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922" autoAdjust="0"/>
  </p:normalViewPr>
  <p:slideViewPr>
    <p:cSldViewPr>
      <p:cViewPr varScale="1">
        <p:scale>
          <a:sx n="69" d="100"/>
          <a:sy n="69" d="100"/>
        </p:scale>
        <p:origin x="1834" y="5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notesMaster" Target="notesMasters/notesMaster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heme" Target="theme/theme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viewProps" Target="viewProps.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presProps" Target="presProps.xml" /></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E89EEB-5C43-4B67-A482-4552274EAB3E}" type="doc">
      <dgm:prSet loTypeId="urn:microsoft.com/office/officeart/2008/layout/LinedList" loCatId="list" qsTypeId="urn:microsoft.com/office/officeart/2005/8/quickstyle/simple1" qsCatId="simple" csTypeId="urn:microsoft.com/office/officeart/2005/8/colors/accent0_1" csCatId="mainScheme"/>
      <dgm:spPr/>
      <dgm:t>
        <a:bodyPr/>
        <a:lstStyle/>
        <a:p>
          <a:endParaRPr lang="en-US"/>
        </a:p>
      </dgm:t>
    </dgm:pt>
    <dgm:pt modelId="{20F88E30-9DD1-45E7-A105-916C48A4FB2F}">
      <dgm:prSet/>
      <dgm:spPr/>
      <dgm:t>
        <a:bodyPr/>
        <a:lstStyle/>
        <a:p>
          <a:pPr rtl="0"/>
          <a:r>
            <a:rPr lang="en-GB" dirty="0"/>
            <a:t>Edith Heard statement underlines the importance of EI and CQ in leadership.</a:t>
          </a:r>
          <a:endParaRPr lang="en-US" dirty="0"/>
        </a:p>
      </dgm:t>
    </dgm:pt>
    <dgm:pt modelId="{308DBC80-E37A-42DF-B1AE-69E5BB6270D3}" type="parTrans" cxnId="{DB2A4AEC-9122-4A1F-9F73-45B5D07CE741}">
      <dgm:prSet/>
      <dgm:spPr/>
      <dgm:t>
        <a:bodyPr/>
        <a:lstStyle/>
        <a:p>
          <a:endParaRPr lang="en-US"/>
        </a:p>
      </dgm:t>
    </dgm:pt>
    <dgm:pt modelId="{0C5B0FDD-FC9E-481C-90D0-7185CB937244}" type="sibTrans" cxnId="{DB2A4AEC-9122-4A1F-9F73-45B5D07CE741}">
      <dgm:prSet/>
      <dgm:spPr/>
      <dgm:t>
        <a:bodyPr/>
        <a:lstStyle/>
        <a:p>
          <a:endParaRPr lang="en-US"/>
        </a:p>
      </dgm:t>
    </dgm:pt>
    <dgm:pt modelId="{B68D06F1-62A8-4AD4-B990-F8700D5F736E}">
      <dgm:prSet/>
      <dgm:spPr/>
      <dgm:t>
        <a:bodyPr/>
        <a:lstStyle/>
        <a:p>
          <a:pPr rtl="0"/>
          <a:r>
            <a:rPr lang="en-GB" dirty="0"/>
            <a:t>Heard adopted a horizontal leadership approach that values everyone, regardless of their background.</a:t>
          </a:r>
          <a:endParaRPr lang="en-US" dirty="0"/>
        </a:p>
      </dgm:t>
    </dgm:pt>
    <dgm:pt modelId="{30900481-1FBA-42D4-B12B-956CF8FFE311}" type="parTrans" cxnId="{A387B4D6-8173-4013-8540-81BCC8B5C99E}">
      <dgm:prSet/>
      <dgm:spPr/>
      <dgm:t>
        <a:bodyPr/>
        <a:lstStyle/>
        <a:p>
          <a:endParaRPr lang="en-US"/>
        </a:p>
      </dgm:t>
    </dgm:pt>
    <dgm:pt modelId="{3E563FCD-6859-47C0-B4D5-F8249FB0983F}" type="sibTrans" cxnId="{A387B4D6-8173-4013-8540-81BCC8B5C99E}">
      <dgm:prSet/>
      <dgm:spPr/>
      <dgm:t>
        <a:bodyPr/>
        <a:lstStyle/>
        <a:p>
          <a:endParaRPr lang="en-US"/>
        </a:p>
      </dgm:t>
    </dgm:pt>
    <dgm:pt modelId="{BED096F7-A27F-4B4C-B2F7-DF929B082E3D}">
      <dgm:prSet/>
      <dgm:spPr/>
      <dgm:t>
        <a:bodyPr/>
        <a:lstStyle/>
        <a:p>
          <a:pPr rtl="0"/>
          <a:r>
            <a:rPr lang="en-GB" dirty="0"/>
            <a:t>She was empathetic of other people’s feelings, opinions, and needs.</a:t>
          </a:r>
          <a:endParaRPr lang="en-US" dirty="0"/>
        </a:p>
      </dgm:t>
    </dgm:pt>
    <dgm:pt modelId="{CDF8E2DB-A71C-4460-9A9C-7940C93D8EAE}" type="parTrans" cxnId="{AE01BE21-0904-4C1B-8D13-D581A9D0078E}">
      <dgm:prSet/>
      <dgm:spPr/>
      <dgm:t>
        <a:bodyPr/>
        <a:lstStyle/>
        <a:p>
          <a:endParaRPr lang="en-US"/>
        </a:p>
      </dgm:t>
    </dgm:pt>
    <dgm:pt modelId="{89AC022D-6574-45BD-86EB-2AB8925F0AA8}" type="sibTrans" cxnId="{AE01BE21-0904-4C1B-8D13-D581A9D0078E}">
      <dgm:prSet/>
      <dgm:spPr/>
      <dgm:t>
        <a:bodyPr/>
        <a:lstStyle/>
        <a:p>
          <a:endParaRPr lang="en-US"/>
        </a:p>
      </dgm:t>
    </dgm:pt>
    <dgm:pt modelId="{FBC9BF06-7A43-4916-94DC-A7815D427F0A}">
      <dgm:prSet/>
      <dgm:spPr/>
      <dgm:t>
        <a:bodyPr/>
        <a:lstStyle/>
        <a:p>
          <a:pPr rtl="0"/>
          <a:r>
            <a:rPr lang="en-GB" dirty="0"/>
            <a:t>This enabled her to build good relationships and trust among her partners.</a:t>
          </a:r>
          <a:endParaRPr lang="en-US" dirty="0"/>
        </a:p>
      </dgm:t>
    </dgm:pt>
    <dgm:pt modelId="{6B0A08B1-7CF8-484E-833D-1CBD8E40AD70}" type="parTrans" cxnId="{FF3A3756-F81D-4124-8292-F6057D8A7B63}">
      <dgm:prSet/>
      <dgm:spPr/>
      <dgm:t>
        <a:bodyPr/>
        <a:lstStyle/>
        <a:p>
          <a:endParaRPr lang="en-US"/>
        </a:p>
      </dgm:t>
    </dgm:pt>
    <dgm:pt modelId="{BAA78AB4-ABA3-4AA6-82ED-8AE5FA012F52}" type="sibTrans" cxnId="{FF3A3756-F81D-4124-8292-F6057D8A7B63}">
      <dgm:prSet/>
      <dgm:spPr/>
      <dgm:t>
        <a:bodyPr/>
        <a:lstStyle/>
        <a:p>
          <a:endParaRPr lang="en-US"/>
        </a:p>
      </dgm:t>
    </dgm:pt>
    <dgm:pt modelId="{0B5787E7-13AD-426C-BC81-2266613AF0E8}">
      <dgm:prSet/>
      <dgm:spPr/>
      <dgm:t>
        <a:bodyPr/>
        <a:lstStyle/>
        <a:p>
          <a:pPr rtl="0"/>
          <a:r>
            <a:rPr lang="en-GB" dirty="0"/>
            <a:t>Leading in a multicultural environment requires leaders to develop connection based on shared trust and respect. </a:t>
          </a:r>
          <a:endParaRPr lang="en-US" dirty="0"/>
        </a:p>
      </dgm:t>
    </dgm:pt>
    <dgm:pt modelId="{F1AD8EBC-C4BA-4EF5-A912-20551574889C}" type="parTrans" cxnId="{8032AFE4-9244-4BAC-9F15-8D89FC6F8068}">
      <dgm:prSet/>
      <dgm:spPr/>
      <dgm:t>
        <a:bodyPr/>
        <a:lstStyle/>
        <a:p>
          <a:endParaRPr lang="en-US"/>
        </a:p>
      </dgm:t>
    </dgm:pt>
    <dgm:pt modelId="{DC8DD958-25AB-416C-B875-21685D125878}" type="sibTrans" cxnId="{8032AFE4-9244-4BAC-9F15-8D89FC6F8068}">
      <dgm:prSet/>
      <dgm:spPr/>
      <dgm:t>
        <a:bodyPr/>
        <a:lstStyle/>
        <a:p>
          <a:endParaRPr lang="en-US"/>
        </a:p>
      </dgm:t>
    </dgm:pt>
    <dgm:pt modelId="{701D37FA-19DD-4D22-A887-C446CAC7A0D9}">
      <dgm:prSet/>
      <dgm:spPr/>
      <dgm:t>
        <a:bodyPr/>
        <a:lstStyle/>
        <a:p>
          <a:pPr rtl="0"/>
          <a:r>
            <a:rPr lang="en-GB" dirty="0"/>
            <a:t>(Cookson, 2022)</a:t>
          </a:r>
          <a:endParaRPr lang="en-US" dirty="0"/>
        </a:p>
      </dgm:t>
    </dgm:pt>
    <dgm:pt modelId="{47582B6B-0808-497A-B0D6-4FFE45AF546E}" type="parTrans" cxnId="{E435AEBE-5AA7-48C6-AC64-82E6316C24C4}">
      <dgm:prSet/>
      <dgm:spPr/>
      <dgm:t>
        <a:bodyPr/>
        <a:lstStyle/>
        <a:p>
          <a:endParaRPr lang="en-US"/>
        </a:p>
      </dgm:t>
    </dgm:pt>
    <dgm:pt modelId="{55F03E7E-9313-42B5-9DAE-F5E7C2FC7804}" type="sibTrans" cxnId="{E435AEBE-5AA7-48C6-AC64-82E6316C24C4}">
      <dgm:prSet/>
      <dgm:spPr/>
      <dgm:t>
        <a:bodyPr/>
        <a:lstStyle/>
        <a:p>
          <a:endParaRPr lang="en-US"/>
        </a:p>
      </dgm:t>
    </dgm:pt>
    <dgm:pt modelId="{02B62E1B-F4D1-47CF-95AE-8185E8B67DC8}" type="pres">
      <dgm:prSet presAssocID="{D7E89EEB-5C43-4B67-A482-4552274EAB3E}" presName="vert0" presStyleCnt="0">
        <dgm:presLayoutVars>
          <dgm:dir/>
          <dgm:animOne val="branch"/>
          <dgm:animLvl val="lvl"/>
        </dgm:presLayoutVars>
      </dgm:prSet>
      <dgm:spPr/>
    </dgm:pt>
    <dgm:pt modelId="{C1256AC1-0325-4812-96AA-664F92B5914C}" type="pres">
      <dgm:prSet presAssocID="{20F88E30-9DD1-45E7-A105-916C48A4FB2F}" presName="thickLine" presStyleLbl="alignNode1" presStyleIdx="0" presStyleCnt="6"/>
      <dgm:spPr/>
    </dgm:pt>
    <dgm:pt modelId="{888E6BDC-CF1E-4FAE-8982-604A084394CD}" type="pres">
      <dgm:prSet presAssocID="{20F88E30-9DD1-45E7-A105-916C48A4FB2F}" presName="horz1" presStyleCnt="0"/>
      <dgm:spPr/>
    </dgm:pt>
    <dgm:pt modelId="{6091C84B-120A-4E2A-BBDB-66CC8948E782}" type="pres">
      <dgm:prSet presAssocID="{20F88E30-9DD1-45E7-A105-916C48A4FB2F}" presName="tx1" presStyleLbl="revTx" presStyleIdx="0" presStyleCnt="6"/>
      <dgm:spPr/>
    </dgm:pt>
    <dgm:pt modelId="{75FED7D2-3018-4085-857E-007A4CDD1FA8}" type="pres">
      <dgm:prSet presAssocID="{20F88E30-9DD1-45E7-A105-916C48A4FB2F}" presName="vert1" presStyleCnt="0"/>
      <dgm:spPr/>
    </dgm:pt>
    <dgm:pt modelId="{6785DF70-87B5-4660-AFE2-C12E1C461874}" type="pres">
      <dgm:prSet presAssocID="{B68D06F1-62A8-4AD4-B990-F8700D5F736E}" presName="thickLine" presStyleLbl="alignNode1" presStyleIdx="1" presStyleCnt="6"/>
      <dgm:spPr/>
    </dgm:pt>
    <dgm:pt modelId="{178BF9A5-1D67-4E6D-A69D-D0BDB75BA7A7}" type="pres">
      <dgm:prSet presAssocID="{B68D06F1-62A8-4AD4-B990-F8700D5F736E}" presName="horz1" presStyleCnt="0"/>
      <dgm:spPr/>
    </dgm:pt>
    <dgm:pt modelId="{8B0FCC8A-4388-44F5-9A1F-3EFAAEA28B19}" type="pres">
      <dgm:prSet presAssocID="{B68D06F1-62A8-4AD4-B990-F8700D5F736E}" presName="tx1" presStyleLbl="revTx" presStyleIdx="1" presStyleCnt="6"/>
      <dgm:spPr/>
    </dgm:pt>
    <dgm:pt modelId="{89191080-9B3A-44BE-83EC-2FDC4E245316}" type="pres">
      <dgm:prSet presAssocID="{B68D06F1-62A8-4AD4-B990-F8700D5F736E}" presName="vert1" presStyleCnt="0"/>
      <dgm:spPr/>
    </dgm:pt>
    <dgm:pt modelId="{61080988-080E-4829-A4DE-319DDF246184}" type="pres">
      <dgm:prSet presAssocID="{BED096F7-A27F-4B4C-B2F7-DF929B082E3D}" presName="thickLine" presStyleLbl="alignNode1" presStyleIdx="2" presStyleCnt="6"/>
      <dgm:spPr/>
    </dgm:pt>
    <dgm:pt modelId="{88145E1F-D1B8-46B7-BA5E-D20F64DB9FF6}" type="pres">
      <dgm:prSet presAssocID="{BED096F7-A27F-4B4C-B2F7-DF929B082E3D}" presName="horz1" presStyleCnt="0"/>
      <dgm:spPr/>
    </dgm:pt>
    <dgm:pt modelId="{0453C3AD-648A-4CE6-A2AF-AEBDF7C6E205}" type="pres">
      <dgm:prSet presAssocID="{BED096F7-A27F-4B4C-B2F7-DF929B082E3D}" presName="tx1" presStyleLbl="revTx" presStyleIdx="2" presStyleCnt="6"/>
      <dgm:spPr/>
    </dgm:pt>
    <dgm:pt modelId="{5CE30367-22BE-477F-83BA-6F32CEABB2E0}" type="pres">
      <dgm:prSet presAssocID="{BED096F7-A27F-4B4C-B2F7-DF929B082E3D}" presName="vert1" presStyleCnt="0"/>
      <dgm:spPr/>
    </dgm:pt>
    <dgm:pt modelId="{86E79BE7-41C1-47BB-A2C3-6D03516532B2}" type="pres">
      <dgm:prSet presAssocID="{FBC9BF06-7A43-4916-94DC-A7815D427F0A}" presName="thickLine" presStyleLbl="alignNode1" presStyleIdx="3" presStyleCnt="6"/>
      <dgm:spPr/>
    </dgm:pt>
    <dgm:pt modelId="{49E673A2-DE3C-4C63-AC10-E76A6BC5F058}" type="pres">
      <dgm:prSet presAssocID="{FBC9BF06-7A43-4916-94DC-A7815D427F0A}" presName="horz1" presStyleCnt="0"/>
      <dgm:spPr/>
    </dgm:pt>
    <dgm:pt modelId="{F05252D5-8F06-46FB-A29D-9F74AFD8FC1B}" type="pres">
      <dgm:prSet presAssocID="{FBC9BF06-7A43-4916-94DC-A7815D427F0A}" presName="tx1" presStyleLbl="revTx" presStyleIdx="3" presStyleCnt="6"/>
      <dgm:spPr/>
    </dgm:pt>
    <dgm:pt modelId="{DFDED8D5-37E9-46A1-B541-6C1475410BA7}" type="pres">
      <dgm:prSet presAssocID="{FBC9BF06-7A43-4916-94DC-A7815D427F0A}" presName="vert1" presStyleCnt="0"/>
      <dgm:spPr/>
    </dgm:pt>
    <dgm:pt modelId="{94C99530-46B5-40FE-A93C-BF9759AC6575}" type="pres">
      <dgm:prSet presAssocID="{0B5787E7-13AD-426C-BC81-2266613AF0E8}" presName="thickLine" presStyleLbl="alignNode1" presStyleIdx="4" presStyleCnt="6"/>
      <dgm:spPr/>
    </dgm:pt>
    <dgm:pt modelId="{EB0BE405-6EFC-4FD1-B174-DEEDD168272D}" type="pres">
      <dgm:prSet presAssocID="{0B5787E7-13AD-426C-BC81-2266613AF0E8}" presName="horz1" presStyleCnt="0"/>
      <dgm:spPr/>
    </dgm:pt>
    <dgm:pt modelId="{628E859C-B9CA-4300-8345-8D4A70FD9340}" type="pres">
      <dgm:prSet presAssocID="{0B5787E7-13AD-426C-BC81-2266613AF0E8}" presName="tx1" presStyleLbl="revTx" presStyleIdx="4" presStyleCnt="6"/>
      <dgm:spPr/>
    </dgm:pt>
    <dgm:pt modelId="{B5705E1D-364C-441E-95FA-B8BF24EF97C2}" type="pres">
      <dgm:prSet presAssocID="{0B5787E7-13AD-426C-BC81-2266613AF0E8}" presName="vert1" presStyleCnt="0"/>
      <dgm:spPr/>
    </dgm:pt>
    <dgm:pt modelId="{D2146F7B-C536-4684-9C9E-E9C43D76EA29}" type="pres">
      <dgm:prSet presAssocID="{701D37FA-19DD-4D22-A887-C446CAC7A0D9}" presName="thickLine" presStyleLbl="alignNode1" presStyleIdx="5" presStyleCnt="6"/>
      <dgm:spPr/>
    </dgm:pt>
    <dgm:pt modelId="{96929C3A-5977-42BD-A208-60E732B0EA45}" type="pres">
      <dgm:prSet presAssocID="{701D37FA-19DD-4D22-A887-C446CAC7A0D9}" presName="horz1" presStyleCnt="0"/>
      <dgm:spPr/>
    </dgm:pt>
    <dgm:pt modelId="{D9CDCBEB-57DF-42F1-B367-EEBCABE67C86}" type="pres">
      <dgm:prSet presAssocID="{701D37FA-19DD-4D22-A887-C446CAC7A0D9}" presName="tx1" presStyleLbl="revTx" presStyleIdx="5" presStyleCnt="6"/>
      <dgm:spPr/>
    </dgm:pt>
    <dgm:pt modelId="{585AA2D2-2A8B-461B-A7D6-9839673D614B}" type="pres">
      <dgm:prSet presAssocID="{701D37FA-19DD-4D22-A887-C446CAC7A0D9}" presName="vert1" presStyleCnt="0"/>
      <dgm:spPr/>
    </dgm:pt>
  </dgm:ptLst>
  <dgm:cxnLst>
    <dgm:cxn modelId="{82A92B19-B17F-406B-8CAD-B199D370382F}" type="presOf" srcId="{20F88E30-9DD1-45E7-A105-916C48A4FB2F}" destId="{6091C84B-120A-4E2A-BBDB-66CC8948E782}" srcOrd="0" destOrd="0" presId="urn:microsoft.com/office/officeart/2008/layout/LinedList"/>
    <dgm:cxn modelId="{AE01BE21-0904-4C1B-8D13-D581A9D0078E}" srcId="{D7E89EEB-5C43-4B67-A482-4552274EAB3E}" destId="{BED096F7-A27F-4B4C-B2F7-DF929B082E3D}" srcOrd="2" destOrd="0" parTransId="{CDF8E2DB-A71C-4460-9A9C-7940C93D8EAE}" sibTransId="{89AC022D-6574-45BD-86EB-2AB8925F0AA8}"/>
    <dgm:cxn modelId="{4166EF24-3CBD-4220-997B-3EA051534A1F}" type="presOf" srcId="{D7E89EEB-5C43-4B67-A482-4552274EAB3E}" destId="{02B62E1B-F4D1-47CF-95AE-8185E8B67DC8}" srcOrd="0" destOrd="0" presId="urn:microsoft.com/office/officeart/2008/layout/LinedList"/>
    <dgm:cxn modelId="{199A5739-7FBC-4359-91E5-B6071C3CE154}" type="presOf" srcId="{B68D06F1-62A8-4AD4-B990-F8700D5F736E}" destId="{8B0FCC8A-4388-44F5-9A1F-3EFAAEA28B19}" srcOrd="0" destOrd="0" presId="urn:microsoft.com/office/officeart/2008/layout/LinedList"/>
    <dgm:cxn modelId="{C5B7436D-2713-44E0-86CD-0D43523270A4}" type="presOf" srcId="{0B5787E7-13AD-426C-BC81-2266613AF0E8}" destId="{628E859C-B9CA-4300-8345-8D4A70FD9340}" srcOrd="0" destOrd="0" presId="urn:microsoft.com/office/officeart/2008/layout/LinedList"/>
    <dgm:cxn modelId="{FF3A3756-F81D-4124-8292-F6057D8A7B63}" srcId="{D7E89EEB-5C43-4B67-A482-4552274EAB3E}" destId="{FBC9BF06-7A43-4916-94DC-A7815D427F0A}" srcOrd="3" destOrd="0" parTransId="{6B0A08B1-7CF8-484E-833D-1CBD8E40AD70}" sibTransId="{BAA78AB4-ABA3-4AA6-82ED-8AE5FA012F52}"/>
    <dgm:cxn modelId="{618BEA76-2E2F-49D3-A76D-A989C2951B3B}" type="presOf" srcId="{701D37FA-19DD-4D22-A887-C446CAC7A0D9}" destId="{D9CDCBEB-57DF-42F1-B367-EEBCABE67C86}" srcOrd="0" destOrd="0" presId="urn:microsoft.com/office/officeart/2008/layout/LinedList"/>
    <dgm:cxn modelId="{07B676AA-18F2-4589-89C5-67132FEE0881}" type="presOf" srcId="{FBC9BF06-7A43-4916-94DC-A7815D427F0A}" destId="{F05252D5-8F06-46FB-A29D-9F74AFD8FC1B}" srcOrd="0" destOrd="0" presId="urn:microsoft.com/office/officeart/2008/layout/LinedList"/>
    <dgm:cxn modelId="{E435AEBE-5AA7-48C6-AC64-82E6316C24C4}" srcId="{D7E89EEB-5C43-4B67-A482-4552274EAB3E}" destId="{701D37FA-19DD-4D22-A887-C446CAC7A0D9}" srcOrd="5" destOrd="0" parTransId="{47582B6B-0808-497A-B0D6-4FFE45AF546E}" sibTransId="{55F03E7E-9313-42B5-9DAE-F5E7C2FC7804}"/>
    <dgm:cxn modelId="{A387B4D6-8173-4013-8540-81BCC8B5C99E}" srcId="{D7E89EEB-5C43-4B67-A482-4552274EAB3E}" destId="{B68D06F1-62A8-4AD4-B990-F8700D5F736E}" srcOrd="1" destOrd="0" parTransId="{30900481-1FBA-42D4-B12B-956CF8FFE311}" sibTransId="{3E563FCD-6859-47C0-B4D5-F8249FB0983F}"/>
    <dgm:cxn modelId="{8032AFE4-9244-4BAC-9F15-8D89FC6F8068}" srcId="{D7E89EEB-5C43-4B67-A482-4552274EAB3E}" destId="{0B5787E7-13AD-426C-BC81-2266613AF0E8}" srcOrd="4" destOrd="0" parTransId="{F1AD8EBC-C4BA-4EF5-A912-20551574889C}" sibTransId="{DC8DD958-25AB-416C-B875-21685D125878}"/>
    <dgm:cxn modelId="{DB2A4AEC-9122-4A1F-9F73-45B5D07CE741}" srcId="{D7E89EEB-5C43-4B67-A482-4552274EAB3E}" destId="{20F88E30-9DD1-45E7-A105-916C48A4FB2F}" srcOrd="0" destOrd="0" parTransId="{308DBC80-E37A-42DF-B1AE-69E5BB6270D3}" sibTransId="{0C5B0FDD-FC9E-481C-90D0-7185CB937244}"/>
    <dgm:cxn modelId="{488188F5-1AB6-438F-96C5-66DE40D9D4C2}" type="presOf" srcId="{BED096F7-A27F-4B4C-B2F7-DF929B082E3D}" destId="{0453C3AD-648A-4CE6-A2AF-AEBDF7C6E205}" srcOrd="0" destOrd="0" presId="urn:microsoft.com/office/officeart/2008/layout/LinedList"/>
    <dgm:cxn modelId="{9E6CF09B-AEE6-4080-B8F6-A2979CF7C71F}" type="presParOf" srcId="{02B62E1B-F4D1-47CF-95AE-8185E8B67DC8}" destId="{C1256AC1-0325-4812-96AA-664F92B5914C}" srcOrd="0" destOrd="0" presId="urn:microsoft.com/office/officeart/2008/layout/LinedList"/>
    <dgm:cxn modelId="{04F0113A-BB70-4CF2-BEC6-2D677514B90D}" type="presParOf" srcId="{02B62E1B-F4D1-47CF-95AE-8185E8B67DC8}" destId="{888E6BDC-CF1E-4FAE-8982-604A084394CD}" srcOrd="1" destOrd="0" presId="urn:microsoft.com/office/officeart/2008/layout/LinedList"/>
    <dgm:cxn modelId="{36CFF489-1AD6-4D7B-9FFE-0AD468A8E07C}" type="presParOf" srcId="{888E6BDC-CF1E-4FAE-8982-604A084394CD}" destId="{6091C84B-120A-4E2A-BBDB-66CC8948E782}" srcOrd="0" destOrd="0" presId="urn:microsoft.com/office/officeart/2008/layout/LinedList"/>
    <dgm:cxn modelId="{E625981F-F703-4811-AAD6-FBEE3A976EE1}" type="presParOf" srcId="{888E6BDC-CF1E-4FAE-8982-604A084394CD}" destId="{75FED7D2-3018-4085-857E-007A4CDD1FA8}" srcOrd="1" destOrd="0" presId="urn:microsoft.com/office/officeart/2008/layout/LinedList"/>
    <dgm:cxn modelId="{F2C2D00A-2D7E-45F7-9D70-F1675579AC7F}" type="presParOf" srcId="{02B62E1B-F4D1-47CF-95AE-8185E8B67DC8}" destId="{6785DF70-87B5-4660-AFE2-C12E1C461874}" srcOrd="2" destOrd="0" presId="urn:microsoft.com/office/officeart/2008/layout/LinedList"/>
    <dgm:cxn modelId="{7CAA443C-8400-4325-AC04-F02C4BF71D52}" type="presParOf" srcId="{02B62E1B-F4D1-47CF-95AE-8185E8B67DC8}" destId="{178BF9A5-1D67-4E6D-A69D-D0BDB75BA7A7}" srcOrd="3" destOrd="0" presId="urn:microsoft.com/office/officeart/2008/layout/LinedList"/>
    <dgm:cxn modelId="{44694E9B-F7B4-4922-8499-D713C0551AFA}" type="presParOf" srcId="{178BF9A5-1D67-4E6D-A69D-D0BDB75BA7A7}" destId="{8B0FCC8A-4388-44F5-9A1F-3EFAAEA28B19}" srcOrd="0" destOrd="0" presId="urn:microsoft.com/office/officeart/2008/layout/LinedList"/>
    <dgm:cxn modelId="{DB156246-2E4E-486B-A505-4B8555FB3713}" type="presParOf" srcId="{178BF9A5-1D67-4E6D-A69D-D0BDB75BA7A7}" destId="{89191080-9B3A-44BE-83EC-2FDC4E245316}" srcOrd="1" destOrd="0" presId="urn:microsoft.com/office/officeart/2008/layout/LinedList"/>
    <dgm:cxn modelId="{DE615A58-D94B-4ECB-8F33-D60E1F581893}" type="presParOf" srcId="{02B62E1B-F4D1-47CF-95AE-8185E8B67DC8}" destId="{61080988-080E-4829-A4DE-319DDF246184}" srcOrd="4" destOrd="0" presId="urn:microsoft.com/office/officeart/2008/layout/LinedList"/>
    <dgm:cxn modelId="{90BD6629-450C-47DE-AE95-AD4C39E78542}" type="presParOf" srcId="{02B62E1B-F4D1-47CF-95AE-8185E8B67DC8}" destId="{88145E1F-D1B8-46B7-BA5E-D20F64DB9FF6}" srcOrd="5" destOrd="0" presId="urn:microsoft.com/office/officeart/2008/layout/LinedList"/>
    <dgm:cxn modelId="{A4DAB4E8-ABC1-4D2A-9FBE-A81063D7BA03}" type="presParOf" srcId="{88145E1F-D1B8-46B7-BA5E-D20F64DB9FF6}" destId="{0453C3AD-648A-4CE6-A2AF-AEBDF7C6E205}" srcOrd="0" destOrd="0" presId="urn:microsoft.com/office/officeart/2008/layout/LinedList"/>
    <dgm:cxn modelId="{EE1A0296-08BF-49C6-9CB8-CD1E50C21C2D}" type="presParOf" srcId="{88145E1F-D1B8-46B7-BA5E-D20F64DB9FF6}" destId="{5CE30367-22BE-477F-83BA-6F32CEABB2E0}" srcOrd="1" destOrd="0" presId="urn:microsoft.com/office/officeart/2008/layout/LinedList"/>
    <dgm:cxn modelId="{9286D2F1-BEBD-442D-9F82-D929E437424A}" type="presParOf" srcId="{02B62E1B-F4D1-47CF-95AE-8185E8B67DC8}" destId="{86E79BE7-41C1-47BB-A2C3-6D03516532B2}" srcOrd="6" destOrd="0" presId="urn:microsoft.com/office/officeart/2008/layout/LinedList"/>
    <dgm:cxn modelId="{F1652EFC-3E9D-4A3B-B743-A4EA0A8DC967}" type="presParOf" srcId="{02B62E1B-F4D1-47CF-95AE-8185E8B67DC8}" destId="{49E673A2-DE3C-4C63-AC10-E76A6BC5F058}" srcOrd="7" destOrd="0" presId="urn:microsoft.com/office/officeart/2008/layout/LinedList"/>
    <dgm:cxn modelId="{132D96AE-F4A2-4FE1-99F5-CDC547B50464}" type="presParOf" srcId="{49E673A2-DE3C-4C63-AC10-E76A6BC5F058}" destId="{F05252D5-8F06-46FB-A29D-9F74AFD8FC1B}" srcOrd="0" destOrd="0" presId="urn:microsoft.com/office/officeart/2008/layout/LinedList"/>
    <dgm:cxn modelId="{6869FA75-64DF-4715-A925-4B69E5B28A0D}" type="presParOf" srcId="{49E673A2-DE3C-4C63-AC10-E76A6BC5F058}" destId="{DFDED8D5-37E9-46A1-B541-6C1475410BA7}" srcOrd="1" destOrd="0" presId="urn:microsoft.com/office/officeart/2008/layout/LinedList"/>
    <dgm:cxn modelId="{DC9EC506-D0EA-447C-A5CD-7085DB094E73}" type="presParOf" srcId="{02B62E1B-F4D1-47CF-95AE-8185E8B67DC8}" destId="{94C99530-46B5-40FE-A93C-BF9759AC6575}" srcOrd="8" destOrd="0" presId="urn:microsoft.com/office/officeart/2008/layout/LinedList"/>
    <dgm:cxn modelId="{63D2A331-7642-48F6-BB59-3E8516F18F82}" type="presParOf" srcId="{02B62E1B-F4D1-47CF-95AE-8185E8B67DC8}" destId="{EB0BE405-6EFC-4FD1-B174-DEEDD168272D}" srcOrd="9" destOrd="0" presId="urn:microsoft.com/office/officeart/2008/layout/LinedList"/>
    <dgm:cxn modelId="{9A6E692C-F20F-415B-B217-0465C6B1E6D5}" type="presParOf" srcId="{EB0BE405-6EFC-4FD1-B174-DEEDD168272D}" destId="{628E859C-B9CA-4300-8345-8D4A70FD9340}" srcOrd="0" destOrd="0" presId="urn:microsoft.com/office/officeart/2008/layout/LinedList"/>
    <dgm:cxn modelId="{22D9CC81-7710-4A39-8C99-D3AFC69D7128}" type="presParOf" srcId="{EB0BE405-6EFC-4FD1-B174-DEEDD168272D}" destId="{B5705E1D-364C-441E-95FA-B8BF24EF97C2}" srcOrd="1" destOrd="0" presId="urn:microsoft.com/office/officeart/2008/layout/LinedList"/>
    <dgm:cxn modelId="{EA4E6237-7018-4D42-83B6-D9002635AC37}" type="presParOf" srcId="{02B62E1B-F4D1-47CF-95AE-8185E8B67DC8}" destId="{D2146F7B-C536-4684-9C9E-E9C43D76EA29}" srcOrd="10" destOrd="0" presId="urn:microsoft.com/office/officeart/2008/layout/LinedList"/>
    <dgm:cxn modelId="{7C845C75-E9FA-4BB5-9719-CD935FDAF570}" type="presParOf" srcId="{02B62E1B-F4D1-47CF-95AE-8185E8B67DC8}" destId="{96929C3A-5977-42BD-A208-60E732B0EA45}" srcOrd="11" destOrd="0" presId="urn:microsoft.com/office/officeart/2008/layout/LinedList"/>
    <dgm:cxn modelId="{A1B0243E-B1D7-4845-9DE3-535DDC0CBD27}" type="presParOf" srcId="{96929C3A-5977-42BD-A208-60E732B0EA45}" destId="{D9CDCBEB-57DF-42F1-B367-EEBCABE67C86}" srcOrd="0" destOrd="0" presId="urn:microsoft.com/office/officeart/2008/layout/LinedList"/>
    <dgm:cxn modelId="{8F063A9D-F2AD-4FE2-9777-A322EE8B205C}" type="presParOf" srcId="{96929C3A-5977-42BD-A208-60E732B0EA45}" destId="{585AA2D2-2A8B-461B-A7D6-9839673D614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E9FCDF-6B28-4BD0-90C6-334C0291A3BB}" type="doc">
      <dgm:prSet loTypeId="urn:microsoft.com/office/officeart/2005/8/layout/list1" loCatId="list" qsTypeId="urn:microsoft.com/office/officeart/2005/8/quickstyle/simple4" qsCatId="simple" csTypeId="urn:microsoft.com/office/officeart/2005/8/colors/colorful1#1" csCatId="colorful" phldr="1"/>
      <dgm:spPr/>
      <dgm:t>
        <a:bodyPr/>
        <a:lstStyle/>
        <a:p>
          <a:endParaRPr lang="en-US"/>
        </a:p>
      </dgm:t>
    </dgm:pt>
    <dgm:pt modelId="{84EDEF17-D2B1-4DEA-B540-07ACF98DB37F}">
      <dgm:prSet phldrT="[Text]"/>
      <dgm:spPr/>
      <dgm:t>
        <a:bodyPr/>
        <a:lstStyle/>
        <a:p>
          <a:r>
            <a:rPr lang="en-US" dirty="0"/>
            <a:t>Evaluating EI and CQ Concepts </a:t>
          </a:r>
        </a:p>
      </dgm:t>
    </dgm:pt>
    <dgm:pt modelId="{93F11005-C824-4DAD-8CD2-088C21E98933}" type="parTrans" cxnId="{B5AC8878-C84F-4F28-B0EC-B660A802C20E}">
      <dgm:prSet/>
      <dgm:spPr/>
      <dgm:t>
        <a:bodyPr/>
        <a:lstStyle/>
        <a:p>
          <a:endParaRPr lang="en-US"/>
        </a:p>
      </dgm:t>
    </dgm:pt>
    <dgm:pt modelId="{AD08D533-B9EF-4C9C-8553-E08F81BE19BE}" type="sibTrans" cxnId="{B5AC8878-C84F-4F28-B0EC-B660A802C20E}">
      <dgm:prSet/>
      <dgm:spPr/>
      <dgm:t>
        <a:bodyPr/>
        <a:lstStyle/>
        <a:p>
          <a:endParaRPr lang="en-US"/>
        </a:p>
      </dgm:t>
    </dgm:pt>
    <dgm:pt modelId="{979D22DC-1CDC-4F23-8C7F-8F94EBD16BC3}">
      <dgm:prSet phldrT="[Text]"/>
      <dgm:spPr/>
      <dgm:t>
        <a:bodyPr/>
        <a:lstStyle/>
        <a:p>
          <a:r>
            <a:rPr lang="en-US" dirty="0"/>
            <a:t>Comparing leadership styles and management theories </a:t>
          </a:r>
        </a:p>
      </dgm:t>
    </dgm:pt>
    <dgm:pt modelId="{D4D9C7AF-4DA6-4A41-AFAB-BE7A697EE36E}" type="parTrans" cxnId="{267D7CF1-D700-4B16-8414-C420DE13FF41}">
      <dgm:prSet/>
      <dgm:spPr/>
      <dgm:t>
        <a:bodyPr/>
        <a:lstStyle/>
        <a:p>
          <a:endParaRPr lang="en-US"/>
        </a:p>
      </dgm:t>
    </dgm:pt>
    <dgm:pt modelId="{CD9AB0A9-D007-46BF-BDCA-547ADB6F3059}" type="sibTrans" cxnId="{267D7CF1-D700-4B16-8414-C420DE13FF41}">
      <dgm:prSet/>
      <dgm:spPr/>
      <dgm:t>
        <a:bodyPr/>
        <a:lstStyle/>
        <a:p>
          <a:endParaRPr lang="en-US"/>
        </a:p>
      </dgm:t>
    </dgm:pt>
    <dgm:pt modelId="{86285935-6C6D-47CC-901B-EAA0DF52F09F}">
      <dgm:prSet phldrT="[Text]"/>
      <dgm:spPr/>
      <dgm:t>
        <a:bodyPr/>
        <a:lstStyle/>
        <a:p>
          <a:r>
            <a:rPr lang="en-US" dirty="0"/>
            <a:t>Applying to multicultural organisational contexts </a:t>
          </a:r>
        </a:p>
      </dgm:t>
    </dgm:pt>
    <dgm:pt modelId="{100F789C-8AE4-4FBE-A51B-A9977CD2F343}" type="parTrans" cxnId="{FFCEEB51-6464-48A7-B87D-CDD474D75D68}">
      <dgm:prSet/>
      <dgm:spPr/>
      <dgm:t>
        <a:bodyPr/>
        <a:lstStyle/>
        <a:p>
          <a:endParaRPr lang="en-US"/>
        </a:p>
      </dgm:t>
    </dgm:pt>
    <dgm:pt modelId="{8C4E25E6-79D9-4C19-9302-0BD4438A4A12}" type="sibTrans" cxnId="{FFCEEB51-6464-48A7-B87D-CDD474D75D68}">
      <dgm:prSet/>
      <dgm:spPr/>
      <dgm:t>
        <a:bodyPr/>
        <a:lstStyle/>
        <a:p>
          <a:endParaRPr lang="en-US"/>
        </a:p>
      </dgm:t>
    </dgm:pt>
    <dgm:pt modelId="{5AD3D4B8-4B53-4942-AD27-876B1D8F6F98}" type="pres">
      <dgm:prSet presAssocID="{A9E9FCDF-6B28-4BD0-90C6-334C0291A3BB}" presName="linear" presStyleCnt="0">
        <dgm:presLayoutVars>
          <dgm:dir/>
          <dgm:animLvl val="lvl"/>
          <dgm:resizeHandles val="exact"/>
        </dgm:presLayoutVars>
      </dgm:prSet>
      <dgm:spPr/>
    </dgm:pt>
    <dgm:pt modelId="{5339020E-B211-4530-B20D-B1959A1C445A}" type="pres">
      <dgm:prSet presAssocID="{84EDEF17-D2B1-4DEA-B540-07ACF98DB37F}" presName="parentLin" presStyleCnt="0"/>
      <dgm:spPr/>
    </dgm:pt>
    <dgm:pt modelId="{1B722146-97C6-4AAC-8B4B-01E3AF39CFE6}" type="pres">
      <dgm:prSet presAssocID="{84EDEF17-D2B1-4DEA-B540-07ACF98DB37F}" presName="parentLeftMargin" presStyleLbl="node1" presStyleIdx="0" presStyleCnt="3"/>
      <dgm:spPr/>
    </dgm:pt>
    <dgm:pt modelId="{FC4FE975-FF5C-4A44-996D-12D90E6FD7DF}" type="pres">
      <dgm:prSet presAssocID="{84EDEF17-D2B1-4DEA-B540-07ACF98DB37F}" presName="parentText" presStyleLbl="node1" presStyleIdx="0" presStyleCnt="3">
        <dgm:presLayoutVars>
          <dgm:chMax val="0"/>
          <dgm:bulletEnabled val="1"/>
        </dgm:presLayoutVars>
      </dgm:prSet>
      <dgm:spPr/>
    </dgm:pt>
    <dgm:pt modelId="{288E27C0-7728-4DDA-BD84-B5745E4567F9}" type="pres">
      <dgm:prSet presAssocID="{84EDEF17-D2B1-4DEA-B540-07ACF98DB37F}" presName="negativeSpace" presStyleCnt="0"/>
      <dgm:spPr/>
    </dgm:pt>
    <dgm:pt modelId="{BF4B9317-4DF9-4800-B2DA-99D37F28EF2D}" type="pres">
      <dgm:prSet presAssocID="{84EDEF17-D2B1-4DEA-B540-07ACF98DB37F}" presName="childText" presStyleLbl="conFgAcc1" presStyleIdx="0" presStyleCnt="3">
        <dgm:presLayoutVars>
          <dgm:bulletEnabled val="1"/>
        </dgm:presLayoutVars>
      </dgm:prSet>
      <dgm:spPr/>
    </dgm:pt>
    <dgm:pt modelId="{AB20BBFF-E625-4C99-B265-7ADE9A30AD08}" type="pres">
      <dgm:prSet presAssocID="{AD08D533-B9EF-4C9C-8553-E08F81BE19BE}" presName="spaceBetweenRectangles" presStyleCnt="0"/>
      <dgm:spPr/>
    </dgm:pt>
    <dgm:pt modelId="{D7325DEA-607A-4808-8D92-BFFAB2C88A28}" type="pres">
      <dgm:prSet presAssocID="{979D22DC-1CDC-4F23-8C7F-8F94EBD16BC3}" presName="parentLin" presStyleCnt="0"/>
      <dgm:spPr/>
    </dgm:pt>
    <dgm:pt modelId="{98D95BD2-326D-414B-978A-6A1ED1F772C6}" type="pres">
      <dgm:prSet presAssocID="{979D22DC-1CDC-4F23-8C7F-8F94EBD16BC3}" presName="parentLeftMargin" presStyleLbl="node1" presStyleIdx="0" presStyleCnt="3"/>
      <dgm:spPr/>
    </dgm:pt>
    <dgm:pt modelId="{5E33B26F-B560-4D81-952D-B7BDD110F862}" type="pres">
      <dgm:prSet presAssocID="{979D22DC-1CDC-4F23-8C7F-8F94EBD16BC3}" presName="parentText" presStyleLbl="node1" presStyleIdx="1" presStyleCnt="3">
        <dgm:presLayoutVars>
          <dgm:chMax val="0"/>
          <dgm:bulletEnabled val="1"/>
        </dgm:presLayoutVars>
      </dgm:prSet>
      <dgm:spPr/>
    </dgm:pt>
    <dgm:pt modelId="{6695005E-112C-455B-8671-48FADD383288}" type="pres">
      <dgm:prSet presAssocID="{979D22DC-1CDC-4F23-8C7F-8F94EBD16BC3}" presName="negativeSpace" presStyleCnt="0"/>
      <dgm:spPr/>
    </dgm:pt>
    <dgm:pt modelId="{884AC78D-86F2-4896-9DA6-23A8EF63BE86}" type="pres">
      <dgm:prSet presAssocID="{979D22DC-1CDC-4F23-8C7F-8F94EBD16BC3}" presName="childText" presStyleLbl="conFgAcc1" presStyleIdx="1" presStyleCnt="3">
        <dgm:presLayoutVars>
          <dgm:bulletEnabled val="1"/>
        </dgm:presLayoutVars>
      </dgm:prSet>
      <dgm:spPr/>
    </dgm:pt>
    <dgm:pt modelId="{8394549C-8C79-493B-87B7-CC488BF228F9}" type="pres">
      <dgm:prSet presAssocID="{CD9AB0A9-D007-46BF-BDCA-547ADB6F3059}" presName="spaceBetweenRectangles" presStyleCnt="0"/>
      <dgm:spPr/>
    </dgm:pt>
    <dgm:pt modelId="{7E0D17C2-D016-4124-B0B2-7DDB594EB36F}" type="pres">
      <dgm:prSet presAssocID="{86285935-6C6D-47CC-901B-EAA0DF52F09F}" presName="parentLin" presStyleCnt="0"/>
      <dgm:spPr/>
    </dgm:pt>
    <dgm:pt modelId="{37ED2A51-E9FD-4716-A47E-3ECEB11B8C1E}" type="pres">
      <dgm:prSet presAssocID="{86285935-6C6D-47CC-901B-EAA0DF52F09F}" presName="parentLeftMargin" presStyleLbl="node1" presStyleIdx="1" presStyleCnt="3"/>
      <dgm:spPr/>
    </dgm:pt>
    <dgm:pt modelId="{5C8189EF-9642-4595-B088-29B94127C2A6}" type="pres">
      <dgm:prSet presAssocID="{86285935-6C6D-47CC-901B-EAA0DF52F09F}" presName="parentText" presStyleLbl="node1" presStyleIdx="2" presStyleCnt="3">
        <dgm:presLayoutVars>
          <dgm:chMax val="0"/>
          <dgm:bulletEnabled val="1"/>
        </dgm:presLayoutVars>
      </dgm:prSet>
      <dgm:spPr/>
    </dgm:pt>
    <dgm:pt modelId="{EA90666D-7823-418E-AFE5-612D2A238AA0}" type="pres">
      <dgm:prSet presAssocID="{86285935-6C6D-47CC-901B-EAA0DF52F09F}" presName="negativeSpace" presStyleCnt="0"/>
      <dgm:spPr/>
    </dgm:pt>
    <dgm:pt modelId="{54D83DCD-DADB-4D47-B4B4-CA9D462CCBC5}" type="pres">
      <dgm:prSet presAssocID="{86285935-6C6D-47CC-901B-EAA0DF52F09F}" presName="childText" presStyleLbl="conFgAcc1" presStyleIdx="2" presStyleCnt="3">
        <dgm:presLayoutVars>
          <dgm:bulletEnabled val="1"/>
        </dgm:presLayoutVars>
      </dgm:prSet>
      <dgm:spPr/>
    </dgm:pt>
  </dgm:ptLst>
  <dgm:cxnLst>
    <dgm:cxn modelId="{4939FB0A-EF8B-4DD7-9EB0-6E6DD8BC57D1}" type="presOf" srcId="{84EDEF17-D2B1-4DEA-B540-07ACF98DB37F}" destId="{FC4FE975-FF5C-4A44-996D-12D90E6FD7DF}" srcOrd="1" destOrd="0" presId="urn:microsoft.com/office/officeart/2005/8/layout/list1"/>
    <dgm:cxn modelId="{21835019-B4EC-4EAA-A25F-0F43645E81F9}" type="presOf" srcId="{A9E9FCDF-6B28-4BD0-90C6-334C0291A3BB}" destId="{5AD3D4B8-4B53-4942-AD27-876B1D8F6F98}" srcOrd="0" destOrd="0" presId="urn:microsoft.com/office/officeart/2005/8/layout/list1"/>
    <dgm:cxn modelId="{FFCEEB51-6464-48A7-B87D-CDD474D75D68}" srcId="{A9E9FCDF-6B28-4BD0-90C6-334C0291A3BB}" destId="{86285935-6C6D-47CC-901B-EAA0DF52F09F}" srcOrd="2" destOrd="0" parTransId="{100F789C-8AE4-4FBE-A51B-A9977CD2F343}" sibTransId="{8C4E25E6-79D9-4C19-9302-0BD4438A4A12}"/>
    <dgm:cxn modelId="{B5AC8878-C84F-4F28-B0EC-B660A802C20E}" srcId="{A9E9FCDF-6B28-4BD0-90C6-334C0291A3BB}" destId="{84EDEF17-D2B1-4DEA-B540-07ACF98DB37F}" srcOrd="0" destOrd="0" parTransId="{93F11005-C824-4DAD-8CD2-088C21E98933}" sibTransId="{AD08D533-B9EF-4C9C-8553-E08F81BE19BE}"/>
    <dgm:cxn modelId="{065A0D59-1A71-4E2B-A15E-304342FDCCBE}" type="presOf" srcId="{86285935-6C6D-47CC-901B-EAA0DF52F09F}" destId="{37ED2A51-E9FD-4716-A47E-3ECEB11B8C1E}" srcOrd="0" destOrd="0" presId="urn:microsoft.com/office/officeart/2005/8/layout/list1"/>
    <dgm:cxn modelId="{75F84087-EFF9-4862-A3B6-36DD680FDCBD}" type="presOf" srcId="{84EDEF17-D2B1-4DEA-B540-07ACF98DB37F}" destId="{1B722146-97C6-4AAC-8B4B-01E3AF39CFE6}" srcOrd="0" destOrd="0" presId="urn:microsoft.com/office/officeart/2005/8/layout/list1"/>
    <dgm:cxn modelId="{D75205A5-5F7C-4FD4-8AFD-ED29CEEDE7F3}" type="presOf" srcId="{979D22DC-1CDC-4F23-8C7F-8F94EBD16BC3}" destId="{98D95BD2-326D-414B-978A-6A1ED1F772C6}" srcOrd="0" destOrd="0" presId="urn:microsoft.com/office/officeart/2005/8/layout/list1"/>
    <dgm:cxn modelId="{CDEB2DC9-820A-40D8-801B-50D87A61233E}" type="presOf" srcId="{86285935-6C6D-47CC-901B-EAA0DF52F09F}" destId="{5C8189EF-9642-4595-B088-29B94127C2A6}" srcOrd="1" destOrd="0" presId="urn:microsoft.com/office/officeart/2005/8/layout/list1"/>
    <dgm:cxn modelId="{F9F69DF0-06A9-495B-BCC0-B2A9B32F0BE1}" type="presOf" srcId="{979D22DC-1CDC-4F23-8C7F-8F94EBD16BC3}" destId="{5E33B26F-B560-4D81-952D-B7BDD110F862}" srcOrd="1" destOrd="0" presId="urn:microsoft.com/office/officeart/2005/8/layout/list1"/>
    <dgm:cxn modelId="{267D7CF1-D700-4B16-8414-C420DE13FF41}" srcId="{A9E9FCDF-6B28-4BD0-90C6-334C0291A3BB}" destId="{979D22DC-1CDC-4F23-8C7F-8F94EBD16BC3}" srcOrd="1" destOrd="0" parTransId="{D4D9C7AF-4DA6-4A41-AFAB-BE7A697EE36E}" sibTransId="{CD9AB0A9-D007-46BF-BDCA-547ADB6F3059}"/>
    <dgm:cxn modelId="{41B685B4-410A-482B-84C5-307F05F3C27B}" type="presParOf" srcId="{5AD3D4B8-4B53-4942-AD27-876B1D8F6F98}" destId="{5339020E-B211-4530-B20D-B1959A1C445A}" srcOrd="0" destOrd="0" presId="urn:microsoft.com/office/officeart/2005/8/layout/list1"/>
    <dgm:cxn modelId="{C50CAD60-591E-478C-9388-69DE9DE9A639}" type="presParOf" srcId="{5339020E-B211-4530-B20D-B1959A1C445A}" destId="{1B722146-97C6-4AAC-8B4B-01E3AF39CFE6}" srcOrd="0" destOrd="0" presId="urn:microsoft.com/office/officeart/2005/8/layout/list1"/>
    <dgm:cxn modelId="{E9881FBB-DBA7-409E-BFBD-B05EA3934889}" type="presParOf" srcId="{5339020E-B211-4530-B20D-B1959A1C445A}" destId="{FC4FE975-FF5C-4A44-996D-12D90E6FD7DF}" srcOrd="1" destOrd="0" presId="urn:microsoft.com/office/officeart/2005/8/layout/list1"/>
    <dgm:cxn modelId="{5D3347F0-9345-4A75-B3A0-58FFE817CA33}" type="presParOf" srcId="{5AD3D4B8-4B53-4942-AD27-876B1D8F6F98}" destId="{288E27C0-7728-4DDA-BD84-B5745E4567F9}" srcOrd="1" destOrd="0" presId="urn:microsoft.com/office/officeart/2005/8/layout/list1"/>
    <dgm:cxn modelId="{45905E23-EC11-474C-9531-3A7801C4CED9}" type="presParOf" srcId="{5AD3D4B8-4B53-4942-AD27-876B1D8F6F98}" destId="{BF4B9317-4DF9-4800-B2DA-99D37F28EF2D}" srcOrd="2" destOrd="0" presId="urn:microsoft.com/office/officeart/2005/8/layout/list1"/>
    <dgm:cxn modelId="{37AFE1B4-BBD8-474A-A77C-B1C633C36BAC}" type="presParOf" srcId="{5AD3D4B8-4B53-4942-AD27-876B1D8F6F98}" destId="{AB20BBFF-E625-4C99-B265-7ADE9A30AD08}" srcOrd="3" destOrd="0" presId="urn:microsoft.com/office/officeart/2005/8/layout/list1"/>
    <dgm:cxn modelId="{FF18F985-E74F-4E3C-9158-8C7F8C0184EB}" type="presParOf" srcId="{5AD3D4B8-4B53-4942-AD27-876B1D8F6F98}" destId="{D7325DEA-607A-4808-8D92-BFFAB2C88A28}" srcOrd="4" destOrd="0" presId="urn:microsoft.com/office/officeart/2005/8/layout/list1"/>
    <dgm:cxn modelId="{C5F0A173-051E-4F05-8E70-AB9F08B89C2F}" type="presParOf" srcId="{D7325DEA-607A-4808-8D92-BFFAB2C88A28}" destId="{98D95BD2-326D-414B-978A-6A1ED1F772C6}" srcOrd="0" destOrd="0" presId="urn:microsoft.com/office/officeart/2005/8/layout/list1"/>
    <dgm:cxn modelId="{F558E02F-80A2-40A6-9A2F-5E3033A30ED4}" type="presParOf" srcId="{D7325DEA-607A-4808-8D92-BFFAB2C88A28}" destId="{5E33B26F-B560-4D81-952D-B7BDD110F862}" srcOrd="1" destOrd="0" presId="urn:microsoft.com/office/officeart/2005/8/layout/list1"/>
    <dgm:cxn modelId="{B50F10FC-448A-4E31-822B-15881635686A}" type="presParOf" srcId="{5AD3D4B8-4B53-4942-AD27-876B1D8F6F98}" destId="{6695005E-112C-455B-8671-48FADD383288}" srcOrd="5" destOrd="0" presId="urn:microsoft.com/office/officeart/2005/8/layout/list1"/>
    <dgm:cxn modelId="{55D93B65-6CCD-4E43-A648-9412AF5E5EC7}" type="presParOf" srcId="{5AD3D4B8-4B53-4942-AD27-876B1D8F6F98}" destId="{884AC78D-86F2-4896-9DA6-23A8EF63BE86}" srcOrd="6" destOrd="0" presId="urn:microsoft.com/office/officeart/2005/8/layout/list1"/>
    <dgm:cxn modelId="{08CA19F6-B0D7-49AF-A3B5-60296E29D976}" type="presParOf" srcId="{5AD3D4B8-4B53-4942-AD27-876B1D8F6F98}" destId="{8394549C-8C79-493B-87B7-CC488BF228F9}" srcOrd="7" destOrd="0" presId="urn:microsoft.com/office/officeart/2005/8/layout/list1"/>
    <dgm:cxn modelId="{E2BEFE45-D1E9-43C3-8515-D86ECE5118ED}" type="presParOf" srcId="{5AD3D4B8-4B53-4942-AD27-876B1D8F6F98}" destId="{7E0D17C2-D016-4124-B0B2-7DDB594EB36F}" srcOrd="8" destOrd="0" presId="urn:microsoft.com/office/officeart/2005/8/layout/list1"/>
    <dgm:cxn modelId="{41357D6D-25F3-4E09-B1F7-75730C1E25A3}" type="presParOf" srcId="{7E0D17C2-D016-4124-B0B2-7DDB594EB36F}" destId="{37ED2A51-E9FD-4716-A47E-3ECEB11B8C1E}" srcOrd="0" destOrd="0" presId="urn:microsoft.com/office/officeart/2005/8/layout/list1"/>
    <dgm:cxn modelId="{63C70D91-BFB2-4A79-AF51-1DD8C7809CB4}" type="presParOf" srcId="{7E0D17C2-D016-4124-B0B2-7DDB594EB36F}" destId="{5C8189EF-9642-4595-B088-29B94127C2A6}" srcOrd="1" destOrd="0" presId="urn:microsoft.com/office/officeart/2005/8/layout/list1"/>
    <dgm:cxn modelId="{16C79D45-7E52-4B35-9B0A-E8888194A0DA}" type="presParOf" srcId="{5AD3D4B8-4B53-4942-AD27-876B1D8F6F98}" destId="{EA90666D-7823-418E-AFE5-612D2A238AA0}" srcOrd="9" destOrd="0" presId="urn:microsoft.com/office/officeart/2005/8/layout/list1"/>
    <dgm:cxn modelId="{D4FD653F-A797-41A7-8B08-2396F7183207}" type="presParOf" srcId="{5AD3D4B8-4B53-4942-AD27-876B1D8F6F98}" destId="{54D83DCD-DADB-4D47-B4B4-CA9D462CCBC5}"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AC0D47-5237-4227-A779-4EFF64446045}" type="doc">
      <dgm:prSet loTypeId="urn:microsoft.com/office/officeart/2005/8/layout/vList2" loCatId="list" qsTypeId="urn:microsoft.com/office/officeart/2005/8/quickstyle/simple3" qsCatId="simple" csTypeId="urn:microsoft.com/office/officeart/2005/8/colors/colorful1#2" csCatId="colorful" phldr="1"/>
      <dgm:spPr/>
      <dgm:t>
        <a:bodyPr/>
        <a:lstStyle/>
        <a:p>
          <a:endParaRPr lang="en-US"/>
        </a:p>
      </dgm:t>
    </dgm:pt>
    <dgm:pt modelId="{4D685B98-9D1B-4126-AB1C-111CA019D185}">
      <dgm:prSet phldrT="[Text]" custT="1"/>
      <dgm:spPr/>
      <dgm:t>
        <a:bodyPr/>
        <a:lstStyle/>
        <a:p>
          <a:r>
            <a:rPr lang="en-US" sz="1600" b="1" dirty="0">
              <a:latin typeface="+mj-lt"/>
            </a:rPr>
            <a:t>Theory X</a:t>
          </a:r>
        </a:p>
      </dgm:t>
    </dgm:pt>
    <dgm:pt modelId="{2C114D87-6A9D-4317-9D8F-B722AE3A667E}" type="parTrans" cxnId="{56BE664D-C08E-489B-BD45-3D0F25A37457}">
      <dgm:prSet/>
      <dgm:spPr/>
      <dgm:t>
        <a:bodyPr/>
        <a:lstStyle/>
        <a:p>
          <a:endParaRPr lang="en-US"/>
        </a:p>
      </dgm:t>
    </dgm:pt>
    <dgm:pt modelId="{DEDC1F14-B58C-4829-9CD6-63D30AE12B7B}" type="sibTrans" cxnId="{56BE664D-C08E-489B-BD45-3D0F25A37457}">
      <dgm:prSet/>
      <dgm:spPr/>
      <dgm:t>
        <a:bodyPr/>
        <a:lstStyle/>
        <a:p>
          <a:endParaRPr lang="en-US"/>
        </a:p>
      </dgm:t>
    </dgm:pt>
    <dgm:pt modelId="{EDE62CAC-4E89-463C-A242-19D7F4A6F8C4}">
      <dgm:prSet phldrT="[Text]" custT="1"/>
      <dgm:spPr/>
      <dgm:t>
        <a:bodyPr/>
        <a:lstStyle/>
        <a:p>
          <a:r>
            <a:rPr lang="en-GB" sz="1400" dirty="0"/>
            <a:t>People naturally dislike their work and avoid responsibility</a:t>
          </a:r>
          <a:endParaRPr lang="en-US" sz="1400" dirty="0"/>
        </a:p>
      </dgm:t>
    </dgm:pt>
    <dgm:pt modelId="{9E700257-D856-45F4-9F96-B5C838A34916}" type="parTrans" cxnId="{27B4814A-473A-4D4C-8463-1E198C21F89D}">
      <dgm:prSet/>
      <dgm:spPr/>
      <dgm:t>
        <a:bodyPr/>
        <a:lstStyle/>
        <a:p>
          <a:endParaRPr lang="en-US"/>
        </a:p>
      </dgm:t>
    </dgm:pt>
    <dgm:pt modelId="{8DFC3278-26D5-4148-8710-F3BC6F30203D}" type="sibTrans" cxnId="{27B4814A-473A-4D4C-8463-1E198C21F89D}">
      <dgm:prSet/>
      <dgm:spPr/>
      <dgm:t>
        <a:bodyPr/>
        <a:lstStyle/>
        <a:p>
          <a:endParaRPr lang="en-US"/>
        </a:p>
      </dgm:t>
    </dgm:pt>
    <dgm:pt modelId="{B7C14A67-EC0B-427D-92EF-B7B06BFD8FE0}">
      <dgm:prSet phldrT="[Text]" custT="1"/>
      <dgm:spPr/>
      <dgm:t>
        <a:bodyPr/>
        <a:lstStyle/>
        <a:p>
          <a:r>
            <a:rPr lang="en-US" sz="1800" b="1" dirty="0">
              <a:latin typeface="+mj-lt"/>
            </a:rPr>
            <a:t>Theory Y</a:t>
          </a:r>
        </a:p>
      </dgm:t>
    </dgm:pt>
    <dgm:pt modelId="{979A64EC-2296-4F5C-9F6F-B485D6AAABE1}" type="parTrans" cxnId="{7FB50881-FBE3-4CB7-A220-5161B85BA9B1}">
      <dgm:prSet/>
      <dgm:spPr/>
      <dgm:t>
        <a:bodyPr/>
        <a:lstStyle/>
        <a:p>
          <a:endParaRPr lang="en-US"/>
        </a:p>
      </dgm:t>
    </dgm:pt>
    <dgm:pt modelId="{EF0042AD-661B-4D32-9B26-BCB122E17D8A}" type="sibTrans" cxnId="{7FB50881-FBE3-4CB7-A220-5161B85BA9B1}">
      <dgm:prSet/>
      <dgm:spPr/>
      <dgm:t>
        <a:bodyPr/>
        <a:lstStyle/>
        <a:p>
          <a:endParaRPr lang="en-US"/>
        </a:p>
      </dgm:t>
    </dgm:pt>
    <dgm:pt modelId="{70F9DE4B-106C-44BD-9961-C44C226F745B}">
      <dgm:prSet phldrT="[Text]" custT="1"/>
      <dgm:spPr/>
      <dgm:t>
        <a:bodyPr/>
        <a:lstStyle/>
        <a:p>
          <a:r>
            <a:rPr lang="en-GB" sz="1400" dirty="0"/>
            <a:t>People are self-motivated </a:t>
          </a:r>
          <a:endParaRPr lang="en-US" sz="1400" dirty="0"/>
        </a:p>
      </dgm:t>
    </dgm:pt>
    <dgm:pt modelId="{509478A5-6B4B-4760-95EB-E9ECDF78079F}" type="parTrans" cxnId="{93F6725C-442B-498D-ACAE-6854A9B8D39E}">
      <dgm:prSet/>
      <dgm:spPr/>
      <dgm:t>
        <a:bodyPr/>
        <a:lstStyle/>
        <a:p>
          <a:endParaRPr lang="en-US"/>
        </a:p>
      </dgm:t>
    </dgm:pt>
    <dgm:pt modelId="{C839FB24-F541-4D34-AC8E-7F81969DB832}" type="sibTrans" cxnId="{93F6725C-442B-498D-ACAE-6854A9B8D39E}">
      <dgm:prSet/>
      <dgm:spPr/>
      <dgm:t>
        <a:bodyPr/>
        <a:lstStyle/>
        <a:p>
          <a:endParaRPr lang="en-US"/>
        </a:p>
      </dgm:t>
    </dgm:pt>
    <dgm:pt modelId="{05091A8F-AF1A-4C29-A7DD-D50DB94EB691}">
      <dgm:prSet phldrT="[Text]" custT="1"/>
      <dgm:spPr/>
      <dgm:t>
        <a:bodyPr/>
        <a:lstStyle/>
        <a:p>
          <a:r>
            <a:rPr lang="en-US" sz="1400" dirty="0"/>
            <a:t>They must be </a:t>
          </a:r>
          <a:r>
            <a:rPr lang="en-GB" sz="1400" dirty="0"/>
            <a:t>controlled, threatened, and forced for them to work .</a:t>
          </a:r>
          <a:endParaRPr lang="en-US" sz="1400" dirty="0"/>
        </a:p>
      </dgm:t>
    </dgm:pt>
    <dgm:pt modelId="{E1EB2CE0-BA6D-44EF-902F-9630744016B1}" type="parTrans" cxnId="{A2FD3688-B9AE-4023-9385-CCA608D94030}">
      <dgm:prSet/>
      <dgm:spPr/>
      <dgm:t>
        <a:bodyPr/>
        <a:lstStyle/>
        <a:p>
          <a:endParaRPr lang="en-US"/>
        </a:p>
      </dgm:t>
    </dgm:pt>
    <dgm:pt modelId="{C9EFD78E-D9AC-47C2-B1C9-2A3F87CE464B}" type="sibTrans" cxnId="{A2FD3688-B9AE-4023-9385-CCA608D94030}">
      <dgm:prSet/>
      <dgm:spPr/>
      <dgm:t>
        <a:bodyPr/>
        <a:lstStyle/>
        <a:p>
          <a:endParaRPr lang="en-US"/>
        </a:p>
      </dgm:t>
    </dgm:pt>
    <dgm:pt modelId="{2657C386-30CB-41B6-9399-73BD6AE9AFF1}">
      <dgm:prSet phldrT="[Text]" custT="1"/>
      <dgm:spPr/>
      <dgm:t>
        <a:bodyPr/>
        <a:lstStyle/>
        <a:p>
          <a:r>
            <a:rPr lang="en-GB" sz="1400" dirty="0"/>
            <a:t>Encourages authoritarian leadership style for tight control of employees</a:t>
          </a:r>
          <a:r>
            <a:rPr lang="en-GB" sz="800" dirty="0"/>
            <a:t>.</a:t>
          </a:r>
          <a:endParaRPr lang="en-US" sz="800" dirty="0"/>
        </a:p>
      </dgm:t>
    </dgm:pt>
    <dgm:pt modelId="{DD4836BE-E9A1-41E2-8721-EA65F23E9819}" type="parTrans" cxnId="{2E0E1B32-4414-4E16-851A-258BD1AA45D2}">
      <dgm:prSet/>
      <dgm:spPr/>
      <dgm:t>
        <a:bodyPr/>
        <a:lstStyle/>
        <a:p>
          <a:endParaRPr lang="en-US"/>
        </a:p>
      </dgm:t>
    </dgm:pt>
    <dgm:pt modelId="{2C7682F6-2429-448D-8963-1321EE4BF042}" type="sibTrans" cxnId="{2E0E1B32-4414-4E16-851A-258BD1AA45D2}">
      <dgm:prSet/>
      <dgm:spPr/>
      <dgm:t>
        <a:bodyPr/>
        <a:lstStyle/>
        <a:p>
          <a:endParaRPr lang="en-US"/>
        </a:p>
      </dgm:t>
    </dgm:pt>
    <dgm:pt modelId="{D576F051-A581-47A8-BCB0-D3D8535FD7FB}">
      <dgm:prSet phldrT="[Text]" custT="1"/>
      <dgm:spPr/>
      <dgm:t>
        <a:bodyPr/>
        <a:lstStyle/>
        <a:p>
          <a:r>
            <a:rPr lang="en-US" sz="1400" dirty="0"/>
            <a:t>They are </a:t>
          </a:r>
          <a:r>
            <a:rPr lang="en-GB" sz="1400" dirty="0"/>
            <a:t>always motivated by the desire to do meaningful work. </a:t>
          </a:r>
          <a:endParaRPr lang="en-US" sz="1400" dirty="0"/>
        </a:p>
      </dgm:t>
    </dgm:pt>
    <dgm:pt modelId="{BC3A581A-A1A8-45DA-BFDA-FEA2E2056BE2}" type="parTrans" cxnId="{C9B6368E-18AF-467B-89AD-234333F3A15D}">
      <dgm:prSet/>
      <dgm:spPr/>
      <dgm:t>
        <a:bodyPr/>
        <a:lstStyle/>
        <a:p>
          <a:endParaRPr lang="en-US"/>
        </a:p>
      </dgm:t>
    </dgm:pt>
    <dgm:pt modelId="{8B7F3BD1-FC48-49CE-BBF0-AB49D7996DED}" type="sibTrans" cxnId="{C9B6368E-18AF-467B-89AD-234333F3A15D}">
      <dgm:prSet/>
      <dgm:spPr/>
      <dgm:t>
        <a:bodyPr/>
        <a:lstStyle/>
        <a:p>
          <a:endParaRPr lang="en-US"/>
        </a:p>
      </dgm:t>
    </dgm:pt>
    <dgm:pt modelId="{9FC1AB71-2B58-4A83-A868-AAEE348CD1AD}">
      <dgm:prSet phldrT="[Text]" custT="1"/>
      <dgm:spPr/>
      <dgm:t>
        <a:bodyPr/>
        <a:lstStyle/>
        <a:p>
          <a:r>
            <a:rPr lang="en-GB" sz="1400" dirty="0"/>
            <a:t>They enjoy taking ownership of their work</a:t>
          </a:r>
          <a:endParaRPr lang="en-US" sz="1400" dirty="0"/>
        </a:p>
      </dgm:t>
    </dgm:pt>
    <dgm:pt modelId="{7E3A3F5B-E9EA-4862-8BFE-F0F678A065C3}" type="parTrans" cxnId="{EB1D1903-4021-4185-A0E2-EB915EC62012}">
      <dgm:prSet/>
      <dgm:spPr/>
      <dgm:t>
        <a:bodyPr/>
        <a:lstStyle/>
        <a:p>
          <a:endParaRPr lang="en-US"/>
        </a:p>
      </dgm:t>
    </dgm:pt>
    <dgm:pt modelId="{F68A3AA7-BFCA-4A12-AD81-5CF23B6443F0}" type="sibTrans" cxnId="{EB1D1903-4021-4185-A0E2-EB915EC62012}">
      <dgm:prSet/>
      <dgm:spPr/>
      <dgm:t>
        <a:bodyPr/>
        <a:lstStyle/>
        <a:p>
          <a:endParaRPr lang="en-US"/>
        </a:p>
      </dgm:t>
    </dgm:pt>
    <dgm:pt modelId="{FAC6B369-E3B5-4A02-8983-64342011DAAC}">
      <dgm:prSet phldrT="[Text]" custT="1"/>
      <dgm:spPr/>
      <dgm:t>
        <a:bodyPr/>
        <a:lstStyle/>
        <a:p>
          <a:r>
            <a:rPr lang="en-GB" sz="1400" dirty="0"/>
            <a:t>Managers should show empathy through active listening and understanding to build relationship </a:t>
          </a:r>
          <a:endParaRPr lang="en-US" sz="1400" dirty="0"/>
        </a:p>
      </dgm:t>
    </dgm:pt>
    <dgm:pt modelId="{472BAE55-748C-4E6D-A9CD-9626FF8999CB}" type="parTrans" cxnId="{1332C494-08F9-47FC-8562-EDF53FAE09CB}">
      <dgm:prSet/>
      <dgm:spPr/>
      <dgm:t>
        <a:bodyPr/>
        <a:lstStyle/>
        <a:p>
          <a:endParaRPr lang="en-US"/>
        </a:p>
      </dgm:t>
    </dgm:pt>
    <dgm:pt modelId="{4F145706-D444-4F6F-8C6C-ADBA05FEA561}" type="sibTrans" cxnId="{1332C494-08F9-47FC-8562-EDF53FAE09CB}">
      <dgm:prSet/>
      <dgm:spPr/>
      <dgm:t>
        <a:bodyPr/>
        <a:lstStyle/>
        <a:p>
          <a:endParaRPr lang="en-US"/>
        </a:p>
      </dgm:t>
    </dgm:pt>
    <dgm:pt modelId="{AA88A2F9-7588-41B4-BF64-5FCD3F6632CE}" type="pres">
      <dgm:prSet presAssocID="{0DAC0D47-5237-4227-A779-4EFF64446045}" presName="linear" presStyleCnt="0">
        <dgm:presLayoutVars>
          <dgm:animLvl val="lvl"/>
          <dgm:resizeHandles val="exact"/>
        </dgm:presLayoutVars>
      </dgm:prSet>
      <dgm:spPr/>
    </dgm:pt>
    <dgm:pt modelId="{C3427D7F-95D7-4B6A-9BD4-A55314DDE6C6}" type="pres">
      <dgm:prSet presAssocID="{4D685B98-9D1B-4126-AB1C-111CA019D185}" presName="parentText" presStyleLbl="node1" presStyleIdx="0" presStyleCnt="2" custScaleY="31254" custLinFactNeighborX="1886" custLinFactNeighborY="-29310">
        <dgm:presLayoutVars>
          <dgm:chMax val="0"/>
          <dgm:bulletEnabled val="1"/>
        </dgm:presLayoutVars>
      </dgm:prSet>
      <dgm:spPr/>
    </dgm:pt>
    <dgm:pt modelId="{CA420AE2-F924-4D9A-B5BB-1AEF64B527A3}" type="pres">
      <dgm:prSet presAssocID="{4D685B98-9D1B-4126-AB1C-111CA019D185}" presName="childText" presStyleLbl="revTx" presStyleIdx="0" presStyleCnt="2" custLinFactNeighborX="-1886" custLinFactNeighborY="-7975">
        <dgm:presLayoutVars>
          <dgm:bulletEnabled val="1"/>
        </dgm:presLayoutVars>
      </dgm:prSet>
      <dgm:spPr/>
    </dgm:pt>
    <dgm:pt modelId="{C181CEE5-FD5E-4CDB-8253-1A45DCC687E4}" type="pres">
      <dgm:prSet presAssocID="{B7C14A67-EC0B-427D-92EF-B7B06BFD8FE0}" presName="parentText" presStyleLbl="node1" presStyleIdx="1" presStyleCnt="2" custScaleY="37729" custLinFactNeighborY="-8661">
        <dgm:presLayoutVars>
          <dgm:chMax val="0"/>
          <dgm:bulletEnabled val="1"/>
        </dgm:presLayoutVars>
      </dgm:prSet>
      <dgm:spPr/>
    </dgm:pt>
    <dgm:pt modelId="{1291FE16-2A4B-4A34-A58B-4E39C2FB4D81}" type="pres">
      <dgm:prSet presAssocID="{B7C14A67-EC0B-427D-92EF-B7B06BFD8FE0}" presName="childText" presStyleLbl="revTx" presStyleIdx="1" presStyleCnt="2" custScaleY="145167" custLinFactNeighborX="-1886" custLinFactNeighborY="-4508">
        <dgm:presLayoutVars>
          <dgm:bulletEnabled val="1"/>
        </dgm:presLayoutVars>
      </dgm:prSet>
      <dgm:spPr/>
    </dgm:pt>
  </dgm:ptLst>
  <dgm:cxnLst>
    <dgm:cxn modelId="{BA20F500-642D-4ECE-B167-DABCC4748103}" type="presOf" srcId="{70F9DE4B-106C-44BD-9961-C44C226F745B}" destId="{1291FE16-2A4B-4A34-A58B-4E39C2FB4D81}" srcOrd="0" destOrd="0" presId="urn:microsoft.com/office/officeart/2005/8/layout/vList2"/>
    <dgm:cxn modelId="{EB1D1903-4021-4185-A0E2-EB915EC62012}" srcId="{B7C14A67-EC0B-427D-92EF-B7B06BFD8FE0}" destId="{9FC1AB71-2B58-4A83-A868-AAEE348CD1AD}" srcOrd="2" destOrd="0" parTransId="{7E3A3F5B-E9EA-4862-8BFE-F0F678A065C3}" sibTransId="{F68A3AA7-BFCA-4A12-AD81-5CF23B6443F0}"/>
    <dgm:cxn modelId="{75B7F009-44B1-4ABC-AD96-D26CF5576ACC}" type="presOf" srcId="{4D685B98-9D1B-4126-AB1C-111CA019D185}" destId="{C3427D7F-95D7-4B6A-9BD4-A55314DDE6C6}" srcOrd="0" destOrd="0" presId="urn:microsoft.com/office/officeart/2005/8/layout/vList2"/>
    <dgm:cxn modelId="{2E0E1B32-4414-4E16-851A-258BD1AA45D2}" srcId="{4D685B98-9D1B-4126-AB1C-111CA019D185}" destId="{2657C386-30CB-41B6-9399-73BD6AE9AFF1}" srcOrd="2" destOrd="0" parTransId="{DD4836BE-E9A1-41E2-8721-EA65F23E9819}" sibTransId="{2C7682F6-2429-448D-8963-1321EE4BF042}"/>
    <dgm:cxn modelId="{93F6725C-442B-498D-ACAE-6854A9B8D39E}" srcId="{B7C14A67-EC0B-427D-92EF-B7B06BFD8FE0}" destId="{70F9DE4B-106C-44BD-9961-C44C226F745B}" srcOrd="0" destOrd="0" parTransId="{509478A5-6B4B-4760-95EB-E9ECDF78079F}" sibTransId="{C839FB24-F541-4D34-AC8E-7F81969DB832}"/>
    <dgm:cxn modelId="{27B4814A-473A-4D4C-8463-1E198C21F89D}" srcId="{4D685B98-9D1B-4126-AB1C-111CA019D185}" destId="{EDE62CAC-4E89-463C-A242-19D7F4A6F8C4}" srcOrd="0" destOrd="0" parTransId="{9E700257-D856-45F4-9F96-B5C838A34916}" sibTransId="{8DFC3278-26D5-4148-8710-F3BC6F30203D}"/>
    <dgm:cxn modelId="{56BE664D-C08E-489B-BD45-3D0F25A37457}" srcId="{0DAC0D47-5237-4227-A779-4EFF64446045}" destId="{4D685B98-9D1B-4126-AB1C-111CA019D185}" srcOrd="0" destOrd="0" parTransId="{2C114D87-6A9D-4317-9D8F-B722AE3A667E}" sibTransId="{DEDC1F14-B58C-4829-9CD6-63D30AE12B7B}"/>
    <dgm:cxn modelId="{D2E8DC71-7831-4ECC-B9CE-280F303F69E4}" type="presOf" srcId="{D576F051-A581-47A8-BCB0-D3D8535FD7FB}" destId="{1291FE16-2A4B-4A34-A58B-4E39C2FB4D81}" srcOrd="0" destOrd="1" presId="urn:microsoft.com/office/officeart/2005/8/layout/vList2"/>
    <dgm:cxn modelId="{6EEA2752-9A67-4F5A-B265-89E1C15E120B}" type="presOf" srcId="{2657C386-30CB-41B6-9399-73BD6AE9AFF1}" destId="{CA420AE2-F924-4D9A-B5BB-1AEF64B527A3}" srcOrd="0" destOrd="2" presId="urn:microsoft.com/office/officeart/2005/8/layout/vList2"/>
    <dgm:cxn modelId="{48685858-8F5E-4DD9-9335-764076033807}" type="presOf" srcId="{05091A8F-AF1A-4C29-A7DD-D50DB94EB691}" destId="{CA420AE2-F924-4D9A-B5BB-1AEF64B527A3}" srcOrd="0" destOrd="1" presId="urn:microsoft.com/office/officeart/2005/8/layout/vList2"/>
    <dgm:cxn modelId="{7FB50881-FBE3-4CB7-A220-5161B85BA9B1}" srcId="{0DAC0D47-5237-4227-A779-4EFF64446045}" destId="{B7C14A67-EC0B-427D-92EF-B7B06BFD8FE0}" srcOrd="1" destOrd="0" parTransId="{979A64EC-2296-4F5C-9F6F-B485D6AAABE1}" sibTransId="{EF0042AD-661B-4D32-9B26-BCB122E17D8A}"/>
    <dgm:cxn modelId="{A2FD3688-B9AE-4023-9385-CCA608D94030}" srcId="{4D685B98-9D1B-4126-AB1C-111CA019D185}" destId="{05091A8F-AF1A-4C29-A7DD-D50DB94EB691}" srcOrd="1" destOrd="0" parTransId="{E1EB2CE0-BA6D-44EF-902F-9630744016B1}" sibTransId="{C9EFD78E-D9AC-47C2-B1C9-2A3F87CE464B}"/>
    <dgm:cxn modelId="{40CE2B8E-5854-4037-8E6D-CEACE119C148}" type="presOf" srcId="{9FC1AB71-2B58-4A83-A868-AAEE348CD1AD}" destId="{1291FE16-2A4B-4A34-A58B-4E39C2FB4D81}" srcOrd="0" destOrd="2" presId="urn:microsoft.com/office/officeart/2005/8/layout/vList2"/>
    <dgm:cxn modelId="{C9B6368E-18AF-467B-89AD-234333F3A15D}" srcId="{B7C14A67-EC0B-427D-92EF-B7B06BFD8FE0}" destId="{D576F051-A581-47A8-BCB0-D3D8535FD7FB}" srcOrd="1" destOrd="0" parTransId="{BC3A581A-A1A8-45DA-BFDA-FEA2E2056BE2}" sibTransId="{8B7F3BD1-FC48-49CE-BBF0-AB49D7996DED}"/>
    <dgm:cxn modelId="{1332C494-08F9-47FC-8562-EDF53FAE09CB}" srcId="{B7C14A67-EC0B-427D-92EF-B7B06BFD8FE0}" destId="{FAC6B369-E3B5-4A02-8983-64342011DAAC}" srcOrd="3" destOrd="0" parTransId="{472BAE55-748C-4E6D-A9CD-9626FF8999CB}" sibTransId="{4F145706-D444-4F6F-8C6C-ADBA05FEA561}"/>
    <dgm:cxn modelId="{27CB8696-478D-4EEC-830D-4968D14CEF91}" type="presOf" srcId="{B7C14A67-EC0B-427D-92EF-B7B06BFD8FE0}" destId="{C181CEE5-FD5E-4CDB-8253-1A45DCC687E4}" srcOrd="0" destOrd="0" presId="urn:microsoft.com/office/officeart/2005/8/layout/vList2"/>
    <dgm:cxn modelId="{8572FCB3-48A5-4912-8417-703451C7545D}" type="presOf" srcId="{EDE62CAC-4E89-463C-A242-19D7F4A6F8C4}" destId="{CA420AE2-F924-4D9A-B5BB-1AEF64B527A3}" srcOrd="0" destOrd="0" presId="urn:microsoft.com/office/officeart/2005/8/layout/vList2"/>
    <dgm:cxn modelId="{9DB23DD2-4CE0-4107-9BC3-43AC271D5A68}" type="presOf" srcId="{FAC6B369-E3B5-4A02-8983-64342011DAAC}" destId="{1291FE16-2A4B-4A34-A58B-4E39C2FB4D81}" srcOrd="0" destOrd="3" presId="urn:microsoft.com/office/officeart/2005/8/layout/vList2"/>
    <dgm:cxn modelId="{E5C9E0FE-9AE2-415F-AEB2-3050C1745473}" type="presOf" srcId="{0DAC0D47-5237-4227-A779-4EFF64446045}" destId="{AA88A2F9-7588-41B4-BF64-5FCD3F6632CE}" srcOrd="0" destOrd="0" presId="urn:microsoft.com/office/officeart/2005/8/layout/vList2"/>
    <dgm:cxn modelId="{45C571E0-F109-4ADF-8578-C44FDF184165}" type="presParOf" srcId="{AA88A2F9-7588-41B4-BF64-5FCD3F6632CE}" destId="{C3427D7F-95D7-4B6A-9BD4-A55314DDE6C6}" srcOrd="0" destOrd="0" presId="urn:microsoft.com/office/officeart/2005/8/layout/vList2"/>
    <dgm:cxn modelId="{8AE8BF74-634F-4A3C-89C6-A27754418EA6}" type="presParOf" srcId="{AA88A2F9-7588-41B4-BF64-5FCD3F6632CE}" destId="{CA420AE2-F924-4D9A-B5BB-1AEF64B527A3}" srcOrd="1" destOrd="0" presId="urn:microsoft.com/office/officeart/2005/8/layout/vList2"/>
    <dgm:cxn modelId="{0AE3538E-0685-4337-BA97-8E27EE25C789}" type="presParOf" srcId="{AA88A2F9-7588-41B4-BF64-5FCD3F6632CE}" destId="{C181CEE5-FD5E-4CDB-8253-1A45DCC687E4}" srcOrd="2" destOrd="0" presId="urn:microsoft.com/office/officeart/2005/8/layout/vList2"/>
    <dgm:cxn modelId="{3710B472-211A-48F3-A520-3F529E5AE481}" type="presParOf" srcId="{AA88A2F9-7588-41B4-BF64-5FCD3F6632CE}" destId="{1291FE16-2A4B-4A34-A58B-4E39C2FB4D8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7E2B10E-B553-4035-B018-C55E3E35F47A}" type="doc">
      <dgm:prSet loTypeId="urn:microsoft.com/office/officeart/2005/8/layout/default#1" loCatId="list" qsTypeId="urn:microsoft.com/office/officeart/2005/8/quickstyle/simple4" qsCatId="simple" csTypeId="urn:microsoft.com/office/officeart/2005/8/colors/colorful4" csCatId="colorful" phldr="1"/>
      <dgm:spPr/>
      <dgm:t>
        <a:bodyPr/>
        <a:lstStyle/>
        <a:p>
          <a:endParaRPr lang="en-US"/>
        </a:p>
      </dgm:t>
    </dgm:pt>
    <dgm:pt modelId="{9787A98B-67B2-41D4-AF25-F2ED4C988D01}">
      <dgm:prSet phldrT="[Text]"/>
      <dgm:spPr/>
      <dgm:t>
        <a:bodyPr/>
        <a:lstStyle/>
        <a:p>
          <a:r>
            <a:rPr lang="en-US" b="1" dirty="0"/>
            <a:t>Strengths of EI </a:t>
          </a:r>
        </a:p>
      </dgm:t>
    </dgm:pt>
    <dgm:pt modelId="{D9C3707C-BF59-496C-8B22-4F35F4D92BE4}" type="parTrans" cxnId="{0900D497-D4A4-40E0-9E88-8B16F1BEC7A7}">
      <dgm:prSet/>
      <dgm:spPr/>
      <dgm:t>
        <a:bodyPr/>
        <a:lstStyle/>
        <a:p>
          <a:endParaRPr lang="en-US"/>
        </a:p>
      </dgm:t>
    </dgm:pt>
    <dgm:pt modelId="{6BFE3B0C-B5DC-4473-A48A-BA57E9D1E141}" type="sibTrans" cxnId="{0900D497-D4A4-40E0-9E88-8B16F1BEC7A7}">
      <dgm:prSet/>
      <dgm:spPr/>
      <dgm:t>
        <a:bodyPr/>
        <a:lstStyle/>
        <a:p>
          <a:endParaRPr lang="en-US"/>
        </a:p>
      </dgm:t>
    </dgm:pt>
    <dgm:pt modelId="{9F38F7CB-4C0E-4CE9-96DD-33A84F4C456D}">
      <dgm:prSet phldrT="[Text]"/>
      <dgm:spPr/>
      <dgm:t>
        <a:bodyPr/>
        <a:lstStyle/>
        <a:p>
          <a:r>
            <a:rPr lang="en-US" b="1" dirty="0"/>
            <a:t>Empathy</a:t>
          </a:r>
          <a:r>
            <a:rPr lang="en-US" dirty="0"/>
            <a:t> : understand people’s feelings</a:t>
          </a:r>
        </a:p>
      </dgm:t>
    </dgm:pt>
    <dgm:pt modelId="{E79F4057-357C-4C3D-A6A1-D78E00674C04}" type="parTrans" cxnId="{F10C0A04-BB17-4CB5-926B-9B9BE0794D08}">
      <dgm:prSet/>
      <dgm:spPr/>
      <dgm:t>
        <a:bodyPr/>
        <a:lstStyle/>
        <a:p>
          <a:endParaRPr lang="en-US"/>
        </a:p>
      </dgm:t>
    </dgm:pt>
    <dgm:pt modelId="{301D9AB9-9B5D-4B7A-92E3-8020D8EA972A}" type="sibTrans" cxnId="{F10C0A04-BB17-4CB5-926B-9B9BE0794D08}">
      <dgm:prSet/>
      <dgm:spPr/>
      <dgm:t>
        <a:bodyPr/>
        <a:lstStyle/>
        <a:p>
          <a:endParaRPr lang="en-US"/>
        </a:p>
      </dgm:t>
    </dgm:pt>
    <dgm:pt modelId="{E218AC35-4137-4B8B-8B14-27308F52CEED}">
      <dgm:prSet phldrT="[Text]"/>
      <dgm:spPr/>
      <dgm:t>
        <a:bodyPr/>
        <a:lstStyle/>
        <a:p>
          <a:r>
            <a:rPr lang="en-US" b="1" dirty="0"/>
            <a:t>Limitations of EI</a:t>
          </a:r>
        </a:p>
      </dgm:t>
    </dgm:pt>
    <dgm:pt modelId="{59B3575F-0633-47E7-8D6E-CA310FDA9817}" type="parTrans" cxnId="{D8ED9206-6A60-403D-80DB-4EB0D1D7F022}">
      <dgm:prSet/>
      <dgm:spPr/>
      <dgm:t>
        <a:bodyPr/>
        <a:lstStyle/>
        <a:p>
          <a:endParaRPr lang="en-US"/>
        </a:p>
      </dgm:t>
    </dgm:pt>
    <dgm:pt modelId="{7E12A05F-3E4F-4B24-A59A-6723ACF2F0D2}" type="sibTrans" cxnId="{D8ED9206-6A60-403D-80DB-4EB0D1D7F022}">
      <dgm:prSet/>
      <dgm:spPr/>
      <dgm:t>
        <a:bodyPr/>
        <a:lstStyle/>
        <a:p>
          <a:endParaRPr lang="en-US"/>
        </a:p>
      </dgm:t>
    </dgm:pt>
    <dgm:pt modelId="{2319395D-5FB3-4D09-87C9-C761225CA456}">
      <dgm:prSet phldrT="[Text]"/>
      <dgm:spPr/>
      <dgm:t>
        <a:bodyPr/>
        <a:lstStyle/>
        <a:p>
          <a:r>
            <a:rPr lang="en-GB" b="1" dirty="0"/>
            <a:t>Measurement validity</a:t>
          </a:r>
          <a:r>
            <a:rPr lang="en-GB" dirty="0"/>
            <a:t>: Self-reported measurements can be misleading</a:t>
          </a:r>
          <a:endParaRPr lang="en-US" dirty="0"/>
        </a:p>
      </dgm:t>
    </dgm:pt>
    <dgm:pt modelId="{A690F0D2-D1C8-47D8-840A-D600B2FD218B}" type="parTrans" cxnId="{6D5BE160-7FB9-4A3F-84A7-259FAF19E400}">
      <dgm:prSet/>
      <dgm:spPr/>
      <dgm:t>
        <a:bodyPr/>
        <a:lstStyle/>
        <a:p>
          <a:endParaRPr lang="en-US"/>
        </a:p>
      </dgm:t>
    </dgm:pt>
    <dgm:pt modelId="{3325813A-8FD4-42D7-880E-D4A9A749FBD1}" type="sibTrans" cxnId="{6D5BE160-7FB9-4A3F-84A7-259FAF19E400}">
      <dgm:prSet/>
      <dgm:spPr/>
      <dgm:t>
        <a:bodyPr/>
        <a:lstStyle/>
        <a:p>
          <a:endParaRPr lang="en-US"/>
        </a:p>
      </dgm:t>
    </dgm:pt>
    <dgm:pt modelId="{5C025C82-AF37-41DC-9690-F3A1D3B9F83A}">
      <dgm:prSet phldrT="[Text]"/>
      <dgm:spPr/>
      <dgm:t>
        <a:bodyPr/>
        <a:lstStyle/>
        <a:p>
          <a:r>
            <a:rPr lang="en-US" b="1" dirty="0"/>
            <a:t>Trust </a:t>
          </a:r>
          <a:r>
            <a:rPr lang="en-US" dirty="0"/>
            <a:t>: Respecting people’s emotional situations helps to build trust</a:t>
          </a:r>
        </a:p>
      </dgm:t>
    </dgm:pt>
    <dgm:pt modelId="{B963A2F0-8CF4-4AF8-AC0A-127EA24E31C8}" type="parTrans" cxnId="{B48726A0-376D-4D41-9307-D7D23A04B491}">
      <dgm:prSet/>
      <dgm:spPr/>
      <dgm:t>
        <a:bodyPr/>
        <a:lstStyle/>
        <a:p>
          <a:endParaRPr lang="en-US"/>
        </a:p>
      </dgm:t>
    </dgm:pt>
    <dgm:pt modelId="{99E44966-3D93-4D69-B5DD-ED7CB6220748}" type="sibTrans" cxnId="{B48726A0-376D-4D41-9307-D7D23A04B491}">
      <dgm:prSet/>
      <dgm:spPr/>
      <dgm:t>
        <a:bodyPr/>
        <a:lstStyle/>
        <a:p>
          <a:endParaRPr lang="en-US"/>
        </a:p>
      </dgm:t>
    </dgm:pt>
    <dgm:pt modelId="{53DD9F0F-099B-4D96-821E-F0ECA7FEBF2E}">
      <dgm:prSet phldrT="[Text]"/>
      <dgm:spPr/>
      <dgm:t>
        <a:bodyPr/>
        <a:lstStyle/>
        <a:p>
          <a:r>
            <a:rPr lang="en-US" b="1" dirty="0"/>
            <a:t>Motivation</a:t>
          </a:r>
          <a:r>
            <a:rPr lang="en-US" dirty="0"/>
            <a:t>: Internal drive motivates one to be passionate about their work</a:t>
          </a:r>
        </a:p>
      </dgm:t>
    </dgm:pt>
    <dgm:pt modelId="{48F60114-5C22-4912-B04D-5380FD4B6A36}" type="parTrans" cxnId="{E527374F-F4F6-4F53-8291-143B3F41D2F5}">
      <dgm:prSet/>
      <dgm:spPr/>
      <dgm:t>
        <a:bodyPr/>
        <a:lstStyle/>
        <a:p>
          <a:endParaRPr lang="en-US"/>
        </a:p>
      </dgm:t>
    </dgm:pt>
    <dgm:pt modelId="{181587FB-E363-4F3B-B88F-FB7382244A4D}" type="sibTrans" cxnId="{E527374F-F4F6-4F53-8291-143B3F41D2F5}">
      <dgm:prSet/>
      <dgm:spPr/>
      <dgm:t>
        <a:bodyPr/>
        <a:lstStyle/>
        <a:p>
          <a:endParaRPr lang="en-US"/>
        </a:p>
      </dgm:t>
    </dgm:pt>
    <dgm:pt modelId="{5681772B-4A79-4BEE-BF5C-8A5D86799B99}">
      <dgm:prSet phldrT="[Text]"/>
      <dgm:spPr/>
      <dgm:t>
        <a:bodyPr/>
        <a:lstStyle/>
        <a:p>
          <a:r>
            <a:rPr lang="en-GB" b="1" dirty="0"/>
            <a:t>Cultural universality critique</a:t>
          </a:r>
          <a:r>
            <a:rPr lang="en-GB" dirty="0"/>
            <a:t>, as the concept is mainly applicable only in the Western cultures</a:t>
          </a:r>
          <a:endParaRPr lang="en-US" dirty="0"/>
        </a:p>
      </dgm:t>
    </dgm:pt>
    <dgm:pt modelId="{3BEB09C0-69C3-4A3B-A700-9B3464335737}" type="parTrans" cxnId="{8894FCCC-6DB7-467B-BCC1-838E73D72D21}">
      <dgm:prSet/>
      <dgm:spPr/>
      <dgm:t>
        <a:bodyPr/>
        <a:lstStyle/>
        <a:p>
          <a:endParaRPr lang="en-US"/>
        </a:p>
      </dgm:t>
    </dgm:pt>
    <dgm:pt modelId="{CEC9DB40-4863-40E9-B8B1-EFE8173A7A80}" type="sibTrans" cxnId="{8894FCCC-6DB7-467B-BCC1-838E73D72D21}">
      <dgm:prSet/>
      <dgm:spPr/>
      <dgm:t>
        <a:bodyPr/>
        <a:lstStyle/>
        <a:p>
          <a:endParaRPr lang="en-US"/>
        </a:p>
      </dgm:t>
    </dgm:pt>
    <dgm:pt modelId="{FCB87C0E-85CB-42A2-BC80-E1840021B15F}" type="pres">
      <dgm:prSet presAssocID="{27E2B10E-B553-4035-B018-C55E3E35F47A}" presName="diagram" presStyleCnt="0">
        <dgm:presLayoutVars>
          <dgm:dir/>
          <dgm:resizeHandles val="exact"/>
        </dgm:presLayoutVars>
      </dgm:prSet>
      <dgm:spPr/>
    </dgm:pt>
    <dgm:pt modelId="{026A8EF7-D5C0-45F5-B63A-15D3AC868233}" type="pres">
      <dgm:prSet presAssocID="{9787A98B-67B2-41D4-AF25-F2ED4C988D01}" presName="node" presStyleLbl="node1" presStyleIdx="0" presStyleCnt="2" custScaleX="122850">
        <dgm:presLayoutVars>
          <dgm:bulletEnabled val="1"/>
        </dgm:presLayoutVars>
      </dgm:prSet>
      <dgm:spPr/>
    </dgm:pt>
    <dgm:pt modelId="{F9EEAB2A-5DA9-4532-AAE1-29E7AD437475}" type="pres">
      <dgm:prSet presAssocID="{6BFE3B0C-B5DC-4473-A48A-BA57E9D1E141}" presName="sibTrans" presStyleCnt="0"/>
      <dgm:spPr/>
    </dgm:pt>
    <dgm:pt modelId="{B42741FE-19EB-46A8-B82D-D832A079D884}" type="pres">
      <dgm:prSet presAssocID="{E218AC35-4137-4B8B-8B14-27308F52CEED}" presName="node" presStyleLbl="node1" presStyleIdx="1" presStyleCnt="2" custScaleX="122850">
        <dgm:presLayoutVars>
          <dgm:bulletEnabled val="1"/>
        </dgm:presLayoutVars>
      </dgm:prSet>
      <dgm:spPr/>
    </dgm:pt>
  </dgm:ptLst>
  <dgm:cxnLst>
    <dgm:cxn modelId="{F10C0A04-BB17-4CB5-926B-9B9BE0794D08}" srcId="{9787A98B-67B2-41D4-AF25-F2ED4C988D01}" destId="{9F38F7CB-4C0E-4CE9-96DD-33A84F4C456D}" srcOrd="0" destOrd="0" parTransId="{E79F4057-357C-4C3D-A6A1-D78E00674C04}" sibTransId="{301D9AB9-9B5D-4B7A-92E3-8020D8EA972A}"/>
    <dgm:cxn modelId="{D8ED9206-6A60-403D-80DB-4EB0D1D7F022}" srcId="{27E2B10E-B553-4035-B018-C55E3E35F47A}" destId="{E218AC35-4137-4B8B-8B14-27308F52CEED}" srcOrd="1" destOrd="0" parTransId="{59B3575F-0633-47E7-8D6E-CA310FDA9817}" sibTransId="{7E12A05F-3E4F-4B24-A59A-6723ACF2F0D2}"/>
    <dgm:cxn modelId="{9AF06A1D-33AE-4E82-8646-4CEE5AD213E0}" type="presOf" srcId="{2319395D-5FB3-4D09-87C9-C761225CA456}" destId="{B42741FE-19EB-46A8-B82D-D832A079D884}" srcOrd="0" destOrd="1" presId="urn:microsoft.com/office/officeart/2005/8/layout/default#1"/>
    <dgm:cxn modelId="{D3FCE22C-761C-4769-BB05-CAC8520D308B}" type="presOf" srcId="{53DD9F0F-099B-4D96-821E-F0ECA7FEBF2E}" destId="{026A8EF7-D5C0-45F5-B63A-15D3AC868233}" srcOrd="0" destOrd="3" presId="urn:microsoft.com/office/officeart/2005/8/layout/default#1"/>
    <dgm:cxn modelId="{0026A438-3D12-4BEE-9B06-5BC839265E3C}" type="presOf" srcId="{9787A98B-67B2-41D4-AF25-F2ED4C988D01}" destId="{026A8EF7-D5C0-45F5-B63A-15D3AC868233}" srcOrd="0" destOrd="0" presId="urn:microsoft.com/office/officeart/2005/8/layout/default#1"/>
    <dgm:cxn modelId="{6D5BE160-7FB9-4A3F-84A7-259FAF19E400}" srcId="{E218AC35-4137-4B8B-8B14-27308F52CEED}" destId="{2319395D-5FB3-4D09-87C9-C761225CA456}" srcOrd="0" destOrd="0" parTransId="{A690F0D2-D1C8-47D8-840A-D600B2FD218B}" sibTransId="{3325813A-8FD4-42D7-880E-D4A9A749FBD1}"/>
    <dgm:cxn modelId="{3D2E4061-E2EB-41D4-8D8F-202B4321490D}" type="presOf" srcId="{5681772B-4A79-4BEE-BF5C-8A5D86799B99}" destId="{B42741FE-19EB-46A8-B82D-D832A079D884}" srcOrd="0" destOrd="2" presId="urn:microsoft.com/office/officeart/2005/8/layout/default#1"/>
    <dgm:cxn modelId="{E527374F-F4F6-4F53-8291-143B3F41D2F5}" srcId="{9787A98B-67B2-41D4-AF25-F2ED4C988D01}" destId="{53DD9F0F-099B-4D96-821E-F0ECA7FEBF2E}" srcOrd="2" destOrd="0" parTransId="{48F60114-5C22-4912-B04D-5380FD4B6A36}" sibTransId="{181587FB-E363-4F3B-B88F-FB7382244A4D}"/>
    <dgm:cxn modelId="{089CAF75-219F-4452-90B2-2AA97316F12F}" type="presOf" srcId="{27E2B10E-B553-4035-B018-C55E3E35F47A}" destId="{FCB87C0E-85CB-42A2-BC80-E1840021B15F}" srcOrd="0" destOrd="0" presId="urn:microsoft.com/office/officeart/2005/8/layout/default#1"/>
    <dgm:cxn modelId="{BDA2C057-EA48-4FA1-A4B8-B5FED3E1F216}" type="presOf" srcId="{5C025C82-AF37-41DC-9690-F3A1D3B9F83A}" destId="{026A8EF7-D5C0-45F5-B63A-15D3AC868233}" srcOrd="0" destOrd="2" presId="urn:microsoft.com/office/officeart/2005/8/layout/default#1"/>
    <dgm:cxn modelId="{7A44A38E-B949-4341-BE19-2C4C8B6A4F3A}" type="presOf" srcId="{9F38F7CB-4C0E-4CE9-96DD-33A84F4C456D}" destId="{026A8EF7-D5C0-45F5-B63A-15D3AC868233}" srcOrd="0" destOrd="1" presId="urn:microsoft.com/office/officeart/2005/8/layout/default#1"/>
    <dgm:cxn modelId="{0900D497-D4A4-40E0-9E88-8B16F1BEC7A7}" srcId="{27E2B10E-B553-4035-B018-C55E3E35F47A}" destId="{9787A98B-67B2-41D4-AF25-F2ED4C988D01}" srcOrd="0" destOrd="0" parTransId="{D9C3707C-BF59-496C-8B22-4F35F4D92BE4}" sibTransId="{6BFE3B0C-B5DC-4473-A48A-BA57E9D1E141}"/>
    <dgm:cxn modelId="{57B8CA99-EF59-410C-B6C4-E475B51B8A16}" type="presOf" srcId="{E218AC35-4137-4B8B-8B14-27308F52CEED}" destId="{B42741FE-19EB-46A8-B82D-D832A079D884}" srcOrd="0" destOrd="0" presId="urn:microsoft.com/office/officeart/2005/8/layout/default#1"/>
    <dgm:cxn modelId="{B48726A0-376D-4D41-9307-D7D23A04B491}" srcId="{9787A98B-67B2-41D4-AF25-F2ED4C988D01}" destId="{5C025C82-AF37-41DC-9690-F3A1D3B9F83A}" srcOrd="1" destOrd="0" parTransId="{B963A2F0-8CF4-4AF8-AC0A-127EA24E31C8}" sibTransId="{99E44966-3D93-4D69-B5DD-ED7CB6220748}"/>
    <dgm:cxn modelId="{8894FCCC-6DB7-467B-BCC1-838E73D72D21}" srcId="{E218AC35-4137-4B8B-8B14-27308F52CEED}" destId="{5681772B-4A79-4BEE-BF5C-8A5D86799B99}" srcOrd="1" destOrd="0" parTransId="{3BEB09C0-69C3-4A3B-A700-9B3464335737}" sibTransId="{CEC9DB40-4863-40E9-B8B1-EFE8173A7A80}"/>
    <dgm:cxn modelId="{9D751D7F-A722-4830-A8B2-F0EAE56C463C}" type="presParOf" srcId="{FCB87C0E-85CB-42A2-BC80-E1840021B15F}" destId="{026A8EF7-D5C0-45F5-B63A-15D3AC868233}" srcOrd="0" destOrd="0" presId="urn:microsoft.com/office/officeart/2005/8/layout/default#1"/>
    <dgm:cxn modelId="{742A6690-E748-4F00-8EA4-EB270E0CC8B8}" type="presParOf" srcId="{FCB87C0E-85CB-42A2-BC80-E1840021B15F}" destId="{F9EEAB2A-5DA9-4532-AAE1-29E7AD437475}" srcOrd="1" destOrd="0" presId="urn:microsoft.com/office/officeart/2005/8/layout/default#1"/>
    <dgm:cxn modelId="{65644FCA-D800-4233-AC75-2457B7952744}" type="presParOf" srcId="{FCB87C0E-85CB-42A2-BC80-E1840021B15F}" destId="{B42741FE-19EB-46A8-B82D-D832A079D884}" srcOrd="2"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CDBD761-5E19-445A-828B-1F682AE589A6}"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6F4112DB-17CB-458A-8368-E9B145BAE093}">
      <dgm:prSet phldrT="[Text]" custT="1"/>
      <dgm:spPr/>
      <dgm:t>
        <a:bodyPr/>
        <a:lstStyle/>
        <a:p>
          <a:r>
            <a:rPr lang="en-US" sz="1600" dirty="0">
              <a:latin typeface="+mj-lt"/>
            </a:rPr>
            <a:t>Goleman’s Perspective </a:t>
          </a:r>
        </a:p>
      </dgm:t>
    </dgm:pt>
    <dgm:pt modelId="{A57E06CA-A96C-41CC-8586-1850297C5820}" type="parTrans" cxnId="{202D466E-9531-413E-B806-98B9DA65F467}">
      <dgm:prSet/>
      <dgm:spPr/>
      <dgm:t>
        <a:bodyPr/>
        <a:lstStyle/>
        <a:p>
          <a:endParaRPr lang="en-US"/>
        </a:p>
      </dgm:t>
    </dgm:pt>
    <dgm:pt modelId="{3EC0B36F-EBBB-42A5-AC8E-E1FA91F07F82}" type="sibTrans" cxnId="{202D466E-9531-413E-B806-98B9DA65F467}">
      <dgm:prSet/>
      <dgm:spPr/>
      <dgm:t>
        <a:bodyPr/>
        <a:lstStyle/>
        <a:p>
          <a:endParaRPr lang="en-US"/>
        </a:p>
      </dgm:t>
    </dgm:pt>
    <dgm:pt modelId="{9B977A59-DF2F-40A9-AF2E-343FC8026FDB}">
      <dgm:prSet phldrT="[Text]" custT="1"/>
      <dgm:spPr/>
      <dgm:t>
        <a:bodyPr/>
        <a:lstStyle/>
        <a:p>
          <a:r>
            <a:rPr lang="en-US" sz="1200" dirty="0"/>
            <a:t>EI is a unique competency, comprising </a:t>
          </a:r>
          <a:r>
            <a:rPr lang="en-GB" sz="1200" dirty="0"/>
            <a:t>self-awareness, empathy, self-regulation, social skills, and motivation</a:t>
          </a:r>
          <a:endParaRPr lang="en-US" sz="1200" dirty="0"/>
        </a:p>
      </dgm:t>
    </dgm:pt>
    <dgm:pt modelId="{1AF69A8E-270F-4C3F-A9CC-851BEFB372F7}" type="parTrans" cxnId="{D8E4F2B4-6EE0-4AC4-AFC0-DC33D58C9CD5}">
      <dgm:prSet/>
      <dgm:spPr/>
      <dgm:t>
        <a:bodyPr/>
        <a:lstStyle/>
        <a:p>
          <a:endParaRPr lang="en-US"/>
        </a:p>
      </dgm:t>
    </dgm:pt>
    <dgm:pt modelId="{93BCC86C-AAA7-490A-ACF5-838147C7995B}" type="sibTrans" cxnId="{D8E4F2B4-6EE0-4AC4-AFC0-DC33D58C9CD5}">
      <dgm:prSet/>
      <dgm:spPr/>
      <dgm:t>
        <a:bodyPr/>
        <a:lstStyle/>
        <a:p>
          <a:endParaRPr lang="en-US"/>
        </a:p>
      </dgm:t>
    </dgm:pt>
    <dgm:pt modelId="{B4D2547C-F044-4550-9219-BA06B8A315AD}">
      <dgm:prSet phldrT="[Text]" custT="1"/>
      <dgm:spPr/>
      <dgm:t>
        <a:bodyPr/>
        <a:lstStyle/>
        <a:p>
          <a:r>
            <a:rPr lang="en-US" sz="1600" dirty="0">
              <a:latin typeface="+mj-lt"/>
            </a:rPr>
            <a:t>Antonakis’s Perspective</a:t>
          </a:r>
        </a:p>
      </dgm:t>
    </dgm:pt>
    <dgm:pt modelId="{2DEB391C-8E2C-48F0-8CC3-3A517ADB9737}" type="parTrans" cxnId="{C6C42144-263C-4467-A719-1B9A37178DE5}">
      <dgm:prSet/>
      <dgm:spPr/>
      <dgm:t>
        <a:bodyPr/>
        <a:lstStyle/>
        <a:p>
          <a:endParaRPr lang="en-US"/>
        </a:p>
      </dgm:t>
    </dgm:pt>
    <dgm:pt modelId="{39E70515-B7C8-42FF-AB7C-3C97F225A056}" type="sibTrans" cxnId="{C6C42144-263C-4467-A719-1B9A37178DE5}">
      <dgm:prSet/>
      <dgm:spPr/>
      <dgm:t>
        <a:bodyPr/>
        <a:lstStyle/>
        <a:p>
          <a:endParaRPr lang="en-US"/>
        </a:p>
      </dgm:t>
    </dgm:pt>
    <dgm:pt modelId="{308E2222-F6BB-48FC-B553-1C6F77B7C370}">
      <dgm:prSet phldrT="[Text]" custT="1"/>
      <dgm:spPr/>
      <dgm:t>
        <a:bodyPr/>
        <a:lstStyle/>
        <a:p>
          <a:r>
            <a:rPr lang="en-GB" sz="1200" dirty="0"/>
            <a:t>EI as a competency is superfluous</a:t>
          </a:r>
          <a:endParaRPr lang="en-US" sz="1200" dirty="0"/>
        </a:p>
      </dgm:t>
    </dgm:pt>
    <dgm:pt modelId="{CF62928C-19EB-4670-BDB1-521B45844CF2}" type="parTrans" cxnId="{CE7A6712-B122-4BEC-B508-5D8056CF9D1E}">
      <dgm:prSet/>
      <dgm:spPr/>
      <dgm:t>
        <a:bodyPr/>
        <a:lstStyle/>
        <a:p>
          <a:endParaRPr lang="en-US"/>
        </a:p>
      </dgm:t>
    </dgm:pt>
    <dgm:pt modelId="{BF25172C-345A-408E-88C3-C5ACDC4E1EE7}" type="sibTrans" cxnId="{CE7A6712-B122-4BEC-B508-5D8056CF9D1E}">
      <dgm:prSet/>
      <dgm:spPr/>
      <dgm:t>
        <a:bodyPr/>
        <a:lstStyle/>
        <a:p>
          <a:endParaRPr lang="en-US"/>
        </a:p>
      </dgm:t>
    </dgm:pt>
    <dgm:pt modelId="{6D010AB0-02F2-4919-9797-A2CCC91E052F}">
      <dgm:prSet phldrT="[Text]" custT="1"/>
      <dgm:spPr/>
      <dgm:t>
        <a:bodyPr/>
        <a:lstStyle/>
        <a:p>
          <a:r>
            <a:rPr lang="en-US" sz="1200" dirty="0"/>
            <a:t>Can be improved through learning</a:t>
          </a:r>
        </a:p>
      </dgm:t>
    </dgm:pt>
    <dgm:pt modelId="{7C42B439-B556-4673-BCC3-56B096C4D97C}" type="parTrans" cxnId="{D14CCD7E-CFAC-40BF-81AC-0B08B4FFD555}">
      <dgm:prSet/>
      <dgm:spPr/>
      <dgm:t>
        <a:bodyPr/>
        <a:lstStyle/>
        <a:p>
          <a:endParaRPr lang="en-US"/>
        </a:p>
      </dgm:t>
    </dgm:pt>
    <dgm:pt modelId="{2229B0F5-0047-4F86-A9E5-D3FA79762055}" type="sibTrans" cxnId="{D14CCD7E-CFAC-40BF-81AC-0B08B4FFD555}">
      <dgm:prSet/>
      <dgm:spPr/>
      <dgm:t>
        <a:bodyPr/>
        <a:lstStyle/>
        <a:p>
          <a:endParaRPr lang="en-US"/>
        </a:p>
      </dgm:t>
    </dgm:pt>
    <dgm:pt modelId="{9BEE9241-3C16-42A7-9940-9E79D8C73973}">
      <dgm:prSet phldrT="[Text]" custT="1"/>
      <dgm:spPr/>
      <dgm:t>
        <a:bodyPr/>
        <a:lstStyle/>
        <a:p>
          <a:r>
            <a:rPr lang="en-US" sz="1200" dirty="0"/>
            <a:t>Makes people better leaders </a:t>
          </a:r>
        </a:p>
      </dgm:t>
    </dgm:pt>
    <dgm:pt modelId="{C99E0974-375E-4C30-AB03-278F2A91EFF7}" type="parTrans" cxnId="{8795B7C3-73DC-48DC-99A6-504FDF58F1BA}">
      <dgm:prSet/>
      <dgm:spPr/>
      <dgm:t>
        <a:bodyPr/>
        <a:lstStyle/>
        <a:p>
          <a:endParaRPr lang="en-US"/>
        </a:p>
      </dgm:t>
    </dgm:pt>
    <dgm:pt modelId="{C8BF84CB-1473-4C08-8BCF-E99118EB17BC}" type="sibTrans" cxnId="{8795B7C3-73DC-48DC-99A6-504FDF58F1BA}">
      <dgm:prSet/>
      <dgm:spPr/>
      <dgm:t>
        <a:bodyPr/>
        <a:lstStyle/>
        <a:p>
          <a:endParaRPr lang="en-US"/>
        </a:p>
      </dgm:t>
    </dgm:pt>
    <dgm:pt modelId="{37847A35-ABA3-42F4-A7A9-6FF490011DE6}">
      <dgm:prSet phldrT="[Text]" custT="1"/>
      <dgm:spPr/>
      <dgm:t>
        <a:bodyPr/>
        <a:lstStyle/>
        <a:p>
          <a:r>
            <a:rPr lang="en-GB" sz="1200" dirty="0"/>
            <a:t>Its competency disappears once it has been subjected to thorough scientific standards</a:t>
          </a:r>
          <a:endParaRPr lang="en-US" sz="1200" dirty="0"/>
        </a:p>
      </dgm:t>
    </dgm:pt>
    <dgm:pt modelId="{82CB4F17-8225-4292-A138-CD946003AB1D}" type="parTrans" cxnId="{2DBB9366-FD78-4974-A4A5-49C126971E7B}">
      <dgm:prSet/>
      <dgm:spPr/>
      <dgm:t>
        <a:bodyPr/>
        <a:lstStyle/>
        <a:p>
          <a:endParaRPr lang="en-US"/>
        </a:p>
      </dgm:t>
    </dgm:pt>
    <dgm:pt modelId="{8F0F217A-041B-449D-95D3-43A2CE673232}" type="sibTrans" cxnId="{2DBB9366-FD78-4974-A4A5-49C126971E7B}">
      <dgm:prSet/>
      <dgm:spPr/>
      <dgm:t>
        <a:bodyPr/>
        <a:lstStyle/>
        <a:p>
          <a:endParaRPr lang="en-US"/>
        </a:p>
      </dgm:t>
    </dgm:pt>
    <dgm:pt modelId="{8DBE8457-415A-4622-ADA6-202ADF38611A}">
      <dgm:prSet phldrT="[Text]" custT="1"/>
      <dgm:spPr/>
      <dgm:t>
        <a:bodyPr/>
        <a:lstStyle/>
        <a:p>
          <a:r>
            <a:rPr lang="en-GB" sz="1200" dirty="0"/>
            <a:t>Does not predict leadership as claimed by Goleman </a:t>
          </a:r>
          <a:endParaRPr lang="en-US" sz="1200" dirty="0"/>
        </a:p>
      </dgm:t>
    </dgm:pt>
    <dgm:pt modelId="{8735F782-1FE8-4349-8434-4D259BB6C992}" type="parTrans" cxnId="{A942FD4E-D235-485E-B527-D6D6F556249E}">
      <dgm:prSet/>
      <dgm:spPr/>
      <dgm:t>
        <a:bodyPr/>
        <a:lstStyle/>
        <a:p>
          <a:endParaRPr lang="en-US"/>
        </a:p>
      </dgm:t>
    </dgm:pt>
    <dgm:pt modelId="{C21896C3-73A7-421F-AF46-C4C00504087F}" type="sibTrans" cxnId="{A942FD4E-D235-485E-B527-D6D6F556249E}">
      <dgm:prSet/>
      <dgm:spPr/>
      <dgm:t>
        <a:bodyPr/>
        <a:lstStyle/>
        <a:p>
          <a:endParaRPr lang="en-US"/>
        </a:p>
      </dgm:t>
    </dgm:pt>
    <dgm:pt modelId="{BC10BB49-CBDD-4489-8D3A-54FD9385375A}" type="pres">
      <dgm:prSet presAssocID="{3CDBD761-5E19-445A-828B-1F682AE589A6}" presName="linear" presStyleCnt="0">
        <dgm:presLayoutVars>
          <dgm:animLvl val="lvl"/>
          <dgm:resizeHandles val="exact"/>
        </dgm:presLayoutVars>
      </dgm:prSet>
      <dgm:spPr/>
    </dgm:pt>
    <dgm:pt modelId="{BAECF4B0-87AF-4F77-BE88-640DF5F63BC4}" type="pres">
      <dgm:prSet presAssocID="{6F4112DB-17CB-458A-8368-E9B145BAE093}" presName="parentText" presStyleLbl="node1" presStyleIdx="0" presStyleCnt="2" custScaleY="52644" custLinFactNeighborX="79" custLinFactNeighborY="-31109">
        <dgm:presLayoutVars>
          <dgm:chMax val="0"/>
          <dgm:bulletEnabled val="1"/>
        </dgm:presLayoutVars>
      </dgm:prSet>
      <dgm:spPr/>
    </dgm:pt>
    <dgm:pt modelId="{FB873D4C-418B-4A08-952C-E35666045627}" type="pres">
      <dgm:prSet presAssocID="{6F4112DB-17CB-458A-8368-E9B145BAE093}" presName="childText" presStyleLbl="revTx" presStyleIdx="0" presStyleCnt="2" custLinFactNeighborX="79" custLinFactNeighborY="-8416">
        <dgm:presLayoutVars>
          <dgm:bulletEnabled val="1"/>
        </dgm:presLayoutVars>
      </dgm:prSet>
      <dgm:spPr/>
    </dgm:pt>
    <dgm:pt modelId="{770BA550-7E55-452D-96D4-852CBF7A8153}" type="pres">
      <dgm:prSet presAssocID="{B4D2547C-F044-4550-9219-BA06B8A315AD}" presName="parentText" presStyleLbl="node1" presStyleIdx="1" presStyleCnt="2" custScaleY="42626" custLinFactNeighborX="79" custLinFactNeighborY="3752">
        <dgm:presLayoutVars>
          <dgm:chMax val="0"/>
          <dgm:bulletEnabled val="1"/>
        </dgm:presLayoutVars>
      </dgm:prSet>
      <dgm:spPr/>
    </dgm:pt>
    <dgm:pt modelId="{080616B1-7B2F-4E79-8369-C58424D40E27}" type="pres">
      <dgm:prSet presAssocID="{B4D2547C-F044-4550-9219-BA06B8A315AD}" presName="childText" presStyleLbl="revTx" presStyleIdx="1" presStyleCnt="2" custScaleY="139624">
        <dgm:presLayoutVars>
          <dgm:bulletEnabled val="1"/>
        </dgm:presLayoutVars>
      </dgm:prSet>
      <dgm:spPr/>
    </dgm:pt>
  </dgm:ptLst>
  <dgm:cxnLst>
    <dgm:cxn modelId="{CE7A6712-B122-4BEC-B508-5D8056CF9D1E}" srcId="{B4D2547C-F044-4550-9219-BA06B8A315AD}" destId="{308E2222-F6BB-48FC-B553-1C6F77B7C370}" srcOrd="0" destOrd="0" parTransId="{CF62928C-19EB-4670-BDB1-521B45844CF2}" sibTransId="{BF25172C-345A-408E-88C3-C5ACDC4E1EE7}"/>
    <dgm:cxn modelId="{6ACDF01C-CD67-4286-B1E9-533AA32C6B7D}" type="presOf" srcId="{9B977A59-DF2F-40A9-AF2E-343FC8026FDB}" destId="{FB873D4C-418B-4A08-952C-E35666045627}" srcOrd="0" destOrd="0" presId="urn:microsoft.com/office/officeart/2005/8/layout/vList2"/>
    <dgm:cxn modelId="{5361DD2E-1BEF-4FF8-9F9F-0CC02655D987}" type="presOf" srcId="{3CDBD761-5E19-445A-828B-1F682AE589A6}" destId="{BC10BB49-CBDD-4489-8D3A-54FD9385375A}" srcOrd="0" destOrd="0" presId="urn:microsoft.com/office/officeart/2005/8/layout/vList2"/>
    <dgm:cxn modelId="{446C745C-DEF5-4823-B9C5-5E55FEBCE6DA}" type="presOf" srcId="{B4D2547C-F044-4550-9219-BA06B8A315AD}" destId="{770BA550-7E55-452D-96D4-852CBF7A8153}" srcOrd="0" destOrd="0" presId="urn:microsoft.com/office/officeart/2005/8/layout/vList2"/>
    <dgm:cxn modelId="{C6C42144-263C-4467-A719-1B9A37178DE5}" srcId="{3CDBD761-5E19-445A-828B-1F682AE589A6}" destId="{B4D2547C-F044-4550-9219-BA06B8A315AD}" srcOrd="1" destOrd="0" parTransId="{2DEB391C-8E2C-48F0-8CC3-3A517ADB9737}" sibTransId="{39E70515-B7C8-42FF-AB7C-3C97F225A056}"/>
    <dgm:cxn modelId="{2DBB9366-FD78-4974-A4A5-49C126971E7B}" srcId="{B4D2547C-F044-4550-9219-BA06B8A315AD}" destId="{37847A35-ABA3-42F4-A7A9-6FF490011DE6}" srcOrd="1" destOrd="0" parTransId="{82CB4F17-8225-4292-A138-CD946003AB1D}" sibTransId="{8F0F217A-041B-449D-95D3-43A2CE673232}"/>
    <dgm:cxn modelId="{202D466E-9531-413E-B806-98B9DA65F467}" srcId="{3CDBD761-5E19-445A-828B-1F682AE589A6}" destId="{6F4112DB-17CB-458A-8368-E9B145BAE093}" srcOrd="0" destOrd="0" parTransId="{A57E06CA-A96C-41CC-8586-1850297C5820}" sibTransId="{3EC0B36F-EBBB-42A5-AC8E-E1FA91F07F82}"/>
    <dgm:cxn modelId="{A942FD4E-D235-485E-B527-D6D6F556249E}" srcId="{B4D2547C-F044-4550-9219-BA06B8A315AD}" destId="{8DBE8457-415A-4622-ADA6-202ADF38611A}" srcOrd="2" destOrd="0" parTransId="{8735F782-1FE8-4349-8434-4D259BB6C992}" sibTransId="{C21896C3-73A7-421F-AF46-C4C00504087F}"/>
    <dgm:cxn modelId="{8017E67D-3E41-4401-85C0-619F2B552775}" type="presOf" srcId="{8DBE8457-415A-4622-ADA6-202ADF38611A}" destId="{080616B1-7B2F-4E79-8369-C58424D40E27}" srcOrd="0" destOrd="2" presId="urn:microsoft.com/office/officeart/2005/8/layout/vList2"/>
    <dgm:cxn modelId="{D14CCD7E-CFAC-40BF-81AC-0B08B4FFD555}" srcId="{6F4112DB-17CB-458A-8368-E9B145BAE093}" destId="{6D010AB0-02F2-4919-9797-A2CCC91E052F}" srcOrd="1" destOrd="0" parTransId="{7C42B439-B556-4673-BCC3-56B096C4D97C}" sibTransId="{2229B0F5-0047-4F86-A9E5-D3FA79762055}"/>
    <dgm:cxn modelId="{16A7E091-E566-4289-B6C8-30F793165B0F}" type="presOf" srcId="{6F4112DB-17CB-458A-8368-E9B145BAE093}" destId="{BAECF4B0-87AF-4F77-BE88-640DF5F63BC4}" srcOrd="0" destOrd="0" presId="urn:microsoft.com/office/officeart/2005/8/layout/vList2"/>
    <dgm:cxn modelId="{9CBAEB98-CEB5-4CBE-A616-204E5272A49C}" type="presOf" srcId="{6D010AB0-02F2-4919-9797-A2CCC91E052F}" destId="{FB873D4C-418B-4A08-952C-E35666045627}" srcOrd="0" destOrd="1" presId="urn:microsoft.com/office/officeart/2005/8/layout/vList2"/>
    <dgm:cxn modelId="{786867B4-31F0-41E2-A91C-837585689311}" type="presOf" srcId="{308E2222-F6BB-48FC-B553-1C6F77B7C370}" destId="{080616B1-7B2F-4E79-8369-C58424D40E27}" srcOrd="0" destOrd="0" presId="urn:microsoft.com/office/officeart/2005/8/layout/vList2"/>
    <dgm:cxn modelId="{D8E4F2B4-6EE0-4AC4-AFC0-DC33D58C9CD5}" srcId="{6F4112DB-17CB-458A-8368-E9B145BAE093}" destId="{9B977A59-DF2F-40A9-AF2E-343FC8026FDB}" srcOrd="0" destOrd="0" parTransId="{1AF69A8E-270F-4C3F-A9CC-851BEFB372F7}" sibTransId="{93BCC86C-AAA7-490A-ACF5-838147C7995B}"/>
    <dgm:cxn modelId="{8795B7C3-73DC-48DC-99A6-504FDF58F1BA}" srcId="{6F4112DB-17CB-458A-8368-E9B145BAE093}" destId="{9BEE9241-3C16-42A7-9940-9E79D8C73973}" srcOrd="2" destOrd="0" parTransId="{C99E0974-375E-4C30-AB03-278F2A91EFF7}" sibTransId="{C8BF84CB-1473-4C08-8BCF-E99118EB17BC}"/>
    <dgm:cxn modelId="{C59C9CC6-C294-47B7-92AF-833011CDF964}" type="presOf" srcId="{9BEE9241-3C16-42A7-9940-9E79D8C73973}" destId="{FB873D4C-418B-4A08-952C-E35666045627}" srcOrd="0" destOrd="2" presId="urn:microsoft.com/office/officeart/2005/8/layout/vList2"/>
    <dgm:cxn modelId="{BE23A8D3-0A2D-41CF-91BC-CC8B3E047EF8}" type="presOf" srcId="{37847A35-ABA3-42F4-A7A9-6FF490011DE6}" destId="{080616B1-7B2F-4E79-8369-C58424D40E27}" srcOrd="0" destOrd="1" presId="urn:microsoft.com/office/officeart/2005/8/layout/vList2"/>
    <dgm:cxn modelId="{CB29636C-27BB-491C-88AA-E314FA7F548B}" type="presParOf" srcId="{BC10BB49-CBDD-4489-8D3A-54FD9385375A}" destId="{BAECF4B0-87AF-4F77-BE88-640DF5F63BC4}" srcOrd="0" destOrd="0" presId="urn:microsoft.com/office/officeart/2005/8/layout/vList2"/>
    <dgm:cxn modelId="{1F5D9B6C-AB73-48E1-A57C-E8B436F1E35A}" type="presParOf" srcId="{BC10BB49-CBDD-4489-8D3A-54FD9385375A}" destId="{FB873D4C-418B-4A08-952C-E35666045627}" srcOrd="1" destOrd="0" presId="urn:microsoft.com/office/officeart/2005/8/layout/vList2"/>
    <dgm:cxn modelId="{5922B6CC-BC89-4BE8-86E6-77132E92D83C}" type="presParOf" srcId="{BC10BB49-CBDD-4489-8D3A-54FD9385375A}" destId="{770BA550-7E55-452D-96D4-852CBF7A8153}" srcOrd="2" destOrd="0" presId="urn:microsoft.com/office/officeart/2005/8/layout/vList2"/>
    <dgm:cxn modelId="{E8F619EA-18A7-4B3B-A78C-A7EFA3C35527}" type="presParOf" srcId="{BC10BB49-CBDD-4489-8D3A-54FD9385375A}" destId="{080616B1-7B2F-4E79-8369-C58424D40E27}" srcOrd="3"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B93C03B-61B3-43F4-B438-DB4871DDA40B}"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302A18C9-A6D0-444E-AB0B-3C5018FB7D8F}">
      <dgm:prSet phldrT="[Text]"/>
      <dgm:spPr/>
      <dgm:t>
        <a:bodyPr/>
        <a:lstStyle/>
        <a:p>
          <a:r>
            <a:rPr lang="en-US" dirty="0"/>
            <a:t>Cultural Intelligence </a:t>
          </a:r>
        </a:p>
      </dgm:t>
    </dgm:pt>
    <dgm:pt modelId="{CCC8AF71-46E7-492F-88F3-BAFF303A3F1F}" type="parTrans" cxnId="{BD96B9A8-71A4-4131-92F8-5588C0AC8CCD}">
      <dgm:prSet/>
      <dgm:spPr/>
      <dgm:t>
        <a:bodyPr/>
        <a:lstStyle/>
        <a:p>
          <a:endParaRPr lang="en-US"/>
        </a:p>
      </dgm:t>
    </dgm:pt>
    <dgm:pt modelId="{D463684E-2100-4FE5-B9D5-C71B26019E2B}" type="sibTrans" cxnId="{BD96B9A8-71A4-4131-92F8-5588C0AC8CCD}">
      <dgm:prSet/>
      <dgm:spPr/>
      <dgm:t>
        <a:bodyPr/>
        <a:lstStyle/>
        <a:p>
          <a:endParaRPr lang="en-US"/>
        </a:p>
      </dgm:t>
    </dgm:pt>
    <dgm:pt modelId="{5C4FED77-0A83-4A35-ABC9-1D170A63D61B}">
      <dgm:prSet phldrT="[Text]"/>
      <dgm:spPr/>
      <dgm:t>
        <a:bodyPr/>
        <a:lstStyle/>
        <a:p>
          <a:r>
            <a:rPr lang="en-GB" dirty="0"/>
            <a:t>Helps individuals to operate and interact well with others in a multicultural environment</a:t>
          </a:r>
          <a:endParaRPr lang="en-US" dirty="0"/>
        </a:p>
      </dgm:t>
    </dgm:pt>
    <dgm:pt modelId="{6E3F3896-7024-44DF-8762-6CDB5B0C6114}" type="parTrans" cxnId="{3011DACF-A909-4758-8CC9-B9F4318964EA}">
      <dgm:prSet/>
      <dgm:spPr/>
      <dgm:t>
        <a:bodyPr/>
        <a:lstStyle/>
        <a:p>
          <a:endParaRPr lang="en-US"/>
        </a:p>
      </dgm:t>
    </dgm:pt>
    <dgm:pt modelId="{24868E43-9312-4FD7-A9F9-ECBF593888C7}" type="sibTrans" cxnId="{3011DACF-A909-4758-8CC9-B9F4318964EA}">
      <dgm:prSet/>
      <dgm:spPr/>
      <dgm:t>
        <a:bodyPr/>
        <a:lstStyle/>
        <a:p>
          <a:endParaRPr lang="en-US"/>
        </a:p>
      </dgm:t>
    </dgm:pt>
    <dgm:pt modelId="{52DD246C-8A99-40C4-A629-4EA07CA8651D}">
      <dgm:prSet phldrT="[Text]"/>
      <dgm:spPr/>
      <dgm:t>
        <a:bodyPr/>
        <a:lstStyle/>
        <a:p>
          <a:r>
            <a:rPr lang="en-US" dirty="0"/>
            <a:t>Emotional Intelligence</a:t>
          </a:r>
        </a:p>
      </dgm:t>
    </dgm:pt>
    <dgm:pt modelId="{9268480C-385C-485D-A899-F77CA0F470D2}" type="parTrans" cxnId="{6F441EEE-ADAE-4A66-B997-5295F35E039B}">
      <dgm:prSet/>
      <dgm:spPr/>
      <dgm:t>
        <a:bodyPr/>
        <a:lstStyle/>
        <a:p>
          <a:endParaRPr lang="en-US"/>
        </a:p>
      </dgm:t>
    </dgm:pt>
    <dgm:pt modelId="{CFDCCFC4-92EA-4463-B801-2D687385BD9A}" type="sibTrans" cxnId="{6F441EEE-ADAE-4A66-B997-5295F35E039B}">
      <dgm:prSet/>
      <dgm:spPr/>
      <dgm:t>
        <a:bodyPr/>
        <a:lstStyle/>
        <a:p>
          <a:endParaRPr lang="en-US"/>
        </a:p>
      </dgm:t>
    </dgm:pt>
    <dgm:pt modelId="{085ADE70-9450-4E84-84B7-8010A0B6AEFD}">
      <dgm:prSet phldrT="[Text]"/>
      <dgm:spPr/>
      <dgm:t>
        <a:bodyPr/>
        <a:lstStyle/>
        <a:p>
          <a:r>
            <a:rPr lang="en-GB" dirty="0"/>
            <a:t>Helps individuals to identify and manage their emotions and those of others in a known setting </a:t>
          </a:r>
          <a:endParaRPr lang="en-US" dirty="0"/>
        </a:p>
      </dgm:t>
    </dgm:pt>
    <dgm:pt modelId="{596604DE-0ABE-45E6-B8E1-5D306EC304FC}" type="parTrans" cxnId="{230CA73F-B043-4973-98A7-E0DD6796BDFC}">
      <dgm:prSet/>
      <dgm:spPr/>
      <dgm:t>
        <a:bodyPr/>
        <a:lstStyle/>
        <a:p>
          <a:endParaRPr lang="en-US"/>
        </a:p>
      </dgm:t>
    </dgm:pt>
    <dgm:pt modelId="{DD75EA9C-8B08-4DC3-8A85-AAA241CA6672}" type="sibTrans" cxnId="{230CA73F-B043-4973-98A7-E0DD6796BDFC}">
      <dgm:prSet/>
      <dgm:spPr/>
      <dgm:t>
        <a:bodyPr/>
        <a:lstStyle/>
        <a:p>
          <a:endParaRPr lang="en-US"/>
        </a:p>
      </dgm:t>
    </dgm:pt>
    <dgm:pt modelId="{F10B388D-0071-400F-BB87-8DB2AA0C2D19}" type="pres">
      <dgm:prSet presAssocID="{1B93C03B-61B3-43F4-B438-DB4871DDA40B}" presName="Name0" presStyleCnt="0">
        <dgm:presLayoutVars>
          <dgm:dir/>
          <dgm:animLvl val="lvl"/>
          <dgm:resizeHandles val="exact"/>
        </dgm:presLayoutVars>
      </dgm:prSet>
      <dgm:spPr/>
    </dgm:pt>
    <dgm:pt modelId="{255B4277-B5F1-4A6F-B2B9-C44EAF3DC284}" type="pres">
      <dgm:prSet presAssocID="{302A18C9-A6D0-444E-AB0B-3C5018FB7D8F}" presName="composite" presStyleCnt="0"/>
      <dgm:spPr/>
    </dgm:pt>
    <dgm:pt modelId="{EA6D8BBA-7BC2-48D6-B893-C060A189BF37}" type="pres">
      <dgm:prSet presAssocID="{302A18C9-A6D0-444E-AB0B-3C5018FB7D8F}" presName="parTx" presStyleLbl="alignNode1" presStyleIdx="0" presStyleCnt="2" custLinFactNeighborX="4037" custLinFactNeighborY="-45662">
        <dgm:presLayoutVars>
          <dgm:chMax val="0"/>
          <dgm:chPref val="0"/>
          <dgm:bulletEnabled val="1"/>
        </dgm:presLayoutVars>
      </dgm:prSet>
      <dgm:spPr/>
    </dgm:pt>
    <dgm:pt modelId="{5270CE37-AA1B-4B54-8D61-868419ADD25B}" type="pres">
      <dgm:prSet presAssocID="{302A18C9-A6D0-444E-AB0B-3C5018FB7D8F}" presName="desTx" presStyleLbl="alignAccFollowNode1" presStyleIdx="0" presStyleCnt="2">
        <dgm:presLayoutVars>
          <dgm:bulletEnabled val="1"/>
        </dgm:presLayoutVars>
      </dgm:prSet>
      <dgm:spPr/>
    </dgm:pt>
    <dgm:pt modelId="{0252D339-A834-4904-9125-D2EAB32611BA}" type="pres">
      <dgm:prSet presAssocID="{D463684E-2100-4FE5-B9D5-C71B26019E2B}" presName="space" presStyleCnt="0"/>
      <dgm:spPr/>
    </dgm:pt>
    <dgm:pt modelId="{0533C9F5-AE71-4711-964B-ECCC29D2E4F2}" type="pres">
      <dgm:prSet presAssocID="{52DD246C-8A99-40C4-A629-4EA07CA8651D}" presName="composite" presStyleCnt="0"/>
      <dgm:spPr/>
    </dgm:pt>
    <dgm:pt modelId="{91CBF4D0-E947-44CE-B40D-25A1E8B53B44}" type="pres">
      <dgm:prSet presAssocID="{52DD246C-8A99-40C4-A629-4EA07CA8651D}" presName="parTx" presStyleLbl="alignNode1" presStyleIdx="1" presStyleCnt="2" custLinFactNeighborX="-943" custLinFactNeighborY="-45662">
        <dgm:presLayoutVars>
          <dgm:chMax val="0"/>
          <dgm:chPref val="0"/>
          <dgm:bulletEnabled val="1"/>
        </dgm:presLayoutVars>
      </dgm:prSet>
      <dgm:spPr/>
    </dgm:pt>
    <dgm:pt modelId="{545CFAD2-B932-48AD-B442-0A772A56BC02}" type="pres">
      <dgm:prSet presAssocID="{52DD246C-8A99-40C4-A629-4EA07CA8651D}" presName="desTx" presStyleLbl="alignAccFollowNode1" presStyleIdx="1" presStyleCnt="2">
        <dgm:presLayoutVars>
          <dgm:bulletEnabled val="1"/>
        </dgm:presLayoutVars>
      </dgm:prSet>
      <dgm:spPr/>
    </dgm:pt>
  </dgm:ptLst>
  <dgm:cxnLst>
    <dgm:cxn modelId="{1C1D3812-808F-4B95-AE17-02004511A620}" type="presOf" srcId="{1B93C03B-61B3-43F4-B438-DB4871DDA40B}" destId="{F10B388D-0071-400F-BB87-8DB2AA0C2D19}" srcOrd="0" destOrd="0" presId="urn:microsoft.com/office/officeart/2005/8/layout/hList1"/>
    <dgm:cxn modelId="{C3F45A1A-BDA4-4735-AC5C-C45AF14900AC}" type="presOf" srcId="{302A18C9-A6D0-444E-AB0B-3C5018FB7D8F}" destId="{EA6D8BBA-7BC2-48D6-B893-C060A189BF37}" srcOrd="0" destOrd="0" presId="urn:microsoft.com/office/officeart/2005/8/layout/hList1"/>
    <dgm:cxn modelId="{230CA73F-B043-4973-98A7-E0DD6796BDFC}" srcId="{52DD246C-8A99-40C4-A629-4EA07CA8651D}" destId="{085ADE70-9450-4E84-84B7-8010A0B6AEFD}" srcOrd="0" destOrd="0" parTransId="{596604DE-0ABE-45E6-B8E1-5D306EC304FC}" sibTransId="{DD75EA9C-8B08-4DC3-8A85-AAA241CA6672}"/>
    <dgm:cxn modelId="{65D2CB60-E0E3-48A5-A25F-B55481C38310}" type="presOf" srcId="{52DD246C-8A99-40C4-A629-4EA07CA8651D}" destId="{91CBF4D0-E947-44CE-B40D-25A1E8B53B44}" srcOrd="0" destOrd="0" presId="urn:microsoft.com/office/officeart/2005/8/layout/hList1"/>
    <dgm:cxn modelId="{0A22A075-3653-4436-A8F7-EB454C3E0645}" type="presOf" srcId="{5C4FED77-0A83-4A35-ABC9-1D170A63D61B}" destId="{5270CE37-AA1B-4B54-8D61-868419ADD25B}" srcOrd="0" destOrd="0" presId="urn:microsoft.com/office/officeart/2005/8/layout/hList1"/>
    <dgm:cxn modelId="{BD96B9A8-71A4-4131-92F8-5588C0AC8CCD}" srcId="{1B93C03B-61B3-43F4-B438-DB4871DDA40B}" destId="{302A18C9-A6D0-444E-AB0B-3C5018FB7D8F}" srcOrd="0" destOrd="0" parTransId="{CCC8AF71-46E7-492F-88F3-BAFF303A3F1F}" sibTransId="{D463684E-2100-4FE5-B9D5-C71B26019E2B}"/>
    <dgm:cxn modelId="{3011DACF-A909-4758-8CC9-B9F4318964EA}" srcId="{302A18C9-A6D0-444E-AB0B-3C5018FB7D8F}" destId="{5C4FED77-0A83-4A35-ABC9-1D170A63D61B}" srcOrd="0" destOrd="0" parTransId="{6E3F3896-7024-44DF-8762-6CDB5B0C6114}" sibTransId="{24868E43-9312-4FD7-A9F9-ECBF593888C7}"/>
    <dgm:cxn modelId="{6F441EEE-ADAE-4A66-B997-5295F35E039B}" srcId="{1B93C03B-61B3-43F4-B438-DB4871DDA40B}" destId="{52DD246C-8A99-40C4-A629-4EA07CA8651D}" srcOrd="1" destOrd="0" parTransId="{9268480C-385C-485D-A899-F77CA0F470D2}" sibTransId="{CFDCCFC4-92EA-4463-B801-2D687385BD9A}"/>
    <dgm:cxn modelId="{648DC3F5-4B46-4355-B7A8-EA1F2368C97B}" type="presOf" srcId="{085ADE70-9450-4E84-84B7-8010A0B6AEFD}" destId="{545CFAD2-B932-48AD-B442-0A772A56BC02}" srcOrd="0" destOrd="0" presId="urn:microsoft.com/office/officeart/2005/8/layout/hList1"/>
    <dgm:cxn modelId="{308AF07A-23BE-4F2E-B46A-0D51EEC0BFFF}" type="presParOf" srcId="{F10B388D-0071-400F-BB87-8DB2AA0C2D19}" destId="{255B4277-B5F1-4A6F-B2B9-C44EAF3DC284}" srcOrd="0" destOrd="0" presId="urn:microsoft.com/office/officeart/2005/8/layout/hList1"/>
    <dgm:cxn modelId="{CF6512D9-088D-4B19-A776-E3521932CC0E}" type="presParOf" srcId="{255B4277-B5F1-4A6F-B2B9-C44EAF3DC284}" destId="{EA6D8BBA-7BC2-48D6-B893-C060A189BF37}" srcOrd="0" destOrd="0" presId="urn:microsoft.com/office/officeart/2005/8/layout/hList1"/>
    <dgm:cxn modelId="{614FE17E-295F-4DAA-A777-B5A753821F18}" type="presParOf" srcId="{255B4277-B5F1-4A6F-B2B9-C44EAF3DC284}" destId="{5270CE37-AA1B-4B54-8D61-868419ADD25B}" srcOrd="1" destOrd="0" presId="urn:microsoft.com/office/officeart/2005/8/layout/hList1"/>
    <dgm:cxn modelId="{F5151764-B389-4C21-967E-4E5461F1CBE2}" type="presParOf" srcId="{F10B388D-0071-400F-BB87-8DB2AA0C2D19}" destId="{0252D339-A834-4904-9125-D2EAB32611BA}" srcOrd="1" destOrd="0" presId="urn:microsoft.com/office/officeart/2005/8/layout/hList1"/>
    <dgm:cxn modelId="{41EBD740-FF74-44C0-A23F-11BEB4BECF43}" type="presParOf" srcId="{F10B388D-0071-400F-BB87-8DB2AA0C2D19}" destId="{0533C9F5-AE71-4711-964B-ECCC29D2E4F2}" srcOrd="2" destOrd="0" presId="urn:microsoft.com/office/officeart/2005/8/layout/hList1"/>
    <dgm:cxn modelId="{BE3993E9-9DE4-401A-B970-70467CC8434D}" type="presParOf" srcId="{0533C9F5-AE71-4711-964B-ECCC29D2E4F2}" destId="{91CBF4D0-E947-44CE-B40D-25A1E8B53B44}" srcOrd="0" destOrd="0" presId="urn:microsoft.com/office/officeart/2005/8/layout/hList1"/>
    <dgm:cxn modelId="{309ED563-80AE-40C8-AB12-0AB99D8B0F32}" type="presParOf" srcId="{0533C9F5-AE71-4711-964B-ECCC29D2E4F2}" destId="{545CFAD2-B932-48AD-B442-0A772A56BC0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3E79D60-9417-4A69-927C-8224092F44E9}" type="doc">
      <dgm:prSet loTypeId="urn:microsoft.com/office/officeart/2005/8/layout/default#2" loCatId="list" qsTypeId="urn:microsoft.com/office/officeart/2005/8/quickstyle/simple1" qsCatId="simple" csTypeId="urn:microsoft.com/office/officeart/2005/8/colors/colorful2" csCatId="colorful" phldr="1"/>
      <dgm:spPr/>
      <dgm:t>
        <a:bodyPr/>
        <a:lstStyle/>
        <a:p>
          <a:endParaRPr lang="en-US"/>
        </a:p>
      </dgm:t>
    </dgm:pt>
    <dgm:pt modelId="{60BBF502-C944-4CD0-BDD5-A64964727BED}">
      <dgm:prSet phldrT="[Text]" custT="1"/>
      <dgm:spPr/>
      <dgm:t>
        <a:bodyPr/>
        <a:lstStyle/>
        <a:p>
          <a:endParaRPr lang="en-US" sz="2000" b="1" dirty="0">
            <a:latin typeface="+mj-lt"/>
          </a:endParaRPr>
        </a:p>
      </dgm:t>
    </dgm:pt>
    <dgm:pt modelId="{F2899C86-C50C-4267-B34C-E6831F6FEB2B}" type="parTrans" cxnId="{D32D352F-0A4D-4CFF-8DBA-2353D129DAE2}">
      <dgm:prSet/>
      <dgm:spPr/>
      <dgm:t>
        <a:bodyPr/>
        <a:lstStyle/>
        <a:p>
          <a:endParaRPr lang="en-US"/>
        </a:p>
      </dgm:t>
    </dgm:pt>
    <dgm:pt modelId="{9ED196ED-463D-434D-A65B-0639A0BBA46E}" type="sibTrans" cxnId="{D32D352F-0A4D-4CFF-8DBA-2353D129DAE2}">
      <dgm:prSet/>
      <dgm:spPr/>
      <dgm:t>
        <a:bodyPr/>
        <a:lstStyle/>
        <a:p>
          <a:endParaRPr lang="en-US"/>
        </a:p>
      </dgm:t>
    </dgm:pt>
    <dgm:pt modelId="{C1E8DC52-D475-4FE2-B854-A424D97EE267}">
      <dgm:prSet phldrT="[Text]" custT="1"/>
      <dgm:spPr/>
      <dgm:t>
        <a:bodyPr/>
        <a:lstStyle/>
        <a:p>
          <a:r>
            <a:rPr lang="en-GB" sz="1800" dirty="0"/>
            <a:t>CQ improves cross-cultural adaptability, enabling leaders to modify their approach based on the cultural expectations and norms. </a:t>
          </a:r>
          <a:endParaRPr lang="en-US" sz="1800" dirty="0"/>
        </a:p>
      </dgm:t>
    </dgm:pt>
    <dgm:pt modelId="{79560EBB-3859-4F8B-8199-992721C3AB07}" type="parTrans" cxnId="{A68B5EB8-E486-4E54-8F27-9BF8620D63EA}">
      <dgm:prSet/>
      <dgm:spPr/>
      <dgm:t>
        <a:bodyPr/>
        <a:lstStyle/>
        <a:p>
          <a:endParaRPr lang="en-US"/>
        </a:p>
      </dgm:t>
    </dgm:pt>
    <dgm:pt modelId="{095F703E-EEE2-44DE-B7A8-334B483A16B6}" type="sibTrans" cxnId="{A68B5EB8-E486-4E54-8F27-9BF8620D63EA}">
      <dgm:prSet/>
      <dgm:spPr/>
      <dgm:t>
        <a:bodyPr/>
        <a:lstStyle/>
        <a:p>
          <a:endParaRPr lang="en-US"/>
        </a:p>
      </dgm:t>
    </dgm:pt>
    <dgm:pt modelId="{B492638E-6BFB-48DA-A0E8-AE366A082C37}">
      <dgm:prSet phldrT="[Text]" custT="1"/>
      <dgm:spPr/>
      <dgm:t>
        <a:bodyPr/>
        <a:lstStyle/>
        <a:p>
          <a:r>
            <a:rPr lang="en-GB" sz="1800" dirty="0"/>
            <a:t>Promotes diverse thinking by encouraging people to share their ideas, helping to spark innovation </a:t>
          </a:r>
          <a:endParaRPr lang="en-US" sz="1800" dirty="0"/>
        </a:p>
      </dgm:t>
    </dgm:pt>
    <dgm:pt modelId="{3AA4ED30-7DC3-41F0-822F-98501A21FC7D}" type="parTrans" cxnId="{FFA2CFB7-DE2A-4454-BAFA-C03FF9C8EA87}">
      <dgm:prSet/>
      <dgm:spPr/>
      <dgm:t>
        <a:bodyPr/>
        <a:lstStyle/>
        <a:p>
          <a:endParaRPr lang="en-US"/>
        </a:p>
      </dgm:t>
    </dgm:pt>
    <dgm:pt modelId="{6F7F16F3-BC36-4A9C-93A0-891304759C29}" type="sibTrans" cxnId="{FFA2CFB7-DE2A-4454-BAFA-C03FF9C8EA87}">
      <dgm:prSet/>
      <dgm:spPr/>
      <dgm:t>
        <a:bodyPr/>
        <a:lstStyle/>
        <a:p>
          <a:endParaRPr lang="en-US"/>
        </a:p>
      </dgm:t>
    </dgm:pt>
    <dgm:pt modelId="{1792DF02-4532-424E-880B-BCEA8BFAB065}">
      <dgm:prSet phldrT="[Text]" custT="1"/>
      <dgm:spPr/>
      <dgm:t>
        <a:bodyPr/>
        <a:lstStyle/>
        <a:p>
          <a:r>
            <a:rPr lang="en-GB" sz="1800" dirty="0"/>
            <a:t>This adaptability helps to build trust and improve performance among employees  </a:t>
          </a:r>
          <a:endParaRPr lang="en-US" sz="1800" dirty="0"/>
        </a:p>
      </dgm:t>
    </dgm:pt>
    <dgm:pt modelId="{B3DCF232-7692-4968-A854-077A34C6CC2C}" type="parTrans" cxnId="{523FBF62-1CED-4CD4-86E6-9F1E0704F644}">
      <dgm:prSet/>
      <dgm:spPr/>
      <dgm:t>
        <a:bodyPr/>
        <a:lstStyle/>
        <a:p>
          <a:endParaRPr lang="en-US"/>
        </a:p>
      </dgm:t>
    </dgm:pt>
    <dgm:pt modelId="{63B9E9C0-7CAF-43B1-8838-6FCAB1EEBAA7}" type="sibTrans" cxnId="{523FBF62-1CED-4CD4-86E6-9F1E0704F644}">
      <dgm:prSet/>
      <dgm:spPr/>
      <dgm:t>
        <a:bodyPr/>
        <a:lstStyle/>
        <a:p>
          <a:endParaRPr lang="en-US"/>
        </a:p>
      </dgm:t>
    </dgm:pt>
    <dgm:pt modelId="{EB86EEB3-F877-475A-9B28-97F9358870C7}">
      <dgm:prSet phldrT="[Text]" custT="1"/>
      <dgm:spPr/>
      <dgm:t>
        <a:bodyPr/>
        <a:lstStyle/>
        <a:p>
          <a:endParaRPr lang="en-US" sz="1800" dirty="0"/>
        </a:p>
      </dgm:t>
    </dgm:pt>
    <dgm:pt modelId="{04E2707D-334D-4F54-8C2E-6A8C116C8A68}" type="parTrans" cxnId="{7BBFB5D9-3BEB-4AA5-AB1C-4CD62D8778FE}">
      <dgm:prSet/>
      <dgm:spPr/>
      <dgm:t>
        <a:bodyPr/>
        <a:lstStyle/>
        <a:p>
          <a:endParaRPr lang="en-US"/>
        </a:p>
      </dgm:t>
    </dgm:pt>
    <dgm:pt modelId="{53BD723C-BD10-4043-8725-8122BEA1DC06}" type="sibTrans" cxnId="{7BBFB5D9-3BEB-4AA5-AB1C-4CD62D8778FE}">
      <dgm:prSet/>
      <dgm:spPr/>
      <dgm:t>
        <a:bodyPr/>
        <a:lstStyle/>
        <a:p>
          <a:endParaRPr lang="en-US"/>
        </a:p>
      </dgm:t>
    </dgm:pt>
    <dgm:pt modelId="{CB001318-CA78-4B64-84D9-BC8DAE256834}">
      <dgm:prSet phldrT="[Text]" custT="1"/>
      <dgm:spPr/>
      <dgm:t>
        <a:bodyPr/>
        <a:lstStyle/>
        <a:p>
          <a:endParaRPr lang="en-US" sz="1800" dirty="0"/>
        </a:p>
      </dgm:t>
    </dgm:pt>
    <dgm:pt modelId="{3F2E492B-567C-4BE7-A6C7-E36D1EA730EF}" type="parTrans" cxnId="{75F6D56B-B669-42C0-ACCB-15C9D0EE92D9}">
      <dgm:prSet/>
      <dgm:spPr/>
      <dgm:t>
        <a:bodyPr/>
        <a:lstStyle/>
        <a:p>
          <a:endParaRPr lang="en-US"/>
        </a:p>
      </dgm:t>
    </dgm:pt>
    <dgm:pt modelId="{1F67D91B-169B-4633-B21C-68E0D2E35D0E}" type="sibTrans" cxnId="{75F6D56B-B669-42C0-ACCB-15C9D0EE92D9}">
      <dgm:prSet/>
      <dgm:spPr/>
      <dgm:t>
        <a:bodyPr/>
        <a:lstStyle/>
        <a:p>
          <a:endParaRPr lang="en-US"/>
        </a:p>
      </dgm:t>
    </dgm:pt>
    <dgm:pt modelId="{E8B80F5A-6C22-4F9B-A809-28D8BF8FD228}" type="pres">
      <dgm:prSet presAssocID="{F3E79D60-9417-4A69-927C-8224092F44E9}" presName="diagram" presStyleCnt="0">
        <dgm:presLayoutVars>
          <dgm:dir/>
          <dgm:resizeHandles val="exact"/>
        </dgm:presLayoutVars>
      </dgm:prSet>
      <dgm:spPr/>
    </dgm:pt>
    <dgm:pt modelId="{04647F60-9F0E-4FCC-B5FF-8919FE09D54A}" type="pres">
      <dgm:prSet presAssocID="{60BBF502-C944-4CD0-BDD5-A64964727BED}" presName="node" presStyleLbl="node1" presStyleIdx="0" presStyleCnt="1" custScaleY="153831" custLinFactNeighborX="-49" custLinFactNeighborY="8948">
        <dgm:presLayoutVars>
          <dgm:bulletEnabled val="1"/>
        </dgm:presLayoutVars>
      </dgm:prSet>
      <dgm:spPr/>
    </dgm:pt>
  </dgm:ptLst>
  <dgm:cxnLst>
    <dgm:cxn modelId="{B7E8B70A-0253-4E86-A3CB-65BA402411AA}" type="presOf" srcId="{B492638E-6BFB-48DA-A0E8-AE366A082C37}" destId="{04647F60-9F0E-4FCC-B5FF-8919FE09D54A}" srcOrd="0" destOrd="5" presId="urn:microsoft.com/office/officeart/2005/8/layout/default#2"/>
    <dgm:cxn modelId="{D32D352F-0A4D-4CFF-8DBA-2353D129DAE2}" srcId="{F3E79D60-9417-4A69-927C-8224092F44E9}" destId="{60BBF502-C944-4CD0-BDD5-A64964727BED}" srcOrd="0" destOrd="0" parTransId="{F2899C86-C50C-4267-B34C-E6831F6FEB2B}" sibTransId="{9ED196ED-463D-434D-A65B-0639A0BBA46E}"/>
    <dgm:cxn modelId="{523FBF62-1CED-4CD4-86E6-9F1E0704F644}" srcId="{60BBF502-C944-4CD0-BDD5-A64964727BED}" destId="{1792DF02-4532-424E-880B-BCEA8BFAB065}" srcOrd="2" destOrd="0" parTransId="{B3DCF232-7692-4968-A854-077A34C6CC2C}" sibTransId="{63B9E9C0-7CAF-43B1-8838-6FCAB1EEBAA7}"/>
    <dgm:cxn modelId="{46427668-9280-4B15-A7B5-D60AAD1B67EC}" type="presOf" srcId="{CB001318-CA78-4B64-84D9-BC8DAE256834}" destId="{04647F60-9F0E-4FCC-B5FF-8919FE09D54A}" srcOrd="0" destOrd="2" presId="urn:microsoft.com/office/officeart/2005/8/layout/default#2"/>
    <dgm:cxn modelId="{75F6D56B-B669-42C0-ACCB-15C9D0EE92D9}" srcId="{60BBF502-C944-4CD0-BDD5-A64964727BED}" destId="{CB001318-CA78-4B64-84D9-BC8DAE256834}" srcOrd="1" destOrd="0" parTransId="{3F2E492B-567C-4BE7-A6C7-E36D1EA730EF}" sibTransId="{1F67D91B-169B-4633-B21C-68E0D2E35D0E}"/>
    <dgm:cxn modelId="{EB30EE59-2465-4842-ACC2-E5EADD5D0CF4}" type="presOf" srcId="{C1E8DC52-D475-4FE2-B854-A424D97EE267}" destId="{04647F60-9F0E-4FCC-B5FF-8919FE09D54A}" srcOrd="0" destOrd="1" presId="urn:microsoft.com/office/officeart/2005/8/layout/default#2"/>
    <dgm:cxn modelId="{526F907D-59E3-4F84-90A2-1C4DDD6276BC}" type="presOf" srcId="{EB86EEB3-F877-475A-9B28-97F9358870C7}" destId="{04647F60-9F0E-4FCC-B5FF-8919FE09D54A}" srcOrd="0" destOrd="4" presId="urn:microsoft.com/office/officeart/2005/8/layout/default#2"/>
    <dgm:cxn modelId="{F1760097-7AFB-49CE-9087-9EDF4D317704}" type="presOf" srcId="{1792DF02-4532-424E-880B-BCEA8BFAB065}" destId="{04647F60-9F0E-4FCC-B5FF-8919FE09D54A}" srcOrd="0" destOrd="3" presId="urn:microsoft.com/office/officeart/2005/8/layout/default#2"/>
    <dgm:cxn modelId="{FFA2CFB7-DE2A-4454-BAFA-C03FF9C8EA87}" srcId="{60BBF502-C944-4CD0-BDD5-A64964727BED}" destId="{B492638E-6BFB-48DA-A0E8-AE366A082C37}" srcOrd="4" destOrd="0" parTransId="{3AA4ED30-7DC3-41F0-822F-98501A21FC7D}" sibTransId="{6F7F16F3-BC36-4A9C-93A0-891304759C29}"/>
    <dgm:cxn modelId="{A68B5EB8-E486-4E54-8F27-9BF8620D63EA}" srcId="{60BBF502-C944-4CD0-BDD5-A64964727BED}" destId="{C1E8DC52-D475-4FE2-B854-A424D97EE267}" srcOrd="0" destOrd="0" parTransId="{79560EBB-3859-4F8B-8199-992721C3AB07}" sibTransId="{095F703E-EEE2-44DE-B7A8-334B483A16B6}"/>
    <dgm:cxn modelId="{643957B9-184F-4456-A40E-E7693F49451B}" type="presOf" srcId="{F3E79D60-9417-4A69-927C-8224092F44E9}" destId="{E8B80F5A-6C22-4F9B-A809-28D8BF8FD228}" srcOrd="0" destOrd="0" presId="urn:microsoft.com/office/officeart/2005/8/layout/default#2"/>
    <dgm:cxn modelId="{7BBFB5D9-3BEB-4AA5-AB1C-4CD62D8778FE}" srcId="{60BBF502-C944-4CD0-BDD5-A64964727BED}" destId="{EB86EEB3-F877-475A-9B28-97F9358870C7}" srcOrd="3" destOrd="0" parTransId="{04E2707D-334D-4F54-8C2E-6A8C116C8A68}" sibTransId="{53BD723C-BD10-4043-8725-8122BEA1DC06}"/>
    <dgm:cxn modelId="{C0ECA8DA-3713-44F9-BA16-BD600FEC5861}" type="presOf" srcId="{60BBF502-C944-4CD0-BDD5-A64964727BED}" destId="{04647F60-9F0E-4FCC-B5FF-8919FE09D54A}" srcOrd="0" destOrd="0" presId="urn:microsoft.com/office/officeart/2005/8/layout/default#2"/>
    <dgm:cxn modelId="{0F98B1EF-714A-45D8-B77B-E2B49DE9F9A7}" type="presParOf" srcId="{E8B80F5A-6C22-4F9B-A809-28D8BF8FD228}" destId="{04647F60-9F0E-4FCC-B5FF-8919FE09D54A}" srcOrd="0" destOrd="0" presId="urn:microsoft.com/office/officeart/2005/8/layout/defaul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0837A41-1DBD-49E4-8306-9F0E4888059B}" type="doc">
      <dgm:prSet loTypeId="urn:microsoft.com/office/officeart/2005/8/layout/vList2" loCatId="list" qsTypeId="urn:microsoft.com/office/officeart/2005/8/quickstyle/simple3" qsCatId="simple" csTypeId="urn:microsoft.com/office/officeart/2005/8/colors/accent0_1" csCatId="mainScheme"/>
      <dgm:spPr/>
      <dgm:t>
        <a:bodyPr/>
        <a:lstStyle/>
        <a:p>
          <a:endParaRPr lang="en-US"/>
        </a:p>
      </dgm:t>
    </dgm:pt>
    <dgm:pt modelId="{49D59C22-2E25-40D6-A3B3-5A00C8F7683B}">
      <dgm:prSet/>
      <dgm:spPr/>
      <dgm:t>
        <a:bodyPr/>
        <a:lstStyle/>
        <a:p>
          <a:pPr rtl="0"/>
          <a:r>
            <a:rPr lang="en-GB" dirty="0"/>
            <a:t>Nadella promoted an environment centered on understanding and empathy.</a:t>
          </a:r>
          <a:endParaRPr lang="en-US" dirty="0"/>
        </a:p>
      </dgm:t>
    </dgm:pt>
    <dgm:pt modelId="{15A23051-10F5-49D4-97A4-3DA63495AE16}" type="parTrans" cxnId="{8063836E-E577-4A4D-8356-FF6519811E5A}">
      <dgm:prSet/>
      <dgm:spPr/>
      <dgm:t>
        <a:bodyPr/>
        <a:lstStyle/>
        <a:p>
          <a:endParaRPr lang="en-US"/>
        </a:p>
      </dgm:t>
    </dgm:pt>
    <dgm:pt modelId="{DB2A1946-F687-4501-B878-1485B9077AC6}" type="sibTrans" cxnId="{8063836E-E577-4A4D-8356-FF6519811E5A}">
      <dgm:prSet/>
      <dgm:spPr/>
      <dgm:t>
        <a:bodyPr/>
        <a:lstStyle/>
        <a:p>
          <a:endParaRPr lang="en-US"/>
        </a:p>
      </dgm:t>
    </dgm:pt>
    <dgm:pt modelId="{9CBE6D7D-B94F-4559-B04C-92B58DAF26D6}">
      <dgm:prSet/>
      <dgm:spPr/>
      <dgm:t>
        <a:bodyPr/>
        <a:lstStyle/>
        <a:p>
          <a:pPr rtl="0"/>
          <a:r>
            <a:rPr lang="en-GB" dirty="0"/>
            <a:t>Applied EI to create a workplace which allows employees to succeed.</a:t>
          </a:r>
          <a:endParaRPr lang="en-US" dirty="0"/>
        </a:p>
      </dgm:t>
    </dgm:pt>
    <dgm:pt modelId="{A6836AA0-BAF8-4610-AF38-10B8A6A4B669}" type="parTrans" cxnId="{21DE036A-C71F-4044-BA3C-62FF2E03AF76}">
      <dgm:prSet/>
      <dgm:spPr/>
      <dgm:t>
        <a:bodyPr/>
        <a:lstStyle/>
        <a:p>
          <a:endParaRPr lang="en-US"/>
        </a:p>
      </dgm:t>
    </dgm:pt>
    <dgm:pt modelId="{C654AB2F-1C5B-4E9D-A7A5-899C76203CBB}" type="sibTrans" cxnId="{21DE036A-C71F-4044-BA3C-62FF2E03AF76}">
      <dgm:prSet/>
      <dgm:spPr/>
      <dgm:t>
        <a:bodyPr/>
        <a:lstStyle/>
        <a:p>
          <a:endParaRPr lang="en-US"/>
        </a:p>
      </dgm:t>
    </dgm:pt>
    <dgm:pt modelId="{530AA500-BE92-4F31-8F97-B19E2EAFD983}">
      <dgm:prSet/>
      <dgm:spPr/>
      <dgm:t>
        <a:bodyPr/>
        <a:lstStyle/>
        <a:p>
          <a:pPr rtl="0"/>
          <a:r>
            <a:rPr lang="en-GB" dirty="0"/>
            <a:t>Built stronger relationships and trust among employees.</a:t>
          </a:r>
          <a:endParaRPr lang="en-US" dirty="0"/>
        </a:p>
      </dgm:t>
    </dgm:pt>
    <dgm:pt modelId="{5B926ACC-A4EB-40D5-89EC-DE58906FDE79}" type="parTrans" cxnId="{D0A7D102-9669-493D-BEDF-BAEC058C1F20}">
      <dgm:prSet/>
      <dgm:spPr/>
      <dgm:t>
        <a:bodyPr/>
        <a:lstStyle/>
        <a:p>
          <a:endParaRPr lang="en-US"/>
        </a:p>
      </dgm:t>
    </dgm:pt>
    <dgm:pt modelId="{2373292F-80A1-4EF5-8A49-22A0D3E206DB}" type="sibTrans" cxnId="{D0A7D102-9669-493D-BEDF-BAEC058C1F20}">
      <dgm:prSet/>
      <dgm:spPr/>
      <dgm:t>
        <a:bodyPr/>
        <a:lstStyle/>
        <a:p>
          <a:endParaRPr lang="en-US"/>
        </a:p>
      </dgm:t>
    </dgm:pt>
    <dgm:pt modelId="{E11770A6-C7D6-43C9-BBA9-17771C39E79F}">
      <dgm:prSet/>
      <dgm:spPr/>
      <dgm:t>
        <a:bodyPr/>
        <a:lstStyle/>
        <a:p>
          <a:pPr rtl="0"/>
          <a:r>
            <a:rPr lang="en-GB" dirty="0"/>
            <a:t>Recognise disconnect among employees and introduce EI training programs.</a:t>
          </a:r>
          <a:endParaRPr lang="en-US" dirty="0"/>
        </a:p>
      </dgm:t>
    </dgm:pt>
    <dgm:pt modelId="{763571AA-566C-40DF-BD58-F2E400475CDC}" type="parTrans" cxnId="{4D55CD44-2FA4-4242-A582-BB3E130A7D87}">
      <dgm:prSet/>
      <dgm:spPr/>
      <dgm:t>
        <a:bodyPr/>
        <a:lstStyle/>
        <a:p>
          <a:endParaRPr lang="en-US"/>
        </a:p>
      </dgm:t>
    </dgm:pt>
    <dgm:pt modelId="{835FB6C5-2C44-4D34-8B01-F04A30106537}" type="sibTrans" cxnId="{4D55CD44-2FA4-4242-A582-BB3E130A7D87}">
      <dgm:prSet/>
      <dgm:spPr/>
      <dgm:t>
        <a:bodyPr/>
        <a:lstStyle/>
        <a:p>
          <a:endParaRPr lang="en-US"/>
        </a:p>
      </dgm:t>
    </dgm:pt>
    <dgm:pt modelId="{74EBE79E-1BA4-47E7-BEBC-79CE830666B6}">
      <dgm:prSet/>
      <dgm:spPr/>
      <dgm:t>
        <a:bodyPr/>
        <a:lstStyle/>
        <a:p>
          <a:pPr rtl="0"/>
          <a:r>
            <a:rPr lang="en-GB" dirty="0"/>
            <a:t>Employees feel empathetic to each other’s emotional state. </a:t>
          </a:r>
          <a:endParaRPr lang="en-US" dirty="0"/>
        </a:p>
      </dgm:t>
    </dgm:pt>
    <dgm:pt modelId="{2B81B17F-275C-4DB6-BA58-437B364637AE}" type="parTrans" cxnId="{E8CE33C5-8FDB-4C7E-A406-3B0CC4FA9721}">
      <dgm:prSet/>
      <dgm:spPr/>
      <dgm:t>
        <a:bodyPr/>
        <a:lstStyle/>
        <a:p>
          <a:endParaRPr lang="en-US"/>
        </a:p>
      </dgm:t>
    </dgm:pt>
    <dgm:pt modelId="{4EEAE5C3-0D4B-4905-9C57-4248A277F0C8}" type="sibTrans" cxnId="{E8CE33C5-8FDB-4C7E-A406-3B0CC4FA9721}">
      <dgm:prSet/>
      <dgm:spPr/>
      <dgm:t>
        <a:bodyPr/>
        <a:lstStyle/>
        <a:p>
          <a:endParaRPr lang="en-US"/>
        </a:p>
      </dgm:t>
    </dgm:pt>
    <dgm:pt modelId="{29B33A3D-F93B-4D5F-9DFC-7742D329FF59}" type="pres">
      <dgm:prSet presAssocID="{00837A41-1DBD-49E4-8306-9F0E4888059B}" presName="linear" presStyleCnt="0">
        <dgm:presLayoutVars>
          <dgm:animLvl val="lvl"/>
          <dgm:resizeHandles val="exact"/>
        </dgm:presLayoutVars>
      </dgm:prSet>
      <dgm:spPr/>
    </dgm:pt>
    <dgm:pt modelId="{6353528C-BC14-4CA3-BF8E-F2FFA3969D49}" type="pres">
      <dgm:prSet presAssocID="{49D59C22-2E25-40D6-A3B3-5A00C8F7683B}" presName="parentText" presStyleLbl="node1" presStyleIdx="0" presStyleCnt="5">
        <dgm:presLayoutVars>
          <dgm:chMax val="0"/>
          <dgm:bulletEnabled val="1"/>
        </dgm:presLayoutVars>
      </dgm:prSet>
      <dgm:spPr/>
    </dgm:pt>
    <dgm:pt modelId="{2E6E09BD-511A-4D5C-8483-645F5A16DEC7}" type="pres">
      <dgm:prSet presAssocID="{DB2A1946-F687-4501-B878-1485B9077AC6}" presName="spacer" presStyleCnt="0"/>
      <dgm:spPr/>
    </dgm:pt>
    <dgm:pt modelId="{716629BA-DEE1-4A9A-8A22-D10C1E0C198A}" type="pres">
      <dgm:prSet presAssocID="{9CBE6D7D-B94F-4559-B04C-92B58DAF26D6}" presName="parentText" presStyleLbl="node1" presStyleIdx="1" presStyleCnt="5">
        <dgm:presLayoutVars>
          <dgm:chMax val="0"/>
          <dgm:bulletEnabled val="1"/>
        </dgm:presLayoutVars>
      </dgm:prSet>
      <dgm:spPr/>
    </dgm:pt>
    <dgm:pt modelId="{C8552CFE-BFEB-42D6-9E5D-9F2095CB3927}" type="pres">
      <dgm:prSet presAssocID="{C654AB2F-1C5B-4E9D-A7A5-899C76203CBB}" presName="spacer" presStyleCnt="0"/>
      <dgm:spPr/>
    </dgm:pt>
    <dgm:pt modelId="{2A27CDB1-5779-492B-B740-9F194AA4B637}" type="pres">
      <dgm:prSet presAssocID="{530AA500-BE92-4F31-8F97-B19E2EAFD983}" presName="parentText" presStyleLbl="node1" presStyleIdx="2" presStyleCnt="5">
        <dgm:presLayoutVars>
          <dgm:chMax val="0"/>
          <dgm:bulletEnabled val="1"/>
        </dgm:presLayoutVars>
      </dgm:prSet>
      <dgm:spPr/>
    </dgm:pt>
    <dgm:pt modelId="{8FB29068-5577-4934-A8EC-13C852841105}" type="pres">
      <dgm:prSet presAssocID="{2373292F-80A1-4EF5-8A49-22A0D3E206DB}" presName="spacer" presStyleCnt="0"/>
      <dgm:spPr/>
    </dgm:pt>
    <dgm:pt modelId="{357C9D67-94AD-4648-B1AE-CDFD341FB0F0}" type="pres">
      <dgm:prSet presAssocID="{E11770A6-C7D6-43C9-BBA9-17771C39E79F}" presName="parentText" presStyleLbl="node1" presStyleIdx="3" presStyleCnt="5">
        <dgm:presLayoutVars>
          <dgm:chMax val="0"/>
          <dgm:bulletEnabled val="1"/>
        </dgm:presLayoutVars>
      </dgm:prSet>
      <dgm:spPr/>
    </dgm:pt>
    <dgm:pt modelId="{F2F35646-DB22-4486-BBB0-4E9E346D6941}" type="pres">
      <dgm:prSet presAssocID="{835FB6C5-2C44-4D34-8B01-F04A30106537}" presName="spacer" presStyleCnt="0"/>
      <dgm:spPr/>
    </dgm:pt>
    <dgm:pt modelId="{3B98A415-80DF-4C86-8C21-6660431F19F1}" type="pres">
      <dgm:prSet presAssocID="{74EBE79E-1BA4-47E7-BEBC-79CE830666B6}" presName="parentText" presStyleLbl="node1" presStyleIdx="4" presStyleCnt="5">
        <dgm:presLayoutVars>
          <dgm:chMax val="0"/>
          <dgm:bulletEnabled val="1"/>
        </dgm:presLayoutVars>
      </dgm:prSet>
      <dgm:spPr/>
    </dgm:pt>
  </dgm:ptLst>
  <dgm:cxnLst>
    <dgm:cxn modelId="{D0A7D102-9669-493D-BEDF-BAEC058C1F20}" srcId="{00837A41-1DBD-49E4-8306-9F0E4888059B}" destId="{530AA500-BE92-4F31-8F97-B19E2EAFD983}" srcOrd="2" destOrd="0" parTransId="{5B926ACC-A4EB-40D5-89EC-DE58906FDE79}" sibTransId="{2373292F-80A1-4EF5-8A49-22A0D3E206DB}"/>
    <dgm:cxn modelId="{6DD04317-BFE7-446B-BBAE-6C6FE8B04548}" type="presOf" srcId="{530AA500-BE92-4F31-8F97-B19E2EAFD983}" destId="{2A27CDB1-5779-492B-B740-9F194AA4B637}" srcOrd="0" destOrd="0" presId="urn:microsoft.com/office/officeart/2005/8/layout/vList2"/>
    <dgm:cxn modelId="{A163B334-4B33-4F4D-B09E-9D5DF2787C2B}" type="presOf" srcId="{9CBE6D7D-B94F-4559-B04C-92B58DAF26D6}" destId="{716629BA-DEE1-4A9A-8A22-D10C1E0C198A}" srcOrd="0" destOrd="0" presId="urn:microsoft.com/office/officeart/2005/8/layout/vList2"/>
    <dgm:cxn modelId="{4D55CD44-2FA4-4242-A582-BB3E130A7D87}" srcId="{00837A41-1DBD-49E4-8306-9F0E4888059B}" destId="{E11770A6-C7D6-43C9-BBA9-17771C39E79F}" srcOrd="3" destOrd="0" parTransId="{763571AA-566C-40DF-BD58-F2E400475CDC}" sibTransId="{835FB6C5-2C44-4D34-8B01-F04A30106537}"/>
    <dgm:cxn modelId="{C0C8BD67-E39F-48F0-B84B-70EDA8CD142D}" type="presOf" srcId="{E11770A6-C7D6-43C9-BBA9-17771C39E79F}" destId="{357C9D67-94AD-4648-B1AE-CDFD341FB0F0}" srcOrd="0" destOrd="0" presId="urn:microsoft.com/office/officeart/2005/8/layout/vList2"/>
    <dgm:cxn modelId="{21DE036A-C71F-4044-BA3C-62FF2E03AF76}" srcId="{00837A41-1DBD-49E4-8306-9F0E4888059B}" destId="{9CBE6D7D-B94F-4559-B04C-92B58DAF26D6}" srcOrd="1" destOrd="0" parTransId="{A6836AA0-BAF8-4610-AF38-10B8A6A4B669}" sibTransId="{C654AB2F-1C5B-4E9D-A7A5-899C76203CBB}"/>
    <dgm:cxn modelId="{8063836E-E577-4A4D-8356-FF6519811E5A}" srcId="{00837A41-1DBD-49E4-8306-9F0E4888059B}" destId="{49D59C22-2E25-40D6-A3B3-5A00C8F7683B}" srcOrd="0" destOrd="0" parTransId="{15A23051-10F5-49D4-97A4-3DA63495AE16}" sibTransId="{DB2A1946-F687-4501-B878-1485B9077AC6}"/>
    <dgm:cxn modelId="{51390EB9-F055-4A6D-A96D-3C54CF506366}" type="presOf" srcId="{49D59C22-2E25-40D6-A3B3-5A00C8F7683B}" destId="{6353528C-BC14-4CA3-BF8E-F2FFA3969D49}" srcOrd="0" destOrd="0" presId="urn:microsoft.com/office/officeart/2005/8/layout/vList2"/>
    <dgm:cxn modelId="{E8CE33C5-8FDB-4C7E-A406-3B0CC4FA9721}" srcId="{00837A41-1DBD-49E4-8306-9F0E4888059B}" destId="{74EBE79E-1BA4-47E7-BEBC-79CE830666B6}" srcOrd="4" destOrd="0" parTransId="{2B81B17F-275C-4DB6-BA58-437B364637AE}" sibTransId="{4EEAE5C3-0D4B-4905-9C57-4248A277F0C8}"/>
    <dgm:cxn modelId="{4D96E2CB-2D48-42B3-9C2F-550F05CD3599}" type="presOf" srcId="{00837A41-1DBD-49E4-8306-9F0E4888059B}" destId="{29B33A3D-F93B-4D5F-9DFC-7742D329FF59}" srcOrd="0" destOrd="0" presId="urn:microsoft.com/office/officeart/2005/8/layout/vList2"/>
    <dgm:cxn modelId="{7142FCE1-C466-4EDE-8BDA-B280DD2831B1}" type="presOf" srcId="{74EBE79E-1BA4-47E7-BEBC-79CE830666B6}" destId="{3B98A415-80DF-4C86-8C21-6660431F19F1}" srcOrd="0" destOrd="0" presId="urn:microsoft.com/office/officeart/2005/8/layout/vList2"/>
    <dgm:cxn modelId="{AAF5C3A9-62FD-42E6-AAFF-25C997CB91E5}" type="presParOf" srcId="{29B33A3D-F93B-4D5F-9DFC-7742D329FF59}" destId="{6353528C-BC14-4CA3-BF8E-F2FFA3969D49}" srcOrd="0" destOrd="0" presId="urn:microsoft.com/office/officeart/2005/8/layout/vList2"/>
    <dgm:cxn modelId="{E7278B12-2DBE-45B0-B3C0-862207101F92}" type="presParOf" srcId="{29B33A3D-F93B-4D5F-9DFC-7742D329FF59}" destId="{2E6E09BD-511A-4D5C-8483-645F5A16DEC7}" srcOrd="1" destOrd="0" presId="urn:microsoft.com/office/officeart/2005/8/layout/vList2"/>
    <dgm:cxn modelId="{BC76EECD-DE39-4C82-A73B-7A2B875295ED}" type="presParOf" srcId="{29B33A3D-F93B-4D5F-9DFC-7742D329FF59}" destId="{716629BA-DEE1-4A9A-8A22-D10C1E0C198A}" srcOrd="2" destOrd="0" presId="urn:microsoft.com/office/officeart/2005/8/layout/vList2"/>
    <dgm:cxn modelId="{793397EE-CC04-450F-A350-3D9AD00524C1}" type="presParOf" srcId="{29B33A3D-F93B-4D5F-9DFC-7742D329FF59}" destId="{C8552CFE-BFEB-42D6-9E5D-9F2095CB3927}" srcOrd="3" destOrd="0" presId="urn:microsoft.com/office/officeart/2005/8/layout/vList2"/>
    <dgm:cxn modelId="{42FBE173-BFB1-490D-98CC-7A46A4212CFF}" type="presParOf" srcId="{29B33A3D-F93B-4D5F-9DFC-7742D329FF59}" destId="{2A27CDB1-5779-492B-B740-9F194AA4B637}" srcOrd="4" destOrd="0" presId="urn:microsoft.com/office/officeart/2005/8/layout/vList2"/>
    <dgm:cxn modelId="{C353D40B-3AFC-41BE-B025-A749198BCB7E}" type="presParOf" srcId="{29B33A3D-F93B-4D5F-9DFC-7742D329FF59}" destId="{8FB29068-5577-4934-A8EC-13C852841105}" srcOrd="5" destOrd="0" presId="urn:microsoft.com/office/officeart/2005/8/layout/vList2"/>
    <dgm:cxn modelId="{9955B4A6-47F2-45E8-AABA-CB0CD69B6116}" type="presParOf" srcId="{29B33A3D-F93B-4D5F-9DFC-7742D329FF59}" destId="{357C9D67-94AD-4648-B1AE-CDFD341FB0F0}" srcOrd="6" destOrd="0" presId="urn:microsoft.com/office/officeart/2005/8/layout/vList2"/>
    <dgm:cxn modelId="{A09F6F59-0B48-44E7-BC0D-359BD58E6857}" type="presParOf" srcId="{29B33A3D-F93B-4D5F-9DFC-7742D329FF59}" destId="{F2F35646-DB22-4486-BBB0-4E9E346D6941}" srcOrd="7" destOrd="0" presId="urn:microsoft.com/office/officeart/2005/8/layout/vList2"/>
    <dgm:cxn modelId="{3393224D-5723-4A0E-A282-F27BF129AA5E}" type="presParOf" srcId="{29B33A3D-F93B-4D5F-9DFC-7742D329FF59}" destId="{3B98A415-80DF-4C86-8C21-6660431F19F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2BA3DEA-99C2-4330-A5B7-30FE29509033}" type="doc">
      <dgm:prSet loTypeId="urn:microsoft.com/office/officeart/2008/layout/LinedList" loCatId="list" qsTypeId="urn:microsoft.com/office/officeart/2005/8/quickstyle/simple3" qsCatId="simple" csTypeId="urn:microsoft.com/office/officeart/2005/8/colors/accent1_2" csCatId="accent1"/>
      <dgm:spPr/>
      <dgm:t>
        <a:bodyPr/>
        <a:lstStyle/>
        <a:p>
          <a:endParaRPr lang="en-US"/>
        </a:p>
      </dgm:t>
    </dgm:pt>
    <dgm:pt modelId="{6740B481-35DB-4078-901B-DC0DC20BD72A}">
      <dgm:prSet/>
      <dgm:spPr/>
      <dgm:t>
        <a:bodyPr/>
        <a:lstStyle/>
        <a:p>
          <a:pPr rtl="0"/>
          <a:r>
            <a:rPr lang="en-GB" dirty="0"/>
            <a:t>Starbucks’ culture promotes a sense of belonging and community for its customers and employees.</a:t>
          </a:r>
          <a:endParaRPr lang="en-US" dirty="0"/>
        </a:p>
      </dgm:t>
    </dgm:pt>
    <dgm:pt modelId="{6A59CE43-EA1C-4C09-8574-C122D4043DC4}" type="parTrans" cxnId="{36A75C00-AF6B-40EB-9533-BD02932DBC73}">
      <dgm:prSet/>
      <dgm:spPr/>
      <dgm:t>
        <a:bodyPr/>
        <a:lstStyle/>
        <a:p>
          <a:endParaRPr lang="en-US"/>
        </a:p>
      </dgm:t>
    </dgm:pt>
    <dgm:pt modelId="{E196DAE1-8F43-484D-BC08-A4C4C66D8E51}" type="sibTrans" cxnId="{36A75C00-AF6B-40EB-9533-BD02932DBC73}">
      <dgm:prSet/>
      <dgm:spPr/>
      <dgm:t>
        <a:bodyPr/>
        <a:lstStyle/>
        <a:p>
          <a:endParaRPr lang="en-US"/>
        </a:p>
      </dgm:t>
    </dgm:pt>
    <dgm:pt modelId="{2E03D42E-3E40-4B3B-B11C-EDED66124BDB}">
      <dgm:prSet/>
      <dgm:spPr/>
      <dgm:t>
        <a:bodyPr/>
        <a:lstStyle/>
        <a:p>
          <a:pPr rtl="0"/>
          <a:r>
            <a:rPr lang="en-GB" dirty="0"/>
            <a:t>It emphasises respect, support, and inclusivity which helps to create an environment that embraces diversity.</a:t>
          </a:r>
          <a:endParaRPr lang="en-US" dirty="0"/>
        </a:p>
      </dgm:t>
    </dgm:pt>
    <dgm:pt modelId="{36C4B4DE-B0C7-485D-AE50-0038C2BE7168}" type="parTrans" cxnId="{20B717FD-A9C4-4605-B21D-8EC15B886089}">
      <dgm:prSet/>
      <dgm:spPr/>
      <dgm:t>
        <a:bodyPr/>
        <a:lstStyle/>
        <a:p>
          <a:endParaRPr lang="en-US"/>
        </a:p>
      </dgm:t>
    </dgm:pt>
    <dgm:pt modelId="{EF8A6597-EBA2-4200-90F3-FC56E1D5EC67}" type="sibTrans" cxnId="{20B717FD-A9C4-4605-B21D-8EC15B886089}">
      <dgm:prSet/>
      <dgm:spPr/>
      <dgm:t>
        <a:bodyPr/>
        <a:lstStyle/>
        <a:p>
          <a:endParaRPr lang="en-US"/>
        </a:p>
      </dgm:t>
    </dgm:pt>
    <dgm:pt modelId="{01F63998-A942-45F1-9FD4-6690F5CC65F3}">
      <dgm:prSet/>
      <dgm:spPr/>
      <dgm:t>
        <a:bodyPr/>
        <a:lstStyle/>
        <a:p>
          <a:pPr rtl="0"/>
          <a:r>
            <a:rPr lang="en-GB" dirty="0"/>
            <a:t>Starbucks introduced various cultural competence training programs to improve employees’ cultural awareness.</a:t>
          </a:r>
          <a:endParaRPr lang="en-US" dirty="0"/>
        </a:p>
      </dgm:t>
    </dgm:pt>
    <dgm:pt modelId="{F4D066D2-BB44-4C2F-9A8C-445285FE0F52}" type="parTrans" cxnId="{F0463E88-5BCD-4B17-BA6C-C01CD57DCB84}">
      <dgm:prSet/>
      <dgm:spPr/>
      <dgm:t>
        <a:bodyPr/>
        <a:lstStyle/>
        <a:p>
          <a:endParaRPr lang="en-US"/>
        </a:p>
      </dgm:t>
    </dgm:pt>
    <dgm:pt modelId="{73792666-CECB-4E0B-9D31-C094A23C2095}" type="sibTrans" cxnId="{F0463E88-5BCD-4B17-BA6C-C01CD57DCB84}">
      <dgm:prSet/>
      <dgm:spPr/>
      <dgm:t>
        <a:bodyPr/>
        <a:lstStyle/>
        <a:p>
          <a:endParaRPr lang="en-US"/>
        </a:p>
      </dgm:t>
    </dgm:pt>
    <dgm:pt modelId="{7364D97E-B70B-4A35-9D87-39B7723D40CB}">
      <dgm:prSet/>
      <dgm:spPr/>
      <dgm:t>
        <a:bodyPr/>
        <a:lstStyle/>
        <a:p>
          <a:pPr rtl="0"/>
          <a:r>
            <a:rPr lang="en-GB" dirty="0"/>
            <a:t>It seeks to create an inclusive and welcoming Third Place through mentorship program .</a:t>
          </a:r>
          <a:endParaRPr lang="en-US" dirty="0"/>
        </a:p>
      </dgm:t>
    </dgm:pt>
    <dgm:pt modelId="{1788D773-E5D1-48BD-A6D9-7BC864A89FBA}" type="parTrans" cxnId="{C19B790E-BC44-4AB7-8C48-B0A4CB0FD334}">
      <dgm:prSet/>
      <dgm:spPr/>
      <dgm:t>
        <a:bodyPr/>
        <a:lstStyle/>
        <a:p>
          <a:endParaRPr lang="en-US"/>
        </a:p>
      </dgm:t>
    </dgm:pt>
    <dgm:pt modelId="{4171F897-B343-4479-98F8-711C33AB5183}" type="sibTrans" cxnId="{C19B790E-BC44-4AB7-8C48-B0A4CB0FD334}">
      <dgm:prSet/>
      <dgm:spPr/>
      <dgm:t>
        <a:bodyPr/>
        <a:lstStyle/>
        <a:p>
          <a:endParaRPr lang="en-US"/>
        </a:p>
      </dgm:t>
    </dgm:pt>
    <dgm:pt modelId="{ECC3E143-172A-47EC-8425-70AE7B1C8F08}">
      <dgm:prSet/>
      <dgm:spPr/>
      <dgm:t>
        <a:bodyPr/>
        <a:lstStyle/>
        <a:p>
          <a:pPr rtl="0"/>
          <a:r>
            <a:rPr lang="en-GB" dirty="0"/>
            <a:t>The program connects BIPOC partners to their leaders.</a:t>
          </a:r>
          <a:endParaRPr lang="en-US" dirty="0"/>
        </a:p>
      </dgm:t>
    </dgm:pt>
    <dgm:pt modelId="{4BEA6BED-8CE8-43F0-B852-120B7D8120F2}" type="parTrans" cxnId="{EE205DF6-1AAF-4662-BA97-D2C055AB5F09}">
      <dgm:prSet/>
      <dgm:spPr/>
      <dgm:t>
        <a:bodyPr/>
        <a:lstStyle/>
        <a:p>
          <a:endParaRPr lang="en-US"/>
        </a:p>
      </dgm:t>
    </dgm:pt>
    <dgm:pt modelId="{FF2BC15E-A17E-4324-BC16-DC3482EDDA3A}" type="sibTrans" cxnId="{EE205DF6-1AAF-4662-BA97-D2C055AB5F09}">
      <dgm:prSet/>
      <dgm:spPr/>
      <dgm:t>
        <a:bodyPr/>
        <a:lstStyle/>
        <a:p>
          <a:endParaRPr lang="en-US"/>
        </a:p>
      </dgm:t>
    </dgm:pt>
    <dgm:pt modelId="{59EB520B-18DC-4BFB-8D18-5F261D2C008B}">
      <dgm:prSet/>
      <dgm:spPr/>
      <dgm:t>
        <a:bodyPr/>
        <a:lstStyle/>
        <a:p>
          <a:pPr rtl="0"/>
          <a:r>
            <a:rPr lang="en-GB" dirty="0"/>
            <a:t>It has invested in partnership with professional organisations focusing on developing BIPOC talents. </a:t>
          </a:r>
          <a:endParaRPr lang="en-US" dirty="0"/>
        </a:p>
      </dgm:t>
    </dgm:pt>
    <dgm:pt modelId="{AA6C9D67-EDB4-4B2F-93E3-12AD579F6D76}" type="parTrans" cxnId="{8FF2E787-A7C8-4CAB-AC90-11703865C06D}">
      <dgm:prSet/>
      <dgm:spPr/>
      <dgm:t>
        <a:bodyPr/>
        <a:lstStyle/>
        <a:p>
          <a:endParaRPr lang="en-US"/>
        </a:p>
      </dgm:t>
    </dgm:pt>
    <dgm:pt modelId="{04525BCC-6A6D-49FA-8163-258E3D60EC37}" type="sibTrans" cxnId="{8FF2E787-A7C8-4CAB-AC90-11703865C06D}">
      <dgm:prSet/>
      <dgm:spPr/>
      <dgm:t>
        <a:bodyPr/>
        <a:lstStyle/>
        <a:p>
          <a:endParaRPr lang="en-US"/>
        </a:p>
      </dgm:t>
    </dgm:pt>
    <dgm:pt modelId="{8329A0F1-E78E-4C31-B96B-00573EA5ADAE}" type="pres">
      <dgm:prSet presAssocID="{52BA3DEA-99C2-4330-A5B7-30FE29509033}" presName="vert0" presStyleCnt="0">
        <dgm:presLayoutVars>
          <dgm:dir/>
          <dgm:animOne val="branch"/>
          <dgm:animLvl val="lvl"/>
        </dgm:presLayoutVars>
      </dgm:prSet>
      <dgm:spPr/>
    </dgm:pt>
    <dgm:pt modelId="{84C30BEA-E2BF-4E1B-88C8-14E1F466B343}" type="pres">
      <dgm:prSet presAssocID="{6740B481-35DB-4078-901B-DC0DC20BD72A}" presName="thickLine" presStyleLbl="alignNode1" presStyleIdx="0" presStyleCnt="6"/>
      <dgm:spPr/>
    </dgm:pt>
    <dgm:pt modelId="{75811F66-727A-4E94-8066-CFBF923CB11A}" type="pres">
      <dgm:prSet presAssocID="{6740B481-35DB-4078-901B-DC0DC20BD72A}" presName="horz1" presStyleCnt="0"/>
      <dgm:spPr/>
    </dgm:pt>
    <dgm:pt modelId="{73BC2080-5A20-4EA5-9B3A-EEBE96A3577F}" type="pres">
      <dgm:prSet presAssocID="{6740B481-35DB-4078-901B-DC0DC20BD72A}" presName="tx1" presStyleLbl="revTx" presStyleIdx="0" presStyleCnt="6" custLinFactNeighborX="106" custLinFactNeighborY="-10405"/>
      <dgm:spPr/>
    </dgm:pt>
    <dgm:pt modelId="{6EA96C84-2577-475F-99D3-25C8FE277920}" type="pres">
      <dgm:prSet presAssocID="{6740B481-35DB-4078-901B-DC0DC20BD72A}" presName="vert1" presStyleCnt="0"/>
      <dgm:spPr/>
    </dgm:pt>
    <dgm:pt modelId="{8A9B2F11-AA46-4B7B-8581-9F4C249E9732}" type="pres">
      <dgm:prSet presAssocID="{2E03D42E-3E40-4B3B-B11C-EDED66124BDB}" presName="thickLine" presStyleLbl="alignNode1" presStyleIdx="1" presStyleCnt="6"/>
      <dgm:spPr/>
    </dgm:pt>
    <dgm:pt modelId="{1B4C3E58-4F2D-4BEE-B0DA-85469757E23B}" type="pres">
      <dgm:prSet presAssocID="{2E03D42E-3E40-4B3B-B11C-EDED66124BDB}" presName="horz1" presStyleCnt="0"/>
      <dgm:spPr/>
    </dgm:pt>
    <dgm:pt modelId="{58149CDE-B873-4F40-8305-4016448D6E1F}" type="pres">
      <dgm:prSet presAssocID="{2E03D42E-3E40-4B3B-B11C-EDED66124BDB}" presName="tx1" presStyleLbl="revTx" presStyleIdx="1" presStyleCnt="6"/>
      <dgm:spPr/>
    </dgm:pt>
    <dgm:pt modelId="{F65252CE-4E0D-422D-9183-38358A4E4430}" type="pres">
      <dgm:prSet presAssocID="{2E03D42E-3E40-4B3B-B11C-EDED66124BDB}" presName="vert1" presStyleCnt="0"/>
      <dgm:spPr/>
    </dgm:pt>
    <dgm:pt modelId="{C4250C11-110A-4D3E-8BB7-239252D557BC}" type="pres">
      <dgm:prSet presAssocID="{01F63998-A942-45F1-9FD4-6690F5CC65F3}" presName="thickLine" presStyleLbl="alignNode1" presStyleIdx="2" presStyleCnt="6"/>
      <dgm:spPr/>
    </dgm:pt>
    <dgm:pt modelId="{1A5B1E21-378C-4626-9B7B-6653ECC36830}" type="pres">
      <dgm:prSet presAssocID="{01F63998-A942-45F1-9FD4-6690F5CC65F3}" presName="horz1" presStyleCnt="0"/>
      <dgm:spPr/>
    </dgm:pt>
    <dgm:pt modelId="{029D1869-6751-47C3-8640-4E3EB8A4DDE5}" type="pres">
      <dgm:prSet presAssocID="{01F63998-A942-45F1-9FD4-6690F5CC65F3}" presName="tx1" presStyleLbl="revTx" presStyleIdx="2" presStyleCnt="6"/>
      <dgm:spPr/>
    </dgm:pt>
    <dgm:pt modelId="{65A818E4-E7A3-4F67-857C-0A94AD86B6FC}" type="pres">
      <dgm:prSet presAssocID="{01F63998-A942-45F1-9FD4-6690F5CC65F3}" presName="vert1" presStyleCnt="0"/>
      <dgm:spPr/>
    </dgm:pt>
    <dgm:pt modelId="{6D2F1A07-E899-4AFC-A9F0-0AF060475465}" type="pres">
      <dgm:prSet presAssocID="{7364D97E-B70B-4A35-9D87-39B7723D40CB}" presName="thickLine" presStyleLbl="alignNode1" presStyleIdx="3" presStyleCnt="6"/>
      <dgm:spPr/>
    </dgm:pt>
    <dgm:pt modelId="{68D819FF-BACC-48CA-B20A-0934B6DE0FF6}" type="pres">
      <dgm:prSet presAssocID="{7364D97E-B70B-4A35-9D87-39B7723D40CB}" presName="horz1" presStyleCnt="0"/>
      <dgm:spPr/>
    </dgm:pt>
    <dgm:pt modelId="{0540A4F2-45B8-4952-A7FC-D46550AD0B87}" type="pres">
      <dgm:prSet presAssocID="{7364D97E-B70B-4A35-9D87-39B7723D40CB}" presName="tx1" presStyleLbl="revTx" presStyleIdx="3" presStyleCnt="6"/>
      <dgm:spPr/>
    </dgm:pt>
    <dgm:pt modelId="{AAF5F0E7-1959-4020-A449-549B0E00D185}" type="pres">
      <dgm:prSet presAssocID="{7364D97E-B70B-4A35-9D87-39B7723D40CB}" presName="vert1" presStyleCnt="0"/>
      <dgm:spPr/>
    </dgm:pt>
    <dgm:pt modelId="{F71F49E9-A4AC-4FA5-B432-4BC7673F869A}" type="pres">
      <dgm:prSet presAssocID="{ECC3E143-172A-47EC-8425-70AE7B1C8F08}" presName="thickLine" presStyleLbl="alignNode1" presStyleIdx="4" presStyleCnt="6"/>
      <dgm:spPr/>
    </dgm:pt>
    <dgm:pt modelId="{F53EAF17-4314-493F-9338-758D80160D53}" type="pres">
      <dgm:prSet presAssocID="{ECC3E143-172A-47EC-8425-70AE7B1C8F08}" presName="horz1" presStyleCnt="0"/>
      <dgm:spPr/>
    </dgm:pt>
    <dgm:pt modelId="{85F86136-CB0C-41D6-9E12-AB13BBFC1286}" type="pres">
      <dgm:prSet presAssocID="{ECC3E143-172A-47EC-8425-70AE7B1C8F08}" presName="tx1" presStyleLbl="revTx" presStyleIdx="4" presStyleCnt="6"/>
      <dgm:spPr/>
    </dgm:pt>
    <dgm:pt modelId="{175EA965-9180-405D-9BD8-98957C9F7982}" type="pres">
      <dgm:prSet presAssocID="{ECC3E143-172A-47EC-8425-70AE7B1C8F08}" presName="vert1" presStyleCnt="0"/>
      <dgm:spPr/>
    </dgm:pt>
    <dgm:pt modelId="{D1F68912-DA2D-40E0-8BAF-1E9DE71DC92E}" type="pres">
      <dgm:prSet presAssocID="{59EB520B-18DC-4BFB-8D18-5F261D2C008B}" presName="thickLine" presStyleLbl="alignNode1" presStyleIdx="5" presStyleCnt="6"/>
      <dgm:spPr/>
    </dgm:pt>
    <dgm:pt modelId="{B7B0D675-8913-4B12-9BA4-4A6E4C8E7EDB}" type="pres">
      <dgm:prSet presAssocID="{59EB520B-18DC-4BFB-8D18-5F261D2C008B}" presName="horz1" presStyleCnt="0"/>
      <dgm:spPr/>
    </dgm:pt>
    <dgm:pt modelId="{356BB458-5375-4608-BCCA-B787DBE941C8}" type="pres">
      <dgm:prSet presAssocID="{59EB520B-18DC-4BFB-8D18-5F261D2C008B}" presName="tx1" presStyleLbl="revTx" presStyleIdx="5" presStyleCnt="6"/>
      <dgm:spPr/>
    </dgm:pt>
    <dgm:pt modelId="{B553F9A6-44FF-4B8E-BFA1-C732B8970658}" type="pres">
      <dgm:prSet presAssocID="{59EB520B-18DC-4BFB-8D18-5F261D2C008B}" presName="vert1" presStyleCnt="0"/>
      <dgm:spPr/>
    </dgm:pt>
  </dgm:ptLst>
  <dgm:cxnLst>
    <dgm:cxn modelId="{36A75C00-AF6B-40EB-9533-BD02932DBC73}" srcId="{52BA3DEA-99C2-4330-A5B7-30FE29509033}" destId="{6740B481-35DB-4078-901B-DC0DC20BD72A}" srcOrd="0" destOrd="0" parTransId="{6A59CE43-EA1C-4C09-8574-C122D4043DC4}" sibTransId="{E196DAE1-8F43-484D-BC08-A4C4C66D8E51}"/>
    <dgm:cxn modelId="{FA1AAF0C-C557-4D41-9AB3-D283C0FB11A8}" type="presOf" srcId="{01F63998-A942-45F1-9FD4-6690F5CC65F3}" destId="{029D1869-6751-47C3-8640-4E3EB8A4DDE5}" srcOrd="0" destOrd="0" presId="urn:microsoft.com/office/officeart/2008/layout/LinedList"/>
    <dgm:cxn modelId="{C19B790E-BC44-4AB7-8C48-B0A4CB0FD334}" srcId="{52BA3DEA-99C2-4330-A5B7-30FE29509033}" destId="{7364D97E-B70B-4A35-9D87-39B7723D40CB}" srcOrd="3" destOrd="0" parTransId="{1788D773-E5D1-48BD-A6D9-7BC864A89FBA}" sibTransId="{4171F897-B343-4479-98F8-711C33AB5183}"/>
    <dgm:cxn modelId="{107D8816-656C-4CB9-9A96-F86F8CB597D0}" type="presOf" srcId="{59EB520B-18DC-4BFB-8D18-5F261D2C008B}" destId="{356BB458-5375-4608-BCCA-B787DBE941C8}" srcOrd="0" destOrd="0" presId="urn:microsoft.com/office/officeart/2008/layout/LinedList"/>
    <dgm:cxn modelId="{1FF45A17-8018-49D1-A4E8-CC3C0B3EA490}" type="presOf" srcId="{ECC3E143-172A-47EC-8425-70AE7B1C8F08}" destId="{85F86136-CB0C-41D6-9E12-AB13BBFC1286}" srcOrd="0" destOrd="0" presId="urn:microsoft.com/office/officeart/2008/layout/LinedList"/>
    <dgm:cxn modelId="{FFEFBF3B-CEC0-41F1-B3CD-13553D452F3A}" type="presOf" srcId="{7364D97E-B70B-4A35-9D87-39B7723D40CB}" destId="{0540A4F2-45B8-4952-A7FC-D46550AD0B87}" srcOrd="0" destOrd="0" presId="urn:microsoft.com/office/officeart/2008/layout/LinedList"/>
    <dgm:cxn modelId="{8FF2E787-A7C8-4CAB-AC90-11703865C06D}" srcId="{52BA3DEA-99C2-4330-A5B7-30FE29509033}" destId="{59EB520B-18DC-4BFB-8D18-5F261D2C008B}" srcOrd="5" destOrd="0" parTransId="{AA6C9D67-EDB4-4B2F-93E3-12AD579F6D76}" sibTransId="{04525BCC-6A6D-49FA-8163-258E3D60EC37}"/>
    <dgm:cxn modelId="{F0463E88-5BCD-4B17-BA6C-C01CD57DCB84}" srcId="{52BA3DEA-99C2-4330-A5B7-30FE29509033}" destId="{01F63998-A942-45F1-9FD4-6690F5CC65F3}" srcOrd="2" destOrd="0" parTransId="{F4D066D2-BB44-4C2F-9A8C-445285FE0F52}" sibTransId="{73792666-CECB-4E0B-9D31-C094A23C2095}"/>
    <dgm:cxn modelId="{623A779B-4DAF-4541-A739-8DAEF1650684}" type="presOf" srcId="{6740B481-35DB-4078-901B-DC0DC20BD72A}" destId="{73BC2080-5A20-4EA5-9B3A-EEBE96A3577F}" srcOrd="0" destOrd="0" presId="urn:microsoft.com/office/officeart/2008/layout/LinedList"/>
    <dgm:cxn modelId="{D53769CF-1371-4222-A17D-476E56FEFEA7}" type="presOf" srcId="{52BA3DEA-99C2-4330-A5B7-30FE29509033}" destId="{8329A0F1-E78E-4C31-B96B-00573EA5ADAE}" srcOrd="0" destOrd="0" presId="urn:microsoft.com/office/officeart/2008/layout/LinedList"/>
    <dgm:cxn modelId="{EE205DF6-1AAF-4662-BA97-D2C055AB5F09}" srcId="{52BA3DEA-99C2-4330-A5B7-30FE29509033}" destId="{ECC3E143-172A-47EC-8425-70AE7B1C8F08}" srcOrd="4" destOrd="0" parTransId="{4BEA6BED-8CE8-43F0-B852-120B7D8120F2}" sibTransId="{FF2BC15E-A17E-4324-BC16-DC3482EDDA3A}"/>
    <dgm:cxn modelId="{20B717FD-A9C4-4605-B21D-8EC15B886089}" srcId="{52BA3DEA-99C2-4330-A5B7-30FE29509033}" destId="{2E03D42E-3E40-4B3B-B11C-EDED66124BDB}" srcOrd="1" destOrd="0" parTransId="{36C4B4DE-B0C7-485D-AE50-0038C2BE7168}" sibTransId="{EF8A6597-EBA2-4200-90F3-FC56E1D5EC67}"/>
    <dgm:cxn modelId="{3F531EFE-1FF6-4E42-8C67-A0548B96FD53}" type="presOf" srcId="{2E03D42E-3E40-4B3B-B11C-EDED66124BDB}" destId="{58149CDE-B873-4F40-8305-4016448D6E1F}" srcOrd="0" destOrd="0" presId="urn:microsoft.com/office/officeart/2008/layout/LinedList"/>
    <dgm:cxn modelId="{80F2F8E1-FDB1-4951-B305-70CF831626F7}" type="presParOf" srcId="{8329A0F1-E78E-4C31-B96B-00573EA5ADAE}" destId="{84C30BEA-E2BF-4E1B-88C8-14E1F466B343}" srcOrd="0" destOrd="0" presId="urn:microsoft.com/office/officeart/2008/layout/LinedList"/>
    <dgm:cxn modelId="{32081751-9114-4094-B61A-7B239A554E9F}" type="presParOf" srcId="{8329A0F1-E78E-4C31-B96B-00573EA5ADAE}" destId="{75811F66-727A-4E94-8066-CFBF923CB11A}" srcOrd="1" destOrd="0" presId="urn:microsoft.com/office/officeart/2008/layout/LinedList"/>
    <dgm:cxn modelId="{E97D6A92-A957-4BC7-99DB-AC09F1D1F0CB}" type="presParOf" srcId="{75811F66-727A-4E94-8066-CFBF923CB11A}" destId="{73BC2080-5A20-4EA5-9B3A-EEBE96A3577F}" srcOrd="0" destOrd="0" presId="urn:microsoft.com/office/officeart/2008/layout/LinedList"/>
    <dgm:cxn modelId="{6FE8D845-2C8A-44F6-B7DF-862A67E29C42}" type="presParOf" srcId="{75811F66-727A-4E94-8066-CFBF923CB11A}" destId="{6EA96C84-2577-475F-99D3-25C8FE277920}" srcOrd="1" destOrd="0" presId="urn:microsoft.com/office/officeart/2008/layout/LinedList"/>
    <dgm:cxn modelId="{C372A441-3BC2-4C2D-B864-B10CF3FF50DD}" type="presParOf" srcId="{8329A0F1-E78E-4C31-B96B-00573EA5ADAE}" destId="{8A9B2F11-AA46-4B7B-8581-9F4C249E9732}" srcOrd="2" destOrd="0" presId="urn:microsoft.com/office/officeart/2008/layout/LinedList"/>
    <dgm:cxn modelId="{C5585603-F6ED-4942-A07D-60940E6B2311}" type="presParOf" srcId="{8329A0F1-E78E-4C31-B96B-00573EA5ADAE}" destId="{1B4C3E58-4F2D-4BEE-B0DA-85469757E23B}" srcOrd="3" destOrd="0" presId="urn:microsoft.com/office/officeart/2008/layout/LinedList"/>
    <dgm:cxn modelId="{6DC0F35D-23D4-4512-A448-8A1855725A9F}" type="presParOf" srcId="{1B4C3E58-4F2D-4BEE-B0DA-85469757E23B}" destId="{58149CDE-B873-4F40-8305-4016448D6E1F}" srcOrd="0" destOrd="0" presId="urn:microsoft.com/office/officeart/2008/layout/LinedList"/>
    <dgm:cxn modelId="{DA237E6E-021F-4430-8875-8E0A4E2C0F9E}" type="presParOf" srcId="{1B4C3E58-4F2D-4BEE-B0DA-85469757E23B}" destId="{F65252CE-4E0D-422D-9183-38358A4E4430}" srcOrd="1" destOrd="0" presId="urn:microsoft.com/office/officeart/2008/layout/LinedList"/>
    <dgm:cxn modelId="{6315A0B8-9F48-4B51-A1AA-76B66EA54C72}" type="presParOf" srcId="{8329A0F1-E78E-4C31-B96B-00573EA5ADAE}" destId="{C4250C11-110A-4D3E-8BB7-239252D557BC}" srcOrd="4" destOrd="0" presId="urn:microsoft.com/office/officeart/2008/layout/LinedList"/>
    <dgm:cxn modelId="{C752FEB5-4490-4026-890C-C77D344660E9}" type="presParOf" srcId="{8329A0F1-E78E-4C31-B96B-00573EA5ADAE}" destId="{1A5B1E21-378C-4626-9B7B-6653ECC36830}" srcOrd="5" destOrd="0" presId="urn:microsoft.com/office/officeart/2008/layout/LinedList"/>
    <dgm:cxn modelId="{4146995B-44DD-460B-926C-22725A767CAF}" type="presParOf" srcId="{1A5B1E21-378C-4626-9B7B-6653ECC36830}" destId="{029D1869-6751-47C3-8640-4E3EB8A4DDE5}" srcOrd="0" destOrd="0" presId="urn:microsoft.com/office/officeart/2008/layout/LinedList"/>
    <dgm:cxn modelId="{D1FE5BED-1C04-4416-89E9-EA73B627EAB8}" type="presParOf" srcId="{1A5B1E21-378C-4626-9B7B-6653ECC36830}" destId="{65A818E4-E7A3-4F67-857C-0A94AD86B6FC}" srcOrd="1" destOrd="0" presId="urn:microsoft.com/office/officeart/2008/layout/LinedList"/>
    <dgm:cxn modelId="{C540EDCA-74EA-486B-A7F6-8E8559907E45}" type="presParOf" srcId="{8329A0F1-E78E-4C31-B96B-00573EA5ADAE}" destId="{6D2F1A07-E899-4AFC-A9F0-0AF060475465}" srcOrd="6" destOrd="0" presId="urn:microsoft.com/office/officeart/2008/layout/LinedList"/>
    <dgm:cxn modelId="{D02EF269-0910-4065-8FFA-F708347ECD32}" type="presParOf" srcId="{8329A0F1-E78E-4C31-B96B-00573EA5ADAE}" destId="{68D819FF-BACC-48CA-B20A-0934B6DE0FF6}" srcOrd="7" destOrd="0" presId="urn:microsoft.com/office/officeart/2008/layout/LinedList"/>
    <dgm:cxn modelId="{CFBE14AE-EC9A-465E-A0F9-03E6551B38AB}" type="presParOf" srcId="{68D819FF-BACC-48CA-B20A-0934B6DE0FF6}" destId="{0540A4F2-45B8-4952-A7FC-D46550AD0B87}" srcOrd="0" destOrd="0" presId="urn:microsoft.com/office/officeart/2008/layout/LinedList"/>
    <dgm:cxn modelId="{E05C8C03-B2B6-435F-A34F-7A3B939D0EF8}" type="presParOf" srcId="{68D819FF-BACC-48CA-B20A-0934B6DE0FF6}" destId="{AAF5F0E7-1959-4020-A449-549B0E00D185}" srcOrd="1" destOrd="0" presId="urn:microsoft.com/office/officeart/2008/layout/LinedList"/>
    <dgm:cxn modelId="{F81DE907-06EC-4E0E-8171-0CBB0701DFB1}" type="presParOf" srcId="{8329A0F1-E78E-4C31-B96B-00573EA5ADAE}" destId="{F71F49E9-A4AC-4FA5-B432-4BC7673F869A}" srcOrd="8" destOrd="0" presId="urn:microsoft.com/office/officeart/2008/layout/LinedList"/>
    <dgm:cxn modelId="{BC7BEDEA-53B8-4320-9BE1-32067392F877}" type="presParOf" srcId="{8329A0F1-E78E-4C31-B96B-00573EA5ADAE}" destId="{F53EAF17-4314-493F-9338-758D80160D53}" srcOrd="9" destOrd="0" presId="urn:microsoft.com/office/officeart/2008/layout/LinedList"/>
    <dgm:cxn modelId="{D011EA74-E8CD-4566-A6D1-D7760785BDEF}" type="presParOf" srcId="{F53EAF17-4314-493F-9338-758D80160D53}" destId="{85F86136-CB0C-41D6-9E12-AB13BBFC1286}" srcOrd="0" destOrd="0" presId="urn:microsoft.com/office/officeart/2008/layout/LinedList"/>
    <dgm:cxn modelId="{41AA8CE3-4486-498C-B0FD-87FCBA5EB425}" type="presParOf" srcId="{F53EAF17-4314-493F-9338-758D80160D53}" destId="{175EA965-9180-405D-9BD8-98957C9F7982}" srcOrd="1" destOrd="0" presId="urn:microsoft.com/office/officeart/2008/layout/LinedList"/>
    <dgm:cxn modelId="{A5EFB6C7-1D2B-4956-ACDF-C9511AE5F0A4}" type="presParOf" srcId="{8329A0F1-E78E-4C31-B96B-00573EA5ADAE}" destId="{D1F68912-DA2D-40E0-8BAF-1E9DE71DC92E}" srcOrd="10" destOrd="0" presId="urn:microsoft.com/office/officeart/2008/layout/LinedList"/>
    <dgm:cxn modelId="{46857952-424B-451B-821D-740C23ED5829}" type="presParOf" srcId="{8329A0F1-E78E-4C31-B96B-00573EA5ADAE}" destId="{B7B0D675-8913-4B12-9BA4-4A6E4C8E7EDB}" srcOrd="11" destOrd="0" presId="urn:microsoft.com/office/officeart/2008/layout/LinedList"/>
    <dgm:cxn modelId="{B1E68629-B82E-4075-9463-8B33DD53DD95}" type="presParOf" srcId="{B7B0D675-8913-4B12-9BA4-4A6E4C8E7EDB}" destId="{356BB458-5375-4608-BCCA-B787DBE941C8}" srcOrd="0" destOrd="0" presId="urn:microsoft.com/office/officeart/2008/layout/LinedList"/>
    <dgm:cxn modelId="{5D249E5C-B76D-4EE9-BBD7-1F7B051A5BD1}" type="presParOf" srcId="{B7B0D675-8913-4B12-9BA4-4A6E4C8E7EDB}" destId="{B553F9A6-44FF-4B8E-BFA1-C732B897065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13000D7-8084-4483-8FCF-6CDAADEC47BD}" type="doc">
      <dgm:prSet loTypeId="urn:microsoft.com/office/officeart/2005/8/layout/vList2" loCatId="list" qsTypeId="urn:microsoft.com/office/officeart/2005/8/quickstyle/simple4" qsCatId="simple" csTypeId="urn:microsoft.com/office/officeart/2005/8/colors/accent0_1" csCatId="mainScheme"/>
      <dgm:spPr/>
      <dgm:t>
        <a:bodyPr/>
        <a:lstStyle/>
        <a:p>
          <a:endParaRPr lang="en-US"/>
        </a:p>
      </dgm:t>
    </dgm:pt>
    <dgm:pt modelId="{45927FAF-F943-4196-8776-43E6834FC614}">
      <dgm:prSet/>
      <dgm:spPr/>
      <dgm:t>
        <a:bodyPr/>
        <a:lstStyle/>
        <a:p>
          <a:pPr rtl="0"/>
          <a:r>
            <a:rPr lang="en-GB" dirty="0"/>
            <a:t>Airbnb uses inclusive governance to promote diversity and inclusive environment.</a:t>
          </a:r>
          <a:endParaRPr lang="en-US" dirty="0"/>
        </a:p>
      </dgm:t>
    </dgm:pt>
    <dgm:pt modelId="{EEC1C389-9288-4B88-A793-4D6281CAE41D}" type="parTrans" cxnId="{7BF1F04D-38FA-4DCF-A728-07F2DDE788BE}">
      <dgm:prSet/>
      <dgm:spPr/>
      <dgm:t>
        <a:bodyPr/>
        <a:lstStyle/>
        <a:p>
          <a:endParaRPr lang="en-US"/>
        </a:p>
      </dgm:t>
    </dgm:pt>
    <dgm:pt modelId="{1AF7E39A-1DA5-44F7-9D3E-5CFEB60AB72C}" type="sibTrans" cxnId="{7BF1F04D-38FA-4DCF-A728-07F2DDE788BE}">
      <dgm:prSet/>
      <dgm:spPr/>
      <dgm:t>
        <a:bodyPr/>
        <a:lstStyle/>
        <a:p>
          <a:endParaRPr lang="en-US"/>
        </a:p>
      </dgm:t>
    </dgm:pt>
    <dgm:pt modelId="{57026448-FBFA-4836-9A7A-FF12C67F541F}">
      <dgm:prSet/>
      <dgm:spPr/>
      <dgm:t>
        <a:bodyPr/>
        <a:lstStyle/>
        <a:p>
          <a:pPr rtl="0"/>
          <a:r>
            <a:rPr lang="en-GB" dirty="0"/>
            <a:t>This strategy has helped this company to improve its global brand image. </a:t>
          </a:r>
          <a:endParaRPr lang="en-US" dirty="0"/>
        </a:p>
      </dgm:t>
    </dgm:pt>
    <dgm:pt modelId="{4774B23E-E2E8-4AEE-BBFD-165B18C239F8}" type="parTrans" cxnId="{5D0C7C5F-8EA2-4340-AD60-750E338BC3A5}">
      <dgm:prSet/>
      <dgm:spPr/>
      <dgm:t>
        <a:bodyPr/>
        <a:lstStyle/>
        <a:p>
          <a:endParaRPr lang="en-US"/>
        </a:p>
      </dgm:t>
    </dgm:pt>
    <dgm:pt modelId="{ED1C677B-0304-4080-8C86-E114E577C9D9}" type="sibTrans" cxnId="{5D0C7C5F-8EA2-4340-AD60-750E338BC3A5}">
      <dgm:prSet/>
      <dgm:spPr/>
      <dgm:t>
        <a:bodyPr/>
        <a:lstStyle/>
        <a:p>
          <a:endParaRPr lang="en-US"/>
        </a:p>
      </dgm:t>
    </dgm:pt>
    <dgm:pt modelId="{CA80232B-0723-47FC-8D59-EBAE8E8216AA}">
      <dgm:prSet/>
      <dgm:spPr/>
      <dgm:t>
        <a:bodyPr/>
        <a:lstStyle/>
        <a:p>
          <a:pPr rtl="0"/>
          <a:r>
            <a:rPr lang="en-GB" dirty="0"/>
            <a:t>Airbnb launched the Open Doors policy </a:t>
          </a:r>
          <a:endParaRPr lang="en-US" dirty="0"/>
        </a:p>
      </dgm:t>
    </dgm:pt>
    <dgm:pt modelId="{54367189-BBEB-4913-B600-6E2AC1CD995B}" type="parTrans" cxnId="{B3C1E52B-292C-4339-8B16-9EA1CCE41A9E}">
      <dgm:prSet/>
      <dgm:spPr/>
      <dgm:t>
        <a:bodyPr/>
        <a:lstStyle/>
        <a:p>
          <a:endParaRPr lang="en-US"/>
        </a:p>
      </dgm:t>
    </dgm:pt>
    <dgm:pt modelId="{DDB5CB01-CF2E-4761-A92A-050AC0D3100B}" type="sibTrans" cxnId="{B3C1E52B-292C-4339-8B16-9EA1CCE41A9E}">
      <dgm:prSet/>
      <dgm:spPr/>
      <dgm:t>
        <a:bodyPr/>
        <a:lstStyle/>
        <a:p>
          <a:endParaRPr lang="en-US"/>
        </a:p>
      </dgm:t>
    </dgm:pt>
    <dgm:pt modelId="{B4C20E10-7EB2-4339-AED3-F8C58FBF9DB6}">
      <dgm:prSet/>
      <dgm:spPr/>
      <dgm:t>
        <a:bodyPr/>
        <a:lstStyle/>
        <a:p>
          <a:pPr rtl="0"/>
          <a:r>
            <a:rPr lang="en-GB" dirty="0"/>
            <a:t>The policy matches discriminated guests with better or similar listing.</a:t>
          </a:r>
          <a:endParaRPr lang="en-US" dirty="0"/>
        </a:p>
      </dgm:t>
    </dgm:pt>
    <dgm:pt modelId="{520FF6E4-6200-473A-90F5-6174197B3E69}" type="parTrans" cxnId="{FB1CD418-D05B-462C-BFB9-01099FA0CEA7}">
      <dgm:prSet/>
      <dgm:spPr/>
      <dgm:t>
        <a:bodyPr/>
        <a:lstStyle/>
        <a:p>
          <a:endParaRPr lang="en-US"/>
        </a:p>
      </dgm:t>
    </dgm:pt>
    <dgm:pt modelId="{AA857001-60C8-4398-B6B8-57B054018411}" type="sibTrans" cxnId="{FB1CD418-D05B-462C-BFB9-01099FA0CEA7}">
      <dgm:prSet/>
      <dgm:spPr/>
      <dgm:t>
        <a:bodyPr/>
        <a:lstStyle/>
        <a:p>
          <a:endParaRPr lang="en-US"/>
        </a:p>
      </dgm:t>
    </dgm:pt>
    <dgm:pt modelId="{9CB36FB3-BEDE-481C-A5F1-96AD5F859824}">
      <dgm:prSet/>
      <dgm:spPr/>
      <dgm:t>
        <a:bodyPr/>
        <a:lstStyle/>
        <a:p>
          <a:pPr rtl="0"/>
          <a:r>
            <a:rPr lang="en-GB" dirty="0"/>
            <a:t>Partners with leading diversity and equity professionals to improve inclusivity, fairness, and knowledge sharing.</a:t>
          </a:r>
          <a:endParaRPr lang="en-US" dirty="0"/>
        </a:p>
      </dgm:t>
    </dgm:pt>
    <dgm:pt modelId="{6D850D13-751D-41A7-A826-86ED305965C2}" type="parTrans" cxnId="{6CFD9DB1-561D-40B5-AF4D-C42EA9694A32}">
      <dgm:prSet/>
      <dgm:spPr/>
      <dgm:t>
        <a:bodyPr/>
        <a:lstStyle/>
        <a:p>
          <a:endParaRPr lang="en-US"/>
        </a:p>
      </dgm:t>
    </dgm:pt>
    <dgm:pt modelId="{152853F9-E8B9-4251-BD81-C04690AF0F96}" type="sibTrans" cxnId="{6CFD9DB1-561D-40B5-AF4D-C42EA9694A32}">
      <dgm:prSet/>
      <dgm:spPr/>
      <dgm:t>
        <a:bodyPr/>
        <a:lstStyle/>
        <a:p>
          <a:endParaRPr lang="en-US"/>
        </a:p>
      </dgm:t>
    </dgm:pt>
    <dgm:pt modelId="{C5A9F86D-621A-4E93-8995-D2FC9B3A4272}">
      <dgm:prSet/>
      <dgm:spPr/>
      <dgm:t>
        <a:bodyPr/>
        <a:lstStyle/>
        <a:p>
          <a:pPr rtl="0"/>
          <a:r>
            <a:rPr lang="en-GB" dirty="0"/>
            <a:t>Conducts foundational research on diversity and inclusivity in different locations to understand the local culture.</a:t>
          </a:r>
          <a:endParaRPr lang="en-US" dirty="0"/>
        </a:p>
      </dgm:t>
    </dgm:pt>
    <dgm:pt modelId="{9F66F489-4AB7-472E-969D-85B59BC03F73}" type="parTrans" cxnId="{AB9F0170-8879-4DCF-93EE-90AAACF4D30E}">
      <dgm:prSet/>
      <dgm:spPr/>
      <dgm:t>
        <a:bodyPr/>
        <a:lstStyle/>
        <a:p>
          <a:endParaRPr lang="en-US"/>
        </a:p>
      </dgm:t>
    </dgm:pt>
    <dgm:pt modelId="{DF017921-E12D-4C78-AFD9-1F590A176F25}" type="sibTrans" cxnId="{AB9F0170-8879-4DCF-93EE-90AAACF4D30E}">
      <dgm:prSet/>
      <dgm:spPr/>
      <dgm:t>
        <a:bodyPr/>
        <a:lstStyle/>
        <a:p>
          <a:endParaRPr lang="en-US"/>
        </a:p>
      </dgm:t>
    </dgm:pt>
    <dgm:pt modelId="{6D87C298-8D37-442A-ACCB-ABEDB1C0A284}">
      <dgm:prSet/>
      <dgm:spPr/>
      <dgm:t>
        <a:bodyPr/>
        <a:lstStyle/>
        <a:p>
          <a:pPr rtl="0"/>
          <a:r>
            <a:rPr lang="en-GB" dirty="0"/>
            <a:t>It embedded equity-focused design methods into its operations through diversity representation.  </a:t>
          </a:r>
          <a:endParaRPr lang="en-US" dirty="0"/>
        </a:p>
      </dgm:t>
    </dgm:pt>
    <dgm:pt modelId="{4883D2CA-C855-468D-8A57-696DB1BB68F2}" type="parTrans" cxnId="{CC952473-C4CB-4D9D-B3EA-19D97E5A7D7A}">
      <dgm:prSet/>
      <dgm:spPr/>
      <dgm:t>
        <a:bodyPr/>
        <a:lstStyle/>
        <a:p>
          <a:endParaRPr lang="en-US"/>
        </a:p>
      </dgm:t>
    </dgm:pt>
    <dgm:pt modelId="{1CCFB51D-BE22-4B47-AE91-C42DF6BD42AF}" type="sibTrans" cxnId="{CC952473-C4CB-4D9D-B3EA-19D97E5A7D7A}">
      <dgm:prSet/>
      <dgm:spPr/>
      <dgm:t>
        <a:bodyPr/>
        <a:lstStyle/>
        <a:p>
          <a:endParaRPr lang="en-US"/>
        </a:p>
      </dgm:t>
    </dgm:pt>
    <dgm:pt modelId="{3A85BA22-EFA4-4513-98F1-3F4D9FC7776F}" type="pres">
      <dgm:prSet presAssocID="{813000D7-8084-4483-8FCF-6CDAADEC47BD}" presName="linear" presStyleCnt="0">
        <dgm:presLayoutVars>
          <dgm:animLvl val="lvl"/>
          <dgm:resizeHandles val="exact"/>
        </dgm:presLayoutVars>
      </dgm:prSet>
      <dgm:spPr/>
    </dgm:pt>
    <dgm:pt modelId="{3B9B239E-368E-4A98-90BC-3A44F4E73B1D}" type="pres">
      <dgm:prSet presAssocID="{45927FAF-F943-4196-8776-43E6834FC614}" presName="parentText" presStyleLbl="node1" presStyleIdx="0" presStyleCnt="7">
        <dgm:presLayoutVars>
          <dgm:chMax val="0"/>
          <dgm:bulletEnabled val="1"/>
        </dgm:presLayoutVars>
      </dgm:prSet>
      <dgm:spPr/>
    </dgm:pt>
    <dgm:pt modelId="{918BF912-1CBC-4EEB-B59E-2749940710A0}" type="pres">
      <dgm:prSet presAssocID="{1AF7E39A-1DA5-44F7-9D3E-5CFEB60AB72C}" presName="spacer" presStyleCnt="0"/>
      <dgm:spPr/>
    </dgm:pt>
    <dgm:pt modelId="{ED73E4E6-4B97-48F6-B66B-CDCE6558A124}" type="pres">
      <dgm:prSet presAssocID="{57026448-FBFA-4836-9A7A-FF12C67F541F}" presName="parentText" presStyleLbl="node1" presStyleIdx="1" presStyleCnt="7">
        <dgm:presLayoutVars>
          <dgm:chMax val="0"/>
          <dgm:bulletEnabled val="1"/>
        </dgm:presLayoutVars>
      </dgm:prSet>
      <dgm:spPr/>
    </dgm:pt>
    <dgm:pt modelId="{1B98770E-F4F8-4CEF-ADE4-CEB50D376413}" type="pres">
      <dgm:prSet presAssocID="{ED1C677B-0304-4080-8C86-E114E577C9D9}" presName="spacer" presStyleCnt="0"/>
      <dgm:spPr/>
    </dgm:pt>
    <dgm:pt modelId="{88A04F43-D3C4-4F4D-8441-E193E5F1322E}" type="pres">
      <dgm:prSet presAssocID="{CA80232B-0723-47FC-8D59-EBAE8E8216AA}" presName="parentText" presStyleLbl="node1" presStyleIdx="2" presStyleCnt="7">
        <dgm:presLayoutVars>
          <dgm:chMax val="0"/>
          <dgm:bulletEnabled val="1"/>
        </dgm:presLayoutVars>
      </dgm:prSet>
      <dgm:spPr/>
    </dgm:pt>
    <dgm:pt modelId="{7C234D74-ACD4-453D-8295-60F043D727CB}" type="pres">
      <dgm:prSet presAssocID="{DDB5CB01-CF2E-4761-A92A-050AC0D3100B}" presName="spacer" presStyleCnt="0"/>
      <dgm:spPr/>
    </dgm:pt>
    <dgm:pt modelId="{E6AA669A-FA27-4760-9731-F190CF07E60B}" type="pres">
      <dgm:prSet presAssocID="{B4C20E10-7EB2-4339-AED3-F8C58FBF9DB6}" presName="parentText" presStyleLbl="node1" presStyleIdx="3" presStyleCnt="7">
        <dgm:presLayoutVars>
          <dgm:chMax val="0"/>
          <dgm:bulletEnabled val="1"/>
        </dgm:presLayoutVars>
      </dgm:prSet>
      <dgm:spPr/>
    </dgm:pt>
    <dgm:pt modelId="{4D2F343E-4EAA-4609-A2BF-EADCE367692A}" type="pres">
      <dgm:prSet presAssocID="{AA857001-60C8-4398-B6B8-57B054018411}" presName="spacer" presStyleCnt="0"/>
      <dgm:spPr/>
    </dgm:pt>
    <dgm:pt modelId="{454F51C8-AD49-424E-85E7-2B5E673A3DDB}" type="pres">
      <dgm:prSet presAssocID="{9CB36FB3-BEDE-481C-A5F1-96AD5F859824}" presName="parentText" presStyleLbl="node1" presStyleIdx="4" presStyleCnt="7">
        <dgm:presLayoutVars>
          <dgm:chMax val="0"/>
          <dgm:bulletEnabled val="1"/>
        </dgm:presLayoutVars>
      </dgm:prSet>
      <dgm:spPr/>
    </dgm:pt>
    <dgm:pt modelId="{B0EC606A-9ACB-403D-AC72-8AFFB117EC84}" type="pres">
      <dgm:prSet presAssocID="{152853F9-E8B9-4251-BD81-C04690AF0F96}" presName="spacer" presStyleCnt="0"/>
      <dgm:spPr/>
    </dgm:pt>
    <dgm:pt modelId="{9F5466BF-149A-4BCC-9E73-E56883075EC8}" type="pres">
      <dgm:prSet presAssocID="{C5A9F86D-621A-4E93-8995-D2FC9B3A4272}" presName="parentText" presStyleLbl="node1" presStyleIdx="5" presStyleCnt="7">
        <dgm:presLayoutVars>
          <dgm:chMax val="0"/>
          <dgm:bulletEnabled val="1"/>
        </dgm:presLayoutVars>
      </dgm:prSet>
      <dgm:spPr/>
    </dgm:pt>
    <dgm:pt modelId="{7BEEAD7B-A6F0-427D-9FC4-B6FB770561C8}" type="pres">
      <dgm:prSet presAssocID="{DF017921-E12D-4C78-AFD9-1F590A176F25}" presName="spacer" presStyleCnt="0"/>
      <dgm:spPr/>
    </dgm:pt>
    <dgm:pt modelId="{AF3309F9-158B-4912-8B83-7D5CDA6CEFBD}" type="pres">
      <dgm:prSet presAssocID="{6D87C298-8D37-442A-ACCB-ABEDB1C0A284}" presName="parentText" presStyleLbl="node1" presStyleIdx="6" presStyleCnt="7">
        <dgm:presLayoutVars>
          <dgm:chMax val="0"/>
          <dgm:bulletEnabled val="1"/>
        </dgm:presLayoutVars>
      </dgm:prSet>
      <dgm:spPr/>
    </dgm:pt>
  </dgm:ptLst>
  <dgm:cxnLst>
    <dgm:cxn modelId="{FB1CD418-D05B-462C-BFB9-01099FA0CEA7}" srcId="{813000D7-8084-4483-8FCF-6CDAADEC47BD}" destId="{B4C20E10-7EB2-4339-AED3-F8C58FBF9DB6}" srcOrd="3" destOrd="0" parTransId="{520FF6E4-6200-473A-90F5-6174197B3E69}" sibTransId="{AA857001-60C8-4398-B6B8-57B054018411}"/>
    <dgm:cxn modelId="{B3C1E52B-292C-4339-8B16-9EA1CCE41A9E}" srcId="{813000D7-8084-4483-8FCF-6CDAADEC47BD}" destId="{CA80232B-0723-47FC-8D59-EBAE8E8216AA}" srcOrd="2" destOrd="0" parTransId="{54367189-BBEB-4913-B600-6E2AC1CD995B}" sibTransId="{DDB5CB01-CF2E-4761-A92A-050AC0D3100B}"/>
    <dgm:cxn modelId="{190A2132-70F0-44A9-84C7-41CFD453A657}" type="presOf" srcId="{6D87C298-8D37-442A-ACCB-ABEDB1C0A284}" destId="{AF3309F9-158B-4912-8B83-7D5CDA6CEFBD}" srcOrd="0" destOrd="0" presId="urn:microsoft.com/office/officeart/2005/8/layout/vList2"/>
    <dgm:cxn modelId="{AE080936-B307-4A68-8E29-9713D27A9EC1}" type="presOf" srcId="{57026448-FBFA-4836-9A7A-FF12C67F541F}" destId="{ED73E4E6-4B97-48F6-B66B-CDCE6558A124}" srcOrd="0" destOrd="0" presId="urn:microsoft.com/office/officeart/2005/8/layout/vList2"/>
    <dgm:cxn modelId="{5D0C7C5F-8EA2-4340-AD60-750E338BC3A5}" srcId="{813000D7-8084-4483-8FCF-6CDAADEC47BD}" destId="{57026448-FBFA-4836-9A7A-FF12C67F541F}" srcOrd="1" destOrd="0" parTransId="{4774B23E-E2E8-4AEE-BBFD-165B18C239F8}" sibTransId="{ED1C677B-0304-4080-8C86-E114E577C9D9}"/>
    <dgm:cxn modelId="{7E1A2A49-C9D4-486E-8494-F73D5848C64B}" type="presOf" srcId="{9CB36FB3-BEDE-481C-A5F1-96AD5F859824}" destId="{454F51C8-AD49-424E-85E7-2B5E673A3DDB}" srcOrd="0" destOrd="0" presId="urn:microsoft.com/office/officeart/2005/8/layout/vList2"/>
    <dgm:cxn modelId="{7BF1F04D-38FA-4DCF-A728-07F2DDE788BE}" srcId="{813000D7-8084-4483-8FCF-6CDAADEC47BD}" destId="{45927FAF-F943-4196-8776-43E6834FC614}" srcOrd="0" destOrd="0" parTransId="{EEC1C389-9288-4B88-A793-4D6281CAE41D}" sibTransId="{1AF7E39A-1DA5-44F7-9D3E-5CFEB60AB72C}"/>
    <dgm:cxn modelId="{AB9F0170-8879-4DCF-93EE-90AAACF4D30E}" srcId="{813000D7-8084-4483-8FCF-6CDAADEC47BD}" destId="{C5A9F86D-621A-4E93-8995-D2FC9B3A4272}" srcOrd="5" destOrd="0" parTransId="{9F66F489-4AB7-472E-969D-85B59BC03F73}" sibTransId="{DF017921-E12D-4C78-AFD9-1F590A176F25}"/>
    <dgm:cxn modelId="{CC952473-C4CB-4D9D-B3EA-19D97E5A7D7A}" srcId="{813000D7-8084-4483-8FCF-6CDAADEC47BD}" destId="{6D87C298-8D37-442A-ACCB-ABEDB1C0A284}" srcOrd="6" destOrd="0" parTransId="{4883D2CA-C855-468D-8A57-696DB1BB68F2}" sibTransId="{1CCFB51D-BE22-4B47-AE91-C42DF6BD42AF}"/>
    <dgm:cxn modelId="{B3FCF393-64CF-4E25-958F-554CE494D8D3}" type="presOf" srcId="{C5A9F86D-621A-4E93-8995-D2FC9B3A4272}" destId="{9F5466BF-149A-4BCC-9E73-E56883075EC8}" srcOrd="0" destOrd="0" presId="urn:microsoft.com/office/officeart/2005/8/layout/vList2"/>
    <dgm:cxn modelId="{3B7788A7-C427-4031-85CD-7AAB4732E33B}" type="presOf" srcId="{813000D7-8084-4483-8FCF-6CDAADEC47BD}" destId="{3A85BA22-EFA4-4513-98F1-3F4D9FC7776F}" srcOrd="0" destOrd="0" presId="urn:microsoft.com/office/officeart/2005/8/layout/vList2"/>
    <dgm:cxn modelId="{6CFD9DB1-561D-40B5-AF4D-C42EA9694A32}" srcId="{813000D7-8084-4483-8FCF-6CDAADEC47BD}" destId="{9CB36FB3-BEDE-481C-A5F1-96AD5F859824}" srcOrd="4" destOrd="0" parTransId="{6D850D13-751D-41A7-A826-86ED305965C2}" sibTransId="{152853F9-E8B9-4251-BD81-C04690AF0F96}"/>
    <dgm:cxn modelId="{AB92CBBB-B120-407A-9E63-F73F676E1A10}" type="presOf" srcId="{45927FAF-F943-4196-8776-43E6834FC614}" destId="{3B9B239E-368E-4A98-90BC-3A44F4E73B1D}" srcOrd="0" destOrd="0" presId="urn:microsoft.com/office/officeart/2005/8/layout/vList2"/>
    <dgm:cxn modelId="{2A5F62CD-C9FE-443E-A7D4-277B36DDCCF5}" type="presOf" srcId="{CA80232B-0723-47FC-8D59-EBAE8E8216AA}" destId="{88A04F43-D3C4-4F4D-8441-E193E5F1322E}" srcOrd="0" destOrd="0" presId="urn:microsoft.com/office/officeart/2005/8/layout/vList2"/>
    <dgm:cxn modelId="{1C37EACE-E8A6-4F25-AFD7-90C553A1C0F9}" type="presOf" srcId="{B4C20E10-7EB2-4339-AED3-F8C58FBF9DB6}" destId="{E6AA669A-FA27-4760-9731-F190CF07E60B}" srcOrd="0" destOrd="0" presId="urn:microsoft.com/office/officeart/2005/8/layout/vList2"/>
    <dgm:cxn modelId="{655750BD-9553-4655-89A8-3F7C78FC437B}" type="presParOf" srcId="{3A85BA22-EFA4-4513-98F1-3F4D9FC7776F}" destId="{3B9B239E-368E-4A98-90BC-3A44F4E73B1D}" srcOrd="0" destOrd="0" presId="urn:microsoft.com/office/officeart/2005/8/layout/vList2"/>
    <dgm:cxn modelId="{8ACFE226-9C18-41D5-83F4-E520E4F1D0DB}" type="presParOf" srcId="{3A85BA22-EFA4-4513-98F1-3F4D9FC7776F}" destId="{918BF912-1CBC-4EEB-B59E-2749940710A0}" srcOrd="1" destOrd="0" presId="urn:microsoft.com/office/officeart/2005/8/layout/vList2"/>
    <dgm:cxn modelId="{09C52876-9B6F-4107-AA34-C3613DC90123}" type="presParOf" srcId="{3A85BA22-EFA4-4513-98F1-3F4D9FC7776F}" destId="{ED73E4E6-4B97-48F6-B66B-CDCE6558A124}" srcOrd="2" destOrd="0" presId="urn:microsoft.com/office/officeart/2005/8/layout/vList2"/>
    <dgm:cxn modelId="{5750E1FB-8A24-4E2D-909B-0BCF7244B416}" type="presParOf" srcId="{3A85BA22-EFA4-4513-98F1-3F4D9FC7776F}" destId="{1B98770E-F4F8-4CEF-ADE4-CEB50D376413}" srcOrd="3" destOrd="0" presId="urn:microsoft.com/office/officeart/2005/8/layout/vList2"/>
    <dgm:cxn modelId="{D777DCD3-DB75-4A31-BB6D-A02B833596D6}" type="presParOf" srcId="{3A85BA22-EFA4-4513-98F1-3F4D9FC7776F}" destId="{88A04F43-D3C4-4F4D-8441-E193E5F1322E}" srcOrd="4" destOrd="0" presId="urn:microsoft.com/office/officeart/2005/8/layout/vList2"/>
    <dgm:cxn modelId="{013E46C0-0BF2-4DA9-838A-CC4DBBF5AA1D}" type="presParOf" srcId="{3A85BA22-EFA4-4513-98F1-3F4D9FC7776F}" destId="{7C234D74-ACD4-453D-8295-60F043D727CB}" srcOrd="5" destOrd="0" presId="urn:microsoft.com/office/officeart/2005/8/layout/vList2"/>
    <dgm:cxn modelId="{D3ACB175-7F46-482E-836C-C2E1B37BF81F}" type="presParOf" srcId="{3A85BA22-EFA4-4513-98F1-3F4D9FC7776F}" destId="{E6AA669A-FA27-4760-9731-F190CF07E60B}" srcOrd="6" destOrd="0" presId="urn:microsoft.com/office/officeart/2005/8/layout/vList2"/>
    <dgm:cxn modelId="{AC4231D7-CF4C-4E8D-92CC-8F9F767F0E49}" type="presParOf" srcId="{3A85BA22-EFA4-4513-98F1-3F4D9FC7776F}" destId="{4D2F343E-4EAA-4609-A2BF-EADCE367692A}" srcOrd="7" destOrd="0" presId="urn:microsoft.com/office/officeart/2005/8/layout/vList2"/>
    <dgm:cxn modelId="{E9F6C91A-C55E-494A-90A7-CCA15534B7C7}" type="presParOf" srcId="{3A85BA22-EFA4-4513-98F1-3F4D9FC7776F}" destId="{454F51C8-AD49-424E-85E7-2B5E673A3DDB}" srcOrd="8" destOrd="0" presId="urn:microsoft.com/office/officeart/2005/8/layout/vList2"/>
    <dgm:cxn modelId="{8C3FAE8F-20D2-457A-9244-4E33A50DB2D7}" type="presParOf" srcId="{3A85BA22-EFA4-4513-98F1-3F4D9FC7776F}" destId="{B0EC606A-9ACB-403D-AC72-8AFFB117EC84}" srcOrd="9" destOrd="0" presId="urn:microsoft.com/office/officeart/2005/8/layout/vList2"/>
    <dgm:cxn modelId="{CA5E55B1-9374-49AC-89E9-C5CFCE957E2C}" type="presParOf" srcId="{3A85BA22-EFA4-4513-98F1-3F4D9FC7776F}" destId="{9F5466BF-149A-4BCC-9E73-E56883075EC8}" srcOrd="10" destOrd="0" presId="urn:microsoft.com/office/officeart/2005/8/layout/vList2"/>
    <dgm:cxn modelId="{B1B8DF5D-F019-4E97-8FDD-011FD7D3B1AA}" type="presParOf" srcId="{3A85BA22-EFA4-4513-98F1-3F4D9FC7776F}" destId="{7BEEAD7B-A6F0-427D-9FC4-B6FB770561C8}" srcOrd="11" destOrd="0" presId="urn:microsoft.com/office/officeart/2005/8/layout/vList2"/>
    <dgm:cxn modelId="{A1C31E94-2FD8-4D7D-8241-5038B61843FC}" type="presParOf" srcId="{3A85BA22-EFA4-4513-98F1-3F4D9FC7776F}" destId="{AF3309F9-158B-4912-8B83-7D5CDA6CEFBD}"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89CACAD-F489-40F0-8731-1560E2584509}" type="doc">
      <dgm:prSet loTypeId="urn:microsoft.com/office/officeart/2005/8/layout/vList2" loCatId="list" qsTypeId="urn:microsoft.com/office/officeart/2005/8/quickstyle/3d4" qsCatId="3D" csTypeId="urn:microsoft.com/office/officeart/2005/8/colors/accent3_1" csCatId="accent3"/>
      <dgm:spPr/>
      <dgm:t>
        <a:bodyPr/>
        <a:lstStyle/>
        <a:p>
          <a:endParaRPr lang="en-US"/>
        </a:p>
      </dgm:t>
    </dgm:pt>
    <dgm:pt modelId="{18441EEF-8CA6-4DCB-871E-8C04E21EFD1E}">
      <dgm:prSet/>
      <dgm:spPr/>
      <dgm:t>
        <a:bodyPr/>
        <a:lstStyle/>
        <a:p>
          <a:pPr rtl="0"/>
          <a:r>
            <a:rPr lang="en-GB" dirty="0"/>
            <a:t>Organisations can develop EI &amp; CQ through: </a:t>
          </a:r>
          <a:endParaRPr lang="en-US" dirty="0"/>
        </a:p>
      </dgm:t>
    </dgm:pt>
    <dgm:pt modelId="{F0AD7258-176B-4A8D-AE4B-1C045AF572BC}" type="parTrans" cxnId="{D0D27A1E-4774-4690-8E13-F0EF7D1EADBB}">
      <dgm:prSet/>
      <dgm:spPr/>
      <dgm:t>
        <a:bodyPr/>
        <a:lstStyle/>
        <a:p>
          <a:endParaRPr lang="en-US"/>
        </a:p>
      </dgm:t>
    </dgm:pt>
    <dgm:pt modelId="{1CBB3B47-F833-4259-BA75-73F882DB5FCC}" type="sibTrans" cxnId="{D0D27A1E-4774-4690-8E13-F0EF7D1EADBB}">
      <dgm:prSet/>
      <dgm:spPr/>
      <dgm:t>
        <a:bodyPr/>
        <a:lstStyle/>
        <a:p>
          <a:endParaRPr lang="en-US"/>
        </a:p>
      </dgm:t>
    </dgm:pt>
    <dgm:pt modelId="{9A590C9E-7A06-4EFB-AA76-DDF8667473DD}">
      <dgm:prSet/>
      <dgm:spPr/>
      <dgm:t>
        <a:bodyPr/>
        <a:lstStyle/>
        <a:p>
          <a:pPr rtl="0"/>
          <a:r>
            <a:rPr lang="en-GB" b="1" dirty="0"/>
            <a:t>Recruitment: </a:t>
          </a:r>
          <a:r>
            <a:rPr lang="en-GB" dirty="0"/>
            <a:t>Integrate EI and CQ skill assessments into interview questions. </a:t>
          </a:r>
          <a:endParaRPr lang="en-US" dirty="0"/>
        </a:p>
      </dgm:t>
    </dgm:pt>
    <dgm:pt modelId="{2C107EAA-DDB6-43A7-9648-9508CDB2D6F0}" type="parTrans" cxnId="{F472A20B-5B09-4996-AA69-993597519306}">
      <dgm:prSet/>
      <dgm:spPr/>
      <dgm:t>
        <a:bodyPr/>
        <a:lstStyle/>
        <a:p>
          <a:endParaRPr lang="en-US"/>
        </a:p>
      </dgm:t>
    </dgm:pt>
    <dgm:pt modelId="{96ECD56D-15BB-4A4F-B5BC-1768C9005D18}" type="sibTrans" cxnId="{F472A20B-5B09-4996-AA69-993597519306}">
      <dgm:prSet/>
      <dgm:spPr/>
      <dgm:t>
        <a:bodyPr/>
        <a:lstStyle/>
        <a:p>
          <a:endParaRPr lang="en-US"/>
        </a:p>
      </dgm:t>
    </dgm:pt>
    <dgm:pt modelId="{3888D685-8917-48B6-8E0F-739317A14EE3}">
      <dgm:prSet/>
      <dgm:spPr/>
      <dgm:t>
        <a:bodyPr/>
        <a:lstStyle/>
        <a:p>
          <a:pPr rtl="0"/>
          <a:r>
            <a:rPr lang="en-GB" b="1" dirty="0"/>
            <a:t>Training: </a:t>
          </a:r>
          <a:r>
            <a:rPr lang="en-GB" dirty="0"/>
            <a:t>EI and CQ can be developed through targeted EI and CQ training programs. </a:t>
          </a:r>
          <a:endParaRPr lang="en-US" dirty="0"/>
        </a:p>
      </dgm:t>
    </dgm:pt>
    <dgm:pt modelId="{F6ADE4AB-C2EC-45F6-9F01-9956B3361502}" type="parTrans" cxnId="{89F1C636-506E-45AE-ABFA-1E9F440BDC0E}">
      <dgm:prSet/>
      <dgm:spPr/>
      <dgm:t>
        <a:bodyPr/>
        <a:lstStyle/>
        <a:p>
          <a:endParaRPr lang="en-US"/>
        </a:p>
      </dgm:t>
    </dgm:pt>
    <dgm:pt modelId="{2D5E5816-FC49-4505-A553-3EE947BC4CC2}" type="sibTrans" cxnId="{89F1C636-506E-45AE-ABFA-1E9F440BDC0E}">
      <dgm:prSet/>
      <dgm:spPr/>
      <dgm:t>
        <a:bodyPr/>
        <a:lstStyle/>
        <a:p>
          <a:endParaRPr lang="en-US"/>
        </a:p>
      </dgm:t>
    </dgm:pt>
    <dgm:pt modelId="{FD1D8B66-4A2C-4C00-B79C-84030EB734CB}">
      <dgm:prSet/>
      <dgm:spPr/>
      <dgm:t>
        <a:bodyPr/>
        <a:lstStyle/>
        <a:p>
          <a:pPr rtl="0"/>
          <a:r>
            <a:rPr lang="en-GB" b="1" dirty="0"/>
            <a:t>Performance management</a:t>
          </a:r>
          <a:r>
            <a:rPr lang="en-GB" dirty="0"/>
            <a:t>: measure the RIO of EI and CQ training programs on performance. </a:t>
          </a:r>
          <a:endParaRPr lang="en-US" dirty="0"/>
        </a:p>
      </dgm:t>
    </dgm:pt>
    <dgm:pt modelId="{974745BE-1133-46A0-9E91-6B798490676F}" type="parTrans" cxnId="{46120B76-5C46-48A5-876A-FB52779180EA}">
      <dgm:prSet/>
      <dgm:spPr/>
      <dgm:t>
        <a:bodyPr/>
        <a:lstStyle/>
        <a:p>
          <a:endParaRPr lang="en-US"/>
        </a:p>
      </dgm:t>
    </dgm:pt>
    <dgm:pt modelId="{B517C1D5-409B-4319-97FA-53EE105F891F}" type="sibTrans" cxnId="{46120B76-5C46-48A5-876A-FB52779180EA}">
      <dgm:prSet/>
      <dgm:spPr/>
      <dgm:t>
        <a:bodyPr/>
        <a:lstStyle/>
        <a:p>
          <a:endParaRPr lang="en-US"/>
        </a:p>
      </dgm:t>
    </dgm:pt>
    <dgm:pt modelId="{F54A408F-93ED-4688-8755-3A6C79EB704A}">
      <dgm:prSet/>
      <dgm:spPr/>
      <dgm:t>
        <a:bodyPr/>
        <a:lstStyle/>
        <a:p>
          <a:pPr rtl="0"/>
          <a:r>
            <a:rPr lang="en-US" b="1" dirty="0"/>
            <a:t>Link to Future Organisational Needs </a:t>
          </a:r>
          <a:endParaRPr lang="en-US" dirty="0"/>
        </a:p>
      </dgm:t>
    </dgm:pt>
    <dgm:pt modelId="{C1DB153B-BE42-46FB-8D9E-BF184C477C06}" type="parTrans" cxnId="{38122D78-A812-4B82-BFC4-DE4D3948DC7E}">
      <dgm:prSet/>
      <dgm:spPr/>
      <dgm:t>
        <a:bodyPr/>
        <a:lstStyle/>
        <a:p>
          <a:endParaRPr lang="en-US"/>
        </a:p>
      </dgm:t>
    </dgm:pt>
    <dgm:pt modelId="{ED7F5342-F5FF-43B3-A8FB-06AF6F173C21}" type="sibTrans" cxnId="{38122D78-A812-4B82-BFC4-DE4D3948DC7E}">
      <dgm:prSet/>
      <dgm:spPr/>
      <dgm:t>
        <a:bodyPr/>
        <a:lstStyle/>
        <a:p>
          <a:endParaRPr lang="en-US"/>
        </a:p>
      </dgm:t>
    </dgm:pt>
    <dgm:pt modelId="{26F6CD48-AEE0-48D7-8369-5452142D3F09}">
      <dgm:prSet/>
      <dgm:spPr/>
      <dgm:t>
        <a:bodyPr/>
        <a:lstStyle/>
        <a:p>
          <a:pPr rtl="0"/>
          <a:r>
            <a:rPr lang="en-GB" dirty="0"/>
            <a:t>The need for remote work and globalisation will increase the need for employees with CQ and EI.</a:t>
          </a:r>
          <a:endParaRPr lang="en-US" dirty="0"/>
        </a:p>
      </dgm:t>
    </dgm:pt>
    <dgm:pt modelId="{A1A455A1-6CDE-42AC-8826-1F3A9D6A797D}" type="parTrans" cxnId="{203B665F-6169-4249-92F6-9E85EA910158}">
      <dgm:prSet/>
      <dgm:spPr/>
      <dgm:t>
        <a:bodyPr/>
        <a:lstStyle/>
        <a:p>
          <a:endParaRPr lang="en-US"/>
        </a:p>
      </dgm:t>
    </dgm:pt>
    <dgm:pt modelId="{5B7F147B-95F2-4E2B-951A-EE7C281C4ACF}" type="sibTrans" cxnId="{203B665F-6169-4249-92F6-9E85EA910158}">
      <dgm:prSet/>
      <dgm:spPr/>
      <dgm:t>
        <a:bodyPr/>
        <a:lstStyle/>
        <a:p>
          <a:endParaRPr lang="en-US"/>
        </a:p>
      </dgm:t>
    </dgm:pt>
    <dgm:pt modelId="{D020072B-250A-497F-9EBB-716CCB08399A}">
      <dgm:prSet/>
      <dgm:spPr/>
      <dgm:t>
        <a:bodyPr/>
        <a:lstStyle/>
        <a:p>
          <a:pPr rtl="0"/>
          <a:r>
            <a:rPr lang="en-GB" dirty="0"/>
            <a:t>This employees will be able to identify and manage emotions, and interact well with people from different cultural backgrounds.</a:t>
          </a:r>
          <a:endParaRPr lang="en-US" dirty="0"/>
        </a:p>
      </dgm:t>
    </dgm:pt>
    <dgm:pt modelId="{45DE759E-9AA9-4F6D-B691-DE736CEFE0DF}" type="parTrans" cxnId="{E639DC25-E389-4A4B-94E5-69257C2640C4}">
      <dgm:prSet/>
      <dgm:spPr/>
      <dgm:t>
        <a:bodyPr/>
        <a:lstStyle/>
        <a:p>
          <a:endParaRPr lang="en-US"/>
        </a:p>
      </dgm:t>
    </dgm:pt>
    <dgm:pt modelId="{99E5A73E-C909-48B0-86ED-FEBB09F810CD}" type="sibTrans" cxnId="{E639DC25-E389-4A4B-94E5-69257C2640C4}">
      <dgm:prSet/>
      <dgm:spPr/>
      <dgm:t>
        <a:bodyPr/>
        <a:lstStyle/>
        <a:p>
          <a:endParaRPr lang="en-US"/>
        </a:p>
      </dgm:t>
    </dgm:pt>
    <dgm:pt modelId="{2518152D-67B4-4519-9690-2D4E88A47FA2}" type="pres">
      <dgm:prSet presAssocID="{E89CACAD-F489-40F0-8731-1560E2584509}" presName="linear" presStyleCnt="0">
        <dgm:presLayoutVars>
          <dgm:animLvl val="lvl"/>
          <dgm:resizeHandles val="exact"/>
        </dgm:presLayoutVars>
      </dgm:prSet>
      <dgm:spPr/>
    </dgm:pt>
    <dgm:pt modelId="{F0E5CD8B-B0C3-48D5-81AD-7177953E3E31}" type="pres">
      <dgm:prSet presAssocID="{18441EEF-8CA6-4DCB-871E-8C04E21EFD1E}" presName="parentText" presStyleLbl="node1" presStyleIdx="0" presStyleCnt="7">
        <dgm:presLayoutVars>
          <dgm:chMax val="0"/>
          <dgm:bulletEnabled val="1"/>
        </dgm:presLayoutVars>
      </dgm:prSet>
      <dgm:spPr/>
    </dgm:pt>
    <dgm:pt modelId="{CB517B6E-F996-457E-93DE-2F67CBE09A80}" type="pres">
      <dgm:prSet presAssocID="{1CBB3B47-F833-4259-BA75-73F882DB5FCC}" presName="spacer" presStyleCnt="0"/>
      <dgm:spPr/>
    </dgm:pt>
    <dgm:pt modelId="{F1A5C9ED-6DC4-45A2-990B-F22BC5D608E3}" type="pres">
      <dgm:prSet presAssocID="{9A590C9E-7A06-4EFB-AA76-DDF8667473DD}" presName="parentText" presStyleLbl="node1" presStyleIdx="1" presStyleCnt="7">
        <dgm:presLayoutVars>
          <dgm:chMax val="0"/>
          <dgm:bulletEnabled val="1"/>
        </dgm:presLayoutVars>
      </dgm:prSet>
      <dgm:spPr/>
    </dgm:pt>
    <dgm:pt modelId="{2BB9F94B-EA87-40E8-8536-BF75F76BE72F}" type="pres">
      <dgm:prSet presAssocID="{96ECD56D-15BB-4A4F-B5BC-1768C9005D18}" presName="spacer" presStyleCnt="0"/>
      <dgm:spPr/>
    </dgm:pt>
    <dgm:pt modelId="{3649D4E6-2DB6-4199-BF29-D5A6E22FE94A}" type="pres">
      <dgm:prSet presAssocID="{3888D685-8917-48B6-8E0F-739317A14EE3}" presName="parentText" presStyleLbl="node1" presStyleIdx="2" presStyleCnt="7">
        <dgm:presLayoutVars>
          <dgm:chMax val="0"/>
          <dgm:bulletEnabled val="1"/>
        </dgm:presLayoutVars>
      </dgm:prSet>
      <dgm:spPr/>
    </dgm:pt>
    <dgm:pt modelId="{7BEF47DD-69FE-4DF3-94AB-BECC546AE542}" type="pres">
      <dgm:prSet presAssocID="{2D5E5816-FC49-4505-A553-3EE947BC4CC2}" presName="spacer" presStyleCnt="0"/>
      <dgm:spPr/>
    </dgm:pt>
    <dgm:pt modelId="{11F1E11F-AEBD-4864-8B2D-458546A0892B}" type="pres">
      <dgm:prSet presAssocID="{FD1D8B66-4A2C-4C00-B79C-84030EB734CB}" presName="parentText" presStyleLbl="node1" presStyleIdx="3" presStyleCnt="7">
        <dgm:presLayoutVars>
          <dgm:chMax val="0"/>
          <dgm:bulletEnabled val="1"/>
        </dgm:presLayoutVars>
      </dgm:prSet>
      <dgm:spPr/>
    </dgm:pt>
    <dgm:pt modelId="{4ADBA4AA-42B1-447F-B17C-E1089EDBD0D0}" type="pres">
      <dgm:prSet presAssocID="{B517C1D5-409B-4319-97FA-53EE105F891F}" presName="spacer" presStyleCnt="0"/>
      <dgm:spPr/>
    </dgm:pt>
    <dgm:pt modelId="{5196798B-B72A-4051-9FF3-2B28AEBD889C}" type="pres">
      <dgm:prSet presAssocID="{F54A408F-93ED-4688-8755-3A6C79EB704A}" presName="parentText" presStyleLbl="node1" presStyleIdx="4" presStyleCnt="7">
        <dgm:presLayoutVars>
          <dgm:chMax val="0"/>
          <dgm:bulletEnabled val="1"/>
        </dgm:presLayoutVars>
      </dgm:prSet>
      <dgm:spPr/>
    </dgm:pt>
    <dgm:pt modelId="{4844C567-0733-4E1C-A0EF-047124212F1B}" type="pres">
      <dgm:prSet presAssocID="{ED7F5342-F5FF-43B3-A8FB-06AF6F173C21}" presName="spacer" presStyleCnt="0"/>
      <dgm:spPr/>
    </dgm:pt>
    <dgm:pt modelId="{BD28AA88-309F-4A29-AFB9-DA742CACA6EC}" type="pres">
      <dgm:prSet presAssocID="{26F6CD48-AEE0-48D7-8369-5452142D3F09}" presName="parentText" presStyleLbl="node1" presStyleIdx="5" presStyleCnt="7">
        <dgm:presLayoutVars>
          <dgm:chMax val="0"/>
          <dgm:bulletEnabled val="1"/>
        </dgm:presLayoutVars>
      </dgm:prSet>
      <dgm:spPr/>
    </dgm:pt>
    <dgm:pt modelId="{6157FF5D-E355-4241-9F39-B715D83D264C}" type="pres">
      <dgm:prSet presAssocID="{5B7F147B-95F2-4E2B-951A-EE7C281C4ACF}" presName="spacer" presStyleCnt="0"/>
      <dgm:spPr/>
    </dgm:pt>
    <dgm:pt modelId="{5635D389-7F77-4F40-BD27-A973766B76E5}" type="pres">
      <dgm:prSet presAssocID="{D020072B-250A-497F-9EBB-716CCB08399A}" presName="parentText" presStyleLbl="node1" presStyleIdx="6" presStyleCnt="7">
        <dgm:presLayoutVars>
          <dgm:chMax val="0"/>
          <dgm:bulletEnabled val="1"/>
        </dgm:presLayoutVars>
      </dgm:prSet>
      <dgm:spPr/>
    </dgm:pt>
  </dgm:ptLst>
  <dgm:cxnLst>
    <dgm:cxn modelId="{F472A20B-5B09-4996-AA69-993597519306}" srcId="{E89CACAD-F489-40F0-8731-1560E2584509}" destId="{9A590C9E-7A06-4EFB-AA76-DDF8667473DD}" srcOrd="1" destOrd="0" parTransId="{2C107EAA-DDB6-43A7-9648-9508CDB2D6F0}" sibTransId="{96ECD56D-15BB-4A4F-B5BC-1768C9005D18}"/>
    <dgm:cxn modelId="{D0D27A1E-4774-4690-8E13-F0EF7D1EADBB}" srcId="{E89CACAD-F489-40F0-8731-1560E2584509}" destId="{18441EEF-8CA6-4DCB-871E-8C04E21EFD1E}" srcOrd="0" destOrd="0" parTransId="{F0AD7258-176B-4A8D-AE4B-1C045AF572BC}" sibTransId="{1CBB3B47-F833-4259-BA75-73F882DB5FCC}"/>
    <dgm:cxn modelId="{E639DC25-E389-4A4B-94E5-69257C2640C4}" srcId="{E89CACAD-F489-40F0-8731-1560E2584509}" destId="{D020072B-250A-497F-9EBB-716CCB08399A}" srcOrd="6" destOrd="0" parTransId="{45DE759E-9AA9-4F6D-B691-DE736CEFE0DF}" sibTransId="{99E5A73E-C909-48B0-86ED-FEBB09F810CD}"/>
    <dgm:cxn modelId="{89F1C636-506E-45AE-ABFA-1E9F440BDC0E}" srcId="{E89CACAD-F489-40F0-8731-1560E2584509}" destId="{3888D685-8917-48B6-8E0F-739317A14EE3}" srcOrd="2" destOrd="0" parTransId="{F6ADE4AB-C2EC-45F6-9F01-9956B3361502}" sibTransId="{2D5E5816-FC49-4505-A553-3EE947BC4CC2}"/>
    <dgm:cxn modelId="{203B665F-6169-4249-92F6-9E85EA910158}" srcId="{E89CACAD-F489-40F0-8731-1560E2584509}" destId="{26F6CD48-AEE0-48D7-8369-5452142D3F09}" srcOrd="5" destOrd="0" parTransId="{A1A455A1-6CDE-42AC-8826-1F3A9D6A797D}" sibTransId="{5B7F147B-95F2-4E2B-951A-EE7C281C4ACF}"/>
    <dgm:cxn modelId="{2B9BC364-DC03-45C3-8CC3-65F9B3CD3886}" type="presOf" srcId="{3888D685-8917-48B6-8E0F-739317A14EE3}" destId="{3649D4E6-2DB6-4199-BF29-D5A6E22FE94A}" srcOrd="0" destOrd="0" presId="urn:microsoft.com/office/officeart/2005/8/layout/vList2"/>
    <dgm:cxn modelId="{6BCAF94A-DBE6-4777-B536-817B550186CE}" type="presOf" srcId="{E89CACAD-F489-40F0-8731-1560E2584509}" destId="{2518152D-67B4-4519-9690-2D4E88A47FA2}" srcOrd="0" destOrd="0" presId="urn:microsoft.com/office/officeart/2005/8/layout/vList2"/>
    <dgm:cxn modelId="{DAB24F4D-DA3C-400E-8FD3-D97F406DF5AD}" type="presOf" srcId="{18441EEF-8CA6-4DCB-871E-8C04E21EFD1E}" destId="{F0E5CD8B-B0C3-48D5-81AD-7177953E3E31}" srcOrd="0" destOrd="0" presId="urn:microsoft.com/office/officeart/2005/8/layout/vList2"/>
    <dgm:cxn modelId="{46120B76-5C46-48A5-876A-FB52779180EA}" srcId="{E89CACAD-F489-40F0-8731-1560E2584509}" destId="{FD1D8B66-4A2C-4C00-B79C-84030EB734CB}" srcOrd="3" destOrd="0" parTransId="{974745BE-1133-46A0-9E91-6B798490676F}" sibTransId="{B517C1D5-409B-4319-97FA-53EE105F891F}"/>
    <dgm:cxn modelId="{38122D78-A812-4B82-BFC4-DE4D3948DC7E}" srcId="{E89CACAD-F489-40F0-8731-1560E2584509}" destId="{F54A408F-93ED-4688-8755-3A6C79EB704A}" srcOrd="4" destOrd="0" parTransId="{C1DB153B-BE42-46FB-8D9E-BF184C477C06}" sibTransId="{ED7F5342-F5FF-43B3-A8FB-06AF6F173C21}"/>
    <dgm:cxn modelId="{CBEB8787-0E32-4FB1-A875-BC5303D21EE7}" type="presOf" srcId="{26F6CD48-AEE0-48D7-8369-5452142D3F09}" destId="{BD28AA88-309F-4A29-AFB9-DA742CACA6EC}" srcOrd="0" destOrd="0" presId="urn:microsoft.com/office/officeart/2005/8/layout/vList2"/>
    <dgm:cxn modelId="{F68ECC88-9640-4C4D-9027-D2500E3ACB50}" type="presOf" srcId="{FD1D8B66-4A2C-4C00-B79C-84030EB734CB}" destId="{11F1E11F-AEBD-4864-8B2D-458546A0892B}" srcOrd="0" destOrd="0" presId="urn:microsoft.com/office/officeart/2005/8/layout/vList2"/>
    <dgm:cxn modelId="{4FD0F592-A01C-46B0-B20D-E4C7424879CA}" type="presOf" srcId="{9A590C9E-7A06-4EFB-AA76-DDF8667473DD}" destId="{F1A5C9ED-6DC4-45A2-990B-F22BC5D608E3}" srcOrd="0" destOrd="0" presId="urn:microsoft.com/office/officeart/2005/8/layout/vList2"/>
    <dgm:cxn modelId="{E8D60FBD-DD19-4D13-BF4B-85EA0B6625A7}" type="presOf" srcId="{D020072B-250A-497F-9EBB-716CCB08399A}" destId="{5635D389-7F77-4F40-BD27-A973766B76E5}" srcOrd="0" destOrd="0" presId="urn:microsoft.com/office/officeart/2005/8/layout/vList2"/>
    <dgm:cxn modelId="{87434BFB-1F56-4405-8442-1372A7622C94}" type="presOf" srcId="{F54A408F-93ED-4688-8755-3A6C79EB704A}" destId="{5196798B-B72A-4051-9FF3-2B28AEBD889C}" srcOrd="0" destOrd="0" presId="urn:microsoft.com/office/officeart/2005/8/layout/vList2"/>
    <dgm:cxn modelId="{4D157C42-583A-4842-8840-7E9C7605D4DA}" type="presParOf" srcId="{2518152D-67B4-4519-9690-2D4E88A47FA2}" destId="{F0E5CD8B-B0C3-48D5-81AD-7177953E3E31}" srcOrd="0" destOrd="0" presId="urn:microsoft.com/office/officeart/2005/8/layout/vList2"/>
    <dgm:cxn modelId="{D801BBF1-976B-4AA3-949E-2DF275E64088}" type="presParOf" srcId="{2518152D-67B4-4519-9690-2D4E88A47FA2}" destId="{CB517B6E-F996-457E-93DE-2F67CBE09A80}" srcOrd="1" destOrd="0" presId="urn:microsoft.com/office/officeart/2005/8/layout/vList2"/>
    <dgm:cxn modelId="{22761D5B-6FA2-401F-86D4-F4368DC3D92B}" type="presParOf" srcId="{2518152D-67B4-4519-9690-2D4E88A47FA2}" destId="{F1A5C9ED-6DC4-45A2-990B-F22BC5D608E3}" srcOrd="2" destOrd="0" presId="urn:microsoft.com/office/officeart/2005/8/layout/vList2"/>
    <dgm:cxn modelId="{4AA77FB1-3FC9-4C5F-9DAE-61ED59E4082B}" type="presParOf" srcId="{2518152D-67B4-4519-9690-2D4E88A47FA2}" destId="{2BB9F94B-EA87-40E8-8536-BF75F76BE72F}" srcOrd="3" destOrd="0" presId="urn:microsoft.com/office/officeart/2005/8/layout/vList2"/>
    <dgm:cxn modelId="{5597CBF7-F86F-4B1C-A501-160032F563A8}" type="presParOf" srcId="{2518152D-67B4-4519-9690-2D4E88A47FA2}" destId="{3649D4E6-2DB6-4199-BF29-D5A6E22FE94A}" srcOrd="4" destOrd="0" presId="urn:microsoft.com/office/officeart/2005/8/layout/vList2"/>
    <dgm:cxn modelId="{F6A385B4-807F-40A1-9607-639E2796D909}" type="presParOf" srcId="{2518152D-67B4-4519-9690-2D4E88A47FA2}" destId="{7BEF47DD-69FE-4DF3-94AB-BECC546AE542}" srcOrd="5" destOrd="0" presId="urn:microsoft.com/office/officeart/2005/8/layout/vList2"/>
    <dgm:cxn modelId="{263D80D4-B48A-485C-AD45-BEEC77A793EA}" type="presParOf" srcId="{2518152D-67B4-4519-9690-2D4E88A47FA2}" destId="{11F1E11F-AEBD-4864-8B2D-458546A0892B}" srcOrd="6" destOrd="0" presId="urn:microsoft.com/office/officeart/2005/8/layout/vList2"/>
    <dgm:cxn modelId="{18DAEDE5-E011-4D95-923B-95E7E2F71D1F}" type="presParOf" srcId="{2518152D-67B4-4519-9690-2D4E88A47FA2}" destId="{4ADBA4AA-42B1-447F-B17C-E1089EDBD0D0}" srcOrd="7" destOrd="0" presId="urn:microsoft.com/office/officeart/2005/8/layout/vList2"/>
    <dgm:cxn modelId="{D92C2842-9ED7-4763-AD17-9859285B46E1}" type="presParOf" srcId="{2518152D-67B4-4519-9690-2D4E88A47FA2}" destId="{5196798B-B72A-4051-9FF3-2B28AEBD889C}" srcOrd="8" destOrd="0" presId="urn:microsoft.com/office/officeart/2005/8/layout/vList2"/>
    <dgm:cxn modelId="{18DF7B91-BE1F-4E6B-ABD6-65AF3FF54690}" type="presParOf" srcId="{2518152D-67B4-4519-9690-2D4E88A47FA2}" destId="{4844C567-0733-4E1C-A0EF-047124212F1B}" srcOrd="9" destOrd="0" presId="urn:microsoft.com/office/officeart/2005/8/layout/vList2"/>
    <dgm:cxn modelId="{E9F15338-E93E-480B-9BF0-58E7C1EE1500}" type="presParOf" srcId="{2518152D-67B4-4519-9690-2D4E88A47FA2}" destId="{BD28AA88-309F-4A29-AFB9-DA742CACA6EC}" srcOrd="10" destOrd="0" presId="urn:microsoft.com/office/officeart/2005/8/layout/vList2"/>
    <dgm:cxn modelId="{5F680098-9369-4CF7-BA24-C66BF3042CF7}" type="presParOf" srcId="{2518152D-67B4-4519-9690-2D4E88A47FA2}" destId="{6157FF5D-E355-4241-9F39-B715D83D264C}" srcOrd="11" destOrd="0" presId="urn:microsoft.com/office/officeart/2005/8/layout/vList2"/>
    <dgm:cxn modelId="{524DA608-5AF0-4EBB-ADDE-7DF4566921CE}" type="presParOf" srcId="{2518152D-67B4-4519-9690-2D4E88A47FA2}" destId="{5635D389-7F77-4F40-BD27-A973766B76E5}"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256AC1-0325-4812-96AA-664F92B5914C}">
      <dsp:nvSpPr>
        <dsp:cNvPr id="0" name=""/>
        <dsp:cNvSpPr/>
      </dsp:nvSpPr>
      <dsp:spPr>
        <a:xfrm>
          <a:off x="0" y="2530"/>
          <a:ext cx="9067800" cy="0"/>
        </a:xfrm>
        <a:prstGeom prst="lin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91C84B-120A-4E2A-BBDB-66CC8948E782}">
      <dsp:nvSpPr>
        <dsp:cNvPr id="0" name=""/>
        <dsp:cNvSpPr/>
      </dsp:nvSpPr>
      <dsp:spPr>
        <a:xfrm>
          <a:off x="0" y="2530"/>
          <a:ext cx="9067800" cy="862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GB" sz="2400" kern="1200" dirty="0"/>
            <a:t>Edith Heard statement underlines the importance of EI and CQ in leadership.</a:t>
          </a:r>
          <a:endParaRPr lang="en-US" sz="2400" kern="1200" dirty="0"/>
        </a:p>
      </dsp:txBody>
      <dsp:txXfrm>
        <a:off x="0" y="2530"/>
        <a:ext cx="9067800" cy="862756"/>
      </dsp:txXfrm>
    </dsp:sp>
    <dsp:sp modelId="{6785DF70-87B5-4660-AFE2-C12E1C461874}">
      <dsp:nvSpPr>
        <dsp:cNvPr id="0" name=""/>
        <dsp:cNvSpPr/>
      </dsp:nvSpPr>
      <dsp:spPr>
        <a:xfrm>
          <a:off x="0" y="865286"/>
          <a:ext cx="9067800" cy="0"/>
        </a:xfrm>
        <a:prstGeom prst="lin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0FCC8A-4388-44F5-9A1F-3EFAAEA28B19}">
      <dsp:nvSpPr>
        <dsp:cNvPr id="0" name=""/>
        <dsp:cNvSpPr/>
      </dsp:nvSpPr>
      <dsp:spPr>
        <a:xfrm>
          <a:off x="0" y="865286"/>
          <a:ext cx="9067800" cy="862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GB" sz="2400" kern="1200" dirty="0"/>
            <a:t>Heard adopted a horizontal leadership approach that values everyone, regardless of their background.</a:t>
          </a:r>
          <a:endParaRPr lang="en-US" sz="2400" kern="1200" dirty="0"/>
        </a:p>
      </dsp:txBody>
      <dsp:txXfrm>
        <a:off x="0" y="865286"/>
        <a:ext cx="9067800" cy="862756"/>
      </dsp:txXfrm>
    </dsp:sp>
    <dsp:sp modelId="{61080988-080E-4829-A4DE-319DDF246184}">
      <dsp:nvSpPr>
        <dsp:cNvPr id="0" name=""/>
        <dsp:cNvSpPr/>
      </dsp:nvSpPr>
      <dsp:spPr>
        <a:xfrm>
          <a:off x="0" y="1728043"/>
          <a:ext cx="9067800" cy="0"/>
        </a:xfrm>
        <a:prstGeom prst="lin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53C3AD-648A-4CE6-A2AF-AEBDF7C6E205}">
      <dsp:nvSpPr>
        <dsp:cNvPr id="0" name=""/>
        <dsp:cNvSpPr/>
      </dsp:nvSpPr>
      <dsp:spPr>
        <a:xfrm>
          <a:off x="0" y="1728043"/>
          <a:ext cx="9067800" cy="862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GB" sz="2400" kern="1200" dirty="0"/>
            <a:t>She was empathetic of other people’s feelings, opinions, and needs.</a:t>
          </a:r>
          <a:endParaRPr lang="en-US" sz="2400" kern="1200" dirty="0"/>
        </a:p>
      </dsp:txBody>
      <dsp:txXfrm>
        <a:off x="0" y="1728043"/>
        <a:ext cx="9067800" cy="862756"/>
      </dsp:txXfrm>
    </dsp:sp>
    <dsp:sp modelId="{86E79BE7-41C1-47BB-A2C3-6D03516532B2}">
      <dsp:nvSpPr>
        <dsp:cNvPr id="0" name=""/>
        <dsp:cNvSpPr/>
      </dsp:nvSpPr>
      <dsp:spPr>
        <a:xfrm>
          <a:off x="0" y="2590800"/>
          <a:ext cx="9067800" cy="0"/>
        </a:xfrm>
        <a:prstGeom prst="lin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5252D5-8F06-46FB-A29D-9F74AFD8FC1B}">
      <dsp:nvSpPr>
        <dsp:cNvPr id="0" name=""/>
        <dsp:cNvSpPr/>
      </dsp:nvSpPr>
      <dsp:spPr>
        <a:xfrm>
          <a:off x="0" y="2590800"/>
          <a:ext cx="9067800" cy="862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GB" sz="2400" kern="1200" dirty="0"/>
            <a:t>This enabled her to build good relationships and trust among her partners.</a:t>
          </a:r>
          <a:endParaRPr lang="en-US" sz="2400" kern="1200" dirty="0"/>
        </a:p>
      </dsp:txBody>
      <dsp:txXfrm>
        <a:off x="0" y="2590800"/>
        <a:ext cx="9067800" cy="862756"/>
      </dsp:txXfrm>
    </dsp:sp>
    <dsp:sp modelId="{94C99530-46B5-40FE-A93C-BF9759AC6575}">
      <dsp:nvSpPr>
        <dsp:cNvPr id="0" name=""/>
        <dsp:cNvSpPr/>
      </dsp:nvSpPr>
      <dsp:spPr>
        <a:xfrm>
          <a:off x="0" y="3453556"/>
          <a:ext cx="9067800" cy="0"/>
        </a:xfrm>
        <a:prstGeom prst="lin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8E859C-B9CA-4300-8345-8D4A70FD9340}">
      <dsp:nvSpPr>
        <dsp:cNvPr id="0" name=""/>
        <dsp:cNvSpPr/>
      </dsp:nvSpPr>
      <dsp:spPr>
        <a:xfrm>
          <a:off x="0" y="3453556"/>
          <a:ext cx="9067800" cy="862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GB" sz="2400" kern="1200" dirty="0"/>
            <a:t>Leading in a multicultural environment requires leaders to develop connection based on shared trust and respect. </a:t>
          </a:r>
          <a:endParaRPr lang="en-US" sz="2400" kern="1200" dirty="0"/>
        </a:p>
      </dsp:txBody>
      <dsp:txXfrm>
        <a:off x="0" y="3453556"/>
        <a:ext cx="9067800" cy="862756"/>
      </dsp:txXfrm>
    </dsp:sp>
    <dsp:sp modelId="{D2146F7B-C536-4684-9C9E-E9C43D76EA29}">
      <dsp:nvSpPr>
        <dsp:cNvPr id="0" name=""/>
        <dsp:cNvSpPr/>
      </dsp:nvSpPr>
      <dsp:spPr>
        <a:xfrm>
          <a:off x="0" y="4316313"/>
          <a:ext cx="9067800" cy="0"/>
        </a:xfrm>
        <a:prstGeom prst="line">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CDCBEB-57DF-42F1-B367-EEBCABE67C86}">
      <dsp:nvSpPr>
        <dsp:cNvPr id="0" name=""/>
        <dsp:cNvSpPr/>
      </dsp:nvSpPr>
      <dsp:spPr>
        <a:xfrm>
          <a:off x="0" y="4316313"/>
          <a:ext cx="9067800" cy="8627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GB" sz="2400" kern="1200" dirty="0"/>
            <a:t>(Cookson, 2022)</a:t>
          </a:r>
          <a:endParaRPr lang="en-US" sz="2400" kern="1200" dirty="0"/>
        </a:p>
      </dsp:txBody>
      <dsp:txXfrm>
        <a:off x="0" y="4316313"/>
        <a:ext cx="9067800" cy="8627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4B9317-4DF9-4800-B2DA-99D37F28EF2D}">
      <dsp:nvSpPr>
        <dsp:cNvPr id="0" name=""/>
        <dsp:cNvSpPr/>
      </dsp:nvSpPr>
      <dsp:spPr>
        <a:xfrm>
          <a:off x="0" y="1352541"/>
          <a:ext cx="8229600" cy="4536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FC4FE975-FF5C-4A44-996D-12D90E6FD7DF}">
      <dsp:nvSpPr>
        <dsp:cNvPr id="0" name=""/>
        <dsp:cNvSpPr/>
      </dsp:nvSpPr>
      <dsp:spPr>
        <a:xfrm>
          <a:off x="411480" y="1086861"/>
          <a:ext cx="5760720" cy="53136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800100">
            <a:lnSpc>
              <a:spcPct val="90000"/>
            </a:lnSpc>
            <a:spcBef>
              <a:spcPct val="0"/>
            </a:spcBef>
            <a:spcAft>
              <a:spcPct val="35000"/>
            </a:spcAft>
            <a:buNone/>
          </a:pPr>
          <a:r>
            <a:rPr lang="en-US" sz="1800" kern="1200" dirty="0"/>
            <a:t>Evaluating EI and CQ Concepts </a:t>
          </a:r>
        </a:p>
      </dsp:txBody>
      <dsp:txXfrm>
        <a:off x="437419" y="1112800"/>
        <a:ext cx="5708842" cy="479482"/>
      </dsp:txXfrm>
    </dsp:sp>
    <dsp:sp modelId="{884AC78D-86F2-4896-9DA6-23A8EF63BE86}">
      <dsp:nvSpPr>
        <dsp:cNvPr id="0" name=""/>
        <dsp:cNvSpPr/>
      </dsp:nvSpPr>
      <dsp:spPr>
        <a:xfrm>
          <a:off x="0" y="2169021"/>
          <a:ext cx="8229600" cy="453600"/>
        </a:xfrm>
        <a:prstGeom prst="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E33B26F-B560-4D81-952D-B7BDD110F862}">
      <dsp:nvSpPr>
        <dsp:cNvPr id="0" name=""/>
        <dsp:cNvSpPr/>
      </dsp:nvSpPr>
      <dsp:spPr>
        <a:xfrm>
          <a:off x="411480" y="1903341"/>
          <a:ext cx="5760720" cy="531360"/>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800100">
            <a:lnSpc>
              <a:spcPct val="90000"/>
            </a:lnSpc>
            <a:spcBef>
              <a:spcPct val="0"/>
            </a:spcBef>
            <a:spcAft>
              <a:spcPct val="35000"/>
            </a:spcAft>
            <a:buNone/>
          </a:pPr>
          <a:r>
            <a:rPr lang="en-US" sz="1800" kern="1200" dirty="0"/>
            <a:t>Comparing leadership styles and management theories </a:t>
          </a:r>
        </a:p>
      </dsp:txBody>
      <dsp:txXfrm>
        <a:off x="437419" y="1929280"/>
        <a:ext cx="5708842" cy="479482"/>
      </dsp:txXfrm>
    </dsp:sp>
    <dsp:sp modelId="{54D83DCD-DADB-4D47-B4B4-CA9D462CCBC5}">
      <dsp:nvSpPr>
        <dsp:cNvPr id="0" name=""/>
        <dsp:cNvSpPr/>
      </dsp:nvSpPr>
      <dsp:spPr>
        <a:xfrm>
          <a:off x="0" y="2985501"/>
          <a:ext cx="8229600" cy="4536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C8189EF-9642-4595-B088-29B94127C2A6}">
      <dsp:nvSpPr>
        <dsp:cNvPr id="0" name=""/>
        <dsp:cNvSpPr/>
      </dsp:nvSpPr>
      <dsp:spPr>
        <a:xfrm>
          <a:off x="411480" y="2719821"/>
          <a:ext cx="5760720" cy="531360"/>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800100">
            <a:lnSpc>
              <a:spcPct val="90000"/>
            </a:lnSpc>
            <a:spcBef>
              <a:spcPct val="0"/>
            </a:spcBef>
            <a:spcAft>
              <a:spcPct val="35000"/>
            </a:spcAft>
            <a:buNone/>
          </a:pPr>
          <a:r>
            <a:rPr lang="en-US" sz="1800" kern="1200" dirty="0"/>
            <a:t>Applying to multicultural organisational contexts </a:t>
          </a:r>
        </a:p>
      </dsp:txBody>
      <dsp:txXfrm>
        <a:off x="437419" y="2745760"/>
        <a:ext cx="5708842" cy="4794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427D7F-95D7-4B6A-9BD4-A55314DDE6C6}">
      <dsp:nvSpPr>
        <dsp:cNvPr id="0" name=""/>
        <dsp:cNvSpPr/>
      </dsp:nvSpPr>
      <dsp:spPr>
        <a:xfrm>
          <a:off x="0" y="0"/>
          <a:ext cx="4344988" cy="392183"/>
        </a:xfrm>
        <a:prstGeom prst="round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latin typeface="+mj-lt"/>
            </a:rPr>
            <a:t>Theory X</a:t>
          </a:r>
        </a:p>
      </dsp:txBody>
      <dsp:txXfrm>
        <a:off x="19145" y="19145"/>
        <a:ext cx="4306698" cy="353893"/>
      </dsp:txXfrm>
    </dsp:sp>
    <dsp:sp modelId="{CA420AE2-F924-4D9A-B5BB-1AEF64B527A3}">
      <dsp:nvSpPr>
        <dsp:cNvPr id="0" name=""/>
        <dsp:cNvSpPr/>
      </dsp:nvSpPr>
      <dsp:spPr>
        <a:xfrm>
          <a:off x="0" y="479700"/>
          <a:ext cx="4344988" cy="1311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953" tIns="17780" rIns="99568" bIns="17780" numCol="1" spcCol="1270" anchor="t" anchorCtr="0">
          <a:noAutofit/>
        </a:bodyPr>
        <a:lstStyle/>
        <a:p>
          <a:pPr marL="114300" lvl="1" indent="-114300" algn="l" defTabSz="622300">
            <a:lnSpc>
              <a:spcPct val="90000"/>
            </a:lnSpc>
            <a:spcBef>
              <a:spcPct val="0"/>
            </a:spcBef>
            <a:spcAft>
              <a:spcPct val="20000"/>
            </a:spcAft>
            <a:buChar char="•"/>
          </a:pPr>
          <a:r>
            <a:rPr lang="en-GB" sz="1400" kern="1200" dirty="0"/>
            <a:t>People naturally dislike their work and avoid responsibility</a:t>
          </a:r>
          <a:endParaRPr lang="en-US" sz="1400" kern="1200" dirty="0"/>
        </a:p>
        <a:p>
          <a:pPr marL="114300" lvl="1" indent="-114300" algn="l" defTabSz="622300">
            <a:lnSpc>
              <a:spcPct val="90000"/>
            </a:lnSpc>
            <a:spcBef>
              <a:spcPct val="0"/>
            </a:spcBef>
            <a:spcAft>
              <a:spcPct val="20000"/>
            </a:spcAft>
            <a:buChar char="•"/>
          </a:pPr>
          <a:r>
            <a:rPr lang="en-US" sz="1400" kern="1200" dirty="0"/>
            <a:t>They must be </a:t>
          </a:r>
          <a:r>
            <a:rPr lang="en-GB" sz="1400" kern="1200" dirty="0"/>
            <a:t>controlled, threatened, and forced for them to work .</a:t>
          </a:r>
          <a:endParaRPr lang="en-US" sz="1400" kern="1200" dirty="0"/>
        </a:p>
        <a:p>
          <a:pPr marL="114300" lvl="1" indent="-114300" algn="l" defTabSz="622300">
            <a:lnSpc>
              <a:spcPct val="90000"/>
            </a:lnSpc>
            <a:spcBef>
              <a:spcPct val="0"/>
            </a:spcBef>
            <a:spcAft>
              <a:spcPct val="20000"/>
            </a:spcAft>
            <a:buChar char="•"/>
          </a:pPr>
          <a:r>
            <a:rPr lang="en-GB" sz="1400" kern="1200" dirty="0"/>
            <a:t>Encourages authoritarian leadership style for tight control of employees</a:t>
          </a:r>
          <a:r>
            <a:rPr lang="en-GB" sz="800" kern="1200" dirty="0"/>
            <a:t>.</a:t>
          </a:r>
          <a:endParaRPr lang="en-US" sz="800" kern="1200" dirty="0"/>
        </a:p>
      </dsp:txBody>
      <dsp:txXfrm>
        <a:off x="0" y="479700"/>
        <a:ext cx="4344988" cy="1311862"/>
      </dsp:txXfrm>
    </dsp:sp>
    <dsp:sp modelId="{C181CEE5-FD5E-4CDB-8253-1A45DCC687E4}">
      <dsp:nvSpPr>
        <dsp:cNvPr id="0" name=""/>
        <dsp:cNvSpPr/>
      </dsp:nvSpPr>
      <dsp:spPr>
        <a:xfrm>
          <a:off x="0" y="1775101"/>
          <a:ext cx="4344988" cy="473432"/>
        </a:xfrm>
        <a:prstGeom prst="round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mj-lt"/>
            </a:rPr>
            <a:t>Theory Y</a:t>
          </a:r>
        </a:p>
      </dsp:txBody>
      <dsp:txXfrm>
        <a:off x="23111" y="1798212"/>
        <a:ext cx="4298766" cy="427210"/>
      </dsp:txXfrm>
    </dsp:sp>
    <dsp:sp modelId="{1291FE16-2A4B-4A34-A58B-4E39C2FB4D81}">
      <dsp:nvSpPr>
        <dsp:cNvPr id="0" name=""/>
        <dsp:cNvSpPr/>
      </dsp:nvSpPr>
      <dsp:spPr>
        <a:xfrm>
          <a:off x="0" y="2308500"/>
          <a:ext cx="4344988" cy="1953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953" tIns="17780" rIns="99568" bIns="17780" numCol="1" spcCol="1270" anchor="t" anchorCtr="0">
          <a:noAutofit/>
        </a:bodyPr>
        <a:lstStyle/>
        <a:p>
          <a:pPr marL="114300" lvl="1" indent="-114300" algn="l" defTabSz="622300">
            <a:lnSpc>
              <a:spcPct val="90000"/>
            </a:lnSpc>
            <a:spcBef>
              <a:spcPct val="0"/>
            </a:spcBef>
            <a:spcAft>
              <a:spcPct val="20000"/>
            </a:spcAft>
            <a:buChar char="•"/>
          </a:pPr>
          <a:r>
            <a:rPr lang="en-GB" sz="1400" kern="1200" dirty="0"/>
            <a:t>People are self-motivated </a:t>
          </a:r>
          <a:endParaRPr lang="en-US" sz="1400" kern="1200" dirty="0"/>
        </a:p>
        <a:p>
          <a:pPr marL="114300" lvl="1" indent="-114300" algn="l" defTabSz="622300">
            <a:lnSpc>
              <a:spcPct val="90000"/>
            </a:lnSpc>
            <a:spcBef>
              <a:spcPct val="0"/>
            </a:spcBef>
            <a:spcAft>
              <a:spcPct val="20000"/>
            </a:spcAft>
            <a:buChar char="•"/>
          </a:pPr>
          <a:r>
            <a:rPr lang="en-US" sz="1400" kern="1200" dirty="0"/>
            <a:t>They are </a:t>
          </a:r>
          <a:r>
            <a:rPr lang="en-GB" sz="1400" kern="1200" dirty="0"/>
            <a:t>always motivated by the desire to do meaningful work. </a:t>
          </a:r>
          <a:endParaRPr lang="en-US" sz="1400" kern="1200" dirty="0"/>
        </a:p>
        <a:p>
          <a:pPr marL="114300" lvl="1" indent="-114300" algn="l" defTabSz="622300">
            <a:lnSpc>
              <a:spcPct val="90000"/>
            </a:lnSpc>
            <a:spcBef>
              <a:spcPct val="0"/>
            </a:spcBef>
            <a:spcAft>
              <a:spcPct val="20000"/>
            </a:spcAft>
            <a:buChar char="•"/>
          </a:pPr>
          <a:r>
            <a:rPr lang="en-GB" sz="1400" kern="1200" dirty="0"/>
            <a:t>They enjoy taking ownership of their work</a:t>
          </a:r>
          <a:endParaRPr lang="en-US" sz="1400" kern="1200" dirty="0"/>
        </a:p>
        <a:p>
          <a:pPr marL="114300" lvl="1" indent="-114300" algn="l" defTabSz="622300">
            <a:lnSpc>
              <a:spcPct val="90000"/>
            </a:lnSpc>
            <a:spcBef>
              <a:spcPct val="0"/>
            </a:spcBef>
            <a:spcAft>
              <a:spcPct val="20000"/>
            </a:spcAft>
            <a:buChar char="•"/>
          </a:pPr>
          <a:r>
            <a:rPr lang="en-GB" sz="1400" kern="1200" dirty="0"/>
            <a:t>Managers should show empathy through active listening and understanding to build relationship </a:t>
          </a:r>
          <a:endParaRPr lang="en-US" sz="1400" kern="1200" dirty="0"/>
        </a:p>
      </dsp:txBody>
      <dsp:txXfrm>
        <a:off x="0" y="2308500"/>
        <a:ext cx="4344988" cy="19532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A8EF7-D5C0-45F5-B63A-15D3AC868233}">
      <dsp:nvSpPr>
        <dsp:cNvPr id="0" name=""/>
        <dsp:cNvSpPr/>
      </dsp:nvSpPr>
      <dsp:spPr>
        <a:xfrm>
          <a:off x="153982" y="923"/>
          <a:ext cx="3732222" cy="1822819"/>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dirty="0"/>
            <a:t>Strengths of EI </a:t>
          </a:r>
        </a:p>
        <a:p>
          <a:pPr marL="171450" lvl="1" indent="-171450" algn="l" defTabSz="711200">
            <a:lnSpc>
              <a:spcPct val="90000"/>
            </a:lnSpc>
            <a:spcBef>
              <a:spcPct val="0"/>
            </a:spcBef>
            <a:spcAft>
              <a:spcPct val="15000"/>
            </a:spcAft>
            <a:buChar char="•"/>
          </a:pPr>
          <a:r>
            <a:rPr lang="en-US" sz="1600" b="1" kern="1200" dirty="0"/>
            <a:t>Empathy</a:t>
          </a:r>
          <a:r>
            <a:rPr lang="en-US" sz="1600" kern="1200" dirty="0"/>
            <a:t> : understand people’s feelings</a:t>
          </a:r>
        </a:p>
        <a:p>
          <a:pPr marL="171450" lvl="1" indent="-171450" algn="l" defTabSz="711200">
            <a:lnSpc>
              <a:spcPct val="90000"/>
            </a:lnSpc>
            <a:spcBef>
              <a:spcPct val="0"/>
            </a:spcBef>
            <a:spcAft>
              <a:spcPct val="15000"/>
            </a:spcAft>
            <a:buChar char="•"/>
          </a:pPr>
          <a:r>
            <a:rPr lang="en-US" sz="1600" b="1" kern="1200" dirty="0"/>
            <a:t>Trust </a:t>
          </a:r>
          <a:r>
            <a:rPr lang="en-US" sz="1600" kern="1200" dirty="0"/>
            <a:t>: Respecting people’s emotional situations helps to build trust</a:t>
          </a:r>
        </a:p>
        <a:p>
          <a:pPr marL="171450" lvl="1" indent="-171450" algn="l" defTabSz="711200">
            <a:lnSpc>
              <a:spcPct val="90000"/>
            </a:lnSpc>
            <a:spcBef>
              <a:spcPct val="0"/>
            </a:spcBef>
            <a:spcAft>
              <a:spcPct val="15000"/>
            </a:spcAft>
            <a:buChar char="•"/>
          </a:pPr>
          <a:r>
            <a:rPr lang="en-US" sz="1600" b="1" kern="1200" dirty="0"/>
            <a:t>Motivation</a:t>
          </a:r>
          <a:r>
            <a:rPr lang="en-US" sz="1600" kern="1200" dirty="0"/>
            <a:t>: Internal drive motivates one to be passionate about their work</a:t>
          </a:r>
        </a:p>
      </dsp:txBody>
      <dsp:txXfrm>
        <a:off x="153982" y="923"/>
        <a:ext cx="3732222" cy="1822819"/>
      </dsp:txXfrm>
    </dsp:sp>
    <dsp:sp modelId="{B42741FE-19EB-46A8-B82D-D832A079D884}">
      <dsp:nvSpPr>
        <dsp:cNvPr id="0" name=""/>
        <dsp:cNvSpPr/>
      </dsp:nvSpPr>
      <dsp:spPr>
        <a:xfrm>
          <a:off x="153982" y="2127545"/>
          <a:ext cx="3732222" cy="1822819"/>
        </a:xfrm>
        <a:prstGeom prst="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dirty="0"/>
            <a:t>Limitations of EI</a:t>
          </a:r>
        </a:p>
        <a:p>
          <a:pPr marL="171450" lvl="1" indent="-171450" algn="l" defTabSz="711200">
            <a:lnSpc>
              <a:spcPct val="90000"/>
            </a:lnSpc>
            <a:spcBef>
              <a:spcPct val="0"/>
            </a:spcBef>
            <a:spcAft>
              <a:spcPct val="15000"/>
            </a:spcAft>
            <a:buChar char="•"/>
          </a:pPr>
          <a:r>
            <a:rPr lang="en-GB" sz="1600" b="1" kern="1200" dirty="0"/>
            <a:t>Measurement validity</a:t>
          </a:r>
          <a:r>
            <a:rPr lang="en-GB" sz="1600" kern="1200" dirty="0"/>
            <a:t>: Self-reported measurements can be misleading</a:t>
          </a:r>
          <a:endParaRPr lang="en-US" sz="1600" kern="1200" dirty="0"/>
        </a:p>
        <a:p>
          <a:pPr marL="171450" lvl="1" indent="-171450" algn="l" defTabSz="711200">
            <a:lnSpc>
              <a:spcPct val="90000"/>
            </a:lnSpc>
            <a:spcBef>
              <a:spcPct val="0"/>
            </a:spcBef>
            <a:spcAft>
              <a:spcPct val="15000"/>
            </a:spcAft>
            <a:buChar char="•"/>
          </a:pPr>
          <a:r>
            <a:rPr lang="en-GB" sz="1600" b="1" kern="1200" dirty="0"/>
            <a:t>Cultural universality critique</a:t>
          </a:r>
          <a:r>
            <a:rPr lang="en-GB" sz="1600" kern="1200" dirty="0"/>
            <a:t>, as the concept is mainly applicable only in the Western cultures</a:t>
          </a:r>
          <a:endParaRPr lang="en-US" sz="1600" kern="1200" dirty="0"/>
        </a:p>
      </dsp:txBody>
      <dsp:txXfrm>
        <a:off x="153982" y="2127545"/>
        <a:ext cx="3732222" cy="18228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ECF4B0-87AF-4F77-BE88-640DF5F63BC4}">
      <dsp:nvSpPr>
        <dsp:cNvPr id="0" name=""/>
        <dsp:cNvSpPr/>
      </dsp:nvSpPr>
      <dsp:spPr>
        <a:xfrm>
          <a:off x="0" y="0"/>
          <a:ext cx="4041775" cy="640572"/>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mj-lt"/>
            </a:rPr>
            <a:t>Goleman’s Perspective </a:t>
          </a:r>
        </a:p>
      </dsp:txBody>
      <dsp:txXfrm>
        <a:off x="31270" y="31270"/>
        <a:ext cx="3979235" cy="578032"/>
      </dsp:txXfrm>
    </dsp:sp>
    <dsp:sp modelId="{FB873D4C-418B-4A08-952C-E35666045627}">
      <dsp:nvSpPr>
        <dsp:cNvPr id="0" name=""/>
        <dsp:cNvSpPr/>
      </dsp:nvSpPr>
      <dsp:spPr>
        <a:xfrm>
          <a:off x="0" y="644531"/>
          <a:ext cx="4041775"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326" tIns="15240" rIns="85344" bIns="15240" numCol="1" spcCol="1270" anchor="t" anchorCtr="0">
          <a:noAutofit/>
        </a:bodyPr>
        <a:lstStyle/>
        <a:p>
          <a:pPr marL="114300" lvl="1" indent="-114300" algn="l" defTabSz="533400">
            <a:lnSpc>
              <a:spcPct val="90000"/>
            </a:lnSpc>
            <a:spcBef>
              <a:spcPct val="0"/>
            </a:spcBef>
            <a:spcAft>
              <a:spcPct val="20000"/>
            </a:spcAft>
            <a:buChar char="•"/>
          </a:pPr>
          <a:r>
            <a:rPr lang="en-US" sz="1200" kern="1200" dirty="0"/>
            <a:t>EI is a unique competency, comprising </a:t>
          </a:r>
          <a:r>
            <a:rPr lang="en-GB" sz="1200" kern="1200" dirty="0"/>
            <a:t>self-awareness, empathy, self-regulation, social skills, and motivation</a:t>
          </a:r>
          <a:endParaRPr lang="en-US" sz="1200" kern="1200" dirty="0"/>
        </a:p>
        <a:p>
          <a:pPr marL="114300" lvl="1" indent="-114300" algn="l" defTabSz="533400">
            <a:lnSpc>
              <a:spcPct val="90000"/>
            </a:lnSpc>
            <a:spcBef>
              <a:spcPct val="0"/>
            </a:spcBef>
            <a:spcAft>
              <a:spcPct val="20000"/>
            </a:spcAft>
            <a:buChar char="•"/>
          </a:pPr>
          <a:r>
            <a:rPr lang="en-US" sz="1200" kern="1200" dirty="0"/>
            <a:t>Can be improved through learning</a:t>
          </a:r>
        </a:p>
        <a:p>
          <a:pPr marL="114300" lvl="1" indent="-114300" algn="l" defTabSz="533400">
            <a:lnSpc>
              <a:spcPct val="90000"/>
            </a:lnSpc>
            <a:spcBef>
              <a:spcPct val="0"/>
            </a:spcBef>
            <a:spcAft>
              <a:spcPct val="20000"/>
            </a:spcAft>
            <a:buChar char="•"/>
          </a:pPr>
          <a:r>
            <a:rPr lang="en-US" sz="1200" kern="1200" dirty="0"/>
            <a:t>Makes people better leaders </a:t>
          </a:r>
        </a:p>
      </dsp:txBody>
      <dsp:txXfrm>
        <a:off x="0" y="644531"/>
        <a:ext cx="4041775" cy="1076400"/>
      </dsp:txXfrm>
    </dsp:sp>
    <dsp:sp modelId="{770BA550-7E55-452D-96D4-852CBF7A8153}">
      <dsp:nvSpPr>
        <dsp:cNvPr id="0" name=""/>
        <dsp:cNvSpPr/>
      </dsp:nvSpPr>
      <dsp:spPr>
        <a:xfrm>
          <a:off x="0" y="1863723"/>
          <a:ext cx="4041775" cy="518673"/>
        </a:xfrm>
        <a:prstGeom prst="roundRect">
          <a:avLst/>
        </a:prstGeom>
        <a:gradFill rotWithShape="0">
          <a:gsLst>
            <a:gs pos="0">
              <a:schemeClr val="accent2">
                <a:hueOff val="4681520"/>
                <a:satOff val="-5839"/>
                <a:lumOff val="1373"/>
                <a:alphaOff val="0"/>
                <a:shade val="51000"/>
                <a:satMod val="130000"/>
              </a:schemeClr>
            </a:gs>
            <a:gs pos="80000">
              <a:schemeClr val="accent2">
                <a:hueOff val="4681520"/>
                <a:satOff val="-5839"/>
                <a:lumOff val="1373"/>
                <a:alphaOff val="0"/>
                <a:shade val="93000"/>
                <a:satMod val="130000"/>
              </a:schemeClr>
            </a:gs>
            <a:gs pos="100000">
              <a:schemeClr val="accent2">
                <a:hueOff val="4681520"/>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mj-lt"/>
            </a:rPr>
            <a:t>Antonakis’s Perspective</a:t>
          </a:r>
        </a:p>
      </dsp:txBody>
      <dsp:txXfrm>
        <a:off x="25320" y="1889043"/>
        <a:ext cx="3991135" cy="468033"/>
      </dsp:txXfrm>
    </dsp:sp>
    <dsp:sp modelId="{080616B1-7B2F-4E79-8369-C58424D40E27}">
      <dsp:nvSpPr>
        <dsp:cNvPr id="0" name=""/>
        <dsp:cNvSpPr/>
      </dsp:nvSpPr>
      <dsp:spPr>
        <a:xfrm>
          <a:off x="0" y="2342010"/>
          <a:ext cx="4041775" cy="1502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326" tIns="15240" rIns="85344" bIns="15240" numCol="1" spcCol="1270" anchor="t" anchorCtr="0">
          <a:noAutofit/>
        </a:bodyPr>
        <a:lstStyle/>
        <a:p>
          <a:pPr marL="114300" lvl="1" indent="-114300" algn="l" defTabSz="533400">
            <a:lnSpc>
              <a:spcPct val="90000"/>
            </a:lnSpc>
            <a:spcBef>
              <a:spcPct val="0"/>
            </a:spcBef>
            <a:spcAft>
              <a:spcPct val="20000"/>
            </a:spcAft>
            <a:buChar char="•"/>
          </a:pPr>
          <a:r>
            <a:rPr lang="en-GB" sz="1200" kern="1200" dirty="0"/>
            <a:t>EI as a competency is superfluous</a:t>
          </a:r>
          <a:endParaRPr lang="en-US" sz="1200" kern="1200" dirty="0"/>
        </a:p>
        <a:p>
          <a:pPr marL="114300" lvl="1" indent="-114300" algn="l" defTabSz="533400">
            <a:lnSpc>
              <a:spcPct val="90000"/>
            </a:lnSpc>
            <a:spcBef>
              <a:spcPct val="0"/>
            </a:spcBef>
            <a:spcAft>
              <a:spcPct val="20000"/>
            </a:spcAft>
            <a:buChar char="•"/>
          </a:pPr>
          <a:r>
            <a:rPr lang="en-GB" sz="1200" kern="1200" dirty="0"/>
            <a:t>Its competency disappears once it has been subjected to thorough scientific standards</a:t>
          </a:r>
          <a:endParaRPr lang="en-US" sz="1200" kern="1200" dirty="0"/>
        </a:p>
        <a:p>
          <a:pPr marL="114300" lvl="1" indent="-114300" algn="l" defTabSz="533400">
            <a:lnSpc>
              <a:spcPct val="90000"/>
            </a:lnSpc>
            <a:spcBef>
              <a:spcPct val="0"/>
            </a:spcBef>
            <a:spcAft>
              <a:spcPct val="20000"/>
            </a:spcAft>
            <a:buChar char="•"/>
          </a:pPr>
          <a:r>
            <a:rPr lang="en-GB" sz="1200" kern="1200" dirty="0"/>
            <a:t>Does not predict leadership as claimed by Goleman </a:t>
          </a:r>
          <a:endParaRPr lang="en-US" sz="1200" kern="1200" dirty="0"/>
        </a:p>
      </dsp:txBody>
      <dsp:txXfrm>
        <a:off x="0" y="2342010"/>
        <a:ext cx="4041775" cy="150291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6D8BBA-7BC2-48D6-B893-C060A189BF37}">
      <dsp:nvSpPr>
        <dsp:cNvPr id="0" name=""/>
        <dsp:cNvSpPr/>
      </dsp:nvSpPr>
      <dsp:spPr>
        <a:xfrm>
          <a:off x="80518" y="0"/>
          <a:ext cx="1993999" cy="797599"/>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Cultural Intelligence </a:t>
          </a:r>
        </a:p>
      </dsp:txBody>
      <dsp:txXfrm>
        <a:off x="80518" y="0"/>
        <a:ext cx="1993999" cy="797599"/>
      </dsp:txXfrm>
    </dsp:sp>
    <dsp:sp modelId="{5270CE37-AA1B-4B54-8D61-868419ADD25B}">
      <dsp:nvSpPr>
        <dsp:cNvPr id="0" name=""/>
        <dsp:cNvSpPr/>
      </dsp:nvSpPr>
      <dsp:spPr>
        <a:xfrm>
          <a:off x="20" y="1068192"/>
          <a:ext cx="1993999" cy="3385614"/>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GB" sz="2200" kern="1200" dirty="0"/>
            <a:t>Helps individuals to operate and interact well with others in a multicultural environment</a:t>
          </a:r>
          <a:endParaRPr lang="en-US" sz="2200" kern="1200" dirty="0"/>
        </a:p>
      </dsp:txBody>
      <dsp:txXfrm>
        <a:off x="20" y="1068192"/>
        <a:ext cx="1993999" cy="3385614"/>
      </dsp:txXfrm>
    </dsp:sp>
    <dsp:sp modelId="{91CBF4D0-E947-44CE-B40D-25A1E8B53B44}">
      <dsp:nvSpPr>
        <dsp:cNvPr id="0" name=""/>
        <dsp:cNvSpPr/>
      </dsp:nvSpPr>
      <dsp:spPr>
        <a:xfrm>
          <a:off x="2254376" y="0"/>
          <a:ext cx="1993999" cy="797599"/>
        </a:xfrm>
        <a:prstGeom prst="rect">
          <a:avLst/>
        </a:prstGeom>
        <a:solidFill>
          <a:schemeClr val="accent2">
            <a:hueOff val="4681520"/>
            <a:satOff val="-5839"/>
            <a:lumOff val="1373"/>
            <a:alphaOff val="0"/>
          </a:schemeClr>
        </a:solidFill>
        <a:ln w="25400" cap="flat" cmpd="sng" algn="ctr">
          <a:solidFill>
            <a:schemeClr val="accent2">
              <a:hueOff val="4681520"/>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Emotional Intelligence</a:t>
          </a:r>
        </a:p>
      </dsp:txBody>
      <dsp:txXfrm>
        <a:off x="2254376" y="0"/>
        <a:ext cx="1993999" cy="797599"/>
      </dsp:txXfrm>
    </dsp:sp>
    <dsp:sp modelId="{545CFAD2-B932-48AD-B442-0A772A56BC02}">
      <dsp:nvSpPr>
        <dsp:cNvPr id="0" name=""/>
        <dsp:cNvSpPr/>
      </dsp:nvSpPr>
      <dsp:spPr>
        <a:xfrm>
          <a:off x="2273179" y="1068192"/>
          <a:ext cx="1993999" cy="3385614"/>
        </a:xfrm>
        <a:prstGeom prst="rect">
          <a:avLst/>
        </a:prstGeom>
        <a:solidFill>
          <a:schemeClr val="accent2">
            <a:tint val="40000"/>
            <a:alpha val="90000"/>
            <a:hueOff val="5025821"/>
            <a:satOff val="-4378"/>
            <a:lumOff val="-6"/>
            <a:alphaOff val="0"/>
          </a:schemeClr>
        </a:solidFill>
        <a:ln w="25400"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GB" sz="2200" kern="1200" dirty="0"/>
            <a:t>Helps individuals to identify and manage their emotions and those of others in a known setting </a:t>
          </a:r>
          <a:endParaRPr lang="en-US" sz="2200" kern="1200" dirty="0"/>
        </a:p>
      </dsp:txBody>
      <dsp:txXfrm>
        <a:off x="2273179" y="1068192"/>
        <a:ext cx="1993999" cy="33856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647F60-9F0E-4FCC-B5FF-8919FE09D54A}">
      <dsp:nvSpPr>
        <dsp:cNvPr id="0" name=""/>
        <dsp:cNvSpPr/>
      </dsp:nvSpPr>
      <dsp:spPr>
        <a:xfrm>
          <a:off x="0" y="213541"/>
          <a:ext cx="4264619" cy="3936183"/>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endParaRPr lang="en-US" sz="2000" b="1" kern="1200" dirty="0">
            <a:latin typeface="+mj-lt"/>
          </a:endParaRPr>
        </a:p>
        <a:p>
          <a:pPr marL="171450" lvl="1" indent="-171450" algn="l" defTabSz="800100">
            <a:lnSpc>
              <a:spcPct val="90000"/>
            </a:lnSpc>
            <a:spcBef>
              <a:spcPct val="0"/>
            </a:spcBef>
            <a:spcAft>
              <a:spcPct val="15000"/>
            </a:spcAft>
            <a:buChar char="•"/>
          </a:pPr>
          <a:r>
            <a:rPr lang="en-GB" sz="1800" kern="1200" dirty="0"/>
            <a:t>CQ improves cross-cultural adaptability, enabling leaders to modify their approach based on the cultural expectations and norms. </a:t>
          </a:r>
          <a:endParaRPr lang="en-US" sz="1800" kern="1200" dirty="0"/>
        </a:p>
        <a:p>
          <a:pPr marL="171450" lvl="1" indent="-171450" algn="l" defTabSz="800100">
            <a:lnSpc>
              <a:spcPct val="90000"/>
            </a:lnSpc>
            <a:spcBef>
              <a:spcPct val="0"/>
            </a:spcBef>
            <a:spcAft>
              <a:spcPct val="15000"/>
            </a:spcAft>
            <a:buChar char="•"/>
          </a:pPr>
          <a:endParaRPr lang="en-US" sz="1800" kern="1200" dirty="0"/>
        </a:p>
        <a:p>
          <a:pPr marL="171450" lvl="1" indent="-171450" algn="l" defTabSz="800100">
            <a:lnSpc>
              <a:spcPct val="90000"/>
            </a:lnSpc>
            <a:spcBef>
              <a:spcPct val="0"/>
            </a:spcBef>
            <a:spcAft>
              <a:spcPct val="15000"/>
            </a:spcAft>
            <a:buChar char="•"/>
          </a:pPr>
          <a:r>
            <a:rPr lang="en-GB" sz="1800" kern="1200" dirty="0"/>
            <a:t>This adaptability helps to build trust and improve performance among employees  </a:t>
          </a:r>
          <a:endParaRPr lang="en-US" sz="1800" kern="1200" dirty="0"/>
        </a:p>
        <a:p>
          <a:pPr marL="171450" lvl="1" indent="-171450" algn="l" defTabSz="800100">
            <a:lnSpc>
              <a:spcPct val="90000"/>
            </a:lnSpc>
            <a:spcBef>
              <a:spcPct val="0"/>
            </a:spcBef>
            <a:spcAft>
              <a:spcPct val="15000"/>
            </a:spcAft>
            <a:buChar char="•"/>
          </a:pPr>
          <a:endParaRPr lang="en-US" sz="1800" kern="1200" dirty="0"/>
        </a:p>
        <a:p>
          <a:pPr marL="171450" lvl="1" indent="-171450" algn="l" defTabSz="800100">
            <a:lnSpc>
              <a:spcPct val="90000"/>
            </a:lnSpc>
            <a:spcBef>
              <a:spcPct val="0"/>
            </a:spcBef>
            <a:spcAft>
              <a:spcPct val="15000"/>
            </a:spcAft>
            <a:buChar char="•"/>
          </a:pPr>
          <a:r>
            <a:rPr lang="en-GB" sz="1800" kern="1200" dirty="0"/>
            <a:t>Promotes diverse thinking by encouraging people to share their ideas, helping to spark innovation </a:t>
          </a:r>
          <a:endParaRPr lang="en-US" sz="1800" kern="1200" dirty="0"/>
        </a:p>
      </dsp:txBody>
      <dsp:txXfrm>
        <a:off x="0" y="213541"/>
        <a:ext cx="4264619" cy="393618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53528C-BC14-4CA3-BF8E-F2FFA3969D49}">
      <dsp:nvSpPr>
        <dsp:cNvPr id="0" name=""/>
        <dsp:cNvSpPr/>
      </dsp:nvSpPr>
      <dsp:spPr>
        <a:xfrm>
          <a:off x="0" y="129771"/>
          <a:ext cx="4876800" cy="835379"/>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t>Nadella promoted an environment centered on understanding and empathy.</a:t>
          </a:r>
          <a:endParaRPr lang="en-US" sz="2100" kern="1200" dirty="0"/>
        </a:p>
      </dsp:txBody>
      <dsp:txXfrm>
        <a:off x="40780" y="170551"/>
        <a:ext cx="4795240" cy="753819"/>
      </dsp:txXfrm>
    </dsp:sp>
    <dsp:sp modelId="{716629BA-DEE1-4A9A-8A22-D10C1E0C198A}">
      <dsp:nvSpPr>
        <dsp:cNvPr id="0" name=""/>
        <dsp:cNvSpPr/>
      </dsp:nvSpPr>
      <dsp:spPr>
        <a:xfrm>
          <a:off x="0" y="1025631"/>
          <a:ext cx="4876800" cy="835379"/>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t>Applied EI to create a workplace which allows employees to succeed.</a:t>
          </a:r>
          <a:endParaRPr lang="en-US" sz="2100" kern="1200" dirty="0"/>
        </a:p>
      </dsp:txBody>
      <dsp:txXfrm>
        <a:off x="40780" y="1066411"/>
        <a:ext cx="4795240" cy="753819"/>
      </dsp:txXfrm>
    </dsp:sp>
    <dsp:sp modelId="{2A27CDB1-5779-492B-B740-9F194AA4B637}">
      <dsp:nvSpPr>
        <dsp:cNvPr id="0" name=""/>
        <dsp:cNvSpPr/>
      </dsp:nvSpPr>
      <dsp:spPr>
        <a:xfrm>
          <a:off x="0" y="1921491"/>
          <a:ext cx="4876800" cy="835379"/>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t>Built stronger relationships and trust among employees.</a:t>
          </a:r>
          <a:endParaRPr lang="en-US" sz="2100" kern="1200" dirty="0"/>
        </a:p>
      </dsp:txBody>
      <dsp:txXfrm>
        <a:off x="40780" y="1962271"/>
        <a:ext cx="4795240" cy="753819"/>
      </dsp:txXfrm>
    </dsp:sp>
    <dsp:sp modelId="{357C9D67-94AD-4648-B1AE-CDFD341FB0F0}">
      <dsp:nvSpPr>
        <dsp:cNvPr id="0" name=""/>
        <dsp:cNvSpPr/>
      </dsp:nvSpPr>
      <dsp:spPr>
        <a:xfrm>
          <a:off x="0" y="2817351"/>
          <a:ext cx="4876800" cy="835379"/>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t>Recognise disconnect among employees and introduce EI training programs.</a:t>
          </a:r>
          <a:endParaRPr lang="en-US" sz="2100" kern="1200" dirty="0"/>
        </a:p>
      </dsp:txBody>
      <dsp:txXfrm>
        <a:off x="40780" y="2858131"/>
        <a:ext cx="4795240" cy="753819"/>
      </dsp:txXfrm>
    </dsp:sp>
    <dsp:sp modelId="{3B98A415-80DF-4C86-8C21-6660431F19F1}">
      <dsp:nvSpPr>
        <dsp:cNvPr id="0" name=""/>
        <dsp:cNvSpPr/>
      </dsp:nvSpPr>
      <dsp:spPr>
        <a:xfrm>
          <a:off x="0" y="3713211"/>
          <a:ext cx="4876800" cy="835379"/>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t>Employees feel empathetic to each other’s emotional state. </a:t>
          </a:r>
          <a:endParaRPr lang="en-US" sz="2100" kern="1200" dirty="0"/>
        </a:p>
      </dsp:txBody>
      <dsp:txXfrm>
        <a:off x="40780" y="3753991"/>
        <a:ext cx="4795240" cy="75381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C30BEA-E2BF-4E1B-88C8-14E1F466B343}">
      <dsp:nvSpPr>
        <dsp:cNvPr id="0" name=""/>
        <dsp:cNvSpPr/>
      </dsp:nvSpPr>
      <dsp:spPr>
        <a:xfrm>
          <a:off x="0" y="2306"/>
          <a:ext cx="4876800" cy="0"/>
        </a:xfrm>
        <a:prstGeom prst="lin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sp>
    <dsp:sp modelId="{73BC2080-5A20-4EA5-9B3A-EEBE96A3577F}">
      <dsp:nvSpPr>
        <dsp:cNvPr id="0" name=""/>
        <dsp:cNvSpPr/>
      </dsp:nvSpPr>
      <dsp:spPr>
        <a:xfrm>
          <a:off x="0" y="0"/>
          <a:ext cx="4876800" cy="786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rtl="0">
            <a:lnSpc>
              <a:spcPct val="90000"/>
            </a:lnSpc>
            <a:spcBef>
              <a:spcPct val="0"/>
            </a:spcBef>
            <a:spcAft>
              <a:spcPct val="35000"/>
            </a:spcAft>
            <a:buNone/>
          </a:pPr>
          <a:r>
            <a:rPr lang="en-GB" sz="1500" kern="1200" dirty="0"/>
            <a:t>Starbucks’ culture promotes a sense of belonging and community for its customers and employees.</a:t>
          </a:r>
          <a:endParaRPr lang="en-US" sz="1500" kern="1200" dirty="0"/>
        </a:p>
      </dsp:txBody>
      <dsp:txXfrm>
        <a:off x="0" y="0"/>
        <a:ext cx="4876800" cy="786631"/>
      </dsp:txXfrm>
    </dsp:sp>
    <dsp:sp modelId="{8A9B2F11-AA46-4B7B-8581-9F4C249E9732}">
      <dsp:nvSpPr>
        <dsp:cNvPr id="0" name=""/>
        <dsp:cNvSpPr/>
      </dsp:nvSpPr>
      <dsp:spPr>
        <a:xfrm>
          <a:off x="0" y="788937"/>
          <a:ext cx="4876800" cy="0"/>
        </a:xfrm>
        <a:prstGeom prst="lin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sp>
    <dsp:sp modelId="{58149CDE-B873-4F40-8305-4016448D6E1F}">
      <dsp:nvSpPr>
        <dsp:cNvPr id="0" name=""/>
        <dsp:cNvSpPr/>
      </dsp:nvSpPr>
      <dsp:spPr>
        <a:xfrm>
          <a:off x="0" y="788937"/>
          <a:ext cx="4876800" cy="786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rtl="0">
            <a:lnSpc>
              <a:spcPct val="90000"/>
            </a:lnSpc>
            <a:spcBef>
              <a:spcPct val="0"/>
            </a:spcBef>
            <a:spcAft>
              <a:spcPct val="35000"/>
            </a:spcAft>
            <a:buNone/>
          </a:pPr>
          <a:r>
            <a:rPr lang="en-GB" sz="1500" kern="1200" dirty="0"/>
            <a:t>It emphasises respect, support, and inclusivity which helps to create an environment that embraces diversity.</a:t>
          </a:r>
          <a:endParaRPr lang="en-US" sz="1500" kern="1200" dirty="0"/>
        </a:p>
      </dsp:txBody>
      <dsp:txXfrm>
        <a:off x="0" y="788937"/>
        <a:ext cx="4876800" cy="786631"/>
      </dsp:txXfrm>
    </dsp:sp>
    <dsp:sp modelId="{C4250C11-110A-4D3E-8BB7-239252D557BC}">
      <dsp:nvSpPr>
        <dsp:cNvPr id="0" name=""/>
        <dsp:cNvSpPr/>
      </dsp:nvSpPr>
      <dsp:spPr>
        <a:xfrm>
          <a:off x="0" y="1575568"/>
          <a:ext cx="4876800" cy="0"/>
        </a:xfrm>
        <a:prstGeom prst="lin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sp>
    <dsp:sp modelId="{029D1869-6751-47C3-8640-4E3EB8A4DDE5}">
      <dsp:nvSpPr>
        <dsp:cNvPr id="0" name=""/>
        <dsp:cNvSpPr/>
      </dsp:nvSpPr>
      <dsp:spPr>
        <a:xfrm>
          <a:off x="0" y="1575568"/>
          <a:ext cx="4876800" cy="786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rtl="0">
            <a:lnSpc>
              <a:spcPct val="90000"/>
            </a:lnSpc>
            <a:spcBef>
              <a:spcPct val="0"/>
            </a:spcBef>
            <a:spcAft>
              <a:spcPct val="35000"/>
            </a:spcAft>
            <a:buNone/>
          </a:pPr>
          <a:r>
            <a:rPr lang="en-GB" sz="1500" kern="1200" dirty="0"/>
            <a:t>Starbucks introduced various cultural competence training programs to improve employees’ cultural awareness.</a:t>
          </a:r>
          <a:endParaRPr lang="en-US" sz="1500" kern="1200" dirty="0"/>
        </a:p>
      </dsp:txBody>
      <dsp:txXfrm>
        <a:off x="0" y="1575568"/>
        <a:ext cx="4876800" cy="786631"/>
      </dsp:txXfrm>
    </dsp:sp>
    <dsp:sp modelId="{6D2F1A07-E899-4AFC-A9F0-0AF060475465}">
      <dsp:nvSpPr>
        <dsp:cNvPr id="0" name=""/>
        <dsp:cNvSpPr/>
      </dsp:nvSpPr>
      <dsp:spPr>
        <a:xfrm>
          <a:off x="0" y="2362200"/>
          <a:ext cx="4876800" cy="0"/>
        </a:xfrm>
        <a:prstGeom prst="lin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sp>
    <dsp:sp modelId="{0540A4F2-45B8-4952-A7FC-D46550AD0B87}">
      <dsp:nvSpPr>
        <dsp:cNvPr id="0" name=""/>
        <dsp:cNvSpPr/>
      </dsp:nvSpPr>
      <dsp:spPr>
        <a:xfrm>
          <a:off x="0" y="2362200"/>
          <a:ext cx="4876800" cy="786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rtl="0">
            <a:lnSpc>
              <a:spcPct val="90000"/>
            </a:lnSpc>
            <a:spcBef>
              <a:spcPct val="0"/>
            </a:spcBef>
            <a:spcAft>
              <a:spcPct val="35000"/>
            </a:spcAft>
            <a:buNone/>
          </a:pPr>
          <a:r>
            <a:rPr lang="en-GB" sz="1500" kern="1200" dirty="0"/>
            <a:t>It seeks to create an inclusive and welcoming Third Place through mentorship program .</a:t>
          </a:r>
          <a:endParaRPr lang="en-US" sz="1500" kern="1200" dirty="0"/>
        </a:p>
      </dsp:txBody>
      <dsp:txXfrm>
        <a:off x="0" y="2362200"/>
        <a:ext cx="4876800" cy="786631"/>
      </dsp:txXfrm>
    </dsp:sp>
    <dsp:sp modelId="{F71F49E9-A4AC-4FA5-B432-4BC7673F869A}">
      <dsp:nvSpPr>
        <dsp:cNvPr id="0" name=""/>
        <dsp:cNvSpPr/>
      </dsp:nvSpPr>
      <dsp:spPr>
        <a:xfrm>
          <a:off x="0" y="3148831"/>
          <a:ext cx="4876800" cy="0"/>
        </a:xfrm>
        <a:prstGeom prst="lin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sp>
    <dsp:sp modelId="{85F86136-CB0C-41D6-9E12-AB13BBFC1286}">
      <dsp:nvSpPr>
        <dsp:cNvPr id="0" name=""/>
        <dsp:cNvSpPr/>
      </dsp:nvSpPr>
      <dsp:spPr>
        <a:xfrm>
          <a:off x="0" y="3148831"/>
          <a:ext cx="4876800" cy="786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rtl="0">
            <a:lnSpc>
              <a:spcPct val="90000"/>
            </a:lnSpc>
            <a:spcBef>
              <a:spcPct val="0"/>
            </a:spcBef>
            <a:spcAft>
              <a:spcPct val="35000"/>
            </a:spcAft>
            <a:buNone/>
          </a:pPr>
          <a:r>
            <a:rPr lang="en-GB" sz="1500" kern="1200" dirty="0"/>
            <a:t>The program connects BIPOC partners to their leaders.</a:t>
          </a:r>
          <a:endParaRPr lang="en-US" sz="1500" kern="1200" dirty="0"/>
        </a:p>
      </dsp:txBody>
      <dsp:txXfrm>
        <a:off x="0" y="3148831"/>
        <a:ext cx="4876800" cy="786631"/>
      </dsp:txXfrm>
    </dsp:sp>
    <dsp:sp modelId="{D1F68912-DA2D-40E0-8BAF-1E9DE71DC92E}">
      <dsp:nvSpPr>
        <dsp:cNvPr id="0" name=""/>
        <dsp:cNvSpPr/>
      </dsp:nvSpPr>
      <dsp:spPr>
        <a:xfrm>
          <a:off x="0" y="3935462"/>
          <a:ext cx="4876800" cy="0"/>
        </a:xfrm>
        <a:prstGeom prst="lin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sp>
    <dsp:sp modelId="{356BB458-5375-4608-BCCA-B787DBE941C8}">
      <dsp:nvSpPr>
        <dsp:cNvPr id="0" name=""/>
        <dsp:cNvSpPr/>
      </dsp:nvSpPr>
      <dsp:spPr>
        <a:xfrm>
          <a:off x="0" y="3935462"/>
          <a:ext cx="4876800" cy="786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rtl="0">
            <a:lnSpc>
              <a:spcPct val="90000"/>
            </a:lnSpc>
            <a:spcBef>
              <a:spcPct val="0"/>
            </a:spcBef>
            <a:spcAft>
              <a:spcPct val="35000"/>
            </a:spcAft>
            <a:buNone/>
          </a:pPr>
          <a:r>
            <a:rPr lang="en-GB" sz="1500" kern="1200" dirty="0"/>
            <a:t>It has invested in partnership with professional organisations focusing on developing BIPOC talents. </a:t>
          </a:r>
          <a:endParaRPr lang="en-US" sz="1500" kern="1200" dirty="0"/>
        </a:p>
      </dsp:txBody>
      <dsp:txXfrm>
        <a:off x="0" y="3935462"/>
        <a:ext cx="4876800" cy="78663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9B239E-368E-4A98-90BC-3A44F4E73B1D}">
      <dsp:nvSpPr>
        <dsp:cNvPr id="0" name=""/>
        <dsp:cNvSpPr/>
      </dsp:nvSpPr>
      <dsp:spPr>
        <a:xfrm>
          <a:off x="0" y="301079"/>
          <a:ext cx="5334000" cy="63648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t>Airbnb uses inclusive governance to promote diversity and inclusive environment.</a:t>
          </a:r>
          <a:endParaRPr lang="en-US" sz="1600" kern="1200" dirty="0"/>
        </a:p>
      </dsp:txBody>
      <dsp:txXfrm>
        <a:off x="31070" y="332149"/>
        <a:ext cx="5271860" cy="574340"/>
      </dsp:txXfrm>
    </dsp:sp>
    <dsp:sp modelId="{ED73E4E6-4B97-48F6-B66B-CDCE6558A124}">
      <dsp:nvSpPr>
        <dsp:cNvPr id="0" name=""/>
        <dsp:cNvSpPr/>
      </dsp:nvSpPr>
      <dsp:spPr>
        <a:xfrm>
          <a:off x="0" y="983639"/>
          <a:ext cx="5334000" cy="63648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t>This strategy has helped this company to improve its global brand image. </a:t>
          </a:r>
          <a:endParaRPr lang="en-US" sz="1600" kern="1200" dirty="0"/>
        </a:p>
      </dsp:txBody>
      <dsp:txXfrm>
        <a:off x="31070" y="1014709"/>
        <a:ext cx="5271860" cy="574340"/>
      </dsp:txXfrm>
    </dsp:sp>
    <dsp:sp modelId="{88A04F43-D3C4-4F4D-8441-E193E5F1322E}">
      <dsp:nvSpPr>
        <dsp:cNvPr id="0" name=""/>
        <dsp:cNvSpPr/>
      </dsp:nvSpPr>
      <dsp:spPr>
        <a:xfrm>
          <a:off x="0" y="1666199"/>
          <a:ext cx="5334000" cy="63648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t>Airbnb launched the Open Doors policy </a:t>
          </a:r>
          <a:endParaRPr lang="en-US" sz="1600" kern="1200" dirty="0"/>
        </a:p>
      </dsp:txBody>
      <dsp:txXfrm>
        <a:off x="31070" y="1697269"/>
        <a:ext cx="5271860" cy="574340"/>
      </dsp:txXfrm>
    </dsp:sp>
    <dsp:sp modelId="{E6AA669A-FA27-4760-9731-F190CF07E60B}">
      <dsp:nvSpPr>
        <dsp:cNvPr id="0" name=""/>
        <dsp:cNvSpPr/>
      </dsp:nvSpPr>
      <dsp:spPr>
        <a:xfrm>
          <a:off x="0" y="2348759"/>
          <a:ext cx="5334000" cy="63648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t>The policy matches discriminated guests with better or similar listing.</a:t>
          </a:r>
          <a:endParaRPr lang="en-US" sz="1600" kern="1200" dirty="0"/>
        </a:p>
      </dsp:txBody>
      <dsp:txXfrm>
        <a:off x="31070" y="2379829"/>
        <a:ext cx="5271860" cy="574340"/>
      </dsp:txXfrm>
    </dsp:sp>
    <dsp:sp modelId="{454F51C8-AD49-424E-85E7-2B5E673A3DDB}">
      <dsp:nvSpPr>
        <dsp:cNvPr id="0" name=""/>
        <dsp:cNvSpPr/>
      </dsp:nvSpPr>
      <dsp:spPr>
        <a:xfrm>
          <a:off x="0" y="3031319"/>
          <a:ext cx="5334000" cy="63648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t>Partners with leading diversity and equity professionals to improve inclusivity, fairness, and knowledge sharing.</a:t>
          </a:r>
          <a:endParaRPr lang="en-US" sz="1600" kern="1200" dirty="0"/>
        </a:p>
      </dsp:txBody>
      <dsp:txXfrm>
        <a:off x="31070" y="3062389"/>
        <a:ext cx="5271860" cy="574340"/>
      </dsp:txXfrm>
    </dsp:sp>
    <dsp:sp modelId="{9F5466BF-149A-4BCC-9E73-E56883075EC8}">
      <dsp:nvSpPr>
        <dsp:cNvPr id="0" name=""/>
        <dsp:cNvSpPr/>
      </dsp:nvSpPr>
      <dsp:spPr>
        <a:xfrm>
          <a:off x="0" y="3713880"/>
          <a:ext cx="5334000" cy="63648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t>Conducts foundational research on diversity and inclusivity in different locations to understand the local culture.</a:t>
          </a:r>
          <a:endParaRPr lang="en-US" sz="1600" kern="1200" dirty="0"/>
        </a:p>
      </dsp:txBody>
      <dsp:txXfrm>
        <a:off x="31070" y="3744950"/>
        <a:ext cx="5271860" cy="574340"/>
      </dsp:txXfrm>
    </dsp:sp>
    <dsp:sp modelId="{AF3309F9-158B-4912-8B83-7D5CDA6CEFBD}">
      <dsp:nvSpPr>
        <dsp:cNvPr id="0" name=""/>
        <dsp:cNvSpPr/>
      </dsp:nvSpPr>
      <dsp:spPr>
        <a:xfrm>
          <a:off x="0" y="4396440"/>
          <a:ext cx="5334000" cy="63648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GB" sz="1600" kern="1200" dirty="0"/>
            <a:t>It embedded equity-focused design methods into its operations through diversity representation.  </a:t>
          </a:r>
          <a:endParaRPr lang="en-US" sz="1600" kern="1200" dirty="0"/>
        </a:p>
      </dsp:txBody>
      <dsp:txXfrm>
        <a:off x="31070" y="4427510"/>
        <a:ext cx="5271860" cy="57434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E5CD8B-B0C3-48D5-81AD-7177953E3E31}">
      <dsp:nvSpPr>
        <dsp:cNvPr id="0" name=""/>
        <dsp:cNvSpPr/>
      </dsp:nvSpPr>
      <dsp:spPr>
        <a:xfrm>
          <a:off x="0" y="13517"/>
          <a:ext cx="9138492" cy="754777"/>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GB" sz="1900" kern="1200" dirty="0"/>
            <a:t>Organisations can develop EI &amp; CQ through: </a:t>
          </a:r>
          <a:endParaRPr lang="en-US" sz="1900" kern="1200" dirty="0"/>
        </a:p>
      </dsp:txBody>
      <dsp:txXfrm>
        <a:off x="36845" y="50362"/>
        <a:ext cx="9064802" cy="681087"/>
      </dsp:txXfrm>
    </dsp:sp>
    <dsp:sp modelId="{F1A5C9ED-6DC4-45A2-990B-F22BC5D608E3}">
      <dsp:nvSpPr>
        <dsp:cNvPr id="0" name=""/>
        <dsp:cNvSpPr/>
      </dsp:nvSpPr>
      <dsp:spPr>
        <a:xfrm>
          <a:off x="0" y="823015"/>
          <a:ext cx="9138492" cy="754777"/>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GB" sz="1900" b="1" kern="1200" dirty="0"/>
            <a:t>Recruitment: </a:t>
          </a:r>
          <a:r>
            <a:rPr lang="en-GB" sz="1900" kern="1200" dirty="0"/>
            <a:t>Integrate EI and CQ skill assessments into interview questions. </a:t>
          </a:r>
          <a:endParaRPr lang="en-US" sz="1900" kern="1200" dirty="0"/>
        </a:p>
      </dsp:txBody>
      <dsp:txXfrm>
        <a:off x="36845" y="859860"/>
        <a:ext cx="9064802" cy="681087"/>
      </dsp:txXfrm>
    </dsp:sp>
    <dsp:sp modelId="{3649D4E6-2DB6-4199-BF29-D5A6E22FE94A}">
      <dsp:nvSpPr>
        <dsp:cNvPr id="0" name=""/>
        <dsp:cNvSpPr/>
      </dsp:nvSpPr>
      <dsp:spPr>
        <a:xfrm>
          <a:off x="0" y="1632513"/>
          <a:ext cx="9138492" cy="754777"/>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GB" sz="1900" b="1" kern="1200" dirty="0"/>
            <a:t>Training: </a:t>
          </a:r>
          <a:r>
            <a:rPr lang="en-GB" sz="1900" kern="1200" dirty="0"/>
            <a:t>EI and CQ can be developed through targeted EI and CQ training programs. </a:t>
          </a:r>
          <a:endParaRPr lang="en-US" sz="1900" kern="1200" dirty="0"/>
        </a:p>
      </dsp:txBody>
      <dsp:txXfrm>
        <a:off x="36845" y="1669358"/>
        <a:ext cx="9064802" cy="681087"/>
      </dsp:txXfrm>
    </dsp:sp>
    <dsp:sp modelId="{11F1E11F-AEBD-4864-8B2D-458546A0892B}">
      <dsp:nvSpPr>
        <dsp:cNvPr id="0" name=""/>
        <dsp:cNvSpPr/>
      </dsp:nvSpPr>
      <dsp:spPr>
        <a:xfrm>
          <a:off x="0" y="2442011"/>
          <a:ext cx="9138492" cy="754777"/>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GB" sz="1900" b="1" kern="1200" dirty="0"/>
            <a:t>Performance management</a:t>
          </a:r>
          <a:r>
            <a:rPr lang="en-GB" sz="1900" kern="1200" dirty="0"/>
            <a:t>: measure the RIO of EI and CQ training programs on performance. </a:t>
          </a:r>
          <a:endParaRPr lang="en-US" sz="1900" kern="1200" dirty="0"/>
        </a:p>
      </dsp:txBody>
      <dsp:txXfrm>
        <a:off x="36845" y="2478856"/>
        <a:ext cx="9064802" cy="681087"/>
      </dsp:txXfrm>
    </dsp:sp>
    <dsp:sp modelId="{5196798B-B72A-4051-9FF3-2B28AEBD889C}">
      <dsp:nvSpPr>
        <dsp:cNvPr id="0" name=""/>
        <dsp:cNvSpPr/>
      </dsp:nvSpPr>
      <dsp:spPr>
        <a:xfrm>
          <a:off x="0" y="3251508"/>
          <a:ext cx="9138492" cy="754777"/>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b="1" kern="1200" dirty="0"/>
            <a:t>Link to Future Organisational Needs </a:t>
          </a:r>
          <a:endParaRPr lang="en-US" sz="1900" kern="1200" dirty="0"/>
        </a:p>
      </dsp:txBody>
      <dsp:txXfrm>
        <a:off x="36845" y="3288353"/>
        <a:ext cx="9064802" cy="681087"/>
      </dsp:txXfrm>
    </dsp:sp>
    <dsp:sp modelId="{BD28AA88-309F-4A29-AFB9-DA742CACA6EC}">
      <dsp:nvSpPr>
        <dsp:cNvPr id="0" name=""/>
        <dsp:cNvSpPr/>
      </dsp:nvSpPr>
      <dsp:spPr>
        <a:xfrm>
          <a:off x="0" y="4061006"/>
          <a:ext cx="9138492" cy="754777"/>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GB" sz="1900" kern="1200" dirty="0"/>
            <a:t>The need for remote work and globalisation will increase the need for employees with CQ and EI.</a:t>
          </a:r>
          <a:endParaRPr lang="en-US" sz="1900" kern="1200" dirty="0"/>
        </a:p>
      </dsp:txBody>
      <dsp:txXfrm>
        <a:off x="36845" y="4097851"/>
        <a:ext cx="9064802" cy="681087"/>
      </dsp:txXfrm>
    </dsp:sp>
    <dsp:sp modelId="{5635D389-7F77-4F40-BD27-A973766B76E5}">
      <dsp:nvSpPr>
        <dsp:cNvPr id="0" name=""/>
        <dsp:cNvSpPr/>
      </dsp:nvSpPr>
      <dsp:spPr>
        <a:xfrm>
          <a:off x="0" y="4870504"/>
          <a:ext cx="9138492" cy="754777"/>
        </a:xfrm>
        <a:prstGeom prst="round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GB" sz="1900" kern="1200" dirty="0"/>
            <a:t>This employees will be able to identify and manage emotions, and interact well with people from different cultural backgrounds.</a:t>
          </a:r>
          <a:endParaRPr lang="en-US" sz="1900" kern="1200" dirty="0"/>
        </a:p>
      </dsp:txBody>
      <dsp:txXfrm>
        <a:off x="36845" y="4907349"/>
        <a:ext cx="9064802" cy="68108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CB2AC1-5C54-4BC2-8137-51C1FA98E9AD}" type="datetimeFigureOut">
              <a:rPr lang="en-US" smtClean="0"/>
              <a:pPr/>
              <a:t>2/20/2026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D9820C-AC6A-4995-BE27-C6DA2CCB0DFC}" type="slidenum">
              <a:rPr lang="en-US" smtClean="0"/>
              <a:pPr/>
              <a:t>‹#›</a:t>
            </a:fld>
            <a:endParaRPr lang="en-US" dirty="0"/>
          </a:p>
        </p:txBody>
      </p:sp>
    </p:spTree>
    <p:extLst>
      <p:ext uri="{BB962C8B-B14F-4D97-AF65-F5344CB8AC3E}">
        <p14:creationId xmlns:p14="http://schemas.microsoft.com/office/powerpoint/2010/main" val="196340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Hello Class!</a:t>
            </a:r>
            <a:br>
              <a:rPr lang="en-US" b="1" dirty="0"/>
            </a:br>
            <a:r>
              <a:rPr lang="en-US" b="1" dirty="0"/>
              <a:t>My</a:t>
            </a:r>
            <a:r>
              <a:rPr lang="en-US" b="1" baseline="0" dirty="0"/>
              <a:t> name is George Manole-Mihut</a:t>
            </a:r>
          </a:p>
          <a:p>
            <a:endParaRPr lang="en-US" baseline="0" dirty="0"/>
          </a:p>
          <a:p>
            <a:pPr marL="171450" indent="-171450">
              <a:buFont typeface="Wingdings" panose="05000000000000000000" pitchFamily="2" charset="2"/>
              <a:buChar char="q"/>
            </a:pPr>
            <a:r>
              <a:rPr lang="en-US" baseline="0" dirty="0"/>
              <a:t>Today I present you the importance of emotional and cultural intelligence in leadership.</a:t>
            </a:r>
          </a:p>
          <a:p>
            <a:pPr marL="171450" indent="-171450">
              <a:buFont typeface="Wingdings" panose="05000000000000000000" pitchFamily="2" charset="2"/>
              <a:buChar char="q"/>
            </a:pPr>
            <a:r>
              <a:rPr lang="en-US" dirty="0"/>
              <a:t>This presentation adopted McGregor’s and Ouchi’s Theories</a:t>
            </a:r>
            <a:r>
              <a:rPr lang="en-US" baseline="0" dirty="0"/>
              <a:t> to critically evaluate emotional and cultural intelligence.</a:t>
            </a:r>
          </a:p>
          <a:p>
            <a:pPr marL="171450" indent="-171450">
              <a:buFont typeface="Wingdings" panose="05000000000000000000" pitchFamily="2" charset="2"/>
              <a:buChar char="q"/>
            </a:pPr>
            <a:r>
              <a:rPr lang="en-US" baseline="0" dirty="0"/>
              <a:t>Presentation also explores contributions of these leadership skills in multicultural and collaborative environments.</a:t>
            </a:r>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1</a:t>
            </a:fld>
            <a:endParaRPr lang="en-US" dirty="0"/>
          </a:p>
        </p:txBody>
      </p:sp>
    </p:spTree>
    <p:extLst>
      <p:ext uri="{BB962C8B-B14F-4D97-AF65-F5344CB8AC3E}">
        <p14:creationId xmlns:p14="http://schemas.microsoft.com/office/powerpoint/2010/main" val="900508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Title: Importance of emotional and cultural intelligences in leadership</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Edith Heard statement underlines the importance of emotional intelligence (EI) and cultural intelligence (CQ) in leadership. Based on Heard quotation, these two concepts enabled her to adopt a horizontal leadership approach that values everyone, regardless of their background (</a:t>
            </a:r>
            <a:r>
              <a:rPr lang="en-GB" sz="1200" dirty="0"/>
              <a:t>Heard, 2022: </a:t>
            </a:r>
            <a:r>
              <a:rPr lang="en-GB" sz="1200" kern="1200" dirty="0">
                <a:solidFill>
                  <a:schemeClr val="tx1"/>
                </a:solidFill>
                <a:latin typeface="+mn-lt"/>
                <a:ea typeface="+mn-ea"/>
                <a:cs typeface="+mn-cs"/>
              </a:rPr>
              <a:t>Cookson, 2022). Moreover, EI enables leaders to be empathetic of other people’s feelings, opinions, and needs, which enables them to build good relationships. Multicultural environment comprise individuals from different cultural backgrounds. Leading in this environment requires leaders to develop connection based on shared trust and respect.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2</a:t>
            </a:fld>
            <a:endParaRPr lang="en-US" dirty="0"/>
          </a:p>
        </p:txBody>
      </p:sp>
    </p:spTree>
    <p:extLst>
      <p:ext uri="{BB962C8B-B14F-4D97-AF65-F5344CB8AC3E}">
        <p14:creationId xmlns:p14="http://schemas.microsoft.com/office/powerpoint/2010/main" val="2833451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focuses</a:t>
            </a:r>
            <a:r>
              <a:rPr lang="en-US" baseline="0" dirty="0"/>
              <a:t> on critical evaluation of  </a:t>
            </a:r>
            <a:r>
              <a:rPr lang="en-GB" sz="1200" kern="1200" dirty="0">
                <a:solidFill>
                  <a:schemeClr val="tx1"/>
                </a:solidFill>
                <a:latin typeface="+mn-lt"/>
                <a:ea typeface="+mn-ea"/>
                <a:cs typeface="+mn-cs"/>
              </a:rPr>
              <a:t>emotional intelligence (EI) and cultural intelligence (CQ)</a:t>
            </a:r>
            <a:r>
              <a:rPr lang="en-GB" sz="1200" kern="1200" baseline="0" dirty="0">
                <a:solidFill>
                  <a:schemeClr val="tx1"/>
                </a:solidFill>
                <a:latin typeface="+mn-lt"/>
                <a:ea typeface="+mn-ea"/>
                <a:cs typeface="+mn-cs"/>
              </a:rPr>
              <a:t> to compare leadership styles and management theories particularly on multicultural and organizational contexts.</a:t>
            </a:r>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3</a:t>
            </a:fld>
            <a:endParaRPr lang="en-US" dirty="0"/>
          </a:p>
        </p:txBody>
      </p:sp>
    </p:spTree>
    <p:extLst>
      <p:ext uri="{BB962C8B-B14F-4D97-AF65-F5344CB8AC3E}">
        <p14:creationId xmlns:p14="http://schemas.microsoft.com/office/powerpoint/2010/main" val="3722957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b="1" kern="1200" dirty="0">
                <a:solidFill>
                  <a:schemeClr val="tx1"/>
                </a:solidFill>
                <a:latin typeface="+mn-lt"/>
                <a:ea typeface="+mn-ea"/>
                <a:cs typeface="+mn-cs"/>
              </a:rPr>
              <a:t>Distinction between Leadership and Management</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Leadership is an aspect of inspiring others and creating a vision that motivates them to achieve shared goals. Leaders are visionaries as they create a compelling vision that inspire others to follow. Moreover, leaders are innovators who encourage new ideas and risk-taking (Cole &amp; Kelly, 2020). They are people-centered, who focus on building relationships and developing their employees. Moreover, leaders influence and inspire organisational change. Leaders show listen actively, show empathy, ad motivate others to work hard.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Management focuses on the orderly and efficient operation of the organisation. Managers focus on planning, organising, and controlling resources to achieve organisational objectives (Cole &amp; Kelly, 2020). They are task-oriented, focusing on ensuring that daily operations align with the organisational goals. Managers establish rules, create processes, and ensure employees complete their tasks efficiently. </a:t>
            </a:r>
          </a:p>
          <a:p>
            <a:r>
              <a:rPr lang="en-GB" sz="1200" b="1" kern="1200" dirty="0">
                <a:solidFill>
                  <a:schemeClr val="tx1"/>
                </a:solidFill>
                <a:latin typeface="+mn-lt"/>
                <a:ea typeface="+mn-ea"/>
                <a:cs typeface="+mn-cs"/>
              </a:rPr>
              <a:t>Introduce Idea That EI and CQ Blur This Boundary</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Having high EI and CQ enables managers to have better self-awareness and relationship skills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These two skills inspire the adaptability of the managers, improving managers’ receptive to organisational change. Cultural intelligence enables managers to change their management style based on situation and individual (Northhouse, 2022). This aspect is important when leading in a multicultural environment.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EI makes managers to be empathetic like leaders changing their approach from task-oriented to human-oriented (Northhouse, 2022).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CQ makes managers to value different perspectives from their subordinates, regardless of their backgrounds. </a:t>
            </a:r>
            <a:endParaRPr lang="en-US" sz="1200" kern="1200" dirty="0">
              <a:solidFill>
                <a:schemeClr val="tx1"/>
              </a:solidFill>
              <a:latin typeface="+mn-lt"/>
              <a:ea typeface="+mn-ea"/>
              <a:cs typeface="+mn-cs"/>
            </a:endParaRPr>
          </a:p>
          <a:p>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4</a:t>
            </a:fld>
            <a:endParaRPr lang="en-US" dirty="0"/>
          </a:p>
        </p:txBody>
      </p:sp>
    </p:spTree>
    <p:extLst>
      <p:ext uri="{BB962C8B-B14F-4D97-AF65-F5344CB8AC3E}">
        <p14:creationId xmlns:p14="http://schemas.microsoft.com/office/powerpoint/2010/main" val="2741872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latin typeface="+mn-lt"/>
                <a:ea typeface="+mn-ea"/>
                <a:cs typeface="+mn-cs"/>
              </a:rPr>
              <a:t>Fayol’s 14 Principles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Fayol’s 14 principles of management serve as the basis for today’s management practices.  Managers practice Fayol’s theory to organise and regulate organisations’ internal activities.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Unity of Command</a:t>
            </a:r>
            <a:r>
              <a:rPr lang="en-GB" sz="1200" kern="1200" dirty="0">
                <a:solidFill>
                  <a:schemeClr val="tx1"/>
                </a:solidFill>
                <a:latin typeface="+mn-lt"/>
                <a:ea typeface="+mn-ea"/>
                <a:cs typeface="+mn-cs"/>
              </a:rPr>
              <a:t>: There is a need for employees to have only one leader and follow his/her command to avoid confusion.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Equity</a:t>
            </a:r>
            <a:r>
              <a:rPr lang="en-GB" sz="1200" kern="1200" dirty="0">
                <a:solidFill>
                  <a:schemeClr val="tx1"/>
                </a:solidFill>
                <a:latin typeface="+mn-lt"/>
                <a:ea typeface="+mn-ea"/>
                <a:cs typeface="+mn-cs"/>
              </a:rPr>
              <a:t>:  All employees must be treated fairly and with respect without any bias.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Esprit de corps</a:t>
            </a:r>
            <a:r>
              <a:rPr lang="en-GB" sz="1200" kern="1200" dirty="0">
                <a:solidFill>
                  <a:schemeClr val="tx1"/>
                </a:solidFill>
                <a:latin typeface="+mn-lt"/>
                <a:ea typeface="+mn-ea"/>
                <a:cs typeface="+mn-cs"/>
              </a:rPr>
              <a:t>:  Managers must promote team spirit and unity for their organisations to succeed.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Authority</a:t>
            </a:r>
            <a:r>
              <a:rPr lang="en-GB" sz="1200" kern="1200" dirty="0">
                <a:solidFill>
                  <a:schemeClr val="tx1"/>
                </a:solidFill>
                <a:latin typeface="+mn-lt"/>
                <a:ea typeface="+mn-ea"/>
                <a:cs typeface="+mn-cs"/>
              </a:rPr>
              <a:t>:  Managers must have the powers to enable them give orders and the responsibility to ensure tasks are completed.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Remuneration</a:t>
            </a:r>
            <a:r>
              <a:rPr lang="en-GB" sz="1200" kern="1200" dirty="0">
                <a:solidFill>
                  <a:schemeClr val="tx1"/>
                </a:solidFill>
                <a:latin typeface="+mn-lt"/>
                <a:ea typeface="+mn-ea"/>
                <a:cs typeface="+mn-cs"/>
              </a:rPr>
              <a:t>: Companies should pay their employees reasonably for their work to motivate them.</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Mechanistic vs. human focus (Citation: Fayol)</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Fayol’s structure principles focus on creating mechanistic organisations with highly formalised structures and less suited to turbulent changes. They are more suited to stable environment, which is rare today (Cole &amp; Kelly, 2020). Mechanistic organisations focus on maximising internal efficiency by adopting a control-oriented approach. However, this approach creates mechanistic organisations that cannot respond to changes swiftly (Cole &amp; Kelly, 2020). Such organising views employees as tools and not important resources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5</a:t>
            </a:fld>
            <a:endParaRPr lang="en-US" dirty="0"/>
          </a:p>
        </p:txBody>
      </p:sp>
    </p:spTree>
    <p:extLst>
      <p:ext uri="{BB962C8B-B14F-4D97-AF65-F5344CB8AC3E}">
        <p14:creationId xmlns:p14="http://schemas.microsoft.com/office/powerpoint/2010/main" val="1948265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sz="1200" b="1" kern="1200" dirty="0">
                <a:solidFill>
                  <a:schemeClr val="tx1"/>
                </a:solidFill>
                <a:latin typeface="+mn-lt"/>
                <a:ea typeface="+mn-ea"/>
                <a:cs typeface="+mn-cs"/>
              </a:rPr>
              <a:t>McGregor’s Theory X and Theory Y</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Based on theory X:</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People naturally dislike their work and avoid responsibility.</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Employees must be controlled, threatened, and forced for them to work (Arslan and Staub, 2013).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Encourages authoritarian leadership style for tight control of employees.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However, it leads to a toxic organisational culture.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Based on theory Y:</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People are self-motivated and are always motivated by the desire to do meaningful work.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Theory Y holds that people are self-driven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They enjoy taking ownership of their work</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Managers can get the best out of employees by trusting them to their job</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Also, managers should show empathy through active listening and understanding to build relationship (Arslan and Staub, 2013).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Theory Y also encourages empowerment of employees to perform their jobs well which helps to build trust.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Brief introduction to Theory Z (collectivism, long-term commitment) (Citations: McGregor; Ouchi)</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Based on Ouchi’s theory Z, employees naturally want to build cooperative and firm relationships with employers and other employees in the company (Ouchi, 1981).</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Employees are always concerned about their job security in organisations.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Employees expect their organisations to facilitate their development through job rotation and training.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Employees want to work in an environment that values family and other social institutions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They prefer making collective decisions through consensus.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6</a:t>
            </a:fld>
            <a:endParaRPr lang="en-US" dirty="0"/>
          </a:p>
        </p:txBody>
      </p:sp>
    </p:spTree>
    <p:extLst>
      <p:ext uri="{BB962C8B-B14F-4D97-AF65-F5344CB8AC3E}">
        <p14:creationId xmlns:p14="http://schemas.microsoft.com/office/powerpoint/2010/main" val="537598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latin typeface="+mn-lt"/>
                <a:ea typeface="+mn-ea"/>
                <a:cs typeface="+mn-cs"/>
              </a:rPr>
              <a:t>Autocratic</a:t>
            </a:r>
            <a:r>
              <a:rPr lang="en-GB" sz="1200" kern="1200" dirty="0">
                <a:solidFill>
                  <a:schemeClr val="tx1"/>
                </a:solidFill>
                <a:latin typeface="+mn-lt"/>
                <a:ea typeface="+mn-ea"/>
                <a:cs typeface="+mn-cs"/>
              </a:rPr>
              <a:t>: Makes decisions without consulting subordinates. Leaders have total control over their followers and decide their work methods (YukI &amp; Gardner, 2020). Nobody can question leaders’ decisions or actions.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Democratic/Participative</a:t>
            </a:r>
            <a:r>
              <a:rPr lang="en-GB" sz="1200" kern="1200" dirty="0">
                <a:solidFill>
                  <a:schemeClr val="tx1"/>
                </a:solidFill>
                <a:latin typeface="+mn-lt"/>
                <a:ea typeface="+mn-ea"/>
                <a:cs typeface="+mn-cs"/>
              </a:rPr>
              <a:t>: Leaders encourages their followers to participate in decision making and creativity. They consult their followers before making final decisions.  Such leaders value each individual’s self-worth and esteem (YukI &amp; Gardner, 2020). Democratic leaders’ actions are based on equality, integrity, openings, mutual respect, and trust.  It creates a sense of belonging which motivates employees. However, it can delay decision-making as leaders must consult followers before making final decisions.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Transformational:</a:t>
            </a:r>
            <a:r>
              <a:rPr lang="en-GB" sz="1200" kern="1200" dirty="0">
                <a:solidFill>
                  <a:schemeClr val="tx1"/>
                </a:solidFill>
                <a:latin typeface="+mn-lt"/>
                <a:ea typeface="+mn-ea"/>
                <a:cs typeface="+mn-cs"/>
              </a:rPr>
              <a:t> Offers a clear vision for the company and sets goals to put the vision into practice. Transformational leaders empower their followers and inspire change. They encourage innovative thinking among their followers by focusing on growth opportunities (Huczynski and Buchanan, 2007). They mentor employees and help them to understand their potential which helps to build positive relationships.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Servant leadership</a:t>
            </a:r>
            <a:r>
              <a:rPr lang="en-GB" sz="1200" kern="1200" dirty="0">
                <a:solidFill>
                  <a:schemeClr val="tx1"/>
                </a:solidFill>
                <a:latin typeface="+mn-lt"/>
                <a:ea typeface="+mn-ea"/>
                <a:cs typeface="+mn-cs"/>
              </a:rPr>
              <a:t>:  They serve their followers’ needs and not their own or those of organisations.  They involve their followers in decision making (Hughes, Ginnett, and Curphy, 2002). Such leaders are active listeners, empathetic, persuasive, and have the self-awareness to understand their employees well.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7</a:t>
            </a:fld>
            <a:endParaRPr lang="en-US" dirty="0"/>
          </a:p>
        </p:txBody>
      </p:sp>
    </p:spTree>
    <p:extLst>
      <p:ext uri="{BB962C8B-B14F-4D97-AF65-F5344CB8AC3E}">
        <p14:creationId xmlns:p14="http://schemas.microsoft.com/office/powerpoint/2010/main" val="5243449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EI is the ability to perceive, express, understand, and manage your emotions and other people’s emotions. It helps one o connect, collaborate, and communicate with others effectively at work. It underlines individuals’ self-awareness, empathy, leadership, and flexibility. Managers can use EI to attain self-awareness, equality, and objectivity which helps to improve workplace culture (Huczynski and Buchanan, 2007).</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Goleman Five-Component Model</a:t>
            </a:r>
            <a:endParaRPr lang="en-US" sz="1200" kern="1200" dirty="0">
              <a:solidFill>
                <a:schemeClr val="tx1"/>
              </a:solidFill>
              <a:latin typeface="+mn-lt"/>
              <a:ea typeface="+mn-ea"/>
              <a:cs typeface="+mn-cs"/>
            </a:endParaRPr>
          </a:p>
          <a:p>
            <a:pPr lvl="0"/>
            <a:r>
              <a:rPr lang="en-GB" sz="1200" b="1" kern="1200" dirty="0">
                <a:solidFill>
                  <a:schemeClr val="tx1"/>
                </a:solidFill>
                <a:latin typeface="+mn-lt"/>
                <a:ea typeface="+mn-ea"/>
                <a:cs typeface="+mn-cs"/>
              </a:rPr>
              <a:t>Self-awareness</a:t>
            </a:r>
            <a:r>
              <a:rPr lang="en-GB" sz="1200" kern="1200" dirty="0">
                <a:solidFill>
                  <a:schemeClr val="tx1"/>
                </a:solidFill>
                <a:latin typeface="+mn-lt"/>
                <a:ea typeface="+mn-ea"/>
                <a:cs typeface="+mn-cs"/>
              </a:rPr>
              <a:t>: ability to identify and understand your emotions, feelings, and thoughts which can affect your relations with others.</a:t>
            </a:r>
            <a:endParaRPr lang="en-US" sz="1200" kern="1200" dirty="0">
              <a:solidFill>
                <a:schemeClr val="tx1"/>
              </a:solidFill>
              <a:latin typeface="+mn-lt"/>
              <a:ea typeface="+mn-ea"/>
              <a:cs typeface="+mn-cs"/>
            </a:endParaRPr>
          </a:p>
          <a:p>
            <a:pPr lvl="0"/>
            <a:r>
              <a:rPr lang="en-GB" sz="1200" b="1" kern="1200" dirty="0">
                <a:solidFill>
                  <a:schemeClr val="tx1"/>
                </a:solidFill>
                <a:latin typeface="+mn-lt"/>
                <a:ea typeface="+mn-ea"/>
                <a:cs typeface="+mn-cs"/>
              </a:rPr>
              <a:t>Self-regulation</a:t>
            </a:r>
            <a:r>
              <a:rPr lang="en-GB" sz="1200" kern="1200" dirty="0">
                <a:solidFill>
                  <a:schemeClr val="tx1"/>
                </a:solidFill>
                <a:latin typeface="+mn-lt"/>
                <a:ea typeface="+mn-ea"/>
                <a:cs typeface="+mn-cs"/>
              </a:rPr>
              <a:t>: Ability to regulate and manage your emotions and feelings to ensure they don’t affect your decisions or actions. </a:t>
            </a:r>
            <a:endParaRPr lang="en-US" sz="1200" kern="1200" dirty="0">
              <a:solidFill>
                <a:schemeClr val="tx1"/>
              </a:solidFill>
              <a:latin typeface="+mn-lt"/>
              <a:ea typeface="+mn-ea"/>
              <a:cs typeface="+mn-cs"/>
            </a:endParaRPr>
          </a:p>
          <a:p>
            <a:pPr lvl="0"/>
            <a:r>
              <a:rPr lang="en-GB" sz="1200" b="1" kern="1200" dirty="0">
                <a:solidFill>
                  <a:schemeClr val="tx1"/>
                </a:solidFill>
                <a:latin typeface="+mn-lt"/>
                <a:ea typeface="+mn-ea"/>
                <a:cs typeface="+mn-cs"/>
              </a:rPr>
              <a:t>Motivation</a:t>
            </a:r>
            <a:r>
              <a:rPr lang="en-GB" sz="1200" kern="1200" dirty="0">
                <a:solidFill>
                  <a:schemeClr val="tx1"/>
                </a:solidFill>
                <a:latin typeface="+mn-lt"/>
                <a:ea typeface="+mn-ea"/>
                <a:cs typeface="+mn-cs"/>
              </a:rPr>
              <a:t>: It entails the internal drive that motivates one to be passionate about their work. This attribute makes people to become action-oriented (Goleman, 2017). </a:t>
            </a:r>
            <a:endParaRPr lang="en-US" sz="1200" kern="1200" dirty="0">
              <a:solidFill>
                <a:schemeClr val="tx1"/>
              </a:solidFill>
              <a:latin typeface="+mn-lt"/>
              <a:ea typeface="+mn-ea"/>
              <a:cs typeface="+mn-cs"/>
            </a:endParaRPr>
          </a:p>
          <a:p>
            <a:pPr lvl="0"/>
            <a:r>
              <a:rPr lang="en-GB" sz="1200" b="1" kern="1200" dirty="0">
                <a:solidFill>
                  <a:schemeClr val="tx1"/>
                </a:solidFill>
                <a:latin typeface="+mn-lt"/>
                <a:ea typeface="+mn-ea"/>
                <a:cs typeface="+mn-cs"/>
              </a:rPr>
              <a:t>Empathy</a:t>
            </a:r>
            <a:r>
              <a:rPr lang="en-GB" sz="1200" kern="1200" dirty="0">
                <a:solidFill>
                  <a:schemeClr val="tx1"/>
                </a:solidFill>
                <a:latin typeface="+mn-lt"/>
                <a:ea typeface="+mn-ea"/>
                <a:cs typeface="+mn-cs"/>
              </a:rPr>
              <a:t>: Ability to understand other individuals’ emotions and feelings and view things from their perspective. It enables one to recognise people’s emotions and understand why they are experiencing them. </a:t>
            </a:r>
            <a:endParaRPr lang="en-US" sz="1200" kern="1200" dirty="0">
              <a:solidFill>
                <a:schemeClr val="tx1"/>
              </a:solidFill>
              <a:latin typeface="+mn-lt"/>
              <a:ea typeface="+mn-ea"/>
              <a:cs typeface="+mn-cs"/>
            </a:endParaRPr>
          </a:p>
          <a:p>
            <a:pPr lvl="0"/>
            <a:r>
              <a:rPr lang="en-GB" sz="1200" b="1" kern="1200" dirty="0">
                <a:solidFill>
                  <a:schemeClr val="tx1"/>
                </a:solidFill>
                <a:latin typeface="+mn-lt"/>
                <a:ea typeface="+mn-ea"/>
                <a:cs typeface="+mn-cs"/>
              </a:rPr>
              <a:t>Social skills:</a:t>
            </a:r>
            <a:r>
              <a:rPr lang="en-GB" sz="1200" kern="1200" dirty="0">
                <a:solidFill>
                  <a:schemeClr val="tx1"/>
                </a:solidFill>
                <a:latin typeface="+mn-lt"/>
                <a:ea typeface="+mn-ea"/>
                <a:cs typeface="+mn-cs"/>
              </a:rPr>
              <a:t> Ability to interact and communicate well with others after regulating and managing your emotions (Goleman, 2017). Social skills include persuasiveness, good communication, and active listening that enable one to build good relations with others.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8</a:t>
            </a:fld>
            <a:endParaRPr lang="en-US" dirty="0"/>
          </a:p>
        </p:txBody>
      </p:sp>
    </p:spTree>
    <p:extLst>
      <p:ext uri="{BB962C8B-B14F-4D97-AF65-F5344CB8AC3E}">
        <p14:creationId xmlns:p14="http://schemas.microsoft.com/office/powerpoint/2010/main" val="2209918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b="1" kern="1200" dirty="0">
                <a:solidFill>
                  <a:schemeClr val="tx1"/>
                </a:solidFill>
                <a:latin typeface="+mn-lt"/>
                <a:ea typeface="+mn-ea"/>
                <a:cs typeface="+mn-cs"/>
              </a:rPr>
              <a:t>Strengths: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Empathetic individuals can easily understand other people’s feelings and interact with them, building stronger relationships.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Showing empathy and respect to other people’s emotional situations helps to build trust (Goleman, 2017). This creates a working culture where everyone feels comfortable to raise concerns or share ideas.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Self-awareness allows leaders to understand their emotions and those of others, which helps to understand how to motivate them.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Limitations of EI</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 Measurement validity: Self-reported measurements can be misleading, as people can lie to make them appear capable or successful.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 Cultural universality critique: the concepts of EI are mainly applicable in the western cultures, raising doubts over its cultural universality.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EI vs. personality debate (Citations: Goleman; Antonakis</a:t>
            </a:r>
            <a:r>
              <a:rPr lang="en-GB" sz="1200" kern="1200" dirty="0">
                <a:solidFill>
                  <a:schemeClr val="tx1"/>
                </a:solidFill>
                <a:latin typeface="+mn-lt"/>
                <a:ea typeface="+mn-ea"/>
                <a:cs typeface="+mn-cs"/>
              </a:rPr>
              <a:t>)</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Based on Goleman’s perspective, emotional intelligence is a unique competency that includes self-awareness, empathy, self-regulation, social skills, and motivation.  Individuals can improve EI skills through learning (Goleman, 2017). EI influences people’s performance in their workplaces. It also makes individuals better leaders.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However, based on Antonakis’es viewpoint, EI as a competency is superfluous competency. Its competency disappears once it has been subjected to thorough scientific standards (Antonakis and Day, 2018).  He claims that EI does not predict leadership as claimed by Goleman.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9</a:t>
            </a:fld>
            <a:endParaRPr lang="en-US" dirty="0"/>
          </a:p>
        </p:txBody>
      </p:sp>
    </p:spTree>
    <p:extLst>
      <p:ext uri="{BB962C8B-B14F-4D97-AF65-F5344CB8AC3E}">
        <p14:creationId xmlns:p14="http://schemas.microsoft.com/office/powerpoint/2010/main" val="604012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CQ is the ability to understand, adjust, and work in different cultural contexts. It includes the ability to perceive differences, adjust behavior, and make decisions that respect these differences (Castañeda, Ai-Hua, &amp; Avalos, 2018). It helps to individuals to build relationships and collaboration based on mutual respect and trust.</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Earley &amp; Ang’s four dimensions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Metacognitive intelligence: individuals’ awareness of their cultural assumptions and modifying their perspective when interacting with others from different backgrounds</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Cognitive intelligence: Individuals’ knowledge of different cultures and how they work, including their customs, values, and social norms (Earley &amp; Ang, 2003).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Motivational intelligence: individuals’ confidence and interest to interact with others from different cultural backgrounds.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Behavioral intelligence: individuals’ ability to modify their behavior and communication based on the cultural context.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Distinction from Emotional Intelligence (Citation: Earley &amp; Ang)</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CQ helps individuals to operate and interact well in a multicultural environment. On the other hand EI only focuses on identifying and managing ones emotions and those of others in a known setting (Earley &amp; Ang, 2003).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10</a:t>
            </a:fld>
            <a:endParaRPr lang="en-US" dirty="0"/>
          </a:p>
        </p:txBody>
      </p:sp>
    </p:spTree>
    <p:extLst>
      <p:ext uri="{BB962C8B-B14F-4D97-AF65-F5344CB8AC3E}">
        <p14:creationId xmlns:p14="http://schemas.microsoft.com/office/powerpoint/2010/main" val="24233415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latin typeface="+mn-lt"/>
                <a:ea typeface="+mn-ea"/>
                <a:cs typeface="+mn-cs"/>
              </a:rPr>
              <a:t>Strengths OF CQ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CQ improves cross-cultural adaptability enabling leaders to modify their approach based on the cultural expectations and norms.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This adaptability helps to build trust and improve performance among employees (Huczynski and Buchanan, 2007).</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Promotes diverse thinking by encouraging people to share their ideas helping to spark innovation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Risks of CQ</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Stereotyping:</a:t>
            </a:r>
            <a:r>
              <a:rPr lang="en-GB" sz="1200" kern="1200" dirty="0">
                <a:solidFill>
                  <a:schemeClr val="tx1"/>
                </a:solidFill>
                <a:latin typeface="+mn-lt"/>
                <a:ea typeface="+mn-ea"/>
                <a:cs typeface="+mn-cs"/>
              </a:rPr>
              <a:t> high knowledge of cultural differences can contribute to conflicted advice regarding their benefits, leading to cultural stereotyping. </a:t>
            </a:r>
            <a:endParaRPr lang="en-US" sz="1200" kern="1200" dirty="0">
              <a:solidFill>
                <a:schemeClr val="tx1"/>
              </a:solidFill>
              <a:latin typeface="+mn-lt"/>
              <a:ea typeface="+mn-ea"/>
              <a:cs typeface="+mn-cs"/>
            </a:endParaRPr>
          </a:p>
          <a:p>
            <a:r>
              <a:rPr lang="en-GB" sz="1200" b="1" kern="1200" dirty="0">
                <a:solidFill>
                  <a:schemeClr val="tx1"/>
                </a:solidFill>
                <a:latin typeface="+mn-lt"/>
                <a:ea typeface="+mn-ea"/>
                <a:cs typeface="+mn-cs"/>
              </a:rPr>
              <a:t>Superficial competence</a:t>
            </a:r>
            <a:r>
              <a:rPr lang="en-GB" sz="1200" kern="1200" dirty="0">
                <a:solidFill>
                  <a:schemeClr val="tx1"/>
                </a:solidFill>
                <a:latin typeface="+mn-lt"/>
                <a:ea typeface="+mn-ea"/>
                <a:cs typeface="+mn-cs"/>
              </a:rPr>
              <a:t>: Some individuals fake or exaggerate their knowledge of a particular culture without understanding its beliefs or values (YukI and Gardner, 2020). This can contribute to fake relationships that are not based on mutual respect. </a:t>
            </a:r>
            <a:endParaRPr lang="en-US" sz="1200" kern="1200" dirty="0">
              <a:solidFill>
                <a:schemeClr val="tx1"/>
              </a:solidFill>
              <a:latin typeface="+mn-lt"/>
              <a:ea typeface="+mn-ea"/>
              <a:cs typeface="+mn-cs"/>
            </a:endParaRPr>
          </a:p>
          <a:p>
            <a:r>
              <a:rPr lang="en-GB" sz="1200" kern="1200" dirty="0">
                <a:solidFill>
                  <a:schemeClr val="tx1"/>
                </a:solidFill>
                <a:latin typeface="+mn-lt"/>
                <a:ea typeface="+mn-ea"/>
                <a:cs typeface="+mn-cs"/>
              </a:rPr>
              <a:t>Training transfer challenges due to behavioral inflexibility and contextual difference between different cultures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11</a:t>
            </a:fld>
            <a:endParaRPr lang="en-US" dirty="0"/>
          </a:p>
        </p:txBody>
      </p:sp>
    </p:spTree>
    <p:extLst>
      <p:ext uri="{BB962C8B-B14F-4D97-AF65-F5344CB8AC3E}">
        <p14:creationId xmlns:p14="http://schemas.microsoft.com/office/powerpoint/2010/main" val="26853845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Google managers use their EI to create a working environment where innovation thrives, performance increases, and employee retention increases. Google managers lead with empathy and EI setting the tone for the whole team. Leaders actively listen to their employees’ concerns and challenges, showing compassion in their responses. Google embraces failure as a part of their learning process, making employees to feel safe to take risk. Google celebrates both reasonable failures and successes.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13</a:t>
            </a:fld>
            <a:endParaRPr lang="en-US" dirty="0"/>
          </a:p>
        </p:txBody>
      </p:sp>
    </p:spTree>
    <p:extLst>
      <p:ext uri="{BB962C8B-B14F-4D97-AF65-F5344CB8AC3E}">
        <p14:creationId xmlns:p14="http://schemas.microsoft.com/office/powerpoint/2010/main" val="18076337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Satya Nadella transformed Microsoft’s culture by promoting an environment centered on understanding and empathy. He used EI to create a more harmonious workplace which allowed employees to succeed. This aspect enabled Nadella to build stronger relationships and trust among employees. EI enabled Nadella to recognise disconnect among employees and introduce EI training programs. Empathetic leadership approach enabled Nadella to promote understanding and collaboration, sparking innovation in the company.  Employees feel empathetic to each other which make them to work hard to lift each other.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14</a:t>
            </a:fld>
            <a:endParaRPr lang="en-US" dirty="0"/>
          </a:p>
        </p:txBody>
      </p:sp>
    </p:spTree>
    <p:extLst>
      <p:ext uri="{BB962C8B-B14F-4D97-AF65-F5344CB8AC3E}">
        <p14:creationId xmlns:p14="http://schemas.microsoft.com/office/powerpoint/2010/main" val="536391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Starbucks’ culture promotes a sense of belonging and community for its customers and employees. It emphasises respect, support, and inclusivity which helps to create an environment that embraces diversity. Starbucks introduced various cultural competence training programs to improve employees’ cultural awareness. It seeks to create an inclusive and welcoming Third Place through mentorship program that connects BIPOC partners to their leaders. The company also invests in partnership with professional organisations focusing on developing BIPOC talents.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15</a:t>
            </a:fld>
            <a:endParaRPr lang="en-US" dirty="0"/>
          </a:p>
        </p:txBody>
      </p:sp>
    </p:spTree>
    <p:extLst>
      <p:ext uri="{BB962C8B-B14F-4D97-AF65-F5344CB8AC3E}">
        <p14:creationId xmlns:p14="http://schemas.microsoft.com/office/powerpoint/2010/main" val="6731505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Airbnb uses inclusive governance to promote diversity and inclusive environment. This strategy has helped this company to improve its global brand image. Airbnb launched the Open Doors policy which allows discriminated guests to be matched with better or similar listing. It also partners with leading diversity and equity professionals to improve inclusivity, fairness, and knowledge sharing.  Conducts foundational research on diversity and inclusivity in geographies where the company operates to understand the local culture. It has also embedded equity-focused design methods into its operations through diversity representation.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16</a:t>
            </a:fld>
            <a:endParaRPr lang="en-US" dirty="0"/>
          </a:p>
        </p:txBody>
      </p:sp>
    </p:spTree>
    <p:extLst>
      <p:ext uri="{BB962C8B-B14F-4D97-AF65-F5344CB8AC3E}">
        <p14:creationId xmlns:p14="http://schemas.microsoft.com/office/powerpoint/2010/main" val="2731538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a:solidFill>
                  <a:schemeClr val="tx1"/>
                </a:solidFill>
                <a:latin typeface="+mn-lt"/>
                <a:ea typeface="+mn-ea"/>
                <a:cs typeface="+mn-cs"/>
              </a:rPr>
              <a:t>Organisations can develop EI &amp; CQ through</a:t>
            </a:r>
            <a:r>
              <a:rPr lang="en-GB" sz="1200" b="1" kern="1200" baseline="0" dirty="0">
                <a:solidFill>
                  <a:schemeClr val="tx1"/>
                </a:solidFill>
                <a:latin typeface="+mn-lt"/>
                <a:ea typeface="+mn-ea"/>
                <a:cs typeface="+mn-cs"/>
              </a:rPr>
              <a:t> </a:t>
            </a:r>
            <a:r>
              <a:rPr lang="en-GB" sz="1200" b="1" kern="1200" dirty="0">
                <a:solidFill>
                  <a:schemeClr val="tx1"/>
                </a:solidFill>
                <a:latin typeface="+mn-lt"/>
                <a:ea typeface="+mn-ea"/>
                <a:cs typeface="+mn-cs"/>
              </a:rPr>
              <a:t>: </a:t>
            </a:r>
            <a:endParaRPr lang="en-US" sz="1200" b="1"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Recruitment: integrate EI and CQ skill assessments into the recruitment process to allow for a more holistic assessment of candidates.</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Training: EI and CQ can be developed through targeted EI and CQ training programs to improve their cultural and emotional awareness skills.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Performance management: measure the RIO of EI and CQ training programs on performance and provide positive feedback to improve these skills. </a:t>
            </a:r>
            <a:endParaRPr lang="en-US" sz="1200" kern="1200" dirty="0">
              <a:solidFill>
                <a:schemeClr val="tx1"/>
              </a:solidFill>
              <a:latin typeface="+mn-lt"/>
              <a:ea typeface="+mn-ea"/>
              <a:cs typeface="+mn-cs"/>
            </a:endParaRPr>
          </a:p>
          <a:p>
            <a:pPr lvl="0"/>
            <a:r>
              <a:rPr lang="en-GB" sz="1200" kern="1200" dirty="0">
                <a:solidFill>
                  <a:schemeClr val="tx1"/>
                </a:solidFill>
                <a:latin typeface="+mn-lt"/>
                <a:ea typeface="+mn-ea"/>
                <a:cs typeface="+mn-cs"/>
              </a:rPr>
              <a:t>The need for remote work and globalisation will increase the need for employees with CQ and EI who can identify and manage emotions, and interact well with people from different cultural backgrounds in a multicultural environment.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ED9820C-AC6A-4995-BE27-C6DA2CCB0DFC}" type="slidenum">
              <a:rPr lang="en-US" smtClean="0"/>
              <a:pPr/>
              <a:t>17</a:t>
            </a:fld>
            <a:endParaRPr lang="en-US" dirty="0"/>
          </a:p>
        </p:txBody>
      </p:sp>
    </p:spTree>
    <p:extLst>
      <p:ext uri="{BB962C8B-B14F-4D97-AF65-F5344CB8AC3E}">
        <p14:creationId xmlns:p14="http://schemas.microsoft.com/office/powerpoint/2010/main" val="607646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AA7AAE-878E-460C-BDEF-2DAAE57795C2}" type="datetimeFigureOut">
              <a:rPr lang="en-US" smtClean="0"/>
              <a:pPr/>
              <a:t>2/20/2026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6A469B-1313-44AC-8F96-859360B39F42}"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AA7AAE-878E-460C-BDEF-2DAAE57795C2}" type="datetimeFigureOut">
              <a:rPr lang="en-US" smtClean="0"/>
              <a:pPr/>
              <a:t>2/20/2026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A469B-1313-44AC-8F96-859360B39F4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notesSlide" Target="../notesSlides/notesSlide2.xml" /><Relationship Id="rId1" Type="http://schemas.openxmlformats.org/officeDocument/2006/relationships/slideLayout" Target="../slideLayouts/slideLayout2.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 /><Relationship Id="rId7" Type="http://schemas.microsoft.com/office/2007/relationships/diagramDrawing" Target="../diagrams/drawing2.xml" /><Relationship Id="rId2" Type="http://schemas.openxmlformats.org/officeDocument/2006/relationships/notesSlide" Target="../notesSlides/notesSlide3.xml" /><Relationship Id="rId1" Type="http://schemas.openxmlformats.org/officeDocument/2006/relationships/slideLayout" Target="../slideLayouts/slideLayout2.xml" /><Relationship Id="rId6" Type="http://schemas.openxmlformats.org/officeDocument/2006/relationships/diagramColors" Target="../diagrams/colors2.xml" /><Relationship Id="rId5" Type="http://schemas.openxmlformats.org/officeDocument/2006/relationships/diagramQuickStyle" Target="../diagrams/quickStyle2.xml" /><Relationship Id="rId4" Type="http://schemas.openxmlformats.org/officeDocument/2006/relationships/diagramLayout" Target="../diagrams/layout2.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4.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5.xml" /></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 /><Relationship Id="rId7" Type="http://schemas.microsoft.com/office/2007/relationships/diagramDrawing" Target="../diagrams/drawing3.xml" /><Relationship Id="rId2" Type="http://schemas.openxmlformats.org/officeDocument/2006/relationships/notesSlide" Target="../notesSlides/notesSlide6.xml" /><Relationship Id="rId1" Type="http://schemas.openxmlformats.org/officeDocument/2006/relationships/slideLayout" Target="../slideLayouts/slideLayout5.xml" /><Relationship Id="rId6" Type="http://schemas.openxmlformats.org/officeDocument/2006/relationships/diagramColors" Target="../diagrams/colors3.xml" /><Relationship Id="rId5" Type="http://schemas.openxmlformats.org/officeDocument/2006/relationships/diagramQuickStyle" Target="../diagrams/quickStyle3.xml" /><Relationship Id="rId4" Type="http://schemas.openxmlformats.org/officeDocument/2006/relationships/diagramLayout" Target="../diagrams/layout3.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5.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5.xml" /></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5.xml" /><Relationship Id="rId3" Type="http://schemas.openxmlformats.org/officeDocument/2006/relationships/diagramData" Target="../diagrams/data4.xml" /><Relationship Id="rId7" Type="http://schemas.microsoft.com/office/2007/relationships/diagramDrawing" Target="../diagrams/drawing4.xml" /><Relationship Id="rId12" Type="http://schemas.microsoft.com/office/2007/relationships/diagramDrawing" Target="../diagrams/drawing5.xml" /><Relationship Id="rId2" Type="http://schemas.openxmlformats.org/officeDocument/2006/relationships/notesSlide" Target="../notesSlides/notesSlide9.xml" /><Relationship Id="rId1" Type="http://schemas.openxmlformats.org/officeDocument/2006/relationships/slideLayout" Target="../slideLayouts/slideLayout5.xml" /><Relationship Id="rId6" Type="http://schemas.openxmlformats.org/officeDocument/2006/relationships/diagramColors" Target="../diagrams/colors4.xml" /><Relationship Id="rId11" Type="http://schemas.openxmlformats.org/officeDocument/2006/relationships/diagramColors" Target="../diagrams/colors5.xml" /><Relationship Id="rId5" Type="http://schemas.openxmlformats.org/officeDocument/2006/relationships/diagramQuickStyle" Target="../diagrams/quickStyle4.xml" /><Relationship Id="rId10" Type="http://schemas.openxmlformats.org/officeDocument/2006/relationships/diagramQuickStyle" Target="../diagrams/quickStyle5.xml" /><Relationship Id="rId4" Type="http://schemas.openxmlformats.org/officeDocument/2006/relationships/diagramLayout" Target="../diagrams/layout4.xml" /><Relationship Id="rId9" Type="http://schemas.openxmlformats.org/officeDocument/2006/relationships/diagramLayout" Target="../diagrams/layout5.xml" /></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 /><Relationship Id="rId7" Type="http://schemas.microsoft.com/office/2007/relationships/diagramDrawing" Target="../diagrams/drawing6.xml" /><Relationship Id="rId2" Type="http://schemas.openxmlformats.org/officeDocument/2006/relationships/notesSlide" Target="../notesSlides/notesSlide10.xml" /><Relationship Id="rId1" Type="http://schemas.openxmlformats.org/officeDocument/2006/relationships/slideLayout" Target="../slideLayouts/slideLayout4.xml" /><Relationship Id="rId6" Type="http://schemas.openxmlformats.org/officeDocument/2006/relationships/diagramColors" Target="../diagrams/colors6.xml" /><Relationship Id="rId5" Type="http://schemas.openxmlformats.org/officeDocument/2006/relationships/diagramQuickStyle" Target="../diagrams/quickStyle6.xml" /><Relationship Id="rId4" Type="http://schemas.openxmlformats.org/officeDocument/2006/relationships/diagramLayout" Target="../diagrams/layout6.xml" /></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 /><Relationship Id="rId7" Type="http://schemas.microsoft.com/office/2007/relationships/diagramDrawing" Target="../diagrams/drawing7.xml" /><Relationship Id="rId2" Type="http://schemas.openxmlformats.org/officeDocument/2006/relationships/notesSlide" Target="../notesSlides/notesSlide11.xml" /><Relationship Id="rId1" Type="http://schemas.openxmlformats.org/officeDocument/2006/relationships/slideLayout" Target="../slideLayouts/slideLayout5.xml" /><Relationship Id="rId6" Type="http://schemas.openxmlformats.org/officeDocument/2006/relationships/diagramColors" Target="../diagrams/colors7.xml" /><Relationship Id="rId5" Type="http://schemas.openxmlformats.org/officeDocument/2006/relationships/diagramQuickStyle" Target="../diagrams/quickStyle7.xml" /><Relationship Id="rId4" Type="http://schemas.openxmlformats.org/officeDocument/2006/relationships/diagramLayout" Target="../diagrams/layout7.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13.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2.xml" /><Relationship Id="rId1" Type="http://schemas.openxmlformats.org/officeDocument/2006/relationships/slideLayout" Target="../slideLayouts/slideLayout4.xml" /></Relationships>
</file>

<file path=ppt/slides/_rels/slide14.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diagramData" Target="../diagrams/data8.xml" /><Relationship Id="rId7" Type="http://schemas.microsoft.com/office/2007/relationships/diagramDrawing" Target="../diagrams/drawing8.xml" /><Relationship Id="rId2" Type="http://schemas.openxmlformats.org/officeDocument/2006/relationships/notesSlide" Target="../notesSlides/notesSlide13.xml" /><Relationship Id="rId1" Type="http://schemas.openxmlformats.org/officeDocument/2006/relationships/slideLayout" Target="../slideLayouts/slideLayout4.xml" /><Relationship Id="rId6" Type="http://schemas.openxmlformats.org/officeDocument/2006/relationships/diagramColors" Target="../diagrams/colors8.xml" /><Relationship Id="rId5" Type="http://schemas.openxmlformats.org/officeDocument/2006/relationships/diagramQuickStyle" Target="../diagrams/quickStyle8.xml" /><Relationship Id="rId4" Type="http://schemas.openxmlformats.org/officeDocument/2006/relationships/diagramLayout" Target="../diagrams/layout8.xml" /></Relationships>
</file>

<file path=ppt/slides/_rels/slide15.xml.rels><?xml version="1.0" encoding="UTF-8" standalone="yes"?>
<Relationships xmlns="http://schemas.openxmlformats.org/package/2006/relationships"><Relationship Id="rId8" Type="http://schemas.openxmlformats.org/officeDocument/2006/relationships/image" Target="../media/image3.png" /><Relationship Id="rId3" Type="http://schemas.openxmlformats.org/officeDocument/2006/relationships/diagramData" Target="../diagrams/data9.xml" /><Relationship Id="rId7" Type="http://schemas.microsoft.com/office/2007/relationships/diagramDrawing" Target="../diagrams/drawing9.xml" /><Relationship Id="rId2" Type="http://schemas.openxmlformats.org/officeDocument/2006/relationships/notesSlide" Target="../notesSlides/notesSlide14.xml" /><Relationship Id="rId1" Type="http://schemas.openxmlformats.org/officeDocument/2006/relationships/slideLayout" Target="../slideLayouts/slideLayout4.xml" /><Relationship Id="rId6" Type="http://schemas.openxmlformats.org/officeDocument/2006/relationships/diagramColors" Target="../diagrams/colors9.xml" /><Relationship Id="rId5" Type="http://schemas.openxmlformats.org/officeDocument/2006/relationships/diagramQuickStyle" Target="../diagrams/quickStyle9.xml" /><Relationship Id="rId4" Type="http://schemas.openxmlformats.org/officeDocument/2006/relationships/diagramLayout" Target="../diagrams/layout9.xml" /></Relationships>
</file>

<file path=ppt/slides/_rels/slide16.xml.rels><?xml version="1.0" encoding="UTF-8" standalone="yes"?>
<Relationships xmlns="http://schemas.openxmlformats.org/package/2006/relationships"><Relationship Id="rId8" Type="http://schemas.openxmlformats.org/officeDocument/2006/relationships/image" Target="../media/image4.png" /><Relationship Id="rId3" Type="http://schemas.openxmlformats.org/officeDocument/2006/relationships/diagramData" Target="../diagrams/data10.xml" /><Relationship Id="rId7" Type="http://schemas.microsoft.com/office/2007/relationships/diagramDrawing" Target="../diagrams/drawing10.xml" /><Relationship Id="rId2" Type="http://schemas.openxmlformats.org/officeDocument/2006/relationships/notesSlide" Target="../notesSlides/notesSlide15.xml" /><Relationship Id="rId1" Type="http://schemas.openxmlformats.org/officeDocument/2006/relationships/slideLayout" Target="../slideLayouts/slideLayout4.xml" /><Relationship Id="rId6" Type="http://schemas.openxmlformats.org/officeDocument/2006/relationships/diagramColors" Target="../diagrams/colors10.xml" /><Relationship Id="rId5" Type="http://schemas.openxmlformats.org/officeDocument/2006/relationships/diagramQuickStyle" Target="../diagrams/quickStyle10.xml" /><Relationship Id="rId4" Type="http://schemas.openxmlformats.org/officeDocument/2006/relationships/diagramLayout" Target="../diagrams/layout10.xml" /></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1.xml" /><Relationship Id="rId7" Type="http://schemas.microsoft.com/office/2007/relationships/diagramDrawing" Target="../diagrams/drawing11.xml" /><Relationship Id="rId2" Type="http://schemas.openxmlformats.org/officeDocument/2006/relationships/notesSlide" Target="../notesSlides/notesSlide16.xml" /><Relationship Id="rId1" Type="http://schemas.openxmlformats.org/officeDocument/2006/relationships/slideLayout" Target="../slideLayouts/slideLayout2.xml" /><Relationship Id="rId6" Type="http://schemas.openxmlformats.org/officeDocument/2006/relationships/diagramColors" Target="../diagrams/colors11.xml" /><Relationship Id="rId5" Type="http://schemas.openxmlformats.org/officeDocument/2006/relationships/diagramQuickStyle" Target="../diagrams/quickStyle11.xml" /><Relationship Id="rId4" Type="http://schemas.openxmlformats.org/officeDocument/2006/relationships/diagramLayout" Target="../diagrams/layout11.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48470">
              <a:schemeClr val="accent6">
                <a:lumMod val="20000"/>
                <a:lumOff val="80000"/>
              </a:schemeClr>
            </a:gs>
            <a:gs pos="83000">
              <a:schemeClr val="accent2">
                <a:lumMod val="20000"/>
                <a:lumOff val="80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1774825"/>
          </a:xfrm>
          <a:solidFill>
            <a:schemeClr val="accent6"/>
          </a:solidFill>
        </p:spPr>
        <p:txBody>
          <a:bodyPr>
            <a:normAutofit/>
          </a:bodyPr>
          <a:lstStyle/>
          <a:p>
            <a:r>
              <a:rPr lang="en-US" b="1" dirty="0"/>
              <a:t>Importance of Emotional and Cultural Intelligences in Leadership</a:t>
            </a:r>
          </a:p>
        </p:txBody>
      </p:sp>
      <p:sp>
        <p:nvSpPr>
          <p:cNvPr id="3" name="Subtitle 2"/>
          <p:cNvSpPr>
            <a:spLocks noGrp="1"/>
          </p:cNvSpPr>
          <p:nvPr>
            <p:ph type="subTitle" idx="1"/>
          </p:nvPr>
        </p:nvSpPr>
        <p:spPr>
          <a:xfrm>
            <a:off x="914400" y="2209800"/>
            <a:ext cx="7696200" cy="1905000"/>
          </a:xfrm>
        </p:spPr>
        <p:txBody>
          <a:bodyPr>
            <a:normAutofit/>
          </a:bodyPr>
          <a:lstStyle/>
          <a:p>
            <a:r>
              <a:rPr lang="en-US" sz="4000" b="1" dirty="0">
                <a:effectLst>
                  <a:outerShdw blurRad="38100" dist="38100" dir="2700000" algn="tl">
                    <a:srgbClr val="000000">
                      <a:alpha val="43137"/>
                    </a:srgbClr>
                  </a:outerShdw>
                </a:effectLst>
              </a:rPr>
              <a:t>Component 1: Coursework: Individual Presentation </a:t>
            </a:r>
          </a:p>
        </p:txBody>
      </p:sp>
      <p:sp>
        <p:nvSpPr>
          <p:cNvPr id="4" name="Title 1"/>
          <p:cNvSpPr txBox="1">
            <a:spLocks/>
          </p:cNvSpPr>
          <p:nvPr/>
        </p:nvSpPr>
        <p:spPr>
          <a:xfrm>
            <a:off x="838200" y="3581400"/>
            <a:ext cx="7772400" cy="27432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000" dirty="0"/>
              <a:t>Student Name: George </a:t>
            </a:r>
            <a:r>
              <a:rPr lang="en-GB" sz="2000" dirty="0" err="1"/>
              <a:t>Alin</a:t>
            </a:r>
            <a:r>
              <a:rPr lang="en-GB" sz="2000" dirty="0"/>
              <a:t> </a:t>
            </a:r>
            <a:r>
              <a:rPr lang="en-GB" sz="2000" dirty="0" err="1"/>
              <a:t>Manole-Mihut</a:t>
            </a:r>
            <a:endParaRPr lang="en-US" sz="2000" dirty="0"/>
          </a:p>
          <a:p>
            <a:r>
              <a:rPr lang="en-GB" sz="2000" dirty="0"/>
              <a:t>ID : 2128132</a:t>
            </a:r>
            <a:endParaRPr lang="en-US" sz="2000" dirty="0"/>
          </a:p>
          <a:p>
            <a:r>
              <a:rPr lang="en-US" sz="2000" dirty="0"/>
              <a:t>LCBB6022 Leadership and Management Theory and Practice </a:t>
            </a:r>
          </a:p>
          <a:p>
            <a:endParaRPr lang="en-GB" sz="2000" dirty="0"/>
          </a:p>
          <a:p>
            <a:r>
              <a:rPr lang="en-GB" sz="2000" dirty="0"/>
              <a:t>Module Leader/Lecturer : Rebecca Stewart</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042"/>
            <a:ext cx="9144000" cy="1143000"/>
          </a:xfrm>
          <a:solidFill>
            <a:schemeClr val="accent6"/>
          </a:solidFill>
        </p:spPr>
        <p:txBody>
          <a:bodyPr/>
          <a:lstStyle/>
          <a:p>
            <a:r>
              <a:rPr lang="en-US" b="1" dirty="0"/>
              <a:t>Introduction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94312705"/>
              </p:ext>
            </p:extLst>
          </p:nvPr>
        </p:nvGraphicFramePr>
        <p:xfrm>
          <a:off x="32951" y="1371600"/>
          <a:ext cx="9067800" cy="518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US" b="1" dirty="0"/>
              <a:t>Presentation Structure </a:t>
            </a:r>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460"/>
            <a:ext cx="9144000" cy="1143000"/>
          </a:xfrm>
          <a:solidFill>
            <a:schemeClr val="accent6"/>
          </a:solidFill>
        </p:spPr>
        <p:txBody>
          <a:bodyPr/>
          <a:lstStyle/>
          <a:p>
            <a:r>
              <a:rPr lang="en-US" b="1" dirty="0"/>
              <a:t>Leadership and Management </a:t>
            </a:r>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545311279"/>
              </p:ext>
            </p:extLst>
          </p:nvPr>
        </p:nvGraphicFramePr>
        <p:xfrm>
          <a:off x="152400" y="1428075"/>
          <a:ext cx="4572000" cy="4722876"/>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tblGrid>
              <a:tr h="838200">
                <a:tc>
                  <a:txBody>
                    <a:bodyPr/>
                    <a:lstStyle/>
                    <a:p>
                      <a:pPr marL="0" marR="0">
                        <a:lnSpc>
                          <a:spcPct val="115000"/>
                        </a:lnSpc>
                        <a:spcBef>
                          <a:spcPts val="0"/>
                        </a:spcBef>
                        <a:spcAft>
                          <a:spcPts val="0"/>
                        </a:spcAft>
                      </a:pPr>
                      <a:r>
                        <a:rPr lang="en-GB" sz="1800" b="1" dirty="0">
                          <a:latin typeface="+mj-lt"/>
                          <a:ea typeface="Calibri"/>
                          <a:cs typeface="Times New Roman"/>
                        </a:rPr>
                        <a:t>Key Difference </a:t>
                      </a:r>
                      <a:endParaRPr lang="en-US" sz="1800" b="1" dirty="0">
                        <a:latin typeface="+mj-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800" b="1" dirty="0">
                          <a:latin typeface="+mj-lt"/>
                          <a:ea typeface="Calibri"/>
                          <a:cs typeface="Times New Roman"/>
                        </a:rPr>
                        <a:t>Leaders </a:t>
                      </a:r>
                      <a:endParaRPr lang="en-US" sz="1800" b="1" dirty="0">
                        <a:latin typeface="+mj-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800" b="1" dirty="0">
                          <a:latin typeface="+mj-lt"/>
                          <a:ea typeface="Calibri"/>
                          <a:cs typeface="Times New Roman"/>
                        </a:rPr>
                        <a:t>Managers </a:t>
                      </a:r>
                      <a:endParaRPr lang="en-US" sz="1800" b="1" dirty="0">
                        <a:latin typeface="+mj-lt"/>
                        <a:ea typeface="Calibri"/>
                        <a:cs typeface="Times New Roman"/>
                      </a:endParaRPr>
                    </a:p>
                  </a:txBody>
                  <a:tcPr marL="68580" marR="68580" marT="0" marB="0"/>
                </a:tc>
                <a:extLst>
                  <a:ext uri="{0D108BD9-81ED-4DB2-BD59-A6C34878D82A}">
                    <a16:rowId xmlns:a16="http://schemas.microsoft.com/office/drawing/2014/main" val="10000"/>
                  </a:ext>
                </a:extLst>
              </a:tr>
              <a:tr h="838200">
                <a:tc>
                  <a:txBody>
                    <a:bodyPr/>
                    <a:lstStyle/>
                    <a:p>
                      <a:pPr marL="0" marR="0">
                        <a:lnSpc>
                          <a:spcPct val="115000"/>
                        </a:lnSpc>
                        <a:spcBef>
                          <a:spcPts val="0"/>
                        </a:spcBef>
                        <a:spcAft>
                          <a:spcPts val="0"/>
                        </a:spcAft>
                      </a:pPr>
                      <a:r>
                        <a:rPr lang="en-GB" sz="1400" dirty="0">
                          <a:latin typeface="+mn-lt"/>
                          <a:ea typeface="Calibri"/>
                          <a:cs typeface="Times New Roman"/>
                        </a:rPr>
                        <a:t>Vision vs. Objectives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Create a convincing vision that inspires employees to follow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Sets SMART objectives to put the vision into action</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1"/>
                  </a:ext>
                </a:extLst>
              </a:tr>
              <a:tr h="838200">
                <a:tc>
                  <a:txBody>
                    <a:bodyPr/>
                    <a:lstStyle/>
                    <a:p>
                      <a:pPr marL="0" marR="0">
                        <a:lnSpc>
                          <a:spcPct val="115000"/>
                        </a:lnSpc>
                        <a:spcBef>
                          <a:spcPts val="0"/>
                        </a:spcBef>
                        <a:spcAft>
                          <a:spcPts val="0"/>
                        </a:spcAft>
                      </a:pPr>
                      <a:r>
                        <a:rPr lang="en-GB" sz="1400" dirty="0">
                          <a:latin typeface="+mn-lt"/>
                          <a:ea typeface="Calibri"/>
                          <a:cs typeface="Times New Roman"/>
                        </a:rPr>
                        <a:t>People vs. task-oriented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People-oriented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Task-oriented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2"/>
                  </a:ext>
                </a:extLst>
              </a:tr>
              <a:tr h="838200">
                <a:tc>
                  <a:txBody>
                    <a:bodyPr/>
                    <a:lstStyle/>
                    <a:p>
                      <a:pPr marL="0" marR="0">
                        <a:lnSpc>
                          <a:spcPct val="115000"/>
                        </a:lnSpc>
                        <a:spcBef>
                          <a:spcPts val="0"/>
                        </a:spcBef>
                        <a:spcAft>
                          <a:spcPts val="0"/>
                        </a:spcAft>
                      </a:pPr>
                      <a:r>
                        <a:rPr lang="en-GB" sz="1400" dirty="0">
                          <a:latin typeface="+mn-lt"/>
                          <a:ea typeface="Calibri"/>
                          <a:cs typeface="Times New Roman"/>
                        </a:rPr>
                        <a:t>Innovators vs. administrators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Encourage new ideas and risk-taking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Emphasises on order and adhering to processes</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3"/>
                  </a:ext>
                </a:extLst>
              </a:tr>
              <a:tr h="838200">
                <a:tc>
                  <a:txBody>
                    <a:bodyPr/>
                    <a:lstStyle/>
                    <a:p>
                      <a:pPr marL="0" marR="0">
                        <a:lnSpc>
                          <a:spcPct val="115000"/>
                        </a:lnSpc>
                        <a:spcBef>
                          <a:spcPts val="0"/>
                        </a:spcBef>
                        <a:spcAft>
                          <a:spcPts val="0"/>
                        </a:spcAft>
                      </a:pPr>
                      <a:r>
                        <a:rPr lang="en-GB" sz="1400" dirty="0">
                          <a:latin typeface="+mn-lt"/>
                          <a:ea typeface="Calibri"/>
                          <a:cs typeface="Times New Roman"/>
                        </a:rPr>
                        <a:t>Change vs. stability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Influence and encourage change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Encourage stability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4"/>
                  </a:ext>
                </a:extLst>
              </a:tr>
            </a:tbl>
          </a:graphicData>
        </a:graphic>
      </p:graphicFrame>
      <p:sp>
        <p:nvSpPr>
          <p:cNvPr id="7" name="Content Placeholder 6"/>
          <p:cNvSpPr>
            <a:spLocks noGrp="1"/>
          </p:cNvSpPr>
          <p:nvPr>
            <p:ph sz="half" idx="2"/>
          </p:nvPr>
        </p:nvSpPr>
        <p:spPr/>
        <p:txBody>
          <a:bodyPr>
            <a:normAutofit/>
          </a:bodyPr>
          <a:lstStyle/>
          <a:p>
            <a:r>
              <a:rPr lang="en-GB" sz="1800" dirty="0"/>
              <a:t>High EI and CQ enables managers to have better self-awareness and relationship skills</a:t>
            </a:r>
          </a:p>
          <a:p>
            <a:r>
              <a:rPr lang="en-GB" sz="1800" dirty="0"/>
              <a:t>They inspire managers’  adaptability, improving their receptive to organisational change.</a:t>
            </a:r>
          </a:p>
          <a:p>
            <a:r>
              <a:rPr lang="en-GB" sz="1800" dirty="0"/>
              <a:t>CQ enables managers to change their management style based on situation and individual .</a:t>
            </a:r>
          </a:p>
          <a:p>
            <a:r>
              <a:rPr lang="en-GB" sz="1800" dirty="0"/>
              <a:t>EI makes managers to be empathetic  to employees’ feelings like leaders.</a:t>
            </a:r>
          </a:p>
          <a:p>
            <a:r>
              <a:rPr lang="en-GB" sz="1800" dirty="0"/>
              <a:t>CQ makes managers to embrace different perspectives from their subordinates like leaders. </a:t>
            </a:r>
          </a:p>
          <a:p>
            <a:pPr>
              <a:buNone/>
            </a:pPr>
            <a:r>
              <a:rPr lang="en-GB" sz="1200" dirty="0"/>
              <a:t>(Northhouse, 2022)</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42270"/>
            <a:ext cx="9144000" cy="1020762"/>
          </a:xfrm>
          <a:solidFill>
            <a:schemeClr val="accent6"/>
          </a:solidFill>
        </p:spPr>
        <p:txBody>
          <a:bodyPr>
            <a:normAutofit/>
          </a:bodyPr>
          <a:lstStyle/>
          <a:p>
            <a:r>
              <a:rPr lang="en-US" b="1" dirty="0"/>
              <a:t>Classical Management Foundations </a:t>
            </a:r>
          </a:p>
        </p:txBody>
      </p:sp>
      <p:sp>
        <p:nvSpPr>
          <p:cNvPr id="6" name="Text Placeholder 5"/>
          <p:cNvSpPr>
            <a:spLocks noGrp="1"/>
          </p:cNvSpPr>
          <p:nvPr>
            <p:ph type="body" idx="1"/>
          </p:nvPr>
        </p:nvSpPr>
        <p:spPr>
          <a:xfrm>
            <a:off x="67267" y="1124542"/>
            <a:ext cx="4497388" cy="639762"/>
          </a:xfrm>
          <a:solidFill>
            <a:schemeClr val="accent2">
              <a:lumMod val="60000"/>
              <a:lumOff val="40000"/>
            </a:schemeClr>
          </a:solidFill>
        </p:spPr>
        <p:txBody>
          <a:bodyPr>
            <a:normAutofit/>
          </a:bodyPr>
          <a:lstStyle/>
          <a:p>
            <a:r>
              <a:rPr lang="en-US" dirty="0"/>
              <a:t>Fayol’s Principles of Management</a:t>
            </a:r>
          </a:p>
        </p:txBody>
      </p:sp>
      <p:sp>
        <p:nvSpPr>
          <p:cNvPr id="7" name="Content Placeholder 6"/>
          <p:cNvSpPr>
            <a:spLocks noGrp="1"/>
          </p:cNvSpPr>
          <p:nvPr>
            <p:ph sz="half" idx="2"/>
          </p:nvPr>
        </p:nvSpPr>
        <p:spPr>
          <a:xfrm>
            <a:off x="67267" y="1981200"/>
            <a:ext cx="4430121" cy="3951288"/>
          </a:xfrm>
        </p:spPr>
        <p:txBody>
          <a:bodyPr>
            <a:normAutofit/>
          </a:bodyPr>
          <a:lstStyle/>
          <a:p>
            <a:r>
              <a:rPr lang="en-US" sz="1800" b="1" dirty="0"/>
              <a:t>Unity of command</a:t>
            </a:r>
            <a:r>
              <a:rPr lang="en-US" sz="1800" dirty="0"/>
              <a:t>: Employees to have only one leader to avoid confusion </a:t>
            </a:r>
          </a:p>
          <a:p>
            <a:r>
              <a:rPr lang="en-US" sz="1800" b="1" dirty="0"/>
              <a:t>Equity: </a:t>
            </a:r>
            <a:r>
              <a:rPr lang="en-US" sz="1800" dirty="0"/>
              <a:t>treat all employees fairly and with respect</a:t>
            </a:r>
          </a:p>
          <a:p>
            <a:r>
              <a:rPr lang="en-US" sz="1800" b="1" dirty="0"/>
              <a:t>Esprit de corps</a:t>
            </a:r>
            <a:r>
              <a:rPr lang="en-US" sz="1800" dirty="0"/>
              <a:t>: Promote team spirit and unity to succeed</a:t>
            </a:r>
          </a:p>
          <a:p>
            <a:r>
              <a:rPr lang="en-US" sz="1800" b="1" dirty="0"/>
              <a:t>Authority: </a:t>
            </a:r>
            <a:r>
              <a:rPr lang="en-US" sz="1800" dirty="0"/>
              <a:t>give managers powers to give orders</a:t>
            </a:r>
          </a:p>
          <a:p>
            <a:r>
              <a:rPr lang="en-US" sz="1800" b="1" dirty="0"/>
              <a:t>Remuneration: </a:t>
            </a:r>
            <a:r>
              <a:rPr lang="en-US" sz="1800" dirty="0"/>
              <a:t>pay employees fairly for their work </a:t>
            </a:r>
          </a:p>
        </p:txBody>
      </p:sp>
      <p:sp>
        <p:nvSpPr>
          <p:cNvPr id="8" name="Text Placeholder 7"/>
          <p:cNvSpPr>
            <a:spLocks noGrp="1"/>
          </p:cNvSpPr>
          <p:nvPr>
            <p:ph type="body" sz="quarter" idx="3"/>
          </p:nvPr>
        </p:nvSpPr>
        <p:spPr>
          <a:xfrm>
            <a:off x="4724400" y="1124542"/>
            <a:ext cx="4419600" cy="639762"/>
          </a:xfrm>
          <a:solidFill>
            <a:schemeClr val="accent4"/>
          </a:solidFill>
        </p:spPr>
        <p:txBody>
          <a:bodyPr/>
          <a:lstStyle/>
          <a:p>
            <a:r>
              <a:rPr lang="en-US" dirty="0"/>
              <a:t>Mechanistic vs. Human Focus </a:t>
            </a:r>
          </a:p>
        </p:txBody>
      </p:sp>
      <p:graphicFrame>
        <p:nvGraphicFramePr>
          <p:cNvPr id="10" name="Content Placeholder 9"/>
          <p:cNvGraphicFramePr>
            <a:graphicFrameLocks noGrp="1"/>
          </p:cNvGraphicFramePr>
          <p:nvPr>
            <p:ph sz="quarter" idx="4"/>
            <p:extLst>
              <p:ext uri="{D42A27DB-BD31-4B8C-83A1-F6EECF244321}">
                <p14:modId xmlns:p14="http://schemas.microsoft.com/office/powerpoint/2010/main" val="2482924133"/>
              </p:ext>
            </p:extLst>
          </p:nvPr>
        </p:nvGraphicFramePr>
        <p:xfrm>
          <a:off x="4645025" y="1904998"/>
          <a:ext cx="4346574" cy="4132609"/>
        </p:xfrm>
        <a:graphic>
          <a:graphicData uri="http://schemas.openxmlformats.org/drawingml/2006/table">
            <a:tbl>
              <a:tblPr firstRow="1" bandRow="1">
                <a:tableStyleId>{5C22544A-7EE6-4342-B048-85BDC9FD1C3A}</a:tableStyleId>
              </a:tblPr>
              <a:tblGrid>
                <a:gridCol w="1448858">
                  <a:extLst>
                    <a:ext uri="{9D8B030D-6E8A-4147-A177-3AD203B41FA5}">
                      <a16:colId xmlns:a16="http://schemas.microsoft.com/office/drawing/2014/main" val="20000"/>
                    </a:ext>
                  </a:extLst>
                </a:gridCol>
                <a:gridCol w="1448858">
                  <a:extLst>
                    <a:ext uri="{9D8B030D-6E8A-4147-A177-3AD203B41FA5}">
                      <a16:colId xmlns:a16="http://schemas.microsoft.com/office/drawing/2014/main" val="20001"/>
                    </a:ext>
                  </a:extLst>
                </a:gridCol>
                <a:gridCol w="1448858">
                  <a:extLst>
                    <a:ext uri="{9D8B030D-6E8A-4147-A177-3AD203B41FA5}">
                      <a16:colId xmlns:a16="http://schemas.microsoft.com/office/drawing/2014/main" val="20002"/>
                    </a:ext>
                  </a:extLst>
                </a:gridCol>
              </a:tblGrid>
              <a:tr h="655180">
                <a:tc>
                  <a:txBody>
                    <a:bodyPr/>
                    <a:lstStyle/>
                    <a:p>
                      <a:pPr marL="0" marR="0">
                        <a:lnSpc>
                          <a:spcPct val="115000"/>
                        </a:lnSpc>
                        <a:spcBef>
                          <a:spcPts val="0"/>
                        </a:spcBef>
                        <a:spcAft>
                          <a:spcPts val="0"/>
                        </a:spcAft>
                      </a:pPr>
                      <a:r>
                        <a:rPr lang="en-GB" sz="1800" b="1" dirty="0">
                          <a:latin typeface="+mj-lt"/>
                          <a:ea typeface="Calibri"/>
                          <a:cs typeface="Times New Roman"/>
                        </a:rPr>
                        <a:t>Features  </a:t>
                      </a:r>
                      <a:endParaRPr lang="en-US" sz="1800" b="1" dirty="0">
                        <a:latin typeface="+mj-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800" b="1" dirty="0">
                          <a:latin typeface="+mj-lt"/>
                          <a:ea typeface="Calibri"/>
                          <a:cs typeface="Times New Roman"/>
                        </a:rPr>
                        <a:t>Mechanistic-focus </a:t>
                      </a:r>
                      <a:endParaRPr lang="en-US" sz="1800" b="1" dirty="0">
                        <a:latin typeface="+mj-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800" b="1" dirty="0">
                          <a:latin typeface="+mj-lt"/>
                          <a:ea typeface="Calibri"/>
                          <a:cs typeface="Times New Roman"/>
                        </a:rPr>
                        <a:t>Human-focus </a:t>
                      </a:r>
                      <a:endParaRPr lang="en-US" sz="1800" b="1" dirty="0">
                        <a:latin typeface="+mj-lt"/>
                        <a:ea typeface="Calibri"/>
                        <a:cs typeface="Times New Roman"/>
                      </a:endParaRPr>
                    </a:p>
                  </a:txBody>
                  <a:tcPr marL="68580" marR="68580" marT="0" marB="0"/>
                </a:tc>
                <a:extLst>
                  <a:ext uri="{0D108BD9-81ED-4DB2-BD59-A6C34878D82A}">
                    <a16:rowId xmlns:a16="http://schemas.microsoft.com/office/drawing/2014/main" val="10000"/>
                  </a:ext>
                </a:extLst>
              </a:tr>
              <a:tr h="541066">
                <a:tc>
                  <a:txBody>
                    <a:bodyPr/>
                    <a:lstStyle/>
                    <a:p>
                      <a:pPr marL="0" marR="0">
                        <a:lnSpc>
                          <a:spcPct val="115000"/>
                        </a:lnSpc>
                        <a:spcBef>
                          <a:spcPts val="0"/>
                        </a:spcBef>
                        <a:spcAft>
                          <a:spcPts val="0"/>
                        </a:spcAft>
                      </a:pPr>
                      <a:r>
                        <a:rPr lang="en-GB" sz="1400" dirty="0">
                          <a:latin typeface="+mn-lt"/>
                          <a:ea typeface="Calibri"/>
                          <a:cs typeface="Times New Roman"/>
                        </a:rPr>
                        <a:t>Main driver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Control and efficiency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People and performance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1"/>
                  </a:ext>
                </a:extLst>
              </a:tr>
              <a:tr h="541066">
                <a:tc>
                  <a:txBody>
                    <a:bodyPr/>
                    <a:lstStyle/>
                    <a:p>
                      <a:pPr marL="0" marR="0">
                        <a:lnSpc>
                          <a:spcPct val="115000"/>
                        </a:lnSpc>
                        <a:spcBef>
                          <a:spcPts val="0"/>
                        </a:spcBef>
                        <a:spcAft>
                          <a:spcPts val="0"/>
                        </a:spcAft>
                      </a:pPr>
                      <a:r>
                        <a:rPr lang="en-GB" sz="1400" dirty="0">
                          <a:latin typeface="+mn-lt"/>
                          <a:ea typeface="Calibri"/>
                          <a:cs typeface="Times New Roman"/>
                        </a:rPr>
                        <a:t>Decision-making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Centralised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Participative/decentralised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2"/>
                  </a:ext>
                </a:extLst>
              </a:tr>
              <a:tr h="541066">
                <a:tc>
                  <a:txBody>
                    <a:bodyPr/>
                    <a:lstStyle/>
                    <a:p>
                      <a:pPr marL="0" marR="0">
                        <a:lnSpc>
                          <a:spcPct val="115000"/>
                        </a:lnSpc>
                        <a:spcBef>
                          <a:spcPts val="0"/>
                        </a:spcBef>
                        <a:spcAft>
                          <a:spcPts val="0"/>
                        </a:spcAft>
                      </a:pPr>
                      <a:r>
                        <a:rPr lang="en-GB" sz="1400" dirty="0">
                          <a:latin typeface="+mn-lt"/>
                          <a:ea typeface="Calibri"/>
                          <a:cs typeface="Times New Roman"/>
                        </a:rPr>
                        <a:t>Structure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Hierarchical/Inflexible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Flat or flexible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3"/>
                  </a:ext>
                </a:extLst>
              </a:tr>
              <a:tr h="772099">
                <a:tc>
                  <a:txBody>
                    <a:bodyPr/>
                    <a:lstStyle/>
                    <a:p>
                      <a:pPr marL="0" marR="0">
                        <a:lnSpc>
                          <a:spcPct val="115000"/>
                        </a:lnSpc>
                        <a:spcBef>
                          <a:spcPts val="0"/>
                        </a:spcBef>
                        <a:spcAft>
                          <a:spcPts val="0"/>
                        </a:spcAft>
                      </a:pPr>
                      <a:r>
                        <a:rPr lang="en-GB" sz="1400" dirty="0">
                          <a:latin typeface="+mn-lt"/>
                          <a:ea typeface="Calibri"/>
                          <a:cs typeface="Times New Roman"/>
                        </a:rPr>
                        <a:t>Suitability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Predictable and stable environment</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Turbulent changes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4"/>
                  </a:ext>
                </a:extLst>
              </a:tr>
              <a:tr h="541066">
                <a:tc>
                  <a:txBody>
                    <a:bodyPr/>
                    <a:lstStyle/>
                    <a:p>
                      <a:pPr marL="0" marR="0">
                        <a:lnSpc>
                          <a:spcPct val="115000"/>
                        </a:lnSpc>
                        <a:spcBef>
                          <a:spcPts val="0"/>
                        </a:spcBef>
                        <a:spcAft>
                          <a:spcPts val="0"/>
                        </a:spcAft>
                      </a:pPr>
                      <a:r>
                        <a:rPr lang="en-GB" sz="1400" dirty="0">
                          <a:latin typeface="+mn-lt"/>
                          <a:ea typeface="Calibri"/>
                          <a:cs typeface="Times New Roman"/>
                        </a:rPr>
                        <a:t>Employees</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Machine or tools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Valuable resources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5"/>
                  </a:ext>
                </a:extLst>
              </a:tr>
              <a:tr h="541066">
                <a:tc>
                  <a:txBody>
                    <a:bodyPr/>
                    <a:lstStyle/>
                    <a:p>
                      <a:pPr marL="0" marR="0">
                        <a:lnSpc>
                          <a:spcPct val="115000"/>
                        </a:lnSpc>
                        <a:spcBef>
                          <a:spcPts val="0"/>
                        </a:spcBef>
                        <a:spcAft>
                          <a:spcPts val="0"/>
                        </a:spcAft>
                      </a:pPr>
                      <a:r>
                        <a:rPr lang="en-GB" sz="1400" dirty="0">
                          <a:latin typeface="+mn-lt"/>
                          <a:ea typeface="Calibri"/>
                          <a:cs typeface="Times New Roman"/>
                        </a:rPr>
                        <a:t>Key principles  (Fayol)</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Scalar chain and Order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Initiative ad Esprit de Corps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6"/>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0" y="27542"/>
            <a:ext cx="9144000" cy="1036638"/>
          </a:xfrm>
          <a:solidFill>
            <a:schemeClr val="accent6"/>
          </a:solidFill>
        </p:spPr>
        <p:txBody>
          <a:bodyPr>
            <a:normAutofit fontScale="90000"/>
          </a:bodyPr>
          <a:lstStyle/>
          <a:p>
            <a:r>
              <a:rPr lang="en-US" b="1" dirty="0"/>
              <a:t>Management Assumptions about People</a:t>
            </a:r>
          </a:p>
        </p:txBody>
      </p:sp>
      <p:sp>
        <p:nvSpPr>
          <p:cNvPr id="3" name="Text Placeholder 2"/>
          <p:cNvSpPr>
            <a:spLocks noGrp="1"/>
          </p:cNvSpPr>
          <p:nvPr>
            <p:ph type="body" idx="1"/>
          </p:nvPr>
        </p:nvSpPr>
        <p:spPr>
          <a:xfrm>
            <a:off x="4590" y="1215232"/>
            <a:ext cx="4497388" cy="639762"/>
          </a:xfrm>
          <a:solidFill>
            <a:schemeClr val="accent5"/>
          </a:solidFill>
        </p:spPr>
        <p:txBody>
          <a:bodyPr/>
          <a:lstStyle/>
          <a:p>
            <a:r>
              <a:rPr lang="en-US" dirty="0"/>
              <a:t>McGregor’s Theory X and Y</a:t>
            </a:r>
          </a:p>
        </p:txBody>
      </p:sp>
      <p:graphicFrame>
        <p:nvGraphicFramePr>
          <p:cNvPr id="7" name="Content Placeholder 6"/>
          <p:cNvGraphicFramePr>
            <a:graphicFrameLocks noGrp="1"/>
          </p:cNvGraphicFramePr>
          <p:nvPr>
            <p:ph sz="half" idx="2"/>
            <p:extLst>
              <p:ext uri="{D42A27DB-BD31-4B8C-83A1-F6EECF244321}">
                <p14:modId xmlns:p14="http://schemas.microsoft.com/office/powerpoint/2010/main" val="688008048"/>
              </p:ext>
            </p:extLst>
          </p:nvPr>
        </p:nvGraphicFramePr>
        <p:xfrm>
          <a:off x="164335" y="2006046"/>
          <a:ext cx="4344988" cy="45058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 Placeholder 4"/>
          <p:cNvSpPr>
            <a:spLocks noGrp="1"/>
          </p:cNvSpPr>
          <p:nvPr>
            <p:ph type="body" sz="quarter" idx="3"/>
          </p:nvPr>
        </p:nvSpPr>
        <p:spPr>
          <a:xfrm>
            <a:off x="4649615" y="1215232"/>
            <a:ext cx="4498975" cy="639762"/>
          </a:xfrm>
          <a:solidFill>
            <a:schemeClr val="accent3"/>
          </a:solidFill>
        </p:spPr>
        <p:txBody>
          <a:bodyPr/>
          <a:lstStyle/>
          <a:p>
            <a:r>
              <a:rPr lang="en-US" dirty="0"/>
              <a:t>Ouchi’s Theory Z</a:t>
            </a:r>
          </a:p>
        </p:txBody>
      </p:sp>
      <p:sp>
        <p:nvSpPr>
          <p:cNvPr id="6" name="Content Placeholder 5"/>
          <p:cNvSpPr>
            <a:spLocks noGrp="1"/>
          </p:cNvSpPr>
          <p:nvPr>
            <p:ph sz="quarter" idx="4"/>
          </p:nvPr>
        </p:nvSpPr>
        <p:spPr>
          <a:xfrm>
            <a:off x="4645025" y="2006046"/>
            <a:ext cx="4270375" cy="4394753"/>
          </a:xfrm>
        </p:spPr>
        <p:txBody>
          <a:bodyPr>
            <a:normAutofit/>
          </a:bodyPr>
          <a:lstStyle/>
          <a:p>
            <a:r>
              <a:rPr lang="en-GB" sz="2000" dirty="0"/>
              <a:t>Employees naturally want to build supportive and firm relationships with employers and other employees.</a:t>
            </a:r>
          </a:p>
          <a:p>
            <a:r>
              <a:rPr lang="en-GB" sz="2000" dirty="0"/>
              <a:t>They are always concerned about their job security</a:t>
            </a:r>
          </a:p>
          <a:p>
            <a:r>
              <a:rPr lang="en-GB" sz="2000" dirty="0"/>
              <a:t>Expect job rotation and training </a:t>
            </a:r>
          </a:p>
          <a:p>
            <a:pPr lvl="0"/>
            <a:r>
              <a:rPr lang="en-GB" sz="2000" dirty="0"/>
              <a:t>prefer making collective decisions through consensus.</a:t>
            </a:r>
          </a:p>
          <a:p>
            <a:r>
              <a:rPr lang="en-GB" sz="2000" dirty="0"/>
              <a:t>Want to work in an environment that values family.</a:t>
            </a:r>
            <a:endParaRPr lang="en-US" sz="2000" dirty="0"/>
          </a:p>
          <a:p>
            <a:pPr lvl="0">
              <a:buNone/>
            </a:pPr>
            <a:r>
              <a:rPr lang="en-GB" sz="2000" dirty="0"/>
              <a:t>(</a:t>
            </a:r>
            <a:r>
              <a:rPr lang="en-GB" sz="1200" dirty="0"/>
              <a:t>Ouchi, 1981</a:t>
            </a:r>
            <a:r>
              <a:rPr lang="en-GB" sz="2000" dirty="0"/>
              <a:t>)</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361"/>
            <a:ext cx="9144000" cy="944562"/>
          </a:xfrm>
          <a:solidFill>
            <a:schemeClr val="accent2"/>
          </a:solidFill>
        </p:spPr>
        <p:txBody>
          <a:bodyPr/>
          <a:lstStyle/>
          <a:p>
            <a:r>
              <a:rPr lang="en-US" b="1" dirty="0"/>
              <a:t>Leadership Style Spectrum </a:t>
            </a:r>
          </a:p>
        </p:txBody>
      </p:sp>
      <p:sp>
        <p:nvSpPr>
          <p:cNvPr id="3" name="Text Placeholder 2"/>
          <p:cNvSpPr>
            <a:spLocks noGrp="1"/>
          </p:cNvSpPr>
          <p:nvPr>
            <p:ph type="body" idx="1"/>
          </p:nvPr>
        </p:nvSpPr>
        <p:spPr>
          <a:xfrm>
            <a:off x="0" y="1066800"/>
            <a:ext cx="4267200" cy="639762"/>
          </a:xfrm>
          <a:solidFill>
            <a:schemeClr val="accent4">
              <a:lumMod val="60000"/>
              <a:lumOff val="40000"/>
            </a:schemeClr>
          </a:solidFill>
        </p:spPr>
        <p:txBody>
          <a:bodyPr/>
          <a:lstStyle/>
          <a:p>
            <a:r>
              <a:rPr lang="en-US" dirty="0"/>
              <a:t>Leadership Styles </a:t>
            </a:r>
          </a:p>
        </p:txBody>
      </p:sp>
      <p:sp>
        <p:nvSpPr>
          <p:cNvPr id="4" name="Content Placeholder 3"/>
          <p:cNvSpPr>
            <a:spLocks noGrp="1"/>
          </p:cNvSpPr>
          <p:nvPr>
            <p:ph sz="half" idx="2"/>
          </p:nvPr>
        </p:nvSpPr>
        <p:spPr>
          <a:xfrm>
            <a:off x="22952" y="1905000"/>
            <a:ext cx="3962400" cy="4572000"/>
          </a:xfrm>
        </p:spPr>
        <p:txBody>
          <a:bodyPr>
            <a:normAutofit/>
          </a:bodyPr>
          <a:lstStyle/>
          <a:p>
            <a:r>
              <a:rPr lang="en-US" sz="1900" b="1" dirty="0"/>
              <a:t>Autocratic: </a:t>
            </a:r>
            <a:r>
              <a:rPr lang="en-US" sz="1900" dirty="0"/>
              <a:t>makes decisions without involving subordinates </a:t>
            </a:r>
          </a:p>
          <a:p>
            <a:r>
              <a:rPr lang="en-US" sz="1900" b="1" dirty="0"/>
              <a:t>Democratic: </a:t>
            </a:r>
            <a:r>
              <a:rPr lang="en-US" sz="1900" dirty="0"/>
              <a:t>Encourage subordinates to participate in decision-making process</a:t>
            </a:r>
          </a:p>
          <a:p>
            <a:r>
              <a:rPr lang="en-US" sz="1900" b="1" dirty="0"/>
              <a:t>Transformational: </a:t>
            </a:r>
            <a:r>
              <a:rPr lang="en-US" sz="1900" dirty="0"/>
              <a:t>Empowers followers and inspires change through clear vision</a:t>
            </a:r>
          </a:p>
          <a:p>
            <a:r>
              <a:rPr lang="en-US" sz="1900" b="1" dirty="0"/>
              <a:t>Servant: </a:t>
            </a:r>
            <a:r>
              <a:rPr lang="en-GB" sz="1900" dirty="0"/>
              <a:t>They serve their followers’ needs and not their own or those of organisations</a:t>
            </a:r>
            <a:endParaRPr lang="en-US" sz="1900" dirty="0"/>
          </a:p>
          <a:p>
            <a:pPr>
              <a:buNone/>
            </a:pPr>
            <a:r>
              <a:rPr lang="en-US" dirty="0"/>
              <a:t>(</a:t>
            </a:r>
            <a:r>
              <a:rPr lang="en-GB" sz="1300" dirty="0"/>
              <a:t>YukI &amp; Gardner, 2020; Huczynski and Buchanan, 2007; Hughes, Ginnett, and Curphy, 2002</a:t>
            </a:r>
            <a:r>
              <a:rPr lang="en-GB" dirty="0"/>
              <a:t>)</a:t>
            </a:r>
            <a:endParaRPr lang="en-US" dirty="0"/>
          </a:p>
        </p:txBody>
      </p:sp>
      <p:sp>
        <p:nvSpPr>
          <p:cNvPr id="5" name="Text Placeholder 4"/>
          <p:cNvSpPr>
            <a:spLocks noGrp="1"/>
          </p:cNvSpPr>
          <p:nvPr>
            <p:ph type="body" sz="quarter" idx="3"/>
          </p:nvPr>
        </p:nvSpPr>
        <p:spPr>
          <a:xfrm>
            <a:off x="4267200" y="1066800"/>
            <a:ext cx="4876800" cy="639762"/>
          </a:xfrm>
          <a:solidFill>
            <a:schemeClr val="accent3">
              <a:lumMod val="60000"/>
              <a:lumOff val="40000"/>
            </a:schemeClr>
          </a:solidFill>
        </p:spPr>
        <p:txBody>
          <a:bodyPr>
            <a:normAutofit fontScale="92500" lnSpcReduction="20000"/>
          </a:bodyPr>
          <a:lstStyle/>
          <a:p>
            <a:r>
              <a:rPr lang="en-US" dirty="0"/>
              <a:t>Critical Comparison: Suitability in Multicultural Contexts</a:t>
            </a:r>
          </a:p>
        </p:txBody>
      </p:sp>
      <p:graphicFrame>
        <p:nvGraphicFramePr>
          <p:cNvPr id="7" name="Content Placeholder 6"/>
          <p:cNvGraphicFramePr>
            <a:graphicFrameLocks noGrp="1"/>
          </p:cNvGraphicFramePr>
          <p:nvPr>
            <p:ph sz="quarter" idx="4"/>
            <p:extLst>
              <p:ext uri="{D42A27DB-BD31-4B8C-83A1-F6EECF244321}">
                <p14:modId xmlns:p14="http://schemas.microsoft.com/office/powerpoint/2010/main" val="2347387563"/>
              </p:ext>
            </p:extLst>
          </p:nvPr>
        </p:nvGraphicFramePr>
        <p:xfrm>
          <a:off x="4191000" y="1905000"/>
          <a:ext cx="4724400" cy="4495799"/>
        </p:xfrm>
        <a:graphic>
          <a:graphicData uri="http://schemas.openxmlformats.org/drawingml/2006/table">
            <a:tbl>
              <a:tblPr firstRow="1" bandRow="1">
                <a:tableStyleId>{5C22544A-7EE6-4342-B048-85BDC9FD1C3A}</a:tableStyleId>
              </a:tblPr>
              <a:tblGrid>
                <a:gridCol w="1574800">
                  <a:extLst>
                    <a:ext uri="{9D8B030D-6E8A-4147-A177-3AD203B41FA5}">
                      <a16:colId xmlns:a16="http://schemas.microsoft.com/office/drawing/2014/main" val="20000"/>
                    </a:ext>
                  </a:extLst>
                </a:gridCol>
                <a:gridCol w="1574800">
                  <a:extLst>
                    <a:ext uri="{9D8B030D-6E8A-4147-A177-3AD203B41FA5}">
                      <a16:colId xmlns:a16="http://schemas.microsoft.com/office/drawing/2014/main" val="20001"/>
                    </a:ext>
                  </a:extLst>
                </a:gridCol>
                <a:gridCol w="1574800">
                  <a:extLst>
                    <a:ext uri="{9D8B030D-6E8A-4147-A177-3AD203B41FA5}">
                      <a16:colId xmlns:a16="http://schemas.microsoft.com/office/drawing/2014/main" val="20002"/>
                    </a:ext>
                  </a:extLst>
                </a:gridCol>
              </a:tblGrid>
              <a:tr h="1025156">
                <a:tc>
                  <a:txBody>
                    <a:bodyPr/>
                    <a:lstStyle/>
                    <a:p>
                      <a:pPr marL="0" marR="0">
                        <a:lnSpc>
                          <a:spcPct val="115000"/>
                        </a:lnSpc>
                        <a:spcBef>
                          <a:spcPts val="0"/>
                        </a:spcBef>
                        <a:spcAft>
                          <a:spcPts val="0"/>
                        </a:spcAft>
                      </a:pPr>
                      <a:r>
                        <a:rPr lang="en-GB" sz="1600" b="1" dirty="0">
                          <a:latin typeface="+mj-lt"/>
                          <a:ea typeface="Calibri"/>
                          <a:cs typeface="Times New Roman"/>
                        </a:rPr>
                        <a:t>Leadership styles</a:t>
                      </a:r>
                      <a:endParaRPr lang="en-US" sz="1600" b="1" dirty="0">
                        <a:latin typeface="+mj-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b="1" dirty="0">
                          <a:latin typeface="+mj-lt"/>
                          <a:ea typeface="Calibri"/>
                          <a:cs typeface="Times New Roman"/>
                        </a:rPr>
                        <a:t>Multicultural contexts</a:t>
                      </a:r>
                      <a:endParaRPr lang="en-US" sz="1600" b="1" dirty="0">
                        <a:latin typeface="+mj-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b="1" dirty="0">
                          <a:latin typeface="+mj-lt"/>
                          <a:ea typeface="Calibri"/>
                          <a:cs typeface="Times New Roman"/>
                        </a:rPr>
                        <a:t>Core Focus </a:t>
                      </a:r>
                      <a:endParaRPr lang="en-US" sz="1600" b="1" dirty="0">
                        <a:latin typeface="+mj-lt"/>
                        <a:ea typeface="Calibri"/>
                        <a:cs typeface="Times New Roman"/>
                      </a:endParaRPr>
                    </a:p>
                  </a:txBody>
                  <a:tcPr marL="68580" marR="68580" marT="0" marB="0"/>
                </a:tc>
                <a:extLst>
                  <a:ext uri="{0D108BD9-81ED-4DB2-BD59-A6C34878D82A}">
                    <a16:rowId xmlns:a16="http://schemas.microsoft.com/office/drawing/2014/main" val="10000"/>
                  </a:ext>
                </a:extLst>
              </a:tr>
              <a:tr h="1067890">
                <a:tc>
                  <a:txBody>
                    <a:bodyPr/>
                    <a:lstStyle/>
                    <a:p>
                      <a:pPr marL="0" marR="0">
                        <a:lnSpc>
                          <a:spcPct val="115000"/>
                        </a:lnSpc>
                        <a:spcBef>
                          <a:spcPts val="0"/>
                        </a:spcBef>
                        <a:spcAft>
                          <a:spcPts val="0"/>
                        </a:spcAft>
                      </a:pPr>
                      <a:r>
                        <a:rPr lang="en-GB" sz="1400" dirty="0">
                          <a:latin typeface="+mn-lt"/>
                          <a:ea typeface="Calibri"/>
                          <a:cs typeface="Times New Roman"/>
                        </a:rPr>
                        <a:t>Greenleaf (Servant Leadership)</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Suitable for inclusion and trust, and relationship-building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Focuses on employees’ growth and well-being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1"/>
                  </a:ext>
                </a:extLst>
              </a:tr>
              <a:tr h="1067890">
                <a:tc>
                  <a:txBody>
                    <a:bodyPr/>
                    <a:lstStyle/>
                    <a:p>
                      <a:pPr marL="0" marR="0">
                        <a:lnSpc>
                          <a:spcPct val="115000"/>
                        </a:lnSpc>
                        <a:spcBef>
                          <a:spcPts val="0"/>
                        </a:spcBef>
                        <a:spcAft>
                          <a:spcPts val="0"/>
                        </a:spcAft>
                      </a:pPr>
                      <a:r>
                        <a:rPr lang="en-GB" sz="1400" dirty="0">
                          <a:latin typeface="+mn-lt"/>
                          <a:ea typeface="Calibri"/>
                          <a:cs typeface="Times New Roman"/>
                        </a:rPr>
                        <a:t>Lewin (Democratic leadership)</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Suitable in low-power and democratic cultures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Focuses on employee participation and collaboration</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2"/>
                  </a:ext>
                </a:extLst>
              </a:tr>
              <a:tr h="1334863">
                <a:tc>
                  <a:txBody>
                    <a:bodyPr/>
                    <a:lstStyle/>
                    <a:p>
                      <a:pPr marL="0" marR="0">
                        <a:lnSpc>
                          <a:spcPct val="115000"/>
                        </a:lnSpc>
                        <a:spcBef>
                          <a:spcPts val="0"/>
                        </a:spcBef>
                        <a:spcAft>
                          <a:spcPts val="0"/>
                        </a:spcAft>
                      </a:pPr>
                      <a:r>
                        <a:rPr lang="en-GB" sz="1400" dirty="0">
                          <a:latin typeface="+mn-lt"/>
                          <a:ea typeface="Calibri"/>
                          <a:cs typeface="Times New Roman"/>
                        </a:rPr>
                        <a:t>Bass (Transformational leadership)</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Suitable in different cultures, especially in organisations that going through change.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Leaders focus on presenting compelling vision and influencing followers to follow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3"/>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accent6"/>
          </a:solidFill>
        </p:spPr>
        <p:txBody>
          <a:bodyPr>
            <a:normAutofit fontScale="90000"/>
          </a:bodyPr>
          <a:lstStyle/>
          <a:p>
            <a:r>
              <a:rPr lang="en-US" b="1" dirty="0"/>
              <a:t>Emotional Intelligence (EI): Concept 7 Model</a:t>
            </a:r>
          </a:p>
        </p:txBody>
      </p:sp>
      <p:sp>
        <p:nvSpPr>
          <p:cNvPr id="3" name="Text Placeholder 2"/>
          <p:cNvSpPr>
            <a:spLocks noGrp="1"/>
          </p:cNvSpPr>
          <p:nvPr>
            <p:ph type="body" idx="1"/>
          </p:nvPr>
        </p:nvSpPr>
        <p:spPr>
          <a:xfrm>
            <a:off x="228600" y="1295400"/>
            <a:ext cx="4268788" cy="533400"/>
          </a:xfrm>
          <a:solidFill>
            <a:schemeClr val="accent1"/>
          </a:solidFill>
        </p:spPr>
        <p:txBody>
          <a:bodyPr/>
          <a:lstStyle/>
          <a:p>
            <a:r>
              <a:rPr lang="en-US" dirty="0"/>
              <a:t>Emotional Intelligence (EI)</a:t>
            </a:r>
          </a:p>
        </p:txBody>
      </p:sp>
      <p:sp>
        <p:nvSpPr>
          <p:cNvPr id="4" name="Content Placeholder 3"/>
          <p:cNvSpPr>
            <a:spLocks noGrp="1"/>
          </p:cNvSpPr>
          <p:nvPr>
            <p:ph sz="half" idx="2"/>
          </p:nvPr>
        </p:nvSpPr>
        <p:spPr>
          <a:xfrm>
            <a:off x="152400" y="1981200"/>
            <a:ext cx="4114800" cy="4648200"/>
          </a:xfrm>
        </p:spPr>
        <p:txBody>
          <a:bodyPr>
            <a:normAutofit/>
          </a:bodyPr>
          <a:lstStyle/>
          <a:p>
            <a:r>
              <a:rPr lang="en-GB" sz="1800" dirty="0"/>
              <a:t>EI is the ability to perceive, express, understand, and manage your emotions and other people’s emotions.</a:t>
            </a:r>
          </a:p>
          <a:p>
            <a:pPr>
              <a:buNone/>
            </a:pPr>
            <a:r>
              <a:rPr lang="en-GB" sz="1800" b="1" dirty="0"/>
              <a:t>Goleman five-Component Model:</a:t>
            </a:r>
          </a:p>
          <a:p>
            <a:pPr>
              <a:buFont typeface="Wingdings" pitchFamily="2" charset="2"/>
              <a:buChar char="v"/>
            </a:pPr>
            <a:r>
              <a:rPr lang="en-US" sz="1700" b="1" dirty="0"/>
              <a:t>Self-awareness: </a:t>
            </a:r>
            <a:r>
              <a:rPr lang="en-GB" sz="1700" dirty="0"/>
              <a:t>ability to identify and understand your emotions</a:t>
            </a:r>
            <a:endParaRPr lang="en-US" sz="1700" dirty="0"/>
          </a:p>
          <a:p>
            <a:pPr>
              <a:buFont typeface="Wingdings" pitchFamily="2" charset="2"/>
              <a:buChar char="v"/>
            </a:pPr>
            <a:r>
              <a:rPr lang="en-US" sz="1700" b="1" dirty="0"/>
              <a:t>Self-regulation:</a:t>
            </a:r>
            <a:r>
              <a:rPr lang="en-GB" sz="1700" dirty="0"/>
              <a:t>Ability to regulate and manage your emotions and feelings </a:t>
            </a:r>
            <a:endParaRPr lang="en-US" sz="1700" dirty="0"/>
          </a:p>
          <a:p>
            <a:pPr>
              <a:buFont typeface="Wingdings" pitchFamily="2" charset="2"/>
              <a:buChar char="v"/>
            </a:pPr>
            <a:r>
              <a:rPr lang="en-US" sz="1700" b="1" dirty="0"/>
              <a:t>Motivation</a:t>
            </a:r>
            <a:r>
              <a:rPr lang="en-US" sz="1700" dirty="0"/>
              <a:t> :</a:t>
            </a:r>
            <a:r>
              <a:rPr lang="en-GB" sz="1700" dirty="0"/>
              <a:t>The internal drive that motivates one to be passionate about their work.</a:t>
            </a:r>
            <a:endParaRPr lang="en-US" sz="1700" dirty="0"/>
          </a:p>
          <a:p>
            <a:pPr>
              <a:buFont typeface="Wingdings" pitchFamily="2" charset="2"/>
              <a:buChar char="v"/>
            </a:pPr>
            <a:r>
              <a:rPr lang="en-US" sz="1700" b="1" dirty="0"/>
              <a:t>Empathy</a:t>
            </a:r>
            <a:r>
              <a:rPr lang="en-US" sz="1700" dirty="0"/>
              <a:t>: </a:t>
            </a:r>
            <a:r>
              <a:rPr lang="en-GB" sz="1700" dirty="0"/>
              <a:t>Ability to understand other individuals’ emotions and feelings </a:t>
            </a:r>
            <a:endParaRPr lang="en-US" sz="1700" dirty="0"/>
          </a:p>
          <a:p>
            <a:pPr>
              <a:buFont typeface="Wingdings" pitchFamily="2" charset="2"/>
              <a:buChar char="v"/>
            </a:pPr>
            <a:r>
              <a:rPr lang="en-US" sz="1700" b="1" dirty="0"/>
              <a:t>Social skills</a:t>
            </a:r>
            <a:r>
              <a:rPr lang="en-US" sz="1700" dirty="0"/>
              <a:t>: </a:t>
            </a:r>
            <a:r>
              <a:rPr lang="en-GB" sz="1700" dirty="0"/>
              <a:t>Ability to interact and communicate well with others </a:t>
            </a:r>
            <a:endParaRPr lang="en-US" sz="1700" dirty="0"/>
          </a:p>
        </p:txBody>
      </p:sp>
      <p:sp>
        <p:nvSpPr>
          <p:cNvPr id="5" name="Text Placeholder 4"/>
          <p:cNvSpPr>
            <a:spLocks noGrp="1"/>
          </p:cNvSpPr>
          <p:nvPr>
            <p:ph type="body" sz="quarter" idx="3"/>
          </p:nvPr>
        </p:nvSpPr>
        <p:spPr>
          <a:xfrm>
            <a:off x="4572000" y="1334418"/>
            <a:ext cx="4473766" cy="494382"/>
          </a:xfrm>
          <a:solidFill>
            <a:schemeClr val="accent2"/>
          </a:solidFill>
        </p:spPr>
        <p:txBody>
          <a:bodyPr>
            <a:normAutofit/>
          </a:bodyPr>
          <a:lstStyle/>
          <a:p>
            <a:r>
              <a:rPr lang="en-US" dirty="0"/>
              <a:t>Link EI to Leadership Styles</a:t>
            </a:r>
          </a:p>
        </p:txBody>
      </p:sp>
      <p:graphicFrame>
        <p:nvGraphicFramePr>
          <p:cNvPr id="7" name="Content Placeholder 6"/>
          <p:cNvGraphicFramePr>
            <a:graphicFrameLocks noGrp="1"/>
          </p:cNvGraphicFramePr>
          <p:nvPr>
            <p:ph sz="quarter" idx="4"/>
            <p:extLst>
              <p:ext uri="{D42A27DB-BD31-4B8C-83A1-F6EECF244321}">
                <p14:modId xmlns:p14="http://schemas.microsoft.com/office/powerpoint/2010/main" val="2860004436"/>
              </p:ext>
            </p:extLst>
          </p:nvPr>
        </p:nvGraphicFramePr>
        <p:xfrm>
          <a:off x="4497388" y="2246090"/>
          <a:ext cx="4648200" cy="4383310"/>
        </p:xfrm>
        <a:graphic>
          <a:graphicData uri="http://schemas.openxmlformats.org/drawingml/2006/table">
            <a:tbl>
              <a:tblPr firstRow="1" bandRow="1">
                <a:tableStyleId>{5C22544A-7EE6-4342-B048-85BDC9FD1C3A}</a:tableStyleId>
              </a:tblPr>
              <a:tblGrid>
                <a:gridCol w="1549400">
                  <a:extLst>
                    <a:ext uri="{9D8B030D-6E8A-4147-A177-3AD203B41FA5}">
                      <a16:colId xmlns:a16="http://schemas.microsoft.com/office/drawing/2014/main" val="20000"/>
                    </a:ext>
                  </a:extLst>
                </a:gridCol>
                <a:gridCol w="1549400">
                  <a:extLst>
                    <a:ext uri="{9D8B030D-6E8A-4147-A177-3AD203B41FA5}">
                      <a16:colId xmlns:a16="http://schemas.microsoft.com/office/drawing/2014/main" val="20001"/>
                    </a:ext>
                  </a:extLst>
                </a:gridCol>
                <a:gridCol w="1549400">
                  <a:extLst>
                    <a:ext uri="{9D8B030D-6E8A-4147-A177-3AD203B41FA5}">
                      <a16:colId xmlns:a16="http://schemas.microsoft.com/office/drawing/2014/main" val="20002"/>
                    </a:ext>
                  </a:extLst>
                </a:gridCol>
              </a:tblGrid>
              <a:tr h="923131">
                <a:tc>
                  <a:txBody>
                    <a:bodyPr/>
                    <a:lstStyle/>
                    <a:p>
                      <a:pPr marL="0" marR="0">
                        <a:lnSpc>
                          <a:spcPct val="115000"/>
                        </a:lnSpc>
                        <a:spcBef>
                          <a:spcPts val="0"/>
                        </a:spcBef>
                        <a:spcAft>
                          <a:spcPts val="0"/>
                        </a:spcAft>
                      </a:pPr>
                      <a:r>
                        <a:rPr lang="en-GB" sz="1200" b="1" dirty="0">
                          <a:latin typeface="Times New Roman"/>
                          <a:ea typeface="Calibri"/>
                          <a:cs typeface="Times New Roman"/>
                        </a:rPr>
                        <a:t>Leadership style </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200" b="1" dirty="0">
                          <a:latin typeface="Times New Roman"/>
                          <a:ea typeface="Calibri"/>
                          <a:cs typeface="Times New Roman"/>
                        </a:rPr>
                        <a:t>EI link </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200" b="1" dirty="0">
                          <a:latin typeface="Times New Roman"/>
                          <a:ea typeface="Calibri"/>
                          <a:cs typeface="Times New Roman"/>
                        </a:rPr>
                        <a:t>Connection </a:t>
                      </a:r>
                      <a:endParaRPr lang="en-US" sz="1100" dirty="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923131">
                <a:tc>
                  <a:txBody>
                    <a:bodyPr/>
                    <a:lstStyle/>
                    <a:p>
                      <a:pPr marL="0" marR="0">
                        <a:lnSpc>
                          <a:spcPct val="115000"/>
                        </a:lnSpc>
                        <a:spcBef>
                          <a:spcPts val="0"/>
                        </a:spcBef>
                        <a:spcAft>
                          <a:spcPts val="0"/>
                        </a:spcAft>
                      </a:pPr>
                      <a:r>
                        <a:rPr lang="en-GB" sz="1400" dirty="0">
                          <a:latin typeface="+mn-lt"/>
                          <a:ea typeface="Calibri"/>
                          <a:cs typeface="Times New Roman"/>
                        </a:rPr>
                        <a:t>Democratic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Depends on communication, collaboration, and influence</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Leaders use empathy and social skills to get followers’ buy-in.</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1"/>
                  </a:ext>
                </a:extLst>
              </a:tr>
              <a:tr h="923131">
                <a:tc>
                  <a:txBody>
                    <a:bodyPr/>
                    <a:lstStyle/>
                    <a:p>
                      <a:pPr marL="0" marR="0">
                        <a:lnSpc>
                          <a:spcPct val="115000"/>
                        </a:lnSpc>
                        <a:spcBef>
                          <a:spcPts val="0"/>
                        </a:spcBef>
                        <a:spcAft>
                          <a:spcPts val="0"/>
                        </a:spcAft>
                      </a:pPr>
                      <a:r>
                        <a:rPr lang="en-GB" sz="1400" dirty="0">
                          <a:latin typeface="+mn-lt"/>
                          <a:ea typeface="Calibri"/>
                          <a:cs typeface="Times New Roman"/>
                        </a:rPr>
                        <a:t>Authoritative leadership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Focus on achievement of results and self-control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Leaders can use self-regulation to regulate their thoughts and emotions.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2"/>
                  </a:ext>
                </a:extLst>
              </a:tr>
              <a:tr h="1251903">
                <a:tc>
                  <a:txBody>
                    <a:bodyPr/>
                    <a:lstStyle/>
                    <a:p>
                      <a:pPr marL="0" marR="0">
                        <a:lnSpc>
                          <a:spcPct val="115000"/>
                        </a:lnSpc>
                        <a:spcBef>
                          <a:spcPts val="0"/>
                        </a:spcBef>
                        <a:spcAft>
                          <a:spcPts val="0"/>
                        </a:spcAft>
                      </a:pPr>
                      <a:r>
                        <a:rPr lang="en-GB" sz="1400" dirty="0">
                          <a:latin typeface="+mn-lt"/>
                          <a:ea typeface="Calibri"/>
                          <a:cs typeface="Times New Roman"/>
                        </a:rPr>
                        <a:t>Servant leadership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The need to serve their followers</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Leaders use empathy to enable them to understand their followers’ needs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3"/>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US" b="1" dirty="0"/>
              <a:t>Critical Evaluation of EI</a:t>
            </a:r>
          </a:p>
        </p:txBody>
      </p:sp>
      <p:sp>
        <p:nvSpPr>
          <p:cNvPr id="3" name="Text Placeholder 2"/>
          <p:cNvSpPr>
            <a:spLocks noGrp="1"/>
          </p:cNvSpPr>
          <p:nvPr>
            <p:ph type="body" idx="1"/>
          </p:nvPr>
        </p:nvSpPr>
        <p:spPr>
          <a:xfrm>
            <a:off x="533400" y="1371600"/>
            <a:ext cx="4040188" cy="639762"/>
          </a:xfrm>
        </p:spPr>
        <p:txBody>
          <a:bodyPr/>
          <a:lstStyle/>
          <a:p>
            <a:r>
              <a:rPr lang="en-US" dirty="0"/>
              <a:t>Strengths and Limitations </a:t>
            </a:r>
          </a:p>
        </p:txBody>
      </p:sp>
      <p:graphicFrame>
        <p:nvGraphicFramePr>
          <p:cNvPr id="7" name="Content Placeholder 6"/>
          <p:cNvGraphicFramePr>
            <a:graphicFrameLocks noGrp="1"/>
          </p:cNvGraphicFramePr>
          <p:nvPr>
            <p:ph sz="half" idx="2"/>
          </p:nvPr>
        </p:nvGraphicFramePr>
        <p:xfrm>
          <a:off x="457200" y="2174875"/>
          <a:ext cx="4040188" cy="3951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 Placeholder 4"/>
          <p:cNvSpPr>
            <a:spLocks noGrp="1"/>
          </p:cNvSpPr>
          <p:nvPr>
            <p:ph type="body" sz="quarter" idx="3"/>
          </p:nvPr>
        </p:nvSpPr>
        <p:spPr>
          <a:xfrm>
            <a:off x="4724400" y="1219200"/>
            <a:ext cx="4041775" cy="639762"/>
          </a:xfrm>
        </p:spPr>
        <p:txBody>
          <a:bodyPr/>
          <a:lstStyle/>
          <a:p>
            <a:r>
              <a:rPr lang="en-US" dirty="0"/>
              <a:t>EI vs. Personality Debate </a:t>
            </a:r>
          </a:p>
        </p:txBody>
      </p:sp>
      <p:graphicFrame>
        <p:nvGraphicFramePr>
          <p:cNvPr id="10" name="Content Placeholder 9"/>
          <p:cNvGraphicFramePr>
            <a:graphicFrameLocks noGrp="1"/>
          </p:cNvGraphicFramePr>
          <p:nvPr>
            <p:ph sz="quarter" idx="4"/>
          </p:nvPr>
        </p:nvGraphicFramePr>
        <p:xfrm>
          <a:off x="4645025" y="2174875"/>
          <a:ext cx="4041775" cy="395128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19200"/>
          </a:xfrm>
          <a:solidFill>
            <a:schemeClr val="accent6"/>
          </a:solidFill>
        </p:spPr>
        <p:txBody>
          <a:bodyPr>
            <a:normAutofit fontScale="90000"/>
          </a:bodyPr>
          <a:lstStyle/>
          <a:p>
            <a:r>
              <a:rPr lang="en-US" b="1" dirty="0"/>
              <a:t>Cultural Intelligence (CQ): Concept &amp; Model </a:t>
            </a:r>
          </a:p>
        </p:txBody>
      </p:sp>
      <p:sp>
        <p:nvSpPr>
          <p:cNvPr id="7" name="Content Placeholder 6"/>
          <p:cNvSpPr>
            <a:spLocks noGrp="1"/>
          </p:cNvSpPr>
          <p:nvPr>
            <p:ph sz="half" idx="1"/>
          </p:nvPr>
        </p:nvSpPr>
        <p:spPr>
          <a:xfrm>
            <a:off x="76200" y="1524000"/>
            <a:ext cx="4343400" cy="4525963"/>
          </a:xfrm>
        </p:spPr>
        <p:txBody>
          <a:bodyPr>
            <a:normAutofit lnSpcReduction="10000"/>
          </a:bodyPr>
          <a:lstStyle/>
          <a:p>
            <a:pPr>
              <a:buFont typeface="Wingdings" pitchFamily="2" charset="2"/>
              <a:buChar char="v"/>
            </a:pPr>
            <a:r>
              <a:rPr lang="en-GB" sz="1600" dirty="0"/>
              <a:t>CQ is the ability to understand, adjust, and work in different cultural contexts.</a:t>
            </a:r>
          </a:p>
          <a:p>
            <a:pPr>
              <a:buNone/>
            </a:pPr>
            <a:endParaRPr lang="en-GB" sz="1800" b="1" dirty="0">
              <a:latin typeface="+mj-lt"/>
            </a:endParaRPr>
          </a:p>
          <a:p>
            <a:pPr>
              <a:buNone/>
            </a:pPr>
            <a:r>
              <a:rPr lang="en-GB" sz="1800" b="1" dirty="0">
                <a:latin typeface="+mj-lt"/>
              </a:rPr>
              <a:t>Earley &amp; Ang’s Four Dimensions </a:t>
            </a:r>
          </a:p>
          <a:p>
            <a:pPr>
              <a:buNone/>
            </a:pPr>
            <a:endParaRPr lang="en-US" sz="1800" dirty="0">
              <a:latin typeface="+mj-lt"/>
            </a:endParaRPr>
          </a:p>
          <a:p>
            <a:pPr>
              <a:buFont typeface="Wingdings" pitchFamily="2" charset="2"/>
              <a:buChar char="q"/>
            </a:pPr>
            <a:r>
              <a:rPr lang="en-GB" sz="1600" b="1" dirty="0"/>
              <a:t>Metacognitive intelligence</a:t>
            </a:r>
            <a:r>
              <a:rPr lang="en-GB" sz="1600" dirty="0"/>
              <a:t>: individuals’ awareness of their cultural assumptions </a:t>
            </a:r>
          </a:p>
          <a:p>
            <a:pPr>
              <a:buFont typeface="Wingdings" pitchFamily="2" charset="2"/>
              <a:buChar char="q"/>
            </a:pPr>
            <a:r>
              <a:rPr lang="en-GB" sz="1600" b="1" dirty="0"/>
              <a:t>Cognitive intelligence: </a:t>
            </a:r>
            <a:r>
              <a:rPr lang="en-GB" sz="1600" dirty="0"/>
              <a:t>Individuals’ knowledge of different cultures and how they work</a:t>
            </a:r>
          </a:p>
          <a:p>
            <a:pPr>
              <a:buFont typeface="Wingdings" pitchFamily="2" charset="2"/>
              <a:buChar char="q"/>
            </a:pPr>
            <a:r>
              <a:rPr lang="en-GB" sz="1600" b="1" dirty="0"/>
              <a:t>Motivational intelligence</a:t>
            </a:r>
            <a:r>
              <a:rPr lang="en-GB" sz="1600" dirty="0"/>
              <a:t>: individuals’ confidence and interest to interact with others from different cultural backgrounds</a:t>
            </a:r>
          </a:p>
          <a:p>
            <a:pPr lvl="0">
              <a:buFont typeface="Wingdings" pitchFamily="2" charset="2"/>
              <a:buChar char="q"/>
            </a:pPr>
            <a:r>
              <a:rPr lang="en-GB" sz="1600" b="1" dirty="0"/>
              <a:t>Behavioral intelligence: </a:t>
            </a:r>
            <a:r>
              <a:rPr lang="en-GB" sz="1600" dirty="0"/>
              <a:t>individuals’ ability to modify their behavior and communication based on the cultural context. </a:t>
            </a:r>
          </a:p>
          <a:p>
            <a:pPr lvl="0">
              <a:buNone/>
            </a:pPr>
            <a:endParaRPr lang="en-GB" sz="1600" dirty="0"/>
          </a:p>
          <a:p>
            <a:pPr lvl="0">
              <a:buNone/>
            </a:pPr>
            <a:r>
              <a:rPr lang="en-GB" sz="1100" dirty="0"/>
              <a:t>(Earley &amp; Ang, 2003</a:t>
            </a:r>
            <a:r>
              <a:rPr lang="en-GB" sz="1600" dirty="0"/>
              <a:t>)</a:t>
            </a:r>
            <a:endParaRPr lang="en-US" sz="1600" dirty="0"/>
          </a:p>
          <a:p>
            <a:pPr>
              <a:buNone/>
            </a:pPr>
            <a:endParaRPr lang="en-US" sz="1600" dirty="0"/>
          </a:p>
        </p:txBody>
      </p:sp>
      <p:graphicFrame>
        <p:nvGraphicFramePr>
          <p:cNvPr id="9" name="Content Placeholder 8"/>
          <p:cNvGraphicFramePr>
            <a:graphicFrameLocks noGrp="1"/>
          </p:cNvGraphicFramePr>
          <p:nvPr>
            <p:ph sz="half" idx="2"/>
            <p:extLst>
              <p:ext uri="{D42A27DB-BD31-4B8C-83A1-F6EECF244321}">
                <p14:modId xmlns:p14="http://schemas.microsoft.com/office/powerpoint/2010/main" val="2365709965"/>
              </p:ext>
            </p:extLst>
          </p:nvPr>
        </p:nvGraphicFramePr>
        <p:xfrm>
          <a:off x="4648200" y="1600200"/>
          <a:ext cx="4267200"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07" y="0"/>
            <a:ext cx="9144000" cy="1143000"/>
          </a:xfrm>
          <a:solidFill>
            <a:schemeClr val="accent2"/>
          </a:solidFill>
        </p:spPr>
        <p:txBody>
          <a:bodyPr/>
          <a:lstStyle/>
          <a:p>
            <a:r>
              <a:rPr lang="en-US" b="1" dirty="0"/>
              <a:t>Critical Evaluation of CQ</a:t>
            </a:r>
          </a:p>
        </p:txBody>
      </p:sp>
      <p:sp>
        <p:nvSpPr>
          <p:cNvPr id="5" name="Text Placeholder 4"/>
          <p:cNvSpPr>
            <a:spLocks noGrp="1"/>
          </p:cNvSpPr>
          <p:nvPr>
            <p:ph type="body" idx="1"/>
          </p:nvPr>
        </p:nvSpPr>
        <p:spPr>
          <a:xfrm>
            <a:off x="228600" y="1461763"/>
            <a:ext cx="4040188" cy="639762"/>
          </a:xfrm>
          <a:solidFill>
            <a:schemeClr val="accent6"/>
          </a:solidFill>
        </p:spPr>
        <p:txBody>
          <a:bodyPr/>
          <a:lstStyle/>
          <a:p>
            <a:r>
              <a:rPr lang="en-US" dirty="0"/>
              <a:t>Strengths and Risks of CQ</a:t>
            </a:r>
          </a:p>
        </p:txBody>
      </p:sp>
      <p:graphicFrame>
        <p:nvGraphicFramePr>
          <p:cNvPr id="9" name="Content Placeholder 8"/>
          <p:cNvGraphicFramePr>
            <a:graphicFrameLocks noGrp="1"/>
          </p:cNvGraphicFramePr>
          <p:nvPr>
            <p:ph sz="half" idx="2"/>
            <p:extLst>
              <p:ext uri="{D42A27DB-BD31-4B8C-83A1-F6EECF244321}">
                <p14:modId xmlns:p14="http://schemas.microsoft.com/office/powerpoint/2010/main" val="3879078683"/>
              </p:ext>
            </p:extLst>
          </p:nvPr>
        </p:nvGraphicFramePr>
        <p:xfrm>
          <a:off x="228600" y="2174874"/>
          <a:ext cx="4268788" cy="4149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 Placeholder 6"/>
          <p:cNvSpPr>
            <a:spLocks noGrp="1"/>
          </p:cNvSpPr>
          <p:nvPr>
            <p:ph type="body" sz="quarter" idx="3"/>
          </p:nvPr>
        </p:nvSpPr>
        <p:spPr>
          <a:xfrm>
            <a:off x="4953000" y="1461763"/>
            <a:ext cx="4041775" cy="639762"/>
          </a:xfrm>
          <a:solidFill>
            <a:schemeClr val="accent1"/>
          </a:solidFill>
        </p:spPr>
        <p:txBody>
          <a:bodyPr/>
          <a:lstStyle/>
          <a:p>
            <a:r>
              <a:rPr lang="en-US" dirty="0"/>
              <a:t>Risks of CQ</a:t>
            </a:r>
          </a:p>
        </p:txBody>
      </p:sp>
      <p:sp>
        <p:nvSpPr>
          <p:cNvPr id="8" name="Content Placeholder 7"/>
          <p:cNvSpPr>
            <a:spLocks noGrp="1"/>
          </p:cNvSpPr>
          <p:nvPr>
            <p:ph sz="quarter" idx="4"/>
          </p:nvPr>
        </p:nvSpPr>
        <p:spPr>
          <a:xfrm>
            <a:off x="4645024" y="2362200"/>
            <a:ext cx="4349751" cy="4114800"/>
          </a:xfrm>
        </p:spPr>
        <p:txBody>
          <a:bodyPr>
            <a:normAutofit lnSpcReduction="10000"/>
          </a:bodyPr>
          <a:lstStyle/>
          <a:p>
            <a:pPr lvl="0"/>
            <a:r>
              <a:rPr lang="en-US" sz="2000" dirty="0"/>
              <a:t>Cultural Stereotyping of people’s beliefs due to </a:t>
            </a:r>
            <a:r>
              <a:rPr lang="en-GB" sz="2000" dirty="0"/>
              <a:t>conflicted advice</a:t>
            </a:r>
            <a:endParaRPr lang="en-US" sz="2000" dirty="0"/>
          </a:p>
          <a:p>
            <a:pPr lvl="0"/>
            <a:r>
              <a:rPr lang="en-US" sz="2000" dirty="0"/>
              <a:t>Leads to superficial competence of a particular culture as people fake their knowledge of a particular culture</a:t>
            </a:r>
          </a:p>
          <a:p>
            <a:pPr lvl="0"/>
            <a:r>
              <a:rPr lang="en-GB" sz="2000" dirty="0"/>
              <a:t>Training transfer challenges due to behavioral inflexibility and contextual difference  between different cultures</a:t>
            </a:r>
          </a:p>
          <a:p>
            <a:pPr lvl="0">
              <a:buNone/>
            </a:pPr>
            <a:endParaRPr lang="en-GB" sz="2000" dirty="0"/>
          </a:p>
          <a:p>
            <a:pPr lvl="0">
              <a:buNone/>
            </a:pPr>
            <a:endParaRPr lang="en-US" sz="2000" dirty="0"/>
          </a:p>
          <a:p>
            <a:pPr>
              <a:buNone/>
            </a:pPr>
            <a:r>
              <a:rPr lang="en-US" sz="1200" dirty="0"/>
              <a:t>(</a:t>
            </a:r>
            <a:r>
              <a:rPr lang="en-GB" sz="1200" dirty="0"/>
              <a:t>YukI and Gardner, 2020)</a:t>
            </a:r>
            <a:endParaRPr lang="en-US" sz="1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24" y="0"/>
            <a:ext cx="9144000" cy="944562"/>
          </a:xfrm>
          <a:solidFill>
            <a:schemeClr val="accent6"/>
          </a:solidFill>
        </p:spPr>
        <p:txBody>
          <a:bodyPr>
            <a:normAutofit fontScale="90000"/>
          </a:bodyPr>
          <a:lstStyle/>
          <a:p>
            <a:r>
              <a:rPr lang="en-US" b="1" dirty="0"/>
              <a:t>Integrating EI, CQ, and Leadership Style </a:t>
            </a:r>
          </a:p>
        </p:txBody>
      </p:sp>
      <p:sp>
        <p:nvSpPr>
          <p:cNvPr id="3" name="Text Placeholder 2"/>
          <p:cNvSpPr>
            <a:spLocks noGrp="1"/>
          </p:cNvSpPr>
          <p:nvPr>
            <p:ph type="body" idx="1"/>
          </p:nvPr>
        </p:nvSpPr>
        <p:spPr>
          <a:xfrm>
            <a:off x="0" y="1295400"/>
            <a:ext cx="4800600" cy="639762"/>
          </a:xfrm>
          <a:solidFill>
            <a:schemeClr val="accent2"/>
          </a:solidFill>
        </p:spPr>
        <p:txBody>
          <a:bodyPr>
            <a:normAutofit fontScale="92500"/>
          </a:bodyPr>
          <a:lstStyle/>
          <a:p>
            <a:r>
              <a:rPr lang="en-US" dirty="0"/>
              <a:t>Integrating EI, CQ, and Leadership style</a:t>
            </a:r>
          </a:p>
        </p:txBody>
      </p:sp>
      <p:graphicFrame>
        <p:nvGraphicFramePr>
          <p:cNvPr id="8" name="Content Placeholder 7"/>
          <p:cNvGraphicFramePr>
            <a:graphicFrameLocks noGrp="1"/>
          </p:cNvGraphicFramePr>
          <p:nvPr>
            <p:ph sz="half" idx="2"/>
            <p:extLst>
              <p:ext uri="{D42A27DB-BD31-4B8C-83A1-F6EECF244321}">
                <p14:modId xmlns:p14="http://schemas.microsoft.com/office/powerpoint/2010/main" val="2675310309"/>
              </p:ext>
            </p:extLst>
          </p:nvPr>
        </p:nvGraphicFramePr>
        <p:xfrm>
          <a:off x="152400" y="2174873"/>
          <a:ext cx="4953000" cy="4302127"/>
        </p:xfrm>
        <a:graphic>
          <a:graphicData uri="http://schemas.openxmlformats.org/drawingml/2006/table">
            <a:tbl>
              <a:tblPr firstRow="1" bandRow="1">
                <a:tableStyleId>{5C22544A-7EE6-4342-B048-85BDC9FD1C3A}</a:tableStyleId>
              </a:tblPr>
              <a:tblGrid>
                <a:gridCol w="1090954">
                  <a:extLst>
                    <a:ext uri="{9D8B030D-6E8A-4147-A177-3AD203B41FA5}">
                      <a16:colId xmlns:a16="http://schemas.microsoft.com/office/drawing/2014/main" val="20000"/>
                    </a:ext>
                  </a:extLst>
                </a:gridCol>
                <a:gridCol w="1385546">
                  <a:extLst>
                    <a:ext uri="{9D8B030D-6E8A-4147-A177-3AD203B41FA5}">
                      <a16:colId xmlns:a16="http://schemas.microsoft.com/office/drawing/2014/main" val="20001"/>
                    </a:ext>
                  </a:extLst>
                </a:gridCol>
                <a:gridCol w="1238250">
                  <a:extLst>
                    <a:ext uri="{9D8B030D-6E8A-4147-A177-3AD203B41FA5}">
                      <a16:colId xmlns:a16="http://schemas.microsoft.com/office/drawing/2014/main" val="20002"/>
                    </a:ext>
                  </a:extLst>
                </a:gridCol>
                <a:gridCol w="1238250">
                  <a:extLst>
                    <a:ext uri="{9D8B030D-6E8A-4147-A177-3AD203B41FA5}">
                      <a16:colId xmlns:a16="http://schemas.microsoft.com/office/drawing/2014/main" val="20003"/>
                    </a:ext>
                  </a:extLst>
                </a:gridCol>
              </a:tblGrid>
              <a:tr h="684234">
                <a:tc>
                  <a:txBody>
                    <a:bodyPr/>
                    <a:lstStyle/>
                    <a:p>
                      <a:pPr marL="0" marR="0">
                        <a:lnSpc>
                          <a:spcPct val="115000"/>
                        </a:lnSpc>
                        <a:spcBef>
                          <a:spcPts val="0"/>
                        </a:spcBef>
                        <a:spcAft>
                          <a:spcPts val="0"/>
                        </a:spcAft>
                      </a:pPr>
                      <a:r>
                        <a:rPr lang="en-GB" sz="1400" b="1" dirty="0">
                          <a:latin typeface="+mj-lt"/>
                          <a:ea typeface="Calibri"/>
                          <a:cs typeface="Times New Roman"/>
                        </a:rPr>
                        <a:t>Intelligent Competency </a:t>
                      </a:r>
                      <a:endParaRPr lang="en-US" sz="1400" b="1" dirty="0">
                        <a:latin typeface="+mj-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b="1" dirty="0">
                          <a:latin typeface="+mj-lt"/>
                          <a:ea typeface="Calibri"/>
                          <a:cs typeface="Times New Roman"/>
                        </a:rPr>
                        <a:t>Focus </a:t>
                      </a:r>
                      <a:endParaRPr lang="en-US" sz="1400" b="1" dirty="0">
                        <a:latin typeface="+mj-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b="1" dirty="0">
                          <a:latin typeface="+mj-lt"/>
                          <a:ea typeface="Calibri"/>
                          <a:cs typeface="Times New Roman"/>
                        </a:rPr>
                        <a:t>Leadership Styles</a:t>
                      </a:r>
                      <a:endParaRPr lang="en-US" sz="1400" b="1" dirty="0">
                        <a:latin typeface="+mj-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b="1" dirty="0">
                          <a:latin typeface="+mj-lt"/>
                          <a:ea typeface="Calibri"/>
                          <a:cs typeface="Times New Roman"/>
                        </a:rPr>
                        <a:t>Behaviors </a:t>
                      </a:r>
                      <a:endParaRPr lang="en-US" sz="1400" b="1" dirty="0">
                        <a:latin typeface="+mj-lt"/>
                        <a:ea typeface="Calibri"/>
                        <a:cs typeface="Times New Roman"/>
                      </a:endParaRPr>
                    </a:p>
                  </a:txBody>
                  <a:tcPr marL="68580" marR="68580" marT="0" marB="0"/>
                </a:tc>
                <a:extLst>
                  <a:ext uri="{0D108BD9-81ED-4DB2-BD59-A6C34878D82A}">
                    <a16:rowId xmlns:a16="http://schemas.microsoft.com/office/drawing/2014/main" val="10000"/>
                  </a:ext>
                </a:extLst>
              </a:tr>
              <a:tr h="2068539">
                <a:tc>
                  <a:txBody>
                    <a:bodyPr/>
                    <a:lstStyle/>
                    <a:p>
                      <a:pPr marL="0" marR="0">
                        <a:lnSpc>
                          <a:spcPct val="115000"/>
                        </a:lnSpc>
                        <a:spcBef>
                          <a:spcPts val="0"/>
                        </a:spcBef>
                        <a:spcAft>
                          <a:spcPts val="0"/>
                        </a:spcAft>
                      </a:pPr>
                      <a:r>
                        <a:rPr lang="en-GB" sz="1200" dirty="0">
                          <a:latin typeface="Times New Roman"/>
                          <a:ea typeface="Calibri"/>
                          <a:cs typeface="Times New Roman"/>
                        </a:rPr>
                        <a:t>CQ</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Adaptive and cross-cultural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Transformational and participative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Empowering the team, inspiring others, cultural awareness, and adaptability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1"/>
                  </a:ext>
                </a:extLst>
              </a:tr>
              <a:tr h="1549354">
                <a:tc>
                  <a:txBody>
                    <a:bodyPr/>
                    <a:lstStyle/>
                    <a:p>
                      <a:pPr marL="0" marR="0">
                        <a:lnSpc>
                          <a:spcPct val="115000"/>
                        </a:lnSpc>
                        <a:spcBef>
                          <a:spcPts val="0"/>
                        </a:spcBef>
                        <a:spcAft>
                          <a:spcPts val="0"/>
                        </a:spcAft>
                      </a:pPr>
                      <a:r>
                        <a:rPr lang="en-GB" sz="1200" dirty="0">
                          <a:latin typeface="Times New Roman"/>
                          <a:ea typeface="Calibri"/>
                          <a:cs typeface="Times New Roman"/>
                        </a:rPr>
                        <a:t>EI</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Self-awareness  and interpersonal </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Democratic and servant leadership</a:t>
                      </a:r>
                      <a:endParaRPr lang="en-US" sz="1400" dirty="0">
                        <a:latin typeface="+mn-lt"/>
                        <a:ea typeface="Calibri"/>
                        <a:cs typeface="Times New Roman"/>
                      </a:endParaRPr>
                    </a:p>
                  </a:txBody>
                  <a:tcPr marL="68580" marR="68580" marT="0" marB="0"/>
                </a:tc>
                <a:tc>
                  <a:txBody>
                    <a:bodyPr/>
                    <a:lstStyle/>
                    <a:p>
                      <a:pPr marL="0" marR="0">
                        <a:lnSpc>
                          <a:spcPct val="115000"/>
                        </a:lnSpc>
                        <a:spcBef>
                          <a:spcPts val="0"/>
                        </a:spcBef>
                        <a:spcAft>
                          <a:spcPts val="0"/>
                        </a:spcAft>
                      </a:pPr>
                      <a:r>
                        <a:rPr lang="en-GB" sz="1400" dirty="0">
                          <a:latin typeface="+mn-lt"/>
                          <a:ea typeface="Calibri"/>
                          <a:cs typeface="Times New Roman"/>
                        </a:rPr>
                        <a:t>Active listening, people-centered, empathy, and collaboration </a:t>
                      </a:r>
                      <a:endParaRPr lang="en-US" sz="1400" dirty="0">
                        <a:latin typeface="+mn-lt"/>
                        <a:ea typeface="Calibri"/>
                        <a:cs typeface="Times New Roman"/>
                      </a:endParaRPr>
                    </a:p>
                  </a:txBody>
                  <a:tcPr marL="68580" marR="68580" marT="0" marB="0"/>
                </a:tc>
                <a:extLst>
                  <a:ext uri="{0D108BD9-81ED-4DB2-BD59-A6C34878D82A}">
                    <a16:rowId xmlns:a16="http://schemas.microsoft.com/office/drawing/2014/main" val="10002"/>
                  </a:ext>
                </a:extLst>
              </a:tr>
            </a:tbl>
          </a:graphicData>
        </a:graphic>
      </p:graphicFrame>
      <p:sp>
        <p:nvSpPr>
          <p:cNvPr id="5" name="Text Placeholder 4"/>
          <p:cNvSpPr>
            <a:spLocks noGrp="1"/>
          </p:cNvSpPr>
          <p:nvPr>
            <p:ph type="body" sz="quarter" idx="3"/>
          </p:nvPr>
        </p:nvSpPr>
        <p:spPr>
          <a:xfrm>
            <a:off x="5105400" y="1295400"/>
            <a:ext cx="3962400" cy="639762"/>
          </a:xfrm>
          <a:solidFill>
            <a:schemeClr val="accent3"/>
          </a:solidFill>
        </p:spPr>
        <p:txBody>
          <a:bodyPr>
            <a:normAutofit fontScale="92500" lnSpcReduction="20000"/>
          </a:bodyPr>
          <a:lstStyle/>
          <a:p>
            <a:r>
              <a:rPr lang="en-US" dirty="0"/>
              <a:t>Contrast with Autocratic Leadership Limitation </a:t>
            </a:r>
          </a:p>
        </p:txBody>
      </p:sp>
      <p:sp>
        <p:nvSpPr>
          <p:cNvPr id="6" name="Content Placeholder 5"/>
          <p:cNvSpPr>
            <a:spLocks noGrp="1"/>
          </p:cNvSpPr>
          <p:nvPr>
            <p:ph sz="quarter" idx="4"/>
          </p:nvPr>
        </p:nvSpPr>
        <p:spPr>
          <a:xfrm>
            <a:off x="5105400" y="2174874"/>
            <a:ext cx="3886200" cy="4302125"/>
          </a:xfrm>
        </p:spPr>
        <p:txBody>
          <a:bodyPr>
            <a:normAutofit/>
          </a:bodyPr>
          <a:lstStyle/>
          <a:p>
            <a:pPr lvl="0"/>
            <a:r>
              <a:rPr lang="en-GB" sz="2000" dirty="0"/>
              <a:t>Low employee morale due to lack of empathy </a:t>
            </a:r>
            <a:endParaRPr lang="en-US" sz="2000" dirty="0"/>
          </a:p>
          <a:p>
            <a:pPr lvl="0"/>
            <a:r>
              <a:rPr lang="en-GB" sz="2000" dirty="0"/>
              <a:t>Lack of self-awareness leads to poor interpersonal relationship</a:t>
            </a:r>
            <a:endParaRPr lang="en-US" sz="2000" dirty="0"/>
          </a:p>
          <a:p>
            <a:pPr lvl="0"/>
            <a:r>
              <a:rPr lang="en-GB" sz="2000" dirty="0"/>
              <a:t>Poor adaptability due to lack of cultural awareness </a:t>
            </a:r>
            <a:endParaRPr lang="en-US" sz="2000" dirty="0"/>
          </a:p>
          <a:p>
            <a:pPr lvl="0"/>
            <a:r>
              <a:rPr lang="en-GB" sz="2000" dirty="0"/>
              <a:t>Lack of active listening and collaboration in autocratic leadership </a:t>
            </a:r>
            <a:endParaRPr 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296"/>
            <a:ext cx="9144000" cy="1143000"/>
          </a:xfrm>
          <a:solidFill>
            <a:schemeClr val="accent6"/>
          </a:solidFill>
        </p:spPr>
        <p:txBody>
          <a:bodyPr>
            <a:normAutofit fontScale="90000"/>
          </a:bodyPr>
          <a:lstStyle/>
          <a:p>
            <a:r>
              <a:rPr lang="en-US" b="1" dirty="0"/>
              <a:t>Business Examples-</a:t>
            </a:r>
            <a:r>
              <a:rPr lang="en-GB" b="1" dirty="0"/>
              <a:t>Google’s psychological safety</a:t>
            </a:r>
            <a:r>
              <a:rPr lang="en-US" dirty="0"/>
              <a:t> </a:t>
            </a:r>
          </a:p>
        </p:txBody>
      </p:sp>
      <p:sp>
        <p:nvSpPr>
          <p:cNvPr id="7" name="Content Placeholder 6"/>
          <p:cNvSpPr>
            <a:spLocks noGrp="1"/>
          </p:cNvSpPr>
          <p:nvPr>
            <p:ph sz="half" idx="1"/>
          </p:nvPr>
        </p:nvSpPr>
        <p:spPr>
          <a:xfrm>
            <a:off x="152400" y="1600200"/>
            <a:ext cx="4343400" cy="4525963"/>
          </a:xfrm>
        </p:spPr>
        <p:txBody>
          <a:bodyPr>
            <a:normAutofit fontScale="70000" lnSpcReduction="20000"/>
          </a:bodyPr>
          <a:lstStyle/>
          <a:p>
            <a:r>
              <a:rPr lang="en-GB" dirty="0"/>
              <a:t>Google managers lead with empathy and EI,</a:t>
            </a:r>
          </a:p>
          <a:p>
            <a:r>
              <a:rPr lang="en-GB" dirty="0"/>
              <a:t>They set the tone for the whole team.</a:t>
            </a:r>
          </a:p>
          <a:p>
            <a:r>
              <a:rPr lang="en-GB" dirty="0"/>
              <a:t>Leaders actively listen to their employees’ concerns and challenges, </a:t>
            </a:r>
          </a:p>
          <a:p>
            <a:r>
              <a:rPr lang="en-GB" dirty="0"/>
              <a:t>Managers show compassion in their responses</a:t>
            </a:r>
          </a:p>
          <a:p>
            <a:r>
              <a:rPr lang="en-GB" dirty="0"/>
              <a:t>Google embraces failure as a part of their learning process.</a:t>
            </a:r>
          </a:p>
          <a:p>
            <a:r>
              <a:rPr lang="en-GB" dirty="0"/>
              <a:t>This aspect makes employees to feel safe to take risk.</a:t>
            </a:r>
          </a:p>
          <a:p>
            <a:r>
              <a:rPr lang="en-GB" dirty="0"/>
              <a:t>Google celebrates both reasonable failures and successes. </a:t>
            </a:r>
            <a:endParaRPr lang="en-US" dirty="0"/>
          </a:p>
          <a:p>
            <a:pPr>
              <a:buNone/>
            </a:pPr>
            <a:endParaRPr lang="en-US" dirty="0"/>
          </a:p>
        </p:txBody>
      </p:sp>
      <p:pic>
        <p:nvPicPr>
          <p:cNvPr id="4098" name="Picture 2"/>
          <p:cNvPicPr>
            <a:picLocks noGrp="1" noChangeAspect="1" noChangeArrowheads="1"/>
          </p:cNvPicPr>
          <p:nvPr>
            <p:ph sz="half" idx="2"/>
          </p:nvPr>
        </p:nvPicPr>
        <p:blipFill>
          <a:blip r:embed="rId3"/>
          <a:srcRect/>
          <a:stretch>
            <a:fillRect/>
          </a:stretch>
        </p:blipFill>
        <p:spPr bwMode="auto">
          <a:xfrm>
            <a:off x="4648200" y="1524000"/>
            <a:ext cx="4343400" cy="43434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8" y="0"/>
            <a:ext cx="9144000" cy="1143000"/>
          </a:xfrm>
          <a:solidFill>
            <a:schemeClr val="accent6"/>
          </a:solidFill>
        </p:spPr>
        <p:txBody>
          <a:bodyPr>
            <a:normAutofit fontScale="90000"/>
          </a:bodyPr>
          <a:lstStyle/>
          <a:p>
            <a:r>
              <a:rPr lang="en-US" b="1" dirty="0"/>
              <a:t>Nadella’s use of EI to Practice Empathetic Leadership at Microsoft</a:t>
            </a:r>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1625148681"/>
              </p:ext>
            </p:extLst>
          </p:nvPr>
        </p:nvGraphicFramePr>
        <p:xfrm>
          <a:off x="4114800" y="1505772"/>
          <a:ext cx="4876800" cy="4678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p:cNvPicPr>
            <a:picLocks noGrp="1" noChangeAspect="1" noChangeArrowheads="1"/>
          </p:cNvPicPr>
          <p:nvPr>
            <p:ph sz="half" idx="2"/>
          </p:nvPr>
        </p:nvPicPr>
        <p:blipFill>
          <a:blip r:embed="rId8"/>
          <a:srcRect/>
          <a:stretch>
            <a:fillRect/>
          </a:stretch>
        </p:blipFill>
        <p:spPr bwMode="auto">
          <a:xfrm>
            <a:off x="5508" y="1524000"/>
            <a:ext cx="4038600" cy="4572000"/>
          </a:xfrm>
          <a:prstGeom prst="rect">
            <a:avLst/>
          </a:prstGeom>
          <a:ln>
            <a:noFill/>
          </a:ln>
          <a:effectLst>
            <a:softEdge rad="11250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17" y="0"/>
            <a:ext cx="9144000" cy="1143000"/>
          </a:xfrm>
          <a:solidFill>
            <a:schemeClr val="accent6"/>
          </a:solidFill>
        </p:spPr>
        <p:txBody>
          <a:bodyPr>
            <a:normAutofit fontScale="90000"/>
          </a:bodyPr>
          <a:lstStyle/>
          <a:p>
            <a:r>
              <a:rPr lang="en-US" b="1" dirty="0"/>
              <a:t>Starbucks’ Cultural Competence Training </a:t>
            </a:r>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355995530"/>
              </p:ext>
            </p:extLst>
          </p:nvPr>
        </p:nvGraphicFramePr>
        <p:xfrm>
          <a:off x="76200" y="1524000"/>
          <a:ext cx="4876800"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p:cNvPicPr>
            <a:picLocks noGrp="1" noChangeAspect="1" noChangeArrowheads="1"/>
          </p:cNvPicPr>
          <p:nvPr>
            <p:ph sz="half" idx="2"/>
          </p:nvPr>
        </p:nvPicPr>
        <p:blipFill>
          <a:blip r:embed="rId8"/>
          <a:srcRect/>
          <a:stretch>
            <a:fillRect/>
          </a:stretch>
        </p:blipFill>
        <p:spPr bwMode="auto">
          <a:xfrm>
            <a:off x="4648200" y="1524000"/>
            <a:ext cx="4495800" cy="4648200"/>
          </a:xfrm>
          <a:prstGeom prst="ellipse">
            <a:avLst/>
          </a:prstGeom>
          <a:ln>
            <a:noFill/>
          </a:ln>
          <a:effectLst>
            <a:softEdge rad="11250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263"/>
            <a:ext cx="9144000" cy="1143000"/>
          </a:xfrm>
          <a:solidFill>
            <a:schemeClr val="accent6"/>
          </a:solidFill>
        </p:spPr>
        <p:txBody>
          <a:bodyPr/>
          <a:lstStyle/>
          <a:p>
            <a:r>
              <a:rPr lang="en-US" b="1" dirty="0"/>
              <a:t>Airbnb- Inclusion Governance </a:t>
            </a:r>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1913967179"/>
              </p:ext>
            </p:extLst>
          </p:nvPr>
        </p:nvGraphicFramePr>
        <p:xfrm>
          <a:off x="76200" y="1371600"/>
          <a:ext cx="5334000"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p:cNvPicPr>
            <a:picLocks noGrp="1" noChangeAspect="1" noChangeArrowheads="1"/>
          </p:cNvPicPr>
          <p:nvPr>
            <p:ph sz="half" idx="2"/>
          </p:nvPr>
        </p:nvPicPr>
        <p:blipFill>
          <a:blip r:embed="rId8"/>
          <a:srcRect/>
          <a:stretch>
            <a:fillRect/>
          </a:stretch>
        </p:blipFill>
        <p:spPr bwMode="auto">
          <a:xfrm>
            <a:off x="5143959" y="1295400"/>
            <a:ext cx="3962400" cy="5257800"/>
          </a:xfrm>
          <a:prstGeom prst="rect">
            <a:avLst/>
          </a:prstGeom>
          <a:ln>
            <a:noFill/>
          </a:ln>
          <a:effectLst>
            <a:softEdge rad="11250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8" y="0"/>
            <a:ext cx="9144000" cy="1143000"/>
          </a:xfrm>
          <a:solidFill>
            <a:schemeClr val="accent6"/>
          </a:solidFill>
        </p:spPr>
        <p:txBody>
          <a:bodyPr>
            <a:normAutofit/>
          </a:bodyPr>
          <a:lstStyle/>
          <a:p>
            <a:r>
              <a:rPr lang="en-US" b="1" dirty="0"/>
              <a:t>Strategy Design and Implementation </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2240782425"/>
              </p:ext>
            </p:extLst>
          </p:nvPr>
        </p:nvGraphicFramePr>
        <p:xfrm>
          <a:off x="0" y="1143000"/>
          <a:ext cx="9138492"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508"/>
            <a:ext cx="9144000" cy="1143000"/>
          </a:xfrm>
          <a:solidFill>
            <a:schemeClr val="accent6"/>
          </a:solidFill>
        </p:spPr>
        <p:txBody>
          <a:bodyPr/>
          <a:lstStyle/>
          <a:p>
            <a:r>
              <a:rPr lang="en-US" b="1" dirty="0"/>
              <a:t>Conclusion </a:t>
            </a:r>
          </a:p>
        </p:txBody>
      </p:sp>
      <p:sp>
        <p:nvSpPr>
          <p:cNvPr id="3" name="Content Placeholder 2"/>
          <p:cNvSpPr>
            <a:spLocks noGrp="1"/>
          </p:cNvSpPr>
          <p:nvPr>
            <p:ph idx="1"/>
          </p:nvPr>
        </p:nvSpPr>
        <p:spPr>
          <a:xfrm>
            <a:off x="38100" y="1148508"/>
            <a:ext cx="9067800" cy="5562600"/>
          </a:xfrm>
        </p:spPr>
        <p:txBody>
          <a:bodyPr>
            <a:noAutofit/>
          </a:bodyPr>
          <a:lstStyle/>
          <a:p>
            <a:r>
              <a:rPr lang="en-GB" sz="2400" dirty="0"/>
              <a:t>Edith Heard’s horizontal leadership approach promotes diversity, inclusion, and equity for all employees.</a:t>
            </a:r>
          </a:p>
          <a:p>
            <a:r>
              <a:rPr lang="en-GB" sz="2400" dirty="0"/>
              <a:t>Heard’s leadership philosophy is based on empathy and active listening of employees to create an environment where everyone can thrive.</a:t>
            </a:r>
          </a:p>
          <a:p>
            <a:r>
              <a:rPr lang="en-US" sz="2400" dirty="0"/>
              <a:t> </a:t>
            </a:r>
            <a:r>
              <a:rPr lang="en-GB" sz="2400" dirty="0"/>
              <a:t>EI and CQ enable leaders to be emotionally and cultural aware of their followers. </a:t>
            </a:r>
          </a:p>
          <a:p>
            <a:r>
              <a:rPr lang="en-GB" sz="2400" dirty="0"/>
              <a:t>However, CQ and EI are just enablers of good relationship and leadership.</a:t>
            </a:r>
          </a:p>
          <a:p>
            <a:r>
              <a:rPr lang="en-GB" sz="2400" dirty="0"/>
              <a:t>They are not guarantors of success. </a:t>
            </a:r>
          </a:p>
          <a:p>
            <a:r>
              <a:rPr lang="en-GB" sz="2400" dirty="0"/>
              <a:t>They must be supported by other aspects, including good support systems to guarantees success. </a:t>
            </a:r>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72"/>
            <a:ext cx="9144000" cy="841872"/>
          </a:xfrm>
          <a:solidFill>
            <a:schemeClr val="accent6"/>
          </a:solidFill>
        </p:spPr>
        <p:txBody>
          <a:bodyPr/>
          <a:lstStyle/>
          <a:p>
            <a:r>
              <a:rPr lang="en-US" b="1" dirty="0"/>
              <a:t>Reference List </a:t>
            </a:r>
          </a:p>
        </p:txBody>
      </p:sp>
      <p:sp>
        <p:nvSpPr>
          <p:cNvPr id="3" name="Content Placeholder 2"/>
          <p:cNvSpPr>
            <a:spLocks noGrp="1"/>
          </p:cNvSpPr>
          <p:nvPr>
            <p:ph idx="1"/>
          </p:nvPr>
        </p:nvSpPr>
        <p:spPr>
          <a:xfrm>
            <a:off x="76200" y="990600"/>
            <a:ext cx="8991600" cy="5715000"/>
          </a:xfrm>
        </p:spPr>
        <p:txBody>
          <a:bodyPr>
            <a:normAutofit fontScale="32500" lnSpcReduction="20000"/>
          </a:bodyPr>
          <a:lstStyle/>
          <a:p>
            <a:r>
              <a:rPr lang="en-US" sz="4400" dirty="0"/>
              <a:t>Antonakis, J. and Day, D.V. (2018) </a:t>
            </a:r>
            <a:r>
              <a:rPr lang="en-US" sz="4400" i="1" dirty="0"/>
              <a:t>The nature of leadership</a:t>
            </a:r>
            <a:r>
              <a:rPr lang="en-US" sz="4400" dirty="0"/>
              <a:t>. Thousand Oaks, CA: SAGE Publications, Inc. Available at: 978-1483359274 (Accessed: 30 January 2026). </a:t>
            </a:r>
          </a:p>
          <a:p>
            <a:r>
              <a:rPr lang="en-US" sz="4400" dirty="0"/>
              <a:t>Arslan, A. and Staub, S. (2013) ‘Theory X and theory Y type leadership behavior and its impact on organizational performance: Small Business Owners in the şishane lighting and Chandelier District’, </a:t>
            </a:r>
            <a:r>
              <a:rPr lang="en-US" sz="4400" i="1" dirty="0"/>
              <a:t>Procedia - Social and Behavioral Sciences</a:t>
            </a:r>
            <a:r>
              <a:rPr lang="en-US" sz="4400" dirty="0"/>
              <a:t>, 75, pp. 102–111. Available at: 10.1016/j.sbspro.2013.04.012 (Accessed: 31 January 2026). </a:t>
            </a:r>
          </a:p>
          <a:p>
            <a:r>
              <a:rPr lang="en-GB" sz="4400" dirty="0"/>
              <a:t>Bass, B. (2008). The Bass handbook of leadership: Theory, research, and Managerial applications. 4</a:t>
            </a:r>
            <a:r>
              <a:rPr lang="en-GB" sz="4400" baseline="30000" dirty="0"/>
              <a:t>th</a:t>
            </a:r>
            <a:r>
              <a:rPr lang="en-GB" sz="4400" dirty="0"/>
              <a:t> Ed. New York: Free Press. </a:t>
            </a:r>
            <a:endParaRPr lang="en-US" sz="4400" dirty="0"/>
          </a:p>
          <a:p>
            <a:r>
              <a:rPr lang="en-US" sz="4400" dirty="0"/>
              <a:t>Castañeda, D.R., Huang, A. and Avalos, A.R. (2018) ‘Willingness to learn: Cultural intelligence effect on perspective taking and multicultural creativity’, </a:t>
            </a:r>
            <a:r>
              <a:rPr lang="en-US" sz="4400" i="1" dirty="0"/>
              <a:t>International Business Research</a:t>
            </a:r>
            <a:r>
              <a:rPr lang="en-US" sz="4400" dirty="0"/>
              <a:t>, 11(2), p. 116. Available at: 10.5539/ibr.v11n2p116 (Accessed: 30 January 2026). </a:t>
            </a:r>
          </a:p>
          <a:p>
            <a:r>
              <a:rPr lang="en-GB" sz="4400" dirty="0"/>
              <a:t>Cole, G. A &amp; Kelly, P. (2020). Managing Theory &amp; practice. 9</a:t>
            </a:r>
            <a:r>
              <a:rPr lang="en-GB" sz="4400" baseline="30000" dirty="0"/>
              <a:t>th</a:t>
            </a:r>
            <a:r>
              <a:rPr lang="en-GB" sz="4400" dirty="0"/>
              <a:t> ed. Andover: Cengage Learning EMEA.</a:t>
            </a:r>
            <a:endParaRPr lang="en-US" sz="4400" dirty="0"/>
          </a:p>
          <a:p>
            <a:r>
              <a:rPr lang="en-US" sz="4400" dirty="0"/>
              <a:t>Cookson, C. (2022) </a:t>
            </a:r>
            <a:r>
              <a:rPr lang="en-US" sz="4400" i="1" dirty="0"/>
              <a:t>EMBL’s Edith Heard: Making European science work post-Brexit</a:t>
            </a:r>
            <a:r>
              <a:rPr lang="en-US" sz="4400" dirty="0"/>
              <a:t>, </a:t>
            </a:r>
            <a:r>
              <a:rPr lang="en-US" sz="4400" i="1" dirty="0"/>
              <a:t>Subscribe to read</a:t>
            </a:r>
            <a:r>
              <a:rPr lang="en-US" sz="4400" dirty="0"/>
              <a:t>. Available at: https://www.ft.com/content/d14f425b-35c6-4c43-a5f6-c23760212ef0 (Accessed: 30 January 2026). </a:t>
            </a:r>
          </a:p>
          <a:p>
            <a:r>
              <a:rPr lang="en-US" sz="4400" dirty="0"/>
              <a:t>Earley, P.C. and Ang, S. (2003) </a:t>
            </a:r>
            <a:r>
              <a:rPr lang="en-US" sz="4400" i="1" dirty="0"/>
              <a:t>Cultural intelligence: Individual interactions across cultures</a:t>
            </a:r>
            <a:r>
              <a:rPr lang="en-US" sz="4400" dirty="0"/>
              <a:t>. Princeton, N.J: Recording for the Blind &amp; Dyslexic. Available at: 978-0804743129 (Accessed: 31 January 2026). </a:t>
            </a:r>
          </a:p>
          <a:p>
            <a:r>
              <a:rPr lang="en-US" sz="4400" dirty="0"/>
              <a:t>Goleman, D. (2017) </a:t>
            </a:r>
            <a:r>
              <a:rPr lang="en-US" sz="4400" i="1" dirty="0"/>
              <a:t>Emotional intelligence: Why it can matter more than IQ</a:t>
            </a:r>
            <a:r>
              <a:rPr lang="en-US" sz="4400" dirty="0"/>
              <a:t>. Skillsoft. Available at: 978-0553383713 (Accessed: 30 January 2026). </a:t>
            </a:r>
          </a:p>
          <a:p>
            <a:r>
              <a:rPr lang="en-US" sz="4400" dirty="0"/>
              <a:t>Greenleaf, R.K. (2008) </a:t>
            </a:r>
            <a:r>
              <a:rPr lang="en-US" sz="4400" i="1" dirty="0"/>
              <a:t>The servant as leader</a:t>
            </a:r>
            <a:r>
              <a:rPr lang="en-US" sz="4400" dirty="0"/>
              <a:t>. Westfield, IN: Greenleaf Center for Servant Leadership. Available at: 978-0982201220 (Accessed: 31 January 2026). </a:t>
            </a:r>
          </a:p>
          <a:p>
            <a:r>
              <a:rPr lang="en-GB" sz="4400" dirty="0"/>
              <a:t>Heard, Edith. (2022). Leadership Principles in my Life. Director-General, European Molecular Biology Laboratory, Financial Times</a:t>
            </a:r>
          </a:p>
          <a:p>
            <a:r>
              <a:rPr lang="en-GB" sz="4400" dirty="0"/>
              <a:t>Huczynski A &amp; Buchanan D (2007) </a:t>
            </a:r>
            <a:r>
              <a:rPr lang="en-GB" sz="4400" i="1" dirty="0"/>
              <a:t>Organizational Behaviour (6</a:t>
            </a:r>
            <a:r>
              <a:rPr lang="en-GB" sz="4400" i="1" baseline="30000" dirty="0"/>
              <a:t>th</a:t>
            </a:r>
            <a:r>
              <a:rPr lang="en-GB" sz="4400" i="1" dirty="0"/>
              <a:t> Edition), </a:t>
            </a:r>
            <a:r>
              <a:rPr lang="en-GB" sz="4400" dirty="0"/>
              <a:t>FT: Prentice Hall</a:t>
            </a:r>
            <a:endParaRPr lang="en-US" sz="4400" dirty="0"/>
          </a:p>
          <a:p>
            <a:r>
              <a:rPr lang="en-GB" sz="4400" dirty="0"/>
              <a:t>Hughes R Ginnett R, &amp; Curphy G (2002) </a:t>
            </a:r>
            <a:r>
              <a:rPr lang="en-GB" sz="4400" i="1" dirty="0"/>
              <a:t>Leadership: Enhancing the Lessons of Experience, </a:t>
            </a:r>
            <a:r>
              <a:rPr lang="en-GB" sz="4400" dirty="0"/>
              <a:t>London: McGraw Hill </a:t>
            </a:r>
            <a:endParaRPr lang="en-US" sz="4400" dirty="0"/>
          </a:p>
          <a:p>
            <a:r>
              <a:rPr lang="en-GB" sz="4400" dirty="0"/>
              <a:t>Northhouse, P. G. (2022). Leadership: Theory &amp; Practice. 9</a:t>
            </a:r>
            <a:r>
              <a:rPr lang="en-GB" sz="4400" baseline="30000" dirty="0"/>
              <a:t>th</a:t>
            </a:r>
            <a:r>
              <a:rPr lang="en-GB" sz="4400" dirty="0"/>
              <a:t> ed. London: SAGE.</a:t>
            </a:r>
            <a:endParaRPr lang="en-US" sz="4400" dirty="0"/>
          </a:p>
          <a:p>
            <a:r>
              <a:rPr lang="en-US" sz="4400" dirty="0"/>
              <a:t>Ouchi, W. (1981) ‘Theory Z: How american business can meet the Japanese challenge’, </a:t>
            </a:r>
            <a:r>
              <a:rPr lang="en-US" sz="4400" i="1" dirty="0"/>
              <a:t>Business Horizons</a:t>
            </a:r>
            <a:r>
              <a:rPr lang="en-US" sz="4400" dirty="0"/>
              <a:t>, 24(6), pp. 82–83. Available at: 10.1016/0007-6813(81)90031-8 (Accessed: 30 January 2026). </a:t>
            </a:r>
          </a:p>
          <a:p>
            <a:r>
              <a:rPr lang="en-GB" sz="4400" dirty="0"/>
              <a:t>YukI, G. A. &amp; Gardner, W. L. (2020). Leadership in organisations. 9</a:t>
            </a:r>
            <a:r>
              <a:rPr lang="en-GB" sz="4400" baseline="30000" dirty="0"/>
              <a:t>th</a:t>
            </a:r>
            <a:r>
              <a:rPr lang="en-GB" sz="4400" dirty="0"/>
              <a:t> ed. Harlow: Pearson. </a:t>
            </a:r>
            <a:endParaRPr lang="en-US" sz="4400" dirty="0"/>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475</TotalTime>
  <Words>4438</Words>
  <Application>Microsoft Office PowerPoint</Application>
  <PresentationFormat>On-screen Show (4:3)</PresentationFormat>
  <Paragraphs>360</Paragraphs>
  <Slides>19</Slides>
  <Notes>16</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Importance of Emotional and Cultural Intelligences in Leadership</vt:lpstr>
      <vt:lpstr>Introduction </vt:lpstr>
      <vt:lpstr>Presentation Structure </vt:lpstr>
      <vt:lpstr>Leadership and Management </vt:lpstr>
      <vt:lpstr>Classical Management Foundations </vt:lpstr>
      <vt:lpstr>Management Assumptions about People</vt:lpstr>
      <vt:lpstr>Leadership Style Spectrum </vt:lpstr>
      <vt:lpstr>Emotional Intelligence (EI): Concept 7 Model</vt:lpstr>
      <vt:lpstr>Critical Evaluation of EI</vt:lpstr>
      <vt:lpstr>Cultural Intelligence (CQ): Concept &amp; Model </vt:lpstr>
      <vt:lpstr>Critical Evaluation of CQ</vt:lpstr>
      <vt:lpstr>Integrating EI, CQ, and Leadership Style </vt:lpstr>
      <vt:lpstr>Business Examples-Google’s psychological safety </vt:lpstr>
      <vt:lpstr>Nadella’s use of EI to Practice Empathetic Leadership at Microsoft</vt:lpstr>
      <vt:lpstr>Starbucks’ Cultural Competence Training </vt:lpstr>
      <vt:lpstr>Airbnb- Inclusion Governance </vt:lpstr>
      <vt:lpstr>Strategy Design and Implementation </vt:lpstr>
      <vt:lpstr>Conclusion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Importance of Emotional and Cultural Intelligences in Leadership</dc:title>
  <dc:creator>George Manole</dc:creator>
  <cp:lastModifiedBy>George Manole-Mihut (2128132)</cp:lastModifiedBy>
  <cp:revision>5</cp:revision>
  <dcterms:created xsi:type="dcterms:W3CDTF">2026-01-30T01:00:57Z</dcterms:created>
  <dcterms:modified xsi:type="dcterms:W3CDTF">2026-02-20T08:50:27Z</dcterms:modified>
</cp:coreProperties>
</file>