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71" r:id="rId12"/>
    <p:sldId id="265" r:id="rId13"/>
    <p:sldId id="266" r:id="rId14"/>
    <p:sldId id="267" r:id="rId15"/>
    <p:sldId id="272" r:id="rId16"/>
    <p:sldId id="268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0"/>
  </p:normalViewPr>
  <p:slideViewPr>
    <p:cSldViewPr>
      <p:cViewPr varScale="1">
        <p:scale>
          <a:sx n="105" d="100"/>
          <a:sy n="105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FCCAB8-A835-451E-8DB6-F803F9CA4C5D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Independent Study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and presenting results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179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Understanding how to organise and process quantitative data</a:t>
            </a:r>
          </a:p>
          <a:p>
            <a:r>
              <a:rPr lang="en-GB" dirty="0"/>
              <a:t>Carry out descriptive and inferential statistical procedures</a:t>
            </a:r>
          </a:p>
          <a:p>
            <a:r>
              <a:rPr lang="en-GB" dirty="0"/>
              <a:t>Organise and process qualitative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5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Not going to discuss specific tests – outline analysis generally.</a:t>
            </a:r>
          </a:p>
          <a:p>
            <a:r>
              <a:rPr lang="en-GB" dirty="0"/>
              <a:t>Folder of stats resources will be added to Moodle today – select what relevant. </a:t>
            </a:r>
          </a:p>
          <a:p>
            <a:r>
              <a:rPr lang="en-GB" dirty="0"/>
              <a:t>How to begin the process</a:t>
            </a:r>
          </a:p>
          <a:p>
            <a:r>
              <a:rPr lang="en-GB" dirty="0"/>
              <a:t>Further reading to identify these and the processes to follow</a:t>
            </a:r>
          </a:p>
          <a:p>
            <a:r>
              <a:rPr lang="en-GB" dirty="0"/>
              <a:t>Mass of data – similar to mass of information (literature review)</a:t>
            </a:r>
          </a:p>
          <a:p>
            <a:r>
              <a:rPr lang="en-GB" dirty="0"/>
              <a:t>Needs organising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209800"/>
            <a:ext cx="6512511" cy="1143000"/>
          </a:xfrm>
        </p:spPr>
        <p:txBody>
          <a:bodyPr/>
          <a:lstStyle/>
          <a:p>
            <a:r>
              <a:rPr lang="en-GB" dirty="0"/>
              <a:t>What data do you have / will you have?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45958" y="4343400"/>
            <a:ext cx="6400800" cy="3474720"/>
          </a:xfrm>
        </p:spPr>
        <p:txBody>
          <a:bodyPr/>
          <a:lstStyle/>
          <a:p>
            <a:r>
              <a:rPr lang="en-GB" dirty="0"/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523839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Quantitative / mixed methods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Descriptive statistics are the first step to organising your data. </a:t>
            </a:r>
          </a:p>
          <a:p>
            <a:r>
              <a:rPr lang="en-GB" dirty="0"/>
              <a:t>Lead on to inferential statistics – support or reject hypotheses.</a:t>
            </a:r>
          </a:p>
          <a:p>
            <a:r>
              <a:rPr lang="en-GB" dirty="0"/>
              <a:t>Type of data?</a:t>
            </a:r>
          </a:p>
          <a:p>
            <a:pPr lvl="1"/>
            <a:r>
              <a:rPr lang="en-GB" dirty="0"/>
              <a:t>Nominal / ordinal – e.g. Surveys and questionnaires</a:t>
            </a:r>
          </a:p>
          <a:p>
            <a:pPr lvl="1"/>
            <a:r>
              <a:rPr lang="en-GB" dirty="0"/>
              <a:t>Interval / ratio – direct measurement (e.g. physiology)</a:t>
            </a:r>
          </a:p>
          <a:p>
            <a:pPr marL="457200" lvl="1" indent="0">
              <a:buNone/>
            </a:pPr>
            <a:r>
              <a:rPr lang="en-GB" dirty="0"/>
              <a:t>This will influence the type of test – discuss with supervisor.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827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can start to examine the data even when you haven’t finished collecting it….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patterns are starting to emerge?</a:t>
            </a:r>
          </a:p>
          <a:p>
            <a:r>
              <a:rPr lang="en-GB" dirty="0"/>
              <a:t>What measures are you going to be looking at – may have gathered an extensive amount of data…e.g. Mood state, HR, RPE, total exercise time, speed (top, average, range) etc…</a:t>
            </a:r>
          </a:p>
          <a:p>
            <a:r>
              <a:rPr lang="en-GB" dirty="0"/>
              <a:t>Link back to the aims of the study.</a:t>
            </a:r>
          </a:p>
          <a:p>
            <a:pPr lvl="1"/>
            <a:r>
              <a:rPr lang="en-GB" dirty="0"/>
              <a:t>What do you need to use? </a:t>
            </a:r>
          </a:p>
          <a:p>
            <a:pPr lvl="1"/>
            <a:r>
              <a:rPr lang="en-GB" dirty="0"/>
              <a:t>What can form an appendix and be briefly mentioned? </a:t>
            </a:r>
          </a:p>
          <a:p>
            <a:pPr lvl="1"/>
            <a:r>
              <a:rPr lang="en-GB" dirty="0"/>
              <a:t>What should be discarded?</a:t>
            </a:r>
          </a:p>
          <a:p>
            <a:pPr marL="457200" lvl="1" indent="0">
              <a:buNone/>
            </a:pPr>
            <a:r>
              <a:rPr lang="en-GB" dirty="0"/>
              <a:t>Check with your supervisor!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85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Descriptive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Reader friendly version of the raw data…</a:t>
            </a:r>
          </a:p>
          <a:p>
            <a:r>
              <a:rPr lang="en-GB" dirty="0"/>
              <a:t>Measures of central tendency – Mean / Median / Mode</a:t>
            </a:r>
          </a:p>
          <a:p>
            <a:r>
              <a:rPr lang="en-GB" dirty="0"/>
              <a:t>Measures of dispersion – Range</a:t>
            </a:r>
          </a:p>
          <a:p>
            <a:r>
              <a:rPr lang="en-GB" dirty="0"/>
              <a:t>Measures of variation – SD</a:t>
            </a:r>
          </a:p>
          <a:p>
            <a:endParaRPr lang="en-GB" dirty="0"/>
          </a:p>
          <a:p>
            <a:r>
              <a:rPr lang="en-GB" dirty="0"/>
              <a:t>Which is most relevant for your data set? What are you trying to convey.</a:t>
            </a:r>
          </a:p>
          <a:p>
            <a:r>
              <a:rPr lang="en-GB" dirty="0"/>
              <a:t>E.g. age of participants / HR / RPE / anxiety measures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85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 and SD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Table: Presented together with narrative…Why?</a:t>
            </a:r>
          </a:p>
          <a:p>
            <a:r>
              <a:rPr lang="en-GB" dirty="0"/>
              <a:t>2 decimal places for values</a:t>
            </a:r>
          </a:p>
          <a:p>
            <a:endParaRPr lang="en-GB" dirty="0"/>
          </a:p>
          <a:p>
            <a:r>
              <a:rPr lang="en-GB" dirty="0"/>
              <a:t>Think about the type of graph used…</a:t>
            </a:r>
          </a:p>
          <a:p>
            <a:r>
              <a:rPr lang="en-GB" dirty="0"/>
              <a:t>Means of different groups of people - Bar</a:t>
            </a:r>
          </a:p>
          <a:p>
            <a:r>
              <a:rPr lang="en-GB" dirty="0"/>
              <a:t>Means over time – 1week, 1 day, 2hrs before competition</a:t>
            </a:r>
            <a:r>
              <a:rPr lang="en-US" dirty="0"/>
              <a:t> / HR during VO2 Max test – Line</a:t>
            </a:r>
          </a:p>
          <a:p>
            <a:r>
              <a:rPr lang="en-GB" dirty="0"/>
              <a:t>Take care not to join points which are not related.</a:t>
            </a:r>
          </a:p>
          <a:p>
            <a:r>
              <a:rPr lang="en-GB" dirty="0"/>
              <a:t>Replication avoid presenting the data in two ways – table + graph (which is most appropriate?)</a:t>
            </a:r>
          </a:p>
        </p:txBody>
      </p:sp>
    </p:spTree>
    <p:extLst>
      <p:ext uri="{BB962C8B-B14F-4D97-AF65-F5344CB8AC3E}">
        <p14:creationId xmlns:p14="http://schemas.microsoft.com/office/powerpoint/2010/main" val="4278250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Inferential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a relationship or difference statistically significant. </a:t>
            </a:r>
          </a:p>
          <a:p>
            <a:r>
              <a:rPr lang="en-GB" dirty="0"/>
              <a:t>Conclusions beyond our data set.</a:t>
            </a:r>
          </a:p>
          <a:p>
            <a:r>
              <a:rPr lang="en-GB" dirty="0"/>
              <a:t>Reference point of the population from which the sample is drawn.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/>
              <a:t>Normal distribution (heights) </a:t>
            </a:r>
          </a:p>
          <a:p>
            <a:pPr marL="742950" lvl="2" indent="-342900"/>
            <a:r>
              <a:rPr lang="en-GB" dirty="0"/>
              <a:t>For your population, is it different to the normal expected distribution. </a:t>
            </a:r>
          </a:p>
          <a:p>
            <a:r>
              <a:rPr lang="en-GB" dirty="0"/>
              <a:t>Choosing a test – decision tree / chart – online</a:t>
            </a:r>
          </a:p>
          <a:p>
            <a:r>
              <a:rPr lang="en-GB" dirty="0"/>
              <a:t>Calculated value (P=??) Critical value – compare to this. If it reaches it, then significance has been shown.</a:t>
            </a:r>
          </a:p>
          <a:p>
            <a:r>
              <a:rPr lang="en-GB" dirty="0"/>
              <a:t>Probability – e.g. P&lt;0.05 / P&lt;0.01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848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Presentation of inferential stats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Check for your discipline – JSS / APA format.</a:t>
            </a:r>
          </a:p>
          <a:p>
            <a:endParaRPr lang="en-GB" dirty="0"/>
          </a:p>
          <a:p>
            <a:r>
              <a:rPr lang="en-GB" dirty="0"/>
              <a:t>Referring to hypotheses? </a:t>
            </a:r>
          </a:p>
          <a:p>
            <a:r>
              <a:rPr lang="en-GB" dirty="0"/>
              <a:t>By saying there is a significant difference, you are automatically rejecting the null hypothesis.</a:t>
            </a:r>
          </a:p>
          <a:p>
            <a:r>
              <a:rPr lang="en-GB" dirty="0"/>
              <a:t>Significant difference (P&lt;0.05) between the groups…</a:t>
            </a:r>
          </a:p>
          <a:p>
            <a:r>
              <a:rPr lang="en-GB" dirty="0"/>
              <a:t>Remember to state which way the differences lie (use mean values). </a:t>
            </a:r>
          </a:p>
          <a:p>
            <a:pPr lvl="1"/>
            <a:r>
              <a:rPr lang="en-GB" dirty="0"/>
              <a:t>Common error!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909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What are your aims / hypotheses? </a:t>
            </a:r>
          </a:p>
          <a:p>
            <a:r>
              <a:rPr lang="en-GB" dirty="0"/>
              <a:t>What is the main question you are looking to answer?</a:t>
            </a:r>
          </a:p>
        </p:txBody>
      </p:sp>
    </p:spTree>
    <p:extLst>
      <p:ext uri="{BB962C8B-B14F-4D97-AF65-F5344CB8AC3E}">
        <p14:creationId xmlns:p14="http://schemas.microsoft.com/office/powerpoint/2010/main" val="3047356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problems in data analysis: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Not organising and exploring data before carrying out data analysis.</a:t>
            </a:r>
          </a:p>
          <a:p>
            <a:pPr lvl="1"/>
            <a:r>
              <a:rPr lang="en-GB" dirty="0"/>
              <a:t>Get an idea of trends and patterns that are starting to emerge as you progress</a:t>
            </a:r>
          </a:p>
          <a:p>
            <a:r>
              <a:rPr lang="en-GB" dirty="0"/>
              <a:t>Poor or wrong choice of statistical test</a:t>
            </a:r>
          </a:p>
          <a:p>
            <a:pPr lvl="1"/>
            <a:r>
              <a:rPr lang="en-GB" dirty="0"/>
              <a:t>Decision tree / ask your supervisor for help – after making an attempt</a:t>
            </a:r>
          </a:p>
          <a:p>
            <a:r>
              <a:rPr lang="en-GB" dirty="0"/>
              <a:t>Poor or wrong decision making in evaluating the results of your data analysis</a:t>
            </a:r>
          </a:p>
          <a:p>
            <a:pPr lvl="1"/>
            <a:r>
              <a:rPr lang="en-GB" dirty="0"/>
              <a:t>Interpret the results correctly. Which sections of SPSS print outs do you need to use? Do you understand significant differences?</a:t>
            </a:r>
          </a:p>
          <a:p>
            <a:r>
              <a:rPr lang="en-GB" dirty="0"/>
              <a:t>Drawing of inappropriate, over speculative or unsubstantiated conclusions</a:t>
            </a:r>
          </a:p>
          <a:p>
            <a:pPr lvl="1"/>
            <a:r>
              <a:rPr lang="en-GB" dirty="0"/>
              <a:t>This shows that you don’t know what you are doing!!!</a:t>
            </a:r>
          </a:p>
          <a:p>
            <a:pPr lvl="1"/>
            <a:r>
              <a:rPr lang="en-GB" dirty="0"/>
              <a:t>If you have descriptive data for 1 group of people – that is what you have…You cannot infer this applies to other groups / population from which you have taken this.</a:t>
            </a:r>
          </a:p>
        </p:txBody>
      </p:sp>
    </p:spTree>
    <p:extLst>
      <p:ext uri="{BB962C8B-B14F-4D97-AF65-F5344CB8AC3E}">
        <p14:creationId xmlns:p14="http://schemas.microsoft.com/office/powerpoint/2010/main" val="867917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4102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Qualitative data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3048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Organise the data </a:t>
            </a:r>
          </a:p>
          <a:p>
            <a:pPr lvl="1"/>
            <a:r>
              <a:rPr lang="en-GB" dirty="0"/>
              <a:t>Transcribed voice recordings</a:t>
            </a:r>
          </a:p>
          <a:p>
            <a:pPr lvl="1"/>
            <a:r>
              <a:rPr lang="en-GB" dirty="0"/>
              <a:t>Written notes categorised and typed up</a:t>
            </a:r>
          </a:p>
          <a:p>
            <a:r>
              <a:rPr lang="en-GB" dirty="0"/>
              <a:t>Shape the data into information</a:t>
            </a:r>
          </a:p>
          <a:p>
            <a:pPr lvl="1"/>
            <a:r>
              <a:rPr lang="en-GB" dirty="0"/>
              <a:t>Themes and categories</a:t>
            </a:r>
          </a:p>
          <a:p>
            <a:pPr lvl="1"/>
            <a:r>
              <a:rPr lang="en-GB" dirty="0"/>
              <a:t>Separate sheets / cards etc.</a:t>
            </a:r>
          </a:p>
          <a:p>
            <a:pPr lvl="1"/>
            <a:r>
              <a:rPr lang="en-GB" dirty="0"/>
              <a:t>Separate data into groups that share similar characteristics</a:t>
            </a:r>
          </a:p>
          <a:p>
            <a:pPr lvl="1"/>
            <a:r>
              <a:rPr lang="en-GB" dirty="0"/>
              <a:t>Large number of categories to allocate data to start with</a:t>
            </a:r>
          </a:p>
          <a:p>
            <a:pPr lvl="1"/>
            <a:r>
              <a:rPr lang="en-GB" dirty="0"/>
              <a:t>Reduce this number </a:t>
            </a:r>
          </a:p>
          <a:p>
            <a:r>
              <a:rPr lang="en-GB" dirty="0"/>
              <a:t>Interpret and summarise the information</a:t>
            </a:r>
          </a:p>
          <a:p>
            <a:pPr lvl="1"/>
            <a:r>
              <a:rPr lang="en-GB" dirty="0"/>
              <a:t>Don’t quantify (e.g. 25% said….) as all responses are important</a:t>
            </a:r>
          </a:p>
          <a:p>
            <a:r>
              <a:rPr lang="en-GB" dirty="0"/>
              <a:t>Explain the information	</a:t>
            </a:r>
          </a:p>
          <a:p>
            <a:pPr lvl="1"/>
            <a:r>
              <a:rPr lang="en-GB" dirty="0"/>
              <a:t>Compare what you have found, to what is already known.</a:t>
            </a:r>
          </a:p>
        </p:txBody>
      </p:sp>
    </p:spTree>
    <p:extLst>
      <p:ext uri="{BB962C8B-B14F-4D97-AF65-F5344CB8AC3E}">
        <p14:creationId xmlns:p14="http://schemas.microsoft.com/office/powerpoint/2010/main" val="2893033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Have you used a structured approach for your analysis?</a:t>
            </a:r>
          </a:p>
          <a:p>
            <a:r>
              <a:rPr lang="en-GB" b="1" dirty="0"/>
              <a:t>Have you analysed your results in light of your research question?</a:t>
            </a:r>
          </a:p>
          <a:p>
            <a:r>
              <a:rPr lang="en-GB" dirty="0"/>
              <a:t>Can you justify the approach used? E.g. why a t-test?</a:t>
            </a:r>
          </a:p>
          <a:p>
            <a:r>
              <a:rPr lang="en-GB" dirty="0"/>
              <a:t>Have you provided full details of the sample you used for the research? Age / training status / years coaching experience (central tendency and variation).</a:t>
            </a:r>
          </a:p>
          <a:p>
            <a:r>
              <a:rPr lang="en-GB" dirty="0"/>
              <a:t>Have you used tables and graphs to good effect?</a:t>
            </a:r>
          </a:p>
          <a:p>
            <a:r>
              <a:rPr lang="en-GB" dirty="0"/>
              <a:t>Are you sure that your tables and graphs show what you want them to.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943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/>
              <a:t>Again…</a:t>
            </a:r>
          </a:p>
          <a:p>
            <a:endParaRPr lang="en-GB" dirty="0"/>
          </a:p>
          <a:p>
            <a:r>
              <a:rPr lang="en-GB" dirty="0"/>
              <a:t>What are your aims / hypotheses? </a:t>
            </a:r>
          </a:p>
          <a:p>
            <a:r>
              <a:rPr lang="en-GB" dirty="0"/>
              <a:t>What is the main question you are looking to answer?</a:t>
            </a:r>
          </a:p>
        </p:txBody>
      </p:sp>
    </p:spTree>
    <p:extLst>
      <p:ext uri="{BB962C8B-B14F-4D97-AF65-F5344CB8AC3E}">
        <p14:creationId xmlns:p14="http://schemas.microsoft.com/office/powerpoint/2010/main" val="483899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Full description of participant characteristics</a:t>
            </a:r>
          </a:p>
          <a:p>
            <a:r>
              <a:rPr lang="en-GB" dirty="0"/>
              <a:t>Written description of the main findings</a:t>
            </a:r>
          </a:p>
          <a:p>
            <a:r>
              <a:rPr lang="en-GB" dirty="0"/>
              <a:t>Tables and figures of results</a:t>
            </a:r>
          </a:p>
          <a:p>
            <a:pPr lvl="1"/>
            <a:r>
              <a:rPr lang="en-GB" dirty="0"/>
              <a:t>Titles / labelling within tables and figures / format of tables / using the correct type of graph</a:t>
            </a:r>
          </a:p>
          <a:p>
            <a:pPr lvl="1"/>
            <a:r>
              <a:rPr lang="en-GB" dirty="0"/>
              <a:t>Decimal places, numbering, too many lines…</a:t>
            </a:r>
          </a:p>
          <a:p>
            <a:r>
              <a:rPr lang="en-GB" dirty="0"/>
              <a:t>No references within this section – 3</a:t>
            </a:r>
            <a:r>
              <a:rPr lang="en-GB" baseline="30000" dirty="0"/>
              <a:t>rd</a:t>
            </a:r>
            <a:r>
              <a:rPr lang="en-GB" dirty="0"/>
              <a:t> person, past tense…</a:t>
            </a:r>
          </a:p>
        </p:txBody>
      </p:sp>
    </p:spTree>
    <p:extLst>
      <p:ext uri="{BB962C8B-B14F-4D97-AF65-F5344CB8AC3E}">
        <p14:creationId xmlns:p14="http://schemas.microsoft.com/office/powerpoint/2010/main" val="871072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5200" cy="376428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Results sections examples (Task)…</a:t>
            </a:r>
          </a:p>
          <a:p>
            <a:endParaRPr lang="en-GB" dirty="0"/>
          </a:p>
          <a:p>
            <a:r>
              <a:rPr lang="en-GB" dirty="0"/>
              <a:t>Identify 3 articles that have used similar methods to what you are using (interview / questionnaire / review).</a:t>
            </a:r>
          </a:p>
          <a:p>
            <a:r>
              <a:rPr lang="en-GB" dirty="0"/>
              <a:t>Look at their results sections</a:t>
            </a:r>
          </a:p>
          <a:p>
            <a:r>
              <a:rPr lang="en-GB" dirty="0"/>
              <a:t>How have these been structured?</a:t>
            </a:r>
          </a:p>
          <a:p>
            <a:r>
              <a:rPr lang="en-GB" dirty="0"/>
              <a:t>Make bullet point notes to outline what they have in each paragraph / table / figure</a:t>
            </a:r>
          </a:p>
          <a:p>
            <a:endParaRPr lang="en-GB" dirty="0"/>
          </a:p>
          <a:p>
            <a:r>
              <a:rPr lang="en-GB" dirty="0"/>
              <a:t>Discuss your plans with those in your collaboration group. </a:t>
            </a:r>
          </a:p>
          <a:p>
            <a:r>
              <a:rPr lang="en-GB" dirty="0"/>
              <a:t>Try and offer constructive feedback on each others plans.</a:t>
            </a:r>
          </a:p>
          <a:p>
            <a:endParaRPr lang="en-GB" dirty="0"/>
          </a:p>
          <a:p>
            <a:r>
              <a:rPr lang="en-GB" dirty="0"/>
              <a:t>This is now a starting point for planning your results section / discussing your plans with your supervisor (over the next few weeks).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02591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1465</TotalTime>
  <Words>1083</Words>
  <Application>Microsoft Macintosh PowerPoint</Application>
  <PresentationFormat>On-screen Show (4:3)</PresentationFormat>
  <Paragraphs>122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Georgia</vt:lpstr>
      <vt:lpstr>Trebuchet MS</vt:lpstr>
      <vt:lpstr>Slipstream</vt:lpstr>
      <vt:lpstr>Data analysis and presenting results </vt:lpstr>
      <vt:lpstr>Introduction:</vt:lpstr>
      <vt:lpstr>Data collected?</vt:lpstr>
      <vt:lpstr>What data do you have / will you have?</vt:lpstr>
      <vt:lpstr>Quantitative / mixed methods research</vt:lpstr>
      <vt:lpstr>You can start to examine the data even when you haven’t finished collecting it….</vt:lpstr>
      <vt:lpstr>Descriptive statistics</vt:lpstr>
      <vt:lpstr>Mean and SD</vt:lpstr>
      <vt:lpstr>Inferential statistics</vt:lpstr>
      <vt:lpstr>Presentation of inferential stats</vt:lpstr>
      <vt:lpstr>Task</vt:lpstr>
      <vt:lpstr>Common problems in data analysis:</vt:lpstr>
      <vt:lpstr>Qualitative data analysis</vt:lpstr>
      <vt:lpstr>Checklist…</vt:lpstr>
      <vt:lpstr>Task</vt:lpstr>
      <vt:lpstr>Writing the results: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</dc:title>
  <dc:creator>Administrator</dc:creator>
  <cp:lastModifiedBy>Alison Connaughton</cp:lastModifiedBy>
  <cp:revision>19</cp:revision>
  <dcterms:created xsi:type="dcterms:W3CDTF">2017-02-14T14:53:23Z</dcterms:created>
  <dcterms:modified xsi:type="dcterms:W3CDTF">2026-01-24T15:59:13Z</dcterms:modified>
</cp:coreProperties>
</file>