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notesMasterIdLst>
    <p:notesMasterId r:id="rId13"/>
  </p:notesMasterIdLst>
  <p:sldIdLst>
    <p:sldId id="267" r:id="rId2"/>
    <p:sldId id="256" r:id="rId3"/>
    <p:sldId id="266" r:id="rId4"/>
    <p:sldId id="257" r:id="rId5"/>
    <p:sldId id="262" r:id="rId6"/>
    <p:sldId id="258" r:id="rId7"/>
    <p:sldId id="259" r:id="rId8"/>
    <p:sldId id="260" r:id="rId9"/>
    <p:sldId id="264" r:id="rId10"/>
    <p:sldId id="261" r:id="rId11"/>
    <p:sldId id="263"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8"/>
  </p:normalViewPr>
  <p:slideViewPr>
    <p:cSldViewPr snapToGrid="0">
      <p:cViewPr varScale="1">
        <p:scale>
          <a:sx n="117" d="100"/>
          <a:sy n="117" d="100"/>
        </p:scale>
        <p:origin x="36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E31440-C942-624E-A39E-77D828EEC510}" type="datetimeFigureOut">
              <a:rPr lang="en-US" smtClean="0"/>
              <a:t>8/13/22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1591A9-8B54-1C4A-BB9E-F81C49E78450}" type="slidenum">
              <a:rPr lang="en-US" smtClean="0"/>
              <a:t>‹#›</a:t>
            </a:fld>
            <a:endParaRPr lang="en-US"/>
          </a:p>
        </p:txBody>
      </p:sp>
    </p:spTree>
    <p:extLst>
      <p:ext uri="{BB962C8B-B14F-4D97-AF65-F5344CB8AC3E}">
        <p14:creationId xmlns:p14="http://schemas.microsoft.com/office/powerpoint/2010/main" val="16178374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A1591A9-8B54-1C4A-BB9E-F81C49E78450}" type="slidenum">
              <a:rPr lang="en-US" smtClean="0"/>
              <a:t>7</a:t>
            </a:fld>
            <a:endParaRPr lang="en-US"/>
          </a:p>
        </p:txBody>
      </p:sp>
    </p:spTree>
    <p:extLst>
      <p:ext uri="{BB962C8B-B14F-4D97-AF65-F5344CB8AC3E}">
        <p14:creationId xmlns:p14="http://schemas.microsoft.com/office/powerpoint/2010/main" val="16248568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0DB3-A8FF-4ABB-9E2E-D960422260EB}"/>
              </a:ext>
            </a:extLst>
          </p:cNvPr>
          <p:cNvSpPr>
            <a:spLocks noGrp="1"/>
          </p:cNvSpPr>
          <p:nvPr>
            <p:ph type="ctrTitle"/>
          </p:nvPr>
        </p:nvSpPr>
        <p:spPr>
          <a:xfrm>
            <a:off x="1524000" y="1122363"/>
            <a:ext cx="9144000" cy="3025308"/>
          </a:xfrm>
        </p:spPr>
        <p:txBody>
          <a:bodyPr anchor="b">
            <a:normAutofit/>
          </a:bodyPr>
          <a:lstStyle>
            <a:lvl1pPr algn="ctr">
              <a:defRPr sz="6600"/>
            </a:lvl1pPr>
          </a:lstStyle>
          <a:p>
            <a:r>
              <a:rPr lang="en-US" dirty="0"/>
              <a:t>Click to edit Master title style</a:t>
            </a:r>
          </a:p>
        </p:txBody>
      </p:sp>
      <p:sp>
        <p:nvSpPr>
          <p:cNvPr id="3" name="Subtitle 2">
            <a:extLst>
              <a:ext uri="{FF2B5EF4-FFF2-40B4-BE49-F238E27FC236}">
                <a16:creationId xmlns:a16="http://schemas.microsoft.com/office/drawing/2014/main" id="{8BEE0618-75D7-410F-859C-CDF53BC53E85}"/>
              </a:ext>
            </a:extLst>
          </p:cNvPr>
          <p:cNvSpPr>
            <a:spLocks noGrp="1"/>
          </p:cNvSpPr>
          <p:nvPr>
            <p:ph type="subTitle" idx="1"/>
          </p:nvPr>
        </p:nvSpPr>
        <p:spPr>
          <a:xfrm>
            <a:off x="1524000" y="4386729"/>
            <a:ext cx="9144000" cy="1135529"/>
          </a:xfrm>
        </p:spPr>
        <p:txBody>
          <a:bodyPr>
            <a:normAutofit/>
          </a:bodyPr>
          <a:lstStyle>
            <a:lvl1pPr marL="0" indent="0" algn="ctr">
              <a:lnSpc>
                <a:spcPct val="12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A5237F11-76DB-4DD9-9747-3F38D05BA0FE}"/>
              </a:ext>
            </a:extLst>
          </p:cNvPr>
          <p:cNvSpPr>
            <a:spLocks noGrp="1"/>
          </p:cNvSpPr>
          <p:nvPr>
            <p:ph type="dt" sz="half" idx="10"/>
          </p:nvPr>
        </p:nvSpPr>
        <p:spPr/>
        <p:txBody>
          <a:bodyPr/>
          <a:lstStyle/>
          <a:p>
            <a:fld id="{11EAACC7-3B3F-47D1-959A-EF58926E955E}" type="datetimeFigureOut">
              <a:rPr lang="en-US" smtClean="0"/>
              <a:t>8/13/22</a:t>
            </a:fld>
            <a:endParaRPr lang="en-US"/>
          </a:p>
        </p:txBody>
      </p:sp>
      <p:sp>
        <p:nvSpPr>
          <p:cNvPr id="5" name="Footer Placeholder 4">
            <a:extLst>
              <a:ext uri="{FF2B5EF4-FFF2-40B4-BE49-F238E27FC236}">
                <a16:creationId xmlns:a16="http://schemas.microsoft.com/office/drawing/2014/main" id="{3059F581-81B0-44B3-ABA5-A25CA4BAE4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10D591-ADCF-4300-8282-72AE357F3D2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1065856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a:lstStyle/>
          <a:p>
            <a:fld id="{11EAACC7-3B3F-47D1-959A-EF58926E955E}" type="datetimeFigureOut">
              <a:rPr lang="en-US" smtClean="0"/>
              <a:t>8/13/22</a:t>
            </a:fld>
            <a:endParaRPr lang="en-US" dirty="0"/>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4689726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A1BE8-ECC1-4027-B16E-C7BECCA9DF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246C7E1-471A-46AA-8068-98E68C0C20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7C9F8F-EC48-4D16-B4C6-023A7B607BE6}"/>
              </a:ext>
            </a:extLst>
          </p:cNvPr>
          <p:cNvSpPr>
            <a:spLocks noGrp="1"/>
          </p:cNvSpPr>
          <p:nvPr>
            <p:ph type="dt" sz="half" idx="10"/>
          </p:nvPr>
        </p:nvSpPr>
        <p:spPr/>
        <p:txBody>
          <a:bodyPr/>
          <a:lstStyle/>
          <a:p>
            <a:fld id="{11EAACC7-3B3F-47D1-959A-EF58926E955E}" type="datetimeFigureOut">
              <a:rPr lang="en-US" smtClean="0"/>
              <a:t>8/13/22</a:t>
            </a:fld>
            <a:endParaRPr lang="en-US"/>
          </a:p>
        </p:txBody>
      </p:sp>
      <p:sp>
        <p:nvSpPr>
          <p:cNvPr id="5" name="Footer Placeholder 4">
            <a:extLst>
              <a:ext uri="{FF2B5EF4-FFF2-40B4-BE49-F238E27FC236}">
                <a16:creationId xmlns:a16="http://schemas.microsoft.com/office/drawing/2014/main" id="{B79FA5B3-F726-417B-932A-B93E0C8F5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7D21F1-1A24-43EA-AB09-3024C491E8FB}"/>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482503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16569-B648-4D50-BEB8-E8DAE24D68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40831B3-A1FD-470C-BEEE-4CFB441502DD}"/>
              </a:ext>
            </a:extLst>
          </p:cNvPr>
          <p:cNvSpPr>
            <a:spLocks noGrp="1"/>
          </p:cNvSpPr>
          <p:nvPr>
            <p:ph sz="half" idx="1"/>
          </p:nvPr>
        </p:nvSpPr>
        <p:spPr>
          <a:xfrm>
            <a:off x="838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1F34A17-C244-438C-9AE3-FB9B3CE3BD8F}"/>
              </a:ext>
            </a:extLst>
          </p:cNvPr>
          <p:cNvSpPr>
            <a:spLocks noGrp="1"/>
          </p:cNvSpPr>
          <p:nvPr>
            <p:ph sz="half" idx="2"/>
          </p:nvPr>
        </p:nvSpPr>
        <p:spPr>
          <a:xfrm>
            <a:off x="6172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CFA3AA-3FC1-4B98-8F99-1726F1AC0A38}"/>
              </a:ext>
            </a:extLst>
          </p:cNvPr>
          <p:cNvSpPr>
            <a:spLocks noGrp="1"/>
          </p:cNvSpPr>
          <p:nvPr>
            <p:ph type="dt" sz="half" idx="10"/>
          </p:nvPr>
        </p:nvSpPr>
        <p:spPr/>
        <p:txBody>
          <a:bodyPr/>
          <a:lstStyle/>
          <a:p>
            <a:fld id="{11EAACC7-3B3F-47D1-959A-EF58926E955E}" type="datetimeFigureOut">
              <a:rPr lang="en-US" smtClean="0"/>
              <a:t>8/13/22</a:t>
            </a:fld>
            <a:endParaRPr lang="en-US"/>
          </a:p>
        </p:txBody>
      </p:sp>
      <p:sp>
        <p:nvSpPr>
          <p:cNvPr id="6" name="Footer Placeholder 5">
            <a:extLst>
              <a:ext uri="{FF2B5EF4-FFF2-40B4-BE49-F238E27FC236}">
                <a16:creationId xmlns:a16="http://schemas.microsoft.com/office/drawing/2014/main" id="{1CE10883-BACC-41A1-9067-ECFDB937D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7660A2-13C9-4432-A6EB-A4FF3D78F15F}"/>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890363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8" y="1734325"/>
            <a:ext cx="5157787"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8" y="2558237"/>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6172200" y="1734325"/>
            <a:ext cx="5183188"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6172200" y="2558237"/>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a:lstStyle/>
          <a:p>
            <a:fld id="{11EAACC7-3B3F-47D1-959A-EF58926E955E}" type="datetimeFigureOut">
              <a:rPr lang="en-US" smtClean="0"/>
              <a:t>8/13/22</a:t>
            </a:fld>
            <a:endParaRPr lang="en-US"/>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700075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a:lstStyle/>
          <a:p>
            <a:fld id="{11EAACC7-3B3F-47D1-959A-EF58926E955E}" type="datetimeFigureOut">
              <a:rPr lang="en-US" smtClean="0"/>
              <a:t>8/13/22</a:t>
            </a:fld>
            <a:endParaRPr lang="en-US"/>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153886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a:lstStyle/>
          <a:p>
            <a:fld id="{11EAACC7-3B3F-47D1-959A-EF58926E955E}" type="datetimeFigureOut">
              <a:rPr lang="en-US" smtClean="0"/>
              <a:t>8/13/22</a:t>
            </a:fld>
            <a:endParaRPr lang="en-US"/>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637427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CBE2C-9DAA-489D-AC88-15CBBA8A9B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EE124BE-E494-445A-A4FB-A2A8F28F0C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2446DE-9A32-4774-9F7C-86678CA90E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00115D-61B3-46D0-B4D3-30C374B526CF}"/>
              </a:ext>
            </a:extLst>
          </p:cNvPr>
          <p:cNvSpPr>
            <a:spLocks noGrp="1"/>
          </p:cNvSpPr>
          <p:nvPr>
            <p:ph type="dt" sz="half" idx="10"/>
          </p:nvPr>
        </p:nvSpPr>
        <p:spPr/>
        <p:txBody>
          <a:bodyPr/>
          <a:lstStyle/>
          <a:p>
            <a:fld id="{11EAACC7-3B3F-47D1-959A-EF58926E955E}" type="datetimeFigureOut">
              <a:rPr lang="en-US" smtClean="0"/>
              <a:t>8/13/22</a:t>
            </a:fld>
            <a:endParaRPr lang="en-US"/>
          </a:p>
        </p:txBody>
      </p:sp>
      <p:sp>
        <p:nvSpPr>
          <p:cNvPr id="6" name="Footer Placeholder 5">
            <a:extLst>
              <a:ext uri="{FF2B5EF4-FFF2-40B4-BE49-F238E27FC236}">
                <a16:creationId xmlns:a16="http://schemas.microsoft.com/office/drawing/2014/main" id="{EF3C2AFC-D0F8-469F-B1E0-123C2E066E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B9BCDA-9EF7-4531-8021-AF7B30751516}"/>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41371932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AE558-F89F-4688-94E5-77F37D49F1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CD35AF-8CA2-49BB-BAE9-F29A0186EC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05CAA98-55BD-4118-A8AF-D603060784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BFF4C5-82A8-4AD8-B7E2-2882F657683C}"/>
              </a:ext>
            </a:extLst>
          </p:cNvPr>
          <p:cNvSpPr>
            <a:spLocks noGrp="1"/>
          </p:cNvSpPr>
          <p:nvPr>
            <p:ph type="dt" sz="half" idx="10"/>
          </p:nvPr>
        </p:nvSpPr>
        <p:spPr/>
        <p:txBody>
          <a:bodyPr/>
          <a:lstStyle/>
          <a:p>
            <a:fld id="{11EAACC7-3B3F-47D1-959A-EF58926E955E}" type="datetimeFigureOut">
              <a:rPr lang="en-US" smtClean="0"/>
              <a:t>8/13/22</a:t>
            </a:fld>
            <a:endParaRPr lang="en-US"/>
          </a:p>
        </p:txBody>
      </p:sp>
      <p:sp>
        <p:nvSpPr>
          <p:cNvPr id="6" name="Footer Placeholder 5">
            <a:extLst>
              <a:ext uri="{FF2B5EF4-FFF2-40B4-BE49-F238E27FC236}">
                <a16:creationId xmlns:a16="http://schemas.microsoft.com/office/drawing/2014/main" id="{3860B401-B64F-417B-8AD6-581A22E5E0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24BD4C-7149-44BF-8150-F72CAA95A56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000488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E5C77-55F8-4677-A96C-E6D3F5545D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A064EF-ADDA-4943-8F87-A7469D7997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B0D493-D1E7-4358-95E9-B5B80A49E603}"/>
              </a:ext>
            </a:extLst>
          </p:cNvPr>
          <p:cNvSpPr>
            <a:spLocks noGrp="1"/>
          </p:cNvSpPr>
          <p:nvPr>
            <p:ph type="dt" sz="half" idx="10"/>
          </p:nvPr>
        </p:nvSpPr>
        <p:spPr/>
        <p:txBody>
          <a:bodyPr/>
          <a:lstStyle/>
          <a:p>
            <a:fld id="{11EAACC7-3B3F-47D1-959A-EF58926E955E}" type="datetimeFigureOut">
              <a:rPr lang="en-US" smtClean="0"/>
              <a:t>8/13/22</a:t>
            </a:fld>
            <a:endParaRPr lang="en-US"/>
          </a:p>
        </p:txBody>
      </p:sp>
      <p:sp>
        <p:nvSpPr>
          <p:cNvPr id="5" name="Footer Placeholder 4">
            <a:extLst>
              <a:ext uri="{FF2B5EF4-FFF2-40B4-BE49-F238E27FC236}">
                <a16:creationId xmlns:a16="http://schemas.microsoft.com/office/drawing/2014/main" id="{A6E98326-3276-4B9E-960F-10C6677BFA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4C3AC2-288D-4FEE-BF80-0EAEDDFAB049}"/>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0964999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3C6A-5417-40BD-BF7A-94058322377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43BCB45-B343-46F6-9718-AA0D68CED1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BDA2A4-FD34-4E17-908F-4367B1E644C3}"/>
              </a:ext>
            </a:extLst>
          </p:cNvPr>
          <p:cNvSpPr>
            <a:spLocks noGrp="1"/>
          </p:cNvSpPr>
          <p:nvPr>
            <p:ph type="dt" sz="half" idx="10"/>
          </p:nvPr>
        </p:nvSpPr>
        <p:spPr/>
        <p:txBody>
          <a:bodyPr/>
          <a:lstStyle/>
          <a:p>
            <a:fld id="{11EAACC7-3B3F-47D1-959A-EF58926E955E}" type="datetimeFigureOut">
              <a:rPr lang="en-US" smtClean="0"/>
              <a:t>8/13/22</a:t>
            </a:fld>
            <a:endParaRPr lang="en-US"/>
          </a:p>
        </p:txBody>
      </p:sp>
      <p:sp>
        <p:nvSpPr>
          <p:cNvPr id="5" name="Footer Placeholder 4">
            <a:extLst>
              <a:ext uri="{FF2B5EF4-FFF2-40B4-BE49-F238E27FC236}">
                <a16:creationId xmlns:a16="http://schemas.microsoft.com/office/drawing/2014/main" id="{93B87AE3-776D-451D-AA52-C06B747248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A0C4D5-BE1E-4D6A-9196-E0F9E42B2E1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40145406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4436E0F2-A64B-471E-93C0-8DFE08CC57C8}"/>
              </a:ext>
            </a:extLst>
          </p:cNvPr>
          <p:cNvCxnSpPr>
            <a:cxnSpLocks/>
          </p:cNvCxnSpPr>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C1E3AB1-2A8C-4607-9FAE-D8BDB280FE1A}"/>
              </a:ext>
            </a:extLst>
          </p:cNvPr>
          <p:cNvCxnSpPr>
            <a:cxnSpLocks/>
          </p:cNvCxnSpPr>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D66059-832F-40B6-A35F-F56C8F38A1E7}"/>
              </a:ext>
            </a:extLst>
          </p:cNvPr>
          <p:cNvCxnSpPr>
            <a:cxnSpLocks/>
          </p:cNvCxnSpPr>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515E2ED-7EA9-448D-83FA-54C3DF9723BD}"/>
              </a:ext>
            </a:extLst>
          </p:cNvPr>
          <p:cNvCxnSpPr>
            <a:cxnSpLocks/>
          </p:cNvCxnSpPr>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595356-EABD-4767-AC9D-EA21FF115EC0}"/>
              </a:ext>
            </a:extLst>
          </p:cNvPr>
          <p:cNvCxnSpPr>
            <a:cxnSpLocks/>
          </p:cNvCxnSpPr>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8CD9F06-9628-469C-B788-A894E3E08281}"/>
              </a:ext>
            </a:extLst>
          </p:cNvPr>
          <p:cNvCxnSpPr>
            <a:cxnSpLocks/>
          </p:cNvCxnSpPr>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550A431-0B61-421B-B4B7-24C0CFF0F938}"/>
              </a:ext>
            </a:extLst>
          </p:cNvPr>
          <p:cNvCxnSpPr>
            <a:cxnSpLocks/>
          </p:cNvCxnSpPr>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675B94C5-D205-4339-B029-5D0FD2E5F3DB}"/>
              </a:ext>
            </a:extLst>
          </p:cNvPr>
          <p:cNvSpPr>
            <a:spLocks noGrp="1"/>
          </p:cNvSpPr>
          <p:nvPr>
            <p:ph type="title"/>
          </p:nvPr>
        </p:nvSpPr>
        <p:spPr>
          <a:xfrm>
            <a:off x="1143000" y="533401"/>
            <a:ext cx="9906000" cy="1382156"/>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096DC5C-BD34-4CE4-8AA7-A6A4B9516F8F}"/>
              </a:ext>
            </a:extLst>
          </p:cNvPr>
          <p:cNvSpPr>
            <a:spLocks noGrp="1"/>
          </p:cNvSpPr>
          <p:nvPr>
            <p:ph type="body" idx="1"/>
          </p:nvPr>
        </p:nvSpPr>
        <p:spPr>
          <a:xfrm>
            <a:off x="1143000" y="2009554"/>
            <a:ext cx="9906000" cy="402442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1F192A7-D622-449D-9FC2-48FDE4D690F1}"/>
              </a:ext>
            </a:extLst>
          </p:cNvPr>
          <p:cNvSpPr>
            <a:spLocks noGrp="1"/>
          </p:cNvSpPr>
          <p:nvPr>
            <p:ph type="dt" sz="half" idx="2"/>
          </p:nvPr>
        </p:nvSpPr>
        <p:spPr>
          <a:xfrm>
            <a:off x="7337102" y="6398878"/>
            <a:ext cx="4193908"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11EAACC7-3B3F-47D1-959A-EF58926E955E}" type="datetimeFigureOut">
              <a:rPr lang="en-US" smtClean="0"/>
              <a:t>8/13/22</a:t>
            </a:fld>
            <a:endParaRPr lang="en-US"/>
          </a:p>
        </p:txBody>
      </p:sp>
      <p:sp>
        <p:nvSpPr>
          <p:cNvPr id="5" name="Footer Placeholder 4">
            <a:extLst>
              <a:ext uri="{FF2B5EF4-FFF2-40B4-BE49-F238E27FC236}">
                <a16:creationId xmlns:a16="http://schemas.microsoft.com/office/drawing/2014/main" id="{8435B93C-2BE9-4847-BFE5-D3CBCC6E948C}"/>
              </a:ext>
            </a:extLst>
          </p:cNvPr>
          <p:cNvSpPr>
            <a:spLocks noGrp="1"/>
          </p:cNvSpPr>
          <p:nvPr>
            <p:ph type="ftr" sz="quarter" idx="3"/>
          </p:nvPr>
        </p:nvSpPr>
        <p:spPr>
          <a:xfrm>
            <a:off x="154429" y="6398878"/>
            <a:ext cx="4497315" cy="365125"/>
          </a:xfrm>
          <a:prstGeom prst="rect">
            <a:avLst/>
          </a:prstGeom>
        </p:spPr>
        <p:txBody>
          <a:bodyPr vert="horz" lIns="91440" tIns="45720" rIns="91440" bIns="45720" rtlCol="0" anchor="ctr">
            <a:normAutofit/>
          </a:bodyPr>
          <a:lstStyle>
            <a:lvl1pPr algn="l">
              <a:defRPr sz="1200" b="1" spc="30" baseline="0">
                <a:solidFill>
                  <a:schemeClr val="tx2"/>
                </a:solidFill>
                <a:latin typeface="+mj-lt"/>
              </a:defRPr>
            </a:lvl1pPr>
          </a:lstStyle>
          <a:p>
            <a:endParaRPr lang="en-US" dirty="0"/>
          </a:p>
        </p:txBody>
      </p:sp>
      <p:sp>
        <p:nvSpPr>
          <p:cNvPr id="6" name="Slide Number Placeholder 5">
            <a:extLst>
              <a:ext uri="{FF2B5EF4-FFF2-40B4-BE49-F238E27FC236}">
                <a16:creationId xmlns:a16="http://schemas.microsoft.com/office/drawing/2014/main" id="{ADF70A99-395E-4F22-8AAB-6C7EE743D7D5}"/>
              </a:ext>
            </a:extLst>
          </p:cNvPr>
          <p:cNvSpPr>
            <a:spLocks noGrp="1"/>
          </p:cNvSpPr>
          <p:nvPr>
            <p:ph type="sldNum" sz="quarter" idx="4"/>
          </p:nvPr>
        </p:nvSpPr>
        <p:spPr>
          <a:xfrm>
            <a:off x="11602477" y="6398878"/>
            <a:ext cx="470887"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312CC964-A50B-4C29-B4E4-2C30BB34CCF3}" type="slidenum">
              <a:rPr lang="en-US" smtClean="0"/>
              <a:t>‹#›</a:t>
            </a:fld>
            <a:endParaRPr lang="en-US"/>
          </a:p>
        </p:txBody>
      </p:sp>
    </p:spTree>
    <p:extLst>
      <p:ext uri="{BB962C8B-B14F-4D97-AF65-F5344CB8AC3E}">
        <p14:creationId xmlns:p14="http://schemas.microsoft.com/office/powerpoint/2010/main" val="387649375"/>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xStyles>
    <p:title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gov.uk/discrimination-your-right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1" name="Straight Connector 30">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45" name="Rectangle 44">
            <a:extLst>
              <a:ext uri="{FF2B5EF4-FFF2-40B4-BE49-F238E27FC236}">
                <a16:creationId xmlns:a16="http://schemas.microsoft.com/office/drawing/2014/main" id="{82950D9A-4705-4314-961A-4F88B2CE41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B13969F2-ED52-4E5C-B3FC-01E01B8B9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2"/>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8CEE62-95AD-F3E2-BA40-6B41FACF4821}"/>
              </a:ext>
            </a:extLst>
          </p:cNvPr>
          <p:cNvSpPr>
            <a:spLocks noGrp="1"/>
          </p:cNvSpPr>
          <p:nvPr>
            <p:ph type="title"/>
          </p:nvPr>
        </p:nvSpPr>
        <p:spPr>
          <a:xfrm>
            <a:off x="231257" y="749595"/>
            <a:ext cx="6931543" cy="2537891"/>
          </a:xfrm>
        </p:spPr>
        <p:txBody>
          <a:bodyPr vert="horz" lIns="91440" tIns="45720" rIns="91440" bIns="45720" rtlCol="0" anchor="t">
            <a:normAutofit/>
          </a:bodyPr>
          <a:lstStyle/>
          <a:p>
            <a:r>
              <a:rPr lang="en-US" sz="2400" i="1" kern="1200" cap="all" baseline="0" dirty="0">
                <a:solidFill>
                  <a:schemeClr val="accent4">
                    <a:lumMod val="75000"/>
                  </a:schemeClr>
                </a:solidFill>
                <a:latin typeface="Times" pitchFamily="2" charset="0"/>
              </a:rPr>
              <a:t>Managing People (lcbb5004)-Assessment 1</a:t>
            </a:r>
            <a:br>
              <a:rPr lang="en-US" sz="2800" i="1" kern="1200" cap="all" baseline="0" dirty="0">
                <a:solidFill>
                  <a:schemeClr val="accent4">
                    <a:lumMod val="75000"/>
                  </a:schemeClr>
                </a:solidFill>
                <a:latin typeface="Times" pitchFamily="2" charset="0"/>
              </a:rPr>
            </a:br>
            <a:br>
              <a:rPr lang="en-US" sz="2400" i="1" kern="1200" cap="all" baseline="0" dirty="0">
                <a:solidFill>
                  <a:schemeClr val="accent4">
                    <a:lumMod val="75000"/>
                  </a:schemeClr>
                </a:solidFill>
                <a:latin typeface="Times" pitchFamily="2" charset="0"/>
              </a:rPr>
            </a:br>
            <a:r>
              <a:rPr lang="en-US" sz="2400" dirty="0">
                <a:solidFill>
                  <a:schemeClr val="accent4">
                    <a:lumMod val="75000"/>
                  </a:schemeClr>
                </a:solidFill>
                <a:latin typeface="Times" pitchFamily="2" charset="0"/>
              </a:rPr>
              <a:t>Name: </a:t>
            </a:r>
            <a:r>
              <a:rPr lang="en-US" sz="2400" dirty="0" err="1">
                <a:solidFill>
                  <a:schemeClr val="accent4">
                    <a:lumMod val="75000"/>
                  </a:schemeClr>
                </a:solidFill>
                <a:latin typeface="Times" pitchFamily="2" charset="0"/>
              </a:rPr>
              <a:t>bianca</a:t>
            </a:r>
            <a:r>
              <a:rPr lang="en-US" sz="2400" dirty="0">
                <a:solidFill>
                  <a:schemeClr val="accent4">
                    <a:lumMod val="75000"/>
                  </a:schemeClr>
                </a:solidFill>
                <a:latin typeface="Times" pitchFamily="2" charset="0"/>
              </a:rPr>
              <a:t> </a:t>
            </a:r>
            <a:r>
              <a:rPr lang="en-US" sz="2400" dirty="0" err="1">
                <a:solidFill>
                  <a:schemeClr val="accent4">
                    <a:lumMod val="75000"/>
                  </a:schemeClr>
                </a:solidFill>
                <a:latin typeface="Times" pitchFamily="2" charset="0"/>
              </a:rPr>
              <a:t>Petronela</a:t>
            </a:r>
            <a:r>
              <a:rPr lang="en-US" sz="2400" dirty="0">
                <a:solidFill>
                  <a:schemeClr val="accent4">
                    <a:lumMod val="75000"/>
                  </a:schemeClr>
                </a:solidFill>
                <a:latin typeface="Times" pitchFamily="2" charset="0"/>
              </a:rPr>
              <a:t> </a:t>
            </a:r>
            <a:r>
              <a:rPr lang="en-US" sz="2400" dirty="0" err="1">
                <a:solidFill>
                  <a:schemeClr val="accent4">
                    <a:lumMod val="75000"/>
                  </a:schemeClr>
                </a:solidFill>
                <a:latin typeface="Times" pitchFamily="2" charset="0"/>
              </a:rPr>
              <a:t>Paunescu</a:t>
            </a:r>
            <a:br>
              <a:rPr lang="en-US" sz="2400" dirty="0">
                <a:solidFill>
                  <a:schemeClr val="accent4">
                    <a:lumMod val="75000"/>
                  </a:schemeClr>
                </a:solidFill>
                <a:latin typeface="Times" pitchFamily="2" charset="0"/>
              </a:rPr>
            </a:br>
            <a:br>
              <a:rPr lang="en-US" sz="2400" dirty="0">
                <a:solidFill>
                  <a:schemeClr val="accent4">
                    <a:lumMod val="75000"/>
                  </a:schemeClr>
                </a:solidFill>
                <a:latin typeface="Times" pitchFamily="2" charset="0"/>
              </a:rPr>
            </a:br>
            <a:r>
              <a:rPr lang="en-US" sz="2400" dirty="0">
                <a:solidFill>
                  <a:schemeClr val="accent4">
                    <a:lumMod val="75000"/>
                  </a:schemeClr>
                </a:solidFill>
                <a:latin typeface="Times" pitchFamily="2" charset="0"/>
              </a:rPr>
              <a:t>Student ID: 2024896</a:t>
            </a:r>
            <a:br>
              <a:rPr lang="en-US" sz="2400" dirty="0">
                <a:solidFill>
                  <a:schemeClr val="accent4">
                    <a:lumMod val="75000"/>
                  </a:schemeClr>
                </a:solidFill>
                <a:latin typeface="Times" pitchFamily="2" charset="0"/>
              </a:rPr>
            </a:br>
            <a:br>
              <a:rPr lang="en-US" sz="2400" dirty="0">
                <a:solidFill>
                  <a:schemeClr val="accent4">
                    <a:lumMod val="75000"/>
                  </a:schemeClr>
                </a:solidFill>
                <a:latin typeface="Times" pitchFamily="2" charset="0"/>
              </a:rPr>
            </a:br>
            <a:r>
              <a:rPr lang="en-US" sz="2400" dirty="0">
                <a:solidFill>
                  <a:schemeClr val="accent4">
                    <a:lumMod val="75000"/>
                  </a:schemeClr>
                </a:solidFill>
                <a:latin typeface="Times" pitchFamily="2" charset="0"/>
              </a:rPr>
              <a:t>Name of Lecturer: dr. Nadeem Mirza</a:t>
            </a:r>
            <a:endParaRPr lang="en-US" sz="2800" i="1" kern="1200" cap="all" baseline="0" dirty="0">
              <a:solidFill>
                <a:schemeClr val="accent4">
                  <a:lumMod val="75000"/>
                </a:schemeClr>
              </a:solidFill>
              <a:latin typeface="Times" pitchFamily="2" charset="0"/>
            </a:endParaRPr>
          </a:p>
        </p:txBody>
      </p:sp>
      <p:sp>
        <p:nvSpPr>
          <p:cNvPr id="3" name="Content Placeholder 2">
            <a:extLst>
              <a:ext uri="{FF2B5EF4-FFF2-40B4-BE49-F238E27FC236}">
                <a16:creationId xmlns:a16="http://schemas.microsoft.com/office/drawing/2014/main" id="{B501F79D-FA87-D829-5A30-55E7CE0CDDB9}"/>
              </a:ext>
            </a:extLst>
          </p:cNvPr>
          <p:cNvSpPr>
            <a:spLocks noGrp="1"/>
          </p:cNvSpPr>
          <p:nvPr>
            <p:ph idx="1"/>
          </p:nvPr>
        </p:nvSpPr>
        <p:spPr>
          <a:xfrm>
            <a:off x="309357" y="4477416"/>
            <a:ext cx="4890977" cy="999460"/>
          </a:xfrm>
        </p:spPr>
        <p:txBody>
          <a:bodyPr vert="horz" lIns="91440" tIns="45720" rIns="91440" bIns="45720" rtlCol="0" anchor="b">
            <a:normAutofit/>
          </a:bodyPr>
          <a:lstStyle/>
          <a:p>
            <a:pPr marL="0" indent="0">
              <a:lnSpc>
                <a:spcPct val="110000"/>
              </a:lnSpc>
              <a:buNone/>
            </a:pPr>
            <a:r>
              <a:rPr lang="en-US" sz="1800" cap="all" spc="300" dirty="0">
                <a:solidFill>
                  <a:schemeClr val="accent4">
                    <a:lumMod val="75000"/>
                  </a:schemeClr>
                </a:solidFill>
                <a:latin typeface="Times" pitchFamily="2" charset="0"/>
              </a:rPr>
              <a:t>A case in </a:t>
            </a:r>
            <a:r>
              <a:rPr lang="en-US" sz="1800" cap="all" spc="300" dirty="0" err="1">
                <a:solidFill>
                  <a:schemeClr val="accent4">
                    <a:lumMod val="75000"/>
                  </a:schemeClr>
                </a:solidFill>
                <a:latin typeface="Times" pitchFamily="2" charset="0"/>
              </a:rPr>
              <a:t>favour</a:t>
            </a:r>
            <a:r>
              <a:rPr lang="en-US" sz="1800" cap="all" spc="300" dirty="0">
                <a:solidFill>
                  <a:schemeClr val="accent4">
                    <a:lumMod val="75000"/>
                  </a:schemeClr>
                </a:solidFill>
                <a:latin typeface="Times" pitchFamily="2" charset="0"/>
              </a:rPr>
              <a:t> of flexible working within the headquarters of NEXT PLC. </a:t>
            </a:r>
          </a:p>
        </p:txBody>
      </p:sp>
      <p:pic>
        <p:nvPicPr>
          <p:cNvPr id="27" name="Picture 26">
            <a:extLst>
              <a:ext uri="{FF2B5EF4-FFF2-40B4-BE49-F238E27FC236}">
                <a16:creationId xmlns:a16="http://schemas.microsoft.com/office/drawing/2014/main" id="{E90248DA-CDE3-CAA0-5951-A0D7FE43A2B1}"/>
              </a:ext>
            </a:extLst>
          </p:cNvPr>
          <p:cNvPicPr>
            <a:picLocks noChangeAspect="1"/>
          </p:cNvPicPr>
          <p:nvPr/>
        </p:nvPicPr>
        <p:blipFill rotWithShape="1">
          <a:blip r:embed="rId2"/>
          <a:srcRect l="36289" r="12061" b="1"/>
          <a:stretch/>
        </p:blipFill>
        <p:spPr>
          <a:xfrm>
            <a:off x="5879804" y="-6350"/>
            <a:ext cx="6312196" cy="6874330"/>
          </a:xfrm>
          <a:custGeom>
            <a:avLst/>
            <a:gdLst/>
            <a:ahLst/>
            <a:cxnLst/>
            <a:rect l="l" t="t" r="r" b="b"/>
            <a:pathLst>
              <a:path w="6312196" h="6874330">
                <a:moveTo>
                  <a:pt x="2047193" y="0"/>
                </a:moveTo>
                <a:lnTo>
                  <a:pt x="6312196" y="0"/>
                </a:lnTo>
                <a:lnTo>
                  <a:pt x="6312196" y="6874330"/>
                </a:lnTo>
                <a:lnTo>
                  <a:pt x="0" y="6874330"/>
                </a:lnTo>
                <a:close/>
              </a:path>
            </a:pathLst>
          </a:custGeom>
        </p:spPr>
      </p:pic>
      <p:cxnSp>
        <p:nvCxnSpPr>
          <p:cNvPr id="49" name="Straight Connector 48">
            <a:extLst>
              <a:ext uri="{FF2B5EF4-FFF2-40B4-BE49-F238E27FC236}">
                <a16:creationId xmlns:a16="http://schemas.microsoft.com/office/drawing/2014/main" id="{13AC671C-E66F-43C5-A66A-C477339DD2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634715" y="0"/>
            <a:ext cx="914401" cy="685734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23113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9" name="Rectangle 93">
            <a:extLst>
              <a:ext uri="{FF2B5EF4-FFF2-40B4-BE49-F238E27FC236}">
                <a16:creationId xmlns:a16="http://schemas.microsoft.com/office/drawing/2014/main" id="{6E0D4398-84C2-41B8-BF30-3157F7B18D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3" descr="Modern lounge">
            <a:extLst>
              <a:ext uri="{FF2B5EF4-FFF2-40B4-BE49-F238E27FC236}">
                <a16:creationId xmlns:a16="http://schemas.microsoft.com/office/drawing/2014/main" id="{61AACEBB-84DD-287F-8EED-0A0C78FC4DD1}"/>
              </a:ext>
            </a:extLst>
          </p:cNvPr>
          <p:cNvPicPr>
            <a:picLocks noChangeAspect="1"/>
          </p:cNvPicPr>
          <p:nvPr/>
        </p:nvPicPr>
        <p:blipFill rotWithShape="1">
          <a:blip r:embed="rId2"/>
          <a:srcRect l="5532" r="5533" b="-1"/>
          <a:stretch/>
        </p:blipFill>
        <p:spPr>
          <a:xfrm>
            <a:off x="0" y="11"/>
            <a:ext cx="9137156" cy="6857989"/>
          </a:xfrm>
          <a:prstGeom prst="rect">
            <a:avLst/>
          </a:prstGeom>
        </p:spPr>
      </p:pic>
      <p:sp>
        <p:nvSpPr>
          <p:cNvPr id="101" name="Rectangle 23">
            <a:extLst>
              <a:ext uri="{FF2B5EF4-FFF2-40B4-BE49-F238E27FC236}">
                <a16:creationId xmlns:a16="http://schemas.microsoft.com/office/drawing/2014/main" id="{1E519840-CB5B-442F-AF8C-F848E76997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45558" y="-6724"/>
            <a:ext cx="4265457" cy="6868736"/>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2240216 w 5664007"/>
              <a:gd name="connsiteY0" fmla="*/ 0 h 6857998"/>
              <a:gd name="connsiteX1" fmla="*/ 5664007 w 5664007"/>
              <a:gd name="connsiteY1" fmla="*/ 0 h 6857998"/>
              <a:gd name="connsiteX2" fmla="*/ 5664007 w 5664007"/>
              <a:gd name="connsiteY2" fmla="*/ 6857998 h 6857998"/>
              <a:gd name="connsiteX3" fmla="*/ 0 w 5664007"/>
              <a:gd name="connsiteY3" fmla="*/ 6846045 h 6857998"/>
              <a:gd name="connsiteX4" fmla="*/ 2240216 w 5664007"/>
              <a:gd name="connsiteY4" fmla="*/ 0 h 6857998"/>
              <a:gd name="connsiteX0" fmla="*/ 2170935 w 5594726"/>
              <a:gd name="connsiteY0" fmla="*/ 0 h 6865085"/>
              <a:gd name="connsiteX1" fmla="*/ 5594726 w 5594726"/>
              <a:gd name="connsiteY1" fmla="*/ 0 h 6865085"/>
              <a:gd name="connsiteX2" fmla="*/ 5594726 w 5594726"/>
              <a:gd name="connsiteY2" fmla="*/ 6857998 h 6865085"/>
              <a:gd name="connsiteX3" fmla="*/ 0 w 5594726"/>
              <a:gd name="connsiteY3" fmla="*/ 6865085 h 6865085"/>
              <a:gd name="connsiteX4" fmla="*/ 2170935 w 5594726"/>
              <a:gd name="connsiteY4" fmla="*/ 0 h 6865085"/>
              <a:gd name="connsiteX0" fmla="*/ 1747097 w 5170888"/>
              <a:gd name="connsiteY0" fmla="*/ 0 h 6865085"/>
              <a:gd name="connsiteX1" fmla="*/ 5170888 w 5170888"/>
              <a:gd name="connsiteY1" fmla="*/ 0 h 6865085"/>
              <a:gd name="connsiteX2" fmla="*/ 5170888 w 5170888"/>
              <a:gd name="connsiteY2" fmla="*/ 6857998 h 6865085"/>
              <a:gd name="connsiteX3" fmla="*/ 0 w 5170888"/>
              <a:gd name="connsiteY3" fmla="*/ 6865085 h 6865085"/>
              <a:gd name="connsiteX4" fmla="*/ 1747097 w 5170888"/>
              <a:gd name="connsiteY4" fmla="*/ 0 h 6865085"/>
              <a:gd name="connsiteX0" fmla="*/ 1404766 w 5170888"/>
              <a:gd name="connsiteY0" fmla="*/ 0 h 6865085"/>
              <a:gd name="connsiteX1" fmla="*/ 5170888 w 5170888"/>
              <a:gd name="connsiteY1" fmla="*/ 0 h 6865085"/>
              <a:gd name="connsiteX2" fmla="*/ 5170888 w 5170888"/>
              <a:gd name="connsiteY2" fmla="*/ 6857998 h 6865085"/>
              <a:gd name="connsiteX3" fmla="*/ 0 w 5170888"/>
              <a:gd name="connsiteY3" fmla="*/ 6865085 h 6865085"/>
              <a:gd name="connsiteX4" fmla="*/ 1404766 w 5170888"/>
              <a:gd name="connsiteY4" fmla="*/ 0 h 68650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0888" h="6865085">
                <a:moveTo>
                  <a:pt x="1404766" y="0"/>
                </a:moveTo>
                <a:lnTo>
                  <a:pt x="5170888" y="0"/>
                </a:lnTo>
                <a:lnTo>
                  <a:pt x="5170888" y="6857998"/>
                </a:lnTo>
                <a:lnTo>
                  <a:pt x="0" y="6865085"/>
                </a:lnTo>
                <a:lnTo>
                  <a:pt x="1404766"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2CD6DFB-3F13-A55B-E6B7-D1E8D3DC26B0}"/>
              </a:ext>
            </a:extLst>
          </p:cNvPr>
          <p:cNvSpPr>
            <a:spLocks noGrp="1"/>
          </p:cNvSpPr>
          <p:nvPr>
            <p:ph type="ctrTitle"/>
          </p:nvPr>
        </p:nvSpPr>
        <p:spPr>
          <a:xfrm>
            <a:off x="8501426" y="2865331"/>
            <a:ext cx="3153720" cy="2985247"/>
          </a:xfrm>
        </p:spPr>
        <p:txBody>
          <a:bodyPr>
            <a:normAutofit/>
          </a:bodyPr>
          <a:lstStyle/>
          <a:p>
            <a:pPr algn="r"/>
            <a:r>
              <a:rPr lang="en-GB" sz="4400" dirty="0">
                <a:solidFill>
                  <a:schemeClr val="accent4">
                    <a:lumMod val="75000"/>
                  </a:schemeClr>
                </a:solidFill>
                <a:latin typeface="Times" pitchFamily="2" charset="0"/>
              </a:rPr>
              <a:t>Flexible working</a:t>
            </a:r>
            <a:br>
              <a:rPr lang="en-GB" sz="4400" dirty="0">
                <a:solidFill>
                  <a:schemeClr val="accent4">
                    <a:lumMod val="75000"/>
                  </a:schemeClr>
                </a:solidFill>
                <a:latin typeface="Times" pitchFamily="2" charset="0"/>
              </a:rPr>
            </a:br>
            <a:endParaRPr lang="en-GB" sz="4400" dirty="0">
              <a:solidFill>
                <a:schemeClr val="accent4">
                  <a:lumMod val="75000"/>
                </a:schemeClr>
              </a:solidFill>
              <a:latin typeface="Times" pitchFamily="2" charset="0"/>
            </a:endParaRPr>
          </a:p>
        </p:txBody>
      </p:sp>
      <p:cxnSp>
        <p:nvCxnSpPr>
          <p:cNvPr id="98" name="Straight Connector 97">
            <a:extLst>
              <a:ext uri="{FF2B5EF4-FFF2-40B4-BE49-F238E27FC236}">
                <a16:creationId xmlns:a16="http://schemas.microsoft.com/office/drawing/2014/main" id="{AC7EF422-3076-48F2-A38B-7CA851778E0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931959" y="0"/>
            <a:ext cx="5279056" cy="77792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6896548C-21A4-493D-B220-64E89F1EF6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81082" y="-6724"/>
            <a:ext cx="2279175" cy="686472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9728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3E9F9-BA3D-2A64-414E-5DC6A94F0BE7}"/>
              </a:ext>
            </a:extLst>
          </p:cNvPr>
          <p:cNvSpPr>
            <a:spLocks noGrp="1"/>
          </p:cNvSpPr>
          <p:nvPr>
            <p:ph type="title"/>
          </p:nvPr>
        </p:nvSpPr>
        <p:spPr/>
        <p:txBody>
          <a:bodyPr>
            <a:normAutofit/>
          </a:bodyPr>
          <a:lstStyle/>
          <a:p>
            <a:pPr algn="ctr"/>
            <a:r>
              <a:rPr lang="en-GB" sz="3200" dirty="0">
                <a:solidFill>
                  <a:schemeClr val="accent4">
                    <a:lumMod val="75000"/>
                  </a:schemeClr>
                </a:solidFill>
                <a:latin typeface="Times" pitchFamily="2" charset="0"/>
              </a:rPr>
              <a:t>CONTENT</a:t>
            </a:r>
            <a:endParaRPr lang="en-GB" sz="2800" dirty="0">
              <a:solidFill>
                <a:schemeClr val="accent4">
                  <a:lumMod val="75000"/>
                </a:schemeClr>
              </a:solidFill>
              <a:latin typeface="Times" pitchFamily="2" charset="0"/>
            </a:endParaRPr>
          </a:p>
        </p:txBody>
      </p:sp>
      <p:sp>
        <p:nvSpPr>
          <p:cNvPr id="4" name="TextBox 3">
            <a:extLst>
              <a:ext uri="{FF2B5EF4-FFF2-40B4-BE49-F238E27FC236}">
                <a16:creationId xmlns:a16="http://schemas.microsoft.com/office/drawing/2014/main" id="{8068F60A-F07D-F9BA-084A-BB15EEB4C317}"/>
              </a:ext>
            </a:extLst>
          </p:cNvPr>
          <p:cNvSpPr txBox="1"/>
          <p:nvPr/>
        </p:nvSpPr>
        <p:spPr>
          <a:xfrm>
            <a:off x="2045616" y="1915557"/>
            <a:ext cx="8182466" cy="4801314"/>
          </a:xfrm>
          <a:prstGeom prst="rect">
            <a:avLst/>
          </a:prstGeom>
          <a:noFill/>
        </p:spPr>
        <p:txBody>
          <a:bodyPr wrap="square" rtlCol="0">
            <a:spAutoFit/>
          </a:bodyPr>
          <a:lstStyle/>
          <a:p>
            <a:pPr marL="457200" indent="-457200" algn="ctr">
              <a:buFont typeface="+mj-lt"/>
              <a:buAutoNum type="arabicPeriod"/>
            </a:pPr>
            <a:r>
              <a:rPr lang="en-GB" sz="2400" i="1" dirty="0">
                <a:solidFill>
                  <a:schemeClr val="accent4">
                    <a:lumMod val="75000"/>
                  </a:schemeClr>
                </a:solidFill>
                <a:latin typeface="Times" pitchFamily="2" charset="0"/>
              </a:rPr>
              <a:t>What is Flexible Working?</a:t>
            </a:r>
          </a:p>
          <a:p>
            <a:pPr marL="457200" indent="-457200" algn="ctr">
              <a:buFont typeface="+mj-lt"/>
              <a:buAutoNum type="arabicPeriod"/>
            </a:pPr>
            <a:endParaRPr lang="en-GB" sz="2400" i="1" dirty="0">
              <a:solidFill>
                <a:schemeClr val="accent4">
                  <a:lumMod val="75000"/>
                </a:schemeClr>
              </a:solidFill>
              <a:latin typeface="Times" pitchFamily="2" charset="0"/>
            </a:endParaRPr>
          </a:p>
          <a:p>
            <a:pPr marL="457200" indent="-457200" algn="ctr">
              <a:buFont typeface="+mj-lt"/>
              <a:buAutoNum type="arabicPeriod"/>
            </a:pPr>
            <a:r>
              <a:rPr lang="en-GB" sz="2400" i="1" dirty="0">
                <a:solidFill>
                  <a:schemeClr val="accent4">
                    <a:lumMod val="75000"/>
                  </a:schemeClr>
                </a:solidFill>
                <a:latin typeface="Times" pitchFamily="2" charset="0"/>
              </a:rPr>
              <a:t>Advantages of Flexible Working</a:t>
            </a:r>
          </a:p>
          <a:p>
            <a:pPr marL="457200" indent="-457200" algn="ctr">
              <a:buFont typeface="+mj-lt"/>
              <a:buAutoNum type="arabicPeriod"/>
            </a:pPr>
            <a:endParaRPr lang="en-GB" sz="2400" i="1" dirty="0">
              <a:solidFill>
                <a:schemeClr val="accent4">
                  <a:lumMod val="75000"/>
                </a:schemeClr>
              </a:solidFill>
              <a:latin typeface="Times" pitchFamily="2" charset="0"/>
            </a:endParaRPr>
          </a:p>
          <a:p>
            <a:pPr marL="457200" indent="-457200" algn="ctr">
              <a:buFont typeface="+mj-lt"/>
              <a:buAutoNum type="arabicPeriod"/>
            </a:pPr>
            <a:r>
              <a:rPr lang="en-GB" sz="2400" i="1" dirty="0">
                <a:solidFill>
                  <a:schemeClr val="accent4">
                    <a:lumMod val="75000"/>
                  </a:schemeClr>
                </a:solidFill>
                <a:latin typeface="Times" pitchFamily="2" charset="0"/>
              </a:rPr>
              <a:t>What is Diversity and Inclusion at the workplace?</a:t>
            </a:r>
          </a:p>
          <a:p>
            <a:pPr marL="457200" indent="-457200" algn="ctr">
              <a:buFont typeface="+mj-lt"/>
              <a:buAutoNum type="arabicPeriod"/>
            </a:pPr>
            <a:endParaRPr lang="en-GB" sz="2400" i="1" dirty="0">
              <a:solidFill>
                <a:schemeClr val="accent4">
                  <a:lumMod val="75000"/>
                </a:schemeClr>
              </a:solidFill>
              <a:latin typeface="Times" pitchFamily="2" charset="0"/>
            </a:endParaRPr>
          </a:p>
          <a:p>
            <a:pPr marL="457200" indent="-457200" algn="ctr">
              <a:buFont typeface="+mj-lt"/>
              <a:buAutoNum type="arabicPeriod"/>
            </a:pPr>
            <a:r>
              <a:rPr lang="en-GB" sz="2400" i="1" dirty="0">
                <a:solidFill>
                  <a:schemeClr val="accent4">
                    <a:lumMod val="75000"/>
                  </a:schemeClr>
                </a:solidFill>
                <a:latin typeface="Times" pitchFamily="2" charset="0"/>
              </a:rPr>
              <a:t>Human Resources’ Role in implementing Diversity and Inclusion at the workplace</a:t>
            </a:r>
          </a:p>
          <a:p>
            <a:pPr marL="457200" indent="-457200" algn="ctr">
              <a:buFont typeface="+mj-lt"/>
              <a:buAutoNum type="arabicPeriod"/>
            </a:pPr>
            <a:endParaRPr lang="en-GB" sz="2400" i="1" dirty="0">
              <a:solidFill>
                <a:schemeClr val="accent4">
                  <a:lumMod val="75000"/>
                </a:schemeClr>
              </a:solidFill>
              <a:latin typeface="Times" pitchFamily="2" charset="0"/>
            </a:endParaRPr>
          </a:p>
          <a:p>
            <a:pPr marL="457200" indent="-457200" algn="ctr">
              <a:buFont typeface="+mj-lt"/>
              <a:buAutoNum type="arabicPeriod"/>
            </a:pPr>
            <a:r>
              <a:rPr lang="en-GB" sz="2400" i="1" dirty="0">
                <a:solidFill>
                  <a:schemeClr val="accent4">
                    <a:lumMod val="75000"/>
                  </a:schemeClr>
                </a:solidFill>
                <a:latin typeface="Times" pitchFamily="2" charset="0"/>
              </a:rPr>
              <a:t>Conclusions</a:t>
            </a:r>
          </a:p>
          <a:p>
            <a:pPr marL="457200" indent="-457200" algn="ctr">
              <a:buFont typeface="+mj-lt"/>
              <a:buAutoNum type="arabicPeriod"/>
            </a:pPr>
            <a:endParaRPr lang="en-GB" sz="2400" i="1" dirty="0">
              <a:solidFill>
                <a:schemeClr val="accent4">
                  <a:lumMod val="75000"/>
                </a:schemeClr>
              </a:solidFill>
              <a:latin typeface="Times" pitchFamily="2" charset="0"/>
            </a:endParaRPr>
          </a:p>
          <a:p>
            <a:pPr marL="457200" indent="-457200" algn="ctr">
              <a:buFont typeface="+mj-lt"/>
              <a:buAutoNum type="arabicPeriod"/>
            </a:pPr>
            <a:r>
              <a:rPr lang="en-GB" sz="2400" i="1" dirty="0">
                <a:solidFill>
                  <a:schemeClr val="accent4">
                    <a:lumMod val="75000"/>
                  </a:schemeClr>
                </a:solidFill>
                <a:latin typeface="Times" pitchFamily="2" charset="0"/>
              </a:rPr>
              <a:t>References</a:t>
            </a:r>
          </a:p>
          <a:p>
            <a:pPr marL="342900" indent="-342900">
              <a:buAutoNum type="arabicPeriod"/>
            </a:pPr>
            <a:endParaRPr lang="en-GB" dirty="0"/>
          </a:p>
        </p:txBody>
      </p:sp>
    </p:spTree>
    <p:extLst>
      <p:ext uri="{BB962C8B-B14F-4D97-AF65-F5344CB8AC3E}">
        <p14:creationId xmlns:p14="http://schemas.microsoft.com/office/powerpoint/2010/main" val="3073808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1000"/>
                                        <p:tgtEl>
                                          <p:spTgt spid="4">
                                            <p:txEl>
                                              <p:pRg st="2" end="2"/>
                                            </p:txEl>
                                          </p:spTgt>
                                        </p:tgtEl>
                                      </p:cBhvr>
                                    </p:animEffect>
                                    <p:anim calcmode="lin" valueType="num">
                                      <p:cBhvr>
                                        <p:cTn id="13"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1000"/>
                                        <p:tgtEl>
                                          <p:spTgt spid="4">
                                            <p:txEl>
                                              <p:pRg st="4" end="4"/>
                                            </p:txEl>
                                          </p:spTgt>
                                        </p:tgtEl>
                                      </p:cBhvr>
                                    </p:animEffect>
                                    <p:anim calcmode="lin" valueType="num">
                                      <p:cBhvr>
                                        <p:cTn id="18"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fade">
                                      <p:cBhvr>
                                        <p:cTn id="22" dur="1000"/>
                                        <p:tgtEl>
                                          <p:spTgt spid="4">
                                            <p:txEl>
                                              <p:pRg st="6" end="6"/>
                                            </p:txEl>
                                          </p:spTgt>
                                        </p:tgtEl>
                                      </p:cBhvr>
                                    </p:animEffect>
                                    <p:anim calcmode="lin" valueType="num">
                                      <p:cBhvr>
                                        <p:cTn id="23"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6" end="6"/>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animEffect transition="in" filter="fade">
                                      <p:cBhvr>
                                        <p:cTn id="27" dur="1000"/>
                                        <p:tgtEl>
                                          <p:spTgt spid="4">
                                            <p:txEl>
                                              <p:pRg st="8" end="8"/>
                                            </p:txEl>
                                          </p:spTgt>
                                        </p:tgtEl>
                                      </p:cBhvr>
                                    </p:animEffect>
                                    <p:anim calcmode="lin" valueType="num">
                                      <p:cBhvr>
                                        <p:cTn id="28"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29" dur="1000" fill="hold"/>
                                        <p:tgtEl>
                                          <p:spTgt spid="4">
                                            <p:txEl>
                                              <p:pRg st="8" end="8"/>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4">
                                            <p:txEl>
                                              <p:pRg st="10" end="10"/>
                                            </p:txEl>
                                          </p:spTgt>
                                        </p:tgtEl>
                                        <p:attrNameLst>
                                          <p:attrName>style.visibility</p:attrName>
                                        </p:attrNameLst>
                                      </p:cBhvr>
                                      <p:to>
                                        <p:strVal val="visible"/>
                                      </p:to>
                                    </p:set>
                                    <p:animEffect transition="in" filter="fade">
                                      <p:cBhvr>
                                        <p:cTn id="32" dur="1000"/>
                                        <p:tgtEl>
                                          <p:spTgt spid="4">
                                            <p:txEl>
                                              <p:pRg st="10" end="10"/>
                                            </p:txEl>
                                          </p:spTgt>
                                        </p:tgtEl>
                                      </p:cBhvr>
                                    </p:animEffect>
                                    <p:anim calcmode="lin" valueType="num">
                                      <p:cBhvr>
                                        <p:cTn id="33"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34" dur="1000" fill="hold"/>
                                        <p:tgtEl>
                                          <p:spTgt spid="4">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22" name="Rectangle 21">
            <a:extLst>
              <a:ext uri="{FF2B5EF4-FFF2-40B4-BE49-F238E27FC236}">
                <a16:creationId xmlns:a16="http://schemas.microsoft.com/office/drawing/2014/main" id="{3FA49195-69EB-4E39-A68A-C232E2D03E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A92F9DC-743D-47E7-A019-EE09540F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73789" y="6628"/>
            <a:ext cx="4518211" cy="6857998"/>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25882" h="6857998">
                <a:moveTo>
                  <a:pt x="2702091" y="0"/>
                </a:moveTo>
                <a:lnTo>
                  <a:pt x="6125882" y="0"/>
                </a:lnTo>
                <a:lnTo>
                  <a:pt x="6125882" y="6857998"/>
                </a:lnTo>
                <a:lnTo>
                  <a:pt x="0" y="6846045"/>
                </a:lnTo>
                <a:lnTo>
                  <a:pt x="2702091"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6" name="Straight Connector 25">
            <a:extLst>
              <a:ext uri="{FF2B5EF4-FFF2-40B4-BE49-F238E27FC236}">
                <a16:creationId xmlns:a16="http://schemas.microsoft.com/office/drawing/2014/main" id="{13280B82-CD55-43FD-92C4-F05E2A8D13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5898776" cy="135068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0A4F542-D561-4AFB-8321-EB900BAF0A0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1613647" cy="642738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A4D9248B-0006-4BFE-8110-40C16E45C0A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0" y="3173896"/>
            <a:ext cx="3094383" cy="368410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E593BB5-7AFA-4C8F-AECA-CE733B1FD09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038522" y="0"/>
            <a:ext cx="2153476" cy="444610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F521483B-CE28-412B-9C71-9BE081E9DC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8277412" y="-1"/>
            <a:ext cx="3914588" cy="209774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C9F4738-DD27-44BE-98C6-AB0B2296BD2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6383" y="5811078"/>
            <a:ext cx="4678017" cy="104692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4C10EA2-1BD8-4267-AA7D-AB8CCA53C3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898777" y="5307496"/>
            <a:ext cx="6293223" cy="155050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C48DEC18-8F2E-2607-F277-A97DDBA7275F}"/>
              </a:ext>
            </a:extLst>
          </p:cNvPr>
          <p:cNvSpPr txBox="1"/>
          <p:nvPr/>
        </p:nvSpPr>
        <p:spPr>
          <a:xfrm>
            <a:off x="3049687" y="597574"/>
            <a:ext cx="6905423" cy="523220"/>
          </a:xfrm>
          <a:prstGeom prst="rect">
            <a:avLst/>
          </a:prstGeom>
          <a:noFill/>
        </p:spPr>
        <p:txBody>
          <a:bodyPr wrap="square" rtlCol="0">
            <a:spAutoFit/>
          </a:bodyPr>
          <a:lstStyle/>
          <a:p>
            <a:pPr algn="ctr"/>
            <a:r>
              <a:rPr lang="en-GB" sz="2800" i="1" dirty="0">
                <a:solidFill>
                  <a:schemeClr val="accent4">
                    <a:lumMod val="75000"/>
                  </a:schemeClr>
                </a:solidFill>
                <a:latin typeface="Times" pitchFamily="2" charset="0"/>
              </a:rPr>
              <a:t>WHAT IS FLEXIBLE WORKING?</a:t>
            </a:r>
          </a:p>
        </p:txBody>
      </p:sp>
      <p:sp>
        <p:nvSpPr>
          <p:cNvPr id="4" name="TextBox 3">
            <a:extLst>
              <a:ext uri="{FF2B5EF4-FFF2-40B4-BE49-F238E27FC236}">
                <a16:creationId xmlns:a16="http://schemas.microsoft.com/office/drawing/2014/main" id="{76E938CD-DB19-C5F6-4F45-83BE34ADC0E6}"/>
              </a:ext>
            </a:extLst>
          </p:cNvPr>
          <p:cNvSpPr txBox="1"/>
          <p:nvPr/>
        </p:nvSpPr>
        <p:spPr>
          <a:xfrm>
            <a:off x="1386240" y="2160706"/>
            <a:ext cx="9576674" cy="3724096"/>
          </a:xfrm>
          <a:prstGeom prst="rect">
            <a:avLst/>
          </a:prstGeom>
          <a:noFill/>
        </p:spPr>
        <p:txBody>
          <a:bodyPr wrap="square" rtlCol="0">
            <a:spAutoFit/>
          </a:bodyPr>
          <a:lstStyle/>
          <a:p>
            <a:pPr marL="285750" indent="-285750" algn="ctr">
              <a:buFont typeface="Wingdings" panose="05000000000000000000" pitchFamily="2" charset="2"/>
              <a:buChar char="Ø"/>
            </a:pPr>
            <a:r>
              <a:rPr lang="en-GB" sz="2400" i="1" dirty="0">
                <a:solidFill>
                  <a:schemeClr val="accent4">
                    <a:lumMod val="75000"/>
                  </a:schemeClr>
                </a:solidFill>
                <a:latin typeface="Times" pitchFamily="2" charset="0"/>
              </a:rPr>
              <a:t>Workplace Flexibility can be defined as an employee’s ability to control his or her working hours and location (remotely from the office).</a:t>
            </a:r>
          </a:p>
          <a:p>
            <a:pPr algn="ctr"/>
            <a:endParaRPr lang="en-GB" sz="2400" i="1" dirty="0">
              <a:solidFill>
                <a:schemeClr val="accent4">
                  <a:lumMod val="75000"/>
                </a:schemeClr>
              </a:solidFill>
              <a:latin typeface="Times" pitchFamily="2" charset="0"/>
            </a:endParaRPr>
          </a:p>
          <a:p>
            <a:pPr algn="ctr"/>
            <a:endParaRPr lang="en-GB" sz="2400" i="1" dirty="0">
              <a:solidFill>
                <a:schemeClr val="accent4">
                  <a:lumMod val="75000"/>
                </a:schemeClr>
              </a:solidFill>
              <a:latin typeface="Times" pitchFamily="2" charset="0"/>
            </a:endParaRPr>
          </a:p>
          <a:p>
            <a:pPr marL="285750" indent="-285750" algn="ctr">
              <a:buFont typeface="Wingdings" panose="05000000000000000000" pitchFamily="2" charset="2"/>
              <a:buChar char="Ø"/>
            </a:pPr>
            <a:r>
              <a:rPr lang="en-GB" sz="2400" i="1" dirty="0">
                <a:solidFill>
                  <a:schemeClr val="accent4">
                    <a:lumMod val="75000"/>
                  </a:schemeClr>
                </a:solidFill>
                <a:latin typeface="Times" pitchFamily="2" charset="0"/>
              </a:rPr>
              <a:t>Flexible working can be perceived in different ways:</a:t>
            </a:r>
          </a:p>
          <a:p>
            <a:pPr marL="285750" indent="-285750" algn="ctr">
              <a:buFont typeface="Arial" panose="020B0604020202020204" pitchFamily="34" charset="0"/>
              <a:buChar char="•"/>
            </a:pPr>
            <a:r>
              <a:rPr lang="en-GB" sz="2400" i="1" dirty="0">
                <a:solidFill>
                  <a:schemeClr val="accent4">
                    <a:lumMod val="75000"/>
                  </a:schemeClr>
                </a:solidFill>
                <a:latin typeface="Times" pitchFamily="2" charset="0"/>
              </a:rPr>
              <a:t>Working from home</a:t>
            </a:r>
          </a:p>
          <a:p>
            <a:pPr marL="285750" indent="-285750" algn="ctr">
              <a:buFont typeface="Arial" panose="020B0604020202020204" pitchFamily="34" charset="0"/>
              <a:buChar char="•"/>
            </a:pPr>
            <a:r>
              <a:rPr lang="en-GB" sz="2400" i="1" dirty="0">
                <a:solidFill>
                  <a:schemeClr val="accent4">
                    <a:lumMod val="75000"/>
                  </a:schemeClr>
                </a:solidFill>
                <a:latin typeface="Times" pitchFamily="2" charset="0"/>
              </a:rPr>
              <a:t>Part-time</a:t>
            </a:r>
          </a:p>
          <a:p>
            <a:pPr marL="285750" indent="-285750" algn="ctr">
              <a:buFont typeface="Arial" panose="020B0604020202020204" pitchFamily="34" charset="0"/>
              <a:buChar char="•"/>
            </a:pPr>
            <a:r>
              <a:rPr lang="en-GB" sz="2400" i="1" dirty="0">
                <a:solidFill>
                  <a:schemeClr val="accent4">
                    <a:lumMod val="75000"/>
                  </a:schemeClr>
                </a:solidFill>
                <a:latin typeface="Times" pitchFamily="2" charset="0"/>
              </a:rPr>
              <a:t>Flexi time</a:t>
            </a:r>
          </a:p>
          <a:p>
            <a:pPr marL="285750" indent="-285750" algn="ctr">
              <a:buFont typeface="Arial" panose="020B0604020202020204" pitchFamily="34" charset="0"/>
              <a:buChar char="•"/>
            </a:pPr>
            <a:r>
              <a:rPr lang="en-GB" sz="2400" i="1" dirty="0">
                <a:solidFill>
                  <a:schemeClr val="accent4">
                    <a:lumMod val="75000"/>
                  </a:schemeClr>
                </a:solidFill>
                <a:latin typeface="Times" pitchFamily="2" charset="0"/>
              </a:rPr>
              <a:t>Compressed hours</a:t>
            </a:r>
          </a:p>
          <a:p>
            <a:pPr algn="ctr"/>
            <a:endParaRPr lang="en-GB" sz="2000" i="1" dirty="0">
              <a:solidFill>
                <a:schemeClr val="accent4">
                  <a:lumMod val="75000"/>
                </a:schemeClr>
              </a:solidFill>
              <a:latin typeface="+mj-lt"/>
            </a:endParaRPr>
          </a:p>
        </p:txBody>
      </p:sp>
    </p:spTree>
    <p:extLst>
      <p:ext uri="{BB962C8B-B14F-4D97-AF65-F5344CB8AC3E}">
        <p14:creationId xmlns:p14="http://schemas.microsoft.com/office/powerpoint/2010/main" val="2223653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fade">
                                      <p:cBhvr>
                                        <p:cTn id="12" dur="1000"/>
                                        <p:tgtEl>
                                          <p:spTgt spid="4">
                                            <p:txEl>
                                              <p:pRg st="3" end="3"/>
                                            </p:txEl>
                                          </p:spTgt>
                                        </p:tgtEl>
                                      </p:cBhvr>
                                    </p:animEffect>
                                    <p:anim calcmode="lin" valueType="num">
                                      <p:cBhvr>
                                        <p:cTn id="13"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1000"/>
                                        <p:tgtEl>
                                          <p:spTgt spid="4">
                                            <p:txEl>
                                              <p:pRg st="4" end="4"/>
                                            </p:txEl>
                                          </p:spTgt>
                                        </p:tgtEl>
                                      </p:cBhvr>
                                    </p:animEffect>
                                    <p:anim calcmode="lin" valueType="num">
                                      <p:cBhvr>
                                        <p:cTn id="18"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fade">
                                      <p:cBhvr>
                                        <p:cTn id="22" dur="1000"/>
                                        <p:tgtEl>
                                          <p:spTgt spid="4">
                                            <p:txEl>
                                              <p:pRg st="5" end="5"/>
                                            </p:txEl>
                                          </p:spTgt>
                                        </p:tgtEl>
                                      </p:cBhvr>
                                    </p:animEffect>
                                    <p:anim calcmode="lin" valueType="num">
                                      <p:cBhvr>
                                        <p:cTn id="2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fade">
                                      <p:cBhvr>
                                        <p:cTn id="27" dur="1000"/>
                                        <p:tgtEl>
                                          <p:spTgt spid="4">
                                            <p:txEl>
                                              <p:pRg st="6" end="6"/>
                                            </p:txEl>
                                          </p:spTgt>
                                        </p:tgtEl>
                                      </p:cBhvr>
                                    </p:animEffect>
                                    <p:anim calcmode="lin" valueType="num">
                                      <p:cBhvr>
                                        <p:cTn id="28"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29" dur="1000" fill="hold"/>
                                        <p:tgtEl>
                                          <p:spTgt spid="4">
                                            <p:txEl>
                                              <p:pRg st="6" end="6"/>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4">
                                            <p:txEl>
                                              <p:pRg st="7" end="7"/>
                                            </p:txEl>
                                          </p:spTgt>
                                        </p:tgtEl>
                                        <p:attrNameLst>
                                          <p:attrName>style.visibility</p:attrName>
                                        </p:attrNameLst>
                                      </p:cBhvr>
                                      <p:to>
                                        <p:strVal val="visible"/>
                                      </p:to>
                                    </p:set>
                                    <p:animEffect transition="in" filter="fade">
                                      <p:cBhvr>
                                        <p:cTn id="32" dur="1000"/>
                                        <p:tgtEl>
                                          <p:spTgt spid="4">
                                            <p:txEl>
                                              <p:pRg st="7" end="7"/>
                                            </p:txEl>
                                          </p:spTgt>
                                        </p:tgtEl>
                                      </p:cBhvr>
                                    </p:animEffect>
                                    <p:anim calcmode="lin" valueType="num">
                                      <p:cBhvr>
                                        <p:cTn id="33"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34"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4" name="Straight Connector 86">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88">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90">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92">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94">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96">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98">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118" name="Rectangle 100">
            <a:extLst>
              <a:ext uri="{FF2B5EF4-FFF2-40B4-BE49-F238E27FC236}">
                <a16:creationId xmlns:a16="http://schemas.microsoft.com/office/drawing/2014/main" id="{2D23EF01-5C9E-4B1E-85FE-E230C5BC9C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Rectangle 102">
            <a:extLst>
              <a:ext uri="{FF2B5EF4-FFF2-40B4-BE49-F238E27FC236}">
                <a16:creationId xmlns:a16="http://schemas.microsoft.com/office/drawing/2014/main" id="{BF8F92FE-E706-460E-95F3-8B49EF548D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5" name="Straight Connector 104">
            <a:extLst>
              <a:ext uri="{FF2B5EF4-FFF2-40B4-BE49-F238E27FC236}">
                <a16:creationId xmlns:a16="http://schemas.microsoft.com/office/drawing/2014/main" id="{4BBA8B30-585D-4596-A896-BF3FD1FB253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EFD94027-0273-4AF2-87C2-49EB6D65503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818708" cy="642738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94870472-9E8A-42D0-BDA3-B312F4C72AF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0" y="2475298"/>
            <a:ext cx="903767" cy="438270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BD280D8D-93BB-4BD4-86DA-25993A4B527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1150" y="6033977"/>
            <a:ext cx="4860850" cy="82402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A9FEC981-EB48-4A49-88DF-0A6DB2ECB0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602476" y="1392865"/>
            <a:ext cx="589524" cy="546513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FB91E5C6-85F3-4BA6-9D1E-794A781F62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1DBFF75F-844B-447A-A83D-D0B0D85175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5640572" y="0"/>
            <a:ext cx="6551428" cy="100477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308655D8-1F45-80E7-08AD-66F01559E4CA}"/>
              </a:ext>
            </a:extLst>
          </p:cNvPr>
          <p:cNvPicPr>
            <a:picLocks noChangeAspect="1"/>
          </p:cNvPicPr>
          <p:nvPr/>
        </p:nvPicPr>
        <p:blipFill>
          <a:blip r:embed="rId2"/>
          <a:stretch>
            <a:fillRect/>
          </a:stretch>
        </p:blipFill>
        <p:spPr>
          <a:xfrm>
            <a:off x="2593357" y="136623"/>
            <a:ext cx="7409704" cy="6290758"/>
          </a:xfrm>
          <a:prstGeom prst="rect">
            <a:avLst/>
          </a:prstGeom>
        </p:spPr>
      </p:pic>
      <p:sp>
        <p:nvSpPr>
          <p:cNvPr id="2" name="TextBox 1">
            <a:extLst>
              <a:ext uri="{FF2B5EF4-FFF2-40B4-BE49-F238E27FC236}">
                <a16:creationId xmlns:a16="http://schemas.microsoft.com/office/drawing/2014/main" id="{43E7897D-AF91-9A09-C386-05FF260A461B}"/>
              </a:ext>
            </a:extLst>
          </p:cNvPr>
          <p:cNvSpPr txBox="1"/>
          <p:nvPr/>
        </p:nvSpPr>
        <p:spPr>
          <a:xfrm>
            <a:off x="9805390" y="6403608"/>
            <a:ext cx="1850571" cy="338554"/>
          </a:xfrm>
          <a:prstGeom prst="rect">
            <a:avLst/>
          </a:prstGeom>
          <a:noFill/>
        </p:spPr>
        <p:txBody>
          <a:bodyPr wrap="square" rtlCol="0">
            <a:spAutoFit/>
          </a:bodyPr>
          <a:lstStyle/>
          <a:p>
            <a:r>
              <a:rPr lang="en-GB" sz="1600" i="1" dirty="0">
                <a:solidFill>
                  <a:srgbClr val="002060"/>
                </a:solidFill>
                <a:latin typeface="Times" pitchFamily="2" charset="0"/>
              </a:rPr>
              <a:t>(Fleck, A., 2022)</a:t>
            </a:r>
            <a:endParaRPr lang="en-US" sz="1600" dirty="0"/>
          </a:p>
        </p:txBody>
      </p:sp>
    </p:spTree>
    <p:extLst>
      <p:ext uri="{BB962C8B-B14F-4D97-AF65-F5344CB8AC3E}">
        <p14:creationId xmlns:p14="http://schemas.microsoft.com/office/powerpoint/2010/main" val="41600298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22" name="Rectangle 21">
            <a:extLst>
              <a:ext uri="{FF2B5EF4-FFF2-40B4-BE49-F238E27FC236}">
                <a16:creationId xmlns:a16="http://schemas.microsoft.com/office/drawing/2014/main" id="{3FA49195-69EB-4E39-A68A-C232E2D03E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A92F9DC-743D-47E7-A019-EE09540F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73789" y="6628"/>
            <a:ext cx="4518211" cy="6857998"/>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25882" h="6857998">
                <a:moveTo>
                  <a:pt x="2702091" y="0"/>
                </a:moveTo>
                <a:lnTo>
                  <a:pt x="6125882" y="0"/>
                </a:lnTo>
                <a:lnTo>
                  <a:pt x="6125882" y="6857998"/>
                </a:lnTo>
                <a:lnTo>
                  <a:pt x="0" y="6846045"/>
                </a:lnTo>
                <a:lnTo>
                  <a:pt x="2702091"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6" name="Straight Connector 25">
            <a:extLst>
              <a:ext uri="{FF2B5EF4-FFF2-40B4-BE49-F238E27FC236}">
                <a16:creationId xmlns:a16="http://schemas.microsoft.com/office/drawing/2014/main" id="{13280B82-CD55-43FD-92C4-F05E2A8D13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5898776" cy="135068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0A4F542-D561-4AFB-8321-EB900BAF0A0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1613647" cy="642738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A4D9248B-0006-4BFE-8110-40C16E45C0A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0" y="3173896"/>
            <a:ext cx="3094383" cy="368410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E593BB5-7AFA-4C8F-AECA-CE733B1FD09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038522" y="0"/>
            <a:ext cx="2153476" cy="444610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F521483B-CE28-412B-9C71-9BE081E9DC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8277412" y="-1"/>
            <a:ext cx="3914588" cy="209774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C9F4738-DD27-44BE-98C6-AB0B2296BD2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6383" y="5811078"/>
            <a:ext cx="4678017" cy="104692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4C10EA2-1BD8-4267-AA7D-AB8CCA53C3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898777" y="5307496"/>
            <a:ext cx="6293223" cy="155050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1" name="Title 1">
            <a:extLst>
              <a:ext uri="{FF2B5EF4-FFF2-40B4-BE49-F238E27FC236}">
                <a16:creationId xmlns:a16="http://schemas.microsoft.com/office/drawing/2014/main" id="{1076A894-B64B-427F-686B-93D4DA53DF3F}"/>
              </a:ext>
            </a:extLst>
          </p:cNvPr>
          <p:cNvSpPr txBox="1">
            <a:spLocks/>
          </p:cNvSpPr>
          <p:nvPr/>
        </p:nvSpPr>
        <p:spPr>
          <a:xfrm>
            <a:off x="-115215" y="2223052"/>
            <a:ext cx="5242599" cy="681797"/>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a:lstStyle>
          <a:p>
            <a:pPr algn="ctr"/>
            <a:r>
              <a:rPr lang="en-US" sz="2400" dirty="0">
                <a:solidFill>
                  <a:schemeClr val="accent4">
                    <a:lumMod val="75000"/>
                  </a:schemeClr>
                </a:solidFill>
                <a:latin typeface="Times" pitchFamily="2" charset="0"/>
              </a:rPr>
              <a:t>For employees</a:t>
            </a:r>
            <a:br>
              <a:rPr lang="en-US" sz="2400" dirty="0">
                <a:solidFill>
                  <a:schemeClr val="accent4">
                    <a:lumMod val="75000"/>
                  </a:schemeClr>
                </a:solidFill>
                <a:latin typeface="Times" pitchFamily="2" charset="0"/>
              </a:rPr>
            </a:br>
            <a:br>
              <a:rPr lang="en-US" sz="2400" dirty="0">
                <a:solidFill>
                  <a:schemeClr val="accent4">
                    <a:lumMod val="75000"/>
                  </a:schemeClr>
                </a:solidFill>
                <a:latin typeface="Times" pitchFamily="2" charset="0"/>
              </a:rPr>
            </a:br>
            <a:br>
              <a:rPr lang="en-US" sz="2400" dirty="0">
                <a:solidFill>
                  <a:schemeClr val="accent4">
                    <a:lumMod val="75000"/>
                  </a:schemeClr>
                </a:solidFill>
                <a:latin typeface="Times" pitchFamily="2" charset="0"/>
              </a:rPr>
            </a:br>
            <a:br>
              <a:rPr lang="en-US" sz="2400" dirty="0">
                <a:solidFill>
                  <a:schemeClr val="accent4">
                    <a:lumMod val="75000"/>
                  </a:schemeClr>
                </a:solidFill>
                <a:latin typeface="Times" pitchFamily="2" charset="0"/>
              </a:rPr>
            </a:br>
            <a:br>
              <a:rPr lang="en-US" sz="2400" dirty="0">
                <a:solidFill>
                  <a:schemeClr val="accent4">
                    <a:lumMod val="75000"/>
                  </a:schemeClr>
                </a:solidFill>
                <a:latin typeface="Times" pitchFamily="2" charset="0"/>
              </a:rPr>
            </a:br>
            <a:endParaRPr lang="en-US" sz="2400" dirty="0">
              <a:solidFill>
                <a:schemeClr val="accent4">
                  <a:lumMod val="75000"/>
                </a:schemeClr>
              </a:solidFill>
              <a:latin typeface="Times" pitchFamily="2" charset="0"/>
            </a:endParaRPr>
          </a:p>
        </p:txBody>
      </p:sp>
      <p:sp>
        <p:nvSpPr>
          <p:cNvPr id="2" name="TextBox 1">
            <a:extLst>
              <a:ext uri="{FF2B5EF4-FFF2-40B4-BE49-F238E27FC236}">
                <a16:creationId xmlns:a16="http://schemas.microsoft.com/office/drawing/2014/main" id="{AB4D341F-E72F-CB5B-AA8F-35305AAF1266}"/>
              </a:ext>
            </a:extLst>
          </p:cNvPr>
          <p:cNvSpPr txBox="1"/>
          <p:nvPr/>
        </p:nvSpPr>
        <p:spPr>
          <a:xfrm>
            <a:off x="4085625" y="459435"/>
            <a:ext cx="5275069" cy="954107"/>
          </a:xfrm>
          <a:prstGeom prst="rect">
            <a:avLst/>
          </a:prstGeom>
          <a:noFill/>
        </p:spPr>
        <p:txBody>
          <a:bodyPr wrap="square" rtlCol="0">
            <a:spAutoFit/>
          </a:bodyPr>
          <a:lstStyle/>
          <a:p>
            <a:pPr algn="ctr"/>
            <a:r>
              <a:rPr lang="en-GB" sz="2800" i="1" dirty="0">
                <a:solidFill>
                  <a:schemeClr val="accent4">
                    <a:lumMod val="75000"/>
                  </a:schemeClr>
                </a:solidFill>
                <a:latin typeface="Times" pitchFamily="2" charset="0"/>
              </a:rPr>
              <a:t>ADVANTAGES OF FLEXIBLE WORKING</a:t>
            </a:r>
          </a:p>
        </p:txBody>
      </p:sp>
      <p:sp>
        <p:nvSpPr>
          <p:cNvPr id="3" name="TextBox 2">
            <a:extLst>
              <a:ext uri="{FF2B5EF4-FFF2-40B4-BE49-F238E27FC236}">
                <a16:creationId xmlns:a16="http://schemas.microsoft.com/office/drawing/2014/main" id="{C1F88DC1-8C02-53EF-95E2-324769B2EE30}"/>
              </a:ext>
            </a:extLst>
          </p:cNvPr>
          <p:cNvSpPr txBox="1"/>
          <p:nvPr/>
        </p:nvSpPr>
        <p:spPr>
          <a:xfrm>
            <a:off x="6921466" y="2251770"/>
            <a:ext cx="4874122" cy="461665"/>
          </a:xfrm>
          <a:prstGeom prst="rect">
            <a:avLst/>
          </a:prstGeom>
          <a:noFill/>
        </p:spPr>
        <p:txBody>
          <a:bodyPr wrap="square" rtlCol="0">
            <a:spAutoFit/>
          </a:bodyPr>
          <a:lstStyle/>
          <a:p>
            <a:pPr algn="ctr"/>
            <a:r>
              <a:rPr lang="en-GB" sz="2400" i="1" dirty="0">
                <a:solidFill>
                  <a:schemeClr val="accent4">
                    <a:lumMod val="75000"/>
                  </a:schemeClr>
                </a:solidFill>
                <a:latin typeface="Times" pitchFamily="2" charset="0"/>
              </a:rPr>
              <a:t>FOR EMPLOYERS</a:t>
            </a:r>
          </a:p>
        </p:txBody>
      </p:sp>
      <p:sp>
        <p:nvSpPr>
          <p:cNvPr id="4" name="TextBox 3">
            <a:extLst>
              <a:ext uri="{FF2B5EF4-FFF2-40B4-BE49-F238E27FC236}">
                <a16:creationId xmlns:a16="http://schemas.microsoft.com/office/drawing/2014/main" id="{4DBA1E6E-3B7F-7C41-BA2E-4AAB8938C8E4}"/>
              </a:ext>
            </a:extLst>
          </p:cNvPr>
          <p:cNvSpPr txBox="1"/>
          <p:nvPr/>
        </p:nvSpPr>
        <p:spPr>
          <a:xfrm>
            <a:off x="449366" y="2918939"/>
            <a:ext cx="4949076" cy="2862322"/>
          </a:xfrm>
          <a:prstGeom prst="rect">
            <a:avLst/>
          </a:prstGeom>
          <a:noFill/>
        </p:spPr>
        <p:txBody>
          <a:bodyPr wrap="square" rtlCol="0">
            <a:spAutoFit/>
          </a:bodyPr>
          <a:lstStyle/>
          <a:p>
            <a:pPr marL="285750" indent="-285750" algn="ctr">
              <a:buFont typeface="Wingdings" panose="05000000000000000000" pitchFamily="2" charset="2"/>
              <a:buChar char="Ø"/>
            </a:pPr>
            <a:r>
              <a:rPr lang="en-GB" sz="2000" i="1" dirty="0">
                <a:solidFill>
                  <a:schemeClr val="accent4">
                    <a:lumMod val="75000"/>
                  </a:schemeClr>
                </a:solidFill>
                <a:latin typeface="Times" pitchFamily="2" charset="0"/>
              </a:rPr>
              <a:t>Facilitates work-life balance, increasing general life satisfaction (</a:t>
            </a:r>
            <a:r>
              <a:rPr lang="en-GB" sz="2000" i="1" dirty="0" err="1">
                <a:solidFill>
                  <a:srgbClr val="002060"/>
                </a:solidFill>
                <a:latin typeface="Times" pitchFamily="2" charset="0"/>
              </a:rPr>
              <a:t>Shagvaliyeva</a:t>
            </a:r>
            <a:r>
              <a:rPr lang="en-GB" sz="2000" i="1" dirty="0">
                <a:solidFill>
                  <a:srgbClr val="002060"/>
                </a:solidFill>
                <a:latin typeface="Times" pitchFamily="2" charset="0"/>
              </a:rPr>
              <a:t>, S. and </a:t>
            </a:r>
            <a:r>
              <a:rPr lang="en-GB" sz="2000" i="1" dirty="0" err="1">
                <a:solidFill>
                  <a:srgbClr val="002060"/>
                </a:solidFill>
                <a:latin typeface="Times" pitchFamily="2" charset="0"/>
              </a:rPr>
              <a:t>Yazdanifard</a:t>
            </a:r>
            <a:r>
              <a:rPr lang="en-GB" sz="2000" i="1" dirty="0">
                <a:solidFill>
                  <a:srgbClr val="002060"/>
                </a:solidFill>
                <a:latin typeface="Times" pitchFamily="2" charset="0"/>
              </a:rPr>
              <a:t>, R. ,2014). </a:t>
            </a:r>
            <a:endParaRPr lang="en-GB" sz="2000" i="1" dirty="0">
              <a:solidFill>
                <a:schemeClr val="accent4">
                  <a:lumMod val="75000"/>
                </a:schemeClr>
              </a:solidFill>
              <a:latin typeface="Times" pitchFamily="2" charset="0"/>
            </a:endParaRPr>
          </a:p>
          <a:p>
            <a:pPr algn="ctr"/>
            <a:endParaRPr lang="en-GB" sz="2000" i="1" dirty="0">
              <a:solidFill>
                <a:schemeClr val="accent4">
                  <a:lumMod val="75000"/>
                </a:schemeClr>
              </a:solidFill>
              <a:latin typeface="Times" pitchFamily="2" charset="0"/>
            </a:endParaRPr>
          </a:p>
          <a:p>
            <a:pPr marL="285750" indent="-285750" algn="ctr">
              <a:buFont typeface="Wingdings" panose="05000000000000000000" pitchFamily="2" charset="2"/>
              <a:buChar char="Ø"/>
            </a:pPr>
            <a:r>
              <a:rPr lang="en-GB" sz="2000" i="1" dirty="0">
                <a:solidFill>
                  <a:schemeClr val="accent4">
                    <a:lumMod val="75000"/>
                  </a:schemeClr>
                </a:solidFill>
                <a:latin typeface="Times" pitchFamily="2" charset="0"/>
              </a:rPr>
              <a:t>Helps avoid rush hours or commute costs</a:t>
            </a:r>
          </a:p>
          <a:p>
            <a:pPr algn="ctr"/>
            <a:endParaRPr lang="en-GB" sz="2000" i="1" dirty="0">
              <a:solidFill>
                <a:schemeClr val="accent4">
                  <a:lumMod val="75000"/>
                </a:schemeClr>
              </a:solidFill>
              <a:latin typeface="Times" pitchFamily="2" charset="0"/>
            </a:endParaRPr>
          </a:p>
          <a:p>
            <a:pPr marL="285750" indent="-285750" algn="ctr">
              <a:buFont typeface="Wingdings" panose="05000000000000000000" pitchFamily="2" charset="2"/>
              <a:buChar char="Ø"/>
            </a:pPr>
            <a:r>
              <a:rPr lang="en-GB" sz="2000" i="1" dirty="0">
                <a:solidFill>
                  <a:schemeClr val="accent4">
                    <a:lumMod val="75000"/>
                  </a:schemeClr>
                </a:solidFill>
                <a:latin typeface="Times" pitchFamily="2" charset="0"/>
              </a:rPr>
              <a:t>Reduces stress and health issues</a:t>
            </a:r>
          </a:p>
          <a:p>
            <a:pPr algn="ctr"/>
            <a:endParaRPr lang="en-GB" sz="2000" i="1" dirty="0">
              <a:solidFill>
                <a:schemeClr val="accent4">
                  <a:lumMod val="75000"/>
                </a:schemeClr>
              </a:solidFill>
              <a:latin typeface="Times" pitchFamily="2" charset="0"/>
            </a:endParaRPr>
          </a:p>
          <a:p>
            <a:pPr marL="285750" indent="-285750" algn="ctr">
              <a:buFont typeface="Wingdings" panose="05000000000000000000" pitchFamily="2" charset="2"/>
              <a:buChar char="Ø"/>
            </a:pPr>
            <a:r>
              <a:rPr lang="en-GB" sz="2000" i="1" dirty="0">
                <a:solidFill>
                  <a:schemeClr val="accent4">
                    <a:lumMod val="75000"/>
                  </a:schemeClr>
                </a:solidFill>
                <a:latin typeface="Times" pitchFamily="2" charset="0"/>
              </a:rPr>
              <a:t>Gender Equality</a:t>
            </a:r>
          </a:p>
        </p:txBody>
      </p:sp>
      <p:sp>
        <p:nvSpPr>
          <p:cNvPr id="5" name="TextBox 4">
            <a:extLst>
              <a:ext uri="{FF2B5EF4-FFF2-40B4-BE49-F238E27FC236}">
                <a16:creationId xmlns:a16="http://schemas.microsoft.com/office/drawing/2014/main" id="{F0A68A03-C564-DF74-9078-1EBF0EACF28D}"/>
              </a:ext>
            </a:extLst>
          </p:cNvPr>
          <p:cNvSpPr txBox="1"/>
          <p:nvPr/>
        </p:nvSpPr>
        <p:spPr>
          <a:xfrm>
            <a:off x="6793559" y="2861055"/>
            <a:ext cx="4621690" cy="3170099"/>
          </a:xfrm>
          <a:prstGeom prst="rect">
            <a:avLst/>
          </a:prstGeom>
          <a:noFill/>
        </p:spPr>
        <p:txBody>
          <a:bodyPr wrap="square" rtlCol="0">
            <a:spAutoFit/>
          </a:bodyPr>
          <a:lstStyle/>
          <a:p>
            <a:pPr marL="285750" indent="-285750" algn="ctr">
              <a:buFont typeface="Wingdings" panose="05000000000000000000" pitchFamily="2" charset="2"/>
              <a:buChar char="Ø"/>
            </a:pPr>
            <a:r>
              <a:rPr lang="en-GB" sz="2000" i="1" dirty="0">
                <a:solidFill>
                  <a:schemeClr val="accent4">
                    <a:lumMod val="75000"/>
                  </a:schemeClr>
                </a:solidFill>
                <a:latin typeface="Times" pitchFamily="2" charset="0"/>
              </a:rPr>
              <a:t>Greater employees productivity and higher organisation profitability</a:t>
            </a:r>
          </a:p>
          <a:p>
            <a:pPr algn="ctr"/>
            <a:endParaRPr lang="en-GB" sz="2000" i="1" dirty="0">
              <a:solidFill>
                <a:schemeClr val="accent4">
                  <a:lumMod val="75000"/>
                </a:schemeClr>
              </a:solidFill>
              <a:latin typeface="Times" pitchFamily="2" charset="0"/>
            </a:endParaRPr>
          </a:p>
          <a:p>
            <a:pPr marL="285750" indent="-285750" algn="ctr">
              <a:buFont typeface="Wingdings" panose="05000000000000000000" pitchFamily="2" charset="2"/>
              <a:buChar char="Ø"/>
            </a:pPr>
            <a:r>
              <a:rPr lang="en-GB" sz="2000" i="1" dirty="0">
                <a:solidFill>
                  <a:schemeClr val="accent4">
                    <a:lumMod val="75000"/>
                  </a:schemeClr>
                </a:solidFill>
                <a:latin typeface="Times" pitchFamily="2" charset="0"/>
              </a:rPr>
              <a:t>Increase in employees’ loyalty and engagement towards the company</a:t>
            </a:r>
          </a:p>
          <a:p>
            <a:pPr algn="ctr"/>
            <a:endParaRPr lang="en-GB" sz="2000" i="1" dirty="0">
              <a:solidFill>
                <a:schemeClr val="accent4">
                  <a:lumMod val="75000"/>
                </a:schemeClr>
              </a:solidFill>
              <a:latin typeface="Times" pitchFamily="2" charset="0"/>
            </a:endParaRPr>
          </a:p>
          <a:p>
            <a:pPr marL="285750" indent="-285750" algn="ctr">
              <a:buFont typeface="Wingdings" panose="05000000000000000000" pitchFamily="2" charset="2"/>
              <a:buChar char="Ø"/>
            </a:pPr>
            <a:r>
              <a:rPr lang="en-GB" sz="2000" i="1" dirty="0">
                <a:solidFill>
                  <a:schemeClr val="accent4">
                    <a:lumMod val="75000"/>
                  </a:schemeClr>
                </a:solidFill>
                <a:latin typeface="Times" pitchFamily="2" charset="0"/>
              </a:rPr>
              <a:t>Reduced absenteeism</a:t>
            </a:r>
          </a:p>
          <a:p>
            <a:pPr algn="ctr"/>
            <a:endParaRPr lang="en-GB" sz="2000" i="1" dirty="0">
              <a:solidFill>
                <a:schemeClr val="accent4">
                  <a:lumMod val="75000"/>
                </a:schemeClr>
              </a:solidFill>
              <a:latin typeface="Times" pitchFamily="2" charset="0"/>
            </a:endParaRPr>
          </a:p>
          <a:p>
            <a:pPr marL="285750" indent="-285750" algn="ctr">
              <a:buFont typeface="Wingdings" panose="05000000000000000000" pitchFamily="2" charset="2"/>
              <a:buChar char="Ø"/>
            </a:pPr>
            <a:r>
              <a:rPr lang="en-GB" sz="2000" i="1" dirty="0">
                <a:solidFill>
                  <a:schemeClr val="accent4">
                    <a:lumMod val="75000"/>
                  </a:schemeClr>
                </a:solidFill>
                <a:latin typeface="Times" pitchFamily="2" charset="0"/>
              </a:rPr>
              <a:t>Company is viewed as a family friendly organisation</a:t>
            </a:r>
          </a:p>
        </p:txBody>
      </p:sp>
    </p:spTree>
    <p:extLst>
      <p:ext uri="{BB962C8B-B14F-4D97-AF65-F5344CB8AC3E}">
        <p14:creationId xmlns:p14="http://schemas.microsoft.com/office/powerpoint/2010/main" val="4267646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Effect transition="in" filter="fade">
                                      <p:cBhvr>
                                        <p:cTn id="7" dur="1000"/>
                                        <p:tgtEl>
                                          <p:spTgt spid="21">
                                            <p:txEl>
                                              <p:pRg st="0" end="0"/>
                                            </p:txEl>
                                          </p:spTgt>
                                        </p:tgtEl>
                                      </p:cBhvr>
                                    </p:animEffect>
                                    <p:anim calcmode="lin" valueType="num">
                                      <p:cBhvr>
                                        <p:cTn id="8" dur="10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anim calcmode="lin" valueType="num">
                                      <p:cBhvr>
                                        <p:cTn id="2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animEffect transition="in" filter="fade">
                                      <p:cBhvr>
                                        <p:cTn id="24" dur="1000"/>
                                        <p:tgtEl>
                                          <p:spTgt spid="4">
                                            <p:txEl>
                                              <p:pRg st="4" end="4"/>
                                            </p:txEl>
                                          </p:spTgt>
                                        </p:tgtEl>
                                      </p:cBhvr>
                                    </p:animEffect>
                                    <p:anim calcmode="lin" valueType="num">
                                      <p:cBhvr>
                                        <p:cTn id="25"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4">
                                            <p:txEl>
                                              <p:pRg st="4" end="4"/>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4">
                                            <p:txEl>
                                              <p:pRg st="6" end="6"/>
                                            </p:txEl>
                                          </p:spTgt>
                                        </p:tgtEl>
                                        <p:attrNameLst>
                                          <p:attrName>style.visibility</p:attrName>
                                        </p:attrNameLst>
                                      </p:cBhvr>
                                      <p:to>
                                        <p:strVal val="visible"/>
                                      </p:to>
                                    </p:set>
                                    <p:animEffect transition="in" filter="fade">
                                      <p:cBhvr>
                                        <p:cTn id="29" dur="1000"/>
                                        <p:tgtEl>
                                          <p:spTgt spid="4">
                                            <p:txEl>
                                              <p:pRg st="6" end="6"/>
                                            </p:txEl>
                                          </p:spTgt>
                                        </p:tgtEl>
                                      </p:cBhvr>
                                    </p:animEffect>
                                    <p:anim calcmode="lin" valueType="num">
                                      <p:cBhvr>
                                        <p:cTn id="30"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1"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3">
                                            <p:txEl>
                                              <p:pRg st="0" end="0"/>
                                            </p:txEl>
                                          </p:spTgt>
                                        </p:tgtEl>
                                        <p:attrNameLst>
                                          <p:attrName>style.visibility</p:attrName>
                                        </p:attrNameLst>
                                      </p:cBhvr>
                                      <p:to>
                                        <p:strVal val="visible"/>
                                      </p:to>
                                    </p:set>
                                    <p:animEffect transition="in" filter="fade">
                                      <p:cBhvr>
                                        <p:cTn id="36" dur="1000"/>
                                        <p:tgtEl>
                                          <p:spTgt spid="3">
                                            <p:txEl>
                                              <p:pRg st="0" end="0"/>
                                            </p:txEl>
                                          </p:spTgt>
                                        </p:tgtEl>
                                      </p:cBhvr>
                                    </p:animEffect>
                                    <p:anim calcmode="lin" valueType="num">
                                      <p:cBhvr>
                                        <p:cTn id="3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5">
                                            <p:txEl>
                                              <p:pRg st="0" end="0"/>
                                            </p:txEl>
                                          </p:spTgt>
                                        </p:tgtEl>
                                        <p:attrNameLst>
                                          <p:attrName>style.visibility</p:attrName>
                                        </p:attrNameLst>
                                      </p:cBhvr>
                                      <p:to>
                                        <p:strVal val="visible"/>
                                      </p:to>
                                    </p:set>
                                    <p:animEffect transition="in" filter="fade">
                                      <p:cBhvr>
                                        <p:cTn id="43" dur="1000"/>
                                        <p:tgtEl>
                                          <p:spTgt spid="5">
                                            <p:txEl>
                                              <p:pRg st="0" end="0"/>
                                            </p:txEl>
                                          </p:spTgt>
                                        </p:tgtEl>
                                      </p:cBhvr>
                                    </p:animEffect>
                                    <p:anim calcmode="lin" valueType="num">
                                      <p:cBhvr>
                                        <p:cTn id="44"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45" dur="1000" fill="hold"/>
                                        <p:tgtEl>
                                          <p:spTgt spid="5">
                                            <p:txEl>
                                              <p:pRg st="0" end="0"/>
                                            </p:txEl>
                                          </p:spTgt>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5">
                                            <p:txEl>
                                              <p:pRg st="2" end="2"/>
                                            </p:txEl>
                                          </p:spTgt>
                                        </p:tgtEl>
                                        <p:attrNameLst>
                                          <p:attrName>style.visibility</p:attrName>
                                        </p:attrNameLst>
                                      </p:cBhvr>
                                      <p:to>
                                        <p:strVal val="visible"/>
                                      </p:to>
                                    </p:set>
                                    <p:animEffect transition="in" filter="fade">
                                      <p:cBhvr>
                                        <p:cTn id="48" dur="1000"/>
                                        <p:tgtEl>
                                          <p:spTgt spid="5">
                                            <p:txEl>
                                              <p:pRg st="2" end="2"/>
                                            </p:txEl>
                                          </p:spTgt>
                                        </p:tgtEl>
                                      </p:cBhvr>
                                    </p:animEffect>
                                    <p:anim calcmode="lin" valueType="num">
                                      <p:cBhvr>
                                        <p:cTn id="49"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50" dur="1000" fill="hold"/>
                                        <p:tgtEl>
                                          <p:spTgt spid="5">
                                            <p:txEl>
                                              <p:pRg st="2" end="2"/>
                                            </p:txEl>
                                          </p:spTgt>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5">
                                            <p:txEl>
                                              <p:pRg st="4" end="4"/>
                                            </p:txEl>
                                          </p:spTgt>
                                        </p:tgtEl>
                                        <p:attrNameLst>
                                          <p:attrName>style.visibility</p:attrName>
                                        </p:attrNameLst>
                                      </p:cBhvr>
                                      <p:to>
                                        <p:strVal val="visible"/>
                                      </p:to>
                                    </p:set>
                                    <p:animEffect transition="in" filter="fade">
                                      <p:cBhvr>
                                        <p:cTn id="53" dur="1000"/>
                                        <p:tgtEl>
                                          <p:spTgt spid="5">
                                            <p:txEl>
                                              <p:pRg st="4" end="4"/>
                                            </p:txEl>
                                          </p:spTgt>
                                        </p:tgtEl>
                                      </p:cBhvr>
                                    </p:animEffect>
                                    <p:anim calcmode="lin" valueType="num">
                                      <p:cBhvr>
                                        <p:cTn id="54"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55" dur="1000" fill="hold"/>
                                        <p:tgtEl>
                                          <p:spTgt spid="5">
                                            <p:txEl>
                                              <p:pRg st="4" end="4"/>
                                            </p:txEl>
                                          </p:spTgt>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5">
                                            <p:txEl>
                                              <p:pRg st="6" end="6"/>
                                            </p:txEl>
                                          </p:spTgt>
                                        </p:tgtEl>
                                        <p:attrNameLst>
                                          <p:attrName>style.visibility</p:attrName>
                                        </p:attrNameLst>
                                      </p:cBhvr>
                                      <p:to>
                                        <p:strVal val="visible"/>
                                      </p:to>
                                    </p:set>
                                    <p:animEffect transition="in" filter="fade">
                                      <p:cBhvr>
                                        <p:cTn id="58" dur="1000"/>
                                        <p:tgtEl>
                                          <p:spTgt spid="5">
                                            <p:txEl>
                                              <p:pRg st="6" end="6"/>
                                            </p:txEl>
                                          </p:spTgt>
                                        </p:tgtEl>
                                      </p:cBhvr>
                                    </p:animEffect>
                                    <p:anim calcmode="lin" valueType="num">
                                      <p:cBhvr>
                                        <p:cTn id="59"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60"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15F0A9D0-BB35-4CAB-B92D-E061B9D8E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33" name="Straight Connector 1032">
            <a:extLst>
              <a:ext uri="{FF2B5EF4-FFF2-40B4-BE49-F238E27FC236}">
                <a16:creationId xmlns:a16="http://schemas.microsoft.com/office/drawing/2014/main" id="{52F5DE35-776B-4C7D-AF2E-514E68BDD2F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0" y="0"/>
            <a:ext cx="698360" cy="57024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35" name="Straight Connector 1034">
            <a:extLst>
              <a:ext uri="{FF2B5EF4-FFF2-40B4-BE49-F238E27FC236}">
                <a16:creationId xmlns:a16="http://schemas.microsoft.com/office/drawing/2014/main" id="{4A65E4E8-1272-4386-BDFE-0129D7A7E2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9642143" y="0"/>
            <a:ext cx="2549857" cy="207446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37" name="Straight Connector 1036">
            <a:extLst>
              <a:ext uri="{FF2B5EF4-FFF2-40B4-BE49-F238E27FC236}">
                <a16:creationId xmlns:a16="http://schemas.microsoft.com/office/drawing/2014/main" id="{A6515F51-DBC6-42B8-9C34-749F69BB656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97737" y="0"/>
            <a:ext cx="1294263" cy="599136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B47EE524-1C1B-AAF6-9634-9E34A6198055}"/>
              </a:ext>
            </a:extLst>
          </p:cNvPr>
          <p:cNvSpPr txBox="1"/>
          <p:nvPr/>
        </p:nvSpPr>
        <p:spPr>
          <a:xfrm>
            <a:off x="1201543" y="419831"/>
            <a:ext cx="10529048" cy="1037230"/>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2800" i="1" cap="all" dirty="0">
                <a:solidFill>
                  <a:schemeClr val="accent4">
                    <a:lumMod val="75000"/>
                  </a:schemeClr>
                </a:solidFill>
                <a:latin typeface="Times" pitchFamily="2" charset="0"/>
                <a:ea typeface="+mj-ea"/>
                <a:cs typeface="+mj-cs"/>
              </a:rPr>
              <a:t>WHAT IS DIVERSITY AND INCLUSION IN THE WORKPLACE?</a:t>
            </a:r>
          </a:p>
        </p:txBody>
      </p:sp>
      <p:cxnSp>
        <p:nvCxnSpPr>
          <p:cNvPr id="1039" name="Straight Connector 1038">
            <a:extLst>
              <a:ext uri="{FF2B5EF4-FFF2-40B4-BE49-F238E27FC236}">
                <a16:creationId xmlns:a16="http://schemas.microsoft.com/office/drawing/2014/main" id="{873F5967-4993-405D-A3E6-84DCEFF44C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2403086" cy="103723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358E4E5A-E061-73DE-7666-B24D537E37D0}"/>
              </a:ext>
            </a:extLst>
          </p:cNvPr>
          <p:cNvSpPr txBox="1"/>
          <p:nvPr/>
        </p:nvSpPr>
        <p:spPr>
          <a:xfrm>
            <a:off x="108857" y="1643743"/>
            <a:ext cx="6635382" cy="4942113"/>
          </a:xfrm>
          <a:prstGeom prst="rect">
            <a:avLst/>
          </a:prstGeom>
        </p:spPr>
        <p:txBody>
          <a:bodyPr vert="horz" lIns="91440" tIns="45720" rIns="91440" bIns="45720" rtlCol="0">
            <a:normAutofit/>
          </a:bodyPr>
          <a:lstStyle/>
          <a:p>
            <a:pPr marL="285750" indent="-228600" defTabSz="914400">
              <a:lnSpc>
                <a:spcPct val="90000"/>
              </a:lnSpc>
              <a:spcAft>
                <a:spcPts val="600"/>
              </a:spcAft>
              <a:buSzPct val="80000"/>
              <a:buFont typeface="Arial" panose="020B0604020202020204" pitchFamily="34" charset="0"/>
              <a:buChar char="•"/>
            </a:pPr>
            <a:r>
              <a:rPr lang="en-US" sz="1600" i="1" dirty="0">
                <a:solidFill>
                  <a:schemeClr val="accent4">
                    <a:lumMod val="75000"/>
                  </a:schemeClr>
                </a:solidFill>
                <a:latin typeface="Times" pitchFamily="2" charset="0"/>
              </a:rPr>
              <a:t>Understanding difference is the essence of Diversity. It is about </a:t>
            </a:r>
            <a:r>
              <a:rPr lang="en-US" sz="1600" i="1" dirty="0" err="1">
                <a:solidFill>
                  <a:schemeClr val="accent4">
                    <a:lumMod val="75000"/>
                  </a:schemeClr>
                </a:solidFill>
                <a:latin typeface="Times" pitchFamily="2" charset="0"/>
              </a:rPr>
              <a:t>recognising</a:t>
            </a:r>
            <a:r>
              <a:rPr lang="en-US" sz="1600" i="1" dirty="0">
                <a:solidFill>
                  <a:schemeClr val="accent4">
                    <a:lumMod val="75000"/>
                  </a:schemeClr>
                </a:solidFill>
                <a:latin typeface="Times" pitchFamily="2" charset="0"/>
              </a:rPr>
              <a:t> the value of having a variety of viewing points when it comes to decisions-making and not only.</a:t>
            </a:r>
          </a:p>
          <a:p>
            <a:pPr indent="-228600" defTabSz="914400">
              <a:lnSpc>
                <a:spcPct val="90000"/>
              </a:lnSpc>
              <a:spcAft>
                <a:spcPts val="600"/>
              </a:spcAft>
              <a:buSzPct val="80000"/>
              <a:buFont typeface="Arial" panose="020B0604020202020204" pitchFamily="34" charset="0"/>
              <a:buChar char="•"/>
            </a:pPr>
            <a:endParaRPr lang="en-US" sz="1600" i="1" dirty="0">
              <a:solidFill>
                <a:schemeClr val="accent4">
                  <a:lumMod val="75000"/>
                </a:schemeClr>
              </a:solidFill>
              <a:latin typeface="Times" pitchFamily="2" charset="0"/>
            </a:endParaRPr>
          </a:p>
          <a:p>
            <a:pPr marL="285750" indent="-228600" defTabSz="914400">
              <a:lnSpc>
                <a:spcPct val="90000"/>
              </a:lnSpc>
              <a:spcAft>
                <a:spcPts val="600"/>
              </a:spcAft>
              <a:buSzPct val="80000"/>
              <a:buFont typeface="Arial" panose="020B0604020202020204" pitchFamily="34" charset="0"/>
              <a:buChar char="•"/>
            </a:pPr>
            <a:r>
              <a:rPr lang="en-US" sz="1600" i="1" dirty="0">
                <a:solidFill>
                  <a:schemeClr val="accent4">
                    <a:lumMod val="75000"/>
                  </a:schemeClr>
                </a:solidFill>
                <a:latin typeface="Times" pitchFamily="2" charset="0"/>
              </a:rPr>
              <a:t>Inclusion is when differences between people are embraced. Any employee, regardless of origin, identity, or situation, should feel like they belong in an inclusive workplace. They must believe they are making a difference and </a:t>
            </a:r>
            <a:r>
              <a:rPr lang="en-US" sz="1600" i="1">
                <a:solidFill>
                  <a:schemeClr val="accent4">
                    <a:lumMod val="75000"/>
                  </a:schemeClr>
                </a:solidFill>
                <a:latin typeface="Times" pitchFamily="2" charset="0"/>
              </a:rPr>
              <a:t>can achieve </a:t>
            </a:r>
            <a:r>
              <a:rPr lang="en-US" sz="1600" i="1" dirty="0">
                <a:solidFill>
                  <a:schemeClr val="accent4">
                    <a:lumMod val="75000"/>
                  </a:schemeClr>
                </a:solidFill>
                <a:latin typeface="Times" pitchFamily="2" charset="0"/>
              </a:rPr>
              <a:t>their </a:t>
            </a:r>
            <a:r>
              <a:rPr lang="en-US" sz="1600" i="1">
                <a:solidFill>
                  <a:schemeClr val="accent4">
                    <a:lumMod val="75000"/>
                  </a:schemeClr>
                </a:solidFill>
                <a:latin typeface="Times" pitchFamily="2" charset="0"/>
              </a:rPr>
              <a:t>full potential (</a:t>
            </a:r>
            <a:r>
              <a:rPr lang="en-GB" sz="1600" i="1" dirty="0">
                <a:solidFill>
                  <a:srgbClr val="002060"/>
                </a:solidFill>
                <a:latin typeface="Times" pitchFamily="2" charset="0"/>
              </a:rPr>
              <a:t>CIPD, 2021)</a:t>
            </a:r>
            <a:r>
              <a:rPr lang="en-US" sz="1600" i="1" dirty="0">
                <a:solidFill>
                  <a:schemeClr val="accent4">
                    <a:lumMod val="75000"/>
                  </a:schemeClr>
                </a:solidFill>
                <a:latin typeface="Times" pitchFamily="2" charset="0"/>
              </a:rPr>
              <a:t>.</a:t>
            </a:r>
          </a:p>
          <a:p>
            <a:pPr indent="-228600" defTabSz="914400">
              <a:lnSpc>
                <a:spcPct val="90000"/>
              </a:lnSpc>
              <a:spcAft>
                <a:spcPts val="600"/>
              </a:spcAft>
              <a:buSzPct val="80000"/>
              <a:buFont typeface="Arial" panose="020B0604020202020204" pitchFamily="34" charset="0"/>
              <a:buChar char="•"/>
            </a:pPr>
            <a:endParaRPr lang="en-US" sz="1600" i="1" dirty="0">
              <a:solidFill>
                <a:schemeClr val="accent4">
                  <a:lumMod val="75000"/>
                </a:schemeClr>
              </a:solidFill>
              <a:latin typeface="Times" pitchFamily="2" charset="0"/>
            </a:endParaRPr>
          </a:p>
          <a:p>
            <a:pPr marL="285750" indent="-228600" defTabSz="914400">
              <a:lnSpc>
                <a:spcPct val="90000"/>
              </a:lnSpc>
              <a:spcAft>
                <a:spcPts val="600"/>
              </a:spcAft>
              <a:buSzPct val="80000"/>
              <a:buFont typeface="Arial" panose="020B0604020202020204" pitchFamily="34" charset="0"/>
              <a:buChar char="•"/>
            </a:pPr>
            <a:r>
              <a:rPr lang="en-US" sz="1600" i="1" dirty="0">
                <a:solidFill>
                  <a:schemeClr val="accent4">
                    <a:lumMod val="75000"/>
                  </a:schemeClr>
                </a:solidFill>
                <a:latin typeface="Times" pitchFamily="2" charset="0"/>
              </a:rPr>
              <a:t>“Cultural Diversity is when differences in race, ethnicity, language, nationality, religion and sexual orientation are represented within a community” (</a:t>
            </a:r>
            <a:r>
              <a:rPr lang="en-GB" sz="1600" i="1" dirty="0">
                <a:solidFill>
                  <a:srgbClr val="002060"/>
                </a:solidFill>
                <a:latin typeface="Times" pitchFamily="2" charset="0"/>
              </a:rPr>
              <a:t>Martin, G., 2014). </a:t>
            </a:r>
            <a:endParaRPr lang="en-US" sz="1600" i="1" dirty="0">
              <a:solidFill>
                <a:schemeClr val="accent4">
                  <a:lumMod val="75000"/>
                </a:schemeClr>
              </a:solidFill>
              <a:latin typeface="Times" pitchFamily="2" charset="0"/>
            </a:endParaRPr>
          </a:p>
          <a:p>
            <a:pPr indent="-228600" defTabSz="914400">
              <a:lnSpc>
                <a:spcPct val="90000"/>
              </a:lnSpc>
              <a:spcAft>
                <a:spcPts val="600"/>
              </a:spcAft>
              <a:buSzPct val="80000"/>
              <a:buFont typeface="Arial" panose="020B0604020202020204" pitchFamily="34" charset="0"/>
              <a:buChar char="•"/>
            </a:pPr>
            <a:endParaRPr lang="en-US" sz="1600" i="1" dirty="0">
              <a:solidFill>
                <a:schemeClr val="accent4">
                  <a:lumMod val="75000"/>
                </a:schemeClr>
              </a:solidFill>
              <a:latin typeface="Times" pitchFamily="2" charset="0"/>
            </a:endParaRPr>
          </a:p>
          <a:p>
            <a:pPr marL="285750" indent="-228600" defTabSz="914400">
              <a:lnSpc>
                <a:spcPct val="90000"/>
              </a:lnSpc>
              <a:spcAft>
                <a:spcPts val="600"/>
              </a:spcAft>
              <a:buSzPct val="80000"/>
              <a:buFont typeface="Arial" panose="020B0604020202020204" pitchFamily="34" charset="0"/>
              <a:buChar char="•"/>
            </a:pPr>
            <a:r>
              <a:rPr lang="en-US" sz="1600" i="1" dirty="0">
                <a:solidFill>
                  <a:schemeClr val="accent4">
                    <a:lumMod val="75000"/>
                  </a:schemeClr>
                </a:solidFill>
                <a:latin typeface="Times" pitchFamily="2" charset="0"/>
              </a:rPr>
              <a:t>People are legally protected against discrimination in the workplace and in larger society under the Equality Act of 2010. Discriminating against anybody on the basis of their age, gender identity, marriage, pregnancy, handicap, race (</a:t>
            </a:r>
            <a:r>
              <a:rPr lang="en-US" sz="1600" i="1" dirty="0" err="1">
                <a:solidFill>
                  <a:schemeClr val="accent4">
                    <a:lumMod val="75000"/>
                  </a:schemeClr>
                </a:solidFill>
                <a:latin typeface="Times" pitchFamily="2" charset="0"/>
              </a:rPr>
              <a:t>colour</a:t>
            </a:r>
            <a:r>
              <a:rPr lang="en-US" sz="1600" i="1" dirty="0">
                <a:solidFill>
                  <a:schemeClr val="accent4">
                    <a:lumMod val="75000"/>
                  </a:schemeClr>
                </a:solidFill>
                <a:latin typeface="Times" pitchFamily="2" charset="0"/>
              </a:rPr>
              <a:t>, nationality, ethnic origin), religion, sex, or sexual orientation is illegal </a:t>
            </a:r>
            <a:r>
              <a:rPr lang="en-US" sz="1600" dirty="0">
                <a:solidFill>
                  <a:schemeClr val="tx2"/>
                </a:solidFill>
              </a:rPr>
              <a:t>(</a:t>
            </a:r>
            <a:r>
              <a:rPr lang="en-GB" sz="1600" i="1" dirty="0">
                <a:solidFill>
                  <a:srgbClr val="002060"/>
                </a:solidFill>
                <a:latin typeface="Times" pitchFamily="2" charset="0"/>
              </a:rPr>
              <a:t>GOV – Discrimination: Your rights).</a:t>
            </a:r>
            <a:endParaRPr lang="en-US" sz="1600" dirty="0">
              <a:solidFill>
                <a:schemeClr val="tx2"/>
              </a:solidFill>
            </a:endParaRPr>
          </a:p>
        </p:txBody>
      </p:sp>
      <p:cxnSp>
        <p:nvCxnSpPr>
          <p:cNvPr id="1041" name="Straight Connector 1040">
            <a:extLst>
              <a:ext uri="{FF2B5EF4-FFF2-40B4-BE49-F238E27FC236}">
                <a16:creationId xmlns:a16="http://schemas.microsoft.com/office/drawing/2014/main" id="{A3A523CC-BD6C-4A0D-B9DB-1DC2CE1E22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807758" y="5501473"/>
            <a:ext cx="5455709" cy="135652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pic>
        <p:nvPicPr>
          <p:cNvPr id="1026" name="Picture 2" descr="How to foster a diverse workplace">
            <a:extLst>
              <a:ext uri="{FF2B5EF4-FFF2-40B4-BE49-F238E27FC236}">
                <a16:creationId xmlns:a16="http://schemas.microsoft.com/office/drawing/2014/main" id="{E355FA8D-8D56-A293-49C1-419347DB435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815706" y="3326637"/>
            <a:ext cx="5110163" cy="1775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6113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1000"/>
                                        <p:tgtEl>
                                          <p:spTgt spid="3">
                                            <p:txEl>
                                              <p:pRg st="6" end="6"/>
                                            </p:txEl>
                                          </p:spTgt>
                                        </p:tgtEl>
                                      </p:cBhvr>
                                    </p:animEffect>
                                    <p:anim calcmode="lin" valueType="num">
                                      <p:cBhvr>
                                        <p:cTn id="2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0AE810-6282-BCE2-138E-EE4A9864444E}"/>
              </a:ext>
            </a:extLst>
          </p:cNvPr>
          <p:cNvSpPr txBox="1"/>
          <p:nvPr/>
        </p:nvSpPr>
        <p:spPr>
          <a:xfrm>
            <a:off x="2498103" y="452488"/>
            <a:ext cx="7032396" cy="1384995"/>
          </a:xfrm>
          <a:prstGeom prst="rect">
            <a:avLst/>
          </a:prstGeom>
          <a:noFill/>
        </p:spPr>
        <p:txBody>
          <a:bodyPr wrap="square" rtlCol="0">
            <a:spAutoFit/>
          </a:bodyPr>
          <a:lstStyle/>
          <a:p>
            <a:pPr algn="ctr"/>
            <a:r>
              <a:rPr lang="en-GB" sz="2800" i="1" dirty="0">
                <a:solidFill>
                  <a:schemeClr val="accent4">
                    <a:lumMod val="75000"/>
                  </a:schemeClr>
                </a:solidFill>
                <a:latin typeface="Times" pitchFamily="2" charset="0"/>
              </a:rPr>
              <a:t>HUMAN RESOURCES- IMPLEMENTING DIVERSITY AND INCLUSION IN THE WORKPLACE</a:t>
            </a:r>
          </a:p>
        </p:txBody>
      </p:sp>
      <p:sp>
        <p:nvSpPr>
          <p:cNvPr id="3" name="TextBox 2">
            <a:extLst>
              <a:ext uri="{FF2B5EF4-FFF2-40B4-BE49-F238E27FC236}">
                <a16:creationId xmlns:a16="http://schemas.microsoft.com/office/drawing/2014/main" id="{A74917D3-3A1F-EA24-C6B4-83BCE2CE8C6D}"/>
              </a:ext>
            </a:extLst>
          </p:cNvPr>
          <p:cNvSpPr txBox="1"/>
          <p:nvPr/>
        </p:nvSpPr>
        <p:spPr>
          <a:xfrm>
            <a:off x="1621412" y="1947829"/>
            <a:ext cx="9407950" cy="5262979"/>
          </a:xfrm>
          <a:prstGeom prst="rect">
            <a:avLst/>
          </a:prstGeom>
          <a:noFill/>
        </p:spPr>
        <p:txBody>
          <a:bodyPr wrap="square" rtlCol="0">
            <a:spAutoFit/>
          </a:bodyPr>
          <a:lstStyle/>
          <a:p>
            <a:pPr algn="ctr"/>
            <a:r>
              <a:rPr lang="en-GB" sz="2000" i="1" dirty="0">
                <a:solidFill>
                  <a:schemeClr val="accent4">
                    <a:lumMod val="75000"/>
                  </a:schemeClr>
                </a:solidFill>
                <a:latin typeface="Times" pitchFamily="2" charset="0"/>
              </a:rPr>
              <a:t>HRM has a great role in ensuring the organisation promotes diversity and inclusion in the workplace. It is the duty of HR to create an environment where all employees feel appreciated and involved (</a:t>
            </a:r>
            <a:r>
              <a:rPr lang="en-GB" sz="2000" i="1" dirty="0">
                <a:solidFill>
                  <a:srgbClr val="002060"/>
                </a:solidFill>
                <a:latin typeface="Times" pitchFamily="2" charset="0"/>
              </a:rPr>
              <a:t>Martin, G. , 2014)</a:t>
            </a:r>
            <a:r>
              <a:rPr lang="en-GB" sz="2000" i="1" dirty="0">
                <a:solidFill>
                  <a:schemeClr val="accent4">
                    <a:lumMod val="75000"/>
                  </a:schemeClr>
                </a:solidFill>
                <a:latin typeface="Times" pitchFamily="2" charset="0"/>
              </a:rPr>
              <a:t>. As they fulfil various roles within the organisation, they oversee the following and not only:</a:t>
            </a:r>
          </a:p>
          <a:p>
            <a:pPr algn="ctr"/>
            <a:endParaRPr lang="en-GB" sz="2000" i="1" dirty="0">
              <a:solidFill>
                <a:schemeClr val="accent4">
                  <a:lumMod val="75000"/>
                </a:schemeClr>
              </a:solidFill>
              <a:latin typeface="Times" pitchFamily="2" charset="0"/>
            </a:endParaRPr>
          </a:p>
          <a:p>
            <a:pPr marL="285750" indent="-285750" algn="ctr">
              <a:buFont typeface="Wingdings" panose="05000000000000000000" pitchFamily="2" charset="2"/>
              <a:buChar char="Ø"/>
            </a:pPr>
            <a:r>
              <a:rPr lang="en-GB" sz="2000" i="1" dirty="0">
                <a:solidFill>
                  <a:schemeClr val="accent4">
                    <a:lumMod val="75000"/>
                  </a:schemeClr>
                </a:solidFill>
                <a:latin typeface="Times" pitchFamily="2" charset="0"/>
              </a:rPr>
              <a:t>RECRUITMENT AND SELECTION</a:t>
            </a:r>
          </a:p>
          <a:p>
            <a:pPr algn="ctr"/>
            <a:endParaRPr lang="en-GB" sz="2000" i="1" dirty="0">
              <a:solidFill>
                <a:schemeClr val="accent4">
                  <a:lumMod val="75000"/>
                </a:schemeClr>
              </a:solidFill>
              <a:latin typeface="Times" pitchFamily="2" charset="0"/>
            </a:endParaRPr>
          </a:p>
          <a:p>
            <a:pPr algn="ctr"/>
            <a:r>
              <a:rPr lang="en-GB" sz="2000" i="1" dirty="0">
                <a:solidFill>
                  <a:schemeClr val="accent4">
                    <a:lumMod val="75000"/>
                  </a:schemeClr>
                </a:solidFill>
                <a:latin typeface="Times" pitchFamily="2" charset="0"/>
              </a:rPr>
              <a:t>The recruitment and selection process must be unbiased when it come to criteria such as gender, nationality, ethnicity, etc. </a:t>
            </a:r>
          </a:p>
          <a:p>
            <a:pPr algn="ctr"/>
            <a:endParaRPr lang="en-GB" sz="2000" i="1" dirty="0">
              <a:solidFill>
                <a:schemeClr val="accent4">
                  <a:lumMod val="75000"/>
                </a:schemeClr>
              </a:solidFill>
              <a:latin typeface="Times" pitchFamily="2" charset="0"/>
            </a:endParaRPr>
          </a:p>
          <a:p>
            <a:pPr marL="342900" indent="-342900" algn="ctr">
              <a:buFont typeface="Wingdings" panose="05000000000000000000" pitchFamily="2" charset="2"/>
              <a:buChar char="Ø"/>
            </a:pPr>
            <a:r>
              <a:rPr lang="en-US" sz="2000" i="1" dirty="0">
                <a:solidFill>
                  <a:schemeClr val="accent4">
                    <a:lumMod val="75000"/>
                  </a:schemeClr>
                </a:solidFill>
                <a:latin typeface="Times" pitchFamily="2" charset="0"/>
              </a:rPr>
              <a:t>TRAINING AND DEVELOPMENT</a:t>
            </a:r>
          </a:p>
          <a:p>
            <a:pPr marL="0" indent="0" algn="ctr">
              <a:buNone/>
            </a:pPr>
            <a:endParaRPr lang="en-US" sz="2000" i="1" dirty="0">
              <a:solidFill>
                <a:schemeClr val="accent4">
                  <a:lumMod val="75000"/>
                </a:schemeClr>
              </a:solidFill>
              <a:latin typeface="Times" pitchFamily="2" charset="0"/>
            </a:endParaRPr>
          </a:p>
          <a:p>
            <a:pPr marL="0" indent="0" algn="ctr">
              <a:buNone/>
            </a:pPr>
            <a:r>
              <a:rPr lang="en-US" sz="2000" i="1" dirty="0">
                <a:solidFill>
                  <a:schemeClr val="accent4">
                    <a:lumMod val="75000"/>
                  </a:schemeClr>
                </a:solidFill>
                <a:latin typeface="Times" pitchFamily="2" charset="0"/>
              </a:rPr>
              <a:t>Anyone showing interest and the right qualities for a higher position should be considered and offered the possibility to advance on the corporate ladder. Promotions should be given based on merit.</a:t>
            </a:r>
          </a:p>
          <a:p>
            <a:pPr algn="ctr"/>
            <a:endParaRPr lang="en-GB" i="1" dirty="0">
              <a:solidFill>
                <a:schemeClr val="accent4">
                  <a:lumMod val="75000"/>
                </a:schemeClr>
              </a:solidFill>
              <a:latin typeface="+mj-lt"/>
            </a:endParaRPr>
          </a:p>
          <a:p>
            <a:pPr algn="ctr"/>
            <a:endParaRPr lang="en-GB" i="1" dirty="0">
              <a:solidFill>
                <a:schemeClr val="accent4">
                  <a:lumMod val="75000"/>
                </a:schemeClr>
              </a:solidFill>
              <a:latin typeface="+mj-lt"/>
            </a:endParaRPr>
          </a:p>
        </p:txBody>
      </p:sp>
    </p:spTree>
    <p:extLst>
      <p:ext uri="{BB962C8B-B14F-4D97-AF65-F5344CB8AC3E}">
        <p14:creationId xmlns:p14="http://schemas.microsoft.com/office/powerpoint/2010/main" val="3158629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1000"/>
                                        <p:tgtEl>
                                          <p:spTgt spid="3">
                                            <p:txEl>
                                              <p:pRg st="6" end="6"/>
                                            </p:txEl>
                                          </p:spTgt>
                                        </p:tgtEl>
                                      </p:cBhvr>
                                    </p:animEffect>
                                    <p:anim calcmode="lin" valueType="num">
                                      <p:cBhvr>
                                        <p:cTn id="2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6" end="6"/>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1000"/>
                                        <p:tgtEl>
                                          <p:spTgt spid="3">
                                            <p:txEl>
                                              <p:pRg st="8" end="8"/>
                                            </p:txEl>
                                          </p:spTgt>
                                        </p:tgtEl>
                                      </p:cBhvr>
                                    </p:animEffect>
                                    <p:anim calcmode="lin" valueType="num">
                                      <p:cBhvr>
                                        <p:cTn id="2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6AC9DD2-E202-7AF2-AD6E-2A0E07FEA232}"/>
              </a:ext>
            </a:extLst>
          </p:cNvPr>
          <p:cNvSpPr>
            <a:spLocks noGrp="1"/>
          </p:cNvSpPr>
          <p:nvPr>
            <p:ph idx="1"/>
          </p:nvPr>
        </p:nvSpPr>
        <p:spPr>
          <a:xfrm>
            <a:off x="631597" y="623814"/>
            <a:ext cx="10935092" cy="5663864"/>
          </a:xfrm>
        </p:spPr>
        <p:txBody>
          <a:bodyPr>
            <a:normAutofit fontScale="85000" lnSpcReduction="20000"/>
          </a:bodyPr>
          <a:lstStyle/>
          <a:p>
            <a:pPr marL="0" indent="0" algn="ctr">
              <a:buNone/>
            </a:pPr>
            <a:endParaRPr lang="en-US" sz="2900" i="1" dirty="0">
              <a:solidFill>
                <a:schemeClr val="accent4">
                  <a:lumMod val="75000"/>
                </a:schemeClr>
              </a:solidFill>
              <a:latin typeface="+mj-lt"/>
            </a:endParaRPr>
          </a:p>
          <a:p>
            <a:pPr algn="ctr">
              <a:buFont typeface="Wingdings" panose="05000000000000000000" pitchFamily="2" charset="2"/>
              <a:buChar char="Ø"/>
            </a:pPr>
            <a:r>
              <a:rPr lang="en-US" sz="2600" i="1" dirty="0">
                <a:solidFill>
                  <a:schemeClr val="accent4">
                    <a:lumMod val="75000"/>
                  </a:schemeClr>
                </a:solidFill>
                <a:latin typeface="Times" pitchFamily="2" charset="0"/>
              </a:rPr>
              <a:t>DIVERSITY AND INCLUSION AWARENESS</a:t>
            </a:r>
          </a:p>
          <a:p>
            <a:pPr marL="0" indent="0" algn="ctr">
              <a:buNone/>
            </a:pPr>
            <a:endParaRPr lang="en-US" sz="2600" i="1" dirty="0">
              <a:solidFill>
                <a:schemeClr val="accent4">
                  <a:lumMod val="75000"/>
                </a:schemeClr>
              </a:solidFill>
              <a:latin typeface="Times" pitchFamily="2" charset="0"/>
            </a:endParaRPr>
          </a:p>
          <a:p>
            <a:pPr marL="0" indent="0" algn="ctr">
              <a:buNone/>
            </a:pPr>
            <a:r>
              <a:rPr lang="en-US" sz="2600" i="1" dirty="0">
                <a:solidFill>
                  <a:schemeClr val="accent4">
                    <a:lumMod val="75000"/>
                  </a:schemeClr>
                </a:solidFill>
                <a:latin typeface="Times" pitchFamily="2" charset="0"/>
              </a:rPr>
              <a:t>Awareness needs to be raised when it comes to Diversity and Inclusion, for everyone to understand the importance of having an inclusive workplace.</a:t>
            </a:r>
          </a:p>
          <a:p>
            <a:pPr marL="0" indent="0" algn="ctr">
              <a:buNone/>
            </a:pPr>
            <a:endParaRPr lang="en-US" sz="2900" i="1" dirty="0">
              <a:solidFill>
                <a:schemeClr val="accent4">
                  <a:lumMod val="75000"/>
                </a:schemeClr>
              </a:solidFill>
              <a:latin typeface="Times" pitchFamily="2" charset="0"/>
            </a:endParaRPr>
          </a:p>
          <a:p>
            <a:pPr algn="ctr">
              <a:buFont typeface="Wingdings" panose="05000000000000000000" pitchFamily="2" charset="2"/>
              <a:buChar char="Ø"/>
            </a:pPr>
            <a:r>
              <a:rPr lang="en-US" sz="2600" i="1" dirty="0">
                <a:solidFill>
                  <a:schemeClr val="accent4">
                    <a:lumMod val="75000"/>
                  </a:schemeClr>
                </a:solidFill>
                <a:effectLst/>
                <a:latin typeface="Times" pitchFamily="2" charset="0"/>
                <a:ea typeface="Times New Roman" panose="02020603050405020304" pitchFamily="18" charset="0"/>
                <a:cs typeface="Times New Roman" panose="02020603050405020304" pitchFamily="18" charset="0"/>
              </a:rPr>
              <a:t>FAIR RULES AND PRACTISES </a:t>
            </a:r>
          </a:p>
          <a:p>
            <a:pPr marL="0" indent="0" algn="ctr">
              <a:buNone/>
            </a:pPr>
            <a:endParaRPr lang="en-US" sz="2900" i="1" dirty="0">
              <a:solidFill>
                <a:schemeClr val="accent4">
                  <a:lumMod val="75000"/>
                </a:schemeClr>
              </a:solidFill>
              <a:effectLst/>
              <a:latin typeface="Times" pitchFamily="2" charset="0"/>
              <a:ea typeface="Times New Roman" panose="02020603050405020304" pitchFamily="18" charset="0"/>
              <a:cs typeface="Times New Roman" panose="02020603050405020304" pitchFamily="18" charset="0"/>
            </a:endParaRPr>
          </a:p>
          <a:p>
            <a:pPr marL="0" indent="0" algn="ctr">
              <a:buNone/>
            </a:pPr>
            <a:r>
              <a:rPr lang="en-US" sz="2600" i="1" dirty="0">
                <a:solidFill>
                  <a:schemeClr val="accent4">
                    <a:lumMod val="75000"/>
                  </a:schemeClr>
                </a:solidFill>
                <a:effectLst/>
                <a:latin typeface="Times" pitchFamily="2" charset="0"/>
                <a:ea typeface="Times New Roman" panose="02020603050405020304" pitchFamily="18" charset="0"/>
                <a:cs typeface="Times New Roman" panose="02020603050405020304" pitchFamily="18" charset="0"/>
              </a:rPr>
              <a:t>They must be implemented in an inclusive workplace, allowing a wide variety of people to collaborate successfully.</a:t>
            </a:r>
          </a:p>
          <a:p>
            <a:pPr algn="ctr">
              <a:buFont typeface="Wingdings" panose="05000000000000000000" pitchFamily="2" charset="2"/>
              <a:buChar char="Ø"/>
            </a:pPr>
            <a:endParaRPr lang="en-US" sz="2600" i="1" dirty="0">
              <a:solidFill>
                <a:schemeClr val="accent4">
                  <a:lumMod val="75000"/>
                </a:schemeClr>
              </a:solidFill>
              <a:latin typeface="Times" pitchFamily="2" charset="0"/>
              <a:ea typeface="Times New Roman" panose="02020603050405020304" pitchFamily="18" charset="0"/>
              <a:cs typeface="Times New Roman" panose="02020603050405020304" pitchFamily="18" charset="0"/>
            </a:endParaRPr>
          </a:p>
          <a:p>
            <a:pPr algn="ctr">
              <a:buFont typeface="Wingdings" panose="05000000000000000000" pitchFamily="2" charset="2"/>
              <a:buChar char="Ø"/>
            </a:pPr>
            <a:r>
              <a:rPr lang="en-US" sz="2600" i="1" dirty="0">
                <a:solidFill>
                  <a:schemeClr val="accent4">
                    <a:lumMod val="75000"/>
                  </a:schemeClr>
                </a:solidFill>
                <a:effectLst/>
                <a:latin typeface="Times" pitchFamily="2" charset="0"/>
                <a:ea typeface="Times New Roman" panose="02020603050405020304" pitchFamily="18" charset="0"/>
                <a:cs typeface="Times New Roman" panose="02020603050405020304" pitchFamily="18" charset="0"/>
              </a:rPr>
              <a:t>COMPLAINS PROCEDURES</a:t>
            </a:r>
          </a:p>
          <a:p>
            <a:pPr marL="0" indent="0" algn="ctr">
              <a:buNone/>
            </a:pPr>
            <a:endParaRPr lang="en-US" sz="2900" i="1" dirty="0">
              <a:solidFill>
                <a:schemeClr val="accent4">
                  <a:lumMod val="75000"/>
                </a:schemeClr>
              </a:solidFill>
              <a:effectLst/>
              <a:latin typeface="Times" pitchFamily="2" charset="0"/>
              <a:ea typeface="Times New Roman" panose="02020603050405020304" pitchFamily="18" charset="0"/>
              <a:cs typeface="Times New Roman" panose="02020603050405020304" pitchFamily="18" charset="0"/>
            </a:endParaRPr>
          </a:p>
          <a:p>
            <a:pPr marL="0" indent="0" algn="ctr">
              <a:buNone/>
            </a:pPr>
            <a:r>
              <a:rPr lang="en-GB" sz="2600" i="1" dirty="0">
                <a:solidFill>
                  <a:schemeClr val="accent4">
                    <a:lumMod val="75000"/>
                  </a:schemeClr>
                </a:solidFill>
                <a:effectLst/>
                <a:latin typeface="Times" pitchFamily="2" charset="0"/>
                <a:ea typeface="Times New Roman" panose="02020603050405020304" pitchFamily="18" charset="0"/>
                <a:cs typeface="Times New Roman" panose="02020603050405020304" pitchFamily="18" charset="0"/>
              </a:rPr>
              <a:t>The complains process must be the sam</a:t>
            </a:r>
            <a:r>
              <a:rPr lang="en-GB" sz="2600" i="1" dirty="0">
                <a:solidFill>
                  <a:schemeClr val="accent4">
                    <a:lumMod val="75000"/>
                  </a:schemeClr>
                </a:solidFill>
                <a:latin typeface="Times" pitchFamily="2" charset="0"/>
                <a:ea typeface="Times New Roman" panose="02020603050405020304" pitchFamily="18" charset="0"/>
                <a:cs typeface="Times New Roman" panose="02020603050405020304" pitchFamily="18" charset="0"/>
              </a:rPr>
              <a:t>e for everyone and to follow the same guidelines no matter the persons involved. It is important to show equality at the workplace.</a:t>
            </a:r>
            <a:endParaRPr lang="en-GB" sz="2600" i="1" dirty="0">
              <a:solidFill>
                <a:schemeClr val="accent4">
                  <a:lumMod val="75000"/>
                </a:schemeClr>
              </a:solidFill>
              <a:effectLst/>
              <a:latin typeface="Times" pitchFamily="2" charset="0"/>
              <a:ea typeface="Times New Roman" panose="02020603050405020304" pitchFamily="18" charset="0"/>
              <a:cs typeface="Times New Roman" panose="02020603050405020304" pitchFamily="18" charset="0"/>
            </a:endParaRPr>
          </a:p>
          <a:p>
            <a:pPr algn="ctr">
              <a:buFont typeface="Wingdings" panose="05000000000000000000" pitchFamily="2" charset="2"/>
              <a:buChar char="Ø"/>
            </a:pPr>
            <a:endParaRPr lang="en-US" dirty="0">
              <a:latin typeface="+mj-lt"/>
            </a:endParaRPr>
          </a:p>
          <a:p>
            <a:pPr marL="0" indent="0" algn="ctr">
              <a:buNone/>
            </a:pPr>
            <a:endParaRPr lang="en-GB" dirty="0">
              <a:latin typeface="+mj-lt"/>
            </a:endParaRPr>
          </a:p>
        </p:txBody>
      </p:sp>
    </p:spTree>
    <p:extLst>
      <p:ext uri="{BB962C8B-B14F-4D97-AF65-F5344CB8AC3E}">
        <p14:creationId xmlns:p14="http://schemas.microsoft.com/office/powerpoint/2010/main" val="1890101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1000"/>
                                        <p:tgtEl>
                                          <p:spTgt spid="3">
                                            <p:txEl>
                                              <p:pRg st="5" end="5"/>
                                            </p:txEl>
                                          </p:spTgt>
                                        </p:tgtEl>
                                      </p:cBhvr>
                                    </p:animEffect>
                                    <p:anim calcmode="lin" valueType="num">
                                      <p:cBhvr>
                                        <p:cTn id="1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1000"/>
                                        <p:tgtEl>
                                          <p:spTgt spid="3">
                                            <p:txEl>
                                              <p:pRg st="7" end="7"/>
                                            </p:txEl>
                                          </p:spTgt>
                                        </p:tgtEl>
                                      </p:cBhvr>
                                    </p:animEffect>
                                    <p:anim calcmode="lin" valueType="num">
                                      <p:cBhvr>
                                        <p:cTn id="2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animEffect transition="in" filter="fade">
                                      <p:cBhvr>
                                        <p:cTn id="27" dur="1000"/>
                                        <p:tgtEl>
                                          <p:spTgt spid="3">
                                            <p:txEl>
                                              <p:pRg st="9" end="9"/>
                                            </p:txEl>
                                          </p:spTgt>
                                        </p:tgtEl>
                                      </p:cBhvr>
                                    </p:animEffect>
                                    <p:anim calcmode="lin" valueType="num">
                                      <p:cBhvr>
                                        <p:cTn id="2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9" end="9"/>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11" end="11"/>
                                            </p:txEl>
                                          </p:spTgt>
                                        </p:tgtEl>
                                        <p:attrNameLst>
                                          <p:attrName>style.visibility</p:attrName>
                                        </p:attrNameLst>
                                      </p:cBhvr>
                                      <p:to>
                                        <p:strVal val="visible"/>
                                      </p:to>
                                    </p:set>
                                    <p:animEffect transition="in" filter="fade">
                                      <p:cBhvr>
                                        <p:cTn id="32" dur="1000"/>
                                        <p:tgtEl>
                                          <p:spTgt spid="3">
                                            <p:txEl>
                                              <p:pRg st="11" end="11"/>
                                            </p:txEl>
                                          </p:spTgt>
                                        </p:tgtEl>
                                      </p:cBhvr>
                                    </p:animEffect>
                                    <p:anim calcmode="lin" valueType="num">
                                      <p:cBhvr>
                                        <p:cTn id="33"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96F78-2B09-6A69-4085-648EDDBEBA4B}"/>
              </a:ext>
            </a:extLst>
          </p:cNvPr>
          <p:cNvSpPr>
            <a:spLocks noGrp="1"/>
          </p:cNvSpPr>
          <p:nvPr>
            <p:ph type="title"/>
          </p:nvPr>
        </p:nvSpPr>
        <p:spPr/>
        <p:txBody>
          <a:bodyPr/>
          <a:lstStyle/>
          <a:p>
            <a:pPr algn="ctr"/>
            <a:r>
              <a:rPr lang="en-GB" sz="2800" dirty="0">
                <a:solidFill>
                  <a:schemeClr val="accent4">
                    <a:lumMod val="75000"/>
                  </a:schemeClr>
                </a:solidFill>
                <a:latin typeface="Times" pitchFamily="2" charset="0"/>
              </a:rPr>
              <a:t>CONCLUSIONS</a:t>
            </a:r>
            <a:endParaRPr lang="en-GB" dirty="0">
              <a:solidFill>
                <a:schemeClr val="accent4">
                  <a:lumMod val="75000"/>
                </a:schemeClr>
              </a:solidFill>
              <a:latin typeface="Times" pitchFamily="2" charset="0"/>
            </a:endParaRPr>
          </a:p>
        </p:txBody>
      </p:sp>
      <p:sp>
        <p:nvSpPr>
          <p:cNvPr id="4" name="TextBox 3">
            <a:extLst>
              <a:ext uri="{FF2B5EF4-FFF2-40B4-BE49-F238E27FC236}">
                <a16:creationId xmlns:a16="http://schemas.microsoft.com/office/drawing/2014/main" id="{1127143D-4312-1F01-178F-03195F51B532}"/>
              </a:ext>
            </a:extLst>
          </p:cNvPr>
          <p:cNvSpPr txBox="1"/>
          <p:nvPr/>
        </p:nvSpPr>
        <p:spPr>
          <a:xfrm>
            <a:off x="1143000" y="2168165"/>
            <a:ext cx="10480249" cy="3170099"/>
          </a:xfrm>
          <a:prstGeom prst="rect">
            <a:avLst/>
          </a:prstGeom>
          <a:noFill/>
        </p:spPr>
        <p:txBody>
          <a:bodyPr wrap="square" rtlCol="0">
            <a:spAutoFit/>
          </a:bodyPr>
          <a:lstStyle/>
          <a:p>
            <a:pPr marL="285750" indent="-285750">
              <a:buFont typeface="Wingdings" panose="05000000000000000000" pitchFamily="2" charset="2"/>
              <a:buChar char="Ø"/>
            </a:pPr>
            <a:r>
              <a:rPr lang="en-GB" sz="2000" i="1" dirty="0">
                <a:solidFill>
                  <a:schemeClr val="accent4">
                    <a:lumMod val="75000"/>
                  </a:schemeClr>
                </a:solidFill>
                <a:latin typeface="Times" pitchFamily="2" charset="0"/>
              </a:rPr>
              <a:t>Flexible working has advantages for both employees and employers. Employees feel empowered by the possibility of choosing their working hours and location, while employers benefit from a more involved and dedicated personnel. </a:t>
            </a:r>
          </a:p>
          <a:p>
            <a:endParaRPr lang="en-GB" sz="2000" i="1" dirty="0">
              <a:solidFill>
                <a:schemeClr val="accent4">
                  <a:lumMod val="75000"/>
                </a:schemeClr>
              </a:solidFill>
              <a:latin typeface="Times" pitchFamily="2" charset="0"/>
            </a:endParaRPr>
          </a:p>
          <a:p>
            <a:pPr marL="285750" indent="-285750">
              <a:buFont typeface="Wingdings" panose="05000000000000000000" pitchFamily="2" charset="2"/>
              <a:buChar char="Ø"/>
            </a:pPr>
            <a:r>
              <a:rPr lang="en-GB" sz="2000" i="1" dirty="0">
                <a:solidFill>
                  <a:schemeClr val="accent4">
                    <a:lumMod val="75000"/>
                  </a:schemeClr>
                </a:solidFill>
                <a:latin typeface="Times" pitchFamily="2" charset="0"/>
              </a:rPr>
              <a:t> Having a diverse and inclusive workplace makes employees feel understood and respected for who they are and appreciated for their performance.</a:t>
            </a:r>
          </a:p>
          <a:p>
            <a:endParaRPr lang="en-GB" sz="2000" i="1" dirty="0">
              <a:solidFill>
                <a:schemeClr val="accent4">
                  <a:lumMod val="75000"/>
                </a:schemeClr>
              </a:solidFill>
              <a:latin typeface="Times" pitchFamily="2" charset="0"/>
            </a:endParaRPr>
          </a:p>
          <a:p>
            <a:pPr marL="285750" indent="-285750">
              <a:buFont typeface="Wingdings" panose="05000000000000000000" pitchFamily="2" charset="2"/>
              <a:buChar char="Ø"/>
            </a:pPr>
            <a:r>
              <a:rPr lang="en-GB" sz="2000" i="1" dirty="0">
                <a:solidFill>
                  <a:schemeClr val="accent4">
                    <a:lumMod val="75000"/>
                  </a:schemeClr>
                </a:solidFill>
                <a:latin typeface="Times" pitchFamily="2" charset="0"/>
              </a:rPr>
              <a:t>Human Resources Manager must ensure a healthy and diverse environment for employees, where they can all learn from one another, evolve together and fulfil the organisational goals.</a:t>
            </a:r>
          </a:p>
          <a:p>
            <a:r>
              <a:rPr lang="en-GB" sz="2000" i="1" dirty="0">
                <a:solidFill>
                  <a:schemeClr val="accent4">
                    <a:lumMod val="75000"/>
                  </a:schemeClr>
                </a:solidFill>
                <a:latin typeface="Times" pitchFamily="2" charset="0"/>
              </a:rPr>
              <a:t>    </a:t>
            </a:r>
          </a:p>
        </p:txBody>
      </p:sp>
    </p:spTree>
    <p:extLst>
      <p:ext uri="{BB962C8B-B14F-4D97-AF65-F5344CB8AC3E}">
        <p14:creationId xmlns:p14="http://schemas.microsoft.com/office/powerpoint/2010/main" val="3625910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1000"/>
                                        <p:tgtEl>
                                          <p:spTgt spid="4">
                                            <p:txEl>
                                              <p:pRg st="2" end="2"/>
                                            </p:txEl>
                                          </p:spTgt>
                                        </p:tgtEl>
                                      </p:cBhvr>
                                    </p:animEffect>
                                    <p:anim calcmode="lin" valueType="num">
                                      <p:cBhvr>
                                        <p:cTn id="13"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1000"/>
                                        <p:tgtEl>
                                          <p:spTgt spid="4">
                                            <p:txEl>
                                              <p:pRg st="4" end="4"/>
                                            </p:txEl>
                                          </p:spTgt>
                                        </p:tgtEl>
                                      </p:cBhvr>
                                    </p:animEffect>
                                    <p:anim calcmode="lin" valueType="num">
                                      <p:cBhvr>
                                        <p:cTn id="18"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fade">
                                      <p:cBhvr>
                                        <p:cTn id="22" dur="1000"/>
                                        <p:tgtEl>
                                          <p:spTgt spid="4">
                                            <p:txEl>
                                              <p:pRg st="5" end="5"/>
                                            </p:txEl>
                                          </p:spTgt>
                                        </p:tgtEl>
                                      </p:cBhvr>
                                    </p:animEffect>
                                    <p:anim calcmode="lin" valueType="num">
                                      <p:cBhvr>
                                        <p:cTn id="2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54277-E9F3-191D-0AF0-2EFBB956BBFD}"/>
              </a:ext>
            </a:extLst>
          </p:cNvPr>
          <p:cNvSpPr>
            <a:spLocks noGrp="1"/>
          </p:cNvSpPr>
          <p:nvPr>
            <p:ph type="title"/>
          </p:nvPr>
        </p:nvSpPr>
        <p:spPr>
          <a:xfrm>
            <a:off x="1142999" y="239816"/>
            <a:ext cx="9906000" cy="1382156"/>
          </a:xfrm>
        </p:spPr>
        <p:txBody>
          <a:bodyPr/>
          <a:lstStyle/>
          <a:p>
            <a:pPr algn="ctr"/>
            <a:r>
              <a:rPr lang="en-GB" sz="2800" dirty="0">
                <a:solidFill>
                  <a:schemeClr val="accent4">
                    <a:lumMod val="75000"/>
                  </a:schemeClr>
                </a:solidFill>
                <a:latin typeface="Times" pitchFamily="2" charset="0"/>
              </a:rPr>
              <a:t>REFERENCES</a:t>
            </a:r>
            <a:r>
              <a:rPr lang="en-GB" dirty="0">
                <a:latin typeface="Times" pitchFamily="2" charset="0"/>
              </a:rPr>
              <a:t>	</a:t>
            </a:r>
          </a:p>
        </p:txBody>
      </p:sp>
      <p:sp>
        <p:nvSpPr>
          <p:cNvPr id="3" name="Content Placeholder 2">
            <a:extLst>
              <a:ext uri="{FF2B5EF4-FFF2-40B4-BE49-F238E27FC236}">
                <a16:creationId xmlns:a16="http://schemas.microsoft.com/office/drawing/2014/main" id="{C66FF5FB-FB4A-8E59-A111-3DF13863F2C6}"/>
              </a:ext>
            </a:extLst>
          </p:cNvPr>
          <p:cNvSpPr>
            <a:spLocks noGrp="1"/>
          </p:cNvSpPr>
          <p:nvPr>
            <p:ph idx="1"/>
          </p:nvPr>
        </p:nvSpPr>
        <p:spPr>
          <a:xfrm>
            <a:off x="839378" y="1600200"/>
            <a:ext cx="10513243" cy="5017984"/>
          </a:xfrm>
        </p:spPr>
        <p:txBody>
          <a:bodyPr>
            <a:normAutofit fontScale="25000" lnSpcReduction="20000"/>
          </a:bodyPr>
          <a:lstStyle/>
          <a:p>
            <a:pPr>
              <a:lnSpc>
                <a:spcPct val="170000"/>
              </a:lnSpc>
            </a:pPr>
            <a:r>
              <a:rPr lang="en-GB" sz="5600" i="1" dirty="0">
                <a:solidFill>
                  <a:srgbClr val="002060"/>
                </a:solidFill>
                <a:latin typeface="Times" pitchFamily="2" charset="0"/>
              </a:rPr>
              <a:t>Chung, H. and van der Lippe, T. (2018). Flexible Working, Work–Life Balance, and Gender Equality: Introduction. Social Indicators Research, [online] 151(2), pp.365–381. doi:10.1007/s11205-018-2025-x.</a:t>
            </a:r>
          </a:p>
          <a:p>
            <a:pPr>
              <a:lnSpc>
                <a:spcPct val="170000"/>
              </a:lnSpc>
            </a:pPr>
            <a:r>
              <a:rPr lang="en-GB" sz="5600" i="1" dirty="0">
                <a:solidFill>
                  <a:srgbClr val="002060"/>
                </a:solidFill>
                <a:latin typeface="Times" pitchFamily="2" charset="0"/>
              </a:rPr>
              <a:t>CIPD (2021). Diversity and Inclusion in the Workplace | Factsheets | CIPD. [online] CIPD. Available at: https://</a:t>
            </a:r>
            <a:r>
              <a:rPr lang="en-GB" sz="5600" i="1" dirty="0" err="1">
                <a:solidFill>
                  <a:srgbClr val="002060"/>
                </a:solidFill>
                <a:latin typeface="Times" pitchFamily="2" charset="0"/>
              </a:rPr>
              <a:t>www.cipd.co.uk</a:t>
            </a:r>
            <a:r>
              <a:rPr lang="en-GB" sz="5600" i="1" dirty="0">
                <a:solidFill>
                  <a:srgbClr val="002060"/>
                </a:solidFill>
                <a:latin typeface="Times" pitchFamily="2" charset="0"/>
              </a:rPr>
              <a:t>/knowledge/fundamentals/relations/diversity/factsheet [Accessed 18 Jul. 2022].</a:t>
            </a:r>
          </a:p>
          <a:p>
            <a:pPr>
              <a:lnSpc>
                <a:spcPct val="170000"/>
              </a:lnSpc>
            </a:pPr>
            <a:r>
              <a:rPr lang="en-GB" sz="5600" i="1" dirty="0">
                <a:solidFill>
                  <a:srgbClr val="002060"/>
                </a:solidFill>
                <a:latin typeface="Times" pitchFamily="2" charset="0"/>
              </a:rPr>
              <a:t>Fleck, A. (2022). Infographic: Is 9 to 5 working in 2022? [online] Statista Infographics. Available at: https://</a:t>
            </a:r>
            <a:r>
              <a:rPr lang="en-GB" sz="5600" i="1" dirty="0" err="1">
                <a:solidFill>
                  <a:srgbClr val="002060"/>
                </a:solidFill>
                <a:latin typeface="Times" pitchFamily="2" charset="0"/>
              </a:rPr>
              <a:t>www.statista.com</a:t>
            </a:r>
            <a:r>
              <a:rPr lang="en-GB" sz="5600" i="1" dirty="0">
                <a:solidFill>
                  <a:srgbClr val="002060"/>
                </a:solidFill>
                <a:latin typeface="Times" pitchFamily="2" charset="0"/>
              </a:rPr>
              <a:t>/chart/27260/is-9-to-5-working-in-2022/ [Accessed 17 Jul. 2022].</a:t>
            </a:r>
          </a:p>
          <a:p>
            <a:pPr>
              <a:lnSpc>
                <a:spcPct val="170000"/>
              </a:lnSpc>
            </a:pPr>
            <a:r>
              <a:rPr lang="en-GB" sz="5600" i="1" dirty="0">
                <a:solidFill>
                  <a:srgbClr val="002060"/>
                </a:solidFill>
                <a:latin typeface="Times" pitchFamily="2" charset="0"/>
              </a:rPr>
              <a:t>GOV – Discrimination: Your rights. Available at:  </a:t>
            </a:r>
            <a:r>
              <a:rPr lang="en-GB" sz="5600" i="1" dirty="0">
                <a:solidFill>
                  <a:srgbClr val="002060"/>
                </a:solidFill>
                <a:latin typeface="Times" pitchFamily="2" charset="0"/>
                <a:hlinkClick r:id="rId2"/>
              </a:rPr>
              <a:t>https://www.gov.uk/discrimination-your-rights</a:t>
            </a:r>
            <a:r>
              <a:rPr lang="en-GB" sz="5600" i="1" dirty="0">
                <a:solidFill>
                  <a:srgbClr val="002060"/>
                </a:solidFill>
                <a:latin typeface="Times" pitchFamily="2" charset="0"/>
              </a:rPr>
              <a:t> [Accessed 18 Jul. 2022].</a:t>
            </a:r>
          </a:p>
          <a:p>
            <a:pPr>
              <a:lnSpc>
                <a:spcPct val="170000"/>
              </a:lnSpc>
            </a:pPr>
            <a:r>
              <a:rPr lang="en-GB" sz="5600" i="1" dirty="0">
                <a:solidFill>
                  <a:srgbClr val="002060"/>
                </a:solidFill>
                <a:latin typeface="Times" pitchFamily="2" charset="0"/>
              </a:rPr>
              <a:t>Grissom, A.R. (2018). The Alert Collector: Workplace Diversity and Inclusion. Reference &amp; User Services Quarterly, 57(4), p.243. doi:10.5860/rusq.57.4.6700.</a:t>
            </a:r>
          </a:p>
          <a:p>
            <a:pPr>
              <a:lnSpc>
                <a:spcPct val="170000"/>
              </a:lnSpc>
            </a:pPr>
            <a:r>
              <a:rPr lang="en-GB" sz="5600" i="1" dirty="0">
                <a:solidFill>
                  <a:srgbClr val="002060"/>
                </a:solidFill>
                <a:latin typeface="Times" pitchFamily="2" charset="0"/>
              </a:rPr>
              <a:t>Martin, G. (2014). The Effects of Cultural Diversity in the Workplace. Journal of Diversity Management (JDM), 9(2), pp.89–92. doi:10.19030/jdm.v9i2.8974.</a:t>
            </a:r>
          </a:p>
          <a:p>
            <a:pPr>
              <a:lnSpc>
                <a:spcPct val="170000"/>
              </a:lnSpc>
            </a:pPr>
            <a:r>
              <a:rPr lang="en-GB" sz="5600" i="1" dirty="0" err="1">
                <a:solidFill>
                  <a:srgbClr val="002060"/>
                </a:solidFill>
                <a:latin typeface="Times" pitchFamily="2" charset="0"/>
              </a:rPr>
              <a:t>Shagvaliyeva</a:t>
            </a:r>
            <a:r>
              <a:rPr lang="en-GB" sz="5600" i="1" dirty="0">
                <a:solidFill>
                  <a:srgbClr val="002060"/>
                </a:solidFill>
                <a:latin typeface="Times" pitchFamily="2" charset="0"/>
              </a:rPr>
              <a:t>, S. and </a:t>
            </a:r>
            <a:r>
              <a:rPr lang="en-GB" sz="5600" i="1" dirty="0" err="1">
                <a:solidFill>
                  <a:srgbClr val="002060"/>
                </a:solidFill>
                <a:latin typeface="Times" pitchFamily="2" charset="0"/>
              </a:rPr>
              <a:t>Yazdanifard</a:t>
            </a:r>
            <a:r>
              <a:rPr lang="en-GB" sz="5600" i="1" dirty="0">
                <a:solidFill>
                  <a:srgbClr val="002060"/>
                </a:solidFill>
                <a:latin typeface="Times" pitchFamily="2" charset="0"/>
              </a:rPr>
              <a:t>, R. (2014). (PDF) Impact of Flexible Working Hours on Work-Life Balance. ResearchGate. [online] Available at: https://</a:t>
            </a:r>
            <a:r>
              <a:rPr lang="en-GB" sz="5600" i="1" dirty="0" err="1">
                <a:solidFill>
                  <a:srgbClr val="002060"/>
                </a:solidFill>
                <a:latin typeface="Times" pitchFamily="2" charset="0"/>
              </a:rPr>
              <a:t>www.researchgate.net</a:t>
            </a:r>
            <a:r>
              <a:rPr lang="en-GB" sz="5600" i="1" dirty="0">
                <a:solidFill>
                  <a:srgbClr val="002060"/>
                </a:solidFill>
                <a:latin typeface="Times" pitchFamily="2" charset="0"/>
              </a:rPr>
              <a:t>/publication/260219489_Impact_of_Flexible_Working_Hours_on_Work-Life_Balance [Accessed 17 Jul. 2022].</a:t>
            </a:r>
          </a:p>
          <a:p>
            <a:pPr marL="0" indent="0">
              <a:buNone/>
            </a:pPr>
            <a:endParaRPr lang="en-GB" sz="1800" u="sng" dirty="0">
              <a:solidFill>
                <a:srgbClr val="0563C1"/>
              </a:solidFill>
              <a:latin typeface="Calibri" panose="020F0502020204030204" pitchFamily="34" charset="0"/>
              <a:ea typeface="Calibri" panose="020F0502020204030204" pitchFamily="34" charset="0"/>
              <a:cs typeface="Times New Roman" panose="02020603050405020304" pitchFamily="18" charset="0"/>
            </a:endParaRPr>
          </a:p>
          <a:p>
            <a:endPar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sz="1800" u="sng" dirty="0">
              <a:solidFill>
                <a:srgbClr val="0563C1"/>
              </a:solidFill>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p>
            <a:endParaRPr lang="en-GB" dirty="0"/>
          </a:p>
        </p:txBody>
      </p:sp>
    </p:spTree>
    <p:extLst>
      <p:ext uri="{BB962C8B-B14F-4D97-AF65-F5344CB8AC3E}">
        <p14:creationId xmlns:p14="http://schemas.microsoft.com/office/powerpoint/2010/main" val="2854245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AngleLinesVTI">
  <a:themeElements>
    <a:clrScheme name="Custom 34">
      <a:dk1>
        <a:sysClr val="windowText" lastClr="000000"/>
      </a:dk1>
      <a:lt1>
        <a:sysClr val="window" lastClr="FFFFFF"/>
      </a:lt1>
      <a:dk2>
        <a:srgbClr val="001E2E"/>
      </a:dk2>
      <a:lt2>
        <a:srgbClr val="F0ECEC"/>
      </a:lt2>
      <a:accent1>
        <a:srgbClr val="155767"/>
      </a:accent1>
      <a:accent2>
        <a:srgbClr val="BA9CA0"/>
      </a:accent2>
      <a:accent3>
        <a:srgbClr val="A57931"/>
      </a:accent3>
      <a:accent4>
        <a:srgbClr val="0E577C"/>
      </a:accent4>
      <a:accent5>
        <a:srgbClr val="CC846E"/>
      </a:accent5>
      <a:accent6>
        <a:srgbClr val="93767A"/>
      </a:accent6>
      <a:hlink>
        <a:srgbClr val="0563C1"/>
      </a:hlink>
      <a:folHlink>
        <a:srgbClr val="954F72"/>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LinesVTI" id="{BC1FC193-C72F-4761-9899-1105EDF6BAE8}" vid="{64612625-F022-44B7-B9FA-9D26DEDBDC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{3AE048CC-45FD-E64E-A67A-8084FB787A3F}tf10001119</Template>
  <TotalTime>753</TotalTime>
  <Words>1013</Words>
  <Application>Microsoft Macintosh PowerPoint</Application>
  <PresentationFormat>Widescreen</PresentationFormat>
  <Paragraphs>92</Paragraphs>
  <Slides>11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Times</vt:lpstr>
      <vt:lpstr>Univers Condensed Light</vt:lpstr>
      <vt:lpstr>Walbaum Display Light</vt:lpstr>
      <vt:lpstr>Wingdings</vt:lpstr>
      <vt:lpstr>AngleLinesVTI</vt:lpstr>
      <vt:lpstr>Managing People (lcbb5004)-Assessment 1  Name: bianca Petronela Paunescu  Student ID: 2024896  Name of Lecturer: dr. Nadeem Mirza</vt:lpstr>
      <vt:lpstr>Flexible working </vt:lpstr>
      <vt:lpstr>CONTENT</vt:lpstr>
      <vt:lpstr>PowerPoint Presentation</vt:lpstr>
      <vt:lpstr>PowerPoint Presentation</vt:lpstr>
      <vt:lpstr>PowerPoint Presentation</vt:lpstr>
      <vt:lpstr>PowerPoint Presentation</vt:lpstr>
      <vt:lpstr>PowerPoint Presentation</vt:lpstr>
      <vt:lpstr>PowerPoint Presentation</vt:lpstr>
      <vt:lpstr>CONCLUSIONS</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Flexible working</dc:title>
  <dc:creator>Bianca Paunescu</dc:creator>
  <cp:lastModifiedBy>Bianca Petronela Paunescu (2024896)</cp:lastModifiedBy>
  <cp:revision>14</cp:revision>
  <dcterms:created xsi:type="dcterms:W3CDTF">2022-07-14T15:24:46Z</dcterms:created>
  <dcterms:modified xsi:type="dcterms:W3CDTF">2022-08-13T11:05:08Z</dcterms:modified>
</cp:coreProperties>
</file>