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3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252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D2EC4-C550-E6E5-0E61-91C386482D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09E230-75E0-8C81-769F-DFC52AD872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9A01A8-95DD-BA7B-CF87-632102F82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7141-98E3-46A1-8A98-1E5DE7E17E42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59A1AD-5E5F-1A6D-E15D-A871E9FF7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60EFB-6D04-0AA2-685B-29CAFF8BE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70F64-D0BD-4A2D-B72E-4F41387BC0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101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4AA68-87D9-2C5D-BDFB-28A9058B2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15F3AD-6B79-08F9-06D0-A474481ABF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28D545-380A-C2AC-10E5-2FE34531FF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7141-98E3-46A1-8A98-1E5DE7E17E42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5231FB-5CDE-F55A-371A-BD10DF7452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AEB2FE-10F2-5378-3EF2-B1550C9A38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70F64-D0BD-4A2D-B72E-4F41387BC0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974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0F7EDA-10A1-61E3-9A84-BF1B295A9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DE1C41-A8D7-773D-ADCB-C3C68D0B3C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561AF9-D5F3-17AB-6A21-13F59FC2A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7141-98E3-46A1-8A98-1E5DE7E17E42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773931-9D58-72F8-6515-0866F8E24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657756-B3FC-810D-2A3D-8165BF33E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70F64-D0BD-4A2D-B72E-4F41387BC0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479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BA2771-8A16-2616-B469-B8E375469F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A1B29A-E0B6-B7E2-449B-B8E117787E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D3C1B7-C41A-1D22-3CFD-C558AE5845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60CB82-D818-38A7-CCD4-7361523CDA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7141-98E3-46A1-8A98-1E5DE7E17E42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75119F-3567-27B6-8501-166B2268B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2649D9-358C-405F-920A-70F9B4DC8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70F64-D0BD-4A2D-B72E-4F41387BC0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8222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7EBBD-7A30-EFAD-4195-8C2F6227F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E730A8-E954-DF6F-939B-42A83C0AA8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5580FD-31F9-1A6F-43F1-ED8C4B471C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3ADFC5-3112-509A-6991-E6E439B504F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3ED0EB-C8CF-D8D5-446B-059D37FCC3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C7CE99-FF17-27CC-F243-46F3565BF4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7141-98E3-46A1-8A98-1E5DE7E17E42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1A0FF6-660D-3A00-9A29-5ACB798E7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A827287-DB9A-E951-B701-B2C3A1A9D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70F64-D0BD-4A2D-B72E-4F41387BC0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787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FD6B62-0A39-48CE-148D-60A23ED980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9E4232-D00B-6D7D-6822-3A4A3D17D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7141-98E3-46A1-8A98-1E5DE7E17E42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ED54483-C067-8620-4072-0019F2F55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44DD7C-06BA-15F8-6A2A-317FC4824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70F64-D0BD-4A2D-B72E-4F41387BC0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0885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ECCB40-0176-01EE-D7C2-AF27C0AD52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7141-98E3-46A1-8A98-1E5DE7E17E42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0ADD3-EC9D-9BFC-D7BE-B5542CD7D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911DFD-730F-381A-096C-FEE1B499F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70F64-D0BD-4A2D-B72E-4F41387BC0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23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4334E-22F5-F394-5AAC-6B4E01DB85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798844-1234-7F6B-3DA5-3A960E43EB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D62DB8-7241-DBD9-2DC9-F4D0713BA1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E7B136-B0F5-8D56-62E9-E7ADE42F8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7141-98E3-46A1-8A98-1E5DE7E17E42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145C02-E3BD-3A17-5CEC-A30B392038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031D4C-4C66-1466-13CC-F62AD67DD2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70F64-D0BD-4A2D-B72E-4F41387BC0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274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5B6BE-6DD2-2AD6-C498-A3AB0601E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8AE3A1C-E583-8C3A-13A7-BF7EBD6A12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7A94D6-9422-0FA9-9147-72D8F44713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8F8028-6622-D25F-0952-6C23503CB2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7141-98E3-46A1-8A98-1E5DE7E17E42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B75AAC-8CDC-8AFA-3B80-CEA6BB470D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3461A4-233B-D78F-5108-643106E1BA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70F64-D0BD-4A2D-B72E-4F41387BC0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647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C629F0-BCD9-A54D-ABF5-AB13A3112E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9237AE-EE91-B163-B906-C71462803A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07EA5C-AC8C-B184-B014-1FD7492E8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7141-98E3-46A1-8A98-1E5DE7E17E42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A285AE-C190-6DD4-052D-2784A1062D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87AE2A-144B-FF3C-17D1-161B96EC8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70F64-D0BD-4A2D-B72E-4F41387BC0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527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81D1F1C-D713-3DB0-B960-738122C906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FA6642-BFCE-B574-4C97-0FF279DD52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53C3E8-1C41-745E-28E6-ADF87F8EE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7141-98E3-46A1-8A98-1E5DE7E17E42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C375BF-1766-ABDA-4A85-C48D387990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280854-E7D9-92F0-62E5-110D3548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70F64-D0BD-4A2D-B72E-4F41387BC0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459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69CD16-E03D-0E52-C4A0-CE8219F7C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5A6290-1A56-643E-76DF-825FE3763F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75E005-F048-9C6F-A4DE-85CC6CB0A7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B117141-98E3-46A1-8A98-1E5DE7E17E42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01D54F-D183-04A6-631D-EF26CCA45C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C6AE32-D809-CE9A-745D-7253C6443A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870F64-D0BD-4A2D-B72E-4F41387BC0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85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BF4DF2C-F028-4921-9C23-41303F650A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8B3569-73B2-4D05-8E95-886A6EE17F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A3C8EA-3CAE-3783-2BE6-8234794C1B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2243" y="3565784"/>
            <a:ext cx="4412419" cy="1693594"/>
          </a:xfrm>
        </p:spPr>
        <p:txBody>
          <a:bodyPr anchor="t">
            <a:normAutofit/>
          </a:bodyPr>
          <a:lstStyle/>
          <a:p>
            <a:pPr algn="r"/>
            <a:r>
              <a:rPr lang="en-US" sz="4000" dirty="0">
                <a:solidFill>
                  <a:srgbClr val="FF0000"/>
                </a:solidFill>
                <a:latin typeface="Arial Black" panose="020B0A04020102020204" pitchFamily="34" charset="0"/>
              </a:rPr>
              <a:t>SUSTAINABLE ENTERPRISE</a:t>
            </a:r>
            <a:r>
              <a:rPr lang="en-US" sz="4000" dirty="0">
                <a:solidFill>
                  <a:srgbClr val="FFFFFF"/>
                </a:solidFill>
              </a:rPr>
              <a:t> </a:t>
            </a:r>
            <a:endParaRPr lang="en-GB" sz="4000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CB0BD6-782E-8D37-1B97-30B04D8B9A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" y="5350213"/>
            <a:ext cx="4412417" cy="1031537"/>
          </a:xfrm>
        </p:spPr>
        <p:txBody>
          <a:bodyPr>
            <a:normAutofit/>
          </a:bodyPr>
          <a:lstStyle/>
          <a:p>
            <a:pPr algn="r"/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PRESENTATION</a:t>
            </a:r>
            <a:r>
              <a:rPr lang="en-US" sz="3200" dirty="0">
                <a:solidFill>
                  <a:srgbClr val="FFFFFF"/>
                </a:solidFill>
              </a:rPr>
              <a:t> </a:t>
            </a:r>
            <a:endParaRPr lang="en-GB" sz="3200" dirty="0">
              <a:solidFill>
                <a:srgbClr val="FFFFFF"/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47322" y="1589368"/>
            <a:ext cx="0" cy="5259754"/>
          </a:xfrm>
          <a:prstGeom prst="line">
            <a:avLst/>
          </a:prstGeom>
          <a:ln w="25400" cap="sq">
            <a:solidFill>
              <a:srgbClr val="FFFFFF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DBBD28CD-918C-F776-A584-58E14B1DF3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6925" y="2056297"/>
            <a:ext cx="5664133" cy="3803651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892B7B61-D701-474B-AE8F-EA238B550A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512034" y="1267063"/>
            <a:ext cx="368480" cy="519967"/>
            <a:chOff x="11512034" y="1267063"/>
            <a:chExt cx="368480" cy="519967"/>
          </a:xfrm>
          <a:solidFill>
            <a:srgbClr val="FFFFFF"/>
          </a:solidFill>
        </p:grpSpPr>
        <p:sp>
          <p:nvSpPr>
            <p:cNvPr id="16" name="Graphic 17">
              <a:extLst>
                <a:ext uri="{FF2B5EF4-FFF2-40B4-BE49-F238E27FC236}">
                  <a16:creationId xmlns:a16="http://schemas.microsoft.com/office/drawing/2014/main" id="{B71758F4-3F46-45DA-8AC5-4E508DA080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12034" y="1267063"/>
              <a:ext cx="139037" cy="139039"/>
            </a:xfrm>
            <a:custGeom>
              <a:avLst/>
              <a:gdLst>
                <a:gd name="connsiteX0" fmla="*/ 129600 w 139037"/>
                <a:gd name="connsiteY0" fmla="*/ 60082 h 139039"/>
                <a:gd name="connsiteX1" fmla="*/ 78955 w 139037"/>
                <a:gd name="connsiteY1" fmla="*/ 60082 h 139039"/>
                <a:gd name="connsiteX2" fmla="*/ 78955 w 139037"/>
                <a:gd name="connsiteY2" fmla="*/ 9437 h 139039"/>
                <a:gd name="connsiteX3" fmla="*/ 69519 w 139037"/>
                <a:gd name="connsiteY3" fmla="*/ 0 h 139039"/>
                <a:gd name="connsiteX4" fmla="*/ 60082 w 139037"/>
                <a:gd name="connsiteY4" fmla="*/ 9437 h 139039"/>
                <a:gd name="connsiteX5" fmla="*/ 60082 w 139037"/>
                <a:gd name="connsiteY5" fmla="*/ 60082 h 139039"/>
                <a:gd name="connsiteX6" fmla="*/ 9437 w 139037"/>
                <a:gd name="connsiteY6" fmla="*/ 60082 h 139039"/>
                <a:gd name="connsiteX7" fmla="*/ 0 w 139037"/>
                <a:gd name="connsiteY7" fmla="*/ 69520 h 139039"/>
                <a:gd name="connsiteX8" fmla="*/ 9437 w 139037"/>
                <a:gd name="connsiteY8" fmla="*/ 78957 h 139039"/>
                <a:gd name="connsiteX9" fmla="*/ 60082 w 139037"/>
                <a:gd name="connsiteY9" fmla="*/ 78957 h 139039"/>
                <a:gd name="connsiteX10" fmla="*/ 60082 w 139037"/>
                <a:gd name="connsiteY10" fmla="*/ 129602 h 139039"/>
                <a:gd name="connsiteX11" fmla="*/ 69519 w 139037"/>
                <a:gd name="connsiteY11" fmla="*/ 139039 h 139039"/>
                <a:gd name="connsiteX12" fmla="*/ 78955 w 139037"/>
                <a:gd name="connsiteY12" fmla="*/ 129602 h 139039"/>
                <a:gd name="connsiteX13" fmla="*/ 78955 w 139037"/>
                <a:gd name="connsiteY13" fmla="*/ 78957 h 139039"/>
                <a:gd name="connsiteX14" fmla="*/ 129600 w 139037"/>
                <a:gd name="connsiteY14" fmla="*/ 78957 h 139039"/>
                <a:gd name="connsiteX15" fmla="*/ 139037 w 139037"/>
                <a:gd name="connsiteY15" fmla="*/ 69520 h 139039"/>
                <a:gd name="connsiteX16" fmla="*/ 129600 w 139037"/>
                <a:gd name="connsiteY16" fmla="*/ 60082 h 1390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39037" h="139039">
                  <a:moveTo>
                    <a:pt x="129600" y="60082"/>
                  </a:moveTo>
                  <a:lnTo>
                    <a:pt x="78955" y="60082"/>
                  </a:lnTo>
                  <a:lnTo>
                    <a:pt x="78955" y="9437"/>
                  </a:lnTo>
                  <a:cubicBezTo>
                    <a:pt x="78955" y="4225"/>
                    <a:pt x="74730" y="0"/>
                    <a:pt x="69519" y="0"/>
                  </a:cubicBezTo>
                  <a:cubicBezTo>
                    <a:pt x="64307" y="0"/>
                    <a:pt x="60082" y="4225"/>
                    <a:pt x="60082" y="9437"/>
                  </a:cubicBezTo>
                  <a:lnTo>
                    <a:pt x="60082" y="60082"/>
                  </a:lnTo>
                  <a:lnTo>
                    <a:pt x="9437" y="60082"/>
                  </a:lnTo>
                  <a:cubicBezTo>
                    <a:pt x="4225" y="60082"/>
                    <a:pt x="0" y="64308"/>
                    <a:pt x="0" y="69520"/>
                  </a:cubicBezTo>
                  <a:cubicBezTo>
                    <a:pt x="0" y="74731"/>
                    <a:pt x="4225" y="78957"/>
                    <a:pt x="9437" y="78957"/>
                  </a:cubicBezTo>
                  <a:lnTo>
                    <a:pt x="60082" y="78957"/>
                  </a:lnTo>
                  <a:lnTo>
                    <a:pt x="60082" y="129602"/>
                  </a:lnTo>
                  <a:cubicBezTo>
                    <a:pt x="60082" y="134814"/>
                    <a:pt x="64307" y="139039"/>
                    <a:pt x="69519" y="139039"/>
                  </a:cubicBezTo>
                  <a:cubicBezTo>
                    <a:pt x="74730" y="139039"/>
                    <a:pt x="78955" y="134814"/>
                    <a:pt x="78955" y="129602"/>
                  </a:cubicBezTo>
                  <a:lnTo>
                    <a:pt x="78955" y="78957"/>
                  </a:lnTo>
                  <a:lnTo>
                    <a:pt x="129600" y="78957"/>
                  </a:lnTo>
                  <a:cubicBezTo>
                    <a:pt x="134812" y="78957"/>
                    <a:pt x="139037" y="74731"/>
                    <a:pt x="139037" y="69520"/>
                  </a:cubicBezTo>
                  <a:cubicBezTo>
                    <a:pt x="139037" y="64308"/>
                    <a:pt x="134812" y="60082"/>
                    <a:pt x="129600" y="60082"/>
                  </a:cubicBezTo>
                  <a:close/>
                </a:path>
              </a:pathLst>
            </a:custGeom>
            <a:grpFill/>
            <a:ln w="60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7" name="Graphic 21">
              <a:extLst>
                <a:ext uri="{FF2B5EF4-FFF2-40B4-BE49-F238E27FC236}">
                  <a16:creationId xmlns:a16="http://schemas.microsoft.com/office/drawing/2014/main" id="{8D61482F-F3C5-4D66-8C5D-C6BBE3E127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752801" y="1659316"/>
              <a:ext cx="127713" cy="127714"/>
            </a:xfrm>
            <a:custGeom>
              <a:avLst/>
              <a:gdLst>
                <a:gd name="connsiteX0" fmla="*/ 63857 w 127713"/>
                <a:gd name="connsiteY0" fmla="*/ 18874 h 127714"/>
                <a:gd name="connsiteX1" fmla="*/ 108839 w 127713"/>
                <a:gd name="connsiteY1" fmla="*/ 63857 h 127714"/>
                <a:gd name="connsiteX2" fmla="*/ 63857 w 127713"/>
                <a:gd name="connsiteY2" fmla="*/ 108840 h 127714"/>
                <a:gd name="connsiteX3" fmla="*/ 18874 w 127713"/>
                <a:gd name="connsiteY3" fmla="*/ 63857 h 127714"/>
                <a:gd name="connsiteX4" fmla="*/ 63857 w 127713"/>
                <a:gd name="connsiteY4" fmla="*/ 18874 h 127714"/>
                <a:gd name="connsiteX5" fmla="*/ 63857 w 127713"/>
                <a:gd name="connsiteY5" fmla="*/ 0 h 127714"/>
                <a:gd name="connsiteX6" fmla="*/ 0 w 127713"/>
                <a:gd name="connsiteY6" fmla="*/ 63857 h 127714"/>
                <a:gd name="connsiteX7" fmla="*/ 63857 w 127713"/>
                <a:gd name="connsiteY7" fmla="*/ 127714 h 127714"/>
                <a:gd name="connsiteX8" fmla="*/ 127713 w 127713"/>
                <a:gd name="connsiteY8" fmla="*/ 63857 h 127714"/>
                <a:gd name="connsiteX9" fmla="*/ 63857 w 127713"/>
                <a:gd name="connsiteY9" fmla="*/ 0 h 127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7713" h="127714">
                  <a:moveTo>
                    <a:pt x="63857" y="18874"/>
                  </a:moveTo>
                  <a:cubicBezTo>
                    <a:pt x="88700" y="18874"/>
                    <a:pt x="108839" y="39014"/>
                    <a:pt x="108839" y="63857"/>
                  </a:cubicBezTo>
                  <a:cubicBezTo>
                    <a:pt x="108839" y="88700"/>
                    <a:pt x="88700" y="108840"/>
                    <a:pt x="63857" y="108840"/>
                  </a:cubicBezTo>
                  <a:cubicBezTo>
                    <a:pt x="39013" y="108840"/>
                    <a:pt x="18874" y="88700"/>
                    <a:pt x="18874" y="63857"/>
                  </a:cubicBezTo>
                  <a:cubicBezTo>
                    <a:pt x="18898" y="39024"/>
                    <a:pt x="39023" y="18898"/>
                    <a:pt x="63857" y="18874"/>
                  </a:cubicBezTo>
                  <a:moveTo>
                    <a:pt x="63857" y="0"/>
                  </a:moveTo>
                  <a:cubicBezTo>
                    <a:pt x="28590" y="0"/>
                    <a:pt x="0" y="28590"/>
                    <a:pt x="0" y="63857"/>
                  </a:cubicBezTo>
                  <a:cubicBezTo>
                    <a:pt x="0" y="99124"/>
                    <a:pt x="28590" y="127714"/>
                    <a:pt x="63857" y="127714"/>
                  </a:cubicBezTo>
                  <a:cubicBezTo>
                    <a:pt x="99124" y="127714"/>
                    <a:pt x="127713" y="99124"/>
                    <a:pt x="127713" y="63857"/>
                  </a:cubicBezTo>
                  <a:cubicBezTo>
                    <a:pt x="127713" y="28590"/>
                    <a:pt x="99124" y="0"/>
                    <a:pt x="63857" y="0"/>
                  </a:cubicBezTo>
                  <a:close/>
                </a:path>
              </a:pathLst>
            </a:custGeom>
            <a:grpFill/>
            <a:ln w="6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560149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49CBEE-D377-0F1F-6D6D-EB08C27F74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2583" y="501651"/>
            <a:ext cx="4434720" cy="1716255"/>
          </a:xfrm>
        </p:spPr>
        <p:txBody>
          <a:bodyPr anchor="b">
            <a:normAutofit/>
          </a:bodyPr>
          <a:lstStyle/>
          <a:p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Introduction</a:t>
            </a:r>
            <a:r>
              <a:rPr lang="en-US" sz="5600" dirty="0"/>
              <a:t> </a:t>
            </a:r>
            <a:endParaRPr lang="en-GB" sz="56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A0C52A-2F44-9812-CAD9-422223CA128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4248" b="1"/>
          <a:stretch/>
        </p:blipFill>
        <p:spPr>
          <a:xfrm>
            <a:off x="279143" y="299509"/>
            <a:ext cx="2456683" cy="25090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4849125-E690-1C18-BCF7-111E2C7C3CF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673" r="20956" b="1"/>
          <a:stretch/>
        </p:blipFill>
        <p:spPr>
          <a:xfrm>
            <a:off x="3044085" y="299509"/>
            <a:ext cx="2456683" cy="25090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4DFAB1C-D124-DDDA-E8A7-952A1C73BF2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1531" r="3726" b="2"/>
          <a:stretch/>
        </p:blipFill>
        <p:spPr>
          <a:xfrm>
            <a:off x="279143" y="3108025"/>
            <a:ext cx="5221625" cy="3450468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B53221-D27A-DC52-9F4A-B631857880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2583" y="2645922"/>
            <a:ext cx="4434721" cy="3710427"/>
          </a:xfrm>
        </p:spPr>
        <p:txBody>
          <a:bodyPr anchor="t">
            <a:normAutofit/>
          </a:bodyPr>
          <a:lstStyle/>
          <a:p>
            <a:r>
              <a:rPr lang="en-US" sz="16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Produces ethically sourced apparel and accessories.</a:t>
            </a:r>
          </a:p>
          <a:p>
            <a:r>
              <a:rPr lang="en-US" sz="16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Private limited entity with fair labor practices and environmental stewardship.</a:t>
            </a:r>
          </a:p>
          <a:p>
            <a:r>
              <a:rPr lang="en-US" sz="16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Aims to develop closed-loop production model.</a:t>
            </a:r>
          </a:p>
          <a:p>
            <a:r>
              <a:rPr lang="en-US" sz="16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Reduces textile waste.</a:t>
            </a:r>
          </a:p>
          <a:p>
            <a:r>
              <a:rPr lang="en-US" sz="16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Delivers high-quality, ethically appealing products.</a:t>
            </a:r>
            <a:endParaRPr lang="en-GB" sz="1600" dirty="0">
              <a:solidFill>
                <a:schemeClr val="tx1">
                  <a:alpha val="8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96816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61155D-78ED-F932-3452-8C24C0577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6305" y="501651"/>
            <a:ext cx="6205306" cy="1716255"/>
          </a:xfrm>
        </p:spPr>
        <p:txBody>
          <a:bodyPr anchor="b">
            <a:noAutofit/>
          </a:bodyPr>
          <a:lstStyle/>
          <a:p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Business Model and Sustainability Approach </a:t>
            </a:r>
            <a:endParaRPr lang="en-GB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B4AEBC5-5F21-03AA-0D75-E4E37F06EB2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" b="13365"/>
          <a:stretch/>
        </p:blipFill>
        <p:spPr>
          <a:xfrm>
            <a:off x="279143" y="299508"/>
            <a:ext cx="5221625" cy="301039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19AEB4D-2B35-BD60-7D6D-93A50DE2C56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8015"/>
          <a:stretch/>
        </p:blipFill>
        <p:spPr>
          <a:xfrm>
            <a:off x="279143" y="3548095"/>
            <a:ext cx="5221625" cy="301039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E5E003-53C5-D6DF-F4EB-085EF12BEE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2583" y="2645922"/>
            <a:ext cx="4434721" cy="3710427"/>
          </a:xfrm>
        </p:spPr>
        <p:txBody>
          <a:bodyPr anchor="t">
            <a:normAutofit/>
          </a:bodyPr>
          <a:lstStyle/>
          <a:p>
            <a:r>
              <a:rPr lang="en-US" sz="16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Sources organic and recycled materials to minimize chemical usage.</a:t>
            </a:r>
          </a:p>
          <a:p>
            <a:r>
              <a:rPr lang="en-US" sz="16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Manufactures garments in energy-efficient facilities.</a:t>
            </a:r>
          </a:p>
          <a:p>
            <a:r>
              <a:rPr lang="en-US" sz="16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Encourages material circularity by encouraging return for repair or recycling.</a:t>
            </a:r>
          </a:p>
          <a:p>
            <a:r>
              <a:rPr lang="en-US" sz="16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Offers equitable pricing reflecting sustainable input costs.</a:t>
            </a:r>
          </a:p>
          <a:p>
            <a:r>
              <a:rPr lang="en-US" sz="16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Commits to ethical transparency for stakeholders.</a:t>
            </a:r>
            <a:endParaRPr lang="en-GB" sz="1600" dirty="0">
              <a:solidFill>
                <a:schemeClr val="tx1">
                  <a:alpha val="8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3893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98075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1AF857-9924-4510-4E28-FCEE5BEDF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2583" y="501651"/>
            <a:ext cx="4434720" cy="1716255"/>
          </a:xfrm>
        </p:spPr>
        <p:txBody>
          <a:bodyPr anchor="b">
            <a:normAutofit/>
          </a:bodyPr>
          <a:lstStyle/>
          <a:p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Marketing Strategy </a:t>
            </a:r>
            <a:endParaRPr lang="en-GB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726672-67BB-DF4F-0C35-9A063965DBF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452" r="6820" b="-2"/>
          <a:stretch/>
        </p:blipFill>
        <p:spPr>
          <a:xfrm>
            <a:off x="279143" y="299508"/>
            <a:ext cx="5221625" cy="301039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0DB8C4E-0DBF-056A-1036-0E9A378A4A2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790" r="-1" b="-1"/>
          <a:stretch/>
        </p:blipFill>
        <p:spPr>
          <a:xfrm>
            <a:off x="279143" y="3548095"/>
            <a:ext cx="5221625" cy="301039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08E11D-7534-3800-7415-18F9CDB2B4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2583" y="2645922"/>
            <a:ext cx="4434721" cy="3710427"/>
          </a:xfrm>
        </p:spPr>
        <p:txBody>
          <a:bodyPr anchor="t">
            <a:normAutofit/>
          </a:bodyPr>
          <a:lstStyle/>
          <a:p>
            <a:r>
              <a:rPr lang="en-US" sz="16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Partners with certified suppliers for efficient operations.</a:t>
            </a:r>
          </a:p>
          <a:p>
            <a:r>
              <a:rPr lang="en-US" sz="16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Distribution center located near major shipping hubs.</a:t>
            </a:r>
          </a:p>
          <a:p>
            <a:r>
              <a:rPr lang="en-US" sz="16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Utilizes digital channels for marketing.</a:t>
            </a:r>
          </a:p>
          <a:p>
            <a:r>
              <a:rPr lang="en-US" sz="16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Shares content on fair labor, responsible sourcing, product durability.</a:t>
            </a:r>
          </a:p>
          <a:p>
            <a:r>
              <a:rPr lang="en-US" sz="16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Fosters brand credibility through influencer collaborations, community events, and online storytelling.</a:t>
            </a:r>
            <a:endParaRPr lang="en-GB" sz="1600" dirty="0">
              <a:solidFill>
                <a:schemeClr val="tx1">
                  <a:alpha val="8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3893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06351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D5F01D-F2AF-644D-C0CE-B0014E43DD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2583" y="501651"/>
            <a:ext cx="4434720" cy="1716255"/>
          </a:xfrm>
        </p:spPr>
        <p:txBody>
          <a:bodyPr anchor="b">
            <a:normAutofit/>
          </a:bodyPr>
          <a:lstStyle/>
          <a:p>
            <a:r>
              <a:rPr lang="en-GB" sz="3600" dirty="0">
                <a:solidFill>
                  <a:srgbClr val="FF0000"/>
                </a:solidFill>
                <a:latin typeface="Arial Black" panose="020B0A04020102020204" pitchFamily="34" charset="0"/>
              </a:rPr>
              <a:t>Justification for Success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400631-8977-6996-4BEF-A6661746D29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78" r="1" b="13187"/>
          <a:stretch/>
        </p:blipFill>
        <p:spPr>
          <a:xfrm>
            <a:off x="279143" y="299508"/>
            <a:ext cx="5221625" cy="301039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FECD447-9B5C-D91F-1B70-E0C5F041B0E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4217" r="1" b="9148"/>
          <a:stretch/>
        </p:blipFill>
        <p:spPr>
          <a:xfrm>
            <a:off x="279143" y="3548095"/>
            <a:ext cx="5221625" cy="301039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E211B2-E552-76E8-1C51-EE3A4F1456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2583" y="2645922"/>
            <a:ext cx="4434721" cy="3710427"/>
          </a:xfrm>
        </p:spPr>
        <p:txBody>
          <a:bodyPr anchor="t">
            <a:normAutofit/>
          </a:bodyPr>
          <a:lstStyle/>
          <a:p>
            <a:r>
              <a:rPr lang="en-US" sz="16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Aligns with shifting consumer preferences for responsible lifestyle products.</a:t>
            </a:r>
          </a:p>
          <a:p>
            <a:r>
              <a:rPr lang="en-US" sz="16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Emphasizes design, quality, and brand authenticity.</a:t>
            </a:r>
          </a:p>
          <a:p>
            <a:r>
              <a:rPr lang="en-US" sz="16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Differentiates from competitors with superficial sustainability measures.</a:t>
            </a:r>
          </a:p>
          <a:p>
            <a:r>
              <a:rPr lang="en-US" sz="16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Embedding social and environmental impact throughout supply chain.</a:t>
            </a:r>
          </a:p>
          <a:p>
            <a:r>
              <a:rPr lang="en-US" sz="16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Provides resilient foundation for scalable, long-term success in fashion industry.</a:t>
            </a:r>
            <a:endParaRPr lang="en-GB" sz="1600" dirty="0">
              <a:solidFill>
                <a:schemeClr val="tx1">
                  <a:alpha val="8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3893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31559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B20C45-DE9D-C398-9385-FE67F6DAE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5072" y="1289765"/>
            <a:ext cx="3651101" cy="4270963"/>
          </a:xfrm>
        </p:spPr>
        <p:txBody>
          <a:bodyPr anchor="ctr">
            <a:norm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References </a:t>
            </a:r>
            <a:endParaRPr lang="en-GB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2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660DC8-AF56-BB59-470A-99C02BD221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r>
              <a:rPr lang="en-GB" sz="14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Meek, W. R., Pacheco, D. F., &amp; York, J. G. (2010). The impact of social norms on entrepreneurial action-Evidence from environmental entrepreneurship. </a:t>
            </a:r>
            <a:r>
              <a:rPr lang="en-GB" sz="1400" i="1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Journal of Business Venturing, 25</a:t>
            </a:r>
            <a:r>
              <a:rPr lang="en-GB" sz="14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(5), 493–509.</a:t>
            </a:r>
          </a:p>
          <a:p>
            <a:r>
              <a:rPr lang="en-GB" sz="14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Moore, M.-L., Westley, F. R., &amp; Brodhead, T. (2012). Social finance intermediaries and social innovation. </a:t>
            </a:r>
            <a:r>
              <a:rPr lang="en-GB" sz="1400" i="1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Journal of Social Entrepreneurship, 3</a:t>
            </a:r>
            <a:r>
              <a:rPr lang="en-GB" sz="14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(2), 184–205.</a:t>
            </a:r>
          </a:p>
          <a:p>
            <a:r>
              <a:rPr lang="en-GB" sz="1400" dirty="0" err="1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Nazarkina</a:t>
            </a:r>
            <a:r>
              <a:rPr lang="en-GB" sz="14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L. (2012). </a:t>
            </a:r>
            <a:r>
              <a:rPr lang="en-GB" sz="1400" i="1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sustainable are the growth strategies of sustainability entrepreneurs? </a:t>
            </a:r>
            <a:r>
              <a:rPr lang="en-GB" sz="14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G. </a:t>
            </a:r>
            <a:r>
              <a:rPr lang="en-GB" sz="1400" dirty="0" err="1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Mennillo</a:t>
            </a:r>
            <a:r>
              <a:rPr lang="en-GB" sz="14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T. </a:t>
            </a:r>
            <a:r>
              <a:rPr lang="en-GB" sz="1400" dirty="0" err="1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Schlenzig</a:t>
            </a:r>
            <a:r>
              <a:rPr lang="en-GB" sz="14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&amp; E. Friedrich (Eds.), Balanced Growth: Finding Strategies for Sustainable Development. Berlin: Springer.</a:t>
            </a:r>
          </a:p>
          <a:p>
            <a:r>
              <a:rPr lang="en-GB" sz="14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Nicholls, A., &amp; Pharoah, C. (2008). </a:t>
            </a:r>
            <a:r>
              <a:rPr lang="en-GB" sz="1400" i="1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landscape of social investment: A holistic topology of opportunities and challenges.</a:t>
            </a:r>
            <a:r>
              <a:rPr lang="en-GB" sz="14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Working paper. Oxford: Skoll Centre for Social Entrepreneurship.</a:t>
            </a:r>
          </a:p>
          <a:p>
            <a:r>
              <a:rPr lang="en-GB" sz="14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Nill, J., &amp; Kemp, R. (2009). Evolutionary approaches for sustainable innovation policies: From niche to paradigm? </a:t>
            </a:r>
            <a:r>
              <a:rPr lang="en-GB" sz="1400" i="1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Research Policy, 38</a:t>
            </a:r>
            <a:r>
              <a:rPr lang="en-GB" sz="14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(4), 668–680.</a:t>
            </a:r>
          </a:p>
          <a:p>
            <a:r>
              <a:rPr lang="en-GB" sz="14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OECD (2009</a:t>
            </a:r>
            <a:r>
              <a:rPr lang="en-GB" sz="1400" i="1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Sustainable manufacturing and eco-innovation: Framework, Practices and Measurement Synthesis Report, Eco-innovation. </a:t>
            </a:r>
            <a:r>
              <a:rPr lang="en-GB" sz="1400" dirty="0">
                <a:solidFill>
                  <a:schemeClr val="tx1">
                    <a:alpha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Paris: OECD.</a:t>
            </a:r>
          </a:p>
          <a:p>
            <a:endParaRPr lang="en-GB" sz="1400" dirty="0">
              <a:solidFill>
                <a:schemeClr val="tx1">
                  <a:alpha val="80000"/>
                </a:schemeClr>
              </a:solidFill>
            </a:endParaRPr>
          </a:p>
        </p:txBody>
      </p:sp>
      <p:sp>
        <p:nvSpPr>
          <p:cNvPr id="16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43853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404</Words>
  <Application>Microsoft Office PowerPoint</Application>
  <PresentationFormat>Widescreen</PresentationFormat>
  <Paragraphs>33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Aptos</vt:lpstr>
      <vt:lpstr>Aptos Display</vt:lpstr>
      <vt:lpstr>Arial</vt:lpstr>
      <vt:lpstr>Arial Black</vt:lpstr>
      <vt:lpstr>Office Theme</vt:lpstr>
      <vt:lpstr>SUSTAINABLE ENTERPRISE </vt:lpstr>
      <vt:lpstr>Introduction </vt:lpstr>
      <vt:lpstr>Business Model and Sustainability Approach </vt:lpstr>
      <vt:lpstr>Marketing Strategy </vt:lpstr>
      <vt:lpstr>Justification for Success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Mirabela Voican (1907947)</dc:creator>
  <cp:lastModifiedBy>Mirabela Voican (1907947)</cp:lastModifiedBy>
  <cp:revision>1</cp:revision>
  <dcterms:created xsi:type="dcterms:W3CDTF">2025-03-13T12:41:55Z</dcterms:created>
  <dcterms:modified xsi:type="dcterms:W3CDTF">2025-03-13T13:33:35Z</dcterms:modified>
</cp:coreProperties>
</file>