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6" r:id="rId5"/>
    <p:sldId id="257" r:id="rId6"/>
    <p:sldId id="258" r:id="rId7"/>
    <p:sldId id="259" r:id="rId8"/>
    <p:sldId id="260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5794"/>
  </p:normalViewPr>
  <p:slideViewPr>
    <p:cSldViewPr snapToGrid="0" snapToObjects="1">
      <p:cViewPr>
        <p:scale>
          <a:sx n="59" d="100"/>
          <a:sy n="59" d="100"/>
        </p:scale>
        <p:origin x="940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7/13/2022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7/13/2022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ayoclinic.org/diseases-conditions/bone-cancer/symptoms-causes/syc-20350217" TargetMode="External"/><Relationship Id="rId2" Type="http://schemas.openxmlformats.org/officeDocument/2006/relationships/hyperlink" Target="https://www.medstarhealth.org/blog/understanding-bone-cancer-symptoms-treatment-more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onlinesciencenotes.com/structure-and-types-of-joints-in-the-human-body/" TargetMode="External"/><Relationship Id="rId4" Type="http://schemas.openxmlformats.org/officeDocument/2006/relationships/hyperlink" Target="https://www.nhs.uk/conditions/bone-cancer/treatment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14BF88B8-5D73-F995-CCE2-23802090AAAE}"/>
              </a:ext>
            </a:extLst>
          </p:cNvPr>
          <p:cNvSpPr txBox="1"/>
          <p:nvPr/>
        </p:nvSpPr>
        <p:spPr>
          <a:xfrm>
            <a:off x="6096000" y="0"/>
            <a:ext cx="684983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b="1" dirty="0"/>
              <a:t>The Skeletal System</a:t>
            </a:r>
            <a:endParaRPr lang="en-GB" sz="5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4F185D3-0159-98F2-861C-46D303481B04}"/>
              </a:ext>
            </a:extLst>
          </p:cNvPr>
          <p:cNvSpPr txBox="1"/>
          <p:nvPr/>
        </p:nvSpPr>
        <p:spPr>
          <a:xfrm>
            <a:off x="-78944" y="1730829"/>
            <a:ext cx="5436757" cy="584775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Main Framework of the Body is the Skeletal System: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Connective Tissue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Bones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Cartilage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Tendons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Ligaments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There are what are found contained in the structure of the bones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Long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Short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Flat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Sesamoid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Irregular</a:t>
            </a: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What supports the structure of the body in adult: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Bone/Osseous tissue.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Cartilage 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270 bones at birth and roughly by adulthood 206.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The two types of tissue that make up bones</a:t>
            </a:r>
          </a:p>
          <a:p>
            <a:pPr lvl="2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- Compact bone</a:t>
            </a:r>
          </a:p>
          <a:p>
            <a:pPr lvl="2"/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- Cancellous bone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F371348-A292-F728-3C2B-E96D06D7229A}"/>
              </a:ext>
            </a:extLst>
          </p:cNvPr>
          <p:cNvSpPr/>
          <p:nvPr/>
        </p:nvSpPr>
        <p:spPr>
          <a:xfrm>
            <a:off x="9123016" y="6362206"/>
            <a:ext cx="2710544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(Furst, 2019)</a:t>
            </a:r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3529013" y="6470468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(Hench, 2005)</a:t>
            </a:r>
            <a:endParaRPr lang="en-US" sz="18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pic>
        <p:nvPicPr>
          <p:cNvPr id="1026" name="Picture 2" descr="What are the Functions of the Skeletal System? | First Aid for Fre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2056" y="1019239"/>
            <a:ext cx="5389219" cy="52035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167356" y="114874"/>
            <a:ext cx="41760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SEFIA BIBI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STUDENT NUMBER: 2014087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INTRODUCTION TO PHYSIOLOGY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BMHP5003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LECTURER: MUHAMMAD HAMZA SAEED</a:t>
            </a:r>
          </a:p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ASSSIGNMENT TITLE: INDIVIDUAL ACADEMIC POSTER</a:t>
            </a:r>
          </a:p>
        </p:txBody>
      </p:sp>
    </p:spTree>
    <p:extLst>
      <p:ext uri="{BB962C8B-B14F-4D97-AF65-F5344CB8AC3E}">
        <p14:creationId xmlns:p14="http://schemas.microsoft.com/office/powerpoint/2010/main" val="10406549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44495C6-AE09-1055-856C-92116FAD853B}"/>
              </a:ext>
            </a:extLst>
          </p:cNvPr>
          <p:cNvSpPr txBox="1"/>
          <p:nvPr/>
        </p:nvSpPr>
        <p:spPr>
          <a:xfrm>
            <a:off x="498021" y="334735"/>
            <a:ext cx="5845629" cy="68018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Different Functions of the Skeletal Body:</a:t>
            </a:r>
          </a:p>
          <a:p>
            <a:endParaRPr lang="en-GB" sz="2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Protection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Soft Tissue of the Brain </a:t>
            </a:r>
          </a:p>
          <a:p>
            <a:pPr lvl="2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Protected by the cranium,</a:t>
            </a:r>
          </a:p>
          <a:p>
            <a:pPr lvl="3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Heart &amp; Lungs are protected - rib cage.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Shape-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Flabby &amp; Shapeless </a:t>
            </a: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Blood Production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Red Blood Cell formed - Ribs and Leg Bones  </a:t>
            </a:r>
          </a:p>
          <a:p>
            <a:pPr lvl="1"/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Calcium Storage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The main source of calcium is in the bones.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Support</a:t>
            </a:r>
          </a:p>
          <a:p>
            <a:pPr lvl="1"/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- The head is supported by the vertebrae.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Movement</a:t>
            </a:r>
          </a:p>
          <a:p>
            <a:pPr marL="742950" lvl="1" indent="-285750">
              <a:buFontTx/>
              <a:buChar char="-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Walk, Run, &amp; Sprint – Bones &amp; Joints function with Muscles (Fulcrums)</a:t>
            </a:r>
          </a:p>
          <a:p>
            <a:pPr marL="742950" lvl="1" indent="-285750">
              <a:buFontTx/>
              <a:buChar char="-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127F3A6-0D48-E2C7-3BD2-36FAB37503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40880" y="923330"/>
            <a:ext cx="5151120" cy="593467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3EF3A05-4D8C-06C5-C55A-6742515474E7}"/>
              </a:ext>
            </a:extLst>
          </p:cNvPr>
          <p:cNvSpPr txBox="1"/>
          <p:nvPr/>
        </p:nvSpPr>
        <p:spPr>
          <a:xfrm>
            <a:off x="10261600" y="6488668"/>
            <a:ext cx="21640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(Humagain,2021)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41215228-E3F7-66C6-81A4-53C705D8F493}"/>
              </a:ext>
            </a:extLst>
          </p:cNvPr>
          <p:cNvSpPr txBox="1"/>
          <p:nvPr/>
        </p:nvSpPr>
        <p:spPr>
          <a:xfrm>
            <a:off x="7470321" y="0"/>
            <a:ext cx="346982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dirty="0"/>
              <a:t>Function</a:t>
            </a:r>
            <a:endParaRPr lang="en-GB" dirty="0"/>
          </a:p>
        </p:txBody>
      </p:sp>
      <p:sp>
        <p:nvSpPr>
          <p:cNvPr id="2" name="TextBox 1"/>
          <p:cNvSpPr txBox="1"/>
          <p:nvPr/>
        </p:nvSpPr>
        <p:spPr>
          <a:xfrm>
            <a:off x="4651829" y="6379028"/>
            <a:ext cx="215537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</a:t>
            </a:r>
            <a:r>
              <a:rPr lang="en-GB" dirty="0" smtClean="0"/>
              <a:t>Hossian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9854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FDDA92E8-C2DE-63CB-2400-8D8930D5B545}"/>
              </a:ext>
            </a:extLst>
          </p:cNvPr>
          <p:cNvSpPr txBox="1"/>
          <p:nvPr/>
        </p:nvSpPr>
        <p:spPr>
          <a:xfrm>
            <a:off x="7782167" y="0"/>
            <a:ext cx="424393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5400" dirty="0">
                <a:latin typeface="Arial" panose="020B0604020202020204" pitchFamily="34" charset="0"/>
                <a:cs typeface="Arial" panose="020B0604020202020204" pitchFamily="34" charset="0"/>
              </a:rPr>
              <a:t>Bone Cancer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8417" y="751840"/>
            <a:ext cx="4954737" cy="3188789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9412697" y="3452614"/>
            <a:ext cx="199099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Mayo Clinic., (2022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7714" y="372737"/>
            <a:ext cx="6231240" cy="827919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 smtClean="0"/>
              <a:t>What is</a:t>
            </a:r>
            <a:r>
              <a:rPr lang="en-GB" b="1" dirty="0" smtClean="0"/>
              <a:t> </a:t>
            </a:r>
            <a:r>
              <a:rPr lang="en-GB" b="1" dirty="0" smtClean="0"/>
              <a:t>Osteosarcoma</a:t>
            </a:r>
            <a:r>
              <a:rPr lang="en-GB" b="1" dirty="0" smtClean="0"/>
              <a:t> </a:t>
            </a:r>
            <a:r>
              <a:rPr lang="en-GB" b="1" dirty="0" smtClean="0"/>
              <a:t>bone </a:t>
            </a:r>
            <a:r>
              <a:rPr lang="en-GB" b="1" dirty="0" smtClean="0"/>
              <a:t>cancer</a:t>
            </a:r>
            <a:r>
              <a:rPr lang="en-GB" b="1" dirty="0" smtClean="0"/>
              <a:t>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This type of bone cancer begins in the cells that form     bones.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Mainly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found in long bone e.g. Legs and arms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Most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children and young adult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Begins when healthy bone cell develops changes in DNA which contains the instructions and tells cells what to do. </a:t>
            </a: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Changes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tell cell to make new bone when it isn’t needed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Result in Tumor- poorly formed cell invades and destroys healthy body tissue.</a:t>
            </a:r>
          </a:p>
          <a:p>
            <a:endParaRPr lang="en-GB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b="1" dirty="0" smtClean="0">
                <a:latin typeface="Arial" panose="020B0604020202020204" pitchFamily="34" charset="0"/>
                <a:cs typeface="Arial" panose="020B0604020202020204" pitchFamily="34" charset="0"/>
              </a:rPr>
              <a:t>The effects of bone cancer</a:t>
            </a:r>
            <a:endParaRPr lang="en-GB" sz="16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Pain </a:t>
            </a:r>
            <a:r>
              <a:rPr lang="en-GB" dirty="0" smtClean="0"/>
              <a:t>or Swelling </a:t>
            </a:r>
            <a:r>
              <a:rPr lang="en-GB" dirty="0" smtClean="0"/>
              <a:t>and redness inflammation over bone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Lumps </a:t>
            </a:r>
            <a:r>
              <a:rPr lang="en-GB" dirty="0" smtClean="0"/>
              <a:t>over </a:t>
            </a:r>
            <a:r>
              <a:rPr lang="en-GB" dirty="0" smtClean="0"/>
              <a:t>bone, Problem Walking</a:t>
            </a:r>
            <a:endParaRPr lang="en-GB" dirty="0" smtClean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Weight </a:t>
            </a:r>
            <a:r>
              <a:rPr lang="en-GB" dirty="0" smtClean="0"/>
              <a:t>loss/ muscle thinning or loss/fracture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 smtClean="0"/>
              <a:t>If </a:t>
            </a:r>
            <a:r>
              <a:rPr lang="en-GB" dirty="0" smtClean="0"/>
              <a:t>bone </a:t>
            </a:r>
            <a:r>
              <a:rPr lang="en-GB" dirty="0" smtClean="0"/>
              <a:t>tumour </a:t>
            </a:r>
            <a:r>
              <a:rPr lang="en-GB" dirty="0" smtClean="0"/>
              <a:t>cells get into bloodstream, they can spread to other parts of the body e.g. lungs through a process called </a:t>
            </a:r>
            <a:r>
              <a:rPr lang="en-GB" dirty="0" smtClean="0"/>
              <a:t>metastasis.</a:t>
            </a:r>
          </a:p>
          <a:p>
            <a:endParaRPr lang="en-GB" dirty="0" smtClean="0"/>
          </a:p>
          <a:p>
            <a:r>
              <a:rPr lang="en-GB" dirty="0" smtClean="0"/>
              <a:t>						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4161108" y="6296019"/>
            <a:ext cx="133357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(NHS, 2021)</a:t>
            </a:r>
            <a:endParaRPr lang="en-GB" dirty="0"/>
          </a:p>
        </p:txBody>
      </p:sp>
      <p:sp>
        <p:nvSpPr>
          <p:cNvPr id="7" name="Rectangle 6"/>
          <p:cNvSpPr/>
          <p:nvPr/>
        </p:nvSpPr>
        <p:spPr>
          <a:xfrm>
            <a:off x="6856132" y="4189167"/>
            <a:ext cx="6096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b="1" dirty="0"/>
              <a:t>The Treatments that are available for patients with Osteosarcoma bone cancer:</a:t>
            </a:r>
          </a:p>
        </p:txBody>
      </p:sp>
      <p:sp>
        <p:nvSpPr>
          <p:cNvPr id="8" name="Rectangle 7"/>
          <p:cNvSpPr/>
          <p:nvPr/>
        </p:nvSpPr>
        <p:spPr>
          <a:xfrm>
            <a:off x="6977743" y="4970306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Chemotherapy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Radiation therapy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Surgery</a:t>
            </a:r>
          </a:p>
        </p:txBody>
      </p:sp>
    </p:spTree>
    <p:extLst>
      <p:ext uri="{BB962C8B-B14F-4D97-AF65-F5344CB8AC3E}">
        <p14:creationId xmlns:p14="http://schemas.microsoft.com/office/powerpoint/2010/main" val="441557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7928304-C747-EA4C-B74A-40082239462D}"/>
              </a:ext>
            </a:extLst>
          </p:cNvPr>
          <p:cNvSpPr txBox="1"/>
          <p:nvPr/>
        </p:nvSpPr>
        <p:spPr>
          <a:xfrm>
            <a:off x="5949388" y="115748"/>
            <a:ext cx="634292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Care-Planning for a Patient who suffers with Bone Cancer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24320" y="1451458"/>
            <a:ext cx="5496560" cy="486449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9715152" y="6329459"/>
            <a:ext cx="223490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(Aboulafia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2022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15687" y="246377"/>
            <a:ext cx="5551714" cy="94487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How to support someone with bone cancer.</a:t>
            </a:r>
          </a:p>
          <a:p>
            <a:endParaRPr lang="en-GB" sz="2000" b="1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Healthy eating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Support with appointments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Support with daily exercise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Right </a:t>
            </a: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Equipment - Aids, Splint, Walkers, Beds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Support with day to day life – Follow Care Plans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Support with Medication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Personal care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Support and encourage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 smtClean="0">
                <a:latin typeface="Arial" panose="020B0604020202020204" pitchFamily="34" charset="0"/>
                <a:cs typeface="Arial" panose="020B0604020202020204" pitchFamily="34" charset="0"/>
              </a:rPr>
              <a:t>Follow Risk Assessments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 smtClean="0"/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400" b="1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6" name="Rectangle 5"/>
          <p:cNvSpPr/>
          <p:nvPr/>
        </p:nvSpPr>
        <p:spPr>
          <a:xfrm>
            <a:off x="3249046" y="5741631"/>
            <a:ext cx="2234907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(Aboulafia</a:t>
            </a: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2022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2729456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41F50F0-A011-2148-BE8A-F5895E37024C}"/>
              </a:ext>
            </a:extLst>
          </p:cNvPr>
          <p:cNvSpPr txBox="1"/>
          <p:nvPr/>
        </p:nvSpPr>
        <p:spPr>
          <a:xfrm>
            <a:off x="4317357" y="0"/>
            <a:ext cx="276249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r>
              <a:rPr lang="en-US" dirty="0"/>
              <a:t> 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217715" y="646331"/>
            <a:ext cx="11843656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Albert Aboulafia, MD., (2022)Understanding Bone Cancer: Symptoms, Treatment, and More  [Online]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https://www.medstarhealth.org/blog/understanding-bone-cancer-symptoms-treatment-more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on: 30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June 2022)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Hench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L.L., 2005. The skeletal system. In Biomaterials, artificial organs and tissue engineering (pp. 79-89). Woodhead Publishing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Furst, J., 2019. What are the Functions of the Skeletal System [Online available at: https://www.firstaidforfree.com/what-are-the-functions-of-the-skeletal-system/ ( Accessed on 1st July 2022)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Hossain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M.A., 2018. Significance of the structure of human skeleton. American Journal of Medical Science and Medicine, 6(1), pp.1-4</a:t>
            </a:r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endParaRPr lang="en-GB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Jones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R.T., 2011. A review of literature for osteology: cell biology, tissue biology, and the application of synthetic compounds for the facilitation of bone tissue repair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Marks Jr, S.C. and Popoff, S.N., 1988. Bone cell biology: the regulation of development, structure, and function in the skeleton. American Journal of Anatomy, 183(1), pp.1-44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  <a:endParaRPr lang="en-GB" sz="1200" dirty="0" smtClean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Martins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, A., Whelan, J.S., Bennister, L., Fern, L.A., Gerrand, C., Onasanya, M., Storey, L., Wells, M., Windsor, R., Woodford, J. and Taylor, R.M., 2019. Qualitative study exploring patients experiences of being diagnosed and living with primary bone cancer in the UK. BMJ open, 9(9), p.e028693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Mayo Clinic., (2022) bone cancer [Online]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https://www.mayoclinic.org/diseases-conditions/bone-cancer/symptoms-causes/syc-20350217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on: 29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June 2022)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NHS, (2021)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Treatment – Bone Cancer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[Online]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https://www.nhs.uk/conditions/bone-cancer/treatment/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 (Accessed at: 30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June 2022)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Ottaviani, G. and Jaffe, N., 2009. The epidemiology of osteosarcoma. Pediatric and adolescent osteosarcoma, pp.3-13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Palmer, L.C., Newcomb, C.J., Kaltz, S.R., Spoerke, E.D. and Stupp, S.I., 2008. Biomimetic systems for hydroxyapatite mineralization inspired by bone and enamel. Chemical reviews, 108(11)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 </a:t>
            </a:r>
          </a:p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Sushil Humagain., (2021) Structure and Types of Joints in the Human Body (Online) available at: </a:t>
            </a:r>
            <a:r>
              <a:rPr lang="en-GB" sz="1200" u="sng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https://onlinesciencenotes.com/structure-and-types-of-joints-in-the-human-body/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 on: 30</a:t>
            </a:r>
            <a:r>
              <a:rPr lang="en-GB" sz="1200" baseline="30000" dirty="0"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June 2022).</a:t>
            </a:r>
          </a:p>
          <a:p>
            <a:endParaRPr lang="en-GB" sz="16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479470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F0624090A7028340B963FCF00F359AF3" ma:contentTypeVersion="9" ma:contentTypeDescription="Create a new document." ma:contentTypeScope="" ma:versionID="f44669e629646b2aa6a6f9b4bec5c725">
  <xsd:schema xmlns:xsd="http://www.w3.org/2001/XMLSchema" xmlns:xs="http://www.w3.org/2001/XMLSchema" xmlns:p="http://schemas.microsoft.com/office/2006/metadata/properties" xmlns:ns3="16b6acc4-9131-47a7-90fa-8e86a86af8ae" targetNamespace="http://schemas.microsoft.com/office/2006/metadata/properties" ma:root="true" ma:fieldsID="420537673652dd8ccd0404332f67ed08" ns3:_="">
    <xsd:import namespace="16b6acc4-9131-47a7-90fa-8e86a86af8a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DateTaken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b6acc4-9131-47a7-90fa-8e86a86af8ae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4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KeyPoints" ma:index="15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6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34C5DAF0-1769-4D1F-B7E0-A5354208CD33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16b6acc4-9131-47a7-90fa-8e86a86af8a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3F34D069-0B71-4B67-BC43-9A5CEE43ACE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4FB98505-C9E3-4A67-A69E-DCB97B932557}">
  <ds:schemaRefs>
    <ds:schemaRef ds:uri="http://purl.org/dc/terms/"/>
    <ds:schemaRef ds:uri="http://schemas.openxmlformats.org/package/2006/metadata/core-properties"/>
    <ds:schemaRef ds:uri="http://schemas.microsoft.com/office/2006/documentManagement/types"/>
    <ds:schemaRef ds:uri="http://schemas.microsoft.com/office/infopath/2007/PartnerControls"/>
    <ds:schemaRef ds:uri="http://purl.org/dc/elements/1.1/"/>
    <ds:schemaRef ds:uri="http://schemas.microsoft.com/office/2006/metadata/properties"/>
    <ds:schemaRef ds:uri="16b6acc4-9131-47a7-90fa-8e86a86af8ae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4609</TotalTime>
  <Words>852</Words>
  <Application>Microsoft Office PowerPoint</Application>
  <PresentationFormat>Widescreen</PresentationFormat>
  <Paragraphs>139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Arial</vt:lpstr>
      <vt:lpstr>Tw Cen MT</vt:lpstr>
      <vt:lpstr>Droplet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Soabia Rafiq (2015530)</dc:creator>
  <cp:lastModifiedBy>Sefia Bibi (Reablement Officer)</cp:lastModifiedBy>
  <cp:revision>21</cp:revision>
  <dcterms:created xsi:type="dcterms:W3CDTF">2022-06-29T16:31:10Z</dcterms:created>
  <dcterms:modified xsi:type="dcterms:W3CDTF">2022-07-15T15:36:03Z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0x010100F0624090A7028340B963FCF00F359AF3</vt:lpwstr>
  </property>
</Properties>
</file>