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notesMasterIdLst>
    <p:notesMasterId r:id="rId21"/>
  </p:notesMasterIdLst>
  <p:sldIdLst>
    <p:sldId id="278" r:id="rId2"/>
    <p:sldId id="280" r:id="rId3"/>
    <p:sldId id="282" r:id="rId4"/>
    <p:sldId id="284" r:id="rId5"/>
    <p:sldId id="286" r:id="rId6"/>
    <p:sldId id="271" r:id="rId7"/>
    <p:sldId id="272" r:id="rId8"/>
    <p:sldId id="273" r:id="rId9"/>
    <p:sldId id="275" r:id="rId10"/>
    <p:sldId id="283" r:id="rId11"/>
    <p:sldId id="288" r:id="rId12"/>
    <p:sldId id="279" r:id="rId13"/>
    <p:sldId id="259" r:id="rId14"/>
    <p:sldId id="269" r:id="rId15"/>
    <p:sldId id="260" r:id="rId16"/>
    <p:sldId id="263" r:id="rId17"/>
    <p:sldId id="264" r:id="rId18"/>
    <p:sldId id="267" r:id="rId19"/>
    <p:sldId id="268" r:id="rId20"/>
  </p:sldIdLst>
  <p:sldSz cx="9144000" cy="6858000" type="screen4x3"/>
  <p:notesSz cx="6858000" cy="994568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0" autoAdjust="0"/>
    <p:restoredTop sz="94728" autoAdjust="0"/>
  </p:normalViewPr>
  <p:slideViewPr>
    <p:cSldViewPr>
      <p:cViewPr varScale="1">
        <p:scale>
          <a:sx n="97" d="100"/>
          <a:sy n="97" d="100"/>
        </p:scale>
        <p:origin x="615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399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42975" y="746125"/>
            <a:ext cx="4972050" cy="37290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99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724202"/>
            <a:ext cx="5486400" cy="4475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399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46678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399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9446678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D011F4D8-E78B-4FB1-AA0C-2A45D7DB0F30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580B2F4-528C-4D5B-BDBA-0FA78ED00D97}" type="slidenum">
              <a:rPr lang="en-GB"/>
              <a:pPr/>
              <a:t>3</a:t>
            </a:fld>
            <a:endParaRPr lang="en-GB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en-US" b="1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A6EDC0A-E141-4913-852F-53F9DC8640F4}" type="slidenum">
              <a:rPr lang="en-GB"/>
              <a:pPr/>
              <a:t>11</a:t>
            </a:fld>
            <a:endParaRPr lang="en-GB"/>
          </a:p>
        </p:txBody>
      </p:sp>
      <p:sp>
        <p:nvSpPr>
          <p:cNvPr id="491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65463" y="397137"/>
            <a:ext cx="3243262" cy="4813989"/>
          </a:xfrm>
          <a:ln/>
        </p:spPr>
        <p:txBody>
          <a:bodyPr lIns="90488" tIns="44450" rIns="90488" bIns="44450"/>
          <a:lstStyle/>
          <a:p>
            <a:endParaRPr lang="en-US"/>
          </a:p>
        </p:txBody>
      </p:sp>
      <p:sp>
        <p:nvSpPr>
          <p:cNvPr id="49155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1044575" y="544513"/>
            <a:ext cx="5349875" cy="4013200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A42656D-5ABB-44F0-A47F-6238FE8B62E1}" type="slidenum">
              <a:rPr lang="en-GB"/>
              <a:pPr/>
              <a:t>12</a:t>
            </a:fld>
            <a:endParaRPr lang="en-GB"/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65463" y="397137"/>
            <a:ext cx="3243262" cy="4813989"/>
          </a:xfrm>
          <a:ln/>
        </p:spPr>
        <p:txBody>
          <a:bodyPr lIns="90488" tIns="44450" rIns="90488" bIns="44450"/>
          <a:lstStyle/>
          <a:p>
            <a:endParaRPr lang="en-US"/>
          </a:p>
        </p:txBody>
      </p:sp>
      <p:sp>
        <p:nvSpPr>
          <p:cNvPr id="4710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1044575" y="544513"/>
            <a:ext cx="5349875" cy="4013200"/>
          </a:xfrm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4362725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06" name="Group 2"/>
          <p:cNvGrpSpPr>
            <a:grpSpLocks/>
          </p:cNvGrpSpPr>
          <p:nvPr/>
        </p:nvGrpSpPr>
        <p:grpSpPr bwMode="auto">
          <a:xfrm>
            <a:off x="0" y="0"/>
            <a:ext cx="9140825" cy="6851650"/>
            <a:chOff x="0" y="0"/>
            <a:chExt cx="5758" cy="4316"/>
          </a:xfrm>
        </p:grpSpPr>
        <p:sp>
          <p:nvSpPr>
            <p:cNvPr id="21507" name="Freeform 3"/>
            <p:cNvSpPr>
              <a:spLocks/>
            </p:cNvSpPr>
            <p:nvPr/>
          </p:nvSpPr>
          <p:spPr bwMode="hidden">
            <a:xfrm>
              <a:off x="1812" y="2811"/>
              <a:ext cx="3946" cy="1505"/>
            </a:xfrm>
            <a:custGeom>
              <a:avLst/>
              <a:gdLst/>
              <a:ahLst/>
              <a:cxnLst>
                <a:cxn ang="0">
                  <a:pos x="149" y="1505"/>
                </a:cxn>
                <a:cxn ang="0">
                  <a:pos x="687" y="1331"/>
                </a:cxn>
                <a:cxn ang="0">
                  <a:pos x="1213" y="1157"/>
                </a:cxn>
                <a:cxn ang="0">
                  <a:pos x="1728" y="977"/>
                </a:cxn>
                <a:cxn ang="0">
                  <a:pos x="2218" y="792"/>
                </a:cxn>
                <a:cxn ang="0">
                  <a:pos x="2457" y="696"/>
                </a:cxn>
                <a:cxn ang="0">
                  <a:pos x="2690" y="606"/>
                </a:cxn>
                <a:cxn ang="0">
                  <a:pos x="2918" y="510"/>
                </a:cxn>
                <a:cxn ang="0">
                  <a:pos x="3139" y="420"/>
                </a:cxn>
                <a:cxn ang="0">
                  <a:pos x="3348" y="324"/>
                </a:cxn>
                <a:cxn ang="0">
                  <a:pos x="3551" y="234"/>
                </a:cxn>
                <a:cxn ang="0">
                  <a:pos x="3749" y="138"/>
                </a:cxn>
                <a:cxn ang="0">
                  <a:pos x="3934" y="48"/>
                </a:cxn>
                <a:cxn ang="0">
                  <a:pos x="3934" y="0"/>
                </a:cxn>
                <a:cxn ang="0">
                  <a:pos x="3743" y="96"/>
                </a:cxn>
                <a:cxn ang="0">
                  <a:pos x="3539" y="192"/>
                </a:cxn>
                <a:cxn ang="0">
                  <a:pos x="3330" y="288"/>
                </a:cxn>
                <a:cxn ang="0">
                  <a:pos x="3115" y="384"/>
                </a:cxn>
                <a:cxn ang="0">
                  <a:pos x="2888" y="480"/>
                </a:cxn>
                <a:cxn ang="0">
                  <a:pos x="2654" y="576"/>
                </a:cxn>
                <a:cxn ang="0">
                  <a:pos x="2409" y="672"/>
                </a:cxn>
                <a:cxn ang="0">
                  <a:pos x="2164" y="768"/>
                </a:cxn>
                <a:cxn ang="0">
                  <a:pos x="1907" y="864"/>
                </a:cxn>
                <a:cxn ang="0">
                  <a:pos x="1650" y="960"/>
                </a:cxn>
                <a:cxn ang="0">
                  <a:pos x="1112" y="1145"/>
                </a:cxn>
                <a:cxn ang="0">
                  <a:pos x="562" y="1331"/>
                </a:cxn>
                <a:cxn ang="0">
                  <a:pos x="0" y="1505"/>
                </a:cxn>
                <a:cxn ang="0">
                  <a:pos x="149" y="1505"/>
                </a:cxn>
                <a:cxn ang="0">
                  <a:pos x="149" y="1505"/>
                </a:cxn>
              </a:cxnLst>
              <a:rect l="0" t="0" r="r" b="b"/>
              <a:pathLst>
                <a:path w="3934" h="1505">
                  <a:moveTo>
                    <a:pt x="149" y="1505"/>
                  </a:moveTo>
                  <a:lnTo>
                    <a:pt x="687" y="1331"/>
                  </a:lnTo>
                  <a:lnTo>
                    <a:pt x="1213" y="1157"/>
                  </a:lnTo>
                  <a:lnTo>
                    <a:pt x="1728" y="977"/>
                  </a:lnTo>
                  <a:lnTo>
                    <a:pt x="2218" y="792"/>
                  </a:lnTo>
                  <a:lnTo>
                    <a:pt x="2457" y="696"/>
                  </a:lnTo>
                  <a:lnTo>
                    <a:pt x="2690" y="606"/>
                  </a:lnTo>
                  <a:lnTo>
                    <a:pt x="2918" y="510"/>
                  </a:lnTo>
                  <a:lnTo>
                    <a:pt x="3139" y="420"/>
                  </a:lnTo>
                  <a:lnTo>
                    <a:pt x="3348" y="324"/>
                  </a:lnTo>
                  <a:lnTo>
                    <a:pt x="3551" y="234"/>
                  </a:lnTo>
                  <a:lnTo>
                    <a:pt x="3749" y="138"/>
                  </a:lnTo>
                  <a:lnTo>
                    <a:pt x="3934" y="48"/>
                  </a:lnTo>
                  <a:lnTo>
                    <a:pt x="3934" y="0"/>
                  </a:lnTo>
                  <a:lnTo>
                    <a:pt x="3743" y="96"/>
                  </a:lnTo>
                  <a:lnTo>
                    <a:pt x="3539" y="192"/>
                  </a:lnTo>
                  <a:lnTo>
                    <a:pt x="3330" y="288"/>
                  </a:lnTo>
                  <a:lnTo>
                    <a:pt x="3115" y="384"/>
                  </a:lnTo>
                  <a:lnTo>
                    <a:pt x="2888" y="480"/>
                  </a:lnTo>
                  <a:lnTo>
                    <a:pt x="2654" y="576"/>
                  </a:lnTo>
                  <a:lnTo>
                    <a:pt x="2409" y="672"/>
                  </a:lnTo>
                  <a:lnTo>
                    <a:pt x="2164" y="768"/>
                  </a:lnTo>
                  <a:lnTo>
                    <a:pt x="1907" y="864"/>
                  </a:lnTo>
                  <a:lnTo>
                    <a:pt x="1650" y="960"/>
                  </a:lnTo>
                  <a:lnTo>
                    <a:pt x="1112" y="1145"/>
                  </a:lnTo>
                  <a:lnTo>
                    <a:pt x="562" y="1331"/>
                  </a:lnTo>
                  <a:lnTo>
                    <a:pt x="0" y="1505"/>
                  </a:lnTo>
                  <a:lnTo>
                    <a:pt x="149" y="1505"/>
                  </a:lnTo>
                  <a:lnTo>
                    <a:pt x="149" y="150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08" name="Freeform 4"/>
            <p:cNvSpPr>
              <a:spLocks/>
            </p:cNvSpPr>
            <p:nvPr/>
          </p:nvSpPr>
          <p:spPr bwMode="hidden">
            <a:xfrm>
              <a:off x="4025" y="3627"/>
              <a:ext cx="1733" cy="689"/>
            </a:xfrm>
            <a:custGeom>
              <a:avLst/>
              <a:gdLst/>
              <a:ahLst/>
              <a:cxnLst>
                <a:cxn ang="0">
                  <a:pos x="132" y="689"/>
                </a:cxn>
                <a:cxn ang="0">
                  <a:pos x="550" y="527"/>
                </a:cxn>
                <a:cxn ang="0">
                  <a:pos x="963" y="365"/>
                </a:cxn>
                <a:cxn ang="0">
                  <a:pos x="1160" y="287"/>
                </a:cxn>
                <a:cxn ang="0">
                  <a:pos x="1357" y="203"/>
                </a:cxn>
                <a:cxn ang="0">
                  <a:pos x="1549" y="126"/>
                </a:cxn>
                <a:cxn ang="0">
                  <a:pos x="1728" y="48"/>
                </a:cxn>
                <a:cxn ang="0">
                  <a:pos x="1728" y="0"/>
                </a:cxn>
                <a:cxn ang="0">
                  <a:pos x="1531" y="84"/>
                </a:cxn>
                <a:cxn ang="0">
                  <a:pos x="1327" y="167"/>
                </a:cxn>
                <a:cxn ang="0">
                  <a:pos x="1118" y="257"/>
                </a:cxn>
                <a:cxn ang="0">
                  <a:pos x="903" y="341"/>
                </a:cxn>
                <a:cxn ang="0">
                  <a:pos x="454" y="515"/>
                </a:cxn>
                <a:cxn ang="0">
                  <a:pos x="0" y="689"/>
                </a:cxn>
                <a:cxn ang="0">
                  <a:pos x="132" y="689"/>
                </a:cxn>
                <a:cxn ang="0">
                  <a:pos x="132" y="689"/>
                </a:cxn>
              </a:cxnLst>
              <a:rect l="0" t="0" r="r" b="b"/>
              <a:pathLst>
                <a:path w="1728" h="689">
                  <a:moveTo>
                    <a:pt x="132" y="689"/>
                  </a:moveTo>
                  <a:lnTo>
                    <a:pt x="550" y="527"/>
                  </a:lnTo>
                  <a:lnTo>
                    <a:pt x="963" y="365"/>
                  </a:lnTo>
                  <a:lnTo>
                    <a:pt x="1160" y="287"/>
                  </a:lnTo>
                  <a:lnTo>
                    <a:pt x="1357" y="203"/>
                  </a:lnTo>
                  <a:lnTo>
                    <a:pt x="1549" y="126"/>
                  </a:lnTo>
                  <a:lnTo>
                    <a:pt x="1728" y="48"/>
                  </a:lnTo>
                  <a:lnTo>
                    <a:pt x="1728" y="0"/>
                  </a:lnTo>
                  <a:lnTo>
                    <a:pt x="1531" y="84"/>
                  </a:lnTo>
                  <a:lnTo>
                    <a:pt x="1327" y="167"/>
                  </a:lnTo>
                  <a:lnTo>
                    <a:pt x="1118" y="257"/>
                  </a:lnTo>
                  <a:lnTo>
                    <a:pt x="903" y="341"/>
                  </a:lnTo>
                  <a:lnTo>
                    <a:pt x="454" y="515"/>
                  </a:lnTo>
                  <a:lnTo>
                    <a:pt x="0" y="689"/>
                  </a:lnTo>
                  <a:lnTo>
                    <a:pt x="132" y="689"/>
                  </a:lnTo>
                  <a:lnTo>
                    <a:pt x="132" y="68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09" name="Freeform 5"/>
            <p:cNvSpPr>
              <a:spLocks/>
            </p:cNvSpPr>
            <p:nvPr/>
          </p:nvSpPr>
          <p:spPr bwMode="hidden">
            <a:xfrm>
              <a:off x="0" y="0"/>
              <a:ext cx="5578" cy="3447"/>
            </a:xfrm>
            <a:custGeom>
              <a:avLst/>
              <a:gdLst/>
              <a:ahLst/>
              <a:cxnLst>
                <a:cxn ang="0">
                  <a:pos x="5561" y="929"/>
                </a:cxn>
                <a:cxn ang="0">
                  <a:pos x="5537" y="773"/>
                </a:cxn>
                <a:cxn ang="0">
                  <a:pos x="5453" y="629"/>
                </a:cxn>
                <a:cxn ang="0">
                  <a:pos x="5327" y="492"/>
                </a:cxn>
                <a:cxn ang="0">
                  <a:pos x="5148" y="366"/>
                </a:cxn>
                <a:cxn ang="0">
                  <a:pos x="4921" y="252"/>
                </a:cxn>
                <a:cxn ang="0">
                  <a:pos x="4652" y="144"/>
                </a:cxn>
                <a:cxn ang="0">
                  <a:pos x="4341" y="48"/>
                </a:cxn>
                <a:cxn ang="0">
                  <a:pos x="4000" y="0"/>
                </a:cxn>
                <a:cxn ang="0">
                  <a:pos x="4359" y="90"/>
                </a:cxn>
                <a:cxn ang="0">
                  <a:pos x="4670" y="192"/>
                </a:cxn>
                <a:cxn ang="0">
                  <a:pos x="4933" y="306"/>
                </a:cxn>
                <a:cxn ang="0">
                  <a:pos x="5148" y="426"/>
                </a:cxn>
                <a:cxn ang="0">
                  <a:pos x="5315" y="557"/>
                </a:cxn>
                <a:cxn ang="0">
                  <a:pos x="5429" y="701"/>
                </a:cxn>
                <a:cxn ang="0">
                  <a:pos x="5489" y="851"/>
                </a:cxn>
                <a:cxn ang="0">
                  <a:pos x="5489" y="1013"/>
                </a:cxn>
                <a:cxn ang="0">
                  <a:pos x="5441" y="1163"/>
                </a:cxn>
                <a:cxn ang="0">
                  <a:pos x="5345" y="1319"/>
                </a:cxn>
                <a:cxn ang="0">
                  <a:pos x="5202" y="1475"/>
                </a:cxn>
                <a:cxn ang="0">
                  <a:pos x="5017" y="1630"/>
                </a:cxn>
                <a:cxn ang="0">
                  <a:pos x="4789" y="1786"/>
                </a:cxn>
                <a:cxn ang="0">
                  <a:pos x="4526" y="1948"/>
                </a:cxn>
                <a:cxn ang="0">
                  <a:pos x="4215" y="2104"/>
                </a:cxn>
                <a:cxn ang="0">
                  <a:pos x="3875" y="2260"/>
                </a:cxn>
                <a:cxn ang="0">
                  <a:pos x="3498" y="2416"/>
                </a:cxn>
                <a:cxn ang="0">
                  <a:pos x="3085" y="2566"/>
                </a:cxn>
                <a:cxn ang="0">
                  <a:pos x="2643" y="2715"/>
                </a:cxn>
                <a:cxn ang="0">
                  <a:pos x="2164" y="2865"/>
                </a:cxn>
                <a:cxn ang="0">
                  <a:pos x="1662" y="3009"/>
                </a:cxn>
                <a:cxn ang="0">
                  <a:pos x="1136" y="3147"/>
                </a:cxn>
                <a:cxn ang="0">
                  <a:pos x="580" y="3279"/>
                </a:cxn>
                <a:cxn ang="0">
                  <a:pos x="0" y="3447"/>
                </a:cxn>
                <a:cxn ang="0">
                  <a:pos x="867" y="3249"/>
                </a:cxn>
                <a:cxn ang="0">
                  <a:pos x="1417" y="3105"/>
                </a:cxn>
                <a:cxn ang="0">
                  <a:pos x="1937" y="2961"/>
                </a:cxn>
                <a:cxn ang="0">
                  <a:pos x="2434" y="2817"/>
                </a:cxn>
                <a:cxn ang="0">
                  <a:pos x="2900" y="2668"/>
                </a:cxn>
                <a:cxn ang="0">
                  <a:pos x="3330" y="2512"/>
                </a:cxn>
                <a:cxn ang="0">
                  <a:pos x="3731" y="2356"/>
                </a:cxn>
                <a:cxn ang="0">
                  <a:pos x="4096" y="2200"/>
                </a:cxn>
                <a:cxn ang="0">
                  <a:pos x="4425" y="2038"/>
                </a:cxn>
                <a:cxn ang="0">
                  <a:pos x="4718" y="1876"/>
                </a:cxn>
                <a:cxn ang="0">
                  <a:pos x="4969" y="1720"/>
                </a:cxn>
                <a:cxn ang="0">
                  <a:pos x="5178" y="1559"/>
                </a:cxn>
                <a:cxn ang="0">
                  <a:pos x="5339" y="1397"/>
                </a:cxn>
                <a:cxn ang="0">
                  <a:pos x="5459" y="1241"/>
                </a:cxn>
                <a:cxn ang="0">
                  <a:pos x="5537" y="1085"/>
                </a:cxn>
                <a:cxn ang="0">
                  <a:pos x="5555" y="1007"/>
                </a:cxn>
              </a:cxnLst>
              <a:rect l="0" t="0" r="r" b="b"/>
              <a:pathLst>
                <a:path w="5561" h="3447">
                  <a:moveTo>
                    <a:pt x="5555" y="1007"/>
                  </a:moveTo>
                  <a:lnTo>
                    <a:pt x="5561" y="929"/>
                  </a:lnTo>
                  <a:lnTo>
                    <a:pt x="5555" y="851"/>
                  </a:lnTo>
                  <a:lnTo>
                    <a:pt x="5537" y="773"/>
                  </a:lnTo>
                  <a:lnTo>
                    <a:pt x="5501" y="701"/>
                  </a:lnTo>
                  <a:lnTo>
                    <a:pt x="5453" y="629"/>
                  </a:lnTo>
                  <a:lnTo>
                    <a:pt x="5399" y="563"/>
                  </a:lnTo>
                  <a:lnTo>
                    <a:pt x="5327" y="492"/>
                  </a:lnTo>
                  <a:lnTo>
                    <a:pt x="5244" y="432"/>
                  </a:lnTo>
                  <a:lnTo>
                    <a:pt x="5148" y="366"/>
                  </a:lnTo>
                  <a:lnTo>
                    <a:pt x="5040" y="306"/>
                  </a:lnTo>
                  <a:lnTo>
                    <a:pt x="4921" y="252"/>
                  </a:lnTo>
                  <a:lnTo>
                    <a:pt x="4795" y="198"/>
                  </a:lnTo>
                  <a:lnTo>
                    <a:pt x="4652" y="144"/>
                  </a:lnTo>
                  <a:lnTo>
                    <a:pt x="4502" y="90"/>
                  </a:lnTo>
                  <a:lnTo>
                    <a:pt x="4341" y="48"/>
                  </a:lnTo>
                  <a:lnTo>
                    <a:pt x="4167" y="0"/>
                  </a:lnTo>
                  <a:lnTo>
                    <a:pt x="4000" y="0"/>
                  </a:lnTo>
                  <a:lnTo>
                    <a:pt x="4185" y="42"/>
                  </a:lnTo>
                  <a:lnTo>
                    <a:pt x="4359" y="90"/>
                  </a:lnTo>
                  <a:lnTo>
                    <a:pt x="4520" y="138"/>
                  </a:lnTo>
                  <a:lnTo>
                    <a:pt x="4670" y="192"/>
                  </a:lnTo>
                  <a:lnTo>
                    <a:pt x="4807" y="246"/>
                  </a:lnTo>
                  <a:lnTo>
                    <a:pt x="4933" y="306"/>
                  </a:lnTo>
                  <a:lnTo>
                    <a:pt x="5046" y="366"/>
                  </a:lnTo>
                  <a:lnTo>
                    <a:pt x="5148" y="426"/>
                  </a:lnTo>
                  <a:lnTo>
                    <a:pt x="5238" y="492"/>
                  </a:lnTo>
                  <a:lnTo>
                    <a:pt x="5315" y="557"/>
                  </a:lnTo>
                  <a:lnTo>
                    <a:pt x="5381" y="629"/>
                  </a:lnTo>
                  <a:lnTo>
                    <a:pt x="5429" y="701"/>
                  </a:lnTo>
                  <a:lnTo>
                    <a:pt x="5465" y="779"/>
                  </a:lnTo>
                  <a:lnTo>
                    <a:pt x="5489" y="851"/>
                  </a:lnTo>
                  <a:lnTo>
                    <a:pt x="5495" y="935"/>
                  </a:lnTo>
                  <a:lnTo>
                    <a:pt x="5489" y="1013"/>
                  </a:lnTo>
                  <a:lnTo>
                    <a:pt x="5471" y="1091"/>
                  </a:lnTo>
                  <a:lnTo>
                    <a:pt x="5441" y="1163"/>
                  </a:lnTo>
                  <a:lnTo>
                    <a:pt x="5399" y="1241"/>
                  </a:lnTo>
                  <a:lnTo>
                    <a:pt x="5345" y="1319"/>
                  </a:lnTo>
                  <a:lnTo>
                    <a:pt x="5280" y="1397"/>
                  </a:lnTo>
                  <a:lnTo>
                    <a:pt x="5202" y="1475"/>
                  </a:lnTo>
                  <a:lnTo>
                    <a:pt x="5118" y="1553"/>
                  </a:lnTo>
                  <a:lnTo>
                    <a:pt x="5017" y="1630"/>
                  </a:lnTo>
                  <a:lnTo>
                    <a:pt x="4909" y="1708"/>
                  </a:lnTo>
                  <a:lnTo>
                    <a:pt x="4789" y="1786"/>
                  </a:lnTo>
                  <a:lnTo>
                    <a:pt x="4664" y="1870"/>
                  </a:lnTo>
                  <a:lnTo>
                    <a:pt x="4526" y="1948"/>
                  </a:lnTo>
                  <a:lnTo>
                    <a:pt x="4377" y="2026"/>
                  </a:lnTo>
                  <a:lnTo>
                    <a:pt x="4215" y="2104"/>
                  </a:lnTo>
                  <a:lnTo>
                    <a:pt x="4048" y="2182"/>
                  </a:lnTo>
                  <a:lnTo>
                    <a:pt x="3875" y="2260"/>
                  </a:lnTo>
                  <a:lnTo>
                    <a:pt x="3689" y="2338"/>
                  </a:lnTo>
                  <a:lnTo>
                    <a:pt x="3498" y="2416"/>
                  </a:lnTo>
                  <a:lnTo>
                    <a:pt x="3295" y="2488"/>
                  </a:lnTo>
                  <a:lnTo>
                    <a:pt x="3085" y="2566"/>
                  </a:lnTo>
                  <a:lnTo>
                    <a:pt x="2864" y="2644"/>
                  </a:lnTo>
                  <a:lnTo>
                    <a:pt x="2643" y="2715"/>
                  </a:lnTo>
                  <a:lnTo>
                    <a:pt x="2410" y="2793"/>
                  </a:lnTo>
                  <a:lnTo>
                    <a:pt x="2164" y="2865"/>
                  </a:lnTo>
                  <a:lnTo>
                    <a:pt x="1919" y="2937"/>
                  </a:lnTo>
                  <a:lnTo>
                    <a:pt x="1662" y="3009"/>
                  </a:lnTo>
                  <a:lnTo>
                    <a:pt x="1399" y="3075"/>
                  </a:lnTo>
                  <a:lnTo>
                    <a:pt x="1136" y="3147"/>
                  </a:lnTo>
                  <a:lnTo>
                    <a:pt x="861" y="3213"/>
                  </a:lnTo>
                  <a:lnTo>
                    <a:pt x="580" y="3279"/>
                  </a:lnTo>
                  <a:lnTo>
                    <a:pt x="0" y="3411"/>
                  </a:lnTo>
                  <a:lnTo>
                    <a:pt x="0" y="3447"/>
                  </a:lnTo>
                  <a:lnTo>
                    <a:pt x="586" y="3315"/>
                  </a:lnTo>
                  <a:lnTo>
                    <a:pt x="867" y="3249"/>
                  </a:lnTo>
                  <a:lnTo>
                    <a:pt x="1148" y="3177"/>
                  </a:lnTo>
                  <a:lnTo>
                    <a:pt x="1417" y="3105"/>
                  </a:lnTo>
                  <a:lnTo>
                    <a:pt x="1680" y="3039"/>
                  </a:lnTo>
                  <a:lnTo>
                    <a:pt x="1937" y="2961"/>
                  </a:lnTo>
                  <a:lnTo>
                    <a:pt x="2188" y="2889"/>
                  </a:lnTo>
                  <a:lnTo>
                    <a:pt x="2434" y="2817"/>
                  </a:lnTo>
                  <a:lnTo>
                    <a:pt x="2673" y="2739"/>
                  </a:lnTo>
                  <a:lnTo>
                    <a:pt x="2900" y="2668"/>
                  </a:lnTo>
                  <a:lnTo>
                    <a:pt x="3121" y="2590"/>
                  </a:lnTo>
                  <a:lnTo>
                    <a:pt x="3330" y="2512"/>
                  </a:lnTo>
                  <a:lnTo>
                    <a:pt x="3534" y="2434"/>
                  </a:lnTo>
                  <a:lnTo>
                    <a:pt x="3731" y="2356"/>
                  </a:lnTo>
                  <a:lnTo>
                    <a:pt x="3916" y="2278"/>
                  </a:lnTo>
                  <a:lnTo>
                    <a:pt x="4096" y="2200"/>
                  </a:lnTo>
                  <a:lnTo>
                    <a:pt x="4263" y="2116"/>
                  </a:lnTo>
                  <a:lnTo>
                    <a:pt x="4425" y="2038"/>
                  </a:lnTo>
                  <a:lnTo>
                    <a:pt x="4574" y="1960"/>
                  </a:lnTo>
                  <a:lnTo>
                    <a:pt x="4718" y="1876"/>
                  </a:lnTo>
                  <a:lnTo>
                    <a:pt x="4849" y="1798"/>
                  </a:lnTo>
                  <a:lnTo>
                    <a:pt x="4969" y="1720"/>
                  </a:lnTo>
                  <a:lnTo>
                    <a:pt x="5076" y="1636"/>
                  </a:lnTo>
                  <a:lnTo>
                    <a:pt x="5178" y="1559"/>
                  </a:lnTo>
                  <a:lnTo>
                    <a:pt x="5262" y="1481"/>
                  </a:lnTo>
                  <a:lnTo>
                    <a:pt x="5339" y="1397"/>
                  </a:lnTo>
                  <a:lnTo>
                    <a:pt x="5405" y="1319"/>
                  </a:lnTo>
                  <a:lnTo>
                    <a:pt x="5459" y="1241"/>
                  </a:lnTo>
                  <a:lnTo>
                    <a:pt x="5507" y="1163"/>
                  </a:lnTo>
                  <a:lnTo>
                    <a:pt x="5537" y="1085"/>
                  </a:lnTo>
                  <a:lnTo>
                    <a:pt x="5555" y="1007"/>
                  </a:lnTo>
                  <a:lnTo>
                    <a:pt x="5555" y="10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0" name="Freeform 6"/>
            <p:cNvSpPr>
              <a:spLocks/>
            </p:cNvSpPr>
            <p:nvPr/>
          </p:nvSpPr>
          <p:spPr bwMode="hidden">
            <a:xfrm>
              <a:off x="4942" y="0"/>
              <a:ext cx="816" cy="276"/>
            </a:xfrm>
            <a:custGeom>
              <a:avLst/>
              <a:gdLst/>
              <a:ahLst/>
              <a:cxnLst>
                <a:cxn ang="0">
                  <a:pos x="813" y="222"/>
                </a:cxn>
                <a:cxn ang="0">
                  <a:pos x="670" y="162"/>
                </a:cxn>
                <a:cxn ang="0">
                  <a:pos x="514" y="108"/>
                </a:cxn>
                <a:cxn ang="0">
                  <a:pos x="347" y="54"/>
                </a:cxn>
                <a:cxn ang="0">
                  <a:pos x="167" y="0"/>
                </a:cxn>
                <a:cxn ang="0">
                  <a:pos x="0" y="0"/>
                </a:cxn>
                <a:cxn ang="0">
                  <a:pos x="227" y="60"/>
                </a:cxn>
                <a:cxn ang="0">
                  <a:pos x="442" y="132"/>
                </a:cxn>
                <a:cxn ang="0">
                  <a:pos x="634" y="204"/>
                </a:cxn>
                <a:cxn ang="0">
                  <a:pos x="813" y="276"/>
                </a:cxn>
                <a:cxn ang="0">
                  <a:pos x="813" y="222"/>
                </a:cxn>
                <a:cxn ang="0">
                  <a:pos x="813" y="222"/>
                </a:cxn>
              </a:cxnLst>
              <a:rect l="0" t="0" r="r" b="b"/>
              <a:pathLst>
                <a:path w="813" h="276">
                  <a:moveTo>
                    <a:pt x="813" y="222"/>
                  </a:moveTo>
                  <a:lnTo>
                    <a:pt x="670" y="162"/>
                  </a:lnTo>
                  <a:lnTo>
                    <a:pt x="514" y="108"/>
                  </a:lnTo>
                  <a:lnTo>
                    <a:pt x="347" y="54"/>
                  </a:lnTo>
                  <a:lnTo>
                    <a:pt x="167" y="0"/>
                  </a:lnTo>
                  <a:lnTo>
                    <a:pt x="0" y="0"/>
                  </a:lnTo>
                  <a:lnTo>
                    <a:pt x="227" y="60"/>
                  </a:lnTo>
                  <a:lnTo>
                    <a:pt x="442" y="132"/>
                  </a:lnTo>
                  <a:lnTo>
                    <a:pt x="634" y="204"/>
                  </a:lnTo>
                  <a:lnTo>
                    <a:pt x="813" y="276"/>
                  </a:lnTo>
                  <a:lnTo>
                    <a:pt x="813" y="222"/>
                  </a:lnTo>
                  <a:lnTo>
                    <a:pt x="813" y="222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5000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0" cmpd="sng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1" name="Freeform 7"/>
            <p:cNvSpPr>
              <a:spLocks/>
            </p:cNvSpPr>
            <p:nvPr/>
          </p:nvSpPr>
          <p:spPr bwMode="hidden">
            <a:xfrm>
              <a:off x="0" y="1984"/>
              <a:ext cx="5758" cy="2098"/>
            </a:xfrm>
            <a:custGeom>
              <a:avLst/>
              <a:gdLst/>
              <a:ahLst/>
              <a:cxnLst>
                <a:cxn ang="0">
                  <a:pos x="5740" y="0"/>
                </a:cxn>
                <a:cxn ang="0">
                  <a:pos x="5638" y="72"/>
                </a:cxn>
                <a:cxn ang="0">
                  <a:pos x="5537" y="138"/>
                </a:cxn>
                <a:cxn ang="0">
                  <a:pos x="5423" y="210"/>
                </a:cxn>
                <a:cxn ang="0">
                  <a:pos x="5304" y="276"/>
                </a:cxn>
                <a:cxn ang="0">
                  <a:pos x="5052" y="414"/>
                </a:cxn>
                <a:cxn ang="0">
                  <a:pos x="4777" y="552"/>
                </a:cxn>
                <a:cxn ang="0">
                  <a:pos x="4478" y="690"/>
                </a:cxn>
                <a:cxn ang="0">
                  <a:pos x="4162" y="827"/>
                </a:cxn>
                <a:cxn ang="0">
                  <a:pos x="3827" y="959"/>
                </a:cxn>
                <a:cxn ang="0">
                  <a:pos x="3468" y="1091"/>
                </a:cxn>
                <a:cxn ang="0">
                  <a:pos x="3091" y="1223"/>
                </a:cxn>
                <a:cxn ang="0">
                  <a:pos x="2697" y="1355"/>
                </a:cxn>
                <a:cxn ang="0">
                  <a:pos x="2284" y="1481"/>
                </a:cxn>
                <a:cxn ang="0">
                  <a:pos x="1860" y="1601"/>
                </a:cxn>
                <a:cxn ang="0">
                  <a:pos x="1417" y="1721"/>
                </a:cxn>
                <a:cxn ang="0">
                  <a:pos x="957" y="1834"/>
                </a:cxn>
                <a:cxn ang="0">
                  <a:pos x="484" y="1948"/>
                </a:cxn>
                <a:cxn ang="0">
                  <a:pos x="0" y="2056"/>
                </a:cxn>
                <a:cxn ang="0">
                  <a:pos x="0" y="2098"/>
                </a:cxn>
                <a:cxn ang="0">
                  <a:pos x="478" y="1990"/>
                </a:cxn>
                <a:cxn ang="0">
                  <a:pos x="951" y="1882"/>
                </a:cxn>
                <a:cxn ang="0">
                  <a:pos x="1405" y="1763"/>
                </a:cxn>
                <a:cxn ang="0">
                  <a:pos x="1842" y="1649"/>
                </a:cxn>
                <a:cxn ang="0">
                  <a:pos x="2266" y="1523"/>
                </a:cxn>
                <a:cxn ang="0">
                  <a:pos x="2679" y="1397"/>
                </a:cxn>
                <a:cxn ang="0">
                  <a:pos x="3067" y="1271"/>
                </a:cxn>
                <a:cxn ang="0">
                  <a:pos x="3444" y="1139"/>
                </a:cxn>
                <a:cxn ang="0">
                  <a:pos x="3803" y="1007"/>
                </a:cxn>
                <a:cxn ang="0">
                  <a:pos x="4138" y="875"/>
                </a:cxn>
                <a:cxn ang="0">
                  <a:pos x="4460" y="737"/>
                </a:cxn>
                <a:cxn ang="0">
                  <a:pos x="4759" y="600"/>
                </a:cxn>
                <a:cxn ang="0">
                  <a:pos x="5040" y="462"/>
                </a:cxn>
                <a:cxn ang="0">
                  <a:pos x="5292" y="324"/>
                </a:cxn>
                <a:cxn ang="0">
                  <a:pos x="5531" y="186"/>
                </a:cxn>
                <a:cxn ang="0">
                  <a:pos x="5740" y="48"/>
                </a:cxn>
                <a:cxn ang="0">
                  <a:pos x="5740" y="0"/>
                </a:cxn>
                <a:cxn ang="0">
                  <a:pos x="5740" y="0"/>
                </a:cxn>
              </a:cxnLst>
              <a:rect l="0" t="0" r="r" b="b"/>
              <a:pathLst>
                <a:path w="5740" h="2098">
                  <a:moveTo>
                    <a:pt x="5740" y="0"/>
                  </a:moveTo>
                  <a:lnTo>
                    <a:pt x="5638" y="72"/>
                  </a:lnTo>
                  <a:lnTo>
                    <a:pt x="5537" y="138"/>
                  </a:lnTo>
                  <a:lnTo>
                    <a:pt x="5423" y="210"/>
                  </a:lnTo>
                  <a:lnTo>
                    <a:pt x="5304" y="276"/>
                  </a:lnTo>
                  <a:lnTo>
                    <a:pt x="5052" y="414"/>
                  </a:lnTo>
                  <a:lnTo>
                    <a:pt x="4777" y="552"/>
                  </a:lnTo>
                  <a:lnTo>
                    <a:pt x="4478" y="690"/>
                  </a:lnTo>
                  <a:lnTo>
                    <a:pt x="4162" y="827"/>
                  </a:lnTo>
                  <a:lnTo>
                    <a:pt x="3827" y="959"/>
                  </a:lnTo>
                  <a:lnTo>
                    <a:pt x="3468" y="1091"/>
                  </a:lnTo>
                  <a:lnTo>
                    <a:pt x="3091" y="1223"/>
                  </a:lnTo>
                  <a:lnTo>
                    <a:pt x="2697" y="1355"/>
                  </a:lnTo>
                  <a:lnTo>
                    <a:pt x="2284" y="1481"/>
                  </a:lnTo>
                  <a:lnTo>
                    <a:pt x="1860" y="1601"/>
                  </a:lnTo>
                  <a:lnTo>
                    <a:pt x="1417" y="1721"/>
                  </a:lnTo>
                  <a:lnTo>
                    <a:pt x="957" y="1834"/>
                  </a:lnTo>
                  <a:lnTo>
                    <a:pt x="484" y="1948"/>
                  </a:lnTo>
                  <a:lnTo>
                    <a:pt x="0" y="2056"/>
                  </a:lnTo>
                  <a:lnTo>
                    <a:pt x="0" y="2098"/>
                  </a:lnTo>
                  <a:lnTo>
                    <a:pt x="478" y="1990"/>
                  </a:lnTo>
                  <a:lnTo>
                    <a:pt x="951" y="1882"/>
                  </a:lnTo>
                  <a:lnTo>
                    <a:pt x="1405" y="1763"/>
                  </a:lnTo>
                  <a:lnTo>
                    <a:pt x="1842" y="1649"/>
                  </a:lnTo>
                  <a:lnTo>
                    <a:pt x="2266" y="1523"/>
                  </a:lnTo>
                  <a:lnTo>
                    <a:pt x="2679" y="1397"/>
                  </a:lnTo>
                  <a:lnTo>
                    <a:pt x="3067" y="1271"/>
                  </a:lnTo>
                  <a:lnTo>
                    <a:pt x="3444" y="1139"/>
                  </a:lnTo>
                  <a:lnTo>
                    <a:pt x="3803" y="1007"/>
                  </a:lnTo>
                  <a:lnTo>
                    <a:pt x="4138" y="875"/>
                  </a:lnTo>
                  <a:lnTo>
                    <a:pt x="4460" y="737"/>
                  </a:lnTo>
                  <a:lnTo>
                    <a:pt x="4759" y="600"/>
                  </a:lnTo>
                  <a:lnTo>
                    <a:pt x="5040" y="462"/>
                  </a:lnTo>
                  <a:lnTo>
                    <a:pt x="5292" y="324"/>
                  </a:lnTo>
                  <a:lnTo>
                    <a:pt x="5531" y="186"/>
                  </a:lnTo>
                  <a:lnTo>
                    <a:pt x="5740" y="48"/>
                  </a:lnTo>
                  <a:lnTo>
                    <a:pt x="5740" y="0"/>
                  </a:lnTo>
                  <a:lnTo>
                    <a:pt x="574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2" name="Freeform 8"/>
            <p:cNvSpPr>
              <a:spLocks/>
            </p:cNvSpPr>
            <p:nvPr/>
          </p:nvSpPr>
          <p:spPr bwMode="hidden">
            <a:xfrm>
              <a:off x="0" y="102"/>
              <a:ext cx="1961" cy="1265"/>
            </a:xfrm>
            <a:custGeom>
              <a:avLst/>
              <a:gdLst/>
              <a:ahLst/>
              <a:cxnLst>
                <a:cxn ang="0">
                  <a:pos x="1955" y="485"/>
                </a:cxn>
                <a:cxn ang="0">
                  <a:pos x="1901" y="390"/>
                </a:cxn>
                <a:cxn ang="0">
                  <a:pos x="1770" y="306"/>
                </a:cxn>
                <a:cxn ang="0">
                  <a:pos x="1579" y="228"/>
                </a:cxn>
                <a:cxn ang="0">
                  <a:pos x="1327" y="162"/>
                </a:cxn>
                <a:cxn ang="0">
                  <a:pos x="1010" y="102"/>
                </a:cxn>
                <a:cxn ang="0">
                  <a:pos x="646" y="54"/>
                </a:cxn>
                <a:cxn ang="0">
                  <a:pos x="227" y="18"/>
                </a:cxn>
                <a:cxn ang="0">
                  <a:pos x="0" y="12"/>
                </a:cxn>
                <a:cxn ang="0">
                  <a:pos x="431" y="48"/>
                </a:cxn>
                <a:cxn ang="0">
                  <a:pos x="813" y="90"/>
                </a:cxn>
                <a:cxn ang="0">
                  <a:pos x="1148" y="144"/>
                </a:cxn>
                <a:cxn ang="0">
                  <a:pos x="1423" y="204"/>
                </a:cxn>
                <a:cxn ang="0">
                  <a:pos x="1638" y="276"/>
                </a:cxn>
                <a:cxn ang="0">
                  <a:pos x="1794" y="360"/>
                </a:cxn>
                <a:cxn ang="0">
                  <a:pos x="1883" y="443"/>
                </a:cxn>
                <a:cxn ang="0">
                  <a:pos x="1901" y="539"/>
                </a:cxn>
                <a:cxn ang="0">
                  <a:pos x="1854" y="629"/>
                </a:cxn>
                <a:cxn ang="0">
                  <a:pos x="1746" y="719"/>
                </a:cxn>
                <a:cxn ang="0">
                  <a:pos x="1579" y="809"/>
                </a:cxn>
                <a:cxn ang="0">
                  <a:pos x="1357" y="899"/>
                </a:cxn>
                <a:cxn ang="0">
                  <a:pos x="1088" y="989"/>
                </a:cxn>
                <a:cxn ang="0">
                  <a:pos x="765" y="1073"/>
                </a:cxn>
                <a:cxn ang="0">
                  <a:pos x="407" y="1157"/>
                </a:cxn>
                <a:cxn ang="0">
                  <a:pos x="0" y="1241"/>
                </a:cxn>
                <a:cxn ang="0">
                  <a:pos x="215" y="1223"/>
                </a:cxn>
                <a:cxn ang="0">
                  <a:pos x="610" y="1139"/>
                </a:cxn>
                <a:cxn ang="0">
                  <a:pos x="957" y="1049"/>
                </a:cxn>
                <a:cxn ang="0">
                  <a:pos x="1262" y="959"/>
                </a:cxn>
                <a:cxn ang="0">
                  <a:pos x="1513" y="863"/>
                </a:cxn>
                <a:cxn ang="0">
                  <a:pos x="1716" y="767"/>
                </a:cxn>
                <a:cxn ang="0">
                  <a:pos x="1860" y="677"/>
                </a:cxn>
                <a:cxn ang="0">
                  <a:pos x="1937" y="581"/>
                </a:cxn>
                <a:cxn ang="0">
                  <a:pos x="1955" y="533"/>
                </a:cxn>
              </a:cxnLst>
              <a:rect l="0" t="0" r="r" b="b"/>
              <a:pathLst>
                <a:path w="1955" h="1265">
                  <a:moveTo>
                    <a:pt x="1955" y="533"/>
                  </a:moveTo>
                  <a:lnTo>
                    <a:pt x="1955" y="485"/>
                  </a:lnTo>
                  <a:lnTo>
                    <a:pt x="1937" y="438"/>
                  </a:lnTo>
                  <a:lnTo>
                    <a:pt x="1901" y="390"/>
                  </a:lnTo>
                  <a:lnTo>
                    <a:pt x="1842" y="348"/>
                  </a:lnTo>
                  <a:lnTo>
                    <a:pt x="1770" y="306"/>
                  </a:lnTo>
                  <a:lnTo>
                    <a:pt x="1686" y="270"/>
                  </a:lnTo>
                  <a:lnTo>
                    <a:pt x="1579" y="228"/>
                  </a:lnTo>
                  <a:lnTo>
                    <a:pt x="1459" y="198"/>
                  </a:lnTo>
                  <a:lnTo>
                    <a:pt x="1327" y="162"/>
                  </a:lnTo>
                  <a:lnTo>
                    <a:pt x="1178" y="132"/>
                  </a:lnTo>
                  <a:lnTo>
                    <a:pt x="1010" y="102"/>
                  </a:lnTo>
                  <a:lnTo>
                    <a:pt x="837" y="78"/>
                  </a:lnTo>
                  <a:lnTo>
                    <a:pt x="646" y="54"/>
                  </a:lnTo>
                  <a:lnTo>
                    <a:pt x="442" y="36"/>
                  </a:lnTo>
                  <a:lnTo>
                    <a:pt x="227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1" y="30"/>
                  </a:lnTo>
                  <a:lnTo>
                    <a:pt x="431" y="48"/>
                  </a:lnTo>
                  <a:lnTo>
                    <a:pt x="628" y="66"/>
                  </a:lnTo>
                  <a:lnTo>
                    <a:pt x="813" y="90"/>
                  </a:lnTo>
                  <a:lnTo>
                    <a:pt x="987" y="114"/>
                  </a:lnTo>
                  <a:lnTo>
                    <a:pt x="1148" y="144"/>
                  </a:lnTo>
                  <a:lnTo>
                    <a:pt x="1292" y="174"/>
                  </a:lnTo>
                  <a:lnTo>
                    <a:pt x="1423" y="204"/>
                  </a:lnTo>
                  <a:lnTo>
                    <a:pt x="1537" y="240"/>
                  </a:lnTo>
                  <a:lnTo>
                    <a:pt x="1638" y="276"/>
                  </a:lnTo>
                  <a:lnTo>
                    <a:pt x="1728" y="318"/>
                  </a:lnTo>
                  <a:lnTo>
                    <a:pt x="1794" y="360"/>
                  </a:lnTo>
                  <a:lnTo>
                    <a:pt x="1848" y="402"/>
                  </a:lnTo>
                  <a:lnTo>
                    <a:pt x="1883" y="443"/>
                  </a:lnTo>
                  <a:lnTo>
                    <a:pt x="1901" y="491"/>
                  </a:lnTo>
                  <a:lnTo>
                    <a:pt x="1901" y="539"/>
                  </a:lnTo>
                  <a:lnTo>
                    <a:pt x="1883" y="587"/>
                  </a:lnTo>
                  <a:lnTo>
                    <a:pt x="1854" y="629"/>
                  </a:lnTo>
                  <a:lnTo>
                    <a:pt x="1806" y="677"/>
                  </a:lnTo>
                  <a:lnTo>
                    <a:pt x="1746" y="719"/>
                  </a:lnTo>
                  <a:lnTo>
                    <a:pt x="1668" y="767"/>
                  </a:lnTo>
                  <a:lnTo>
                    <a:pt x="1579" y="809"/>
                  </a:lnTo>
                  <a:lnTo>
                    <a:pt x="1471" y="857"/>
                  </a:lnTo>
                  <a:lnTo>
                    <a:pt x="1357" y="899"/>
                  </a:lnTo>
                  <a:lnTo>
                    <a:pt x="1226" y="941"/>
                  </a:lnTo>
                  <a:lnTo>
                    <a:pt x="1088" y="989"/>
                  </a:lnTo>
                  <a:lnTo>
                    <a:pt x="933" y="1031"/>
                  </a:lnTo>
                  <a:lnTo>
                    <a:pt x="765" y="1073"/>
                  </a:lnTo>
                  <a:lnTo>
                    <a:pt x="592" y="1115"/>
                  </a:lnTo>
                  <a:lnTo>
                    <a:pt x="407" y="1157"/>
                  </a:lnTo>
                  <a:lnTo>
                    <a:pt x="209" y="1199"/>
                  </a:lnTo>
                  <a:lnTo>
                    <a:pt x="0" y="1241"/>
                  </a:lnTo>
                  <a:lnTo>
                    <a:pt x="0" y="1265"/>
                  </a:lnTo>
                  <a:lnTo>
                    <a:pt x="215" y="1223"/>
                  </a:lnTo>
                  <a:lnTo>
                    <a:pt x="413" y="1181"/>
                  </a:lnTo>
                  <a:lnTo>
                    <a:pt x="610" y="1139"/>
                  </a:lnTo>
                  <a:lnTo>
                    <a:pt x="789" y="1091"/>
                  </a:lnTo>
                  <a:lnTo>
                    <a:pt x="957" y="1049"/>
                  </a:lnTo>
                  <a:lnTo>
                    <a:pt x="1118" y="1001"/>
                  </a:lnTo>
                  <a:lnTo>
                    <a:pt x="1262" y="959"/>
                  </a:lnTo>
                  <a:lnTo>
                    <a:pt x="1393" y="911"/>
                  </a:lnTo>
                  <a:lnTo>
                    <a:pt x="1513" y="863"/>
                  </a:lnTo>
                  <a:lnTo>
                    <a:pt x="1620" y="815"/>
                  </a:lnTo>
                  <a:lnTo>
                    <a:pt x="1716" y="767"/>
                  </a:lnTo>
                  <a:lnTo>
                    <a:pt x="1794" y="725"/>
                  </a:lnTo>
                  <a:lnTo>
                    <a:pt x="1860" y="677"/>
                  </a:lnTo>
                  <a:lnTo>
                    <a:pt x="1907" y="629"/>
                  </a:lnTo>
                  <a:lnTo>
                    <a:pt x="1937" y="581"/>
                  </a:lnTo>
                  <a:lnTo>
                    <a:pt x="1955" y="533"/>
                  </a:lnTo>
                  <a:lnTo>
                    <a:pt x="1955" y="53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3" name="Freeform 9"/>
            <p:cNvSpPr>
              <a:spLocks/>
            </p:cNvSpPr>
            <p:nvPr/>
          </p:nvSpPr>
          <p:spPr bwMode="hidden">
            <a:xfrm>
              <a:off x="0" y="0"/>
              <a:ext cx="4709" cy="2901"/>
            </a:xfrm>
            <a:custGeom>
              <a:avLst/>
              <a:gdLst/>
              <a:ahLst/>
              <a:cxnLst>
                <a:cxn ang="0">
                  <a:pos x="4694" y="797"/>
                </a:cxn>
                <a:cxn ang="0">
                  <a:pos x="4664" y="665"/>
                </a:cxn>
                <a:cxn ang="0">
                  <a:pos x="4586" y="540"/>
                </a:cxn>
                <a:cxn ang="0">
                  <a:pos x="4466" y="426"/>
                </a:cxn>
                <a:cxn ang="0">
                  <a:pos x="4299" y="312"/>
                </a:cxn>
                <a:cxn ang="0">
                  <a:pos x="4084" y="216"/>
                </a:cxn>
                <a:cxn ang="0">
                  <a:pos x="3833" y="120"/>
                </a:cxn>
                <a:cxn ang="0">
                  <a:pos x="3540" y="36"/>
                </a:cxn>
                <a:cxn ang="0">
                  <a:pos x="3205" y="0"/>
                </a:cxn>
                <a:cxn ang="0">
                  <a:pos x="3540" y="78"/>
                </a:cxn>
                <a:cxn ang="0">
                  <a:pos x="3833" y="162"/>
                </a:cxn>
                <a:cxn ang="0">
                  <a:pos x="4084" y="258"/>
                </a:cxn>
                <a:cxn ang="0">
                  <a:pos x="4287" y="366"/>
                </a:cxn>
                <a:cxn ang="0">
                  <a:pos x="4443" y="480"/>
                </a:cxn>
                <a:cxn ang="0">
                  <a:pos x="4550" y="605"/>
                </a:cxn>
                <a:cxn ang="0">
                  <a:pos x="4610" y="737"/>
                </a:cxn>
                <a:cxn ang="0">
                  <a:pos x="4610" y="875"/>
                </a:cxn>
                <a:cxn ang="0">
                  <a:pos x="4568" y="1001"/>
                </a:cxn>
                <a:cxn ang="0">
                  <a:pos x="4490" y="1127"/>
                </a:cxn>
                <a:cxn ang="0">
                  <a:pos x="4371" y="1259"/>
                </a:cxn>
                <a:cxn ang="0">
                  <a:pos x="4215" y="1385"/>
                </a:cxn>
                <a:cxn ang="0">
                  <a:pos x="4024" y="1517"/>
                </a:cxn>
                <a:cxn ang="0">
                  <a:pos x="3803" y="1648"/>
                </a:cxn>
                <a:cxn ang="0">
                  <a:pos x="3546" y="1774"/>
                </a:cxn>
                <a:cxn ang="0">
                  <a:pos x="3259" y="1906"/>
                </a:cxn>
                <a:cxn ang="0">
                  <a:pos x="2942" y="2032"/>
                </a:cxn>
                <a:cxn ang="0">
                  <a:pos x="2595" y="2164"/>
                </a:cxn>
                <a:cxn ang="0">
                  <a:pos x="2224" y="2284"/>
                </a:cxn>
                <a:cxn ang="0">
                  <a:pos x="1824" y="2410"/>
                </a:cxn>
                <a:cxn ang="0">
                  <a:pos x="1399" y="2530"/>
                </a:cxn>
                <a:cxn ang="0">
                  <a:pos x="484" y="2757"/>
                </a:cxn>
                <a:cxn ang="0">
                  <a:pos x="0" y="2901"/>
                </a:cxn>
                <a:cxn ang="0">
                  <a:pos x="969" y="2674"/>
                </a:cxn>
                <a:cxn ang="0">
                  <a:pos x="1638" y="2494"/>
                </a:cxn>
                <a:cxn ang="0">
                  <a:pos x="2057" y="2374"/>
                </a:cxn>
                <a:cxn ang="0">
                  <a:pos x="2451" y="2248"/>
                </a:cxn>
                <a:cxn ang="0">
                  <a:pos x="2816" y="2116"/>
                </a:cxn>
                <a:cxn ang="0">
                  <a:pos x="3151" y="1984"/>
                </a:cxn>
                <a:cxn ang="0">
                  <a:pos x="3462" y="1858"/>
                </a:cxn>
                <a:cxn ang="0">
                  <a:pos x="3737" y="1720"/>
                </a:cxn>
                <a:cxn ang="0">
                  <a:pos x="3982" y="1589"/>
                </a:cxn>
                <a:cxn ang="0">
                  <a:pos x="4191" y="1457"/>
                </a:cxn>
                <a:cxn ang="0">
                  <a:pos x="4371" y="1325"/>
                </a:cxn>
                <a:cxn ang="0">
                  <a:pos x="4508" y="1193"/>
                </a:cxn>
                <a:cxn ang="0">
                  <a:pos x="4610" y="1061"/>
                </a:cxn>
                <a:cxn ang="0">
                  <a:pos x="4670" y="935"/>
                </a:cxn>
                <a:cxn ang="0">
                  <a:pos x="4688" y="869"/>
                </a:cxn>
              </a:cxnLst>
              <a:rect l="0" t="0" r="r" b="b"/>
              <a:pathLst>
                <a:path w="4694" h="2901">
                  <a:moveTo>
                    <a:pt x="4688" y="869"/>
                  </a:moveTo>
                  <a:lnTo>
                    <a:pt x="4694" y="797"/>
                  </a:lnTo>
                  <a:lnTo>
                    <a:pt x="4688" y="731"/>
                  </a:lnTo>
                  <a:lnTo>
                    <a:pt x="4664" y="665"/>
                  </a:lnTo>
                  <a:lnTo>
                    <a:pt x="4634" y="599"/>
                  </a:lnTo>
                  <a:lnTo>
                    <a:pt x="4586" y="540"/>
                  </a:lnTo>
                  <a:lnTo>
                    <a:pt x="4532" y="480"/>
                  </a:lnTo>
                  <a:lnTo>
                    <a:pt x="4466" y="426"/>
                  </a:lnTo>
                  <a:lnTo>
                    <a:pt x="4389" y="366"/>
                  </a:lnTo>
                  <a:lnTo>
                    <a:pt x="4299" y="312"/>
                  </a:lnTo>
                  <a:lnTo>
                    <a:pt x="4197" y="264"/>
                  </a:lnTo>
                  <a:lnTo>
                    <a:pt x="4084" y="216"/>
                  </a:lnTo>
                  <a:lnTo>
                    <a:pt x="3964" y="168"/>
                  </a:lnTo>
                  <a:lnTo>
                    <a:pt x="3833" y="120"/>
                  </a:lnTo>
                  <a:lnTo>
                    <a:pt x="3689" y="78"/>
                  </a:lnTo>
                  <a:lnTo>
                    <a:pt x="3540" y="36"/>
                  </a:lnTo>
                  <a:lnTo>
                    <a:pt x="3378" y="0"/>
                  </a:lnTo>
                  <a:lnTo>
                    <a:pt x="3205" y="0"/>
                  </a:lnTo>
                  <a:lnTo>
                    <a:pt x="3378" y="36"/>
                  </a:lnTo>
                  <a:lnTo>
                    <a:pt x="3540" y="78"/>
                  </a:lnTo>
                  <a:lnTo>
                    <a:pt x="3689" y="120"/>
                  </a:lnTo>
                  <a:lnTo>
                    <a:pt x="3833" y="162"/>
                  </a:lnTo>
                  <a:lnTo>
                    <a:pt x="3964" y="210"/>
                  </a:lnTo>
                  <a:lnTo>
                    <a:pt x="4084" y="258"/>
                  </a:lnTo>
                  <a:lnTo>
                    <a:pt x="4191" y="312"/>
                  </a:lnTo>
                  <a:lnTo>
                    <a:pt x="4287" y="366"/>
                  </a:lnTo>
                  <a:lnTo>
                    <a:pt x="4371" y="420"/>
                  </a:lnTo>
                  <a:lnTo>
                    <a:pt x="4443" y="480"/>
                  </a:lnTo>
                  <a:lnTo>
                    <a:pt x="4502" y="540"/>
                  </a:lnTo>
                  <a:lnTo>
                    <a:pt x="4550" y="605"/>
                  </a:lnTo>
                  <a:lnTo>
                    <a:pt x="4586" y="671"/>
                  </a:lnTo>
                  <a:lnTo>
                    <a:pt x="4610" y="737"/>
                  </a:lnTo>
                  <a:lnTo>
                    <a:pt x="4616" y="803"/>
                  </a:lnTo>
                  <a:lnTo>
                    <a:pt x="4610" y="875"/>
                  </a:lnTo>
                  <a:lnTo>
                    <a:pt x="4592" y="935"/>
                  </a:lnTo>
                  <a:lnTo>
                    <a:pt x="4568" y="1001"/>
                  </a:lnTo>
                  <a:lnTo>
                    <a:pt x="4532" y="1067"/>
                  </a:lnTo>
                  <a:lnTo>
                    <a:pt x="4490" y="1127"/>
                  </a:lnTo>
                  <a:lnTo>
                    <a:pt x="4437" y="1193"/>
                  </a:lnTo>
                  <a:lnTo>
                    <a:pt x="4371" y="1259"/>
                  </a:lnTo>
                  <a:lnTo>
                    <a:pt x="4299" y="1325"/>
                  </a:lnTo>
                  <a:lnTo>
                    <a:pt x="4215" y="1385"/>
                  </a:lnTo>
                  <a:lnTo>
                    <a:pt x="4126" y="1451"/>
                  </a:lnTo>
                  <a:lnTo>
                    <a:pt x="4024" y="1517"/>
                  </a:lnTo>
                  <a:lnTo>
                    <a:pt x="3916" y="1583"/>
                  </a:lnTo>
                  <a:lnTo>
                    <a:pt x="3803" y="1648"/>
                  </a:lnTo>
                  <a:lnTo>
                    <a:pt x="3677" y="1714"/>
                  </a:lnTo>
                  <a:lnTo>
                    <a:pt x="3546" y="1774"/>
                  </a:lnTo>
                  <a:lnTo>
                    <a:pt x="3408" y="1840"/>
                  </a:lnTo>
                  <a:lnTo>
                    <a:pt x="3259" y="1906"/>
                  </a:lnTo>
                  <a:lnTo>
                    <a:pt x="3103" y="1972"/>
                  </a:lnTo>
                  <a:lnTo>
                    <a:pt x="2942" y="2032"/>
                  </a:lnTo>
                  <a:lnTo>
                    <a:pt x="2768" y="2098"/>
                  </a:lnTo>
                  <a:lnTo>
                    <a:pt x="2595" y="2164"/>
                  </a:lnTo>
                  <a:lnTo>
                    <a:pt x="2410" y="2224"/>
                  </a:lnTo>
                  <a:lnTo>
                    <a:pt x="2224" y="2284"/>
                  </a:lnTo>
                  <a:lnTo>
                    <a:pt x="2027" y="2350"/>
                  </a:lnTo>
                  <a:lnTo>
                    <a:pt x="1824" y="2410"/>
                  </a:lnTo>
                  <a:lnTo>
                    <a:pt x="1614" y="2470"/>
                  </a:lnTo>
                  <a:lnTo>
                    <a:pt x="1399" y="2530"/>
                  </a:lnTo>
                  <a:lnTo>
                    <a:pt x="957" y="2644"/>
                  </a:lnTo>
                  <a:lnTo>
                    <a:pt x="484" y="2757"/>
                  </a:lnTo>
                  <a:lnTo>
                    <a:pt x="0" y="2865"/>
                  </a:lnTo>
                  <a:lnTo>
                    <a:pt x="0" y="2901"/>
                  </a:lnTo>
                  <a:lnTo>
                    <a:pt x="496" y="2787"/>
                  </a:lnTo>
                  <a:lnTo>
                    <a:pt x="969" y="2674"/>
                  </a:lnTo>
                  <a:lnTo>
                    <a:pt x="1423" y="2554"/>
                  </a:lnTo>
                  <a:lnTo>
                    <a:pt x="1638" y="2494"/>
                  </a:lnTo>
                  <a:lnTo>
                    <a:pt x="1854" y="2434"/>
                  </a:lnTo>
                  <a:lnTo>
                    <a:pt x="2057" y="2374"/>
                  </a:lnTo>
                  <a:lnTo>
                    <a:pt x="2254" y="2308"/>
                  </a:lnTo>
                  <a:lnTo>
                    <a:pt x="2451" y="2248"/>
                  </a:lnTo>
                  <a:lnTo>
                    <a:pt x="2637" y="2182"/>
                  </a:lnTo>
                  <a:lnTo>
                    <a:pt x="2816" y="2116"/>
                  </a:lnTo>
                  <a:lnTo>
                    <a:pt x="2990" y="2050"/>
                  </a:lnTo>
                  <a:lnTo>
                    <a:pt x="3151" y="1984"/>
                  </a:lnTo>
                  <a:lnTo>
                    <a:pt x="3312" y="1924"/>
                  </a:lnTo>
                  <a:lnTo>
                    <a:pt x="3462" y="1858"/>
                  </a:lnTo>
                  <a:lnTo>
                    <a:pt x="3605" y="1792"/>
                  </a:lnTo>
                  <a:lnTo>
                    <a:pt x="3737" y="1720"/>
                  </a:lnTo>
                  <a:lnTo>
                    <a:pt x="3863" y="1654"/>
                  </a:lnTo>
                  <a:lnTo>
                    <a:pt x="3982" y="1589"/>
                  </a:lnTo>
                  <a:lnTo>
                    <a:pt x="4090" y="1523"/>
                  </a:lnTo>
                  <a:lnTo>
                    <a:pt x="4191" y="1457"/>
                  </a:lnTo>
                  <a:lnTo>
                    <a:pt x="4287" y="1391"/>
                  </a:lnTo>
                  <a:lnTo>
                    <a:pt x="4371" y="1325"/>
                  </a:lnTo>
                  <a:lnTo>
                    <a:pt x="4443" y="1259"/>
                  </a:lnTo>
                  <a:lnTo>
                    <a:pt x="4508" y="1193"/>
                  </a:lnTo>
                  <a:lnTo>
                    <a:pt x="4562" y="1127"/>
                  </a:lnTo>
                  <a:lnTo>
                    <a:pt x="4610" y="1061"/>
                  </a:lnTo>
                  <a:lnTo>
                    <a:pt x="4646" y="995"/>
                  </a:lnTo>
                  <a:lnTo>
                    <a:pt x="4670" y="935"/>
                  </a:lnTo>
                  <a:lnTo>
                    <a:pt x="4688" y="869"/>
                  </a:lnTo>
                  <a:lnTo>
                    <a:pt x="4688" y="86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4" name="Freeform 10"/>
            <p:cNvSpPr>
              <a:spLocks/>
            </p:cNvSpPr>
            <p:nvPr/>
          </p:nvSpPr>
          <p:spPr bwMode="hidden">
            <a:xfrm>
              <a:off x="0" y="0"/>
              <a:ext cx="3773" cy="2356"/>
            </a:xfrm>
            <a:custGeom>
              <a:avLst/>
              <a:gdLst/>
              <a:ahLst/>
              <a:cxnLst>
                <a:cxn ang="0">
                  <a:pos x="3761" y="719"/>
                </a:cxn>
                <a:cxn ang="0">
                  <a:pos x="3731" y="599"/>
                </a:cxn>
                <a:cxn ang="0">
                  <a:pos x="3653" y="486"/>
                </a:cxn>
                <a:cxn ang="0">
                  <a:pos x="3522" y="378"/>
                </a:cxn>
                <a:cxn ang="0">
                  <a:pos x="3348" y="282"/>
                </a:cxn>
                <a:cxn ang="0">
                  <a:pos x="3127" y="192"/>
                </a:cxn>
                <a:cxn ang="0">
                  <a:pos x="2864" y="108"/>
                </a:cxn>
                <a:cxn ang="0">
                  <a:pos x="2559" y="36"/>
                </a:cxn>
                <a:cxn ang="0">
                  <a:pos x="2230" y="0"/>
                </a:cxn>
                <a:cxn ang="0">
                  <a:pos x="2577" y="72"/>
                </a:cxn>
                <a:cxn ang="0">
                  <a:pos x="2876" y="150"/>
                </a:cxn>
                <a:cxn ang="0">
                  <a:pos x="3139" y="234"/>
                </a:cxn>
                <a:cxn ang="0">
                  <a:pos x="3348" y="330"/>
                </a:cxn>
                <a:cxn ang="0">
                  <a:pos x="3516" y="432"/>
                </a:cxn>
                <a:cxn ang="0">
                  <a:pos x="3623" y="545"/>
                </a:cxn>
                <a:cxn ang="0">
                  <a:pos x="3683" y="665"/>
                </a:cxn>
                <a:cxn ang="0">
                  <a:pos x="3689" y="791"/>
                </a:cxn>
                <a:cxn ang="0">
                  <a:pos x="3653" y="887"/>
                </a:cxn>
                <a:cxn ang="0">
                  <a:pos x="3593" y="989"/>
                </a:cxn>
                <a:cxn ang="0">
                  <a:pos x="3498" y="1091"/>
                </a:cxn>
                <a:cxn ang="0">
                  <a:pos x="3372" y="1187"/>
                </a:cxn>
                <a:cxn ang="0">
                  <a:pos x="3223" y="1289"/>
                </a:cxn>
                <a:cxn ang="0">
                  <a:pos x="3043" y="1391"/>
                </a:cxn>
                <a:cxn ang="0">
                  <a:pos x="2834" y="1493"/>
                </a:cxn>
                <a:cxn ang="0">
                  <a:pos x="2607" y="1589"/>
                </a:cxn>
                <a:cxn ang="0">
                  <a:pos x="2075" y="1786"/>
                </a:cxn>
                <a:cxn ang="0">
                  <a:pos x="1459" y="1972"/>
                </a:cxn>
                <a:cxn ang="0">
                  <a:pos x="765" y="2158"/>
                </a:cxn>
                <a:cxn ang="0">
                  <a:pos x="0" y="2326"/>
                </a:cxn>
                <a:cxn ang="0">
                  <a:pos x="401" y="2272"/>
                </a:cxn>
                <a:cxn ang="0">
                  <a:pos x="1142" y="2092"/>
                </a:cxn>
                <a:cxn ang="0">
                  <a:pos x="1812" y="1900"/>
                </a:cxn>
                <a:cxn ang="0">
                  <a:pos x="2392" y="1702"/>
                </a:cxn>
                <a:cxn ang="0">
                  <a:pos x="2649" y="1607"/>
                </a:cxn>
                <a:cxn ang="0">
                  <a:pos x="2882" y="1505"/>
                </a:cxn>
                <a:cxn ang="0">
                  <a:pos x="3091" y="1403"/>
                </a:cxn>
                <a:cxn ang="0">
                  <a:pos x="3277" y="1301"/>
                </a:cxn>
                <a:cxn ang="0">
                  <a:pos x="3432" y="1193"/>
                </a:cxn>
                <a:cxn ang="0">
                  <a:pos x="3558" y="1091"/>
                </a:cxn>
                <a:cxn ang="0">
                  <a:pos x="3653" y="989"/>
                </a:cxn>
                <a:cxn ang="0">
                  <a:pos x="3719" y="887"/>
                </a:cxn>
                <a:cxn ang="0">
                  <a:pos x="3755" y="785"/>
                </a:cxn>
              </a:cxnLst>
              <a:rect l="0" t="0" r="r" b="b"/>
              <a:pathLst>
                <a:path w="3761" h="2356">
                  <a:moveTo>
                    <a:pt x="3755" y="785"/>
                  </a:moveTo>
                  <a:lnTo>
                    <a:pt x="3761" y="719"/>
                  </a:lnTo>
                  <a:lnTo>
                    <a:pt x="3755" y="659"/>
                  </a:lnTo>
                  <a:lnTo>
                    <a:pt x="3731" y="599"/>
                  </a:lnTo>
                  <a:lnTo>
                    <a:pt x="3701" y="545"/>
                  </a:lnTo>
                  <a:lnTo>
                    <a:pt x="3653" y="486"/>
                  </a:lnTo>
                  <a:lnTo>
                    <a:pt x="3593" y="432"/>
                  </a:lnTo>
                  <a:lnTo>
                    <a:pt x="3522" y="378"/>
                  </a:lnTo>
                  <a:lnTo>
                    <a:pt x="3444" y="330"/>
                  </a:lnTo>
                  <a:lnTo>
                    <a:pt x="3348" y="282"/>
                  </a:lnTo>
                  <a:lnTo>
                    <a:pt x="3241" y="234"/>
                  </a:lnTo>
                  <a:lnTo>
                    <a:pt x="3127" y="192"/>
                  </a:lnTo>
                  <a:lnTo>
                    <a:pt x="3002" y="150"/>
                  </a:lnTo>
                  <a:lnTo>
                    <a:pt x="2864" y="108"/>
                  </a:lnTo>
                  <a:lnTo>
                    <a:pt x="2715" y="72"/>
                  </a:lnTo>
                  <a:lnTo>
                    <a:pt x="2559" y="36"/>
                  </a:lnTo>
                  <a:lnTo>
                    <a:pt x="2392" y="0"/>
                  </a:lnTo>
                  <a:lnTo>
                    <a:pt x="2230" y="0"/>
                  </a:lnTo>
                  <a:lnTo>
                    <a:pt x="2410" y="36"/>
                  </a:lnTo>
                  <a:lnTo>
                    <a:pt x="2577" y="72"/>
                  </a:lnTo>
                  <a:lnTo>
                    <a:pt x="2732" y="108"/>
                  </a:lnTo>
                  <a:lnTo>
                    <a:pt x="2876" y="150"/>
                  </a:lnTo>
                  <a:lnTo>
                    <a:pt x="3014" y="192"/>
                  </a:lnTo>
                  <a:lnTo>
                    <a:pt x="3139" y="234"/>
                  </a:lnTo>
                  <a:lnTo>
                    <a:pt x="3253" y="282"/>
                  </a:lnTo>
                  <a:lnTo>
                    <a:pt x="3348" y="330"/>
                  </a:lnTo>
                  <a:lnTo>
                    <a:pt x="3438" y="384"/>
                  </a:lnTo>
                  <a:lnTo>
                    <a:pt x="3516" y="432"/>
                  </a:lnTo>
                  <a:lnTo>
                    <a:pt x="3576" y="492"/>
                  </a:lnTo>
                  <a:lnTo>
                    <a:pt x="3623" y="545"/>
                  </a:lnTo>
                  <a:lnTo>
                    <a:pt x="3665" y="605"/>
                  </a:lnTo>
                  <a:lnTo>
                    <a:pt x="3683" y="665"/>
                  </a:lnTo>
                  <a:lnTo>
                    <a:pt x="3695" y="725"/>
                  </a:lnTo>
                  <a:lnTo>
                    <a:pt x="3689" y="791"/>
                  </a:lnTo>
                  <a:lnTo>
                    <a:pt x="3677" y="839"/>
                  </a:lnTo>
                  <a:lnTo>
                    <a:pt x="3653" y="887"/>
                  </a:lnTo>
                  <a:lnTo>
                    <a:pt x="3629" y="941"/>
                  </a:lnTo>
                  <a:lnTo>
                    <a:pt x="3593" y="989"/>
                  </a:lnTo>
                  <a:lnTo>
                    <a:pt x="3546" y="1037"/>
                  </a:lnTo>
                  <a:lnTo>
                    <a:pt x="3498" y="1091"/>
                  </a:lnTo>
                  <a:lnTo>
                    <a:pt x="3438" y="1139"/>
                  </a:lnTo>
                  <a:lnTo>
                    <a:pt x="3372" y="1187"/>
                  </a:lnTo>
                  <a:lnTo>
                    <a:pt x="3301" y="1241"/>
                  </a:lnTo>
                  <a:lnTo>
                    <a:pt x="3223" y="1289"/>
                  </a:lnTo>
                  <a:lnTo>
                    <a:pt x="3133" y="1343"/>
                  </a:lnTo>
                  <a:lnTo>
                    <a:pt x="3043" y="1391"/>
                  </a:lnTo>
                  <a:lnTo>
                    <a:pt x="2942" y="1439"/>
                  </a:lnTo>
                  <a:lnTo>
                    <a:pt x="2834" y="1493"/>
                  </a:lnTo>
                  <a:lnTo>
                    <a:pt x="2727" y="1541"/>
                  </a:lnTo>
                  <a:lnTo>
                    <a:pt x="2607" y="1589"/>
                  </a:lnTo>
                  <a:lnTo>
                    <a:pt x="2356" y="1690"/>
                  </a:lnTo>
                  <a:lnTo>
                    <a:pt x="2075" y="1786"/>
                  </a:lnTo>
                  <a:lnTo>
                    <a:pt x="1782" y="1882"/>
                  </a:lnTo>
                  <a:lnTo>
                    <a:pt x="1459" y="1972"/>
                  </a:lnTo>
                  <a:lnTo>
                    <a:pt x="1124" y="2068"/>
                  </a:lnTo>
                  <a:lnTo>
                    <a:pt x="765" y="2158"/>
                  </a:lnTo>
                  <a:lnTo>
                    <a:pt x="389" y="2242"/>
                  </a:lnTo>
                  <a:lnTo>
                    <a:pt x="0" y="2326"/>
                  </a:lnTo>
                  <a:lnTo>
                    <a:pt x="0" y="2356"/>
                  </a:lnTo>
                  <a:lnTo>
                    <a:pt x="401" y="2272"/>
                  </a:lnTo>
                  <a:lnTo>
                    <a:pt x="777" y="2182"/>
                  </a:lnTo>
                  <a:lnTo>
                    <a:pt x="1142" y="2092"/>
                  </a:lnTo>
                  <a:lnTo>
                    <a:pt x="1483" y="1996"/>
                  </a:lnTo>
                  <a:lnTo>
                    <a:pt x="1812" y="1900"/>
                  </a:lnTo>
                  <a:lnTo>
                    <a:pt x="2111" y="1804"/>
                  </a:lnTo>
                  <a:lnTo>
                    <a:pt x="2392" y="1702"/>
                  </a:lnTo>
                  <a:lnTo>
                    <a:pt x="2523" y="1654"/>
                  </a:lnTo>
                  <a:lnTo>
                    <a:pt x="2649" y="1607"/>
                  </a:lnTo>
                  <a:lnTo>
                    <a:pt x="2768" y="1553"/>
                  </a:lnTo>
                  <a:lnTo>
                    <a:pt x="2882" y="1505"/>
                  </a:lnTo>
                  <a:lnTo>
                    <a:pt x="2990" y="1451"/>
                  </a:lnTo>
                  <a:lnTo>
                    <a:pt x="3091" y="1403"/>
                  </a:lnTo>
                  <a:lnTo>
                    <a:pt x="3187" y="1349"/>
                  </a:lnTo>
                  <a:lnTo>
                    <a:pt x="3277" y="1301"/>
                  </a:lnTo>
                  <a:lnTo>
                    <a:pt x="3354" y="1247"/>
                  </a:lnTo>
                  <a:lnTo>
                    <a:pt x="3432" y="1193"/>
                  </a:lnTo>
                  <a:lnTo>
                    <a:pt x="3498" y="1145"/>
                  </a:lnTo>
                  <a:lnTo>
                    <a:pt x="3558" y="1091"/>
                  </a:lnTo>
                  <a:lnTo>
                    <a:pt x="3611" y="1043"/>
                  </a:lnTo>
                  <a:lnTo>
                    <a:pt x="3653" y="989"/>
                  </a:lnTo>
                  <a:lnTo>
                    <a:pt x="3689" y="941"/>
                  </a:lnTo>
                  <a:lnTo>
                    <a:pt x="3719" y="887"/>
                  </a:lnTo>
                  <a:lnTo>
                    <a:pt x="3743" y="833"/>
                  </a:lnTo>
                  <a:lnTo>
                    <a:pt x="3755" y="785"/>
                  </a:lnTo>
                  <a:lnTo>
                    <a:pt x="3755" y="78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5" name="Freeform 11"/>
            <p:cNvSpPr>
              <a:spLocks/>
            </p:cNvSpPr>
            <p:nvPr/>
          </p:nvSpPr>
          <p:spPr bwMode="hidden">
            <a:xfrm>
              <a:off x="0" y="0"/>
              <a:ext cx="2933" cy="1846"/>
            </a:xfrm>
            <a:custGeom>
              <a:avLst/>
              <a:gdLst/>
              <a:ahLst/>
              <a:cxnLst>
                <a:cxn ang="0">
                  <a:pos x="2924" y="647"/>
                </a:cxn>
                <a:cxn ang="0">
                  <a:pos x="2876" y="528"/>
                </a:cxn>
                <a:cxn ang="0">
                  <a:pos x="2750" y="414"/>
                </a:cxn>
                <a:cxn ang="0">
                  <a:pos x="2559" y="318"/>
                </a:cxn>
                <a:cxn ang="0">
                  <a:pos x="2302" y="228"/>
                </a:cxn>
                <a:cxn ang="0">
                  <a:pos x="1985" y="150"/>
                </a:cxn>
                <a:cxn ang="0">
                  <a:pos x="1608" y="78"/>
                </a:cxn>
                <a:cxn ang="0">
                  <a:pos x="1178" y="24"/>
                </a:cxn>
                <a:cxn ang="0">
                  <a:pos x="694" y="0"/>
                </a:cxn>
                <a:cxn ang="0">
                  <a:pos x="1190" y="48"/>
                </a:cxn>
                <a:cxn ang="0">
                  <a:pos x="1626" y="108"/>
                </a:cxn>
                <a:cxn ang="0">
                  <a:pos x="2009" y="180"/>
                </a:cxn>
                <a:cxn ang="0">
                  <a:pos x="2326" y="264"/>
                </a:cxn>
                <a:cxn ang="0">
                  <a:pos x="2571" y="360"/>
                </a:cxn>
                <a:cxn ang="0">
                  <a:pos x="2750" y="468"/>
                </a:cxn>
                <a:cxn ang="0">
                  <a:pos x="2846" y="587"/>
                </a:cxn>
                <a:cxn ang="0">
                  <a:pos x="2864" y="713"/>
                </a:cxn>
                <a:cxn ang="0">
                  <a:pos x="2840" y="785"/>
                </a:cxn>
                <a:cxn ang="0">
                  <a:pos x="2792" y="857"/>
                </a:cxn>
                <a:cxn ang="0">
                  <a:pos x="2625" y="1001"/>
                </a:cxn>
                <a:cxn ang="0">
                  <a:pos x="2368" y="1145"/>
                </a:cxn>
                <a:cxn ang="0">
                  <a:pos x="2033" y="1289"/>
                </a:cxn>
                <a:cxn ang="0">
                  <a:pos x="1626" y="1433"/>
                </a:cxn>
                <a:cxn ang="0">
                  <a:pos x="1142" y="1571"/>
                </a:cxn>
                <a:cxn ang="0">
                  <a:pos x="604" y="1702"/>
                </a:cxn>
                <a:cxn ang="0">
                  <a:pos x="0" y="1828"/>
                </a:cxn>
                <a:cxn ang="0">
                  <a:pos x="311" y="1780"/>
                </a:cxn>
                <a:cxn ang="0">
                  <a:pos x="897" y="1648"/>
                </a:cxn>
                <a:cxn ang="0">
                  <a:pos x="1417" y="1511"/>
                </a:cxn>
                <a:cxn ang="0">
                  <a:pos x="1871" y="1367"/>
                </a:cxn>
                <a:cxn ang="0">
                  <a:pos x="2254" y="1223"/>
                </a:cxn>
                <a:cxn ang="0">
                  <a:pos x="2559" y="1079"/>
                </a:cxn>
                <a:cxn ang="0">
                  <a:pos x="2774" y="929"/>
                </a:cxn>
                <a:cxn ang="0">
                  <a:pos x="2876" y="815"/>
                </a:cxn>
                <a:cxn ang="0">
                  <a:pos x="2912" y="743"/>
                </a:cxn>
                <a:cxn ang="0">
                  <a:pos x="2924" y="707"/>
                </a:cxn>
              </a:cxnLst>
              <a:rect l="0" t="0" r="r" b="b"/>
              <a:pathLst>
                <a:path w="2924" h="1846">
                  <a:moveTo>
                    <a:pt x="2924" y="707"/>
                  </a:moveTo>
                  <a:lnTo>
                    <a:pt x="2924" y="647"/>
                  </a:lnTo>
                  <a:lnTo>
                    <a:pt x="2912" y="581"/>
                  </a:lnTo>
                  <a:lnTo>
                    <a:pt x="2876" y="528"/>
                  </a:lnTo>
                  <a:lnTo>
                    <a:pt x="2822" y="468"/>
                  </a:lnTo>
                  <a:lnTo>
                    <a:pt x="2750" y="414"/>
                  </a:lnTo>
                  <a:lnTo>
                    <a:pt x="2667" y="366"/>
                  </a:lnTo>
                  <a:lnTo>
                    <a:pt x="2559" y="318"/>
                  </a:lnTo>
                  <a:lnTo>
                    <a:pt x="2440" y="270"/>
                  </a:lnTo>
                  <a:lnTo>
                    <a:pt x="2302" y="228"/>
                  </a:lnTo>
                  <a:lnTo>
                    <a:pt x="2153" y="186"/>
                  </a:lnTo>
                  <a:lnTo>
                    <a:pt x="1985" y="150"/>
                  </a:lnTo>
                  <a:lnTo>
                    <a:pt x="1806" y="114"/>
                  </a:lnTo>
                  <a:lnTo>
                    <a:pt x="1608" y="78"/>
                  </a:lnTo>
                  <a:lnTo>
                    <a:pt x="1399" y="54"/>
                  </a:lnTo>
                  <a:lnTo>
                    <a:pt x="1178" y="24"/>
                  </a:lnTo>
                  <a:lnTo>
                    <a:pt x="945" y="0"/>
                  </a:lnTo>
                  <a:lnTo>
                    <a:pt x="694" y="0"/>
                  </a:lnTo>
                  <a:lnTo>
                    <a:pt x="945" y="24"/>
                  </a:lnTo>
                  <a:lnTo>
                    <a:pt x="1190" y="48"/>
                  </a:lnTo>
                  <a:lnTo>
                    <a:pt x="1417" y="78"/>
                  </a:lnTo>
                  <a:lnTo>
                    <a:pt x="1626" y="108"/>
                  </a:lnTo>
                  <a:lnTo>
                    <a:pt x="1824" y="144"/>
                  </a:lnTo>
                  <a:lnTo>
                    <a:pt x="2009" y="180"/>
                  </a:lnTo>
                  <a:lnTo>
                    <a:pt x="2176" y="222"/>
                  </a:lnTo>
                  <a:lnTo>
                    <a:pt x="2326" y="264"/>
                  </a:lnTo>
                  <a:lnTo>
                    <a:pt x="2457" y="312"/>
                  </a:lnTo>
                  <a:lnTo>
                    <a:pt x="2571" y="360"/>
                  </a:lnTo>
                  <a:lnTo>
                    <a:pt x="2667" y="414"/>
                  </a:lnTo>
                  <a:lnTo>
                    <a:pt x="2750" y="468"/>
                  </a:lnTo>
                  <a:lnTo>
                    <a:pt x="2804" y="528"/>
                  </a:lnTo>
                  <a:lnTo>
                    <a:pt x="2846" y="587"/>
                  </a:lnTo>
                  <a:lnTo>
                    <a:pt x="2864" y="647"/>
                  </a:lnTo>
                  <a:lnTo>
                    <a:pt x="2864" y="713"/>
                  </a:lnTo>
                  <a:lnTo>
                    <a:pt x="2852" y="749"/>
                  </a:lnTo>
                  <a:lnTo>
                    <a:pt x="2840" y="785"/>
                  </a:lnTo>
                  <a:lnTo>
                    <a:pt x="2816" y="821"/>
                  </a:lnTo>
                  <a:lnTo>
                    <a:pt x="2792" y="857"/>
                  </a:lnTo>
                  <a:lnTo>
                    <a:pt x="2721" y="929"/>
                  </a:lnTo>
                  <a:lnTo>
                    <a:pt x="2625" y="1001"/>
                  </a:lnTo>
                  <a:lnTo>
                    <a:pt x="2505" y="1073"/>
                  </a:lnTo>
                  <a:lnTo>
                    <a:pt x="2368" y="1145"/>
                  </a:lnTo>
                  <a:lnTo>
                    <a:pt x="2212" y="1217"/>
                  </a:lnTo>
                  <a:lnTo>
                    <a:pt x="2033" y="1289"/>
                  </a:lnTo>
                  <a:lnTo>
                    <a:pt x="1842" y="1361"/>
                  </a:lnTo>
                  <a:lnTo>
                    <a:pt x="1626" y="1433"/>
                  </a:lnTo>
                  <a:lnTo>
                    <a:pt x="1393" y="1499"/>
                  </a:lnTo>
                  <a:lnTo>
                    <a:pt x="1142" y="1571"/>
                  </a:lnTo>
                  <a:lnTo>
                    <a:pt x="879" y="1636"/>
                  </a:lnTo>
                  <a:lnTo>
                    <a:pt x="604" y="1702"/>
                  </a:lnTo>
                  <a:lnTo>
                    <a:pt x="305" y="1768"/>
                  </a:lnTo>
                  <a:lnTo>
                    <a:pt x="0" y="1828"/>
                  </a:lnTo>
                  <a:lnTo>
                    <a:pt x="0" y="1846"/>
                  </a:lnTo>
                  <a:lnTo>
                    <a:pt x="311" y="1780"/>
                  </a:lnTo>
                  <a:lnTo>
                    <a:pt x="610" y="1714"/>
                  </a:lnTo>
                  <a:lnTo>
                    <a:pt x="897" y="1648"/>
                  </a:lnTo>
                  <a:lnTo>
                    <a:pt x="1166" y="1583"/>
                  </a:lnTo>
                  <a:lnTo>
                    <a:pt x="1417" y="1511"/>
                  </a:lnTo>
                  <a:lnTo>
                    <a:pt x="1656" y="1439"/>
                  </a:lnTo>
                  <a:lnTo>
                    <a:pt x="1871" y="1367"/>
                  </a:lnTo>
                  <a:lnTo>
                    <a:pt x="2075" y="1295"/>
                  </a:lnTo>
                  <a:lnTo>
                    <a:pt x="2254" y="1223"/>
                  </a:lnTo>
                  <a:lnTo>
                    <a:pt x="2416" y="1151"/>
                  </a:lnTo>
                  <a:lnTo>
                    <a:pt x="2559" y="1079"/>
                  </a:lnTo>
                  <a:lnTo>
                    <a:pt x="2679" y="1001"/>
                  </a:lnTo>
                  <a:lnTo>
                    <a:pt x="2774" y="929"/>
                  </a:lnTo>
                  <a:lnTo>
                    <a:pt x="2846" y="857"/>
                  </a:lnTo>
                  <a:lnTo>
                    <a:pt x="2876" y="815"/>
                  </a:lnTo>
                  <a:lnTo>
                    <a:pt x="2900" y="779"/>
                  </a:lnTo>
                  <a:lnTo>
                    <a:pt x="2912" y="743"/>
                  </a:lnTo>
                  <a:lnTo>
                    <a:pt x="2924" y="707"/>
                  </a:lnTo>
                  <a:lnTo>
                    <a:pt x="2924" y="7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6" name="Freeform 12"/>
            <p:cNvSpPr>
              <a:spLocks/>
            </p:cNvSpPr>
            <p:nvPr/>
          </p:nvSpPr>
          <p:spPr bwMode="hidden">
            <a:xfrm>
              <a:off x="114" y="2847"/>
              <a:ext cx="1493" cy="204"/>
            </a:xfrm>
            <a:custGeom>
              <a:avLst/>
              <a:gdLst/>
              <a:ahLst/>
              <a:cxnLst>
                <a:cxn ang="0">
                  <a:pos x="1399" y="204"/>
                </a:cxn>
                <a:cxn ang="0">
                  <a:pos x="0" y="18"/>
                </a:cxn>
                <a:cxn ang="0">
                  <a:pos x="77" y="0"/>
                </a:cxn>
                <a:cxn ang="0">
                  <a:pos x="1488" y="186"/>
                </a:cxn>
                <a:cxn ang="0">
                  <a:pos x="1399" y="204"/>
                </a:cxn>
                <a:cxn ang="0">
                  <a:pos x="1399" y="204"/>
                </a:cxn>
              </a:cxnLst>
              <a:rect l="0" t="0" r="r" b="b"/>
              <a:pathLst>
                <a:path w="1488" h="204">
                  <a:moveTo>
                    <a:pt x="1399" y="204"/>
                  </a:moveTo>
                  <a:lnTo>
                    <a:pt x="0" y="18"/>
                  </a:lnTo>
                  <a:lnTo>
                    <a:pt x="77" y="0"/>
                  </a:lnTo>
                  <a:lnTo>
                    <a:pt x="1488" y="186"/>
                  </a:lnTo>
                  <a:lnTo>
                    <a:pt x="1399" y="204"/>
                  </a:lnTo>
                  <a:lnTo>
                    <a:pt x="1399" y="20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7" name="Rectangle 13"/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8" name="Rectangle 14"/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grpSp>
          <p:nvGrpSpPr>
            <p:cNvPr id="21519" name="Group 15"/>
            <p:cNvGrpSpPr>
              <a:grpSpLocks/>
            </p:cNvGrpSpPr>
            <p:nvPr/>
          </p:nvGrpSpPr>
          <p:grpSpPr bwMode="auto">
            <a:xfrm>
              <a:off x="192" y="2284"/>
              <a:ext cx="1254" cy="923"/>
              <a:chOff x="192" y="2284"/>
              <a:chExt cx="1254" cy="923"/>
            </a:xfrm>
          </p:grpSpPr>
          <p:sp>
            <p:nvSpPr>
              <p:cNvPr id="21520" name="Freeform 16"/>
              <p:cNvSpPr>
                <a:spLocks/>
              </p:cNvSpPr>
              <p:nvPr/>
            </p:nvSpPr>
            <p:spPr bwMode="hidden">
              <a:xfrm>
                <a:off x="408" y="3009"/>
                <a:ext cx="47" cy="6"/>
              </a:xfrm>
              <a:custGeom>
                <a:avLst/>
                <a:gdLst/>
                <a:ahLst/>
                <a:cxnLst>
                  <a:cxn ang="0">
                    <a:pos x="47" y="6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47" y="6"/>
                  </a:cxn>
                  <a:cxn ang="0">
                    <a:pos x="47" y="6"/>
                  </a:cxn>
                  <a:cxn ang="0">
                    <a:pos x="47" y="6"/>
                  </a:cxn>
                </a:cxnLst>
                <a:rect l="0" t="0" r="r" b="b"/>
                <a:pathLst>
                  <a:path w="47" h="6">
                    <a:moveTo>
                      <a:pt x="47" y="6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47" y="6"/>
                    </a:lnTo>
                    <a:lnTo>
                      <a:pt x="47" y="6"/>
                    </a:lnTo>
                    <a:lnTo>
                      <a:pt x="47" y="6"/>
                    </a:lnTo>
                    <a:close/>
                  </a:path>
                </a:pathLst>
              </a:custGeom>
              <a:solidFill>
                <a:srgbClr val="14148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1" name="Freeform 17"/>
              <p:cNvSpPr>
                <a:spLocks/>
              </p:cNvSpPr>
              <p:nvPr/>
            </p:nvSpPr>
            <p:spPr bwMode="hidden">
              <a:xfrm>
                <a:off x="912" y="2284"/>
                <a:ext cx="324" cy="162"/>
              </a:xfrm>
              <a:custGeom>
                <a:avLst/>
                <a:gdLst/>
                <a:ahLst/>
                <a:cxnLst>
                  <a:cxn ang="0">
                    <a:pos x="0" y="24"/>
                  </a:cxn>
                  <a:cxn ang="0">
                    <a:pos x="6" y="24"/>
                  </a:cxn>
                  <a:cxn ang="0">
                    <a:pos x="12" y="18"/>
                  </a:cxn>
                  <a:cxn ang="0">
                    <a:pos x="48" y="6"/>
                  </a:cxn>
                  <a:cxn ang="0">
                    <a:pos x="101" y="0"/>
                  </a:cxn>
                  <a:cxn ang="0">
                    <a:pos x="137" y="6"/>
                  </a:cxn>
                  <a:cxn ang="0">
                    <a:pos x="173" y="18"/>
                  </a:cxn>
                  <a:cxn ang="0">
                    <a:pos x="239" y="54"/>
                  </a:cxn>
                  <a:cxn ang="0">
                    <a:pos x="287" y="90"/>
                  </a:cxn>
                  <a:cxn ang="0">
                    <a:pos x="317" y="114"/>
                  </a:cxn>
                  <a:cxn ang="0">
                    <a:pos x="323" y="126"/>
                  </a:cxn>
                  <a:cxn ang="0">
                    <a:pos x="323" y="126"/>
                  </a:cxn>
                  <a:cxn ang="0">
                    <a:pos x="221" y="162"/>
                  </a:cxn>
                  <a:cxn ang="0">
                    <a:pos x="0" y="24"/>
                  </a:cxn>
                  <a:cxn ang="0">
                    <a:pos x="0" y="24"/>
                  </a:cxn>
                </a:cxnLst>
                <a:rect l="0" t="0" r="r" b="b"/>
                <a:pathLst>
                  <a:path w="323" h="162">
                    <a:moveTo>
                      <a:pt x="0" y="24"/>
                    </a:moveTo>
                    <a:lnTo>
                      <a:pt x="6" y="24"/>
                    </a:lnTo>
                    <a:lnTo>
                      <a:pt x="12" y="18"/>
                    </a:lnTo>
                    <a:lnTo>
                      <a:pt x="48" y="6"/>
                    </a:lnTo>
                    <a:lnTo>
                      <a:pt x="101" y="0"/>
                    </a:lnTo>
                    <a:lnTo>
                      <a:pt x="137" y="6"/>
                    </a:lnTo>
                    <a:lnTo>
                      <a:pt x="173" y="18"/>
                    </a:lnTo>
                    <a:lnTo>
                      <a:pt x="239" y="54"/>
                    </a:lnTo>
                    <a:lnTo>
                      <a:pt x="287" y="90"/>
                    </a:lnTo>
                    <a:lnTo>
                      <a:pt x="317" y="114"/>
                    </a:lnTo>
                    <a:lnTo>
                      <a:pt x="323" y="126"/>
                    </a:lnTo>
                    <a:lnTo>
                      <a:pt x="323" y="126"/>
                    </a:lnTo>
                    <a:lnTo>
                      <a:pt x="221" y="162"/>
                    </a:lnTo>
                    <a:lnTo>
                      <a:pt x="0" y="24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2" name="Freeform 18"/>
              <p:cNvSpPr>
                <a:spLocks noEditPoints="1"/>
              </p:cNvSpPr>
              <p:nvPr/>
            </p:nvSpPr>
            <p:spPr bwMode="hidden">
              <a:xfrm>
                <a:off x="192" y="2284"/>
                <a:ext cx="1254" cy="923"/>
              </a:xfrm>
              <a:custGeom>
                <a:avLst/>
                <a:gdLst/>
                <a:ahLst/>
                <a:cxnLst>
                  <a:cxn ang="0">
                    <a:pos x="1166" y="641"/>
                  </a:cxn>
                  <a:cxn ang="0">
                    <a:pos x="1166" y="473"/>
                  </a:cxn>
                  <a:cxn ang="0">
                    <a:pos x="1136" y="384"/>
                  </a:cxn>
                  <a:cxn ang="0">
                    <a:pos x="1112" y="288"/>
                  </a:cxn>
                  <a:cxn ang="0">
                    <a:pos x="1053" y="174"/>
                  </a:cxn>
                  <a:cxn ang="0">
                    <a:pos x="981" y="96"/>
                  </a:cxn>
                  <a:cxn ang="0">
                    <a:pos x="963" y="72"/>
                  </a:cxn>
                  <a:cxn ang="0">
                    <a:pos x="891" y="18"/>
                  </a:cxn>
                  <a:cxn ang="0">
                    <a:pos x="819" y="6"/>
                  </a:cxn>
                  <a:cxn ang="0">
                    <a:pos x="712" y="24"/>
                  </a:cxn>
                  <a:cxn ang="0">
                    <a:pos x="664" y="42"/>
                  </a:cxn>
                  <a:cxn ang="0">
                    <a:pos x="568" y="120"/>
                  </a:cxn>
                  <a:cxn ang="0">
                    <a:pos x="532" y="228"/>
                  </a:cxn>
                  <a:cxn ang="0">
                    <a:pos x="509" y="348"/>
                  </a:cxn>
                  <a:cxn ang="0">
                    <a:pos x="431" y="479"/>
                  </a:cxn>
                  <a:cxn ang="0">
                    <a:pos x="413" y="539"/>
                  </a:cxn>
                  <a:cxn ang="0">
                    <a:pos x="353" y="599"/>
                  </a:cxn>
                  <a:cxn ang="0">
                    <a:pos x="305" y="629"/>
                  </a:cxn>
                  <a:cxn ang="0">
                    <a:pos x="293" y="635"/>
                  </a:cxn>
                  <a:cxn ang="0">
                    <a:pos x="257" y="677"/>
                  </a:cxn>
                  <a:cxn ang="0">
                    <a:pos x="150" y="797"/>
                  </a:cxn>
                  <a:cxn ang="0">
                    <a:pos x="54" y="839"/>
                  </a:cxn>
                  <a:cxn ang="0">
                    <a:pos x="156" y="905"/>
                  </a:cxn>
                  <a:cxn ang="0">
                    <a:pos x="240" y="869"/>
                  </a:cxn>
                  <a:cxn ang="0">
                    <a:pos x="640" y="827"/>
                  </a:cxn>
                  <a:cxn ang="0">
                    <a:pos x="700" y="725"/>
                  </a:cxn>
                  <a:cxn ang="0">
                    <a:pos x="694" y="611"/>
                  </a:cxn>
                  <a:cxn ang="0">
                    <a:pos x="778" y="551"/>
                  </a:cxn>
                  <a:cxn ang="0">
                    <a:pos x="879" y="449"/>
                  </a:cxn>
                  <a:cxn ang="0">
                    <a:pos x="909" y="414"/>
                  </a:cxn>
                  <a:cxn ang="0">
                    <a:pos x="975" y="318"/>
                  </a:cxn>
                  <a:cxn ang="0">
                    <a:pos x="1023" y="336"/>
                  </a:cxn>
                  <a:cxn ang="0">
                    <a:pos x="1118" y="617"/>
                  </a:cxn>
                  <a:cxn ang="0">
                    <a:pos x="1112" y="689"/>
                  </a:cxn>
                  <a:cxn ang="0">
                    <a:pos x="1148" y="749"/>
                  </a:cxn>
                  <a:cxn ang="0">
                    <a:pos x="1202" y="713"/>
                  </a:cxn>
                  <a:cxn ang="0">
                    <a:pos x="1238" y="749"/>
                  </a:cxn>
                  <a:cxn ang="0">
                    <a:pos x="1250" y="743"/>
                  </a:cxn>
                  <a:cxn ang="0">
                    <a:pos x="694" y="264"/>
                  </a:cxn>
                  <a:cxn ang="0">
                    <a:pos x="784" y="372"/>
                  </a:cxn>
                  <a:cxn ang="0">
                    <a:pos x="766" y="443"/>
                  </a:cxn>
                  <a:cxn ang="0">
                    <a:pos x="706" y="515"/>
                  </a:cxn>
                  <a:cxn ang="0">
                    <a:pos x="658" y="569"/>
                  </a:cxn>
                  <a:cxn ang="0">
                    <a:pos x="616" y="593"/>
                  </a:cxn>
                  <a:cxn ang="0">
                    <a:pos x="574" y="617"/>
                  </a:cxn>
                  <a:cxn ang="0">
                    <a:pos x="562" y="707"/>
                  </a:cxn>
                  <a:cxn ang="0">
                    <a:pos x="353" y="755"/>
                  </a:cxn>
                  <a:cxn ang="0">
                    <a:pos x="389" y="641"/>
                  </a:cxn>
                  <a:cxn ang="0">
                    <a:pos x="425" y="647"/>
                  </a:cxn>
                  <a:cxn ang="0">
                    <a:pos x="443" y="617"/>
                  </a:cxn>
                  <a:cxn ang="0">
                    <a:pos x="568" y="515"/>
                  </a:cxn>
                  <a:cxn ang="0">
                    <a:pos x="616" y="473"/>
                  </a:cxn>
                  <a:cxn ang="0">
                    <a:pos x="640" y="396"/>
                  </a:cxn>
                  <a:cxn ang="0">
                    <a:pos x="640" y="378"/>
                  </a:cxn>
                  <a:cxn ang="0">
                    <a:pos x="664" y="270"/>
                  </a:cxn>
                  <a:cxn ang="0">
                    <a:pos x="682" y="192"/>
                  </a:cxn>
                  <a:cxn ang="0">
                    <a:pos x="694" y="264"/>
                  </a:cxn>
                  <a:cxn ang="0">
                    <a:pos x="532" y="455"/>
                  </a:cxn>
                  <a:cxn ang="0">
                    <a:pos x="634" y="803"/>
                  </a:cxn>
                </a:cxnLst>
                <a:rect l="0" t="0" r="r" b="b"/>
                <a:pathLst>
                  <a:path w="1250" h="923">
                    <a:moveTo>
                      <a:pt x="1244" y="713"/>
                    </a:moveTo>
                    <a:lnTo>
                      <a:pt x="1214" y="683"/>
                    </a:lnTo>
                    <a:lnTo>
                      <a:pt x="1166" y="653"/>
                    </a:lnTo>
                    <a:lnTo>
                      <a:pt x="1166" y="653"/>
                    </a:lnTo>
                    <a:lnTo>
                      <a:pt x="1166" y="641"/>
                    </a:lnTo>
                    <a:lnTo>
                      <a:pt x="1172" y="617"/>
                    </a:lnTo>
                    <a:lnTo>
                      <a:pt x="1172" y="581"/>
                    </a:lnTo>
                    <a:lnTo>
                      <a:pt x="1172" y="545"/>
                    </a:lnTo>
                    <a:lnTo>
                      <a:pt x="1172" y="509"/>
                    </a:lnTo>
                    <a:lnTo>
                      <a:pt x="1166" y="473"/>
                    </a:lnTo>
                    <a:lnTo>
                      <a:pt x="1154" y="443"/>
                    </a:lnTo>
                    <a:lnTo>
                      <a:pt x="1148" y="431"/>
                    </a:lnTo>
                    <a:lnTo>
                      <a:pt x="1142" y="425"/>
                    </a:lnTo>
                    <a:lnTo>
                      <a:pt x="1142" y="408"/>
                    </a:lnTo>
                    <a:lnTo>
                      <a:pt x="1136" y="384"/>
                    </a:lnTo>
                    <a:lnTo>
                      <a:pt x="1130" y="354"/>
                    </a:lnTo>
                    <a:lnTo>
                      <a:pt x="1118" y="324"/>
                    </a:lnTo>
                    <a:lnTo>
                      <a:pt x="1106" y="300"/>
                    </a:lnTo>
                    <a:lnTo>
                      <a:pt x="1112" y="294"/>
                    </a:lnTo>
                    <a:lnTo>
                      <a:pt x="1112" y="288"/>
                    </a:lnTo>
                    <a:lnTo>
                      <a:pt x="1112" y="270"/>
                    </a:lnTo>
                    <a:lnTo>
                      <a:pt x="1106" y="252"/>
                    </a:lnTo>
                    <a:lnTo>
                      <a:pt x="1083" y="210"/>
                    </a:lnTo>
                    <a:lnTo>
                      <a:pt x="1059" y="180"/>
                    </a:lnTo>
                    <a:lnTo>
                      <a:pt x="1053" y="174"/>
                    </a:lnTo>
                    <a:lnTo>
                      <a:pt x="1047" y="168"/>
                    </a:lnTo>
                    <a:lnTo>
                      <a:pt x="1041" y="126"/>
                    </a:lnTo>
                    <a:lnTo>
                      <a:pt x="1017" y="114"/>
                    </a:lnTo>
                    <a:lnTo>
                      <a:pt x="987" y="90"/>
                    </a:lnTo>
                    <a:lnTo>
                      <a:pt x="981" y="96"/>
                    </a:lnTo>
                    <a:lnTo>
                      <a:pt x="981" y="102"/>
                    </a:lnTo>
                    <a:lnTo>
                      <a:pt x="975" y="120"/>
                    </a:lnTo>
                    <a:lnTo>
                      <a:pt x="975" y="108"/>
                    </a:lnTo>
                    <a:lnTo>
                      <a:pt x="969" y="90"/>
                    </a:lnTo>
                    <a:lnTo>
                      <a:pt x="963" y="72"/>
                    </a:lnTo>
                    <a:lnTo>
                      <a:pt x="963" y="66"/>
                    </a:lnTo>
                    <a:lnTo>
                      <a:pt x="933" y="42"/>
                    </a:lnTo>
                    <a:lnTo>
                      <a:pt x="921" y="36"/>
                    </a:lnTo>
                    <a:lnTo>
                      <a:pt x="915" y="30"/>
                    </a:lnTo>
                    <a:lnTo>
                      <a:pt x="891" y="18"/>
                    </a:lnTo>
                    <a:lnTo>
                      <a:pt x="885" y="18"/>
                    </a:lnTo>
                    <a:lnTo>
                      <a:pt x="867" y="18"/>
                    </a:lnTo>
                    <a:lnTo>
                      <a:pt x="855" y="18"/>
                    </a:lnTo>
                    <a:lnTo>
                      <a:pt x="849" y="18"/>
                    </a:lnTo>
                    <a:lnTo>
                      <a:pt x="819" y="6"/>
                    </a:lnTo>
                    <a:lnTo>
                      <a:pt x="796" y="0"/>
                    </a:lnTo>
                    <a:lnTo>
                      <a:pt x="772" y="6"/>
                    </a:lnTo>
                    <a:lnTo>
                      <a:pt x="754" y="18"/>
                    </a:lnTo>
                    <a:lnTo>
                      <a:pt x="730" y="18"/>
                    </a:lnTo>
                    <a:lnTo>
                      <a:pt x="712" y="24"/>
                    </a:lnTo>
                    <a:lnTo>
                      <a:pt x="700" y="30"/>
                    </a:lnTo>
                    <a:lnTo>
                      <a:pt x="700" y="30"/>
                    </a:lnTo>
                    <a:lnTo>
                      <a:pt x="694" y="30"/>
                    </a:lnTo>
                    <a:lnTo>
                      <a:pt x="688" y="30"/>
                    </a:lnTo>
                    <a:lnTo>
                      <a:pt x="664" y="42"/>
                    </a:lnTo>
                    <a:lnTo>
                      <a:pt x="628" y="60"/>
                    </a:lnTo>
                    <a:lnTo>
                      <a:pt x="586" y="90"/>
                    </a:lnTo>
                    <a:lnTo>
                      <a:pt x="574" y="108"/>
                    </a:lnTo>
                    <a:lnTo>
                      <a:pt x="562" y="120"/>
                    </a:lnTo>
                    <a:lnTo>
                      <a:pt x="568" y="120"/>
                    </a:lnTo>
                    <a:lnTo>
                      <a:pt x="568" y="114"/>
                    </a:lnTo>
                    <a:lnTo>
                      <a:pt x="550" y="150"/>
                    </a:lnTo>
                    <a:lnTo>
                      <a:pt x="538" y="192"/>
                    </a:lnTo>
                    <a:lnTo>
                      <a:pt x="532" y="216"/>
                    </a:lnTo>
                    <a:lnTo>
                      <a:pt x="532" y="228"/>
                    </a:lnTo>
                    <a:lnTo>
                      <a:pt x="532" y="228"/>
                    </a:lnTo>
                    <a:lnTo>
                      <a:pt x="527" y="246"/>
                    </a:lnTo>
                    <a:lnTo>
                      <a:pt x="521" y="276"/>
                    </a:lnTo>
                    <a:lnTo>
                      <a:pt x="515" y="312"/>
                    </a:lnTo>
                    <a:lnTo>
                      <a:pt x="509" y="348"/>
                    </a:lnTo>
                    <a:lnTo>
                      <a:pt x="473" y="390"/>
                    </a:lnTo>
                    <a:lnTo>
                      <a:pt x="473" y="396"/>
                    </a:lnTo>
                    <a:lnTo>
                      <a:pt x="467" y="402"/>
                    </a:lnTo>
                    <a:lnTo>
                      <a:pt x="449" y="437"/>
                    </a:lnTo>
                    <a:lnTo>
                      <a:pt x="431" y="479"/>
                    </a:lnTo>
                    <a:lnTo>
                      <a:pt x="419" y="521"/>
                    </a:lnTo>
                    <a:lnTo>
                      <a:pt x="413" y="527"/>
                    </a:lnTo>
                    <a:lnTo>
                      <a:pt x="413" y="533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353" y="599"/>
                    </a:lnTo>
                    <a:lnTo>
                      <a:pt x="347" y="599"/>
                    </a:lnTo>
                    <a:lnTo>
                      <a:pt x="341" y="599"/>
                    </a:lnTo>
                    <a:lnTo>
                      <a:pt x="335" y="611"/>
                    </a:lnTo>
                    <a:lnTo>
                      <a:pt x="311" y="629"/>
                    </a:lnTo>
                    <a:lnTo>
                      <a:pt x="305" y="629"/>
                    </a:lnTo>
                    <a:lnTo>
                      <a:pt x="299" y="629"/>
                    </a:lnTo>
                    <a:lnTo>
                      <a:pt x="299" y="635"/>
                    </a:lnTo>
                    <a:lnTo>
                      <a:pt x="293" y="635"/>
                    </a:lnTo>
                    <a:lnTo>
                      <a:pt x="293" y="635"/>
                    </a:lnTo>
                    <a:lnTo>
                      <a:pt x="293" y="635"/>
                    </a:lnTo>
                    <a:lnTo>
                      <a:pt x="293" y="635"/>
                    </a:lnTo>
                    <a:lnTo>
                      <a:pt x="257" y="659"/>
                    </a:lnTo>
                    <a:lnTo>
                      <a:pt x="257" y="665"/>
                    </a:lnTo>
                    <a:lnTo>
                      <a:pt x="257" y="665"/>
                    </a:lnTo>
                    <a:lnTo>
                      <a:pt x="257" y="677"/>
                    </a:lnTo>
                    <a:lnTo>
                      <a:pt x="257" y="701"/>
                    </a:lnTo>
                    <a:lnTo>
                      <a:pt x="257" y="719"/>
                    </a:lnTo>
                    <a:lnTo>
                      <a:pt x="257" y="731"/>
                    </a:lnTo>
                    <a:lnTo>
                      <a:pt x="216" y="725"/>
                    </a:lnTo>
                    <a:lnTo>
                      <a:pt x="150" y="797"/>
                    </a:lnTo>
                    <a:lnTo>
                      <a:pt x="150" y="827"/>
                    </a:lnTo>
                    <a:lnTo>
                      <a:pt x="174" y="827"/>
                    </a:lnTo>
                    <a:lnTo>
                      <a:pt x="114" y="845"/>
                    </a:lnTo>
                    <a:lnTo>
                      <a:pt x="108" y="851"/>
                    </a:lnTo>
                    <a:lnTo>
                      <a:pt x="54" y="839"/>
                    </a:lnTo>
                    <a:lnTo>
                      <a:pt x="0" y="857"/>
                    </a:lnTo>
                    <a:lnTo>
                      <a:pt x="0" y="875"/>
                    </a:lnTo>
                    <a:lnTo>
                      <a:pt x="102" y="893"/>
                    </a:lnTo>
                    <a:lnTo>
                      <a:pt x="96" y="893"/>
                    </a:lnTo>
                    <a:lnTo>
                      <a:pt x="156" y="905"/>
                    </a:lnTo>
                    <a:lnTo>
                      <a:pt x="168" y="899"/>
                    </a:lnTo>
                    <a:lnTo>
                      <a:pt x="311" y="923"/>
                    </a:lnTo>
                    <a:lnTo>
                      <a:pt x="365" y="911"/>
                    </a:lnTo>
                    <a:lnTo>
                      <a:pt x="371" y="887"/>
                    </a:lnTo>
                    <a:lnTo>
                      <a:pt x="240" y="869"/>
                    </a:lnTo>
                    <a:lnTo>
                      <a:pt x="240" y="863"/>
                    </a:lnTo>
                    <a:lnTo>
                      <a:pt x="497" y="791"/>
                    </a:lnTo>
                    <a:lnTo>
                      <a:pt x="503" y="809"/>
                    </a:lnTo>
                    <a:lnTo>
                      <a:pt x="640" y="827"/>
                    </a:lnTo>
                    <a:lnTo>
                      <a:pt x="640" y="827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658" y="719"/>
                    </a:lnTo>
                    <a:lnTo>
                      <a:pt x="664" y="653"/>
                    </a:lnTo>
                    <a:lnTo>
                      <a:pt x="664" y="653"/>
                    </a:lnTo>
                    <a:lnTo>
                      <a:pt x="670" y="623"/>
                    </a:lnTo>
                    <a:lnTo>
                      <a:pt x="694" y="611"/>
                    </a:lnTo>
                    <a:lnTo>
                      <a:pt x="694" y="605"/>
                    </a:lnTo>
                    <a:lnTo>
                      <a:pt x="694" y="605"/>
                    </a:lnTo>
                    <a:lnTo>
                      <a:pt x="718" y="587"/>
                    </a:lnTo>
                    <a:lnTo>
                      <a:pt x="748" y="569"/>
                    </a:lnTo>
                    <a:lnTo>
                      <a:pt x="778" y="551"/>
                    </a:lnTo>
                    <a:lnTo>
                      <a:pt x="796" y="533"/>
                    </a:lnTo>
                    <a:lnTo>
                      <a:pt x="819" y="515"/>
                    </a:lnTo>
                    <a:lnTo>
                      <a:pt x="843" y="497"/>
                    </a:lnTo>
                    <a:lnTo>
                      <a:pt x="867" y="467"/>
                    </a:lnTo>
                    <a:lnTo>
                      <a:pt x="879" y="449"/>
                    </a:lnTo>
                    <a:lnTo>
                      <a:pt x="879" y="443"/>
                    </a:lnTo>
                    <a:lnTo>
                      <a:pt x="885" y="443"/>
                    </a:lnTo>
                    <a:lnTo>
                      <a:pt x="891" y="431"/>
                    </a:lnTo>
                    <a:lnTo>
                      <a:pt x="903" y="425"/>
                    </a:lnTo>
                    <a:lnTo>
                      <a:pt x="909" y="414"/>
                    </a:lnTo>
                    <a:lnTo>
                      <a:pt x="909" y="390"/>
                    </a:lnTo>
                    <a:lnTo>
                      <a:pt x="903" y="360"/>
                    </a:lnTo>
                    <a:lnTo>
                      <a:pt x="927" y="348"/>
                    </a:lnTo>
                    <a:lnTo>
                      <a:pt x="951" y="330"/>
                    </a:lnTo>
                    <a:lnTo>
                      <a:pt x="975" y="318"/>
                    </a:lnTo>
                    <a:lnTo>
                      <a:pt x="993" y="300"/>
                    </a:lnTo>
                    <a:lnTo>
                      <a:pt x="999" y="306"/>
                    </a:lnTo>
                    <a:lnTo>
                      <a:pt x="1011" y="306"/>
                    </a:lnTo>
                    <a:lnTo>
                      <a:pt x="1023" y="336"/>
                    </a:lnTo>
                    <a:lnTo>
                      <a:pt x="1023" y="336"/>
                    </a:lnTo>
                    <a:lnTo>
                      <a:pt x="1071" y="449"/>
                    </a:lnTo>
                    <a:lnTo>
                      <a:pt x="1071" y="467"/>
                    </a:lnTo>
                    <a:lnTo>
                      <a:pt x="1077" y="497"/>
                    </a:lnTo>
                    <a:lnTo>
                      <a:pt x="1101" y="563"/>
                    </a:lnTo>
                    <a:lnTo>
                      <a:pt x="1118" y="617"/>
                    </a:lnTo>
                    <a:lnTo>
                      <a:pt x="1124" y="641"/>
                    </a:lnTo>
                    <a:lnTo>
                      <a:pt x="1124" y="653"/>
                    </a:lnTo>
                    <a:lnTo>
                      <a:pt x="1118" y="659"/>
                    </a:lnTo>
                    <a:lnTo>
                      <a:pt x="1112" y="671"/>
                    </a:lnTo>
                    <a:lnTo>
                      <a:pt x="1112" y="689"/>
                    </a:lnTo>
                    <a:lnTo>
                      <a:pt x="1118" y="701"/>
                    </a:lnTo>
                    <a:lnTo>
                      <a:pt x="1124" y="719"/>
                    </a:lnTo>
                    <a:lnTo>
                      <a:pt x="1130" y="737"/>
                    </a:lnTo>
                    <a:lnTo>
                      <a:pt x="1136" y="749"/>
                    </a:lnTo>
                    <a:lnTo>
                      <a:pt x="1148" y="749"/>
                    </a:lnTo>
                    <a:lnTo>
                      <a:pt x="1154" y="743"/>
                    </a:lnTo>
                    <a:lnTo>
                      <a:pt x="1154" y="725"/>
                    </a:lnTo>
                    <a:lnTo>
                      <a:pt x="1148" y="707"/>
                    </a:lnTo>
                    <a:lnTo>
                      <a:pt x="1148" y="701"/>
                    </a:lnTo>
                    <a:lnTo>
                      <a:pt x="1202" y="713"/>
                    </a:lnTo>
                    <a:lnTo>
                      <a:pt x="1208" y="719"/>
                    </a:lnTo>
                    <a:lnTo>
                      <a:pt x="1214" y="737"/>
                    </a:lnTo>
                    <a:lnTo>
                      <a:pt x="1220" y="749"/>
                    </a:lnTo>
                    <a:lnTo>
                      <a:pt x="1232" y="755"/>
                    </a:lnTo>
                    <a:lnTo>
                      <a:pt x="1238" y="749"/>
                    </a:lnTo>
                    <a:lnTo>
                      <a:pt x="1232" y="737"/>
                    </a:lnTo>
                    <a:lnTo>
                      <a:pt x="1238" y="749"/>
                    </a:lnTo>
                    <a:lnTo>
                      <a:pt x="1244" y="755"/>
                    </a:lnTo>
                    <a:lnTo>
                      <a:pt x="1250" y="749"/>
                    </a:lnTo>
                    <a:lnTo>
                      <a:pt x="1250" y="743"/>
                    </a:lnTo>
                    <a:lnTo>
                      <a:pt x="1250" y="731"/>
                    </a:lnTo>
                    <a:lnTo>
                      <a:pt x="1244" y="719"/>
                    </a:lnTo>
                    <a:lnTo>
                      <a:pt x="1244" y="713"/>
                    </a:lnTo>
                    <a:lnTo>
                      <a:pt x="1244" y="713"/>
                    </a:lnTo>
                    <a:close/>
                    <a:moveTo>
                      <a:pt x="694" y="264"/>
                    </a:moveTo>
                    <a:lnTo>
                      <a:pt x="700" y="276"/>
                    </a:lnTo>
                    <a:lnTo>
                      <a:pt x="712" y="288"/>
                    </a:lnTo>
                    <a:lnTo>
                      <a:pt x="742" y="330"/>
                    </a:lnTo>
                    <a:lnTo>
                      <a:pt x="778" y="360"/>
                    </a:lnTo>
                    <a:lnTo>
                      <a:pt x="784" y="372"/>
                    </a:lnTo>
                    <a:lnTo>
                      <a:pt x="790" y="378"/>
                    </a:lnTo>
                    <a:lnTo>
                      <a:pt x="796" y="384"/>
                    </a:lnTo>
                    <a:lnTo>
                      <a:pt x="796" y="384"/>
                    </a:lnTo>
                    <a:lnTo>
                      <a:pt x="790" y="431"/>
                    </a:lnTo>
                    <a:lnTo>
                      <a:pt x="766" y="443"/>
                    </a:lnTo>
                    <a:lnTo>
                      <a:pt x="748" y="461"/>
                    </a:lnTo>
                    <a:lnTo>
                      <a:pt x="724" y="485"/>
                    </a:lnTo>
                    <a:lnTo>
                      <a:pt x="712" y="503"/>
                    </a:lnTo>
                    <a:lnTo>
                      <a:pt x="712" y="509"/>
                    </a:lnTo>
                    <a:lnTo>
                      <a:pt x="706" y="515"/>
                    </a:lnTo>
                    <a:lnTo>
                      <a:pt x="688" y="533"/>
                    </a:lnTo>
                    <a:lnTo>
                      <a:pt x="670" y="551"/>
                    </a:lnTo>
                    <a:lnTo>
                      <a:pt x="658" y="563"/>
                    </a:lnTo>
                    <a:lnTo>
                      <a:pt x="658" y="569"/>
                    </a:lnTo>
                    <a:lnTo>
                      <a:pt x="658" y="569"/>
                    </a:lnTo>
                    <a:lnTo>
                      <a:pt x="658" y="569"/>
                    </a:lnTo>
                    <a:lnTo>
                      <a:pt x="652" y="569"/>
                    </a:lnTo>
                    <a:lnTo>
                      <a:pt x="652" y="575"/>
                    </a:lnTo>
                    <a:lnTo>
                      <a:pt x="640" y="581"/>
                    </a:lnTo>
                    <a:lnTo>
                      <a:pt x="616" y="593"/>
                    </a:lnTo>
                    <a:lnTo>
                      <a:pt x="604" y="599"/>
                    </a:lnTo>
                    <a:lnTo>
                      <a:pt x="592" y="605"/>
                    </a:lnTo>
                    <a:lnTo>
                      <a:pt x="592" y="605"/>
                    </a:lnTo>
                    <a:lnTo>
                      <a:pt x="586" y="611"/>
                    </a:lnTo>
                    <a:lnTo>
                      <a:pt x="574" y="617"/>
                    </a:lnTo>
                    <a:lnTo>
                      <a:pt x="562" y="629"/>
                    </a:lnTo>
                    <a:lnTo>
                      <a:pt x="550" y="635"/>
                    </a:lnTo>
                    <a:lnTo>
                      <a:pt x="550" y="653"/>
                    </a:lnTo>
                    <a:lnTo>
                      <a:pt x="556" y="677"/>
                    </a:lnTo>
                    <a:lnTo>
                      <a:pt x="562" y="707"/>
                    </a:lnTo>
                    <a:lnTo>
                      <a:pt x="538" y="737"/>
                    </a:lnTo>
                    <a:lnTo>
                      <a:pt x="377" y="785"/>
                    </a:lnTo>
                    <a:lnTo>
                      <a:pt x="365" y="761"/>
                    </a:lnTo>
                    <a:lnTo>
                      <a:pt x="359" y="755"/>
                    </a:lnTo>
                    <a:lnTo>
                      <a:pt x="353" y="755"/>
                    </a:lnTo>
                    <a:lnTo>
                      <a:pt x="359" y="683"/>
                    </a:lnTo>
                    <a:lnTo>
                      <a:pt x="365" y="671"/>
                    </a:lnTo>
                    <a:lnTo>
                      <a:pt x="371" y="665"/>
                    </a:lnTo>
                    <a:lnTo>
                      <a:pt x="389" y="641"/>
                    </a:lnTo>
                    <a:lnTo>
                      <a:pt x="389" y="641"/>
                    </a:lnTo>
                    <a:lnTo>
                      <a:pt x="413" y="629"/>
                    </a:lnTo>
                    <a:lnTo>
                      <a:pt x="431" y="611"/>
                    </a:lnTo>
                    <a:lnTo>
                      <a:pt x="419" y="623"/>
                    </a:lnTo>
                    <a:lnTo>
                      <a:pt x="419" y="629"/>
                    </a:lnTo>
                    <a:lnTo>
                      <a:pt x="425" y="647"/>
                    </a:lnTo>
                    <a:lnTo>
                      <a:pt x="425" y="659"/>
                    </a:lnTo>
                    <a:lnTo>
                      <a:pt x="431" y="665"/>
                    </a:lnTo>
                    <a:lnTo>
                      <a:pt x="437" y="659"/>
                    </a:lnTo>
                    <a:lnTo>
                      <a:pt x="443" y="635"/>
                    </a:lnTo>
                    <a:lnTo>
                      <a:pt x="443" y="617"/>
                    </a:lnTo>
                    <a:lnTo>
                      <a:pt x="443" y="605"/>
                    </a:lnTo>
                    <a:lnTo>
                      <a:pt x="491" y="575"/>
                    </a:lnTo>
                    <a:lnTo>
                      <a:pt x="527" y="545"/>
                    </a:lnTo>
                    <a:lnTo>
                      <a:pt x="550" y="527"/>
                    </a:lnTo>
                    <a:lnTo>
                      <a:pt x="568" y="515"/>
                    </a:lnTo>
                    <a:lnTo>
                      <a:pt x="586" y="503"/>
                    </a:lnTo>
                    <a:lnTo>
                      <a:pt x="598" y="497"/>
                    </a:lnTo>
                    <a:lnTo>
                      <a:pt x="610" y="485"/>
                    </a:lnTo>
                    <a:lnTo>
                      <a:pt x="616" y="479"/>
                    </a:lnTo>
                    <a:lnTo>
                      <a:pt x="616" y="473"/>
                    </a:lnTo>
                    <a:lnTo>
                      <a:pt x="628" y="455"/>
                    </a:lnTo>
                    <a:lnTo>
                      <a:pt x="634" y="431"/>
                    </a:lnTo>
                    <a:lnTo>
                      <a:pt x="640" y="408"/>
                    </a:lnTo>
                    <a:lnTo>
                      <a:pt x="640" y="402"/>
                    </a:lnTo>
                    <a:lnTo>
                      <a:pt x="640" y="396"/>
                    </a:lnTo>
                    <a:lnTo>
                      <a:pt x="628" y="396"/>
                    </a:lnTo>
                    <a:lnTo>
                      <a:pt x="634" y="396"/>
                    </a:lnTo>
                    <a:lnTo>
                      <a:pt x="634" y="396"/>
                    </a:lnTo>
                    <a:lnTo>
                      <a:pt x="634" y="390"/>
                    </a:lnTo>
                    <a:lnTo>
                      <a:pt x="640" y="378"/>
                    </a:lnTo>
                    <a:lnTo>
                      <a:pt x="652" y="336"/>
                    </a:lnTo>
                    <a:lnTo>
                      <a:pt x="664" y="300"/>
                    </a:lnTo>
                    <a:lnTo>
                      <a:pt x="664" y="282"/>
                    </a:lnTo>
                    <a:lnTo>
                      <a:pt x="670" y="276"/>
                    </a:lnTo>
                    <a:lnTo>
                      <a:pt x="664" y="270"/>
                    </a:lnTo>
                    <a:lnTo>
                      <a:pt x="658" y="258"/>
                    </a:lnTo>
                    <a:lnTo>
                      <a:pt x="646" y="246"/>
                    </a:lnTo>
                    <a:lnTo>
                      <a:pt x="640" y="240"/>
                    </a:lnTo>
                    <a:lnTo>
                      <a:pt x="676" y="258"/>
                    </a:lnTo>
                    <a:lnTo>
                      <a:pt x="682" y="192"/>
                    </a:lnTo>
                    <a:lnTo>
                      <a:pt x="682" y="198"/>
                    </a:lnTo>
                    <a:lnTo>
                      <a:pt x="682" y="222"/>
                    </a:lnTo>
                    <a:lnTo>
                      <a:pt x="688" y="246"/>
                    </a:lnTo>
                    <a:lnTo>
                      <a:pt x="694" y="264"/>
                    </a:lnTo>
                    <a:lnTo>
                      <a:pt x="694" y="264"/>
                    </a:lnTo>
                    <a:close/>
                    <a:moveTo>
                      <a:pt x="532" y="455"/>
                    </a:moveTo>
                    <a:lnTo>
                      <a:pt x="527" y="461"/>
                    </a:lnTo>
                    <a:lnTo>
                      <a:pt x="532" y="449"/>
                    </a:lnTo>
                    <a:lnTo>
                      <a:pt x="532" y="455"/>
                    </a:lnTo>
                    <a:lnTo>
                      <a:pt x="532" y="455"/>
                    </a:lnTo>
                    <a:close/>
                    <a:moveTo>
                      <a:pt x="634" y="803"/>
                    </a:moveTo>
                    <a:lnTo>
                      <a:pt x="634" y="803"/>
                    </a:lnTo>
                    <a:lnTo>
                      <a:pt x="634" y="803"/>
                    </a:lnTo>
                    <a:lnTo>
                      <a:pt x="634" y="803"/>
                    </a:lnTo>
                    <a:lnTo>
                      <a:pt x="634" y="803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3" name="Freeform 19"/>
              <p:cNvSpPr>
                <a:spLocks/>
              </p:cNvSpPr>
              <p:nvPr/>
            </p:nvSpPr>
            <p:spPr bwMode="hidden">
              <a:xfrm>
                <a:off x="684" y="2709"/>
                <a:ext cx="47" cy="78"/>
              </a:xfrm>
              <a:custGeom>
                <a:avLst/>
                <a:gdLst/>
                <a:ahLst/>
                <a:cxnLst>
                  <a:cxn ang="0">
                    <a:pos x="12" y="72"/>
                  </a:cxn>
                  <a:cxn ang="0">
                    <a:pos x="18" y="60"/>
                  </a:cxn>
                  <a:cxn ang="0">
                    <a:pos x="24" y="54"/>
                  </a:cxn>
                  <a:cxn ang="0">
                    <a:pos x="47" y="0"/>
                  </a:cxn>
                  <a:cxn ang="0">
                    <a:pos x="0" y="78"/>
                  </a:cxn>
                  <a:cxn ang="0">
                    <a:pos x="12" y="72"/>
                  </a:cxn>
                  <a:cxn ang="0">
                    <a:pos x="12" y="72"/>
                  </a:cxn>
                </a:cxnLst>
                <a:rect l="0" t="0" r="r" b="b"/>
                <a:pathLst>
                  <a:path w="47" h="78">
                    <a:moveTo>
                      <a:pt x="12" y="72"/>
                    </a:moveTo>
                    <a:lnTo>
                      <a:pt x="18" y="60"/>
                    </a:lnTo>
                    <a:lnTo>
                      <a:pt x="24" y="54"/>
                    </a:lnTo>
                    <a:lnTo>
                      <a:pt x="47" y="0"/>
                    </a:lnTo>
                    <a:lnTo>
                      <a:pt x="0" y="78"/>
                    </a:lnTo>
                    <a:lnTo>
                      <a:pt x="12" y="72"/>
                    </a:lnTo>
                    <a:lnTo>
                      <a:pt x="12" y="7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4" name="Freeform 20"/>
              <p:cNvSpPr>
                <a:spLocks/>
              </p:cNvSpPr>
              <p:nvPr/>
            </p:nvSpPr>
            <p:spPr bwMode="hidden">
              <a:xfrm>
                <a:off x="1284" y="2572"/>
                <a:ext cx="149" cy="419"/>
              </a:xfrm>
              <a:custGeom>
                <a:avLst/>
                <a:gdLst/>
                <a:ahLst/>
                <a:cxnLst>
                  <a:cxn ang="0">
                    <a:pos x="29" y="96"/>
                  </a:cxn>
                  <a:cxn ang="0">
                    <a:pos x="41" y="126"/>
                  </a:cxn>
                  <a:cxn ang="0">
                    <a:pos x="29" y="161"/>
                  </a:cxn>
                  <a:cxn ang="0">
                    <a:pos x="47" y="149"/>
                  </a:cxn>
                  <a:cxn ang="0">
                    <a:pos x="53" y="347"/>
                  </a:cxn>
                  <a:cxn ang="0">
                    <a:pos x="65" y="371"/>
                  </a:cxn>
                  <a:cxn ang="0">
                    <a:pos x="65" y="377"/>
                  </a:cxn>
                  <a:cxn ang="0">
                    <a:pos x="65" y="389"/>
                  </a:cxn>
                  <a:cxn ang="0">
                    <a:pos x="77" y="395"/>
                  </a:cxn>
                  <a:cxn ang="0">
                    <a:pos x="101" y="407"/>
                  </a:cxn>
                  <a:cxn ang="0">
                    <a:pos x="125" y="413"/>
                  </a:cxn>
                  <a:cxn ang="0">
                    <a:pos x="149" y="419"/>
                  </a:cxn>
                  <a:cxn ang="0">
                    <a:pos x="125" y="395"/>
                  </a:cxn>
                  <a:cxn ang="0">
                    <a:pos x="77" y="365"/>
                  </a:cxn>
                  <a:cxn ang="0">
                    <a:pos x="77" y="365"/>
                  </a:cxn>
                  <a:cxn ang="0">
                    <a:pos x="77" y="353"/>
                  </a:cxn>
                  <a:cxn ang="0">
                    <a:pos x="83" y="329"/>
                  </a:cxn>
                  <a:cxn ang="0">
                    <a:pos x="83" y="293"/>
                  </a:cxn>
                  <a:cxn ang="0">
                    <a:pos x="83" y="257"/>
                  </a:cxn>
                  <a:cxn ang="0">
                    <a:pos x="83" y="221"/>
                  </a:cxn>
                  <a:cxn ang="0">
                    <a:pos x="77" y="185"/>
                  </a:cxn>
                  <a:cxn ang="0">
                    <a:pos x="65" y="155"/>
                  </a:cxn>
                  <a:cxn ang="0">
                    <a:pos x="59" y="143"/>
                  </a:cxn>
                  <a:cxn ang="0">
                    <a:pos x="53" y="137"/>
                  </a:cxn>
                  <a:cxn ang="0">
                    <a:pos x="53" y="120"/>
                  </a:cxn>
                  <a:cxn ang="0">
                    <a:pos x="53" y="108"/>
                  </a:cxn>
                  <a:cxn ang="0">
                    <a:pos x="47" y="90"/>
                  </a:cxn>
                  <a:cxn ang="0">
                    <a:pos x="35" y="54"/>
                  </a:cxn>
                  <a:cxn ang="0">
                    <a:pos x="23" y="18"/>
                  </a:cxn>
                  <a:cxn ang="0">
                    <a:pos x="17" y="6"/>
                  </a:cxn>
                  <a:cxn ang="0">
                    <a:pos x="17" y="0"/>
                  </a:cxn>
                  <a:cxn ang="0">
                    <a:pos x="0" y="6"/>
                  </a:cxn>
                  <a:cxn ang="0">
                    <a:pos x="6" y="114"/>
                  </a:cxn>
                  <a:cxn ang="0">
                    <a:pos x="29" y="96"/>
                  </a:cxn>
                  <a:cxn ang="0">
                    <a:pos x="29" y="96"/>
                  </a:cxn>
                </a:cxnLst>
                <a:rect l="0" t="0" r="r" b="b"/>
                <a:pathLst>
                  <a:path w="149" h="419">
                    <a:moveTo>
                      <a:pt x="29" y="96"/>
                    </a:moveTo>
                    <a:lnTo>
                      <a:pt x="41" y="126"/>
                    </a:lnTo>
                    <a:lnTo>
                      <a:pt x="29" y="161"/>
                    </a:lnTo>
                    <a:lnTo>
                      <a:pt x="47" y="149"/>
                    </a:lnTo>
                    <a:lnTo>
                      <a:pt x="53" y="347"/>
                    </a:lnTo>
                    <a:lnTo>
                      <a:pt x="65" y="371"/>
                    </a:lnTo>
                    <a:lnTo>
                      <a:pt x="65" y="377"/>
                    </a:lnTo>
                    <a:lnTo>
                      <a:pt x="65" y="389"/>
                    </a:lnTo>
                    <a:lnTo>
                      <a:pt x="77" y="395"/>
                    </a:lnTo>
                    <a:lnTo>
                      <a:pt x="101" y="407"/>
                    </a:lnTo>
                    <a:lnTo>
                      <a:pt x="125" y="413"/>
                    </a:lnTo>
                    <a:lnTo>
                      <a:pt x="149" y="419"/>
                    </a:lnTo>
                    <a:lnTo>
                      <a:pt x="125" y="395"/>
                    </a:lnTo>
                    <a:lnTo>
                      <a:pt x="77" y="365"/>
                    </a:lnTo>
                    <a:lnTo>
                      <a:pt x="77" y="365"/>
                    </a:lnTo>
                    <a:lnTo>
                      <a:pt x="77" y="353"/>
                    </a:lnTo>
                    <a:lnTo>
                      <a:pt x="83" y="329"/>
                    </a:lnTo>
                    <a:lnTo>
                      <a:pt x="83" y="293"/>
                    </a:lnTo>
                    <a:lnTo>
                      <a:pt x="83" y="257"/>
                    </a:lnTo>
                    <a:lnTo>
                      <a:pt x="83" y="221"/>
                    </a:lnTo>
                    <a:lnTo>
                      <a:pt x="77" y="185"/>
                    </a:lnTo>
                    <a:lnTo>
                      <a:pt x="65" y="155"/>
                    </a:lnTo>
                    <a:lnTo>
                      <a:pt x="59" y="143"/>
                    </a:lnTo>
                    <a:lnTo>
                      <a:pt x="53" y="137"/>
                    </a:lnTo>
                    <a:lnTo>
                      <a:pt x="53" y="120"/>
                    </a:lnTo>
                    <a:lnTo>
                      <a:pt x="53" y="108"/>
                    </a:lnTo>
                    <a:lnTo>
                      <a:pt x="47" y="90"/>
                    </a:lnTo>
                    <a:lnTo>
                      <a:pt x="35" y="54"/>
                    </a:lnTo>
                    <a:lnTo>
                      <a:pt x="23" y="18"/>
                    </a:lnTo>
                    <a:lnTo>
                      <a:pt x="17" y="6"/>
                    </a:lnTo>
                    <a:lnTo>
                      <a:pt x="17" y="0"/>
                    </a:lnTo>
                    <a:lnTo>
                      <a:pt x="0" y="6"/>
                    </a:lnTo>
                    <a:lnTo>
                      <a:pt x="6" y="114"/>
                    </a:lnTo>
                    <a:lnTo>
                      <a:pt x="29" y="96"/>
                    </a:lnTo>
                    <a:lnTo>
                      <a:pt x="2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5" name="Freeform 21"/>
              <p:cNvSpPr>
                <a:spLocks/>
              </p:cNvSpPr>
              <p:nvPr/>
            </p:nvSpPr>
            <p:spPr bwMode="hidden">
              <a:xfrm>
                <a:off x="1140" y="2434"/>
                <a:ext cx="167" cy="138"/>
              </a:xfrm>
              <a:custGeom>
                <a:avLst/>
                <a:gdLst/>
                <a:ahLst/>
                <a:cxnLst>
                  <a:cxn ang="0">
                    <a:pos x="102" y="18"/>
                  </a:cxn>
                  <a:cxn ang="0">
                    <a:pos x="96" y="12"/>
                  </a:cxn>
                  <a:cxn ang="0">
                    <a:pos x="90" y="0"/>
                  </a:cxn>
                  <a:cxn ang="0">
                    <a:pos x="78" y="0"/>
                  </a:cxn>
                  <a:cxn ang="0">
                    <a:pos x="66" y="0"/>
                  </a:cxn>
                  <a:cxn ang="0">
                    <a:pos x="60" y="0"/>
                  </a:cxn>
                  <a:cxn ang="0">
                    <a:pos x="48" y="6"/>
                  </a:cxn>
                  <a:cxn ang="0">
                    <a:pos x="36" y="12"/>
                  </a:cxn>
                  <a:cxn ang="0">
                    <a:pos x="30" y="12"/>
                  </a:cxn>
                  <a:cxn ang="0">
                    <a:pos x="24" y="24"/>
                  </a:cxn>
                  <a:cxn ang="0">
                    <a:pos x="18" y="42"/>
                  </a:cxn>
                  <a:cxn ang="0">
                    <a:pos x="6" y="66"/>
                  </a:cxn>
                  <a:cxn ang="0">
                    <a:pos x="0" y="72"/>
                  </a:cxn>
                  <a:cxn ang="0">
                    <a:pos x="42" y="30"/>
                  </a:cxn>
                  <a:cxn ang="0">
                    <a:pos x="30" y="66"/>
                  </a:cxn>
                  <a:cxn ang="0">
                    <a:pos x="96" y="36"/>
                  </a:cxn>
                  <a:cxn ang="0">
                    <a:pos x="120" y="78"/>
                  </a:cxn>
                  <a:cxn ang="0">
                    <a:pos x="120" y="54"/>
                  </a:cxn>
                  <a:cxn ang="0">
                    <a:pos x="167" y="138"/>
                  </a:cxn>
                  <a:cxn ang="0">
                    <a:pos x="167" y="120"/>
                  </a:cxn>
                  <a:cxn ang="0">
                    <a:pos x="161" y="102"/>
                  </a:cxn>
                  <a:cxn ang="0">
                    <a:pos x="138" y="60"/>
                  </a:cxn>
                  <a:cxn ang="0">
                    <a:pos x="114" y="30"/>
                  </a:cxn>
                  <a:cxn ang="0">
                    <a:pos x="108" y="24"/>
                  </a:cxn>
                  <a:cxn ang="0">
                    <a:pos x="102" y="18"/>
                  </a:cxn>
                  <a:cxn ang="0">
                    <a:pos x="102" y="18"/>
                  </a:cxn>
                </a:cxnLst>
                <a:rect l="0" t="0" r="r" b="b"/>
                <a:pathLst>
                  <a:path w="167" h="138">
                    <a:moveTo>
                      <a:pt x="102" y="18"/>
                    </a:moveTo>
                    <a:lnTo>
                      <a:pt x="96" y="12"/>
                    </a:lnTo>
                    <a:lnTo>
                      <a:pt x="90" y="0"/>
                    </a:lnTo>
                    <a:lnTo>
                      <a:pt x="78" y="0"/>
                    </a:lnTo>
                    <a:lnTo>
                      <a:pt x="66" y="0"/>
                    </a:lnTo>
                    <a:lnTo>
                      <a:pt x="60" y="0"/>
                    </a:lnTo>
                    <a:lnTo>
                      <a:pt x="48" y="6"/>
                    </a:lnTo>
                    <a:lnTo>
                      <a:pt x="36" y="12"/>
                    </a:lnTo>
                    <a:lnTo>
                      <a:pt x="30" y="12"/>
                    </a:lnTo>
                    <a:lnTo>
                      <a:pt x="24" y="24"/>
                    </a:lnTo>
                    <a:lnTo>
                      <a:pt x="18" y="42"/>
                    </a:lnTo>
                    <a:lnTo>
                      <a:pt x="6" y="66"/>
                    </a:lnTo>
                    <a:lnTo>
                      <a:pt x="0" y="72"/>
                    </a:lnTo>
                    <a:lnTo>
                      <a:pt x="42" y="30"/>
                    </a:lnTo>
                    <a:lnTo>
                      <a:pt x="30" y="66"/>
                    </a:lnTo>
                    <a:lnTo>
                      <a:pt x="96" y="36"/>
                    </a:lnTo>
                    <a:lnTo>
                      <a:pt x="120" y="78"/>
                    </a:lnTo>
                    <a:lnTo>
                      <a:pt x="120" y="54"/>
                    </a:lnTo>
                    <a:lnTo>
                      <a:pt x="167" y="138"/>
                    </a:lnTo>
                    <a:lnTo>
                      <a:pt x="167" y="120"/>
                    </a:lnTo>
                    <a:lnTo>
                      <a:pt x="161" y="102"/>
                    </a:lnTo>
                    <a:lnTo>
                      <a:pt x="138" y="60"/>
                    </a:lnTo>
                    <a:lnTo>
                      <a:pt x="114" y="30"/>
                    </a:lnTo>
                    <a:lnTo>
                      <a:pt x="108" y="24"/>
                    </a:lnTo>
                    <a:lnTo>
                      <a:pt x="102" y="18"/>
                    </a:lnTo>
                    <a:lnTo>
                      <a:pt x="102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6" name="Freeform 22"/>
              <p:cNvSpPr>
                <a:spLocks/>
              </p:cNvSpPr>
              <p:nvPr/>
            </p:nvSpPr>
            <p:spPr bwMode="hidden">
              <a:xfrm>
                <a:off x="948" y="2314"/>
                <a:ext cx="113" cy="114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" y="0"/>
                  </a:cxn>
                  <a:cxn ang="0">
                    <a:pos x="24" y="6"/>
                  </a:cxn>
                  <a:cxn ang="0">
                    <a:pos x="48" y="18"/>
                  </a:cxn>
                  <a:cxn ang="0">
                    <a:pos x="71" y="36"/>
                  </a:cxn>
                  <a:cxn ang="0">
                    <a:pos x="83" y="48"/>
                  </a:cxn>
                  <a:cxn ang="0">
                    <a:pos x="95" y="66"/>
                  </a:cxn>
                  <a:cxn ang="0">
                    <a:pos x="107" y="90"/>
                  </a:cxn>
                  <a:cxn ang="0">
                    <a:pos x="113" y="114"/>
                  </a:cxn>
                  <a:cxn ang="0">
                    <a:pos x="83" y="66"/>
                  </a:cxn>
                  <a:cxn ang="0">
                    <a:pos x="60" y="78"/>
                  </a:cxn>
                  <a:cxn ang="0">
                    <a:pos x="71" y="54"/>
                  </a:cxn>
                  <a:cxn ang="0">
                    <a:pos x="12" y="78"/>
                  </a:cxn>
                  <a:cxn ang="0">
                    <a:pos x="60" y="48"/>
                  </a:cxn>
                  <a:cxn ang="0">
                    <a:pos x="60" y="42"/>
                  </a:cxn>
                  <a:cxn ang="0">
                    <a:pos x="54" y="30"/>
                  </a:cxn>
                  <a:cxn ang="0">
                    <a:pos x="36" y="18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13" h="114">
                    <a:moveTo>
                      <a:pt x="0" y="0"/>
                    </a:moveTo>
                    <a:lnTo>
                      <a:pt x="6" y="0"/>
                    </a:lnTo>
                    <a:lnTo>
                      <a:pt x="24" y="6"/>
                    </a:lnTo>
                    <a:lnTo>
                      <a:pt x="48" y="18"/>
                    </a:lnTo>
                    <a:lnTo>
                      <a:pt x="71" y="36"/>
                    </a:lnTo>
                    <a:lnTo>
                      <a:pt x="83" y="48"/>
                    </a:lnTo>
                    <a:lnTo>
                      <a:pt x="95" y="66"/>
                    </a:lnTo>
                    <a:lnTo>
                      <a:pt x="107" y="90"/>
                    </a:lnTo>
                    <a:lnTo>
                      <a:pt x="113" y="114"/>
                    </a:lnTo>
                    <a:lnTo>
                      <a:pt x="83" y="66"/>
                    </a:lnTo>
                    <a:lnTo>
                      <a:pt x="60" y="78"/>
                    </a:lnTo>
                    <a:lnTo>
                      <a:pt x="71" y="54"/>
                    </a:lnTo>
                    <a:lnTo>
                      <a:pt x="12" y="78"/>
                    </a:lnTo>
                    <a:lnTo>
                      <a:pt x="60" y="48"/>
                    </a:lnTo>
                    <a:lnTo>
                      <a:pt x="60" y="42"/>
                    </a:lnTo>
                    <a:lnTo>
                      <a:pt x="54" y="30"/>
                    </a:lnTo>
                    <a:lnTo>
                      <a:pt x="36" y="18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7" name="Freeform 23"/>
              <p:cNvSpPr>
                <a:spLocks/>
              </p:cNvSpPr>
              <p:nvPr/>
            </p:nvSpPr>
            <p:spPr bwMode="hidden">
              <a:xfrm>
                <a:off x="1122" y="2578"/>
                <a:ext cx="66" cy="60"/>
              </a:xfrm>
              <a:custGeom>
                <a:avLst/>
                <a:gdLst/>
                <a:ahLst/>
                <a:cxnLst>
                  <a:cxn ang="0">
                    <a:pos x="54" y="0"/>
                  </a:cxn>
                  <a:cxn ang="0">
                    <a:pos x="42" y="18"/>
                  </a:cxn>
                  <a:cxn ang="0">
                    <a:pos x="36" y="6"/>
                  </a:cxn>
                  <a:cxn ang="0">
                    <a:pos x="24" y="30"/>
                  </a:cxn>
                  <a:cxn ang="0">
                    <a:pos x="18" y="36"/>
                  </a:cxn>
                  <a:cxn ang="0">
                    <a:pos x="6" y="48"/>
                  </a:cxn>
                  <a:cxn ang="0">
                    <a:pos x="0" y="60"/>
                  </a:cxn>
                  <a:cxn ang="0">
                    <a:pos x="12" y="54"/>
                  </a:cxn>
                  <a:cxn ang="0">
                    <a:pos x="30" y="36"/>
                  </a:cxn>
                  <a:cxn ang="0">
                    <a:pos x="54" y="18"/>
                  </a:cxn>
                  <a:cxn ang="0">
                    <a:pos x="66" y="6"/>
                  </a:cxn>
                  <a:cxn ang="0">
                    <a:pos x="54" y="0"/>
                  </a:cxn>
                  <a:cxn ang="0">
                    <a:pos x="54" y="0"/>
                  </a:cxn>
                </a:cxnLst>
                <a:rect l="0" t="0" r="r" b="b"/>
                <a:pathLst>
                  <a:path w="66" h="60">
                    <a:moveTo>
                      <a:pt x="54" y="0"/>
                    </a:moveTo>
                    <a:lnTo>
                      <a:pt x="42" y="18"/>
                    </a:lnTo>
                    <a:lnTo>
                      <a:pt x="36" y="6"/>
                    </a:lnTo>
                    <a:lnTo>
                      <a:pt x="24" y="30"/>
                    </a:lnTo>
                    <a:lnTo>
                      <a:pt x="18" y="36"/>
                    </a:lnTo>
                    <a:lnTo>
                      <a:pt x="6" y="48"/>
                    </a:lnTo>
                    <a:lnTo>
                      <a:pt x="0" y="60"/>
                    </a:lnTo>
                    <a:lnTo>
                      <a:pt x="12" y="54"/>
                    </a:lnTo>
                    <a:lnTo>
                      <a:pt x="30" y="36"/>
                    </a:lnTo>
                    <a:lnTo>
                      <a:pt x="54" y="18"/>
                    </a:lnTo>
                    <a:lnTo>
                      <a:pt x="66" y="6"/>
                    </a:lnTo>
                    <a:lnTo>
                      <a:pt x="54" y="0"/>
                    </a:lnTo>
                    <a:lnTo>
                      <a:pt x="5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8" name="Freeform 24"/>
              <p:cNvSpPr>
                <a:spLocks/>
              </p:cNvSpPr>
              <p:nvPr/>
            </p:nvSpPr>
            <p:spPr bwMode="hidden">
              <a:xfrm>
                <a:off x="942" y="2674"/>
                <a:ext cx="161" cy="179"/>
              </a:xfrm>
              <a:custGeom>
                <a:avLst/>
                <a:gdLst/>
                <a:ahLst/>
                <a:cxnLst>
                  <a:cxn ang="0">
                    <a:pos x="131" y="53"/>
                  </a:cxn>
                  <a:cxn ang="0">
                    <a:pos x="137" y="53"/>
                  </a:cxn>
                  <a:cxn ang="0">
                    <a:pos x="143" y="41"/>
                  </a:cxn>
                  <a:cxn ang="0">
                    <a:pos x="155" y="35"/>
                  </a:cxn>
                  <a:cxn ang="0">
                    <a:pos x="161" y="24"/>
                  </a:cxn>
                  <a:cxn ang="0">
                    <a:pos x="161" y="12"/>
                  </a:cxn>
                  <a:cxn ang="0">
                    <a:pos x="161" y="0"/>
                  </a:cxn>
                  <a:cxn ang="0">
                    <a:pos x="149" y="24"/>
                  </a:cxn>
                  <a:cxn ang="0">
                    <a:pos x="143" y="35"/>
                  </a:cxn>
                  <a:cxn ang="0">
                    <a:pos x="131" y="35"/>
                  </a:cxn>
                  <a:cxn ang="0">
                    <a:pos x="119" y="41"/>
                  </a:cxn>
                  <a:cxn ang="0">
                    <a:pos x="125" y="53"/>
                  </a:cxn>
                  <a:cxn ang="0">
                    <a:pos x="95" y="95"/>
                  </a:cxn>
                  <a:cxn ang="0">
                    <a:pos x="0" y="137"/>
                  </a:cxn>
                  <a:cxn ang="0">
                    <a:pos x="60" y="119"/>
                  </a:cxn>
                  <a:cxn ang="0">
                    <a:pos x="54" y="125"/>
                  </a:cxn>
                  <a:cxn ang="0">
                    <a:pos x="48" y="131"/>
                  </a:cxn>
                  <a:cxn ang="0">
                    <a:pos x="24" y="155"/>
                  </a:cxn>
                  <a:cxn ang="0">
                    <a:pos x="12" y="167"/>
                  </a:cxn>
                  <a:cxn ang="0">
                    <a:pos x="0" y="173"/>
                  </a:cxn>
                  <a:cxn ang="0">
                    <a:pos x="0" y="179"/>
                  </a:cxn>
                  <a:cxn ang="0">
                    <a:pos x="6" y="173"/>
                  </a:cxn>
                  <a:cxn ang="0">
                    <a:pos x="30" y="155"/>
                  </a:cxn>
                  <a:cxn ang="0">
                    <a:pos x="48" y="143"/>
                  </a:cxn>
                  <a:cxn ang="0">
                    <a:pos x="71" y="125"/>
                  </a:cxn>
                  <a:cxn ang="0">
                    <a:pos x="95" y="107"/>
                  </a:cxn>
                  <a:cxn ang="0">
                    <a:pos x="119" y="77"/>
                  </a:cxn>
                  <a:cxn ang="0">
                    <a:pos x="131" y="59"/>
                  </a:cxn>
                  <a:cxn ang="0">
                    <a:pos x="131" y="53"/>
                  </a:cxn>
                  <a:cxn ang="0">
                    <a:pos x="131" y="53"/>
                  </a:cxn>
                </a:cxnLst>
                <a:rect l="0" t="0" r="r" b="b"/>
                <a:pathLst>
                  <a:path w="161" h="179">
                    <a:moveTo>
                      <a:pt x="131" y="53"/>
                    </a:moveTo>
                    <a:lnTo>
                      <a:pt x="137" y="53"/>
                    </a:lnTo>
                    <a:lnTo>
                      <a:pt x="143" y="41"/>
                    </a:lnTo>
                    <a:lnTo>
                      <a:pt x="155" y="35"/>
                    </a:lnTo>
                    <a:lnTo>
                      <a:pt x="161" y="24"/>
                    </a:lnTo>
                    <a:lnTo>
                      <a:pt x="161" y="12"/>
                    </a:lnTo>
                    <a:lnTo>
                      <a:pt x="161" y="0"/>
                    </a:lnTo>
                    <a:lnTo>
                      <a:pt x="149" y="24"/>
                    </a:lnTo>
                    <a:lnTo>
                      <a:pt x="143" y="35"/>
                    </a:lnTo>
                    <a:lnTo>
                      <a:pt x="131" y="35"/>
                    </a:lnTo>
                    <a:lnTo>
                      <a:pt x="119" y="41"/>
                    </a:lnTo>
                    <a:lnTo>
                      <a:pt x="125" y="53"/>
                    </a:lnTo>
                    <a:lnTo>
                      <a:pt x="95" y="95"/>
                    </a:lnTo>
                    <a:lnTo>
                      <a:pt x="0" y="137"/>
                    </a:lnTo>
                    <a:lnTo>
                      <a:pt x="60" y="119"/>
                    </a:lnTo>
                    <a:lnTo>
                      <a:pt x="54" y="125"/>
                    </a:lnTo>
                    <a:lnTo>
                      <a:pt x="48" y="131"/>
                    </a:lnTo>
                    <a:lnTo>
                      <a:pt x="24" y="155"/>
                    </a:lnTo>
                    <a:lnTo>
                      <a:pt x="12" y="167"/>
                    </a:lnTo>
                    <a:lnTo>
                      <a:pt x="0" y="173"/>
                    </a:lnTo>
                    <a:lnTo>
                      <a:pt x="0" y="179"/>
                    </a:lnTo>
                    <a:lnTo>
                      <a:pt x="6" y="173"/>
                    </a:lnTo>
                    <a:lnTo>
                      <a:pt x="30" y="155"/>
                    </a:lnTo>
                    <a:lnTo>
                      <a:pt x="48" y="143"/>
                    </a:lnTo>
                    <a:lnTo>
                      <a:pt x="71" y="125"/>
                    </a:lnTo>
                    <a:lnTo>
                      <a:pt x="95" y="107"/>
                    </a:lnTo>
                    <a:lnTo>
                      <a:pt x="119" y="77"/>
                    </a:lnTo>
                    <a:lnTo>
                      <a:pt x="131" y="59"/>
                    </a:lnTo>
                    <a:lnTo>
                      <a:pt x="131" y="53"/>
                    </a:lnTo>
                    <a:lnTo>
                      <a:pt x="131" y="5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9" name="Freeform 25"/>
              <p:cNvSpPr>
                <a:spLocks/>
              </p:cNvSpPr>
              <p:nvPr/>
            </p:nvSpPr>
            <p:spPr bwMode="hidden">
              <a:xfrm>
                <a:off x="737" y="2763"/>
                <a:ext cx="73" cy="54"/>
              </a:xfrm>
              <a:custGeom>
                <a:avLst/>
                <a:gdLst/>
                <a:ahLst/>
                <a:cxnLst>
                  <a:cxn ang="0">
                    <a:pos x="24" y="36"/>
                  </a:cxn>
                  <a:cxn ang="0">
                    <a:pos x="48" y="24"/>
                  </a:cxn>
                  <a:cxn ang="0">
                    <a:pos x="60" y="12"/>
                  </a:cxn>
                  <a:cxn ang="0">
                    <a:pos x="66" y="6"/>
                  </a:cxn>
                  <a:cxn ang="0">
                    <a:pos x="72" y="0"/>
                  </a:cxn>
                  <a:cxn ang="0">
                    <a:pos x="42" y="18"/>
                  </a:cxn>
                  <a:cxn ang="0">
                    <a:pos x="30" y="24"/>
                  </a:cxn>
                  <a:cxn ang="0">
                    <a:pos x="24" y="24"/>
                  </a:cxn>
                  <a:cxn ang="0">
                    <a:pos x="18" y="18"/>
                  </a:cxn>
                  <a:cxn ang="0">
                    <a:pos x="12" y="12"/>
                  </a:cxn>
                  <a:cxn ang="0">
                    <a:pos x="0" y="54"/>
                  </a:cxn>
                  <a:cxn ang="0">
                    <a:pos x="12" y="42"/>
                  </a:cxn>
                  <a:cxn ang="0">
                    <a:pos x="24" y="36"/>
                  </a:cxn>
                  <a:cxn ang="0">
                    <a:pos x="24" y="36"/>
                  </a:cxn>
                </a:cxnLst>
                <a:rect l="0" t="0" r="r" b="b"/>
                <a:pathLst>
                  <a:path w="72" h="54">
                    <a:moveTo>
                      <a:pt x="24" y="36"/>
                    </a:moveTo>
                    <a:lnTo>
                      <a:pt x="48" y="24"/>
                    </a:lnTo>
                    <a:lnTo>
                      <a:pt x="60" y="12"/>
                    </a:lnTo>
                    <a:lnTo>
                      <a:pt x="66" y="6"/>
                    </a:lnTo>
                    <a:lnTo>
                      <a:pt x="72" y="0"/>
                    </a:lnTo>
                    <a:lnTo>
                      <a:pt x="42" y="18"/>
                    </a:lnTo>
                    <a:lnTo>
                      <a:pt x="30" y="24"/>
                    </a:lnTo>
                    <a:lnTo>
                      <a:pt x="24" y="24"/>
                    </a:lnTo>
                    <a:lnTo>
                      <a:pt x="18" y="18"/>
                    </a:lnTo>
                    <a:lnTo>
                      <a:pt x="12" y="12"/>
                    </a:lnTo>
                    <a:lnTo>
                      <a:pt x="0" y="54"/>
                    </a:lnTo>
                    <a:lnTo>
                      <a:pt x="12" y="42"/>
                    </a:lnTo>
                    <a:lnTo>
                      <a:pt x="24" y="36"/>
                    </a:lnTo>
                    <a:lnTo>
                      <a:pt x="24" y="3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0" name="Freeform 26"/>
              <p:cNvSpPr>
                <a:spLocks/>
              </p:cNvSpPr>
              <p:nvPr/>
            </p:nvSpPr>
            <p:spPr bwMode="hidden">
              <a:xfrm>
                <a:off x="624" y="2889"/>
                <a:ext cx="12" cy="54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12"/>
                  </a:cxn>
                  <a:cxn ang="0">
                    <a:pos x="0" y="18"/>
                  </a:cxn>
                  <a:cxn ang="0">
                    <a:pos x="6" y="54"/>
                  </a:cxn>
                  <a:cxn ang="0">
                    <a:pos x="12" y="36"/>
                  </a:cxn>
                  <a:cxn ang="0">
                    <a:pos x="12" y="18"/>
                  </a:cxn>
                  <a:cxn ang="0">
                    <a:pos x="12" y="6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54">
                    <a:moveTo>
                      <a:pt x="12" y="0"/>
                    </a:moveTo>
                    <a:lnTo>
                      <a:pt x="0" y="12"/>
                    </a:lnTo>
                    <a:lnTo>
                      <a:pt x="0" y="18"/>
                    </a:lnTo>
                    <a:lnTo>
                      <a:pt x="6" y="54"/>
                    </a:lnTo>
                    <a:lnTo>
                      <a:pt x="12" y="36"/>
                    </a:lnTo>
                    <a:lnTo>
                      <a:pt x="12" y="18"/>
                    </a:lnTo>
                    <a:lnTo>
                      <a:pt x="12" y="6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1" name="Freeform 27"/>
              <p:cNvSpPr>
                <a:spLocks/>
              </p:cNvSpPr>
              <p:nvPr/>
            </p:nvSpPr>
            <p:spPr bwMode="hidden">
              <a:xfrm>
                <a:off x="492" y="3021"/>
                <a:ext cx="48" cy="72"/>
              </a:xfrm>
              <a:custGeom>
                <a:avLst/>
                <a:gdLst/>
                <a:ahLst/>
                <a:cxnLst>
                  <a:cxn ang="0">
                    <a:pos x="48" y="6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6" y="0"/>
                  </a:cxn>
                  <a:cxn ang="0">
                    <a:pos x="42" y="12"/>
                  </a:cxn>
                  <a:cxn ang="0">
                    <a:pos x="42" y="12"/>
                  </a:cxn>
                  <a:cxn ang="0">
                    <a:pos x="0" y="72"/>
                  </a:cxn>
                  <a:cxn ang="0">
                    <a:pos x="18" y="54"/>
                  </a:cxn>
                  <a:cxn ang="0">
                    <a:pos x="18" y="66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48" y="6"/>
                  </a:cxn>
                </a:cxnLst>
                <a:rect l="0" t="0" r="r" b="b"/>
                <a:pathLst>
                  <a:path w="48" h="72">
                    <a:moveTo>
                      <a:pt x="48" y="6"/>
                    </a:moveTo>
                    <a:lnTo>
                      <a:pt x="48" y="6"/>
                    </a:lnTo>
                    <a:lnTo>
                      <a:pt x="48" y="6"/>
                    </a:lnTo>
                    <a:lnTo>
                      <a:pt x="48" y="6"/>
                    </a:lnTo>
                    <a:lnTo>
                      <a:pt x="6" y="0"/>
                    </a:lnTo>
                    <a:lnTo>
                      <a:pt x="42" y="12"/>
                    </a:lnTo>
                    <a:lnTo>
                      <a:pt x="42" y="12"/>
                    </a:lnTo>
                    <a:lnTo>
                      <a:pt x="0" y="72"/>
                    </a:lnTo>
                    <a:lnTo>
                      <a:pt x="18" y="54"/>
                    </a:lnTo>
                    <a:lnTo>
                      <a:pt x="18" y="66"/>
                    </a:lnTo>
                    <a:lnTo>
                      <a:pt x="48" y="6"/>
                    </a:lnTo>
                    <a:lnTo>
                      <a:pt x="48" y="6"/>
                    </a:lnTo>
                    <a:lnTo>
                      <a:pt x="48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2" name="Freeform 28"/>
              <p:cNvSpPr>
                <a:spLocks/>
              </p:cNvSpPr>
              <p:nvPr/>
            </p:nvSpPr>
            <p:spPr bwMode="hidden">
              <a:xfrm>
                <a:off x="437" y="3027"/>
                <a:ext cx="288" cy="84"/>
              </a:xfrm>
              <a:custGeom>
                <a:avLst/>
                <a:gdLst/>
                <a:ahLst/>
                <a:cxnLst>
                  <a:cxn ang="0">
                    <a:pos x="287" y="0"/>
                  </a:cxn>
                  <a:cxn ang="0">
                    <a:pos x="0" y="84"/>
                  </a:cxn>
                  <a:cxn ang="0">
                    <a:pos x="168" y="36"/>
                  </a:cxn>
                  <a:cxn ang="0">
                    <a:pos x="114" y="60"/>
                  </a:cxn>
                  <a:cxn ang="0">
                    <a:pos x="276" y="18"/>
                  </a:cxn>
                  <a:cxn ang="0">
                    <a:pos x="287" y="0"/>
                  </a:cxn>
                  <a:cxn ang="0">
                    <a:pos x="287" y="0"/>
                  </a:cxn>
                </a:cxnLst>
                <a:rect l="0" t="0" r="r" b="b"/>
                <a:pathLst>
                  <a:path w="287" h="84">
                    <a:moveTo>
                      <a:pt x="287" y="0"/>
                    </a:moveTo>
                    <a:lnTo>
                      <a:pt x="0" y="84"/>
                    </a:lnTo>
                    <a:lnTo>
                      <a:pt x="168" y="36"/>
                    </a:lnTo>
                    <a:lnTo>
                      <a:pt x="114" y="60"/>
                    </a:lnTo>
                    <a:lnTo>
                      <a:pt x="276" y="18"/>
                    </a:lnTo>
                    <a:lnTo>
                      <a:pt x="287" y="0"/>
                    </a:lnTo>
                    <a:lnTo>
                      <a:pt x="287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3" name="Freeform 29"/>
              <p:cNvSpPr>
                <a:spLocks/>
              </p:cNvSpPr>
              <p:nvPr/>
            </p:nvSpPr>
            <p:spPr bwMode="hidden">
              <a:xfrm>
                <a:off x="828" y="3003"/>
                <a:ext cx="66" cy="108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66" y="6"/>
                  </a:cxn>
                  <a:cxn ang="0">
                    <a:pos x="0" y="84"/>
                  </a:cxn>
                  <a:cxn ang="0">
                    <a:pos x="54" y="24"/>
                  </a:cxn>
                  <a:cxn ang="0">
                    <a:pos x="6" y="108"/>
                  </a:cxn>
                  <a:cxn ang="0">
                    <a:pos x="66" y="6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66" h="108">
                    <a:moveTo>
                      <a:pt x="6" y="0"/>
                    </a:moveTo>
                    <a:lnTo>
                      <a:pt x="66" y="6"/>
                    </a:lnTo>
                    <a:lnTo>
                      <a:pt x="0" y="84"/>
                    </a:lnTo>
                    <a:lnTo>
                      <a:pt x="54" y="24"/>
                    </a:lnTo>
                    <a:lnTo>
                      <a:pt x="6" y="108"/>
                    </a:lnTo>
                    <a:lnTo>
                      <a:pt x="66" y="6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4" name="Freeform 30"/>
              <p:cNvSpPr>
                <a:spLocks/>
              </p:cNvSpPr>
              <p:nvPr/>
            </p:nvSpPr>
            <p:spPr bwMode="hidden">
              <a:xfrm>
                <a:off x="366" y="3111"/>
                <a:ext cx="77" cy="42"/>
              </a:xfrm>
              <a:custGeom>
                <a:avLst/>
                <a:gdLst/>
                <a:ahLst/>
                <a:cxnLst>
                  <a:cxn ang="0">
                    <a:pos x="36" y="0"/>
                  </a:cxn>
                  <a:cxn ang="0">
                    <a:pos x="42" y="0"/>
                  </a:cxn>
                  <a:cxn ang="0">
                    <a:pos x="60" y="6"/>
                  </a:cxn>
                  <a:cxn ang="0">
                    <a:pos x="48" y="6"/>
                  </a:cxn>
                  <a:cxn ang="0">
                    <a:pos x="42" y="6"/>
                  </a:cxn>
                  <a:cxn ang="0">
                    <a:pos x="60" y="6"/>
                  </a:cxn>
                  <a:cxn ang="0">
                    <a:pos x="0" y="24"/>
                  </a:cxn>
                  <a:cxn ang="0">
                    <a:pos x="71" y="6"/>
                  </a:cxn>
                  <a:cxn ang="0">
                    <a:pos x="66" y="42"/>
                  </a:cxn>
                  <a:cxn ang="0">
                    <a:pos x="77" y="6"/>
                  </a:cxn>
                  <a:cxn ang="0">
                    <a:pos x="36" y="0"/>
                  </a:cxn>
                  <a:cxn ang="0">
                    <a:pos x="36" y="0"/>
                  </a:cxn>
                </a:cxnLst>
                <a:rect l="0" t="0" r="r" b="b"/>
                <a:pathLst>
                  <a:path w="77" h="42">
                    <a:moveTo>
                      <a:pt x="36" y="0"/>
                    </a:moveTo>
                    <a:lnTo>
                      <a:pt x="42" y="0"/>
                    </a:lnTo>
                    <a:lnTo>
                      <a:pt x="60" y="6"/>
                    </a:lnTo>
                    <a:lnTo>
                      <a:pt x="48" y="6"/>
                    </a:lnTo>
                    <a:lnTo>
                      <a:pt x="42" y="6"/>
                    </a:lnTo>
                    <a:lnTo>
                      <a:pt x="60" y="6"/>
                    </a:lnTo>
                    <a:lnTo>
                      <a:pt x="0" y="24"/>
                    </a:lnTo>
                    <a:lnTo>
                      <a:pt x="71" y="6"/>
                    </a:lnTo>
                    <a:lnTo>
                      <a:pt x="66" y="42"/>
                    </a:lnTo>
                    <a:lnTo>
                      <a:pt x="77" y="6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5" name="Freeform 31"/>
              <p:cNvSpPr>
                <a:spLocks/>
              </p:cNvSpPr>
              <p:nvPr/>
            </p:nvSpPr>
            <p:spPr bwMode="hidden">
              <a:xfrm>
                <a:off x="498" y="3165"/>
                <a:ext cx="66" cy="30"/>
              </a:xfrm>
              <a:custGeom>
                <a:avLst/>
                <a:gdLst/>
                <a:ahLst/>
                <a:cxnLst>
                  <a:cxn ang="0">
                    <a:pos x="66" y="6"/>
                  </a:cxn>
                  <a:cxn ang="0">
                    <a:pos x="0" y="0"/>
                  </a:cxn>
                  <a:cxn ang="0">
                    <a:pos x="54" y="6"/>
                  </a:cxn>
                  <a:cxn ang="0">
                    <a:pos x="18" y="18"/>
                  </a:cxn>
                  <a:cxn ang="0">
                    <a:pos x="60" y="12"/>
                  </a:cxn>
                  <a:cxn ang="0">
                    <a:pos x="60" y="30"/>
                  </a:cxn>
                  <a:cxn ang="0">
                    <a:pos x="60" y="30"/>
                  </a:cxn>
                  <a:cxn ang="0">
                    <a:pos x="66" y="6"/>
                  </a:cxn>
                  <a:cxn ang="0">
                    <a:pos x="66" y="6"/>
                  </a:cxn>
                </a:cxnLst>
                <a:rect l="0" t="0" r="r" b="b"/>
                <a:pathLst>
                  <a:path w="66" h="30">
                    <a:moveTo>
                      <a:pt x="66" y="6"/>
                    </a:moveTo>
                    <a:lnTo>
                      <a:pt x="0" y="0"/>
                    </a:lnTo>
                    <a:lnTo>
                      <a:pt x="54" y="6"/>
                    </a:lnTo>
                    <a:lnTo>
                      <a:pt x="18" y="18"/>
                    </a:lnTo>
                    <a:lnTo>
                      <a:pt x="60" y="12"/>
                    </a:lnTo>
                    <a:lnTo>
                      <a:pt x="60" y="30"/>
                    </a:lnTo>
                    <a:lnTo>
                      <a:pt x="60" y="30"/>
                    </a:lnTo>
                    <a:lnTo>
                      <a:pt x="66" y="6"/>
                    </a:lnTo>
                    <a:lnTo>
                      <a:pt x="6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6" name="Freeform 32"/>
              <p:cNvSpPr>
                <a:spLocks/>
              </p:cNvSpPr>
              <p:nvPr/>
            </p:nvSpPr>
            <p:spPr bwMode="hidden">
              <a:xfrm>
                <a:off x="840" y="2919"/>
                <a:ext cx="18" cy="60"/>
              </a:xfrm>
              <a:custGeom>
                <a:avLst/>
                <a:gdLst/>
                <a:ahLst/>
                <a:cxnLst>
                  <a:cxn ang="0">
                    <a:pos x="0" y="24"/>
                  </a:cxn>
                  <a:cxn ang="0">
                    <a:pos x="12" y="24"/>
                  </a:cxn>
                  <a:cxn ang="0">
                    <a:pos x="12" y="60"/>
                  </a:cxn>
                  <a:cxn ang="0">
                    <a:pos x="18" y="18"/>
                  </a:cxn>
                  <a:cxn ang="0">
                    <a:pos x="18" y="18"/>
                  </a:cxn>
                  <a:cxn ang="0">
                    <a:pos x="18" y="0"/>
                  </a:cxn>
                  <a:cxn ang="0">
                    <a:pos x="12" y="18"/>
                  </a:cxn>
                  <a:cxn ang="0">
                    <a:pos x="0" y="24"/>
                  </a:cxn>
                  <a:cxn ang="0">
                    <a:pos x="0" y="24"/>
                  </a:cxn>
                </a:cxnLst>
                <a:rect l="0" t="0" r="r" b="b"/>
                <a:pathLst>
                  <a:path w="18" h="60">
                    <a:moveTo>
                      <a:pt x="0" y="24"/>
                    </a:moveTo>
                    <a:lnTo>
                      <a:pt x="12" y="24"/>
                    </a:lnTo>
                    <a:lnTo>
                      <a:pt x="12" y="60"/>
                    </a:lnTo>
                    <a:lnTo>
                      <a:pt x="18" y="18"/>
                    </a:lnTo>
                    <a:lnTo>
                      <a:pt x="18" y="18"/>
                    </a:lnTo>
                    <a:lnTo>
                      <a:pt x="18" y="0"/>
                    </a:lnTo>
                    <a:lnTo>
                      <a:pt x="12" y="18"/>
                    </a:lnTo>
                    <a:lnTo>
                      <a:pt x="0" y="24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7" name="Freeform 33"/>
              <p:cNvSpPr>
                <a:spLocks/>
              </p:cNvSpPr>
              <p:nvPr/>
            </p:nvSpPr>
            <p:spPr bwMode="hidden">
              <a:xfrm>
                <a:off x="546" y="3021"/>
                <a:ext cx="6" cy="18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18"/>
                  </a:cxn>
                  <a:cxn ang="0">
                    <a:pos x="6" y="12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6" h="18">
                    <a:moveTo>
                      <a:pt x="6" y="0"/>
                    </a:moveTo>
                    <a:lnTo>
                      <a:pt x="0" y="18"/>
                    </a:lnTo>
                    <a:lnTo>
                      <a:pt x="6" y="12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8" name="Freeform 34"/>
              <p:cNvSpPr>
                <a:spLocks/>
              </p:cNvSpPr>
              <p:nvPr/>
            </p:nvSpPr>
            <p:spPr bwMode="hidden">
              <a:xfrm>
                <a:off x="534" y="2943"/>
                <a:ext cx="30" cy="78"/>
              </a:xfrm>
              <a:custGeom>
                <a:avLst/>
                <a:gdLst/>
                <a:ahLst/>
                <a:cxnLst>
                  <a:cxn ang="0">
                    <a:pos x="24" y="6"/>
                  </a:cxn>
                  <a:cxn ang="0">
                    <a:pos x="18" y="24"/>
                  </a:cxn>
                  <a:cxn ang="0">
                    <a:pos x="0" y="18"/>
                  </a:cxn>
                  <a:cxn ang="0">
                    <a:pos x="12" y="30"/>
                  </a:cxn>
                  <a:cxn ang="0">
                    <a:pos x="6" y="42"/>
                  </a:cxn>
                  <a:cxn ang="0">
                    <a:pos x="18" y="78"/>
                  </a:cxn>
                  <a:cxn ang="0">
                    <a:pos x="18" y="24"/>
                  </a:cxn>
                  <a:cxn ang="0">
                    <a:pos x="24" y="12"/>
                  </a:cxn>
                  <a:cxn ang="0">
                    <a:pos x="30" y="6"/>
                  </a:cxn>
                  <a:cxn ang="0">
                    <a:pos x="30" y="6"/>
                  </a:cxn>
                  <a:cxn ang="0">
                    <a:pos x="12" y="0"/>
                  </a:cxn>
                  <a:cxn ang="0">
                    <a:pos x="24" y="6"/>
                  </a:cxn>
                  <a:cxn ang="0">
                    <a:pos x="24" y="6"/>
                  </a:cxn>
                </a:cxnLst>
                <a:rect l="0" t="0" r="r" b="b"/>
                <a:pathLst>
                  <a:path w="30" h="78">
                    <a:moveTo>
                      <a:pt x="24" y="6"/>
                    </a:moveTo>
                    <a:lnTo>
                      <a:pt x="18" y="24"/>
                    </a:lnTo>
                    <a:lnTo>
                      <a:pt x="0" y="18"/>
                    </a:lnTo>
                    <a:lnTo>
                      <a:pt x="12" y="30"/>
                    </a:lnTo>
                    <a:lnTo>
                      <a:pt x="6" y="42"/>
                    </a:lnTo>
                    <a:lnTo>
                      <a:pt x="18" y="78"/>
                    </a:lnTo>
                    <a:lnTo>
                      <a:pt x="18" y="24"/>
                    </a:lnTo>
                    <a:lnTo>
                      <a:pt x="24" y="12"/>
                    </a:lnTo>
                    <a:lnTo>
                      <a:pt x="30" y="6"/>
                    </a:lnTo>
                    <a:lnTo>
                      <a:pt x="30" y="6"/>
                    </a:lnTo>
                    <a:lnTo>
                      <a:pt x="12" y="0"/>
                    </a:lnTo>
                    <a:lnTo>
                      <a:pt x="24" y="6"/>
                    </a:lnTo>
                    <a:lnTo>
                      <a:pt x="24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9" name="Freeform 35"/>
              <p:cNvSpPr>
                <a:spLocks/>
              </p:cNvSpPr>
              <p:nvPr/>
            </p:nvSpPr>
            <p:spPr bwMode="hidden">
              <a:xfrm>
                <a:off x="540" y="3039"/>
                <a:ext cx="24" cy="24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0"/>
                  </a:cxn>
                  <a:cxn ang="0">
                    <a:pos x="6" y="0"/>
                  </a:cxn>
                  <a:cxn ang="0">
                    <a:pos x="12" y="6"/>
                  </a:cxn>
                  <a:cxn ang="0">
                    <a:pos x="24" y="24"/>
                  </a:cxn>
                  <a:cxn ang="0">
                    <a:pos x="24" y="18"/>
                  </a:cxn>
                  <a:cxn ang="0">
                    <a:pos x="18" y="6"/>
                  </a:cxn>
                  <a:cxn ang="0">
                    <a:pos x="12" y="0"/>
                  </a:cxn>
                  <a:cxn ang="0">
                    <a:pos x="6" y="0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24" h="24">
                    <a:moveTo>
                      <a:pt x="6" y="0"/>
                    </a:moveTo>
                    <a:lnTo>
                      <a:pt x="0" y="0"/>
                    </a:lnTo>
                    <a:lnTo>
                      <a:pt x="6" y="0"/>
                    </a:lnTo>
                    <a:lnTo>
                      <a:pt x="12" y="6"/>
                    </a:lnTo>
                    <a:lnTo>
                      <a:pt x="24" y="24"/>
                    </a:lnTo>
                    <a:lnTo>
                      <a:pt x="24" y="18"/>
                    </a:lnTo>
                    <a:lnTo>
                      <a:pt x="18" y="6"/>
                    </a:lnTo>
                    <a:lnTo>
                      <a:pt x="12" y="0"/>
                    </a:lnTo>
                    <a:lnTo>
                      <a:pt x="6" y="0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40" name="Freeform 36"/>
              <p:cNvSpPr>
                <a:spLocks/>
              </p:cNvSpPr>
              <p:nvPr/>
            </p:nvSpPr>
            <p:spPr bwMode="hidden">
              <a:xfrm>
                <a:off x="801" y="2681"/>
                <a:ext cx="215" cy="216"/>
              </a:xfrm>
              <a:custGeom>
                <a:avLst/>
                <a:gdLst/>
                <a:ahLst/>
                <a:cxnLst>
                  <a:cxn ang="0">
                    <a:pos x="215" y="0"/>
                  </a:cxn>
                  <a:cxn ang="0">
                    <a:pos x="147" y="36"/>
                  </a:cxn>
                  <a:cxn ang="0">
                    <a:pos x="132" y="49"/>
                  </a:cxn>
                  <a:cxn ang="0">
                    <a:pos x="104" y="79"/>
                  </a:cxn>
                  <a:cxn ang="0">
                    <a:pos x="87" y="114"/>
                  </a:cxn>
                  <a:cxn ang="0">
                    <a:pos x="48" y="156"/>
                  </a:cxn>
                  <a:cxn ang="0">
                    <a:pos x="42" y="166"/>
                  </a:cxn>
                  <a:cxn ang="0">
                    <a:pos x="29" y="177"/>
                  </a:cxn>
                  <a:cxn ang="0">
                    <a:pos x="0" y="208"/>
                  </a:cxn>
                  <a:cxn ang="0">
                    <a:pos x="48" y="216"/>
                  </a:cxn>
                  <a:cxn ang="0">
                    <a:pos x="215" y="0"/>
                  </a:cxn>
                </a:cxnLst>
                <a:rect l="0" t="0" r="r" b="b"/>
                <a:pathLst>
                  <a:path w="215" h="216">
                    <a:moveTo>
                      <a:pt x="215" y="0"/>
                    </a:moveTo>
                    <a:lnTo>
                      <a:pt x="147" y="36"/>
                    </a:lnTo>
                    <a:lnTo>
                      <a:pt x="132" y="49"/>
                    </a:lnTo>
                    <a:lnTo>
                      <a:pt x="104" y="79"/>
                    </a:lnTo>
                    <a:lnTo>
                      <a:pt x="87" y="114"/>
                    </a:lnTo>
                    <a:lnTo>
                      <a:pt x="48" y="156"/>
                    </a:lnTo>
                    <a:lnTo>
                      <a:pt x="42" y="166"/>
                    </a:lnTo>
                    <a:lnTo>
                      <a:pt x="29" y="177"/>
                    </a:lnTo>
                    <a:lnTo>
                      <a:pt x="0" y="208"/>
                    </a:lnTo>
                    <a:lnTo>
                      <a:pt x="48" y="216"/>
                    </a:lnTo>
                    <a:lnTo>
                      <a:pt x="215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41" name="Freeform 37"/>
              <p:cNvSpPr>
                <a:spLocks/>
              </p:cNvSpPr>
              <p:nvPr/>
            </p:nvSpPr>
            <p:spPr bwMode="hidden">
              <a:xfrm>
                <a:off x="536" y="2710"/>
                <a:ext cx="212" cy="179"/>
              </a:xfrm>
              <a:custGeom>
                <a:avLst/>
                <a:gdLst/>
                <a:ahLst/>
                <a:cxnLst>
                  <a:cxn ang="0">
                    <a:pos x="212" y="0"/>
                  </a:cxn>
                  <a:cxn ang="0">
                    <a:pos x="144" y="36"/>
                  </a:cxn>
                  <a:cxn ang="0">
                    <a:pos x="0" y="179"/>
                  </a:cxn>
                  <a:cxn ang="0">
                    <a:pos x="177" y="85"/>
                  </a:cxn>
                  <a:cxn ang="0">
                    <a:pos x="212" y="0"/>
                  </a:cxn>
                </a:cxnLst>
                <a:rect l="0" t="0" r="r" b="b"/>
                <a:pathLst>
                  <a:path w="212" h="179">
                    <a:moveTo>
                      <a:pt x="212" y="0"/>
                    </a:moveTo>
                    <a:lnTo>
                      <a:pt x="144" y="36"/>
                    </a:lnTo>
                    <a:lnTo>
                      <a:pt x="0" y="179"/>
                    </a:lnTo>
                    <a:lnTo>
                      <a:pt x="177" y="85"/>
                    </a:lnTo>
                    <a:lnTo>
                      <a:pt x="212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42" name="Freeform 38"/>
              <p:cNvSpPr>
                <a:spLocks/>
              </p:cNvSpPr>
              <p:nvPr/>
            </p:nvSpPr>
            <p:spPr bwMode="hidden">
              <a:xfrm>
                <a:off x="1037" y="2609"/>
                <a:ext cx="64" cy="79"/>
              </a:xfrm>
              <a:custGeom>
                <a:avLst/>
                <a:gdLst/>
                <a:ahLst/>
                <a:cxnLst>
                  <a:cxn ang="0">
                    <a:pos x="0" y="22"/>
                  </a:cxn>
                  <a:cxn ang="0">
                    <a:pos x="64" y="79"/>
                  </a:cxn>
                  <a:cxn ang="0">
                    <a:pos x="60" y="0"/>
                  </a:cxn>
                  <a:cxn ang="0">
                    <a:pos x="0" y="22"/>
                  </a:cxn>
                </a:cxnLst>
                <a:rect l="0" t="0" r="r" b="b"/>
                <a:pathLst>
                  <a:path w="64" h="79">
                    <a:moveTo>
                      <a:pt x="0" y="22"/>
                    </a:moveTo>
                    <a:lnTo>
                      <a:pt x="64" y="79"/>
                    </a:lnTo>
                    <a:lnTo>
                      <a:pt x="60" y="0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43" name="Freeform 39"/>
              <p:cNvSpPr>
                <a:spLocks/>
              </p:cNvSpPr>
              <p:nvPr userDrawn="1"/>
            </p:nvSpPr>
            <p:spPr bwMode="hidden">
              <a:xfrm>
                <a:off x="867" y="2471"/>
                <a:ext cx="137" cy="20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7" y="87"/>
                  </a:cxn>
                  <a:cxn ang="0">
                    <a:pos x="69" y="154"/>
                  </a:cxn>
                  <a:cxn ang="0">
                    <a:pos x="137" y="207"/>
                  </a:cxn>
                  <a:cxn ang="0">
                    <a:pos x="0" y="0"/>
                  </a:cxn>
                </a:cxnLst>
                <a:rect l="0" t="0" r="r" b="b"/>
                <a:pathLst>
                  <a:path w="137" h="207">
                    <a:moveTo>
                      <a:pt x="0" y="0"/>
                    </a:moveTo>
                    <a:lnTo>
                      <a:pt x="17" y="87"/>
                    </a:lnTo>
                    <a:lnTo>
                      <a:pt x="69" y="154"/>
                    </a:lnTo>
                    <a:lnTo>
                      <a:pt x="137" y="2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44" name="Freeform 40"/>
              <p:cNvSpPr>
                <a:spLocks/>
              </p:cNvSpPr>
              <p:nvPr userDrawn="1"/>
            </p:nvSpPr>
            <p:spPr bwMode="hidden">
              <a:xfrm>
                <a:off x="817" y="2507"/>
                <a:ext cx="65" cy="222"/>
              </a:xfrm>
              <a:custGeom>
                <a:avLst/>
                <a:gdLst/>
                <a:ahLst/>
                <a:cxnLst>
                  <a:cxn ang="0">
                    <a:pos x="0" y="222"/>
                  </a:cxn>
                  <a:cxn ang="0">
                    <a:pos x="40" y="142"/>
                  </a:cxn>
                  <a:cxn ang="0">
                    <a:pos x="65" y="72"/>
                  </a:cxn>
                  <a:cxn ang="0">
                    <a:pos x="7" y="0"/>
                  </a:cxn>
                  <a:cxn ang="0">
                    <a:pos x="0" y="222"/>
                  </a:cxn>
                </a:cxnLst>
                <a:rect l="0" t="0" r="r" b="b"/>
                <a:pathLst>
                  <a:path w="65" h="222">
                    <a:moveTo>
                      <a:pt x="0" y="222"/>
                    </a:moveTo>
                    <a:lnTo>
                      <a:pt x="40" y="142"/>
                    </a:lnTo>
                    <a:lnTo>
                      <a:pt x="65" y="72"/>
                    </a:lnTo>
                    <a:lnTo>
                      <a:pt x="7" y="0"/>
                    </a:lnTo>
                    <a:lnTo>
                      <a:pt x="0" y="222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21545" name="Rectangle 41"/>
          <p:cNvSpPr>
            <a:spLocks noGrp="1" noChangeArrowheads="1"/>
          </p:cNvSpPr>
          <p:nvPr>
            <p:ph type="ctrTitle"/>
          </p:nvPr>
        </p:nvSpPr>
        <p:spPr>
          <a:xfrm>
            <a:off x="685800" y="1447800"/>
            <a:ext cx="7772400" cy="1470025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21546" name="Rectangle 4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203575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21547" name="Rectangle 43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21548" name="Rectangle 44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21549" name="Rectangle 45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1EDEF98-9623-4E34-9F18-E2B50BB99B7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5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1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45" grpId="0"/>
      <p:bldP spid="21546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154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1546"/>
                        </p:tgtEl>
                      </p:cBhvr>
                    </p:animEffect>
                  </p:childTnLst>
                  <p:subTnLst>
                    <p:animClr clrSpc="rgb" dir="cw">
                      <p:cBhvr override="childStyle">
                        <p:cTn dur="1" fill="hold" display="0" masterRel="nextClick" afterEffect="1"/>
                        <p:tgtEl>
                          <p:spTgt spid="21546"/>
                        </p:tgtEl>
                        <p:attrNameLst>
                          <p:attrName>ppt_c</p:attrName>
                        </p:attrNameLst>
                      </p:cBhvr>
                      <p:to>
                        <a:schemeClr val="bg2"/>
                      </p:to>
                    </p:animClr>
                  </p:sub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2FC759-0A32-4AAC-9A6B-114797F22A5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1A2D03-369E-4957-9152-31F15193571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09F0A5-C5A9-4F4D-B1A8-EE915D03FC9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7C0826-9DBA-463F-93E5-A06CD373B32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F0A0E9-6F16-4CC6-81A6-FCE2BB391F2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FF310D-1BC1-45D9-85EA-AC7300271EC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D829AA-3067-4148-9751-CE25C63090B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CCE0AF-0C73-459A-92B6-7738B5CDA74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DC2F44-78EA-41D6-B919-BD13853B727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58750"/>
            <a:ext cx="2057400" cy="59721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58750"/>
            <a:ext cx="6019800" cy="59721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514815-87C8-4B51-B2A9-4582B7CF43C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482" name="Group 2"/>
          <p:cNvGrpSpPr>
            <a:grpSpLocks/>
          </p:cNvGrpSpPr>
          <p:nvPr/>
        </p:nvGrpSpPr>
        <p:grpSpPr bwMode="auto">
          <a:xfrm>
            <a:off x="0" y="0"/>
            <a:ext cx="9140825" cy="6851650"/>
            <a:chOff x="0" y="0"/>
            <a:chExt cx="5758" cy="4316"/>
          </a:xfrm>
        </p:grpSpPr>
        <p:sp>
          <p:nvSpPr>
            <p:cNvPr id="20483" name="Freeform 3"/>
            <p:cNvSpPr>
              <a:spLocks/>
            </p:cNvSpPr>
            <p:nvPr/>
          </p:nvSpPr>
          <p:spPr bwMode="hidden">
            <a:xfrm>
              <a:off x="1812" y="2811"/>
              <a:ext cx="3946" cy="1505"/>
            </a:xfrm>
            <a:custGeom>
              <a:avLst/>
              <a:gdLst/>
              <a:ahLst/>
              <a:cxnLst>
                <a:cxn ang="0">
                  <a:pos x="149" y="1505"/>
                </a:cxn>
                <a:cxn ang="0">
                  <a:pos x="687" y="1331"/>
                </a:cxn>
                <a:cxn ang="0">
                  <a:pos x="1213" y="1157"/>
                </a:cxn>
                <a:cxn ang="0">
                  <a:pos x="1728" y="977"/>
                </a:cxn>
                <a:cxn ang="0">
                  <a:pos x="2218" y="792"/>
                </a:cxn>
                <a:cxn ang="0">
                  <a:pos x="2457" y="696"/>
                </a:cxn>
                <a:cxn ang="0">
                  <a:pos x="2690" y="606"/>
                </a:cxn>
                <a:cxn ang="0">
                  <a:pos x="2918" y="510"/>
                </a:cxn>
                <a:cxn ang="0">
                  <a:pos x="3139" y="420"/>
                </a:cxn>
                <a:cxn ang="0">
                  <a:pos x="3348" y="324"/>
                </a:cxn>
                <a:cxn ang="0">
                  <a:pos x="3551" y="234"/>
                </a:cxn>
                <a:cxn ang="0">
                  <a:pos x="3749" y="138"/>
                </a:cxn>
                <a:cxn ang="0">
                  <a:pos x="3934" y="48"/>
                </a:cxn>
                <a:cxn ang="0">
                  <a:pos x="3934" y="0"/>
                </a:cxn>
                <a:cxn ang="0">
                  <a:pos x="3743" y="96"/>
                </a:cxn>
                <a:cxn ang="0">
                  <a:pos x="3539" y="192"/>
                </a:cxn>
                <a:cxn ang="0">
                  <a:pos x="3330" y="288"/>
                </a:cxn>
                <a:cxn ang="0">
                  <a:pos x="3115" y="384"/>
                </a:cxn>
                <a:cxn ang="0">
                  <a:pos x="2888" y="480"/>
                </a:cxn>
                <a:cxn ang="0">
                  <a:pos x="2654" y="576"/>
                </a:cxn>
                <a:cxn ang="0">
                  <a:pos x="2409" y="672"/>
                </a:cxn>
                <a:cxn ang="0">
                  <a:pos x="2164" y="768"/>
                </a:cxn>
                <a:cxn ang="0">
                  <a:pos x="1907" y="864"/>
                </a:cxn>
                <a:cxn ang="0">
                  <a:pos x="1650" y="960"/>
                </a:cxn>
                <a:cxn ang="0">
                  <a:pos x="1112" y="1145"/>
                </a:cxn>
                <a:cxn ang="0">
                  <a:pos x="562" y="1331"/>
                </a:cxn>
                <a:cxn ang="0">
                  <a:pos x="0" y="1505"/>
                </a:cxn>
                <a:cxn ang="0">
                  <a:pos x="149" y="1505"/>
                </a:cxn>
                <a:cxn ang="0">
                  <a:pos x="149" y="1505"/>
                </a:cxn>
              </a:cxnLst>
              <a:rect l="0" t="0" r="r" b="b"/>
              <a:pathLst>
                <a:path w="3934" h="1505">
                  <a:moveTo>
                    <a:pt x="149" y="1505"/>
                  </a:moveTo>
                  <a:lnTo>
                    <a:pt x="687" y="1331"/>
                  </a:lnTo>
                  <a:lnTo>
                    <a:pt x="1213" y="1157"/>
                  </a:lnTo>
                  <a:lnTo>
                    <a:pt x="1728" y="977"/>
                  </a:lnTo>
                  <a:lnTo>
                    <a:pt x="2218" y="792"/>
                  </a:lnTo>
                  <a:lnTo>
                    <a:pt x="2457" y="696"/>
                  </a:lnTo>
                  <a:lnTo>
                    <a:pt x="2690" y="606"/>
                  </a:lnTo>
                  <a:lnTo>
                    <a:pt x="2918" y="510"/>
                  </a:lnTo>
                  <a:lnTo>
                    <a:pt x="3139" y="420"/>
                  </a:lnTo>
                  <a:lnTo>
                    <a:pt x="3348" y="324"/>
                  </a:lnTo>
                  <a:lnTo>
                    <a:pt x="3551" y="234"/>
                  </a:lnTo>
                  <a:lnTo>
                    <a:pt x="3749" y="138"/>
                  </a:lnTo>
                  <a:lnTo>
                    <a:pt x="3934" y="48"/>
                  </a:lnTo>
                  <a:lnTo>
                    <a:pt x="3934" y="0"/>
                  </a:lnTo>
                  <a:lnTo>
                    <a:pt x="3743" y="96"/>
                  </a:lnTo>
                  <a:lnTo>
                    <a:pt x="3539" y="192"/>
                  </a:lnTo>
                  <a:lnTo>
                    <a:pt x="3330" y="288"/>
                  </a:lnTo>
                  <a:lnTo>
                    <a:pt x="3115" y="384"/>
                  </a:lnTo>
                  <a:lnTo>
                    <a:pt x="2888" y="480"/>
                  </a:lnTo>
                  <a:lnTo>
                    <a:pt x="2654" y="576"/>
                  </a:lnTo>
                  <a:lnTo>
                    <a:pt x="2409" y="672"/>
                  </a:lnTo>
                  <a:lnTo>
                    <a:pt x="2164" y="768"/>
                  </a:lnTo>
                  <a:lnTo>
                    <a:pt x="1907" y="864"/>
                  </a:lnTo>
                  <a:lnTo>
                    <a:pt x="1650" y="960"/>
                  </a:lnTo>
                  <a:lnTo>
                    <a:pt x="1112" y="1145"/>
                  </a:lnTo>
                  <a:lnTo>
                    <a:pt x="562" y="1331"/>
                  </a:lnTo>
                  <a:lnTo>
                    <a:pt x="0" y="1505"/>
                  </a:lnTo>
                  <a:lnTo>
                    <a:pt x="149" y="1505"/>
                  </a:lnTo>
                  <a:lnTo>
                    <a:pt x="149" y="150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84" name="Freeform 4"/>
            <p:cNvSpPr>
              <a:spLocks/>
            </p:cNvSpPr>
            <p:nvPr/>
          </p:nvSpPr>
          <p:spPr bwMode="hidden">
            <a:xfrm>
              <a:off x="4025" y="3627"/>
              <a:ext cx="1733" cy="689"/>
            </a:xfrm>
            <a:custGeom>
              <a:avLst/>
              <a:gdLst/>
              <a:ahLst/>
              <a:cxnLst>
                <a:cxn ang="0">
                  <a:pos x="132" y="689"/>
                </a:cxn>
                <a:cxn ang="0">
                  <a:pos x="550" y="527"/>
                </a:cxn>
                <a:cxn ang="0">
                  <a:pos x="963" y="365"/>
                </a:cxn>
                <a:cxn ang="0">
                  <a:pos x="1160" y="287"/>
                </a:cxn>
                <a:cxn ang="0">
                  <a:pos x="1357" y="203"/>
                </a:cxn>
                <a:cxn ang="0">
                  <a:pos x="1549" y="126"/>
                </a:cxn>
                <a:cxn ang="0">
                  <a:pos x="1728" y="48"/>
                </a:cxn>
                <a:cxn ang="0">
                  <a:pos x="1728" y="0"/>
                </a:cxn>
                <a:cxn ang="0">
                  <a:pos x="1531" y="84"/>
                </a:cxn>
                <a:cxn ang="0">
                  <a:pos x="1327" y="167"/>
                </a:cxn>
                <a:cxn ang="0">
                  <a:pos x="1118" y="257"/>
                </a:cxn>
                <a:cxn ang="0">
                  <a:pos x="903" y="341"/>
                </a:cxn>
                <a:cxn ang="0">
                  <a:pos x="454" y="515"/>
                </a:cxn>
                <a:cxn ang="0">
                  <a:pos x="0" y="689"/>
                </a:cxn>
                <a:cxn ang="0">
                  <a:pos x="132" y="689"/>
                </a:cxn>
                <a:cxn ang="0">
                  <a:pos x="132" y="689"/>
                </a:cxn>
              </a:cxnLst>
              <a:rect l="0" t="0" r="r" b="b"/>
              <a:pathLst>
                <a:path w="1728" h="689">
                  <a:moveTo>
                    <a:pt x="132" y="689"/>
                  </a:moveTo>
                  <a:lnTo>
                    <a:pt x="550" y="527"/>
                  </a:lnTo>
                  <a:lnTo>
                    <a:pt x="963" y="365"/>
                  </a:lnTo>
                  <a:lnTo>
                    <a:pt x="1160" y="287"/>
                  </a:lnTo>
                  <a:lnTo>
                    <a:pt x="1357" y="203"/>
                  </a:lnTo>
                  <a:lnTo>
                    <a:pt x="1549" y="126"/>
                  </a:lnTo>
                  <a:lnTo>
                    <a:pt x="1728" y="48"/>
                  </a:lnTo>
                  <a:lnTo>
                    <a:pt x="1728" y="0"/>
                  </a:lnTo>
                  <a:lnTo>
                    <a:pt x="1531" y="84"/>
                  </a:lnTo>
                  <a:lnTo>
                    <a:pt x="1327" y="167"/>
                  </a:lnTo>
                  <a:lnTo>
                    <a:pt x="1118" y="257"/>
                  </a:lnTo>
                  <a:lnTo>
                    <a:pt x="903" y="341"/>
                  </a:lnTo>
                  <a:lnTo>
                    <a:pt x="454" y="515"/>
                  </a:lnTo>
                  <a:lnTo>
                    <a:pt x="0" y="689"/>
                  </a:lnTo>
                  <a:lnTo>
                    <a:pt x="132" y="689"/>
                  </a:lnTo>
                  <a:lnTo>
                    <a:pt x="132" y="68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85" name="Freeform 5"/>
            <p:cNvSpPr>
              <a:spLocks/>
            </p:cNvSpPr>
            <p:nvPr/>
          </p:nvSpPr>
          <p:spPr bwMode="hidden">
            <a:xfrm>
              <a:off x="0" y="0"/>
              <a:ext cx="5578" cy="3447"/>
            </a:xfrm>
            <a:custGeom>
              <a:avLst/>
              <a:gdLst/>
              <a:ahLst/>
              <a:cxnLst>
                <a:cxn ang="0">
                  <a:pos x="5561" y="929"/>
                </a:cxn>
                <a:cxn ang="0">
                  <a:pos x="5537" y="773"/>
                </a:cxn>
                <a:cxn ang="0">
                  <a:pos x="5453" y="629"/>
                </a:cxn>
                <a:cxn ang="0">
                  <a:pos x="5327" y="492"/>
                </a:cxn>
                <a:cxn ang="0">
                  <a:pos x="5148" y="366"/>
                </a:cxn>
                <a:cxn ang="0">
                  <a:pos x="4921" y="252"/>
                </a:cxn>
                <a:cxn ang="0">
                  <a:pos x="4652" y="144"/>
                </a:cxn>
                <a:cxn ang="0">
                  <a:pos x="4341" y="48"/>
                </a:cxn>
                <a:cxn ang="0">
                  <a:pos x="4000" y="0"/>
                </a:cxn>
                <a:cxn ang="0">
                  <a:pos x="4359" y="90"/>
                </a:cxn>
                <a:cxn ang="0">
                  <a:pos x="4670" y="192"/>
                </a:cxn>
                <a:cxn ang="0">
                  <a:pos x="4933" y="306"/>
                </a:cxn>
                <a:cxn ang="0">
                  <a:pos x="5148" y="426"/>
                </a:cxn>
                <a:cxn ang="0">
                  <a:pos x="5315" y="557"/>
                </a:cxn>
                <a:cxn ang="0">
                  <a:pos x="5429" y="701"/>
                </a:cxn>
                <a:cxn ang="0">
                  <a:pos x="5489" y="851"/>
                </a:cxn>
                <a:cxn ang="0">
                  <a:pos x="5489" y="1013"/>
                </a:cxn>
                <a:cxn ang="0">
                  <a:pos x="5441" y="1163"/>
                </a:cxn>
                <a:cxn ang="0">
                  <a:pos x="5345" y="1319"/>
                </a:cxn>
                <a:cxn ang="0">
                  <a:pos x="5202" y="1475"/>
                </a:cxn>
                <a:cxn ang="0">
                  <a:pos x="5017" y="1630"/>
                </a:cxn>
                <a:cxn ang="0">
                  <a:pos x="4789" y="1786"/>
                </a:cxn>
                <a:cxn ang="0">
                  <a:pos x="4526" y="1948"/>
                </a:cxn>
                <a:cxn ang="0">
                  <a:pos x="4215" y="2104"/>
                </a:cxn>
                <a:cxn ang="0">
                  <a:pos x="3875" y="2260"/>
                </a:cxn>
                <a:cxn ang="0">
                  <a:pos x="3498" y="2416"/>
                </a:cxn>
                <a:cxn ang="0">
                  <a:pos x="3085" y="2566"/>
                </a:cxn>
                <a:cxn ang="0">
                  <a:pos x="2643" y="2715"/>
                </a:cxn>
                <a:cxn ang="0">
                  <a:pos x="2164" y="2865"/>
                </a:cxn>
                <a:cxn ang="0">
                  <a:pos x="1662" y="3009"/>
                </a:cxn>
                <a:cxn ang="0">
                  <a:pos x="1136" y="3147"/>
                </a:cxn>
                <a:cxn ang="0">
                  <a:pos x="580" y="3279"/>
                </a:cxn>
                <a:cxn ang="0">
                  <a:pos x="0" y="3447"/>
                </a:cxn>
                <a:cxn ang="0">
                  <a:pos x="867" y="3249"/>
                </a:cxn>
                <a:cxn ang="0">
                  <a:pos x="1417" y="3105"/>
                </a:cxn>
                <a:cxn ang="0">
                  <a:pos x="1937" y="2961"/>
                </a:cxn>
                <a:cxn ang="0">
                  <a:pos x="2434" y="2817"/>
                </a:cxn>
                <a:cxn ang="0">
                  <a:pos x="2900" y="2668"/>
                </a:cxn>
                <a:cxn ang="0">
                  <a:pos x="3330" y="2512"/>
                </a:cxn>
                <a:cxn ang="0">
                  <a:pos x="3731" y="2356"/>
                </a:cxn>
                <a:cxn ang="0">
                  <a:pos x="4096" y="2200"/>
                </a:cxn>
                <a:cxn ang="0">
                  <a:pos x="4425" y="2038"/>
                </a:cxn>
                <a:cxn ang="0">
                  <a:pos x="4718" y="1876"/>
                </a:cxn>
                <a:cxn ang="0">
                  <a:pos x="4969" y="1720"/>
                </a:cxn>
                <a:cxn ang="0">
                  <a:pos x="5178" y="1559"/>
                </a:cxn>
                <a:cxn ang="0">
                  <a:pos x="5339" y="1397"/>
                </a:cxn>
                <a:cxn ang="0">
                  <a:pos x="5459" y="1241"/>
                </a:cxn>
                <a:cxn ang="0">
                  <a:pos x="5537" y="1085"/>
                </a:cxn>
                <a:cxn ang="0">
                  <a:pos x="5555" y="1007"/>
                </a:cxn>
              </a:cxnLst>
              <a:rect l="0" t="0" r="r" b="b"/>
              <a:pathLst>
                <a:path w="5561" h="3447">
                  <a:moveTo>
                    <a:pt x="5555" y="1007"/>
                  </a:moveTo>
                  <a:lnTo>
                    <a:pt x="5561" y="929"/>
                  </a:lnTo>
                  <a:lnTo>
                    <a:pt x="5555" y="851"/>
                  </a:lnTo>
                  <a:lnTo>
                    <a:pt x="5537" y="773"/>
                  </a:lnTo>
                  <a:lnTo>
                    <a:pt x="5501" y="701"/>
                  </a:lnTo>
                  <a:lnTo>
                    <a:pt x="5453" y="629"/>
                  </a:lnTo>
                  <a:lnTo>
                    <a:pt x="5399" y="563"/>
                  </a:lnTo>
                  <a:lnTo>
                    <a:pt x="5327" y="492"/>
                  </a:lnTo>
                  <a:lnTo>
                    <a:pt x="5244" y="432"/>
                  </a:lnTo>
                  <a:lnTo>
                    <a:pt x="5148" y="366"/>
                  </a:lnTo>
                  <a:lnTo>
                    <a:pt x="5040" y="306"/>
                  </a:lnTo>
                  <a:lnTo>
                    <a:pt x="4921" y="252"/>
                  </a:lnTo>
                  <a:lnTo>
                    <a:pt x="4795" y="198"/>
                  </a:lnTo>
                  <a:lnTo>
                    <a:pt x="4652" y="144"/>
                  </a:lnTo>
                  <a:lnTo>
                    <a:pt x="4502" y="90"/>
                  </a:lnTo>
                  <a:lnTo>
                    <a:pt x="4341" y="48"/>
                  </a:lnTo>
                  <a:lnTo>
                    <a:pt x="4167" y="0"/>
                  </a:lnTo>
                  <a:lnTo>
                    <a:pt x="4000" y="0"/>
                  </a:lnTo>
                  <a:lnTo>
                    <a:pt x="4185" y="42"/>
                  </a:lnTo>
                  <a:lnTo>
                    <a:pt x="4359" y="90"/>
                  </a:lnTo>
                  <a:lnTo>
                    <a:pt x="4520" y="138"/>
                  </a:lnTo>
                  <a:lnTo>
                    <a:pt x="4670" y="192"/>
                  </a:lnTo>
                  <a:lnTo>
                    <a:pt x="4807" y="246"/>
                  </a:lnTo>
                  <a:lnTo>
                    <a:pt x="4933" y="306"/>
                  </a:lnTo>
                  <a:lnTo>
                    <a:pt x="5046" y="366"/>
                  </a:lnTo>
                  <a:lnTo>
                    <a:pt x="5148" y="426"/>
                  </a:lnTo>
                  <a:lnTo>
                    <a:pt x="5238" y="492"/>
                  </a:lnTo>
                  <a:lnTo>
                    <a:pt x="5315" y="557"/>
                  </a:lnTo>
                  <a:lnTo>
                    <a:pt x="5381" y="629"/>
                  </a:lnTo>
                  <a:lnTo>
                    <a:pt x="5429" y="701"/>
                  </a:lnTo>
                  <a:lnTo>
                    <a:pt x="5465" y="779"/>
                  </a:lnTo>
                  <a:lnTo>
                    <a:pt x="5489" y="851"/>
                  </a:lnTo>
                  <a:lnTo>
                    <a:pt x="5495" y="935"/>
                  </a:lnTo>
                  <a:lnTo>
                    <a:pt x="5489" y="1013"/>
                  </a:lnTo>
                  <a:lnTo>
                    <a:pt x="5471" y="1091"/>
                  </a:lnTo>
                  <a:lnTo>
                    <a:pt x="5441" y="1163"/>
                  </a:lnTo>
                  <a:lnTo>
                    <a:pt x="5399" y="1241"/>
                  </a:lnTo>
                  <a:lnTo>
                    <a:pt x="5345" y="1319"/>
                  </a:lnTo>
                  <a:lnTo>
                    <a:pt x="5280" y="1397"/>
                  </a:lnTo>
                  <a:lnTo>
                    <a:pt x="5202" y="1475"/>
                  </a:lnTo>
                  <a:lnTo>
                    <a:pt x="5118" y="1553"/>
                  </a:lnTo>
                  <a:lnTo>
                    <a:pt x="5017" y="1630"/>
                  </a:lnTo>
                  <a:lnTo>
                    <a:pt x="4909" y="1708"/>
                  </a:lnTo>
                  <a:lnTo>
                    <a:pt x="4789" y="1786"/>
                  </a:lnTo>
                  <a:lnTo>
                    <a:pt x="4664" y="1870"/>
                  </a:lnTo>
                  <a:lnTo>
                    <a:pt x="4526" y="1948"/>
                  </a:lnTo>
                  <a:lnTo>
                    <a:pt x="4377" y="2026"/>
                  </a:lnTo>
                  <a:lnTo>
                    <a:pt x="4215" y="2104"/>
                  </a:lnTo>
                  <a:lnTo>
                    <a:pt x="4048" y="2182"/>
                  </a:lnTo>
                  <a:lnTo>
                    <a:pt x="3875" y="2260"/>
                  </a:lnTo>
                  <a:lnTo>
                    <a:pt x="3689" y="2338"/>
                  </a:lnTo>
                  <a:lnTo>
                    <a:pt x="3498" y="2416"/>
                  </a:lnTo>
                  <a:lnTo>
                    <a:pt x="3295" y="2488"/>
                  </a:lnTo>
                  <a:lnTo>
                    <a:pt x="3085" y="2566"/>
                  </a:lnTo>
                  <a:lnTo>
                    <a:pt x="2864" y="2644"/>
                  </a:lnTo>
                  <a:lnTo>
                    <a:pt x="2643" y="2715"/>
                  </a:lnTo>
                  <a:lnTo>
                    <a:pt x="2410" y="2793"/>
                  </a:lnTo>
                  <a:lnTo>
                    <a:pt x="2164" y="2865"/>
                  </a:lnTo>
                  <a:lnTo>
                    <a:pt x="1919" y="2937"/>
                  </a:lnTo>
                  <a:lnTo>
                    <a:pt x="1662" y="3009"/>
                  </a:lnTo>
                  <a:lnTo>
                    <a:pt x="1399" y="3075"/>
                  </a:lnTo>
                  <a:lnTo>
                    <a:pt x="1136" y="3147"/>
                  </a:lnTo>
                  <a:lnTo>
                    <a:pt x="861" y="3213"/>
                  </a:lnTo>
                  <a:lnTo>
                    <a:pt x="580" y="3279"/>
                  </a:lnTo>
                  <a:lnTo>
                    <a:pt x="0" y="3411"/>
                  </a:lnTo>
                  <a:lnTo>
                    <a:pt x="0" y="3447"/>
                  </a:lnTo>
                  <a:lnTo>
                    <a:pt x="586" y="3315"/>
                  </a:lnTo>
                  <a:lnTo>
                    <a:pt x="867" y="3249"/>
                  </a:lnTo>
                  <a:lnTo>
                    <a:pt x="1148" y="3177"/>
                  </a:lnTo>
                  <a:lnTo>
                    <a:pt x="1417" y="3105"/>
                  </a:lnTo>
                  <a:lnTo>
                    <a:pt x="1680" y="3039"/>
                  </a:lnTo>
                  <a:lnTo>
                    <a:pt x="1937" y="2961"/>
                  </a:lnTo>
                  <a:lnTo>
                    <a:pt x="2188" y="2889"/>
                  </a:lnTo>
                  <a:lnTo>
                    <a:pt x="2434" y="2817"/>
                  </a:lnTo>
                  <a:lnTo>
                    <a:pt x="2673" y="2739"/>
                  </a:lnTo>
                  <a:lnTo>
                    <a:pt x="2900" y="2668"/>
                  </a:lnTo>
                  <a:lnTo>
                    <a:pt x="3121" y="2590"/>
                  </a:lnTo>
                  <a:lnTo>
                    <a:pt x="3330" y="2512"/>
                  </a:lnTo>
                  <a:lnTo>
                    <a:pt x="3534" y="2434"/>
                  </a:lnTo>
                  <a:lnTo>
                    <a:pt x="3731" y="2356"/>
                  </a:lnTo>
                  <a:lnTo>
                    <a:pt x="3916" y="2278"/>
                  </a:lnTo>
                  <a:lnTo>
                    <a:pt x="4096" y="2200"/>
                  </a:lnTo>
                  <a:lnTo>
                    <a:pt x="4263" y="2116"/>
                  </a:lnTo>
                  <a:lnTo>
                    <a:pt x="4425" y="2038"/>
                  </a:lnTo>
                  <a:lnTo>
                    <a:pt x="4574" y="1960"/>
                  </a:lnTo>
                  <a:lnTo>
                    <a:pt x="4718" y="1876"/>
                  </a:lnTo>
                  <a:lnTo>
                    <a:pt x="4849" y="1798"/>
                  </a:lnTo>
                  <a:lnTo>
                    <a:pt x="4969" y="1720"/>
                  </a:lnTo>
                  <a:lnTo>
                    <a:pt x="5076" y="1636"/>
                  </a:lnTo>
                  <a:lnTo>
                    <a:pt x="5178" y="1559"/>
                  </a:lnTo>
                  <a:lnTo>
                    <a:pt x="5262" y="1481"/>
                  </a:lnTo>
                  <a:lnTo>
                    <a:pt x="5339" y="1397"/>
                  </a:lnTo>
                  <a:lnTo>
                    <a:pt x="5405" y="1319"/>
                  </a:lnTo>
                  <a:lnTo>
                    <a:pt x="5459" y="1241"/>
                  </a:lnTo>
                  <a:lnTo>
                    <a:pt x="5507" y="1163"/>
                  </a:lnTo>
                  <a:lnTo>
                    <a:pt x="5537" y="1085"/>
                  </a:lnTo>
                  <a:lnTo>
                    <a:pt x="5555" y="1007"/>
                  </a:lnTo>
                  <a:lnTo>
                    <a:pt x="5555" y="10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86" name="Freeform 6"/>
            <p:cNvSpPr>
              <a:spLocks/>
            </p:cNvSpPr>
            <p:nvPr/>
          </p:nvSpPr>
          <p:spPr bwMode="hidden">
            <a:xfrm>
              <a:off x="4942" y="0"/>
              <a:ext cx="816" cy="276"/>
            </a:xfrm>
            <a:custGeom>
              <a:avLst/>
              <a:gdLst/>
              <a:ahLst/>
              <a:cxnLst>
                <a:cxn ang="0">
                  <a:pos x="813" y="222"/>
                </a:cxn>
                <a:cxn ang="0">
                  <a:pos x="670" y="162"/>
                </a:cxn>
                <a:cxn ang="0">
                  <a:pos x="514" y="108"/>
                </a:cxn>
                <a:cxn ang="0">
                  <a:pos x="347" y="54"/>
                </a:cxn>
                <a:cxn ang="0">
                  <a:pos x="167" y="0"/>
                </a:cxn>
                <a:cxn ang="0">
                  <a:pos x="0" y="0"/>
                </a:cxn>
                <a:cxn ang="0">
                  <a:pos x="227" y="60"/>
                </a:cxn>
                <a:cxn ang="0">
                  <a:pos x="442" y="132"/>
                </a:cxn>
                <a:cxn ang="0">
                  <a:pos x="634" y="204"/>
                </a:cxn>
                <a:cxn ang="0">
                  <a:pos x="813" y="276"/>
                </a:cxn>
                <a:cxn ang="0">
                  <a:pos x="813" y="222"/>
                </a:cxn>
                <a:cxn ang="0">
                  <a:pos x="813" y="222"/>
                </a:cxn>
              </a:cxnLst>
              <a:rect l="0" t="0" r="r" b="b"/>
              <a:pathLst>
                <a:path w="813" h="276">
                  <a:moveTo>
                    <a:pt x="813" y="222"/>
                  </a:moveTo>
                  <a:lnTo>
                    <a:pt x="670" y="162"/>
                  </a:lnTo>
                  <a:lnTo>
                    <a:pt x="514" y="108"/>
                  </a:lnTo>
                  <a:lnTo>
                    <a:pt x="347" y="54"/>
                  </a:lnTo>
                  <a:lnTo>
                    <a:pt x="167" y="0"/>
                  </a:lnTo>
                  <a:lnTo>
                    <a:pt x="0" y="0"/>
                  </a:lnTo>
                  <a:lnTo>
                    <a:pt x="227" y="60"/>
                  </a:lnTo>
                  <a:lnTo>
                    <a:pt x="442" y="132"/>
                  </a:lnTo>
                  <a:lnTo>
                    <a:pt x="634" y="204"/>
                  </a:lnTo>
                  <a:lnTo>
                    <a:pt x="813" y="276"/>
                  </a:lnTo>
                  <a:lnTo>
                    <a:pt x="813" y="222"/>
                  </a:lnTo>
                  <a:lnTo>
                    <a:pt x="813" y="222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5000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0" cmpd="sng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87" name="Freeform 7"/>
            <p:cNvSpPr>
              <a:spLocks/>
            </p:cNvSpPr>
            <p:nvPr/>
          </p:nvSpPr>
          <p:spPr bwMode="hidden">
            <a:xfrm>
              <a:off x="0" y="1984"/>
              <a:ext cx="5758" cy="2098"/>
            </a:xfrm>
            <a:custGeom>
              <a:avLst/>
              <a:gdLst/>
              <a:ahLst/>
              <a:cxnLst>
                <a:cxn ang="0">
                  <a:pos x="5740" y="0"/>
                </a:cxn>
                <a:cxn ang="0">
                  <a:pos x="5638" y="72"/>
                </a:cxn>
                <a:cxn ang="0">
                  <a:pos x="5537" y="138"/>
                </a:cxn>
                <a:cxn ang="0">
                  <a:pos x="5423" y="210"/>
                </a:cxn>
                <a:cxn ang="0">
                  <a:pos x="5304" y="276"/>
                </a:cxn>
                <a:cxn ang="0">
                  <a:pos x="5052" y="414"/>
                </a:cxn>
                <a:cxn ang="0">
                  <a:pos x="4777" y="552"/>
                </a:cxn>
                <a:cxn ang="0">
                  <a:pos x="4478" y="690"/>
                </a:cxn>
                <a:cxn ang="0">
                  <a:pos x="4162" y="827"/>
                </a:cxn>
                <a:cxn ang="0">
                  <a:pos x="3827" y="959"/>
                </a:cxn>
                <a:cxn ang="0">
                  <a:pos x="3468" y="1091"/>
                </a:cxn>
                <a:cxn ang="0">
                  <a:pos x="3091" y="1223"/>
                </a:cxn>
                <a:cxn ang="0">
                  <a:pos x="2697" y="1355"/>
                </a:cxn>
                <a:cxn ang="0">
                  <a:pos x="2284" y="1481"/>
                </a:cxn>
                <a:cxn ang="0">
                  <a:pos x="1860" y="1601"/>
                </a:cxn>
                <a:cxn ang="0">
                  <a:pos x="1417" y="1721"/>
                </a:cxn>
                <a:cxn ang="0">
                  <a:pos x="957" y="1834"/>
                </a:cxn>
                <a:cxn ang="0">
                  <a:pos x="484" y="1948"/>
                </a:cxn>
                <a:cxn ang="0">
                  <a:pos x="0" y="2056"/>
                </a:cxn>
                <a:cxn ang="0">
                  <a:pos x="0" y="2098"/>
                </a:cxn>
                <a:cxn ang="0">
                  <a:pos x="478" y="1990"/>
                </a:cxn>
                <a:cxn ang="0">
                  <a:pos x="951" y="1882"/>
                </a:cxn>
                <a:cxn ang="0">
                  <a:pos x="1405" y="1763"/>
                </a:cxn>
                <a:cxn ang="0">
                  <a:pos x="1842" y="1649"/>
                </a:cxn>
                <a:cxn ang="0">
                  <a:pos x="2266" y="1523"/>
                </a:cxn>
                <a:cxn ang="0">
                  <a:pos x="2679" y="1397"/>
                </a:cxn>
                <a:cxn ang="0">
                  <a:pos x="3067" y="1271"/>
                </a:cxn>
                <a:cxn ang="0">
                  <a:pos x="3444" y="1139"/>
                </a:cxn>
                <a:cxn ang="0">
                  <a:pos x="3803" y="1007"/>
                </a:cxn>
                <a:cxn ang="0">
                  <a:pos x="4138" y="875"/>
                </a:cxn>
                <a:cxn ang="0">
                  <a:pos x="4460" y="737"/>
                </a:cxn>
                <a:cxn ang="0">
                  <a:pos x="4759" y="600"/>
                </a:cxn>
                <a:cxn ang="0">
                  <a:pos x="5040" y="462"/>
                </a:cxn>
                <a:cxn ang="0">
                  <a:pos x="5292" y="324"/>
                </a:cxn>
                <a:cxn ang="0">
                  <a:pos x="5531" y="186"/>
                </a:cxn>
                <a:cxn ang="0">
                  <a:pos x="5740" y="48"/>
                </a:cxn>
                <a:cxn ang="0">
                  <a:pos x="5740" y="0"/>
                </a:cxn>
                <a:cxn ang="0">
                  <a:pos x="5740" y="0"/>
                </a:cxn>
              </a:cxnLst>
              <a:rect l="0" t="0" r="r" b="b"/>
              <a:pathLst>
                <a:path w="5740" h="2098">
                  <a:moveTo>
                    <a:pt x="5740" y="0"/>
                  </a:moveTo>
                  <a:lnTo>
                    <a:pt x="5638" y="72"/>
                  </a:lnTo>
                  <a:lnTo>
                    <a:pt x="5537" y="138"/>
                  </a:lnTo>
                  <a:lnTo>
                    <a:pt x="5423" y="210"/>
                  </a:lnTo>
                  <a:lnTo>
                    <a:pt x="5304" y="276"/>
                  </a:lnTo>
                  <a:lnTo>
                    <a:pt x="5052" y="414"/>
                  </a:lnTo>
                  <a:lnTo>
                    <a:pt x="4777" y="552"/>
                  </a:lnTo>
                  <a:lnTo>
                    <a:pt x="4478" y="690"/>
                  </a:lnTo>
                  <a:lnTo>
                    <a:pt x="4162" y="827"/>
                  </a:lnTo>
                  <a:lnTo>
                    <a:pt x="3827" y="959"/>
                  </a:lnTo>
                  <a:lnTo>
                    <a:pt x="3468" y="1091"/>
                  </a:lnTo>
                  <a:lnTo>
                    <a:pt x="3091" y="1223"/>
                  </a:lnTo>
                  <a:lnTo>
                    <a:pt x="2697" y="1355"/>
                  </a:lnTo>
                  <a:lnTo>
                    <a:pt x="2284" y="1481"/>
                  </a:lnTo>
                  <a:lnTo>
                    <a:pt x="1860" y="1601"/>
                  </a:lnTo>
                  <a:lnTo>
                    <a:pt x="1417" y="1721"/>
                  </a:lnTo>
                  <a:lnTo>
                    <a:pt x="957" y="1834"/>
                  </a:lnTo>
                  <a:lnTo>
                    <a:pt x="484" y="1948"/>
                  </a:lnTo>
                  <a:lnTo>
                    <a:pt x="0" y="2056"/>
                  </a:lnTo>
                  <a:lnTo>
                    <a:pt x="0" y="2098"/>
                  </a:lnTo>
                  <a:lnTo>
                    <a:pt x="478" y="1990"/>
                  </a:lnTo>
                  <a:lnTo>
                    <a:pt x="951" y="1882"/>
                  </a:lnTo>
                  <a:lnTo>
                    <a:pt x="1405" y="1763"/>
                  </a:lnTo>
                  <a:lnTo>
                    <a:pt x="1842" y="1649"/>
                  </a:lnTo>
                  <a:lnTo>
                    <a:pt x="2266" y="1523"/>
                  </a:lnTo>
                  <a:lnTo>
                    <a:pt x="2679" y="1397"/>
                  </a:lnTo>
                  <a:lnTo>
                    <a:pt x="3067" y="1271"/>
                  </a:lnTo>
                  <a:lnTo>
                    <a:pt x="3444" y="1139"/>
                  </a:lnTo>
                  <a:lnTo>
                    <a:pt x="3803" y="1007"/>
                  </a:lnTo>
                  <a:lnTo>
                    <a:pt x="4138" y="875"/>
                  </a:lnTo>
                  <a:lnTo>
                    <a:pt x="4460" y="737"/>
                  </a:lnTo>
                  <a:lnTo>
                    <a:pt x="4759" y="600"/>
                  </a:lnTo>
                  <a:lnTo>
                    <a:pt x="5040" y="462"/>
                  </a:lnTo>
                  <a:lnTo>
                    <a:pt x="5292" y="324"/>
                  </a:lnTo>
                  <a:lnTo>
                    <a:pt x="5531" y="186"/>
                  </a:lnTo>
                  <a:lnTo>
                    <a:pt x="5740" y="48"/>
                  </a:lnTo>
                  <a:lnTo>
                    <a:pt x="5740" y="0"/>
                  </a:lnTo>
                  <a:lnTo>
                    <a:pt x="574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88" name="Freeform 8"/>
            <p:cNvSpPr>
              <a:spLocks/>
            </p:cNvSpPr>
            <p:nvPr/>
          </p:nvSpPr>
          <p:spPr bwMode="hidden">
            <a:xfrm>
              <a:off x="0" y="102"/>
              <a:ext cx="1961" cy="1265"/>
            </a:xfrm>
            <a:custGeom>
              <a:avLst/>
              <a:gdLst/>
              <a:ahLst/>
              <a:cxnLst>
                <a:cxn ang="0">
                  <a:pos x="1955" y="485"/>
                </a:cxn>
                <a:cxn ang="0">
                  <a:pos x="1901" y="390"/>
                </a:cxn>
                <a:cxn ang="0">
                  <a:pos x="1770" y="306"/>
                </a:cxn>
                <a:cxn ang="0">
                  <a:pos x="1579" y="228"/>
                </a:cxn>
                <a:cxn ang="0">
                  <a:pos x="1327" y="162"/>
                </a:cxn>
                <a:cxn ang="0">
                  <a:pos x="1010" y="102"/>
                </a:cxn>
                <a:cxn ang="0">
                  <a:pos x="646" y="54"/>
                </a:cxn>
                <a:cxn ang="0">
                  <a:pos x="227" y="18"/>
                </a:cxn>
                <a:cxn ang="0">
                  <a:pos x="0" y="12"/>
                </a:cxn>
                <a:cxn ang="0">
                  <a:pos x="431" y="48"/>
                </a:cxn>
                <a:cxn ang="0">
                  <a:pos x="813" y="90"/>
                </a:cxn>
                <a:cxn ang="0">
                  <a:pos x="1148" y="144"/>
                </a:cxn>
                <a:cxn ang="0">
                  <a:pos x="1423" y="204"/>
                </a:cxn>
                <a:cxn ang="0">
                  <a:pos x="1638" y="276"/>
                </a:cxn>
                <a:cxn ang="0">
                  <a:pos x="1794" y="360"/>
                </a:cxn>
                <a:cxn ang="0">
                  <a:pos x="1883" y="443"/>
                </a:cxn>
                <a:cxn ang="0">
                  <a:pos x="1901" y="539"/>
                </a:cxn>
                <a:cxn ang="0">
                  <a:pos x="1854" y="629"/>
                </a:cxn>
                <a:cxn ang="0">
                  <a:pos x="1746" y="719"/>
                </a:cxn>
                <a:cxn ang="0">
                  <a:pos x="1579" y="809"/>
                </a:cxn>
                <a:cxn ang="0">
                  <a:pos x="1357" y="899"/>
                </a:cxn>
                <a:cxn ang="0">
                  <a:pos x="1088" y="989"/>
                </a:cxn>
                <a:cxn ang="0">
                  <a:pos x="765" y="1073"/>
                </a:cxn>
                <a:cxn ang="0">
                  <a:pos x="407" y="1157"/>
                </a:cxn>
                <a:cxn ang="0">
                  <a:pos x="0" y="1241"/>
                </a:cxn>
                <a:cxn ang="0">
                  <a:pos x="215" y="1223"/>
                </a:cxn>
                <a:cxn ang="0">
                  <a:pos x="610" y="1139"/>
                </a:cxn>
                <a:cxn ang="0">
                  <a:pos x="957" y="1049"/>
                </a:cxn>
                <a:cxn ang="0">
                  <a:pos x="1262" y="959"/>
                </a:cxn>
                <a:cxn ang="0">
                  <a:pos x="1513" y="863"/>
                </a:cxn>
                <a:cxn ang="0">
                  <a:pos x="1716" y="767"/>
                </a:cxn>
                <a:cxn ang="0">
                  <a:pos x="1860" y="677"/>
                </a:cxn>
                <a:cxn ang="0">
                  <a:pos x="1937" y="581"/>
                </a:cxn>
                <a:cxn ang="0">
                  <a:pos x="1955" y="533"/>
                </a:cxn>
              </a:cxnLst>
              <a:rect l="0" t="0" r="r" b="b"/>
              <a:pathLst>
                <a:path w="1955" h="1265">
                  <a:moveTo>
                    <a:pt x="1955" y="533"/>
                  </a:moveTo>
                  <a:lnTo>
                    <a:pt x="1955" y="485"/>
                  </a:lnTo>
                  <a:lnTo>
                    <a:pt x="1937" y="438"/>
                  </a:lnTo>
                  <a:lnTo>
                    <a:pt x="1901" y="390"/>
                  </a:lnTo>
                  <a:lnTo>
                    <a:pt x="1842" y="348"/>
                  </a:lnTo>
                  <a:lnTo>
                    <a:pt x="1770" y="306"/>
                  </a:lnTo>
                  <a:lnTo>
                    <a:pt x="1686" y="270"/>
                  </a:lnTo>
                  <a:lnTo>
                    <a:pt x="1579" y="228"/>
                  </a:lnTo>
                  <a:lnTo>
                    <a:pt x="1459" y="198"/>
                  </a:lnTo>
                  <a:lnTo>
                    <a:pt x="1327" y="162"/>
                  </a:lnTo>
                  <a:lnTo>
                    <a:pt x="1178" y="132"/>
                  </a:lnTo>
                  <a:lnTo>
                    <a:pt x="1010" y="102"/>
                  </a:lnTo>
                  <a:lnTo>
                    <a:pt x="837" y="78"/>
                  </a:lnTo>
                  <a:lnTo>
                    <a:pt x="646" y="54"/>
                  </a:lnTo>
                  <a:lnTo>
                    <a:pt x="442" y="36"/>
                  </a:lnTo>
                  <a:lnTo>
                    <a:pt x="227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1" y="30"/>
                  </a:lnTo>
                  <a:lnTo>
                    <a:pt x="431" y="48"/>
                  </a:lnTo>
                  <a:lnTo>
                    <a:pt x="628" y="66"/>
                  </a:lnTo>
                  <a:lnTo>
                    <a:pt x="813" y="90"/>
                  </a:lnTo>
                  <a:lnTo>
                    <a:pt x="987" y="114"/>
                  </a:lnTo>
                  <a:lnTo>
                    <a:pt x="1148" y="144"/>
                  </a:lnTo>
                  <a:lnTo>
                    <a:pt x="1292" y="174"/>
                  </a:lnTo>
                  <a:lnTo>
                    <a:pt x="1423" y="204"/>
                  </a:lnTo>
                  <a:lnTo>
                    <a:pt x="1537" y="240"/>
                  </a:lnTo>
                  <a:lnTo>
                    <a:pt x="1638" y="276"/>
                  </a:lnTo>
                  <a:lnTo>
                    <a:pt x="1728" y="318"/>
                  </a:lnTo>
                  <a:lnTo>
                    <a:pt x="1794" y="360"/>
                  </a:lnTo>
                  <a:lnTo>
                    <a:pt x="1848" y="402"/>
                  </a:lnTo>
                  <a:lnTo>
                    <a:pt x="1883" y="443"/>
                  </a:lnTo>
                  <a:lnTo>
                    <a:pt x="1901" y="491"/>
                  </a:lnTo>
                  <a:lnTo>
                    <a:pt x="1901" y="539"/>
                  </a:lnTo>
                  <a:lnTo>
                    <a:pt x="1883" y="587"/>
                  </a:lnTo>
                  <a:lnTo>
                    <a:pt x="1854" y="629"/>
                  </a:lnTo>
                  <a:lnTo>
                    <a:pt x="1806" y="677"/>
                  </a:lnTo>
                  <a:lnTo>
                    <a:pt x="1746" y="719"/>
                  </a:lnTo>
                  <a:lnTo>
                    <a:pt x="1668" y="767"/>
                  </a:lnTo>
                  <a:lnTo>
                    <a:pt x="1579" y="809"/>
                  </a:lnTo>
                  <a:lnTo>
                    <a:pt x="1471" y="857"/>
                  </a:lnTo>
                  <a:lnTo>
                    <a:pt x="1357" y="899"/>
                  </a:lnTo>
                  <a:lnTo>
                    <a:pt x="1226" y="941"/>
                  </a:lnTo>
                  <a:lnTo>
                    <a:pt x="1088" y="989"/>
                  </a:lnTo>
                  <a:lnTo>
                    <a:pt x="933" y="1031"/>
                  </a:lnTo>
                  <a:lnTo>
                    <a:pt x="765" y="1073"/>
                  </a:lnTo>
                  <a:lnTo>
                    <a:pt x="592" y="1115"/>
                  </a:lnTo>
                  <a:lnTo>
                    <a:pt x="407" y="1157"/>
                  </a:lnTo>
                  <a:lnTo>
                    <a:pt x="209" y="1199"/>
                  </a:lnTo>
                  <a:lnTo>
                    <a:pt x="0" y="1241"/>
                  </a:lnTo>
                  <a:lnTo>
                    <a:pt x="0" y="1265"/>
                  </a:lnTo>
                  <a:lnTo>
                    <a:pt x="215" y="1223"/>
                  </a:lnTo>
                  <a:lnTo>
                    <a:pt x="413" y="1181"/>
                  </a:lnTo>
                  <a:lnTo>
                    <a:pt x="610" y="1139"/>
                  </a:lnTo>
                  <a:lnTo>
                    <a:pt x="789" y="1091"/>
                  </a:lnTo>
                  <a:lnTo>
                    <a:pt x="957" y="1049"/>
                  </a:lnTo>
                  <a:lnTo>
                    <a:pt x="1118" y="1001"/>
                  </a:lnTo>
                  <a:lnTo>
                    <a:pt x="1262" y="959"/>
                  </a:lnTo>
                  <a:lnTo>
                    <a:pt x="1393" y="911"/>
                  </a:lnTo>
                  <a:lnTo>
                    <a:pt x="1513" y="863"/>
                  </a:lnTo>
                  <a:lnTo>
                    <a:pt x="1620" y="815"/>
                  </a:lnTo>
                  <a:lnTo>
                    <a:pt x="1716" y="767"/>
                  </a:lnTo>
                  <a:lnTo>
                    <a:pt x="1794" y="725"/>
                  </a:lnTo>
                  <a:lnTo>
                    <a:pt x="1860" y="677"/>
                  </a:lnTo>
                  <a:lnTo>
                    <a:pt x="1907" y="629"/>
                  </a:lnTo>
                  <a:lnTo>
                    <a:pt x="1937" y="581"/>
                  </a:lnTo>
                  <a:lnTo>
                    <a:pt x="1955" y="533"/>
                  </a:lnTo>
                  <a:lnTo>
                    <a:pt x="1955" y="53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89" name="Freeform 9"/>
            <p:cNvSpPr>
              <a:spLocks/>
            </p:cNvSpPr>
            <p:nvPr/>
          </p:nvSpPr>
          <p:spPr bwMode="hidden">
            <a:xfrm>
              <a:off x="0" y="0"/>
              <a:ext cx="4709" cy="2901"/>
            </a:xfrm>
            <a:custGeom>
              <a:avLst/>
              <a:gdLst/>
              <a:ahLst/>
              <a:cxnLst>
                <a:cxn ang="0">
                  <a:pos x="4694" y="797"/>
                </a:cxn>
                <a:cxn ang="0">
                  <a:pos x="4664" y="665"/>
                </a:cxn>
                <a:cxn ang="0">
                  <a:pos x="4586" y="540"/>
                </a:cxn>
                <a:cxn ang="0">
                  <a:pos x="4466" y="426"/>
                </a:cxn>
                <a:cxn ang="0">
                  <a:pos x="4299" y="312"/>
                </a:cxn>
                <a:cxn ang="0">
                  <a:pos x="4084" y="216"/>
                </a:cxn>
                <a:cxn ang="0">
                  <a:pos x="3833" y="120"/>
                </a:cxn>
                <a:cxn ang="0">
                  <a:pos x="3540" y="36"/>
                </a:cxn>
                <a:cxn ang="0">
                  <a:pos x="3205" y="0"/>
                </a:cxn>
                <a:cxn ang="0">
                  <a:pos x="3540" y="78"/>
                </a:cxn>
                <a:cxn ang="0">
                  <a:pos x="3833" y="162"/>
                </a:cxn>
                <a:cxn ang="0">
                  <a:pos x="4084" y="258"/>
                </a:cxn>
                <a:cxn ang="0">
                  <a:pos x="4287" y="366"/>
                </a:cxn>
                <a:cxn ang="0">
                  <a:pos x="4443" y="480"/>
                </a:cxn>
                <a:cxn ang="0">
                  <a:pos x="4550" y="605"/>
                </a:cxn>
                <a:cxn ang="0">
                  <a:pos x="4610" y="737"/>
                </a:cxn>
                <a:cxn ang="0">
                  <a:pos x="4610" y="875"/>
                </a:cxn>
                <a:cxn ang="0">
                  <a:pos x="4568" y="1001"/>
                </a:cxn>
                <a:cxn ang="0">
                  <a:pos x="4490" y="1127"/>
                </a:cxn>
                <a:cxn ang="0">
                  <a:pos x="4371" y="1259"/>
                </a:cxn>
                <a:cxn ang="0">
                  <a:pos x="4215" y="1385"/>
                </a:cxn>
                <a:cxn ang="0">
                  <a:pos x="4024" y="1517"/>
                </a:cxn>
                <a:cxn ang="0">
                  <a:pos x="3803" y="1648"/>
                </a:cxn>
                <a:cxn ang="0">
                  <a:pos x="3546" y="1774"/>
                </a:cxn>
                <a:cxn ang="0">
                  <a:pos x="3259" y="1906"/>
                </a:cxn>
                <a:cxn ang="0">
                  <a:pos x="2942" y="2032"/>
                </a:cxn>
                <a:cxn ang="0">
                  <a:pos x="2595" y="2164"/>
                </a:cxn>
                <a:cxn ang="0">
                  <a:pos x="2224" y="2284"/>
                </a:cxn>
                <a:cxn ang="0">
                  <a:pos x="1824" y="2410"/>
                </a:cxn>
                <a:cxn ang="0">
                  <a:pos x="1399" y="2530"/>
                </a:cxn>
                <a:cxn ang="0">
                  <a:pos x="484" y="2757"/>
                </a:cxn>
                <a:cxn ang="0">
                  <a:pos x="0" y="2901"/>
                </a:cxn>
                <a:cxn ang="0">
                  <a:pos x="969" y="2674"/>
                </a:cxn>
                <a:cxn ang="0">
                  <a:pos x="1638" y="2494"/>
                </a:cxn>
                <a:cxn ang="0">
                  <a:pos x="2057" y="2374"/>
                </a:cxn>
                <a:cxn ang="0">
                  <a:pos x="2451" y="2248"/>
                </a:cxn>
                <a:cxn ang="0">
                  <a:pos x="2816" y="2116"/>
                </a:cxn>
                <a:cxn ang="0">
                  <a:pos x="3151" y="1984"/>
                </a:cxn>
                <a:cxn ang="0">
                  <a:pos x="3462" y="1858"/>
                </a:cxn>
                <a:cxn ang="0">
                  <a:pos x="3737" y="1720"/>
                </a:cxn>
                <a:cxn ang="0">
                  <a:pos x="3982" y="1589"/>
                </a:cxn>
                <a:cxn ang="0">
                  <a:pos x="4191" y="1457"/>
                </a:cxn>
                <a:cxn ang="0">
                  <a:pos x="4371" y="1325"/>
                </a:cxn>
                <a:cxn ang="0">
                  <a:pos x="4508" y="1193"/>
                </a:cxn>
                <a:cxn ang="0">
                  <a:pos x="4610" y="1061"/>
                </a:cxn>
                <a:cxn ang="0">
                  <a:pos x="4670" y="935"/>
                </a:cxn>
                <a:cxn ang="0">
                  <a:pos x="4688" y="869"/>
                </a:cxn>
              </a:cxnLst>
              <a:rect l="0" t="0" r="r" b="b"/>
              <a:pathLst>
                <a:path w="4694" h="2901">
                  <a:moveTo>
                    <a:pt x="4688" y="869"/>
                  </a:moveTo>
                  <a:lnTo>
                    <a:pt x="4694" y="797"/>
                  </a:lnTo>
                  <a:lnTo>
                    <a:pt x="4688" y="731"/>
                  </a:lnTo>
                  <a:lnTo>
                    <a:pt x="4664" y="665"/>
                  </a:lnTo>
                  <a:lnTo>
                    <a:pt x="4634" y="599"/>
                  </a:lnTo>
                  <a:lnTo>
                    <a:pt x="4586" y="540"/>
                  </a:lnTo>
                  <a:lnTo>
                    <a:pt x="4532" y="480"/>
                  </a:lnTo>
                  <a:lnTo>
                    <a:pt x="4466" y="426"/>
                  </a:lnTo>
                  <a:lnTo>
                    <a:pt x="4389" y="366"/>
                  </a:lnTo>
                  <a:lnTo>
                    <a:pt x="4299" y="312"/>
                  </a:lnTo>
                  <a:lnTo>
                    <a:pt x="4197" y="264"/>
                  </a:lnTo>
                  <a:lnTo>
                    <a:pt x="4084" y="216"/>
                  </a:lnTo>
                  <a:lnTo>
                    <a:pt x="3964" y="168"/>
                  </a:lnTo>
                  <a:lnTo>
                    <a:pt x="3833" y="120"/>
                  </a:lnTo>
                  <a:lnTo>
                    <a:pt x="3689" y="78"/>
                  </a:lnTo>
                  <a:lnTo>
                    <a:pt x="3540" y="36"/>
                  </a:lnTo>
                  <a:lnTo>
                    <a:pt x="3378" y="0"/>
                  </a:lnTo>
                  <a:lnTo>
                    <a:pt x="3205" y="0"/>
                  </a:lnTo>
                  <a:lnTo>
                    <a:pt x="3378" y="36"/>
                  </a:lnTo>
                  <a:lnTo>
                    <a:pt x="3540" y="78"/>
                  </a:lnTo>
                  <a:lnTo>
                    <a:pt x="3689" y="120"/>
                  </a:lnTo>
                  <a:lnTo>
                    <a:pt x="3833" y="162"/>
                  </a:lnTo>
                  <a:lnTo>
                    <a:pt x="3964" y="210"/>
                  </a:lnTo>
                  <a:lnTo>
                    <a:pt x="4084" y="258"/>
                  </a:lnTo>
                  <a:lnTo>
                    <a:pt x="4191" y="312"/>
                  </a:lnTo>
                  <a:lnTo>
                    <a:pt x="4287" y="366"/>
                  </a:lnTo>
                  <a:lnTo>
                    <a:pt x="4371" y="420"/>
                  </a:lnTo>
                  <a:lnTo>
                    <a:pt x="4443" y="480"/>
                  </a:lnTo>
                  <a:lnTo>
                    <a:pt x="4502" y="540"/>
                  </a:lnTo>
                  <a:lnTo>
                    <a:pt x="4550" y="605"/>
                  </a:lnTo>
                  <a:lnTo>
                    <a:pt x="4586" y="671"/>
                  </a:lnTo>
                  <a:lnTo>
                    <a:pt x="4610" y="737"/>
                  </a:lnTo>
                  <a:lnTo>
                    <a:pt x="4616" y="803"/>
                  </a:lnTo>
                  <a:lnTo>
                    <a:pt x="4610" y="875"/>
                  </a:lnTo>
                  <a:lnTo>
                    <a:pt x="4592" y="935"/>
                  </a:lnTo>
                  <a:lnTo>
                    <a:pt x="4568" y="1001"/>
                  </a:lnTo>
                  <a:lnTo>
                    <a:pt x="4532" y="1067"/>
                  </a:lnTo>
                  <a:lnTo>
                    <a:pt x="4490" y="1127"/>
                  </a:lnTo>
                  <a:lnTo>
                    <a:pt x="4437" y="1193"/>
                  </a:lnTo>
                  <a:lnTo>
                    <a:pt x="4371" y="1259"/>
                  </a:lnTo>
                  <a:lnTo>
                    <a:pt x="4299" y="1325"/>
                  </a:lnTo>
                  <a:lnTo>
                    <a:pt x="4215" y="1385"/>
                  </a:lnTo>
                  <a:lnTo>
                    <a:pt x="4126" y="1451"/>
                  </a:lnTo>
                  <a:lnTo>
                    <a:pt x="4024" y="1517"/>
                  </a:lnTo>
                  <a:lnTo>
                    <a:pt x="3916" y="1583"/>
                  </a:lnTo>
                  <a:lnTo>
                    <a:pt x="3803" y="1648"/>
                  </a:lnTo>
                  <a:lnTo>
                    <a:pt x="3677" y="1714"/>
                  </a:lnTo>
                  <a:lnTo>
                    <a:pt x="3546" y="1774"/>
                  </a:lnTo>
                  <a:lnTo>
                    <a:pt x="3408" y="1840"/>
                  </a:lnTo>
                  <a:lnTo>
                    <a:pt x="3259" y="1906"/>
                  </a:lnTo>
                  <a:lnTo>
                    <a:pt x="3103" y="1972"/>
                  </a:lnTo>
                  <a:lnTo>
                    <a:pt x="2942" y="2032"/>
                  </a:lnTo>
                  <a:lnTo>
                    <a:pt x="2768" y="2098"/>
                  </a:lnTo>
                  <a:lnTo>
                    <a:pt x="2595" y="2164"/>
                  </a:lnTo>
                  <a:lnTo>
                    <a:pt x="2410" y="2224"/>
                  </a:lnTo>
                  <a:lnTo>
                    <a:pt x="2224" y="2284"/>
                  </a:lnTo>
                  <a:lnTo>
                    <a:pt x="2027" y="2350"/>
                  </a:lnTo>
                  <a:lnTo>
                    <a:pt x="1824" y="2410"/>
                  </a:lnTo>
                  <a:lnTo>
                    <a:pt x="1614" y="2470"/>
                  </a:lnTo>
                  <a:lnTo>
                    <a:pt x="1399" y="2530"/>
                  </a:lnTo>
                  <a:lnTo>
                    <a:pt x="957" y="2644"/>
                  </a:lnTo>
                  <a:lnTo>
                    <a:pt x="484" y="2757"/>
                  </a:lnTo>
                  <a:lnTo>
                    <a:pt x="0" y="2865"/>
                  </a:lnTo>
                  <a:lnTo>
                    <a:pt x="0" y="2901"/>
                  </a:lnTo>
                  <a:lnTo>
                    <a:pt x="496" y="2787"/>
                  </a:lnTo>
                  <a:lnTo>
                    <a:pt x="969" y="2674"/>
                  </a:lnTo>
                  <a:lnTo>
                    <a:pt x="1423" y="2554"/>
                  </a:lnTo>
                  <a:lnTo>
                    <a:pt x="1638" y="2494"/>
                  </a:lnTo>
                  <a:lnTo>
                    <a:pt x="1854" y="2434"/>
                  </a:lnTo>
                  <a:lnTo>
                    <a:pt x="2057" y="2374"/>
                  </a:lnTo>
                  <a:lnTo>
                    <a:pt x="2254" y="2308"/>
                  </a:lnTo>
                  <a:lnTo>
                    <a:pt x="2451" y="2248"/>
                  </a:lnTo>
                  <a:lnTo>
                    <a:pt x="2637" y="2182"/>
                  </a:lnTo>
                  <a:lnTo>
                    <a:pt x="2816" y="2116"/>
                  </a:lnTo>
                  <a:lnTo>
                    <a:pt x="2990" y="2050"/>
                  </a:lnTo>
                  <a:lnTo>
                    <a:pt x="3151" y="1984"/>
                  </a:lnTo>
                  <a:lnTo>
                    <a:pt x="3312" y="1924"/>
                  </a:lnTo>
                  <a:lnTo>
                    <a:pt x="3462" y="1858"/>
                  </a:lnTo>
                  <a:lnTo>
                    <a:pt x="3605" y="1792"/>
                  </a:lnTo>
                  <a:lnTo>
                    <a:pt x="3737" y="1720"/>
                  </a:lnTo>
                  <a:lnTo>
                    <a:pt x="3863" y="1654"/>
                  </a:lnTo>
                  <a:lnTo>
                    <a:pt x="3982" y="1589"/>
                  </a:lnTo>
                  <a:lnTo>
                    <a:pt x="4090" y="1523"/>
                  </a:lnTo>
                  <a:lnTo>
                    <a:pt x="4191" y="1457"/>
                  </a:lnTo>
                  <a:lnTo>
                    <a:pt x="4287" y="1391"/>
                  </a:lnTo>
                  <a:lnTo>
                    <a:pt x="4371" y="1325"/>
                  </a:lnTo>
                  <a:lnTo>
                    <a:pt x="4443" y="1259"/>
                  </a:lnTo>
                  <a:lnTo>
                    <a:pt x="4508" y="1193"/>
                  </a:lnTo>
                  <a:lnTo>
                    <a:pt x="4562" y="1127"/>
                  </a:lnTo>
                  <a:lnTo>
                    <a:pt x="4610" y="1061"/>
                  </a:lnTo>
                  <a:lnTo>
                    <a:pt x="4646" y="995"/>
                  </a:lnTo>
                  <a:lnTo>
                    <a:pt x="4670" y="935"/>
                  </a:lnTo>
                  <a:lnTo>
                    <a:pt x="4688" y="869"/>
                  </a:lnTo>
                  <a:lnTo>
                    <a:pt x="4688" y="86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90" name="Freeform 10"/>
            <p:cNvSpPr>
              <a:spLocks/>
            </p:cNvSpPr>
            <p:nvPr/>
          </p:nvSpPr>
          <p:spPr bwMode="hidden">
            <a:xfrm>
              <a:off x="0" y="0"/>
              <a:ext cx="3773" cy="2356"/>
            </a:xfrm>
            <a:custGeom>
              <a:avLst/>
              <a:gdLst/>
              <a:ahLst/>
              <a:cxnLst>
                <a:cxn ang="0">
                  <a:pos x="3761" y="719"/>
                </a:cxn>
                <a:cxn ang="0">
                  <a:pos x="3731" y="599"/>
                </a:cxn>
                <a:cxn ang="0">
                  <a:pos x="3653" y="486"/>
                </a:cxn>
                <a:cxn ang="0">
                  <a:pos x="3522" y="378"/>
                </a:cxn>
                <a:cxn ang="0">
                  <a:pos x="3348" y="282"/>
                </a:cxn>
                <a:cxn ang="0">
                  <a:pos x="3127" y="192"/>
                </a:cxn>
                <a:cxn ang="0">
                  <a:pos x="2864" y="108"/>
                </a:cxn>
                <a:cxn ang="0">
                  <a:pos x="2559" y="36"/>
                </a:cxn>
                <a:cxn ang="0">
                  <a:pos x="2230" y="0"/>
                </a:cxn>
                <a:cxn ang="0">
                  <a:pos x="2577" y="72"/>
                </a:cxn>
                <a:cxn ang="0">
                  <a:pos x="2876" y="150"/>
                </a:cxn>
                <a:cxn ang="0">
                  <a:pos x="3139" y="234"/>
                </a:cxn>
                <a:cxn ang="0">
                  <a:pos x="3348" y="330"/>
                </a:cxn>
                <a:cxn ang="0">
                  <a:pos x="3516" y="432"/>
                </a:cxn>
                <a:cxn ang="0">
                  <a:pos x="3623" y="545"/>
                </a:cxn>
                <a:cxn ang="0">
                  <a:pos x="3683" y="665"/>
                </a:cxn>
                <a:cxn ang="0">
                  <a:pos x="3689" y="791"/>
                </a:cxn>
                <a:cxn ang="0">
                  <a:pos x="3653" y="887"/>
                </a:cxn>
                <a:cxn ang="0">
                  <a:pos x="3593" y="989"/>
                </a:cxn>
                <a:cxn ang="0">
                  <a:pos x="3498" y="1091"/>
                </a:cxn>
                <a:cxn ang="0">
                  <a:pos x="3372" y="1187"/>
                </a:cxn>
                <a:cxn ang="0">
                  <a:pos x="3223" y="1289"/>
                </a:cxn>
                <a:cxn ang="0">
                  <a:pos x="3043" y="1391"/>
                </a:cxn>
                <a:cxn ang="0">
                  <a:pos x="2834" y="1493"/>
                </a:cxn>
                <a:cxn ang="0">
                  <a:pos x="2607" y="1589"/>
                </a:cxn>
                <a:cxn ang="0">
                  <a:pos x="2075" y="1786"/>
                </a:cxn>
                <a:cxn ang="0">
                  <a:pos x="1459" y="1972"/>
                </a:cxn>
                <a:cxn ang="0">
                  <a:pos x="765" y="2158"/>
                </a:cxn>
                <a:cxn ang="0">
                  <a:pos x="0" y="2326"/>
                </a:cxn>
                <a:cxn ang="0">
                  <a:pos x="401" y="2272"/>
                </a:cxn>
                <a:cxn ang="0">
                  <a:pos x="1142" y="2092"/>
                </a:cxn>
                <a:cxn ang="0">
                  <a:pos x="1812" y="1900"/>
                </a:cxn>
                <a:cxn ang="0">
                  <a:pos x="2392" y="1702"/>
                </a:cxn>
                <a:cxn ang="0">
                  <a:pos x="2649" y="1607"/>
                </a:cxn>
                <a:cxn ang="0">
                  <a:pos x="2882" y="1505"/>
                </a:cxn>
                <a:cxn ang="0">
                  <a:pos x="3091" y="1403"/>
                </a:cxn>
                <a:cxn ang="0">
                  <a:pos x="3277" y="1301"/>
                </a:cxn>
                <a:cxn ang="0">
                  <a:pos x="3432" y="1193"/>
                </a:cxn>
                <a:cxn ang="0">
                  <a:pos x="3558" y="1091"/>
                </a:cxn>
                <a:cxn ang="0">
                  <a:pos x="3653" y="989"/>
                </a:cxn>
                <a:cxn ang="0">
                  <a:pos x="3719" y="887"/>
                </a:cxn>
                <a:cxn ang="0">
                  <a:pos x="3755" y="785"/>
                </a:cxn>
              </a:cxnLst>
              <a:rect l="0" t="0" r="r" b="b"/>
              <a:pathLst>
                <a:path w="3761" h="2356">
                  <a:moveTo>
                    <a:pt x="3755" y="785"/>
                  </a:moveTo>
                  <a:lnTo>
                    <a:pt x="3761" y="719"/>
                  </a:lnTo>
                  <a:lnTo>
                    <a:pt x="3755" y="659"/>
                  </a:lnTo>
                  <a:lnTo>
                    <a:pt x="3731" y="599"/>
                  </a:lnTo>
                  <a:lnTo>
                    <a:pt x="3701" y="545"/>
                  </a:lnTo>
                  <a:lnTo>
                    <a:pt x="3653" y="486"/>
                  </a:lnTo>
                  <a:lnTo>
                    <a:pt x="3593" y="432"/>
                  </a:lnTo>
                  <a:lnTo>
                    <a:pt x="3522" y="378"/>
                  </a:lnTo>
                  <a:lnTo>
                    <a:pt x="3444" y="330"/>
                  </a:lnTo>
                  <a:lnTo>
                    <a:pt x="3348" y="282"/>
                  </a:lnTo>
                  <a:lnTo>
                    <a:pt x="3241" y="234"/>
                  </a:lnTo>
                  <a:lnTo>
                    <a:pt x="3127" y="192"/>
                  </a:lnTo>
                  <a:lnTo>
                    <a:pt x="3002" y="150"/>
                  </a:lnTo>
                  <a:lnTo>
                    <a:pt x="2864" y="108"/>
                  </a:lnTo>
                  <a:lnTo>
                    <a:pt x="2715" y="72"/>
                  </a:lnTo>
                  <a:lnTo>
                    <a:pt x="2559" y="36"/>
                  </a:lnTo>
                  <a:lnTo>
                    <a:pt x="2392" y="0"/>
                  </a:lnTo>
                  <a:lnTo>
                    <a:pt x="2230" y="0"/>
                  </a:lnTo>
                  <a:lnTo>
                    <a:pt x="2410" y="36"/>
                  </a:lnTo>
                  <a:lnTo>
                    <a:pt x="2577" y="72"/>
                  </a:lnTo>
                  <a:lnTo>
                    <a:pt x="2732" y="108"/>
                  </a:lnTo>
                  <a:lnTo>
                    <a:pt x="2876" y="150"/>
                  </a:lnTo>
                  <a:lnTo>
                    <a:pt x="3014" y="192"/>
                  </a:lnTo>
                  <a:lnTo>
                    <a:pt x="3139" y="234"/>
                  </a:lnTo>
                  <a:lnTo>
                    <a:pt x="3253" y="282"/>
                  </a:lnTo>
                  <a:lnTo>
                    <a:pt x="3348" y="330"/>
                  </a:lnTo>
                  <a:lnTo>
                    <a:pt x="3438" y="384"/>
                  </a:lnTo>
                  <a:lnTo>
                    <a:pt x="3516" y="432"/>
                  </a:lnTo>
                  <a:lnTo>
                    <a:pt x="3576" y="492"/>
                  </a:lnTo>
                  <a:lnTo>
                    <a:pt x="3623" y="545"/>
                  </a:lnTo>
                  <a:lnTo>
                    <a:pt x="3665" y="605"/>
                  </a:lnTo>
                  <a:lnTo>
                    <a:pt x="3683" y="665"/>
                  </a:lnTo>
                  <a:lnTo>
                    <a:pt x="3695" y="725"/>
                  </a:lnTo>
                  <a:lnTo>
                    <a:pt x="3689" y="791"/>
                  </a:lnTo>
                  <a:lnTo>
                    <a:pt x="3677" y="839"/>
                  </a:lnTo>
                  <a:lnTo>
                    <a:pt x="3653" y="887"/>
                  </a:lnTo>
                  <a:lnTo>
                    <a:pt x="3629" y="941"/>
                  </a:lnTo>
                  <a:lnTo>
                    <a:pt x="3593" y="989"/>
                  </a:lnTo>
                  <a:lnTo>
                    <a:pt x="3546" y="1037"/>
                  </a:lnTo>
                  <a:lnTo>
                    <a:pt x="3498" y="1091"/>
                  </a:lnTo>
                  <a:lnTo>
                    <a:pt x="3438" y="1139"/>
                  </a:lnTo>
                  <a:lnTo>
                    <a:pt x="3372" y="1187"/>
                  </a:lnTo>
                  <a:lnTo>
                    <a:pt x="3301" y="1241"/>
                  </a:lnTo>
                  <a:lnTo>
                    <a:pt x="3223" y="1289"/>
                  </a:lnTo>
                  <a:lnTo>
                    <a:pt x="3133" y="1343"/>
                  </a:lnTo>
                  <a:lnTo>
                    <a:pt x="3043" y="1391"/>
                  </a:lnTo>
                  <a:lnTo>
                    <a:pt x="2942" y="1439"/>
                  </a:lnTo>
                  <a:lnTo>
                    <a:pt x="2834" y="1493"/>
                  </a:lnTo>
                  <a:lnTo>
                    <a:pt x="2727" y="1541"/>
                  </a:lnTo>
                  <a:lnTo>
                    <a:pt x="2607" y="1589"/>
                  </a:lnTo>
                  <a:lnTo>
                    <a:pt x="2356" y="1690"/>
                  </a:lnTo>
                  <a:lnTo>
                    <a:pt x="2075" y="1786"/>
                  </a:lnTo>
                  <a:lnTo>
                    <a:pt x="1782" y="1882"/>
                  </a:lnTo>
                  <a:lnTo>
                    <a:pt x="1459" y="1972"/>
                  </a:lnTo>
                  <a:lnTo>
                    <a:pt x="1124" y="2068"/>
                  </a:lnTo>
                  <a:lnTo>
                    <a:pt x="765" y="2158"/>
                  </a:lnTo>
                  <a:lnTo>
                    <a:pt x="389" y="2242"/>
                  </a:lnTo>
                  <a:lnTo>
                    <a:pt x="0" y="2326"/>
                  </a:lnTo>
                  <a:lnTo>
                    <a:pt x="0" y="2356"/>
                  </a:lnTo>
                  <a:lnTo>
                    <a:pt x="401" y="2272"/>
                  </a:lnTo>
                  <a:lnTo>
                    <a:pt x="777" y="2182"/>
                  </a:lnTo>
                  <a:lnTo>
                    <a:pt x="1142" y="2092"/>
                  </a:lnTo>
                  <a:lnTo>
                    <a:pt x="1483" y="1996"/>
                  </a:lnTo>
                  <a:lnTo>
                    <a:pt x="1812" y="1900"/>
                  </a:lnTo>
                  <a:lnTo>
                    <a:pt x="2111" y="1804"/>
                  </a:lnTo>
                  <a:lnTo>
                    <a:pt x="2392" y="1702"/>
                  </a:lnTo>
                  <a:lnTo>
                    <a:pt x="2523" y="1654"/>
                  </a:lnTo>
                  <a:lnTo>
                    <a:pt x="2649" y="1607"/>
                  </a:lnTo>
                  <a:lnTo>
                    <a:pt x="2768" y="1553"/>
                  </a:lnTo>
                  <a:lnTo>
                    <a:pt x="2882" y="1505"/>
                  </a:lnTo>
                  <a:lnTo>
                    <a:pt x="2990" y="1451"/>
                  </a:lnTo>
                  <a:lnTo>
                    <a:pt x="3091" y="1403"/>
                  </a:lnTo>
                  <a:lnTo>
                    <a:pt x="3187" y="1349"/>
                  </a:lnTo>
                  <a:lnTo>
                    <a:pt x="3277" y="1301"/>
                  </a:lnTo>
                  <a:lnTo>
                    <a:pt x="3354" y="1247"/>
                  </a:lnTo>
                  <a:lnTo>
                    <a:pt x="3432" y="1193"/>
                  </a:lnTo>
                  <a:lnTo>
                    <a:pt x="3498" y="1145"/>
                  </a:lnTo>
                  <a:lnTo>
                    <a:pt x="3558" y="1091"/>
                  </a:lnTo>
                  <a:lnTo>
                    <a:pt x="3611" y="1043"/>
                  </a:lnTo>
                  <a:lnTo>
                    <a:pt x="3653" y="989"/>
                  </a:lnTo>
                  <a:lnTo>
                    <a:pt x="3689" y="941"/>
                  </a:lnTo>
                  <a:lnTo>
                    <a:pt x="3719" y="887"/>
                  </a:lnTo>
                  <a:lnTo>
                    <a:pt x="3743" y="833"/>
                  </a:lnTo>
                  <a:lnTo>
                    <a:pt x="3755" y="785"/>
                  </a:lnTo>
                  <a:lnTo>
                    <a:pt x="3755" y="78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91" name="Freeform 11"/>
            <p:cNvSpPr>
              <a:spLocks/>
            </p:cNvSpPr>
            <p:nvPr/>
          </p:nvSpPr>
          <p:spPr bwMode="hidden">
            <a:xfrm>
              <a:off x="0" y="0"/>
              <a:ext cx="2933" cy="1846"/>
            </a:xfrm>
            <a:custGeom>
              <a:avLst/>
              <a:gdLst/>
              <a:ahLst/>
              <a:cxnLst>
                <a:cxn ang="0">
                  <a:pos x="2924" y="647"/>
                </a:cxn>
                <a:cxn ang="0">
                  <a:pos x="2876" y="528"/>
                </a:cxn>
                <a:cxn ang="0">
                  <a:pos x="2750" y="414"/>
                </a:cxn>
                <a:cxn ang="0">
                  <a:pos x="2559" y="318"/>
                </a:cxn>
                <a:cxn ang="0">
                  <a:pos x="2302" y="228"/>
                </a:cxn>
                <a:cxn ang="0">
                  <a:pos x="1985" y="150"/>
                </a:cxn>
                <a:cxn ang="0">
                  <a:pos x="1608" y="78"/>
                </a:cxn>
                <a:cxn ang="0">
                  <a:pos x="1178" y="24"/>
                </a:cxn>
                <a:cxn ang="0">
                  <a:pos x="694" y="0"/>
                </a:cxn>
                <a:cxn ang="0">
                  <a:pos x="1190" y="48"/>
                </a:cxn>
                <a:cxn ang="0">
                  <a:pos x="1626" y="108"/>
                </a:cxn>
                <a:cxn ang="0">
                  <a:pos x="2009" y="180"/>
                </a:cxn>
                <a:cxn ang="0">
                  <a:pos x="2326" y="264"/>
                </a:cxn>
                <a:cxn ang="0">
                  <a:pos x="2571" y="360"/>
                </a:cxn>
                <a:cxn ang="0">
                  <a:pos x="2750" y="468"/>
                </a:cxn>
                <a:cxn ang="0">
                  <a:pos x="2846" y="587"/>
                </a:cxn>
                <a:cxn ang="0">
                  <a:pos x="2864" y="713"/>
                </a:cxn>
                <a:cxn ang="0">
                  <a:pos x="2840" y="785"/>
                </a:cxn>
                <a:cxn ang="0">
                  <a:pos x="2792" y="857"/>
                </a:cxn>
                <a:cxn ang="0">
                  <a:pos x="2625" y="1001"/>
                </a:cxn>
                <a:cxn ang="0">
                  <a:pos x="2368" y="1145"/>
                </a:cxn>
                <a:cxn ang="0">
                  <a:pos x="2033" y="1289"/>
                </a:cxn>
                <a:cxn ang="0">
                  <a:pos x="1626" y="1433"/>
                </a:cxn>
                <a:cxn ang="0">
                  <a:pos x="1142" y="1571"/>
                </a:cxn>
                <a:cxn ang="0">
                  <a:pos x="604" y="1702"/>
                </a:cxn>
                <a:cxn ang="0">
                  <a:pos x="0" y="1828"/>
                </a:cxn>
                <a:cxn ang="0">
                  <a:pos x="311" y="1780"/>
                </a:cxn>
                <a:cxn ang="0">
                  <a:pos x="897" y="1648"/>
                </a:cxn>
                <a:cxn ang="0">
                  <a:pos x="1417" y="1511"/>
                </a:cxn>
                <a:cxn ang="0">
                  <a:pos x="1871" y="1367"/>
                </a:cxn>
                <a:cxn ang="0">
                  <a:pos x="2254" y="1223"/>
                </a:cxn>
                <a:cxn ang="0">
                  <a:pos x="2559" y="1079"/>
                </a:cxn>
                <a:cxn ang="0">
                  <a:pos x="2774" y="929"/>
                </a:cxn>
                <a:cxn ang="0">
                  <a:pos x="2876" y="815"/>
                </a:cxn>
                <a:cxn ang="0">
                  <a:pos x="2912" y="743"/>
                </a:cxn>
                <a:cxn ang="0">
                  <a:pos x="2924" y="707"/>
                </a:cxn>
              </a:cxnLst>
              <a:rect l="0" t="0" r="r" b="b"/>
              <a:pathLst>
                <a:path w="2924" h="1846">
                  <a:moveTo>
                    <a:pt x="2924" y="707"/>
                  </a:moveTo>
                  <a:lnTo>
                    <a:pt x="2924" y="647"/>
                  </a:lnTo>
                  <a:lnTo>
                    <a:pt x="2912" y="581"/>
                  </a:lnTo>
                  <a:lnTo>
                    <a:pt x="2876" y="528"/>
                  </a:lnTo>
                  <a:lnTo>
                    <a:pt x="2822" y="468"/>
                  </a:lnTo>
                  <a:lnTo>
                    <a:pt x="2750" y="414"/>
                  </a:lnTo>
                  <a:lnTo>
                    <a:pt x="2667" y="366"/>
                  </a:lnTo>
                  <a:lnTo>
                    <a:pt x="2559" y="318"/>
                  </a:lnTo>
                  <a:lnTo>
                    <a:pt x="2440" y="270"/>
                  </a:lnTo>
                  <a:lnTo>
                    <a:pt x="2302" y="228"/>
                  </a:lnTo>
                  <a:lnTo>
                    <a:pt x="2153" y="186"/>
                  </a:lnTo>
                  <a:lnTo>
                    <a:pt x="1985" y="150"/>
                  </a:lnTo>
                  <a:lnTo>
                    <a:pt x="1806" y="114"/>
                  </a:lnTo>
                  <a:lnTo>
                    <a:pt x="1608" y="78"/>
                  </a:lnTo>
                  <a:lnTo>
                    <a:pt x="1399" y="54"/>
                  </a:lnTo>
                  <a:lnTo>
                    <a:pt x="1178" y="24"/>
                  </a:lnTo>
                  <a:lnTo>
                    <a:pt x="945" y="0"/>
                  </a:lnTo>
                  <a:lnTo>
                    <a:pt x="694" y="0"/>
                  </a:lnTo>
                  <a:lnTo>
                    <a:pt x="945" y="24"/>
                  </a:lnTo>
                  <a:lnTo>
                    <a:pt x="1190" y="48"/>
                  </a:lnTo>
                  <a:lnTo>
                    <a:pt x="1417" y="78"/>
                  </a:lnTo>
                  <a:lnTo>
                    <a:pt x="1626" y="108"/>
                  </a:lnTo>
                  <a:lnTo>
                    <a:pt x="1824" y="144"/>
                  </a:lnTo>
                  <a:lnTo>
                    <a:pt x="2009" y="180"/>
                  </a:lnTo>
                  <a:lnTo>
                    <a:pt x="2176" y="222"/>
                  </a:lnTo>
                  <a:lnTo>
                    <a:pt x="2326" y="264"/>
                  </a:lnTo>
                  <a:lnTo>
                    <a:pt x="2457" y="312"/>
                  </a:lnTo>
                  <a:lnTo>
                    <a:pt x="2571" y="360"/>
                  </a:lnTo>
                  <a:lnTo>
                    <a:pt x="2667" y="414"/>
                  </a:lnTo>
                  <a:lnTo>
                    <a:pt x="2750" y="468"/>
                  </a:lnTo>
                  <a:lnTo>
                    <a:pt x="2804" y="528"/>
                  </a:lnTo>
                  <a:lnTo>
                    <a:pt x="2846" y="587"/>
                  </a:lnTo>
                  <a:lnTo>
                    <a:pt x="2864" y="647"/>
                  </a:lnTo>
                  <a:lnTo>
                    <a:pt x="2864" y="713"/>
                  </a:lnTo>
                  <a:lnTo>
                    <a:pt x="2852" y="749"/>
                  </a:lnTo>
                  <a:lnTo>
                    <a:pt x="2840" y="785"/>
                  </a:lnTo>
                  <a:lnTo>
                    <a:pt x="2816" y="821"/>
                  </a:lnTo>
                  <a:lnTo>
                    <a:pt x="2792" y="857"/>
                  </a:lnTo>
                  <a:lnTo>
                    <a:pt x="2721" y="929"/>
                  </a:lnTo>
                  <a:lnTo>
                    <a:pt x="2625" y="1001"/>
                  </a:lnTo>
                  <a:lnTo>
                    <a:pt x="2505" y="1073"/>
                  </a:lnTo>
                  <a:lnTo>
                    <a:pt x="2368" y="1145"/>
                  </a:lnTo>
                  <a:lnTo>
                    <a:pt x="2212" y="1217"/>
                  </a:lnTo>
                  <a:lnTo>
                    <a:pt x="2033" y="1289"/>
                  </a:lnTo>
                  <a:lnTo>
                    <a:pt x="1842" y="1361"/>
                  </a:lnTo>
                  <a:lnTo>
                    <a:pt x="1626" y="1433"/>
                  </a:lnTo>
                  <a:lnTo>
                    <a:pt x="1393" y="1499"/>
                  </a:lnTo>
                  <a:lnTo>
                    <a:pt x="1142" y="1571"/>
                  </a:lnTo>
                  <a:lnTo>
                    <a:pt x="879" y="1636"/>
                  </a:lnTo>
                  <a:lnTo>
                    <a:pt x="604" y="1702"/>
                  </a:lnTo>
                  <a:lnTo>
                    <a:pt x="305" y="1768"/>
                  </a:lnTo>
                  <a:lnTo>
                    <a:pt x="0" y="1828"/>
                  </a:lnTo>
                  <a:lnTo>
                    <a:pt x="0" y="1846"/>
                  </a:lnTo>
                  <a:lnTo>
                    <a:pt x="311" y="1780"/>
                  </a:lnTo>
                  <a:lnTo>
                    <a:pt x="610" y="1714"/>
                  </a:lnTo>
                  <a:lnTo>
                    <a:pt x="897" y="1648"/>
                  </a:lnTo>
                  <a:lnTo>
                    <a:pt x="1166" y="1583"/>
                  </a:lnTo>
                  <a:lnTo>
                    <a:pt x="1417" y="1511"/>
                  </a:lnTo>
                  <a:lnTo>
                    <a:pt x="1656" y="1439"/>
                  </a:lnTo>
                  <a:lnTo>
                    <a:pt x="1871" y="1367"/>
                  </a:lnTo>
                  <a:lnTo>
                    <a:pt x="2075" y="1295"/>
                  </a:lnTo>
                  <a:lnTo>
                    <a:pt x="2254" y="1223"/>
                  </a:lnTo>
                  <a:lnTo>
                    <a:pt x="2416" y="1151"/>
                  </a:lnTo>
                  <a:lnTo>
                    <a:pt x="2559" y="1079"/>
                  </a:lnTo>
                  <a:lnTo>
                    <a:pt x="2679" y="1001"/>
                  </a:lnTo>
                  <a:lnTo>
                    <a:pt x="2774" y="929"/>
                  </a:lnTo>
                  <a:lnTo>
                    <a:pt x="2846" y="857"/>
                  </a:lnTo>
                  <a:lnTo>
                    <a:pt x="2876" y="815"/>
                  </a:lnTo>
                  <a:lnTo>
                    <a:pt x="2900" y="779"/>
                  </a:lnTo>
                  <a:lnTo>
                    <a:pt x="2912" y="743"/>
                  </a:lnTo>
                  <a:lnTo>
                    <a:pt x="2924" y="707"/>
                  </a:lnTo>
                  <a:lnTo>
                    <a:pt x="2924" y="7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92" name="Freeform 12"/>
            <p:cNvSpPr>
              <a:spLocks/>
            </p:cNvSpPr>
            <p:nvPr/>
          </p:nvSpPr>
          <p:spPr bwMode="hidden">
            <a:xfrm>
              <a:off x="114" y="2847"/>
              <a:ext cx="1493" cy="204"/>
            </a:xfrm>
            <a:custGeom>
              <a:avLst/>
              <a:gdLst/>
              <a:ahLst/>
              <a:cxnLst>
                <a:cxn ang="0">
                  <a:pos x="1399" y="204"/>
                </a:cxn>
                <a:cxn ang="0">
                  <a:pos x="0" y="18"/>
                </a:cxn>
                <a:cxn ang="0">
                  <a:pos x="77" y="0"/>
                </a:cxn>
                <a:cxn ang="0">
                  <a:pos x="1488" y="186"/>
                </a:cxn>
                <a:cxn ang="0">
                  <a:pos x="1399" y="204"/>
                </a:cxn>
                <a:cxn ang="0">
                  <a:pos x="1399" y="204"/>
                </a:cxn>
              </a:cxnLst>
              <a:rect l="0" t="0" r="r" b="b"/>
              <a:pathLst>
                <a:path w="1488" h="204">
                  <a:moveTo>
                    <a:pt x="1399" y="204"/>
                  </a:moveTo>
                  <a:lnTo>
                    <a:pt x="0" y="18"/>
                  </a:lnTo>
                  <a:lnTo>
                    <a:pt x="77" y="0"/>
                  </a:lnTo>
                  <a:lnTo>
                    <a:pt x="1488" y="186"/>
                  </a:lnTo>
                  <a:lnTo>
                    <a:pt x="1399" y="204"/>
                  </a:lnTo>
                  <a:lnTo>
                    <a:pt x="1399" y="20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93" name="Rectangle 13"/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94" name="Rectangle 14"/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grpSp>
          <p:nvGrpSpPr>
            <p:cNvPr id="20495" name="Group 15"/>
            <p:cNvGrpSpPr>
              <a:grpSpLocks/>
            </p:cNvGrpSpPr>
            <p:nvPr/>
          </p:nvGrpSpPr>
          <p:grpSpPr bwMode="auto">
            <a:xfrm>
              <a:off x="192" y="2284"/>
              <a:ext cx="1254" cy="923"/>
              <a:chOff x="192" y="2284"/>
              <a:chExt cx="1254" cy="923"/>
            </a:xfrm>
          </p:grpSpPr>
          <p:sp>
            <p:nvSpPr>
              <p:cNvPr id="20496" name="Freeform 16"/>
              <p:cNvSpPr>
                <a:spLocks/>
              </p:cNvSpPr>
              <p:nvPr/>
            </p:nvSpPr>
            <p:spPr bwMode="hidden">
              <a:xfrm>
                <a:off x="408" y="3009"/>
                <a:ext cx="47" cy="6"/>
              </a:xfrm>
              <a:custGeom>
                <a:avLst/>
                <a:gdLst/>
                <a:ahLst/>
                <a:cxnLst>
                  <a:cxn ang="0">
                    <a:pos x="47" y="6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47" y="6"/>
                  </a:cxn>
                  <a:cxn ang="0">
                    <a:pos x="47" y="6"/>
                  </a:cxn>
                  <a:cxn ang="0">
                    <a:pos x="47" y="6"/>
                  </a:cxn>
                </a:cxnLst>
                <a:rect l="0" t="0" r="r" b="b"/>
                <a:pathLst>
                  <a:path w="47" h="6">
                    <a:moveTo>
                      <a:pt x="47" y="6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47" y="6"/>
                    </a:lnTo>
                    <a:lnTo>
                      <a:pt x="47" y="6"/>
                    </a:lnTo>
                    <a:lnTo>
                      <a:pt x="47" y="6"/>
                    </a:lnTo>
                    <a:close/>
                  </a:path>
                </a:pathLst>
              </a:custGeom>
              <a:solidFill>
                <a:srgbClr val="14148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7" name="Freeform 17"/>
              <p:cNvSpPr>
                <a:spLocks/>
              </p:cNvSpPr>
              <p:nvPr/>
            </p:nvSpPr>
            <p:spPr bwMode="hidden">
              <a:xfrm>
                <a:off x="912" y="2284"/>
                <a:ext cx="324" cy="162"/>
              </a:xfrm>
              <a:custGeom>
                <a:avLst/>
                <a:gdLst/>
                <a:ahLst/>
                <a:cxnLst>
                  <a:cxn ang="0">
                    <a:pos x="0" y="24"/>
                  </a:cxn>
                  <a:cxn ang="0">
                    <a:pos x="6" y="24"/>
                  </a:cxn>
                  <a:cxn ang="0">
                    <a:pos x="12" y="18"/>
                  </a:cxn>
                  <a:cxn ang="0">
                    <a:pos x="48" y="6"/>
                  </a:cxn>
                  <a:cxn ang="0">
                    <a:pos x="101" y="0"/>
                  </a:cxn>
                  <a:cxn ang="0">
                    <a:pos x="137" y="6"/>
                  </a:cxn>
                  <a:cxn ang="0">
                    <a:pos x="173" y="18"/>
                  </a:cxn>
                  <a:cxn ang="0">
                    <a:pos x="239" y="54"/>
                  </a:cxn>
                  <a:cxn ang="0">
                    <a:pos x="287" y="90"/>
                  </a:cxn>
                  <a:cxn ang="0">
                    <a:pos x="317" y="114"/>
                  </a:cxn>
                  <a:cxn ang="0">
                    <a:pos x="323" y="126"/>
                  </a:cxn>
                  <a:cxn ang="0">
                    <a:pos x="323" y="126"/>
                  </a:cxn>
                  <a:cxn ang="0">
                    <a:pos x="221" y="162"/>
                  </a:cxn>
                  <a:cxn ang="0">
                    <a:pos x="0" y="24"/>
                  </a:cxn>
                  <a:cxn ang="0">
                    <a:pos x="0" y="24"/>
                  </a:cxn>
                </a:cxnLst>
                <a:rect l="0" t="0" r="r" b="b"/>
                <a:pathLst>
                  <a:path w="323" h="162">
                    <a:moveTo>
                      <a:pt x="0" y="24"/>
                    </a:moveTo>
                    <a:lnTo>
                      <a:pt x="6" y="24"/>
                    </a:lnTo>
                    <a:lnTo>
                      <a:pt x="12" y="18"/>
                    </a:lnTo>
                    <a:lnTo>
                      <a:pt x="48" y="6"/>
                    </a:lnTo>
                    <a:lnTo>
                      <a:pt x="101" y="0"/>
                    </a:lnTo>
                    <a:lnTo>
                      <a:pt x="137" y="6"/>
                    </a:lnTo>
                    <a:lnTo>
                      <a:pt x="173" y="18"/>
                    </a:lnTo>
                    <a:lnTo>
                      <a:pt x="239" y="54"/>
                    </a:lnTo>
                    <a:lnTo>
                      <a:pt x="287" y="90"/>
                    </a:lnTo>
                    <a:lnTo>
                      <a:pt x="317" y="114"/>
                    </a:lnTo>
                    <a:lnTo>
                      <a:pt x="323" y="126"/>
                    </a:lnTo>
                    <a:lnTo>
                      <a:pt x="323" y="126"/>
                    </a:lnTo>
                    <a:lnTo>
                      <a:pt x="221" y="162"/>
                    </a:lnTo>
                    <a:lnTo>
                      <a:pt x="0" y="24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8" name="Freeform 18"/>
              <p:cNvSpPr>
                <a:spLocks noEditPoints="1"/>
              </p:cNvSpPr>
              <p:nvPr/>
            </p:nvSpPr>
            <p:spPr bwMode="hidden">
              <a:xfrm>
                <a:off x="192" y="2284"/>
                <a:ext cx="1254" cy="923"/>
              </a:xfrm>
              <a:custGeom>
                <a:avLst/>
                <a:gdLst/>
                <a:ahLst/>
                <a:cxnLst>
                  <a:cxn ang="0">
                    <a:pos x="1166" y="641"/>
                  </a:cxn>
                  <a:cxn ang="0">
                    <a:pos x="1166" y="473"/>
                  </a:cxn>
                  <a:cxn ang="0">
                    <a:pos x="1136" y="384"/>
                  </a:cxn>
                  <a:cxn ang="0">
                    <a:pos x="1112" y="288"/>
                  </a:cxn>
                  <a:cxn ang="0">
                    <a:pos x="1053" y="174"/>
                  </a:cxn>
                  <a:cxn ang="0">
                    <a:pos x="981" y="96"/>
                  </a:cxn>
                  <a:cxn ang="0">
                    <a:pos x="963" y="72"/>
                  </a:cxn>
                  <a:cxn ang="0">
                    <a:pos x="891" y="18"/>
                  </a:cxn>
                  <a:cxn ang="0">
                    <a:pos x="819" y="6"/>
                  </a:cxn>
                  <a:cxn ang="0">
                    <a:pos x="712" y="24"/>
                  </a:cxn>
                  <a:cxn ang="0">
                    <a:pos x="664" y="42"/>
                  </a:cxn>
                  <a:cxn ang="0">
                    <a:pos x="568" y="120"/>
                  </a:cxn>
                  <a:cxn ang="0">
                    <a:pos x="532" y="228"/>
                  </a:cxn>
                  <a:cxn ang="0">
                    <a:pos x="509" y="348"/>
                  </a:cxn>
                  <a:cxn ang="0">
                    <a:pos x="431" y="479"/>
                  </a:cxn>
                  <a:cxn ang="0">
                    <a:pos x="413" y="539"/>
                  </a:cxn>
                  <a:cxn ang="0">
                    <a:pos x="353" y="599"/>
                  </a:cxn>
                  <a:cxn ang="0">
                    <a:pos x="305" y="629"/>
                  </a:cxn>
                  <a:cxn ang="0">
                    <a:pos x="293" y="635"/>
                  </a:cxn>
                  <a:cxn ang="0">
                    <a:pos x="257" y="677"/>
                  </a:cxn>
                  <a:cxn ang="0">
                    <a:pos x="150" y="797"/>
                  </a:cxn>
                  <a:cxn ang="0">
                    <a:pos x="54" y="839"/>
                  </a:cxn>
                  <a:cxn ang="0">
                    <a:pos x="156" y="905"/>
                  </a:cxn>
                  <a:cxn ang="0">
                    <a:pos x="240" y="869"/>
                  </a:cxn>
                  <a:cxn ang="0">
                    <a:pos x="640" y="827"/>
                  </a:cxn>
                  <a:cxn ang="0">
                    <a:pos x="700" y="725"/>
                  </a:cxn>
                  <a:cxn ang="0">
                    <a:pos x="694" y="611"/>
                  </a:cxn>
                  <a:cxn ang="0">
                    <a:pos x="778" y="551"/>
                  </a:cxn>
                  <a:cxn ang="0">
                    <a:pos x="879" y="449"/>
                  </a:cxn>
                  <a:cxn ang="0">
                    <a:pos x="909" y="414"/>
                  </a:cxn>
                  <a:cxn ang="0">
                    <a:pos x="975" y="318"/>
                  </a:cxn>
                  <a:cxn ang="0">
                    <a:pos x="1023" y="336"/>
                  </a:cxn>
                  <a:cxn ang="0">
                    <a:pos x="1118" y="617"/>
                  </a:cxn>
                  <a:cxn ang="0">
                    <a:pos x="1112" y="689"/>
                  </a:cxn>
                  <a:cxn ang="0">
                    <a:pos x="1148" y="749"/>
                  </a:cxn>
                  <a:cxn ang="0">
                    <a:pos x="1202" y="713"/>
                  </a:cxn>
                  <a:cxn ang="0">
                    <a:pos x="1238" y="749"/>
                  </a:cxn>
                  <a:cxn ang="0">
                    <a:pos x="1250" y="743"/>
                  </a:cxn>
                  <a:cxn ang="0">
                    <a:pos x="694" y="264"/>
                  </a:cxn>
                  <a:cxn ang="0">
                    <a:pos x="784" y="372"/>
                  </a:cxn>
                  <a:cxn ang="0">
                    <a:pos x="766" y="443"/>
                  </a:cxn>
                  <a:cxn ang="0">
                    <a:pos x="706" y="515"/>
                  </a:cxn>
                  <a:cxn ang="0">
                    <a:pos x="658" y="569"/>
                  </a:cxn>
                  <a:cxn ang="0">
                    <a:pos x="616" y="593"/>
                  </a:cxn>
                  <a:cxn ang="0">
                    <a:pos x="574" y="617"/>
                  </a:cxn>
                  <a:cxn ang="0">
                    <a:pos x="562" y="707"/>
                  </a:cxn>
                  <a:cxn ang="0">
                    <a:pos x="353" y="755"/>
                  </a:cxn>
                  <a:cxn ang="0">
                    <a:pos x="389" y="641"/>
                  </a:cxn>
                  <a:cxn ang="0">
                    <a:pos x="425" y="647"/>
                  </a:cxn>
                  <a:cxn ang="0">
                    <a:pos x="443" y="617"/>
                  </a:cxn>
                  <a:cxn ang="0">
                    <a:pos x="568" y="515"/>
                  </a:cxn>
                  <a:cxn ang="0">
                    <a:pos x="616" y="473"/>
                  </a:cxn>
                  <a:cxn ang="0">
                    <a:pos x="640" y="396"/>
                  </a:cxn>
                  <a:cxn ang="0">
                    <a:pos x="640" y="378"/>
                  </a:cxn>
                  <a:cxn ang="0">
                    <a:pos x="664" y="270"/>
                  </a:cxn>
                  <a:cxn ang="0">
                    <a:pos x="682" y="192"/>
                  </a:cxn>
                  <a:cxn ang="0">
                    <a:pos x="694" y="264"/>
                  </a:cxn>
                  <a:cxn ang="0">
                    <a:pos x="532" y="455"/>
                  </a:cxn>
                  <a:cxn ang="0">
                    <a:pos x="634" y="803"/>
                  </a:cxn>
                </a:cxnLst>
                <a:rect l="0" t="0" r="r" b="b"/>
                <a:pathLst>
                  <a:path w="1250" h="923">
                    <a:moveTo>
                      <a:pt x="1244" y="713"/>
                    </a:moveTo>
                    <a:lnTo>
                      <a:pt x="1214" y="683"/>
                    </a:lnTo>
                    <a:lnTo>
                      <a:pt x="1166" y="653"/>
                    </a:lnTo>
                    <a:lnTo>
                      <a:pt x="1166" y="653"/>
                    </a:lnTo>
                    <a:lnTo>
                      <a:pt x="1166" y="641"/>
                    </a:lnTo>
                    <a:lnTo>
                      <a:pt x="1172" y="617"/>
                    </a:lnTo>
                    <a:lnTo>
                      <a:pt x="1172" y="581"/>
                    </a:lnTo>
                    <a:lnTo>
                      <a:pt x="1172" y="545"/>
                    </a:lnTo>
                    <a:lnTo>
                      <a:pt x="1172" y="509"/>
                    </a:lnTo>
                    <a:lnTo>
                      <a:pt x="1166" y="473"/>
                    </a:lnTo>
                    <a:lnTo>
                      <a:pt x="1154" y="443"/>
                    </a:lnTo>
                    <a:lnTo>
                      <a:pt x="1148" y="431"/>
                    </a:lnTo>
                    <a:lnTo>
                      <a:pt x="1142" y="425"/>
                    </a:lnTo>
                    <a:lnTo>
                      <a:pt x="1142" y="408"/>
                    </a:lnTo>
                    <a:lnTo>
                      <a:pt x="1136" y="384"/>
                    </a:lnTo>
                    <a:lnTo>
                      <a:pt x="1130" y="354"/>
                    </a:lnTo>
                    <a:lnTo>
                      <a:pt x="1118" y="324"/>
                    </a:lnTo>
                    <a:lnTo>
                      <a:pt x="1106" y="300"/>
                    </a:lnTo>
                    <a:lnTo>
                      <a:pt x="1112" y="294"/>
                    </a:lnTo>
                    <a:lnTo>
                      <a:pt x="1112" y="288"/>
                    </a:lnTo>
                    <a:lnTo>
                      <a:pt x="1112" y="270"/>
                    </a:lnTo>
                    <a:lnTo>
                      <a:pt x="1106" y="252"/>
                    </a:lnTo>
                    <a:lnTo>
                      <a:pt x="1083" y="210"/>
                    </a:lnTo>
                    <a:lnTo>
                      <a:pt x="1059" y="180"/>
                    </a:lnTo>
                    <a:lnTo>
                      <a:pt x="1053" y="174"/>
                    </a:lnTo>
                    <a:lnTo>
                      <a:pt x="1047" y="168"/>
                    </a:lnTo>
                    <a:lnTo>
                      <a:pt x="1041" y="126"/>
                    </a:lnTo>
                    <a:lnTo>
                      <a:pt x="1017" y="114"/>
                    </a:lnTo>
                    <a:lnTo>
                      <a:pt x="987" y="90"/>
                    </a:lnTo>
                    <a:lnTo>
                      <a:pt x="981" y="96"/>
                    </a:lnTo>
                    <a:lnTo>
                      <a:pt x="981" y="102"/>
                    </a:lnTo>
                    <a:lnTo>
                      <a:pt x="975" y="120"/>
                    </a:lnTo>
                    <a:lnTo>
                      <a:pt x="975" y="108"/>
                    </a:lnTo>
                    <a:lnTo>
                      <a:pt x="969" y="90"/>
                    </a:lnTo>
                    <a:lnTo>
                      <a:pt x="963" y="72"/>
                    </a:lnTo>
                    <a:lnTo>
                      <a:pt x="963" y="66"/>
                    </a:lnTo>
                    <a:lnTo>
                      <a:pt x="933" y="42"/>
                    </a:lnTo>
                    <a:lnTo>
                      <a:pt x="921" y="36"/>
                    </a:lnTo>
                    <a:lnTo>
                      <a:pt x="915" y="30"/>
                    </a:lnTo>
                    <a:lnTo>
                      <a:pt x="891" y="18"/>
                    </a:lnTo>
                    <a:lnTo>
                      <a:pt x="885" y="18"/>
                    </a:lnTo>
                    <a:lnTo>
                      <a:pt x="867" y="18"/>
                    </a:lnTo>
                    <a:lnTo>
                      <a:pt x="855" y="18"/>
                    </a:lnTo>
                    <a:lnTo>
                      <a:pt x="849" y="18"/>
                    </a:lnTo>
                    <a:lnTo>
                      <a:pt x="819" y="6"/>
                    </a:lnTo>
                    <a:lnTo>
                      <a:pt x="796" y="0"/>
                    </a:lnTo>
                    <a:lnTo>
                      <a:pt x="772" y="6"/>
                    </a:lnTo>
                    <a:lnTo>
                      <a:pt x="754" y="18"/>
                    </a:lnTo>
                    <a:lnTo>
                      <a:pt x="730" y="18"/>
                    </a:lnTo>
                    <a:lnTo>
                      <a:pt x="712" y="24"/>
                    </a:lnTo>
                    <a:lnTo>
                      <a:pt x="700" y="30"/>
                    </a:lnTo>
                    <a:lnTo>
                      <a:pt x="700" y="30"/>
                    </a:lnTo>
                    <a:lnTo>
                      <a:pt x="694" y="30"/>
                    </a:lnTo>
                    <a:lnTo>
                      <a:pt x="688" y="30"/>
                    </a:lnTo>
                    <a:lnTo>
                      <a:pt x="664" y="42"/>
                    </a:lnTo>
                    <a:lnTo>
                      <a:pt x="628" y="60"/>
                    </a:lnTo>
                    <a:lnTo>
                      <a:pt x="586" y="90"/>
                    </a:lnTo>
                    <a:lnTo>
                      <a:pt x="574" y="108"/>
                    </a:lnTo>
                    <a:lnTo>
                      <a:pt x="562" y="120"/>
                    </a:lnTo>
                    <a:lnTo>
                      <a:pt x="568" y="120"/>
                    </a:lnTo>
                    <a:lnTo>
                      <a:pt x="568" y="114"/>
                    </a:lnTo>
                    <a:lnTo>
                      <a:pt x="550" y="150"/>
                    </a:lnTo>
                    <a:lnTo>
                      <a:pt x="538" y="192"/>
                    </a:lnTo>
                    <a:lnTo>
                      <a:pt x="532" y="216"/>
                    </a:lnTo>
                    <a:lnTo>
                      <a:pt x="532" y="228"/>
                    </a:lnTo>
                    <a:lnTo>
                      <a:pt x="532" y="228"/>
                    </a:lnTo>
                    <a:lnTo>
                      <a:pt x="527" y="246"/>
                    </a:lnTo>
                    <a:lnTo>
                      <a:pt x="521" y="276"/>
                    </a:lnTo>
                    <a:lnTo>
                      <a:pt x="515" y="312"/>
                    </a:lnTo>
                    <a:lnTo>
                      <a:pt x="509" y="348"/>
                    </a:lnTo>
                    <a:lnTo>
                      <a:pt x="473" y="390"/>
                    </a:lnTo>
                    <a:lnTo>
                      <a:pt x="473" y="396"/>
                    </a:lnTo>
                    <a:lnTo>
                      <a:pt x="467" y="402"/>
                    </a:lnTo>
                    <a:lnTo>
                      <a:pt x="449" y="437"/>
                    </a:lnTo>
                    <a:lnTo>
                      <a:pt x="431" y="479"/>
                    </a:lnTo>
                    <a:lnTo>
                      <a:pt x="419" y="521"/>
                    </a:lnTo>
                    <a:lnTo>
                      <a:pt x="413" y="527"/>
                    </a:lnTo>
                    <a:lnTo>
                      <a:pt x="413" y="533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353" y="599"/>
                    </a:lnTo>
                    <a:lnTo>
                      <a:pt x="347" y="599"/>
                    </a:lnTo>
                    <a:lnTo>
                      <a:pt x="341" y="599"/>
                    </a:lnTo>
                    <a:lnTo>
                      <a:pt x="335" y="611"/>
                    </a:lnTo>
                    <a:lnTo>
                      <a:pt x="311" y="629"/>
                    </a:lnTo>
                    <a:lnTo>
                      <a:pt x="305" y="629"/>
                    </a:lnTo>
                    <a:lnTo>
                      <a:pt x="299" y="629"/>
                    </a:lnTo>
                    <a:lnTo>
                      <a:pt x="299" y="635"/>
                    </a:lnTo>
                    <a:lnTo>
                      <a:pt x="293" y="635"/>
                    </a:lnTo>
                    <a:lnTo>
                      <a:pt x="293" y="635"/>
                    </a:lnTo>
                    <a:lnTo>
                      <a:pt x="293" y="635"/>
                    </a:lnTo>
                    <a:lnTo>
                      <a:pt x="293" y="635"/>
                    </a:lnTo>
                    <a:lnTo>
                      <a:pt x="257" y="659"/>
                    </a:lnTo>
                    <a:lnTo>
                      <a:pt x="257" y="665"/>
                    </a:lnTo>
                    <a:lnTo>
                      <a:pt x="257" y="665"/>
                    </a:lnTo>
                    <a:lnTo>
                      <a:pt x="257" y="677"/>
                    </a:lnTo>
                    <a:lnTo>
                      <a:pt x="257" y="701"/>
                    </a:lnTo>
                    <a:lnTo>
                      <a:pt x="257" y="719"/>
                    </a:lnTo>
                    <a:lnTo>
                      <a:pt x="257" y="731"/>
                    </a:lnTo>
                    <a:lnTo>
                      <a:pt x="216" y="725"/>
                    </a:lnTo>
                    <a:lnTo>
                      <a:pt x="150" y="797"/>
                    </a:lnTo>
                    <a:lnTo>
                      <a:pt x="150" y="827"/>
                    </a:lnTo>
                    <a:lnTo>
                      <a:pt x="174" y="827"/>
                    </a:lnTo>
                    <a:lnTo>
                      <a:pt x="114" y="845"/>
                    </a:lnTo>
                    <a:lnTo>
                      <a:pt x="108" y="851"/>
                    </a:lnTo>
                    <a:lnTo>
                      <a:pt x="54" y="839"/>
                    </a:lnTo>
                    <a:lnTo>
                      <a:pt x="0" y="857"/>
                    </a:lnTo>
                    <a:lnTo>
                      <a:pt x="0" y="875"/>
                    </a:lnTo>
                    <a:lnTo>
                      <a:pt x="102" y="893"/>
                    </a:lnTo>
                    <a:lnTo>
                      <a:pt x="96" y="893"/>
                    </a:lnTo>
                    <a:lnTo>
                      <a:pt x="156" y="905"/>
                    </a:lnTo>
                    <a:lnTo>
                      <a:pt x="168" y="899"/>
                    </a:lnTo>
                    <a:lnTo>
                      <a:pt x="311" y="923"/>
                    </a:lnTo>
                    <a:lnTo>
                      <a:pt x="365" y="911"/>
                    </a:lnTo>
                    <a:lnTo>
                      <a:pt x="371" y="887"/>
                    </a:lnTo>
                    <a:lnTo>
                      <a:pt x="240" y="869"/>
                    </a:lnTo>
                    <a:lnTo>
                      <a:pt x="240" y="863"/>
                    </a:lnTo>
                    <a:lnTo>
                      <a:pt x="497" y="791"/>
                    </a:lnTo>
                    <a:lnTo>
                      <a:pt x="503" y="809"/>
                    </a:lnTo>
                    <a:lnTo>
                      <a:pt x="640" y="827"/>
                    </a:lnTo>
                    <a:lnTo>
                      <a:pt x="640" y="827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658" y="719"/>
                    </a:lnTo>
                    <a:lnTo>
                      <a:pt x="664" y="653"/>
                    </a:lnTo>
                    <a:lnTo>
                      <a:pt x="664" y="653"/>
                    </a:lnTo>
                    <a:lnTo>
                      <a:pt x="670" y="623"/>
                    </a:lnTo>
                    <a:lnTo>
                      <a:pt x="694" y="611"/>
                    </a:lnTo>
                    <a:lnTo>
                      <a:pt x="694" y="605"/>
                    </a:lnTo>
                    <a:lnTo>
                      <a:pt x="694" y="605"/>
                    </a:lnTo>
                    <a:lnTo>
                      <a:pt x="718" y="587"/>
                    </a:lnTo>
                    <a:lnTo>
                      <a:pt x="748" y="569"/>
                    </a:lnTo>
                    <a:lnTo>
                      <a:pt x="778" y="551"/>
                    </a:lnTo>
                    <a:lnTo>
                      <a:pt x="796" y="533"/>
                    </a:lnTo>
                    <a:lnTo>
                      <a:pt x="819" y="515"/>
                    </a:lnTo>
                    <a:lnTo>
                      <a:pt x="843" y="497"/>
                    </a:lnTo>
                    <a:lnTo>
                      <a:pt x="867" y="467"/>
                    </a:lnTo>
                    <a:lnTo>
                      <a:pt x="879" y="449"/>
                    </a:lnTo>
                    <a:lnTo>
                      <a:pt x="879" y="443"/>
                    </a:lnTo>
                    <a:lnTo>
                      <a:pt x="885" y="443"/>
                    </a:lnTo>
                    <a:lnTo>
                      <a:pt x="891" y="431"/>
                    </a:lnTo>
                    <a:lnTo>
                      <a:pt x="903" y="425"/>
                    </a:lnTo>
                    <a:lnTo>
                      <a:pt x="909" y="414"/>
                    </a:lnTo>
                    <a:lnTo>
                      <a:pt x="909" y="390"/>
                    </a:lnTo>
                    <a:lnTo>
                      <a:pt x="903" y="360"/>
                    </a:lnTo>
                    <a:lnTo>
                      <a:pt x="927" y="348"/>
                    </a:lnTo>
                    <a:lnTo>
                      <a:pt x="951" y="330"/>
                    </a:lnTo>
                    <a:lnTo>
                      <a:pt x="975" y="318"/>
                    </a:lnTo>
                    <a:lnTo>
                      <a:pt x="993" y="300"/>
                    </a:lnTo>
                    <a:lnTo>
                      <a:pt x="999" y="306"/>
                    </a:lnTo>
                    <a:lnTo>
                      <a:pt x="1011" y="306"/>
                    </a:lnTo>
                    <a:lnTo>
                      <a:pt x="1023" y="336"/>
                    </a:lnTo>
                    <a:lnTo>
                      <a:pt x="1023" y="336"/>
                    </a:lnTo>
                    <a:lnTo>
                      <a:pt x="1071" y="449"/>
                    </a:lnTo>
                    <a:lnTo>
                      <a:pt x="1071" y="467"/>
                    </a:lnTo>
                    <a:lnTo>
                      <a:pt x="1077" y="497"/>
                    </a:lnTo>
                    <a:lnTo>
                      <a:pt x="1101" y="563"/>
                    </a:lnTo>
                    <a:lnTo>
                      <a:pt x="1118" y="617"/>
                    </a:lnTo>
                    <a:lnTo>
                      <a:pt x="1124" y="641"/>
                    </a:lnTo>
                    <a:lnTo>
                      <a:pt x="1124" y="653"/>
                    </a:lnTo>
                    <a:lnTo>
                      <a:pt x="1118" y="659"/>
                    </a:lnTo>
                    <a:lnTo>
                      <a:pt x="1112" y="671"/>
                    </a:lnTo>
                    <a:lnTo>
                      <a:pt x="1112" y="689"/>
                    </a:lnTo>
                    <a:lnTo>
                      <a:pt x="1118" y="701"/>
                    </a:lnTo>
                    <a:lnTo>
                      <a:pt x="1124" y="719"/>
                    </a:lnTo>
                    <a:lnTo>
                      <a:pt x="1130" y="737"/>
                    </a:lnTo>
                    <a:lnTo>
                      <a:pt x="1136" y="749"/>
                    </a:lnTo>
                    <a:lnTo>
                      <a:pt x="1148" y="749"/>
                    </a:lnTo>
                    <a:lnTo>
                      <a:pt x="1154" y="743"/>
                    </a:lnTo>
                    <a:lnTo>
                      <a:pt x="1154" y="725"/>
                    </a:lnTo>
                    <a:lnTo>
                      <a:pt x="1148" y="707"/>
                    </a:lnTo>
                    <a:lnTo>
                      <a:pt x="1148" y="701"/>
                    </a:lnTo>
                    <a:lnTo>
                      <a:pt x="1202" y="713"/>
                    </a:lnTo>
                    <a:lnTo>
                      <a:pt x="1208" y="719"/>
                    </a:lnTo>
                    <a:lnTo>
                      <a:pt x="1214" y="737"/>
                    </a:lnTo>
                    <a:lnTo>
                      <a:pt x="1220" y="749"/>
                    </a:lnTo>
                    <a:lnTo>
                      <a:pt x="1232" y="755"/>
                    </a:lnTo>
                    <a:lnTo>
                      <a:pt x="1238" y="749"/>
                    </a:lnTo>
                    <a:lnTo>
                      <a:pt x="1232" y="737"/>
                    </a:lnTo>
                    <a:lnTo>
                      <a:pt x="1238" y="749"/>
                    </a:lnTo>
                    <a:lnTo>
                      <a:pt x="1244" y="755"/>
                    </a:lnTo>
                    <a:lnTo>
                      <a:pt x="1250" y="749"/>
                    </a:lnTo>
                    <a:lnTo>
                      <a:pt x="1250" y="743"/>
                    </a:lnTo>
                    <a:lnTo>
                      <a:pt x="1250" y="731"/>
                    </a:lnTo>
                    <a:lnTo>
                      <a:pt x="1244" y="719"/>
                    </a:lnTo>
                    <a:lnTo>
                      <a:pt x="1244" y="713"/>
                    </a:lnTo>
                    <a:lnTo>
                      <a:pt x="1244" y="713"/>
                    </a:lnTo>
                    <a:close/>
                    <a:moveTo>
                      <a:pt x="694" y="264"/>
                    </a:moveTo>
                    <a:lnTo>
                      <a:pt x="700" y="276"/>
                    </a:lnTo>
                    <a:lnTo>
                      <a:pt x="712" y="288"/>
                    </a:lnTo>
                    <a:lnTo>
                      <a:pt x="742" y="330"/>
                    </a:lnTo>
                    <a:lnTo>
                      <a:pt x="778" y="360"/>
                    </a:lnTo>
                    <a:lnTo>
                      <a:pt x="784" y="372"/>
                    </a:lnTo>
                    <a:lnTo>
                      <a:pt x="790" y="378"/>
                    </a:lnTo>
                    <a:lnTo>
                      <a:pt x="796" y="384"/>
                    </a:lnTo>
                    <a:lnTo>
                      <a:pt x="796" y="384"/>
                    </a:lnTo>
                    <a:lnTo>
                      <a:pt x="790" y="431"/>
                    </a:lnTo>
                    <a:lnTo>
                      <a:pt x="766" y="443"/>
                    </a:lnTo>
                    <a:lnTo>
                      <a:pt x="748" y="461"/>
                    </a:lnTo>
                    <a:lnTo>
                      <a:pt x="724" y="485"/>
                    </a:lnTo>
                    <a:lnTo>
                      <a:pt x="712" y="503"/>
                    </a:lnTo>
                    <a:lnTo>
                      <a:pt x="712" y="509"/>
                    </a:lnTo>
                    <a:lnTo>
                      <a:pt x="706" y="515"/>
                    </a:lnTo>
                    <a:lnTo>
                      <a:pt x="688" y="533"/>
                    </a:lnTo>
                    <a:lnTo>
                      <a:pt x="670" y="551"/>
                    </a:lnTo>
                    <a:lnTo>
                      <a:pt x="658" y="563"/>
                    </a:lnTo>
                    <a:lnTo>
                      <a:pt x="658" y="569"/>
                    </a:lnTo>
                    <a:lnTo>
                      <a:pt x="658" y="569"/>
                    </a:lnTo>
                    <a:lnTo>
                      <a:pt x="658" y="569"/>
                    </a:lnTo>
                    <a:lnTo>
                      <a:pt x="652" y="569"/>
                    </a:lnTo>
                    <a:lnTo>
                      <a:pt x="652" y="575"/>
                    </a:lnTo>
                    <a:lnTo>
                      <a:pt x="640" y="581"/>
                    </a:lnTo>
                    <a:lnTo>
                      <a:pt x="616" y="593"/>
                    </a:lnTo>
                    <a:lnTo>
                      <a:pt x="604" y="599"/>
                    </a:lnTo>
                    <a:lnTo>
                      <a:pt x="592" y="605"/>
                    </a:lnTo>
                    <a:lnTo>
                      <a:pt x="592" y="605"/>
                    </a:lnTo>
                    <a:lnTo>
                      <a:pt x="586" y="611"/>
                    </a:lnTo>
                    <a:lnTo>
                      <a:pt x="574" y="617"/>
                    </a:lnTo>
                    <a:lnTo>
                      <a:pt x="562" y="629"/>
                    </a:lnTo>
                    <a:lnTo>
                      <a:pt x="550" y="635"/>
                    </a:lnTo>
                    <a:lnTo>
                      <a:pt x="550" y="653"/>
                    </a:lnTo>
                    <a:lnTo>
                      <a:pt x="556" y="677"/>
                    </a:lnTo>
                    <a:lnTo>
                      <a:pt x="562" y="707"/>
                    </a:lnTo>
                    <a:lnTo>
                      <a:pt x="538" y="737"/>
                    </a:lnTo>
                    <a:lnTo>
                      <a:pt x="377" y="785"/>
                    </a:lnTo>
                    <a:lnTo>
                      <a:pt x="365" y="761"/>
                    </a:lnTo>
                    <a:lnTo>
                      <a:pt x="359" y="755"/>
                    </a:lnTo>
                    <a:lnTo>
                      <a:pt x="353" y="755"/>
                    </a:lnTo>
                    <a:lnTo>
                      <a:pt x="359" y="683"/>
                    </a:lnTo>
                    <a:lnTo>
                      <a:pt x="365" y="671"/>
                    </a:lnTo>
                    <a:lnTo>
                      <a:pt x="371" y="665"/>
                    </a:lnTo>
                    <a:lnTo>
                      <a:pt x="389" y="641"/>
                    </a:lnTo>
                    <a:lnTo>
                      <a:pt x="389" y="641"/>
                    </a:lnTo>
                    <a:lnTo>
                      <a:pt x="413" y="629"/>
                    </a:lnTo>
                    <a:lnTo>
                      <a:pt x="431" y="611"/>
                    </a:lnTo>
                    <a:lnTo>
                      <a:pt x="419" y="623"/>
                    </a:lnTo>
                    <a:lnTo>
                      <a:pt x="419" y="629"/>
                    </a:lnTo>
                    <a:lnTo>
                      <a:pt x="425" y="647"/>
                    </a:lnTo>
                    <a:lnTo>
                      <a:pt x="425" y="659"/>
                    </a:lnTo>
                    <a:lnTo>
                      <a:pt x="431" y="665"/>
                    </a:lnTo>
                    <a:lnTo>
                      <a:pt x="437" y="659"/>
                    </a:lnTo>
                    <a:lnTo>
                      <a:pt x="443" y="635"/>
                    </a:lnTo>
                    <a:lnTo>
                      <a:pt x="443" y="617"/>
                    </a:lnTo>
                    <a:lnTo>
                      <a:pt x="443" y="605"/>
                    </a:lnTo>
                    <a:lnTo>
                      <a:pt x="491" y="575"/>
                    </a:lnTo>
                    <a:lnTo>
                      <a:pt x="527" y="545"/>
                    </a:lnTo>
                    <a:lnTo>
                      <a:pt x="550" y="527"/>
                    </a:lnTo>
                    <a:lnTo>
                      <a:pt x="568" y="515"/>
                    </a:lnTo>
                    <a:lnTo>
                      <a:pt x="586" y="503"/>
                    </a:lnTo>
                    <a:lnTo>
                      <a:pt x="598" y="497"/>
                    </a:lnTo>
                    <a:lnTo>
                      <a:pt x="610" y="485"/>
                    </a:lnTo>
                    <a:lnTo>
                      <a:pt x="616" y="479"/>
                    </a:lnTo>
                    <a:lnTo>
                      <a:pt x="616" y="473"/>
                    </a:lnTo>
                    <a:lnTo>
                      <a:pt x="628" y="455"/>
                    </a:lnTo>
                    <a:lnTo>
                      <a:pt x="634" y="431"/>
                    </a:lnTo>
                    <a:lnTo>
                      <a:pt x="640" y="408"/>
                    </a:lnTo>
                    <a:lnTo>
                      <a:pt x="640" y="402"/>
                    </a:lnTo>
                    <a:lnTo>
                      <a:pt x="640" y="396"/>
                    </a:lnTo>
                    <a:lnTo>
                      <a:pt x="628" y="396"/>
                    </a:lnTo>
                    <a:lnTo>
                      <a:pt x="634" y="396"/>
                    </a:lnTo>
                    <a:lnTo>
                      <a:pt x="634" y="396"/>
                    </a:lnTo>
                    <a:lnTo>
                      <a:pt x="634" y="390"/>
                    </a:lnTo>
                    <a:lnTo>
                      <a:pt x="640" y="378"/>
                    </a:lnTo>
                    <a:lnTo>
                      <a:pt x="652" y="336"/>
                    </a:lnTo>
                    <a:lnTo>
                      <a:pt x="664" y="300"/>
                    </a:lnTo>
                    <a:lnTo>
                      <a:pt x="664" y="282"/>
                    </a:lnTo>
                    <a:lnTo>
                      <a:pt x="670" y="276"/>
                    </a:lnTo>
                    <a:lnTo>
                      <a:pt x="664" y="270"/>
                    </a:lnTo>
                    <a:lnTo>
                      <a:pt x="658" y="258"/>
                    </a:lnTo>
                    <a:lnTo>
                      <a:pt x="646" y="246"/>
                    </a:lnTo>
                    <a:lnTo>
                      <a:pt x="640" y="240"/>
                    </a:lnTo>
                    <a:lnTo>
                      <a:pt x="676" y="258"/>
                    </a:lnTo>
                    <a:lnTo>
                      <a:pt x="682" y="192"/>
                    </a:lnTo>
                    <a:lnTo>
                      <a:pt x="682" y="198"/>
                    </a:lnTo>
                    <a:lnTo>
                      <a:pt x="682" y="222"/>
                    </a:lnTo>
                    <a:lnTo>
                      <a:pt x="688" y="246"/>
                    </a:lnTo>
                    <a:lnTo>
                      <a:pt x="694" y="264"/>
                    </a:lnTo>
                    <a:lnTo>
                      <a:pt x="694" y="264"/>
                    </a:lnTo>
                    <a:close/>
                    <a:moveTo>
                      <a:pt x="532" y="455"/>
                    </a:moveTo>
                    <a:lnTo>
                      <a:pt x="527" y="461"/>
                    </a:lnTo>
                    <a:lnTo>
                      <a:pt x="532" y="449"/>
                    </a:lnTo>
                    <a:lnTo>
                      <a:pt x="532" y="455"/>
                    </a:lnTo>
                    <a:lnTo>
                      <a:pt x="532" y="455"/>
                    </a:lnTo>
                    <a:close/>
                    <a:moveTo>
                      <a:pt x="634" y="803"/>
                    </a:moveTo>
                    <a:lnTo>
                      <a:pt x="634" y="803"/>
                    </a:lnTo>
                    <a:lnTo>
                      <a:pt x="634" y="803"/>
                    </a:lnTo>
                    <a:lnTo>
                      <a:pt x="634" y="803"/>
                    </a:lnTo>
                    <a:lnTo>
                      <a:pt x="634" y="803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9" name="Freeform 19"/>
              <p:cNvSpPr>
                <a:spLocks/>
              </p:cNvSpPr>
              <p:nvPr/>
            </p:nvSpPr>
            <p:spPr bwMode="hidden">
              <a:xfrm>
                <a:off x="684" y="2709"/>
                <a:ext cx="47" cy="78"/>
              </a:xfrm>
              <a:custGeom>
                <a:avLst/>
                <a:gdLst/>
                <a:ahLst/>
                <a:cxnLst>
                  <a:cxn ang="0">
                    <a:pos x="12" y="72"/>
                  </a:cxn>
                  <a:cxn ang="0">
                    <a:pos x="18" y="60"/>
                  </a:cxn>
                  <a:cxn ang="0">
                    <a:pos x="24" y="54"/>
                  </a:cxn>
                  <a:cxn ang="0">
                    <a:pos x="47" y="0"/>
                  </a:cxn>
                  <a:cxn ang="0">
                    <a:pos x="0" y="78"/>
                  </a:cxn>
                  <a:cxn ang="0">
                    <a:pos x="12" y="72"/>
                  </a:cxn>
                  <a:cxn ang="0">
                    <a:pos x="12" y="72"/>
                  </a:cxn>
                </a:cxnLst>
                <a:rect l="0" t="0" r="r" b="b"/>
                <a:pathLst>
                  <a:path w="47" h="78">
                    <a:moveTo>
                      <a:pt x="12" y="72"/>
                    </a:moveTo>
                    <a:lnTo>
                      <a:pt x="18" y="60"/>
                    </a:lnTo>
                    <a:lnTo>
                      <a:pt x="24" y="54"/>
                    </a:lnTo>
                    <a:lnTo>
                      <a:pt x="47" y="0"/>
                    </a:lnTo>
                    <a:lnTo>
                      <a:pt x="0" y="78"/>
                    </a:lnTo>
                    <a:lnTo>
                      <a:pt x="12" y="72"/>
                    </a:lnTo>
                    <a:lnTo>
                      <a:pt x="12" y="7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0" name="Freeform 20"/>
              <p:cNvSpPr>
                <a:spLocks/>
              </p:cNvSpPr>
              <p:nvPr/>
            </p:nvSpPr>
            <p:spPr bwMode="hidden">
              <a:xfrm>
                <a:off x="1284" y="2572"/>
                <a:ext cx="149" cy="419"/>
              </a:xfrm>
              <a:custGeom>
                <a:avLst/>
                <a:gdLst/>
                <a:ahLst/>
                <a:cxnLst>
                  <a:cxn ang="0">
                    <a:pos x="29" y="96"/>
                  </a:cxn>
                  <a:cxn ang="0">
                    <a:pos x="41" y="126"/>
                  </a:cxn>
                  <a:cxn ang="0">
                    <a:pos x="29" y="161"/>
                  </a:cxn>
                  <a:cxn ang="0">
                    <a:pos x="47" y="149"/>
                  </a:cxn>
                  <a:cxn ang="0">
                    <a:pos x="53" y="347"/>
                  </a:cxn>
                  <a:cxn ang="0">
                    <a:pos x="65" y="371"/>
                  </a:cxn>
                  <a:cxn ang="0">
                    <a:pos x="65" y="377"/>
                  </a:cxn>
                  <a:cxn ang="0">
                    <a:pos x="65" y="389"/>
                  </a:cxn>
                  <a:cxn ang="0">
                    <a:pos x="77" y="395"/>
                  </a:cxn>
                  <a:cxn ang="0">
                    <a:pos x="101" y="407"/>
                  </a:cxn>
                  <a:cxn ang="0">
                    <a:pos x="125" y="413"/>
                  </a:cxn>
                  <a:cxn ang="0">
                    <a:pos x="149" y="419"/>
                  </a:cxn>
                  <a:cxn ang="0">
                    <a:pos x="125" y="395"/>
                  </a:cxn>
                  <a:cxn ang="0">
                    <a:pos x="77" y="365"/>
                  </a:cxn>
                  <a:cxn ang="0">
                    <a:pos x="77" y="365"/>
                  </a:cxn>
                  <a:cxn ang="0">
                    <a:pos x="77" y="353"/>
                  </a:cxn>
                  <a:cxn ang="0">
                    <a:pos x="83" y="329"/>
                  </a:cxn>
                  <a:cxn ang="0">
                    <a:pos x="83" y="293"/>
                  </a:cxn>
                  <a:cxn ang="0">
                    <a:pos x="83" y="257"/>
                  </a:cxn>
                  <a:cxn ang="0">
                    <a:pos x="83" y="221"/>
                  </a:cxn>
                  <a:cxn ang="0">
                    <a:pos x="77" y="185"/>
                  </a:cxn>
                  <a:cxn ang="0">
                    <a:pos x="65" y="155"/>
                  </a:cxn>
                  <a:cxn ang="0">
                    <a:pos x="59" y="143"/>
                  </a:cxn>
                  <a:cxn ang="0">
                    <a:pos x="53" y="137"/>
                  </a:cxn>
                  <a:cxn ang="0">
                    <a:pos x="53" y="120"/>
                  </a:cxn>
                  <a:cxn ang="0">
                    <a:pos x="53" y="108"/>
                  </a:cxn>
                  <a:cxn ang="0">
                    <a:pos x="47" y="90"/>
                  </a:cxn>
                  <a:cxn ang="0">
                    <a:pos x="35" y="54"/>
                  </a:cxn>
                  <a:cxn ang="0">
                    <a:pos x="23" y="18"/>
                  </a:cxn>
                  <a:cxn ang="0">
                    <a:pos x="17" y="6"/>
                  </a:cxn>
                  <a:cxn ang="0">
                    <a:pos x="17" y="0"/>
                  </a:cxn>
                  <a:cxn ang="0">
                    <a:pos x="0" y="6"/>
                  </a:cxn>
                  <a:cxn ang="0">
                    <a:pos x="6" y="114"/>
                  </a:cxn>
                  <a:cxn ang="0">
                    <a:pos x="29" y="96"/>
                  </a:cxn>
                  <a:cxn ang="0">
                    <a:pos x="29" y="96"/>
                  </a:cxn>
                </a:cxnLst>
                <a:rect l="0" t="0" r="r" b="b"/>
                <a:pathLst>
                  <a:path w="149" h="419">
                    <a:moveTo>
                      <a:pt x="29" y="96"/>
                    </a:moveTo>
                    <a:lnTo>
                      <a:pt x="41" y="126"/>
                    </a:lnTo>
                    <a:lnTo>
                      <a:pt x="29" y="161"/>
                    </a:lnTo>
                    <a:lnTo>
                      <a:pt x="47" y="149"/>
                    </a:lnTo>
                    <a:lnTo>
                      <a:pt x="53" y="347"/>
                    </a:lnTo>
                    <a:lnTo>
                      <a:pt x="65" y="371"/>
                    </a:lnTo>
                    <a:lnTo>
                      <a:pt x="65" y="377"/>
                    </a:lnTo>
                    <a:lnTo>
                      <a:pt x="65" y="389"/>
                    </a:lnTo>
                    <a:lnTo>
                      <a:pt x="77" y="395"/>
                    </a:lnTo>
                    <a:lnTo>
                      <a:pt x="101" y="407"/>
                    </a:lnTo>
                    <a:lnTo>
                      <a:pt x="125" y="413"/>
                    </a:lnTo>
                    <a:lnTo>
                      <a:pt x="149" y="419"/>
                    </a:lnTo>
                    <a:lnTo>
                      <a:pt x="125" y="395"/>
                    </a:lnTo>
                    <a:lnTo>
                      <a:pt x="77" y="365"/>
                    </a:lnTo>
                    <a:lnTo>
                      <a:pt x="77" y="365"/>
                    </a:lnTo>
                    <a:lnTo>
                      <a:pt x="77" y="353"/>
                    </a:lnTo>
                    <a:lnTo>
                      <a:pt x="83" y="329"/>
                    </a:lnTo>
                    <a:lnTo>
                      <a:pt x="83" y="293"/>
                    </a:lnTo>
                    <a:lnTo>
                      <a:pt x="83" y="257"/>
                    </a:lnTo>
                    <a:lnTo>
                      <a:pt x="83" y="221"/>
                    </a:lnTo>
                    <a:lnTo>
                      <a:pt x="77" y="185"/>
                    </a:lnTo>
                    <a:lnTo>
                      <a:pt x="65" y="155"/>
                    </a:lnTo>
                    <a:lnTo>
                      <a:pt x="59" y="143"/>
                    </a:lnTo>
                    <a:lnTo>
                      <a:pt x="53" y="137"/>
                    </a:lnTo>
                    <a:lnTo>
                      <a:pt x="53" y="120"/>
                    </a:lnTo>
                    <a:lnTo>
                      <a:pt x="53" y="108"/>
                    </a:lnTo>
                    <a:lnTo>
                      <a:pt x="47" y="90"/>
                    </a:lnTo>
                    <a:lnTo>
                      <a:pt x="35" y="54"/>
                    </a:lnTo>
                    <a:lnTo>
                      <a:pt x="23" y="18"/>
                    </a:lnTo>
                    <a:lnTo>
                      <a:pt x="17" y="6"/>
                    </a:lnTo>
                    <a:lnTo>
                      <a:pt x="17" y="0"/>
                    </a:lnTo>
                    <a:lnTo>
                      <a:pt x="0" y="6"/>
                    </a:lnTo>
                    <a:lnTo>
                      <a:pt x="6" y="114"/>
                    </a:lnTo>
                    <a:lnTo>
                      <a:pt x="29" y="96"/>
                    </a:lnTo>
                    <a:lnTo>
                      <a:pt x="2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1" name="Freeform 21"/>
              <p:cNvSpPr>
                <a:spLocks/>
              </p:cNvSpPr>
              <p:nvPr/>
            </p:nvSpPr>
            <p:spPr bwMode="hidden">
              <a:xfrm>
                <a:off x="1140" y="2434"/>
                <a:ext cx="167" cy="138"/>
              </a:xfrm>
              <a:custGeom>
                <a:avLst/>
                <a:gdLst/>
                <a:ahLst/>
                <a:cxnLst>
                  <a:cxn ang="0">
                    <a:pos x="102" y="18"/>
                  </a:cxn>
                  <a:cxn ang="0">
                    <a:pos x="96" y="12"/>
                  </a:cxn>
                  <a:cxn ang="0">
                    <a:pos x="90" y="0"/>
                  </a:cxn>
                  <a:cxn ang="0">
                    <a:pos x="78" y="0"/>
                  </a:cxn>
                  <a:cxn ang="0">
                    <a:pos x="66" y="0"/>
                  </a:cxn>
                  <a:cxn ang="0">
                    <a:pos x="60" y="0"/>
                  </a:cxn>
                  <a:cxn ang="0">
                    <a:pos x="48" y="6"/>
                  </a:cxn>
                  <a:cxn ang="0">
                    <a:pos x="36" y="12"/>
                  </a:cxn>
                  <a:cxn ang="0">
                    <a:pos x="30" y="12"/>
                  </a:cxn>
                  <a:cxn ang="0">
                    <a:pos x="24" y="24"/>
                  </a:cxn>
                  <a:cxn ang="0">
                    <a:pos x="18" y="42"/>
                  </a:cxn>
                  <a:cxn ang="0">
                    <a:pos x="6" y="66"/>
                  </a:cxn>
                  <a:cxn ang="0">
                    <a:pos x="0" y="72"/>
                  </a:cxn>
                  <a:cxn ang="0">
                    <a:pos x="42" y="30"/>
                  </a:cxn>
                  <a:cxn ang="0">
                    <a:pos x="30" y="66"/>
                  </a:cxn>
                  <a:cxn ang="0">
                    <a:pos x="96" y="36"/>
                  </a:cxn>
                  <a:cxn ang="0">
                    <a:pos x="120" y="78"/>
                  </a:cxn>
                  <a:cxn ang="0">
                    <a:pos x="120" y="54"/>
                  </a:cxn>
                  <a:cxn ang="0">
                    <a:pos x="167" y="138"/>
                  </a:cxn>
                  <a:cxn ang="0">
                    <a:pos x="167" y="120"/>
                  </a:cxn>
                  <a:cxn ang="0">
                    <a:pos x="161" y="102"/>
                  </a:cxn>
                  <a:cxn ang="0">
                    <a:pos x="138" y="60"/>
                  </a:cxn>
                  <a:cxn ang="0">
                    <a:pos x="114" y="30"/>
                  </a:cxn>
                  <a:cxn ang="0">
                    <a:pos x="108" y="24"/>
                  </a:cxn>
                  <a:cxn ang="0">
                    <a:pos x="102" y="18"/>
                  </a:cxn>
                  <a:cxn ang="0">
                    <a:pos x="102" y="18"/>
                  </a:cxn>
                </a:cxnLst>
                <a:rect l="0" t="0" r="r" b="b"/>
                <a:pathLst>
                  <a:path w="167" h="138">
                    <a:moveTo>
                      <a:pt x="102" y="18"/>
                    </a:moveTo>
                    <a:lnTo>
                      <a:pt x="96" y="12"/>
                    </a:lnTo>
                    <a:lnTo>
                      <a:pt x="90" y="0"/>
                    </a:lnTo>
                    <a:lnTo>
                      <a:pt x="78" y="0"/>
                    </a:lnTo>
                    <a:lnTo>
                      <a:pt x="66" y="0"/>
                    </a:lnTo>
                    <a:lnTo>
                      <a:pt x="60" y="0"/>
                    </a:lnTo>
                    <a:lnTo>
                      <a:pt x="48" y="6"/>
                    </a:lnTo>
                    <a:lnTo>
                      <a:pt x="36" y="12"/>
                    </a:lnTo>
                    <a:lnTo>
                      <a:pt x="30" y="12"/>
                    </a:lnTo>
                    <a:lnTo>
                      <a:pt x="24" y="24"/>
                    </a:lnTo>
                    <a:lnTo>
                      <a:pt x="18" y="42"/>
                    </a:lnTo>
                    <a:lnTo>
                      <a:pt x="6" y="66"/>
                    </a:lnTo>
                    <a:lnTo>
                      <a:pt x="0" y="72"/>
                    </a:lnTo>
                    <a:lnTo>
                      <a:pt x="42" y="30"/>
                    </a:lnTo>
                    <a:lnTo>
                      <a:pt x="30" y="66"/>
                    </a:lnTo>
                    <a:lnTo>
                      <a:pt x="96" y="36"/>
                    </a:lnTo>
                    <a:lnTo>
                      <a:pt x="120" y="78"/>
                    </a:lnTo>
                    <a:lnTo>
                      <a:pt x="120" y="54"/>
                    </a:lnTo>
                    <a:lnTo>
                      <a:pt x="167" y="138"/>
                    </a:lnTo>
                    <a:lnTo>
                      <a:pt x="167" y="120"/>
                    </a:lnTo>
                    <a:lnTo>
                      <a:pt x="161" y="102"/>
                    </a:lnTo>
                    <a:lnTo>
                      <a:pt x="138" y="60"/>
                    </a:lnTo>
                    <a:lnTo>
                      <a:pt x="114" y="30"/>
                    </a:lnTo>
                    <a:lnTo>
                      <a:pt x="108" y="24"/>
                    </a:lnTo>
                    <a:lnTo>
                      <a:pt x="102" y="18"/>
                    </a:lnTo>
                    <a:lnTo>
                      <a:pt x="102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2" name="Freeform 22"/>
              <p:cNvSpPr>
                <a:spLocks/>
              </p:cNvSpPr>
              <p:nvPr/>
            </p:nvSpPr>
            <p:spPr bwMode="hidden">
              <a:xfrm>
                <a:off x="948" y="2314"/>
                <a:ext cx="113" cy="114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" y="0"/>
                  </a:cxn>
                  <a:cxn ang="0">
                    <a:pos x="24" y="6"/>
                  </a:cxn>
                  <a:cxn ang="0">
                    <a:pos x="48" y="18"/>
                  </a:cxn>
                  <a:cxn ang="0">
                    <a:pos x="71" y="36"/>
                  </a:cxn>
                  <a:cxn ang="0">
                    <a:pos x="83" y="48"/>
                  </a:cxn>
                  <a:cxn ang="0">
                    <a:pos x="95" y="66"/>
                  </a:cxn>
                  <a:cxn ang="0">
                    <a:pos x="107" y="90"/>
                  </a:cxn>
                  <a:cxn ang="0">
                    <a:pos x="113" y="114"/>
                  </a:cxn>
                  <a:cxn ang="0">
                    <a:pos x="83" y="66"/>
                  </a:cxn>
                  <a:cxn ang="0">
                    <a:pos x="60" y="78"/>
                  </a:cxn>
                  <a:cxn ang="0">
                    <a:pos x="71" y="54"/>
                  </a:cxn>
                  <a:cxn ang="0">
                    <a:pos x="12" y="78"/>
                  </a:cxn>
                  <a:cxn ang="0">
                    <a:pos x="60" y="48"/>
                  </a:cxn>
                  <a:cxn ang="0">
                    <a:pos x="60" y="42"/>
                  </a:cxn>
                  <a:cxn ang="0">
                    <a:pos x="54" y="30"/>
                  </a:cxn>
                  <a:cxn ang="0">
                    <a:pos x="36" y="18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13" h="114">
                    <a:moveTo>
                      <a:pt x="0" y="0"/>
                    </a:moveTo>
                    <a:lnTo>
                      <a:pt x="6" y="0"/>
                    </a:lnTo>
                    <a:lnTo>
                      <a:pt x="24" y="6"/>
                    </a:lnTo>
                    <a:lnTo>
                      <a:pt x="48" y="18"/>
                    </a:lnTo>
                    <a:lnTo>
                      <a:pt x="71" y="36"/>
                    </a:lnTo>
                    <a:lnTo>
                      <a:pt x="83" y="48"/>
                    </a:lnTo>
                    <a:lnTo>
                      <a:pt x="95" y="66"/>
                    </a:lnTo>
                    <a:lnTo>
                      <a:pt x="107" y="90"/>
                    </a:lnTo>
                    <a:lnTo>
                      <a:pt x="113" y="114"/>
                    </a:lnTo>
                    <a:lnTo>
                      <a:pt x="83" y="66"/>
                    </a:lnTo>
                    <a:lnTo>
                      <a:pt x="60" y="78"/>
                    </a:lnTo>
                    <a:lnTo>
                      <a:pt x="71" y="54"/>
                    </a:lnTo>
                    <a:lnTo>
                      <a:pt x="12" y="78"/>
                    </a:lnTo>
                    <a:lnTo>
                      <a:pt x="60" y="48"/>
                    </a:lnTo>
                    <a:lnTo>
                      <a:pt x="60" y="42"/>
                    </a:lnTo>
                    <a:lnTo>
                      <a:pt x="54" y="30"/>
                    </a:lnTo>
                    <a:lnTo>
                      <a:pt x="36" y="18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3" name="Freeform 23"/>
              <p:cNvSpPr>
                <a:spLocks/>
              </p:cNvSpPr>
              <p:nvPr/>
            </p:nvSpPr>
            <p:spPr bwMode="hidden">
              <a:xfrm>
                <a:off x="1122" y="2578"/>
                <a:ext cx="66" cy="60"/>
              </a:xfrm>
              <a:custGeom>
                <a:avLst/>
                <a:gdLst/>
                <a:ahLst/>
                <a:cxnLst>
                  <a:cxn ang="0">
                    <a:pos x="54" y="0"/>
                  </a:cxn>
                  <a:cxn ang="0">
                    <a:pos x="42" y="18"/>
                  </a:cxn>
                  <a:cxn ang="0">
                    <a:pos x="36" y="6"/>
                  </a:cxn>
                  <a:cxn ang="0">
                    <a:pos x="24" y="30"/>
                  </a:cxn>
                  <a:cxn ang="0">
                    <a:pos x="18" y="36"/>
                  </a:cxn>
                  <a:cxn ang="0">
                    <a:pos x="6" y="48"/>
                  </a:cxn>
                  <a:cxn ang="0">
                    <a:pos x="0" y="60"/>
                  </a:cxn>
                  <a:cxn ang="0">
                    <a:pos x="12" y="54"/>
                  </a:cxn>
                  <a:cxn ang="0">
                    <a:pos x="30" y="36"/>
                  </a:cxn>
                  <a:cxn ang="0">
                    <a:pos x="54" y="18"/>
                  </a:cxn>
                  <a:cxn ang="0">
                    <a:pos x="66" y="6"/>
                  </a:cxn>
                  <a:cxn ang="0">
                    <a:pos x="54" y="0"/>
                  </a:cxn>
                  <a:cxn ang="0">
                    <a:pos x="54" y="0"/>
                  </a:cxn>
                </a:cxnLst>
                <a:rect l="0" t="0" r="r" b="b"/>
                <a:pathLst>
                  <a:path w="66" h="60">
                    <a:moveTo>
                      <a:pt x="54" y="0"/>
                    </a:moveTo>
                    <a:lnTo>
                      <a:pt x="42" y="18"/>
                    </a:lnTo>
                    <a:lnTo>
                      <a:pt x="36" y="6"/>
                    </a:lnTo>
                    <a:lnTo>
                      <a:pt x="24" y="30"/>
                    </a:lnTo>
                    <a:lnTo>
                      <a:pt x="18" y="36"/>
                    </a:lnTo>
                    <a:lnTo>
                      <a:pt x="6" y="48"/>
                    </a:lnTo>
                    <a:lnTo>
                      <a:pt x="0" y="60"/>
                    </a:lnTo>
                    <a:lnTo>
                      <a:pt x="12" y="54"/>
                    </a:lnTo>
                    <a:lnTo>
                      <a:pt x="30" y="36"/>
                    </a:lnTo>
                    <a:lnTo>
                      <a:pt x="54" y="18"/>
                    </a:lnTo>
                    <a:lnTo>
                      <a:pt x="66" y="6"/>
                    </a:lnTo>
                    <a:lnTo>
                      <a:pt x="54" y="0"/>
                    </a:lnTo>
                    <a:lnTo>
                      <a:pt x="5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4" name="Freeform 24"/>
              <p:cNvSpPr>
                <a:spLocks/>
              </p:cNvSpPr>
              <p:nvPr/>
            </p:nvSpPr>
            <p:spPr bwMode="hidden">
              <a:xfrm>
                <a:off x="942" y="2674"/>
                <a:ext cx="161" cy="179"/>
              </a:xfrm>
              <a:custGeom>
                <a:avLst/>
                <a:gdLst/>
                <a:ahLst/>
                <a:cxnLst>
                  <a:cxn ang="0">
                    <a:pos x="131" y="53"/>
                  </a:cxn>
                  <a:cxn ang="0">
                    <a:pos x="137" y="53"/>
                  </a:cxn>
                  <a:cxn ang="0">
                    <a:pos x="143" y="41"/>
                  </a:cxn>
                  <a:cxn ang="0">
                    <a:pos x="155" y="35"/>
                  </a:cxn>
                  <a:cxn ang="0">
                    <a:pos x="161" y="24"/>
                  </a:cxn>
                  <a:cxn ang="0">
                    <a:pos x="161" y="12"/>
                  </a:cxn>
                  <a:cxn ang="0">
                    <a:pos x="161" y="0"/>
                  </a:cxn>
                  <a:cxn ang="0">
                    <a:pos x="149" y="24"/>
                  </a:cxn>
                  <a:cxn ang="0">
                    <a:pos x="143" y="35"/>
                  </a:cxn>
                  <a:cxn ang="0">
                    <a:pos x="131" y="35"/>
                  </a:cxn>
                  <a:cxn ang="0">
                    <a:pos x="119" y="41"/>
                  </a:cxn>
                  <a:cxn ang="0">
                    <a:pos x="125" y="53"/>
                  </a:cxn>
                  <a:cxn ang="0">
                    <a:pos x="95" y="95"/>
                  </a:cxn>
                  <a:cxn ang="0">
                    <a:pos x="0" y="137"/>
                  </a:cxn>
                  <a:cxn ang="0">
                    <a:pos x="60" y="119"/>
                  </a:cxn>
                  <a:cxn ang="0">
                    <a:pos x="54" y="125"/>
                  </a:cxn>
                  <a:cxn ang="0">
                    <a:pos x="48" y="131"/>
                  </a:cxn>
                  <a:cxn ang="0">
                    <a:pos x="24" y="155"/>
                  </a:cxn>
                  <a:cxn ang="0">
                    <a:pos x="12" y="167"/>
                  </a:cxn>
                  <a:cxn ang="0">
                    <a:pos x="0" y="173"/>
                  </a:cxn>
                  <a:cxn ang="0">
                    <a:pos x="0" y="179"/>
                  </a:cxn>
                  <a:cxn ang="0">
                    <a:pos x="6" y="173"/>
                  </a:cxn>
                  <a:cxn ang="0">
                    <a:pos x="30" y="155"/>
                  </a:cxn>
                  <a:cxn ang="0">
                    <a:pos x="48" y="143"/>
                  </a:cxn>
                  <a:cxn ang="0">
                    <a:pos x="71" y="125"/>
                  </a:cxn>
                  <a:cxn ang="0">
                    <a:pos x="95" y="107"/>
                  </a:cxn>
                  <a:cxn ang="0">
                    <a:pos x="119" y="77"/>
                  </a:cxn>
                  <a:cxn ang="0">
                    <a:pos x="131" y="59"/>
                  </a:cxn>
                  <a:cxn ang="0">
                    <a:pos x="131" y="53"/>
                  </a:cxn>
                  <a:cxn ang="0">
                    <a:pos x="131" y="53"/>
                  </a:cxn>
                </a:cxnLst>
                <a:rect l="0" t="0" r="r" b="b"/>
                <a:pathLst>
                  <a:path w="161" h="179">
                    <a:moveTo>
                      <a:pt x="131" y="53"/>
                    </a:moveTo>
                    <a:lnTo>
                      <a:pt x="137" y="53"/>
                    </a:lnTo>
                    <a:lnTo>
                      <a:pt x="143" y="41"/>
                    </a:lnTo>
                    <a:lnTo>
                      <a:pt x="155" y="35"/>
                    </a:lnTo>
                    <a:lnTo>
                      <a:pt x="161" y="24"/>
                    </a:lnTo>
                    <a:lnTo>
                      <a:pt x="161" y="12"/>
                    </a:lnTo>
                    <a:lnTo>
                      <a:pt x="161" y="0"/>
                    </a:lnTo>
                    <a:lnTo>
                      <a:pt x="149" y="24"/>
                    </a:lnTo>
                    <a:lnTo>
                      <a:pt x="143" y="35"/>
                    </a:lnTo>
                    <a:lnTo>
                      <a:pt x="131" y="35"/>
                    </a:lnTo>
                    <a:lnTo>
                      <a:pt x="119" y="41"/>
                    </a:lnTo>
                    <a:lnTo>
                      <a:pt x="125" y="53"/>
                    </a:lnTo>
                    <a:lnTo>
                      <a:pt x="95" y="95"/>
                    </a:lnTo>
                    <a:lnTo>
                      <a:pt x="0" y="137"/>
                    </a:lnTo>
                    <a:lnTo>
                      <a:pt x="60" y="119"/>
                    </a:lnTo>
                    <a:lnTo>
                      <a:pt x="54" y="125"/>
                    </a:lnTo>
                    <a:lnTo>
                      <a:pt x="48" y="131"/>
                    </a:lnTo>
                    <a:lnTo>
                      <a:pt x="24" y="155"/>
                    </a:lnTo>
                    <a:lnTo>
                      <a:pt x="12" y="167"/>
                    </a:lnTo>
                    <a:lnTo>
                      <a:pt x="0" y="173"/>
                    </a:lnTo>
                    <a:lnTo>
                      <a:pt x="0" y="179"/>
                    </a:lnTo>
                    <a:lnTo>
                      <a:pt x="6" y="173"/>
                    </a:lnTo>
                    <a:lnTo>
                      <a:pt x="30" y="155"/>
                    </a:lnTo>
                    <a:lnTo>
                      <a:pt x="48" y="143"/>
                    </a:lnTo>
                    <a:lnTo>
                      <a:pt x="71" y="125"/>
                    </a:lnTo>
                    <a:lnTo>
                      <a:pt x="95" y="107"/>
                    </a:lnTo>
                    <a:lnTo>
                      <a:pt x="119" y="77"/>
                    </a:lnTo>
                    <a:lnTo>
                      <a:pt x="131" y="59"/>
                    </a:lnTo>
                    <a:lnTo>
                      <a:pt x="131" y="53"/>
                    </a:lnTo>
                    <a:lnTo>
                      <a:pt x="131" y="5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5" name="Freeform 25"/>
              <p:cNvSpPr>
                <a:spLocks/>
              </p:cNvSpPr>
              <p:nvPr/>
            </p:nvSpPr>
            <p:spPr bwMode="hidden">
              <a:xfrm>
                <a:off x="737" y="2763"/>
                <a:ext cx="73" cy="54"/>
              </a:xfrm>
              <a:custGeom>
                <a:avLst/>
                <a:gdLst/>
                <a:ahLst/>
                <a:cxnLst>
                  <a:cxn ang="0">
                    <a:pos x="24" y="36"/>
                  </a:cxn>
                  <a:cxn ang="0">
                    <a:pos x="48" y="24"/>
                  </a:cxn>
                  <a:cxn ang="0">
                    <a:pos x="60" y="12"/>
                  </a:cxn>
                  <a:cxn ang="0">
                    <a:pos x="66" y="6"/>
                  </a:cxn>
                  <a:cxn ang="0">
                    <a:pos x="72" y="0"/>
                  </a:cxn>
                  <a:cxn ang="0">
                    <a:pos x="42" y="18"/>
                  </a:cxn>
                  <a:cxn ang="0">
                    <a:pos x="30" y="24"/>
                  </a:cxn>
                  <a:cxn ang="0">
                    <a:pos x="24" y="24"/>
                  </a:cxn>
                  <a:cxn ang="0">
                    <a:pos x="18" y="18"/>
                  </a:cxn>
                  <a:cxn ang="0">
                    <a:pos x="12" y="12"/>
                  </a:cxn>
                  <a:cxn ang="0">
                    <a:pos x="0" y="54"/>
                  </a:cxn>
                  <a:cxn ang="0">
                    <a:pos x="12" y="42"/>
                  </a:cxn>
                  <a:cxn ang="0">
                    <a:pos x="24" y="36"/>
                  </a:cxn>
                  <a:cxn ang="0">
                    <a:pos x="24" y="36"/>
                  </a:cxn>
                </a:cxnLst>
                <a:rect l="0" t="0" r="r" b="b"/>
                <a:pathLst>
                  <a:path w="72" h="54">
                    <a:moveTo>
                      <a:pt x="24" y="36"/>
                    </a:moveTo>
                    <a:lnTo>
                      <a:pt x="48" y="24"/>
                    </a:lnTo>
                    <a:lnTo>
                      <a:pt x="60" y="12"/>
                    </a:lnTo>
                    <a:lnTo>
                      <a:pt x="66" y="6"/>
                    </a:lnTo>
                    <a:lnTo>
                      <a:pt x="72" y="0"/>
                    </a:lnTo>
                    <a:lnTo>
                      <a:pt x="42" y="18"/>
                    </a:lnTo>
                    <a:lnTo>
                      <a:pt x="30" y="24"/>
                    </a:lnTo>
                    <a:lnTo>
                      <a:pt x="24" y="24"/>
                    </a:lnTo>
                    <a:lnTo>
                      <a:pt x="18" y="18"/>
                    </a:lnTo>
                    <a:lnTo>
                      <a:pt x="12" y="12"/>
                    </a:lnTo>
                    <a:lnTo>
                      <a:pt x="0" y="54"/>
                    </a:lnTo>
                    <a:lnTo>
                      <a:pt x="12" y="42"/>
                    </a:lnTo>
                    <a:lnTo>
                      <a:pt x="24" y="36"/>
                    </a:lnTo>
                    <a:lnTo>
                      <a:pt x="24" y="3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6" name="Freeform 26"/>
              <p:cNvSpPr>
                <a:spLocks/>
              </p:cNvSpPr>
              <p:nvPr/>
            </p:nvSpPr>
            <p:spPr bwMode="hidden">
              <a:xfrm>
                <a:off x="624" y="2889"/>
                <a:ext cx="12" cy="54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12"/>
                  </a:cxn>
                  <a:cxn ang="0">
                    <a:pos x="0" y="18"/>
                  </a:cxn>
                  <a:cxn ang="0">
                    <a:pos x="6" y="54"/>
                  </a:cxn>
                  <a:cxn ang="0">
                    <a:pos x="12" y="36"/>
                  </a:cxn>
                  <a:cxn ang="0">
                    <a:pos x="12" y="18"/>
                  </a:cxn>
                  <a:cxn ang="0">
                    <a:pos x="12" y="6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54">
                    <a:moveTo>
                      <a:pt x="12" y="0"/>
                    </a:moveTo>
                    <a:lnTo>
                      <a:pt x="0" y="12"/>
                    </a:lnTo>
                    <a:lnTo>
                      <a:pt x="0" y="18"/>
                    </a:lnTo>
                    <a:lnTo>
                      <a:pt x="6" y="54"/>
                    </a:lnTo>
                    <a:lnTo>
                      <a:pt x="12" y="36"/>
                    </a:lnTo>
                    <a:lnTo>
                      <a:pt x="12" y="18"/>
                    </a:lnTo>
                    <a:lnTo>
                      <a:pt x="12" y="6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7" name="Freeform 27"/>
              <p:cNvSpPr>
                <a:spLocks/>
              </p:cNvSpPr>
              <p:nvPr/>
            </p:nvSpPr>
            <p:spPr bwMode="hidden">
              <a:xfrm>
                <a:off x="492" y="3021"/>
                <a:ext cx="48" cy="72"/>
              </a:xfrm>
              <a:custGeom>
                <a:avLst/>
                <a:gdLst/>
                <a:ahLst/>
                <a:cxnLst>
                  <a:cxn ang="0">
                    <a:pos x="48" y="6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6" y="0"/>
                  </a:cxn>
                  <a:cxn ang="0">
                    <a:pos x="42" y="12"/>
                  </a:cxn>
                  <a:cxn ang="0">
                    <a:pos x="42" y="12"/>
                  </a:cxn>
                  <a:cxn ang="0">
                    <a:pos x="0" y="72"/>
                  </a:cxn>
                  <a:cxn ang="0">
                    <a:pos x="18" y="54"/>
                  </a:cxn>
                  <a:cxn ang="0">
                    <a:pos x="18" y="66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48" y="6"/>
                  </a:cxn>
                </a:cxnLst>
                <a:rect l="0" t="0" r="r" b="b"/>
                <a:pathLst>
                  <a:path w="48" h="72">
                    <a:moveTo>
                      <a:pt x="48" y="6"/>
                    </a:moveTo>
                    <a:lnTo>
                      <a:pt x="48" y="6"/>
                    </a:lnTo>
                    <a:lnTo>
                      <a:pt x="48" y="6"/>
                    </a:lnTo>
                    <a:lnTo>
                      <a:pt x="48" y="6"/>
                    </a:lnTo>
                    <a:lnTo>
                      <a:pt x="6" y="0"/>
                    </a:lnTo>
                    <a:lnTo>
                      <a:pt x="42" y="12"/>
                    </a:lnTo>
                    <a:lnTo>
                      <a:pt x="42" y="12"/>
                    </a:lnTo>
                    <a:lnTo>
                      <a:pt x="0" y="72"/>
                    </a:lnTo>
                    <a:lnTo>
                      <a:pt x="18" y="54"/>
                    </a:lnTo>
                    <a:lnTo>
                      <a:pt x="18" y="66"/>
                    </a:lnTo>
                    <a:lnTo>
                      <a:pt x="48" y="6"/>
                    </a:lnTo>
                    <a:lnTo>
                      <a:pt x="48" y="6"/>
                    </a:lnTo>
                    <a:lnTo>
                      <a:pt x="48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8" name="Freeform 28"/>
              <p:cNvSpPr>
                <a:spLocks/>
              </p:cNvSpPr>
              <p:nvPr/>
            </p:nvSpPr>
            <p:spPr bwMode="hidden">
              <a:xfrm>
                <a:off x="437" y="3027"/>
                <a:ext cx="288" cy="84"/>
              </a:xfrm>
              <a:custGeom>
                <a:avLst/>
                <a:gdLst/>
                <a:ahLst/>
                <a:cxnLst>
                  <a:cxn ang="0">
                    <a:pos x="287" y="0"/>
                  </a:cxn>
                  <a:cxn ang="0">
                    <a:pos x="0" y="84"/>
                  </a:cxn>
                  <a:cxn ang="0">
                    <a:pos x="168" y="36"/>
                  </a:cxn>
                  <a:cxn ang="0">
                    <a:pos x="114" y="60"/>
                  </a:cxn>
                  <a:cxn ang="0">
                    <a:pos x="276" y="18"/>
                  </a:cxn>
                  <a:cxn ang="0">
                    <a:pos x="287" y="0"/>
                  </a:cxn>
                  <a:cxn ang="0">
                    <a:pos x="287" y="0"/>
                  </a:cxn>
                </a:cxnLst>
                <a:rect l="0" t="0" r="r" b="b"/>
                <a:pathLst>
                  <a:path w="287" h="84">
                    <a:moveTo>
                      <a:pt x="287" y="0"/>
                    </a:moveTo>
                    <a:lnTo>
                      <a:pt x="0" y="84"/>
                    </a:lnTo>
                    <a:lnTo>
                      <a:pt x="168" y="36"/>
                    </a:lnTo>
                    <a:lnTo>
                      <a:pt x="114" y="60"/>
                    </a:lnTo>
                    <a:lnTo>
                      <a:pt x="276" y="18"/>
                    </a:lnTo>
                    <a:lnTo>
                      <a:pt x="287" y="0"/>
                    </a:lnTo>
                    <a:lnTo>
                      <a:pt x="287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9" name="Freeform 29"/>
              <p:cNvSpPr>
                <a:spLocks/>
              </p:cNvSpPr>
              <p:nvPr/>
            </p:nvSpPr>
            <p:spPr bwMode="hidden">
              <a:xfrm>
                <a:off x="828" y="3003"/>
                <a:ext cx="66" cy="108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66" y="6"/>
                  </a:cxn>
                  <a:cxn ang="0">
                    <a:pos x="0" y="84"/>
                  </a:cxn>
                  <a:cxn ang="0">
                    <a:pos x="54" y="24"/>
                  </a:cxn>
                  <a:cxn ang="0">
                    <a:pos x="6" y="108"/>
                  </a:cxn>
                  <a:cxn ang="0">
                    <a:pos x="66" y="6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66" h="108">
                    <a:moveTo>
                      <a:pt x="6" y="0"/>
                    </a:moveTo>
                    <a:lnTo>
                      <a:pt x="66" y="6"/>
                    </a:lnTo>
                    <a:lnTo>
                      <a:pt x="0" y="84"/>
                    </a:lnTo>
                    <a:lnTo>
                      <a:pt x="54" y="24"/>
                    </a:lnTo>
                    <a:lnTo>
                      <a:pt x="6" y="108"/>
                    </a:lnTo>
                    <a:lnTo>
                      <a:pt x="66" y="6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0" name="Freeform 30"/>
              <p:cNvSpPr>
                <a:spLocks/>
              </p:cNvSpPr>
              <p:nvPr/>
            </p:nvSpPr>
            <p:spPr bwMode="hidden">
              <a:xfrm>
                <a:off x="366" y="3111"/>
                <a:ext cx="77" cy="42"/>
              </a:xfrm>
              <a:custGeom>
                <a:avLst/>
                <a:gdLst/>
                <a:ahLst/>
                <a:cxnLst>
                  <a:cxn ang="0">
                    <a:pos x="36" y="0"/>
                  </a:cxn>
                  <a:cxn ang="0">
                    <a:pos x="42" y="0"/>
                  </a:cxn>
                  <a:cxn ang="0">
                    <a:pos x="60" y="6"/>
                  </a:cxn>
                  <a:cxn ang="0">
                    <a:pos x="48" y="6"/>
                  </a:cxn>
                  <a:cxn ang="0">
                    <a:pos x="42" y="6"/>
                  </a:cxn>
                  <a:cxn ang="0">
                    <a:pos x="60" y="6"/>
                  </a:cxn>
                  <a:cxn ang="0">
                    <a:pos x="0" y="24"/>
                  </a:cxn>
                  <a:cxn ang="0">
                    <a:pos x="71" y="6"/>
                  </a:cxn>
                  <a:cxn ang="0">
                    <a:pos x="66" y="42"/>
                  </a:cxn>
                  <a:cxn ang="0">
                    <a:pos x="77" y="6"/>
                  </a:cxn>
                  <a:cxn ang="0">
                    <a:pos x="36" y="0"/>
                  </a:cxn>
                  <a:cxn ang="0">
                    <a:pos x="36" y="0"/>
                  </a:cxn>
                </a:cxnLst>
                <a:rect l="0" t="0" r="r" b="b"/>
                <a:pathLst>
                  <a:path w="77" h="42">
                    <a:moveTo>
                      <a:pt x="36" y="0"/>
                    </a:moveTo>
                    <a:lnTo>
                      <a:pt x="42" y="0"/>
                    </a:lnTo>
                    <a:lnTo>
                      <a:pt x="60" y="6"/>
                    </a:lnTo>
                    <a:lnTo>
                      <a:pt x="48" y="6"/>
                    </a:lnTo>
                    <a:lnTo>
                      <a:pt x="42" y="6"/>
                    </a:lnTo>
                    <a:lnTo>
                      <a:pt x="60" y="6"/>
                    </a:lnTo>
                    <a:lnTo>
                      <a:pt x="0" y="24"/>
                    </a:lnTo>
                    <a:lnTo>
                      <a:pt x="71" y="6"/>
                    </a:lnTo>
                    <a:lnTo>
                      <a:pt x="66" y="42"/>
                    </a:lnTo>
                    <a:lnTo>
                      <a:pt x="77" y="6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1" name="Freeform 31"/>
              <p:cNvSpPr>
                <a:spLocks/>
              </p:cNvSpPr>
              <p:nvPr/>
            </p:nvSpPr>
            <p:spPr bwMode="hidden">
              <a:xfrm>
                <a:off x="498" y="3165"/>
                <a:ext cx="66" cy="30"/>
              </a:xfrm>
              <a:custGeom>
                <a:avLst/>
                <a:gdLst/>
                <a:ahLst/>
                <a:cxnLst>
                  <a:cxn ang="0">
                    <a:pos x="66" y="6"/>
                  </a:cxn>
                  <a:cxn ang="0">
                    <a:pos x="0" y="0"/>
                  </a:cxn>
                  <a:cxn ang="0">
                    <a:pos x="54" y="6"/>
                  </a:cxn>
                  <a:cxn ang="0">
                    <a:pos x="18" y="18"/>
                  </a:cxn>
                  <a:cxn ang="0">
                    <a:pos x="60" y="12"/>
                  </a:cxn>
                  <a:cxn ang="0">
                    <a:pos x="60" y="30"/>
                  </a:cxn>
                  <a:cxn ang="0">
                    <a:pos x="60" y="30"/>
                  </a:cxn>
                  <a:cxn ang="0">
                    <a:pos x="66" y="6"/>
                  </a:cxn>
                  <a:cxn ang="0">
                    <a:pos x="66" y="6"/>
                  </a:cxn>
                </a:cxnLst>
                <a:rect l="0" t="0" r="r" b="b"/>
                <a:pathLst>
                  <a:path w="66" h="30">
                    <a:moveTo>
                      <a:pt x="66" y="6"/>
                    </a:moveTo>
                    <a:lnTo>
                      <a:pt x="0" y="0"/>
                    </a:lnTo>
                    <a:lnTo>
                      <a:pt x="54" y="6"/>
                    </a:lnTo>
                    <a:lnTo>
                      <a:pt x="18" y="18"/>
                    </a:lnTo>
                    <a:lnTo>
                      <a:pt x="60" y="12"/>
                    </a:lnTo>
                    <a:lnTo>
                      <a:pt x="60" y="30"/>
                    </a:lnTo>
                    <a:lnTo>
                      <a:pt x="60" y="30"/>
                    </a:lnTo>
                    <a:lnTo>
                      <a:pt x="66" y="6"/>
                    </a:lnTo>
                    <a:lnTo>
                      <a:pt x="6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2" name="Freeform 32"/>
              <p:cNvSpPr>
                <a:spLocks/>
              </p:cNvSpPr>
              <p:nvPr/>
            </p:nvSpPr>
            <p:spPr bwMode="hidden">
              <a:xfrm>
                <a:off x="840" y="2919"/>
                <a:ext cx="18" cy="60"/>
              </a:xfrm>
              <a:custGeom>
                <a:avLst/>
                <a:gdLst/>
                <a:ahLst/>
                <a:cxnLst>
                  <a:cxn ang="0">
                    <a:pos x="0" y="24"/>
                  </a:cxn>
                  <a:cxn ang="0">
                    <a:pos x="12" y="24"/>
                  </a:cxn>
                  <a:cxn ang="0">
                    <a:pos x="12" y="60"/>
                  </a:cxn>
                  <a:cxn ang="0">
                    <a:pos x="18" y="18"/>
                  </a:cxn>
                  <a:cxn ang="0">
                    <a:pos x="18" y="18"/>
                  </a:cxn>
                  <a:cxn ang="0">
                    <a:pos x="18" y="0"/>
                  </a:cxn>
                  <a:cxn ang="0">
                    <a:pos x="12" y="18"/>
                  </a:cxn>
                  <a:cxn ang="0">
                    <a:pos x="0" y="24"/>
                  </a:cxn>
                  <a:cxn ang="0">
                    <a:pos x="0" y="24"/>
                  </a:cxn>
                </a:cxnLst>
                <a:rect l="0" t="0" r="r" b="b"/>
                <a:pathLst>
                  <a:path w="18" h="60">
                    <a:moveTo>
                      <a:pt x="0" y="24"/>
                    </a:moveTo>
                    <a:lnTo>
                      <a:pt x="12" y="24"/>
                    </a:lnTo>
                    <a:lnTo>
                      <a:pt x="12" y="60"/>
                    </a:lnTo>
                    <a:lnTo>
                      <a:pt x="18" y="18"/>
                    </a:lnTo>
                    <a:lnTo>
                      <a:pt x="18" y="18"/>
                    </a:lnTo>
                    <a:lnTo>
                      <a:pt x="18" y="0"/>
                    </a:lnTo>
                    <a:lnTo>
                      <a:pt x="12" y="18"/>
                    </a:lnTo>
                    <a:lnTo>
                      <a:pt x="0" y="24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3" name="Freeform 33"/>
              <p:cNvSpPr>
                <a:spLocks/>
              </p:cNvSpPr>
              <p:nvPr/>
            </p:nvSpPr>
            <p:spPr bwMode="hidden">
              <a:xfrm>
                <a:off x="546" y="3021"/>
                <a:ext cx="6" cy="18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18"/>
                  </a:cxn>
                  <a:cxn ang="0">
                    <a:pos x="6" y="12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6" h="18">
                    <a:moveTo>
                      <a:pt x="6" y="0"/>
                    </a:moveTo>
                    <a:lnTo>
                      <a:pt x="0" y="18"/>
                    </a:lnTo>
                    <a:lnTo>
                      <a:pt x="6" y="12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4" name="Freeform 34"/>
              <p:cNvSpPr>
                <a:spLocks/>
              </p:cNvSpPr>
              <p:nvPr/>
            </p:nvSpPr>
            <p:spPr bwMode="hidden">
              <a:xfrm>
                <a:off x="534" y="2943"/>
                <a:ext cx="30" cy="78"/>
              </a:xfrm>
              <a:custGeom>
                <a:avLst/>
                <a:gdLst/>
                <a:ahLst/>
                <a:cxnLst>
                  <a:cxn ang="0">
                    <a:pos x="24" y="6"/>
                  </a:cxn>
                  <a:cxn ang="0">
                    <a:pos x="18" y="24"/>
                  </a:cxn>
                  <a:cxn ang="0">
                    <a:pos x="0" y="18"/>
                  </a:cxn>
                  <a:cxn ang="0">
                    <a:pos x="12" y="30"/>
                  </a:cxn>
                  <a:cxn ang="0">
                    <a:pos x="6" y="42"/>
                  </a:cxn>
                  <a:cxn ang="0">
                    <a:pos x="18" y="78"/>
                  </a:cxn>
                  <a:cxn ang="0">
                    <a:pos x="18" y="24"/>
                  </a:cxn>
                  <a:cxn ang="0">
                    <a:pos x="24" y="12"/>
                  </a:cxn>
                  <a:cxn ang="0">
                    <a:pos x="30" y="6"/>
                  </a:cxn>
                  <a:cxn ang="0">
                    <a:pos x="30" y="6"/>
                  </a:cxn>
                  <a:cxn ang="0">
                    <a:pos x="12" y="0"/>
                  </a:cxn>
                  <a:cxn ang="0">
                    <a:pos x="24" y="6"/>
                  </a:cxn>
                  <a:cxn ang="0">
                    <a:pos x="24" y="6"/>
                  </a:cxn>
                </a:cxnLst>
                <a:rect l="0" t="0" r="r" b="b"/>
                <a:pathLst>
                  <a:path w="30" h="78">
                    <a:moveTo>
                      <a:pt x="24" y="6"/>
                    </a:moveTo>
                    <a:lnTo>
                      <a:pt x="18" y="24"/>
                    </a:lnTo>
                    <a:lnTo>
                      <a:pt x="0" y="18"/>
                    </a:lnTo>
                    <a:lnTo>
                      <a:pt x="12" y="30"/>
                    </a:lnTo>
                    <a:lnTo>
                      <a:pt x="6" y="42"/>
                    </a:lnTo>
                    <a:lnTo>
                      <a:pt x="18" y="78"/>
                    </a:lnTo>
                    <a:lnTo>
                      <a:pt x="18" y="24"/>
                    </a:lnTo>
                    <a:lnTo>
                      <a:pt x="24" y="12"/>
                    </a:lnTo>
                    <a:lnTo>
                      <a:pt x="30" y="6"/>
                    </a:lnTo>
                    <a:lnTo>
                      <a:pt x="30" y="6"/>
                    </a:lnTo>
                    <a:lnTo>
                      <a:pt x="12" y="0"/>
                    </a:lnTo>
                    <a:lnTo>
                      <a:pt x="24" y="6"/>
                    </a:lnTo>
                    <a:lnTo>
                      <a:pt x="24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5" name="Freeform 35"/>
              <p:cNvSpPr>
                <a:spLocks/>
              </p:cNvSpPr>
              <p:nvPr/>
            </p:nvSpPr>
            <p:spPr bwMode="hidden">
              <a:xfrm>
                <a:off x="540" y="3039"/>
                <a:ext cx="24" cy="24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0"/>
                  </a:cxn>
                  <a:cxn ang="0">
                    <a:pos x="6" y="0"/>
                  </a:cxn>
                  <a:cxn ang="0">
                    <a:pos x="12" y="6"/>
                  </a:cxn>
                  <a:cxn ang="0">
                    <a:pos x="24" y="24"/>
                  </a:cxn>
                  <a:cxn ang="0">
                    <a:pos x="24" y="18"/>
                  </a:cxn>
                  <a:cxn ang="0">
                    <a:pos x="18" y="6"/>
                  </a:cxn>
                  <a:cxn ang="0">
                    <a:pos x="12" y="0"/>
                  </a:cxn>
                  <a:cxn ang="0">
                    <a:pos x="6" y="0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24" h="24">
                    <a:moveTo>
                      <a:pt x="6" y="0"/>
                    </a:moveTo>
                    <a:lnTo>
                      <a:pt x="0" y="0"/>
                    </a:lnTo>
                    <a:lnTo>
                      <a:pt x="6" y="0"/>
                    </a:lnTo>
                    <a:lnTo>
                      <a:pt x="12" y="6"/>
                    </a:lnTo>
                    <a:lnTo>
                      <a:pt x="24" y="24"/>
                    </a:lnTo>
                    <a:lnTo>
                      <a:pt x="24" y="18"/>
                    </a:lnTo>
                    <a:lnTo>
                      <a:pt x="18" y="6"/>
                    </a:lnTo>
                    <a:lnTo>
                      <a:pt x="12" y="0"/>
                    </a:lnTo>
                    <a:lnTo>
                      <a:pt x="6" y="0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6" name="Freeform 36"/>
              <p:cNvSpPr>
                <a:spLocks/>
              </p:cNvSpPr>
              <p:nvPr/>
            </p:nvSpPr>
            <p:spPr bwMode="hidden">
              <a:xfrm>
                <a:off x="801" y="2681"/>
                <a:ext cx="215" cy="216"/>
              </a:xfrm>
              <a:custGeom>
                <a:avLst/>
                <a:gdLst/>
                <a:ahLst/>
                <a:cxnLst>
                  <a:cxn ang="0">
                    <a:pos x="215" y="0"/>
                  </a:cxn>
                  <a:cxn ang="0">
                    <a:pos x="147" y="36"/>
                  </a:cxn>
                  <a:cxn ang="0">
                    <a:pos x="132" y="49"/>
                  </a:cxn>
                  <a:cxn ang="0">
                    <a:pos x="104" y="79"/>
                  </a:cxn>
                  <a:cxn ang="0">
                    <a:pos x="87" y="114"/>
                  </a:cxn>
                  <a:cxn ang="0">
                    <a:pos x="48" y="156"/>
                  </a:cxn>
                  <a:cxn ang="0">
                    <a:pos x="42" y="166"/>
                  </a:cxn>
                  <a:cxn ang="0">
                    <a:pos x="29" y="177"/>
                  </a:cxn>
                  <a:cxn ang="0">
                    <a:pos x="0" y="208"/>
                  </a:cxn>
                  <a:cxn ang="0">
                    <a:pos x="48" y="216"/>
                  </a:cxn>
                  <a:cxn ang="0">
                    <a:pos x="215" y="0"/>
                  </a:cxn>
                </a:cxnLst>
                <a:rect l="0" t="0" r="r" b="b"/>
                <a:pathLst>
                  <a:path w="215" h="216">
                    <a:moveTo>
                      <a:pt x="215" y="0"/>
                    </a:moveTo>
                    <a:lnTo>
                      <a:pt x="147" y="36"/>
                    </a:lnTo>
                    <a:lnTo>
                      <a:pt x="132" y="49"/>
                    </a:lnTo>
                    <a:lnTo>
                      <a:pt x="104" y="79"/>
                    </a:lnTo>
                    <a:lnTo>
                      <a:pt x="87" y="114"/>
                    </a:lnTo>
                    <a:lnTo>
                      <a:pt x="48" y="156"/>
                    </a:lnTo>
                    <a:lnTo>
                      <a:pt x="42" y="166"/>
                    </a:lnTo>
                    <a:lnTo>
                      <a:pt x="29" y="177"/>
                    </a:lnTo>
                    <a:lnTo>
                      <a:pt x="0" y="208"/>
                    </a:lnTo>
                    <a:lnTo>
                      <a:pt x="48" y="216"/>
                    </a:lnTo>
                    <a:lnTo>
                      <a:pt x="215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7" name="Freeform 37"/>
              <p:cNvSpPr>
                <a:spLocks/>
              </p:cNvSpPr>
              <p:nvPr/>
            </p:nvSpPr>
            <p:spPr bwMode="hidden">
              <a:xfrm>
                <a:off x="536" y="2710"/>
                <a:ext cx="212" cy="179"/>
              </a:xfrm>
              <a:custGeom>
                <a:avLst/>
                <a:gdLst/>
                <a:ahLst/>
                <a:cxnLst>
                  <a:cxn ang="0">
                    <a:pos x="212" y="0"/>
                  </a:cxn>
                  <a:cxn ang="0">
                    <a:pos x="144" y="36"/>
                  </a:cxn>
                  <a:cxn ang="0">
                    <a:pos x="0" y="179"/>
                  </a:cxn>
                  <a:cxn ang="0">
                    <a:pos x="177" y="85"/>
                  </a:cxn>
                  <a:cxn ang="0">
                    <a:pos x="212" y="0"/>
                  </a:cxn>
                </a:cxnLst>
                <a:rect l="0" t="0" r="r" b="b"/>
                <a:pathLst>
                  <a:path w="212" h="179">
                    <a:moveTo>
                      <a:pt x="212" y="0"/>
                    </a:moveTo>
                    <a:lnTo>
                      <a:pt x="144" y="36"/>
                    </a:lnTo>
                    <a:lnTo>
                      <a:pt x="0" y="179"/>
                    </a:lnTo>
                    <a:lnTo>
                      <a:pt x="177" y="85"/>
                    </a:lnTo>
                    <a:lnTo>
                      <a:pt x="212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8" name="Freeform 38"/>
              <p:cNvSpPr>
                <a:spLocks/>
              </p:cNvSpPr>
              <p:nvPr/>
            </p:nvSpPr>
            <p:spPr bwMode="hidden">
              <a:xfrm>
                <a:off x="1037" y="2609"/>
                <a:ext cx="64" cy="79"/>
              </a:xfrm>
              <a:custGeom>
                <a:avLst/>
                <a:gdLst/>
                <a:ahLst/>
                <a:cxnLst>
                  <a:cxn ang="0">
                    <a:pos x="0" y="22"/>
                  </a:cxn>
                  <a:cxn ang="0">
                    <a:pos x="64" y="79"/>
                  </a:cxn>
                  <a:cxn ang="0">
                    <a:pos x="60" y="0"/>
                  </a:cxn>
                  <a:cxn ang="0">
                    <a:pos x="0" y="22"/>
                  </a:cxn>
                </a:cxnLst>
                <a:rect l="0" t="0" r="r" b="b"/>
                <a:pathLst>
                  <a:path w="64" h="79">
                    <a:moveTo>
                      <a:pt x="0" y="22"/>
                    </a:moveTo>
                    <a:lnTo>
                      <a:pt x="64" y="79"/>
                    </a:lnTo>
                    <a:lnTo>
                      <a:pt x="60" y="0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9" name="Freeform 39"/>
              <p:cNvSpPr>
                <a:spLocks/>
              </p:cNvSpPr>
              <p:nvPr userDrawn="1"/>
            </p:nvSpPr>
            <p:spPr bwMode="hidden">
              <a:xfrm>
                <a:off x="867" y="2471"/>
                <a:ext cx="137" cy="20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7" y="87"/>
                  </a:cxn>
                  <a:cxn ang="0">
                    <a:pos x="69" y="154"/>
                  </a:cxn>
                  <a:cxn ang="0">
                    <a:pos x="137" y="207"/>
                  </a:cxn>
                  <a:cxn ang="0">
                    <a:pos x="0" y="0"/>
                  </a:cxn>
                </a:cxnLst>
                <a:rect l="0" t="0" r="r" b="b"/>
                <a:pathLst>
                  <a:path w="137" h="207">
                    <a:moveTo>
                      <a:pt x="0" y="0"/>
                    </a:moveTo>
                    <a:lnTo>
                      <a:pt x="17" y="87"/>
                    </a:lnTo>
                    <a:lnTo>
                      <a:pt x="69" y="154"/>
                    </a:lnTo>
                    <a:lnTo>
                      <a:pt x="137" y="2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20" name="Freeform 40"/>
              <p:cNvSpPr>
                <a:spLocks/>
              </p:cNvSpPr>
              <p:nvPr userDrawn="1"/>
            </p:nvSpPr>
            <p:spPr bwMode="hidden">
              <a:xfrm>
                <a:off x="817" y="2507"/>
                <a:ext cx="65" cy="222"/>
              </a:xfrm>
              <a:custGeom>
                <a:avLst/>
                <a:gdLst/>
                <a:ahLst/>
                <a:cxnLst>
                  <a:cxn ang="0">
                    <a:pos x="0" y="222"/>
                  </a:cxn>
                  <a:cxn ang="0">
                    <a:pos x="40" y="142"/>
                  </a:cxn>
                  <a:cxn ang="0">
                    <a:pos x="65" y="72"/>
                  </a:cxn>
                  <a:cxn ang="0">
                    <a:pos x="7" y="0"/>
                  </a:cxn>
                  <a:cxn ang="0">
                    <a:pos x="0" y="222"/>
                  </a:cxn>
                </a:cxnLst>
                <a:rect l="0" t="0" r="r" b="b"/>
                <a:pathLst>
                  <a:path w="65" h="222">
                    <a:moveTo>
                      <a:pt x="0" y="222"/>
                    </a:moveTo>
                    <a:lnTo>
                      <a:pt x="40" y="142"/>
                    </a:lnTo>
                    <a:lnTo>
                      <a:pt x="65" y="72"/>
                    </a:lnTo>
                    <a:lnTo>
                      <a:pt x="7" y="0"/>
                    </a:lnTo>
                    <a:lnTo>
                      <a:pt x="0" y="222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20521" name="Rectangle 4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58750"/>
            <a:ext cx="8229600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20522" name="Rectangle 4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20523" name="Rectangle 4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20524" name="Rectangle 4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20525" name="Rectangle 4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fld id="{FDB60C4E-5E10-4BBA-9E6C-CE9C7EB1223C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5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05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05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05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1" grpId="0"/>
      <p:bldP spid="20522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0522"/>
                        </p:tgtEl>
                      </p:cBhvr>
                    </p:animEffect>
                  </p:childTnLst>
                  <p:subTnLst>
                    <p:animClr clrSpc="rgb" dir="cw">
                      <p:cBhvr override="childStyle">
                        <p:cTn dur="1" fill="hold" display="0" masterRel="nextClick" afterEffect="1"/>
                        <p:tgtEl>
                          <p:spTgt spid="20522"/>
                        </p:tgtEl>
                        <p:attrNameLst>
                          <p:attrName>ppt_c</p:attrName>
                        </p:attrNameLst>
                      </p:cBhvr>
                      <p:to>
                        <a:schemeClr val="bg2"/>
                      </p:to>
                    </p:animClr>
                  </p:sub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0522"/>
                        </p:tgtEl>
                      </p:cBhvr>
                    </p:animEffect>
                  </p:childTnLst>
                  <p:subTnLst>
                    <p:animClr clrSpc="rgb" dir="cw">
                      <p:cBhvr override="childStyle">
                        <p:cTn dur="1" fill="hold" display="0" masterRel="nextClick" afterEffect="1"/>
                        <p:tgtEl>
                          <p:spTgt spid="20522"/>
                        </p:tgtEl>
                        <p:attrNameLst>
                          <p:attrName>ppt_c</p:attrName>
                        </p:attrNameLst>
                      </p:cBhvr>
                      <p:to>
                        <a:schemeClr val="bg2"/>
                      </p:to>
                    </p:animClr>
                  </p:sub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0522"/>
                        </p:tgtEl>
                      </p:cBhvr>
                    </p:animEffect>
                  </p:childTnLst>
                  <p:subTnLst>
                    <p:animClr clrSpc="rgb" dir="cw">
                      <p:cBhvr override="childStyle">
                        <p:cTn dur="1" fill="hold" display="0" masterRel="nextClick" afterEffect="1"/>
                        <p:tgtEl>
                          <p:spTgt spid="20522"/>
                        </p:tgtEl>
                        <p:attrNameLst>
                          <p:attrName>ppt_c</p:attrName>
                        </p:attrNameLst>
                      </p:cBhvr>
                      <p:to>
                        <a:schemeClr val="bg2"/>
                      </p:to>
                    </p:animClr>
                  </p:sub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0522"/>
                        </p:tgtEl>
                      </p:cBhvr>
                    </p:animEffect>
                  </p:childTnLst>
                  <p:subTnLst>
                    <p:animClr clrSpc="rgb" dir="cw">
                      <p:cBhvr override="childStyle">
                        <p:cTn dur="1" fill="hold" display="0" masterRel="nextClick" afterEffect="1"/>
                        <p:tgtEl>
                          <p:spTgt spid="20522"/>
                        </p:tgtEl>
                        <p:attrNameLst>
                          <p:attrName>ppt_c</p:attrName>
                        </p:attrNameLst>
                      </p:cBhvr>
                      <p:to>
                        <a:schemeClr val="bg2"/>
                      </p:to>
                    </p:animClr>
                  </p:sub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0522"/>
                        </p:tgtEl>
                      </p:cBhvr>
                    </p:animEffect>
                  </p:childTnLst>
                  <p:subTnLst>
                    <p:animClr clrSpc="rgb" dir="cw">
                      <p:cBhvr override="childStyle">
                        <p:cTn dur="1" fill="hold" display="0" masterRel="nextClick" afterEffect="1"/>
                        <p:tgtEl>
                          <p:spTgt spid="20522"/>
                        </p:tgtEl>
                        <p:attrNameLst>
                          <p:attrName>ppt_c</p:attrName>
                        </p:attrNameLst>
                      </p:cBhvr>
                      <p:to>
                        <a:schemeClr val="bg2"/>
                      </p:to>
                    </p:animClr>
                  </p:subTnLst>
                </p:cTn>
              </p:par>
            </p:tnLst>
          </p:tmpl>
        </p:tmplLst>
      </p:bldP>
    </p:bldLst>
  </p:timing>
  <p:hf hdr="0" dt="0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32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4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2.bin"/><Relationship Id="rId10" Type="http://schemas.openxmlformats.org/officeDocument/2006/relationships/image" Target="../media/image6.wmf"/><Relationship Id="rId4" Type="http://schemas.openxmlformats.org/officeDocument/2006/relationships/image" Target="../media/image3.wmf"/><Relationship Id="rId9" Type="http://schemas.openxmlformats.org/officeDocument/2006/relationships/oleObject" Target="../embeddings/oleObject4.bin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8313" y="2492375"/>
            <a:ext cx="7416800" cy="1152525"/>
          </a:xfrm>
          <a:noFill/>
          <a:ln/>
        </p:spPr>
        <p:txBody>
          <a:bodyPr lIns="90488" tIns="44450" rIns="90488" bIns="44450">
            <a:flatTx/>
          </a:bodyPr>
          <a:lstStyle/>
          <a:p>
            <a:pPr marL="342900" indent="-342900" defTabSz="762000"/>
            <a:r>
              <a:rPr lang="en-GB" sz="2500" b="1">
                <a:solidFill>
                  <a:srgbClr val="FF0000"/>
                </a:solidFill>
              </a:rPr>
              <a:t>Lecture 3</a:t>
            </a:r>
            <a:endParaRPr lang="en-GB" sz="2500" b="1" dirty="0">
              <a:solidFill>
                <a:srgbClr val="FF0000"/>
              </a:solidFill>
            </a:endParaRPr>
          </a:p>
          <a:p>
            <a:pPr marL="342900" indent="-342900" defTabSz="762000"/>
            <a:r>
              <a:rPr lang="en-GB" sz="2500" b="1" dirty="0">
                <a:solidFill>
                  <a:srgbClr val="FF0000"/>
                </a:solidFill>
              </a:rPr>
              <a:t>Strategic Management  </a:t>
            </a:r>
          </a:p>
          <a:p>
            <a:pPr marL="342900" indent="-342900" defTabSz="762000"/>
            <a:endParaRPr lang="en-GB" sz="2500" b="1" dirty="0"/>
          </a:p>
          <a:p>
            <a:pPr marL="342900" indent="-342900" defTabSz="762000"/>
            <a:endParaRPr lang="en-GB" sz="2100" b="1" dirty="0"/>
          </a:p>
        </p:txBody>
      </p:sp>
      <p:sp>
        <p:nvSpPr>
          <p:cNvPr id="44036" name="Rectangle 4"/>
          <p:cNvSpPr>
            <a:spLocks noGrp="1" noChangeArrowheads="1"/>
          </p:cNvSpPr>
          <p:nvPr>
            <p:ph type="ctrTitle"/>
          </p:nvPr>
        </p:nvSpPr>
        <p:spPr>
          <a:xfrm>
            <a:off x="2055813" y="228600"/>
            <a:ext cx="7772400" cy="1143000"/>
          </a:xfrm>
          <a:noFill/>
          <a:ln/>
        </p:spPr>
        <p:txBody>
          <a:bodyPr lIns="90488" tIns="44450" rIns="90488" bIns="44450" anchor="ctr"/>
          <a:lstStyle/>
          <a:p>
            <a:endParaRPr lang="en-GB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4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4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5" grpId="0"/>
      <p:bldP spid="4403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603250" y="511175"/>
            <a:ext cx="7924800" cy="58467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9699" name="Rectangle 3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9700" name="Rectangle 4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9701" name="Rectangle 5"/>
          <p:cNvSpPr>
            <a:spLocks noChangeArrowheads="1"/>
          </p:cNvSpPr>
          <p:nvPr/>
        </p:nvSpPr>
        <p:spPr bwMode="auto">
          <a:xfrm>
            <a:off x="685800" y="404813"/>
            <a:ext cx="7772400" cy="11430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ctr"/>
          <a:lstStyle/>
          <a:p>
            <a:pPr eaLnBrk="0" hangingPunct="0"/>
            <a:r>
              <a:rPr lang="en-GB" sz="2400" b="1" dirty="0">
                <a:solidFill>
                  <a:schemeClr val="tx2"/>
                </a:solidFill>
              </a:rPr>
              <a:t>Strategy: Recap</a:t>
            </a:r>
            <a:endParaRPr lang="en-GB" sz="3200" b="1" dirty="0">
              <a:latin typeface="Times New Roman" pitchFamily="18" charset="0"/>
            </a:endParaRPr>
          </a:p>
        </p:txBody>
      </p:sp>
      <p:sp>
        <p:nvSpPr>
          <p:cNvPr id="29702" name="Rectangle 6"/>
          <p:cNvSpPr>
            <a:spLocks noChangeArrowheads="1"/>
          </p:cNvSpPr>
          <p:nvPr/>
        </p:nvSpPr>
        <p:spPr bwMode="auto">
          <a:xfrm>
            <a:off x="1187450" y="1916113"/>
            <a:ext cx="7761288" cy="4114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eaLnBrk="0" hangingPunct="0"/>
            <a:r>
              <a:rPr lang="en-GB" sz="2400" b="1" dirty="0"/>
              <a:t>Strategy is the </a:t>
            </a:r>
            <a:r>
              <a:rPr lang="en-GB" sz="2400" i="1" dirty="0">
                <a:solidFill>
                  <a:schemeClr val="hlink"/>
                </a:solidFill>
              </a:rPr>
              <a:t>direction</a:t>
            </a:r>
            <a:r>
              <a:rPr lang="en-GB" sz="2400" b="1" i="1" dirty="0"/>
              <a:t> </a:t>
            </a:r>
            <a:r>
              <a:rPr lang="en-GB" sz="2400" b="1" dirty="0"/>
              <a:t>and </a:t>
            </a:r>
            <a:r>
              <a:rPr lang="en-GB" sz="2400" i="1" dirty="0">
                <a:solidFill>
                  <a:schemeClr val="hlink"/>
                </a:solidFill>
              </a:rPr>
              <a:t>scope</a:t>
            </a:r>
            <a:r>
              <a:rPr lang="en-GB" sz="2400" b="1" i="1" dirty="0"/>
              <a:t> </a:t>
            </a:r>
            <a:r>
              <a:rPr lang="en-GB" sz="2400" b="1" dirty="0"/>
              <a:t>of an</a:t>
            </a:r>
            <a:br>
              <a:rPr lang="en-GB" sz="2400" b="1" dirty="0"/>
            </a:br>
            <a:r>
              <a:rPr lang="en-GB" sz="2400" b="1" dirty="0"/>
              <a:t>organisation over the </a:t>
            </a:r>
            <a:r>
              <a:rPr lang="en-GB" sz="2400" i="1" dirty="0">
                <a:solidFill>
                  <a:schemeClr val="hlink"/>
                </a:solidFill>
              </a:rPr>
              <a:t>long term</a:t>
            </a:r>
            <a:r>
              <a:rPr lang="en-GB" sz="2400" i="1" dirty="0"/>
              <a:t> </a:t>
            </a:r>
            <a:r>
              <a:rPr lang="en-GB" sz="2400" b="1" dirty="0"/>
              <a:t>which</a:t>
            </a:r>
          </a:p>
          <a:p>
            <a:pPr eaLnBrk="0" hangingPunct="0"/>
            <a:r>
              <a:rPr lang="en-GB" sz="2400" b="1" dirty="0"/>
              <a:t>achieves </a:t>
            </a:r>
            <a:r>
              <a:rPr lang="en-GB" sz="2400" i="1" dirty="0">
                <a:solidFill>
                  <a:schemeClr val="hlink"/>
                </a:solidFill>
              </a:rPr>
              <a:t>advantage</a:t>
            </a:r>
            <a:r>
              <a:rPr lang="en-GB" sz="2400" b="1" i="1" dirty="0"/>
              <a:t> </a:t>
            </a:r>
            <a:r>
              <a:rPr lang="en-GB" sz="2400" b="1" dirty="0"/>
              <a:t>for the organisation</a:t>
            </a:r>
          </a:p>
          <a:p>
            <a:pPr eaLnBrk="0" hangingPunct="0"/>
            <a:r>
              <a:rPr lang="en-GB" sz="2400" b="1" dirty="0"/>
              <a:t>through its configuration of </a:t>
            </a:r>
            <a:r>
              <a:rPr lang="en-GB" sz="2400" i="1" dirty="0">
                <a:solidFill>
                  <a:schemeClr val="hlink"/>
                </a:solidFill>
              </a:rPr>
              <a:t>resources</a:t>
            </a:r>
            <a:r>
              <a:rPr lang="en-GB" sz="2400" dirty="0"/>
              <a:t> </a:t>
            </a:r>
            <a:r>
              <a:rPr lang="en-GB" sz="2400" b="1" dirty="0"/>
              <a:t>within</a:t>
            </a:r>
          </a:p>
          <a:p>
            <a:pPr eaLnBrk="0" hangingPunct="0"/>
            <a:r>
              <a:rPr lang="en-GB" sz="2400" b="1" dirty="0"/>
              <a:t>a </a:t>
            </a:r>
            <a:r>
              <a:rPr lang="en-GB" sz="2400" i="1" dirty="0">
                <a:solidFill>
                  <a:schemeClr val="hlink"/>
                </a:solidFill>
              </a:rPr>
              <a:t>changing</a:t>
            </a:r>
            <a:r>
              <a:rPr lang="en-GB" sz="2400" b="1" i="1" dirty="0">
                <a:solidFill>
                  <a:schemeClr val="hlink"/>
                </a:solidFill>
              </a:rPr>
              <a:t> environment</a:t>
            </a:r>
            <a:r>
              <a:rPr lang="en-GB" sz="2400" b="1" i="1" dirty="0"/>
              <a:t> </a:t>
            </a:r>
            <a:r>
              <a:rPr lang="en-GB" sz="2400" b="1" dirty="0"/>
              <a:t>to meet the </a:t>
            </a:r>
            <a:r>
              <a:rPr lang="en-GB" sz="2400" b="1" i="1" dirty="0">
                <a:solidFill>
                  <a:schemeClr val="hlink"/>
                </a:solidFill>
              </a:rPr>
              <a:t>needs</a:t>
            </a:r>
          </a:p>
          <a:p>
            <a:pPr eaLnBrk="0" hangingPunct="0"/>
            <a:r>
              <a:rPr lang="en-GB" sz="2400" b="1" i="1" dirty="0">
                <a:solidFill>
                  <a:schemeClr val="hlink"/>
                </a:solidFill>
              </a:rPr>
              <a:t>of </a:t>
            </a:r>
            <a:r>
              <a:rPr lang="en-GB" sz="2400" i="1" dirty="0">
                <a:solidFill>
                  <a:schemeClr val="hlink"/>
                </a:solidFill>
              </a:rPr>
              <a:t>markets</a:t>
            </a:r>
            <a:r>
              <a:rPr lang="en-GB" sz="2400" b="1" i="1" dirty="0"/>
              <a:t> </a:t>
            </a:r>
            <a:r>
              <a:rPr lang="en-GB" sz="2400" b="1" dirty="0"/>
              <a:t>and to </a:t>
            </a:r>
            <a:r>
              <a:rPr lang="en-GB" sz="2400" b="1" dirty="0" err="1"/>
              <a:t>fulfill</a:t>
            </a:r>
            <a:r>
              <a:rPr lang="en-GB" sz="2400" b="1" dirty="0"/>
              <a:t> </a:t>
            </a:r>
            <a:r>
              <a:rPr lang="en-GB" sz="2400" i="1" dirty="0">
                <a:solidFill>
                  <a:schemeClr val="hlink"/>
                </a:solidFill>
              </a:rPr>
              <a:t>stakeholder</a:t>
            </a:r>
          </a:p>
          <a:p>
            <a:pPr eaLnBrk="0" hangingPunct="0"/>
            <a:r>
              <a:rPr lang="en-GB" sz="2400" b="1" dirty="0"/>
              <a:t>expectations.</a:t>
            </a:r>
          </a:p>
          <a:p>
            <a:pPr algn="r" eaLnBrk="0" hangingPunct="0"/>
            <a:r>
              <a:rPr lang="en-GB" sz="2400" b="1" dirty="0"/>
              <a:t>(Johnson &amp; Scholes, 2018)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Strategy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Considers the demands of “stakeholders”. </a:t>
            </a:r>
          </a:p>
          <a:p>
            <a:r>
              <a:rPr lang="en-GB" dirty="0"/>
              <a:t>Who are the most influential for deriving a strategy is a complex activity.  </a:t>
            </a:r>
          </a:p>
          <a:p>
            <a:r>
              <a:rPr lang="en-GB" dirty="0"/>
              <a:t>Involves making decisions in uncertainty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Schools in Strategic Thinking</a:t>
            </a:r>
            <a:br>
              <a:rPr lang="en-GB" dirty="0"/>
            </a:br>
            <a:r>
              <a:rPr lang="en-GB" dirty="0"/>
              <a:t>Henri Mintzberg</a:t>
            </a:r>
            <a:endParaRPr lang="en-US" dirty="0"/>
          </a:p>
        </p:txBody>
      </p:sp>
      <p:sp>
        <p:nvSpPr>
          <p:cNvPr id="30723" name="Text Box 3"/>
          <p:cNvSpPr txBox="1">
            <a:spLocks noChangeArrowheads="1"/>
          </p:cNvSpPr>
          <p:nvPr/>
        </p:nvSpPr>
        <p:spPr bwMode="auto">
          <a:xfrm>
            <a:off x="1116013" y="2276475"/>
            <a:ext cx="1655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000" b="1"/>
              <a:t>Design &amp; Planning</a:t>
            </a:r>
            <a:endParaRPr lang="en-US" sz="2000" b="1"/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4911725" y="1762125"/>
            <a:ext cx="17875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000" b="1"/>
              <a:t>Positioning</a:t>
            </a:r>
            <a:endParaRPr lang="en-US" sz="2000" b="1"/>
          </a:p>
        </p:txBody>
      </p:sp>
      <p:sp>
        <p:nvSpPr>
          <p:cNvPr id="30725" name="Text Box 5"/>
          <p:cNvSpPr txBox="1">
            <a:spLocks noChangeArrowheads="1"/>
          </p:cNvSpPr>
          <p:nvPr/>
        </p:nvSpPr>
        <p:spPr bwMode="auto">
          <a:xfrm>
            <a:off x="1331640" y="4365104"/>
            <a:ext cx="24241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000" b="1"/>
              <a:t>Entrepreneurial</a:t>
            </a:r>
            <a:endParaRPr lang="en-US" sz="2000" b="1"/>
          </a:p>
        </p:txBody>
      </p:sp>
      <p:sp>
        <p:nvSpPr>
          <p:cNvPr id="30726" name="Text Box 6"/>
          <p:cNvSpPr txBox="1">
            <a:spLocks noChangeArrowheads="1"/>
          </p:cNvSpPr>
          <p:nvPr/>
        </p:nvSpPr>
        <p:spPr bwMode="auto">
          <a:xfrm>
            <a:off x="5651500" y="3457575"/>
            <a:ext cx="321151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000" b="1"/>
              <a:t>Learning &amp; Emergent</a:t>
            </a:r>
            <a:endParaRPr lang="en-US" sz="2000" b="1"/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 bwMode="auto">
          <a:xfrm>
            <a:off x="4787900" y="5257800"/>
            <a:ext cx="25273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000" b="1"/>
              <a:t>Power &amp; Culture</a:t>
            </a:r>
            <a:endParaRPr lang="en-US" sz="2000" b="1"/>
          </a:p>
        </p:txBody>
      </p:sp>
      <p:pic>
        <p:nvPicPr>
          <p:cNvPr id="30728" name="Picture 8" descr="j0212219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92500" y="2420938"/>
            <a:ext cx="1746250" cy="18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1403350" y="476250"/>
            <a:ext cx="7313613" cy="685800"/>
          </a:xfrm>
        </p:spPr>
        <p:txBody>
          <a:bodyPr/>
          <a:lstStyle/>
          <a:p>
            <a:r>
              <a:rPr lang="en-GB" sz="2800"/>
              <a:t>The Design and Planning Schools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524000"/>
            <a:ext cx="7772400" cy="4724400"/>
          </a:xfrm>
        </p:spPr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en-GB" sz="2000" i="1" dirty="0"/>
              <a:t>Strategy as a process of conception and formal process</a:t>
            </a:r>
          </a:p>
          <a:p>
            <a:r>
              <a:rPr lang="en-GB" sz="2000" dirty="0"/>
              <a:t>Harvard Business School in the 1960s – </a:t>
            </a:r>
          </a:p>
          <a:p>
            <a:r>
              <a:rPr lang="en-GB" sz="2000" dirty="0"/>
              <a:t>The basis of the ‘SWOT’ summary</a:t>
            </a:r>
          </a:p>
          <a:p>
            <a:r>
              <a:rPr lang="en-GB" sz="2000" dirty="0"/>
              <a:t>Strategy is deliberate and driven from the top</a:t>
            </a:r>
          </a:p>
          <a:p>
            <a:r>
              <a:rPr lang="en-GB" sz="2000" dirty="0"/>
              <a:t>Formulation and implementation are seen as separate</a:t>
            </a:r>
          </a:p>
          <a:p>
            <a:r>
              <a:rPr lang="en-GB" sz="2000" dirty="0"/>
              <a:t>Led to the formation of teams of corporate ‘planners’.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1258888" y="404813"/>
            <a:ext cx="7313612" cy="620712"/>
          </a:xfrm>
        </p:spPr>
        <p:txBody>
          <a:bodyPr/>
          <a:lstStyle/>
          <a:p>
            <a:r>
              <a:rPr lang="en-GB" sz="2800"/>
              <a:t>The Positioning School</a:t>
            </a:r>
            <a:endParaRPr lang="en-GB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700213"/>
            <a:ext cx="7772400" cy="4754562"/>
          </a:xfrm>
        </p:spPr>
        <p:txBody>
          <a:bodyPr/>
          <a:lstStyle/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en-GB" sz="2500" i="1" dirty="0"/>
              <a:t>Strategy Formation as an Analytical Process</a:t>
            </a:r>
            <a:endParaRPr lang="en-GB" sz="2500" dirty="0"/>
          </a:p>
          <a:p>
            <a:pPr>
              <a:lnSpc>
                <a:spcPct val="90000"/>
              </a:lnSpc>
            </a:pPr>
            <a:r>
              <a:rPr lang="en-GB" sz="2400" dirty="0"/>
              <a:t>Added economic content to the design and planning schools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Michael Porter became a dominant figure from 1980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Has its roots in military writings and given momentum by consultants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Strategies are identifiable positions in the marketplace-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Strategy formation is based on selecting a position based on analysis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1403350" y="476250"/>
            <a:ext cx="7313613" cy="679450"/>
          </a:xfrm>
        </p:spPr>
        <p:txBody>
          <a:bodyPr/>
          <a:lstStyle/>
          <a:p>
            <a:r>
              <a:rPr lang="en-GB" sz="2800"/>
              <a:t>Entrepreneurial School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en-GB" sz="2000" i="1" dirty="0"/>
              <a:t>Strategy as a visionary process</a:t>
            </a:r>
            <a:endParaRPr lang="en-GB" sz="2000" dirty="0"/>
          </a:p>
          <a:p>
            <a:r>
              <a:rPr lang="en-GB" sz="2000" dirty="0"/>
              <a:t>Exists in the mind of a leader as a perspective or vision-</a:t>
            </a:r>
          </a:p>
          <a:p>
            <a:r>
              <a:rPr lang="en-GB" sz="2000" dirty="0"/>
              <a:t>Close personal control- Leads Direction</a:t>
            </a:r>
          </a:p>
          <a:p>
            <a:r>
              <a:rPr lang="en-GB" sz="2000" dirty="0"/>
              <a:t>Tends to be emergent</a:t>
            </a:r>
          </a:p>
          <a:p>
            <a:r>
              <a:rPr lang="en-GB" sz="2000" dirty="0"/>
              <a:t>Organisational structure tends to be flexible</a:t>
            </a:r>
          </a:p>
          <a:p>
            <a:r>
              <a:rPr lang="en-GB" sz="2000" dirty="0"/>
              <a:t>Normally found among ‘niche’ players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1370013" y="301625"/>
            <a:ext cx="7313612" cy="679450"/>
          </a:xfrm>
        </p:spPr>
        <p:txBody>
          <a:bodyPr/>
          <a:lstStyle/>
          <a:p>
            <a:r>
              <a:rPr lang="en-GB" sz="2800"/>
              <a:t>The Learning and Emergent School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100" dirty="0"/>
              <a:t>Asks how strategies actually form in organisations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Logical Incrementalism (Quinn, 1980).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Acknowledges complexity of organisations.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Focus on Learning and Adaptation, not control.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An ‘organic’ rather than ‘machine’ analogy.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Retrospective and emergent ‘sense making’ occurs.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1371600" y="549275"/>
            <a:ext cx="7772400" cy="533400"/>
          </a:xfrm>
        </p:spPr>
        <p:txBody>
          <a:bodyPr/>
          <a:lstStyle/>
          <a:p>
            <a:r>
              <a:rPr lang="en-GB" sz="2800"/>
              <a:t>The Power and Culture Schools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50913" y="1989138"/>
            <a:ext cx="8229600" cy="36004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100" dirty="0"/>
              <a:t>Power, politics and culture impact on strategy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Strategies are emergent and based on positions and game playing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Power groups and influence exists internally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Organisations can seek to control or co-operate externally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Strategy is seen as the result of social interaction and processes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Strategy is a perspective based on the deeply embedded resources of the organisation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Perhaps artificial to separate from other schools?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FED96-3B36-40F6-8F7F-F99B650B50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Strategic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8A8EE-768F-4ACE-8A34-F97E737EE5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Corporate- Vision/Mission statement.</a:t>
            </a:r>
          </a:p>
          <a:p>
            <a:r>
              <a:rPr lang="en-GB" sz="2000" dirty="0"/>
              <a:t>Business-Aim</a:t>
            </a:r>
          </a:p>
          <a:p>
            <a:r>
              <a:rPr lang="en-GB" sz="2000" dirty="0"/>
              <a:t>Functional-Objectives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587421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 lIns="90488" tIns="44450" rIns="90488" bIns="44450" anchor="ctr"/>
          <a:lstStyle/>
          <a:p>
            <a:r>
              <a:rPr lang="en-GB" dirty="0"/>
              <a:t>Levels</a:t>
            </a:r>
          </a:p>
        </p:txBody>
      </p:sp>
      <p:sp>
        <p:nvSpPr>
          <p:cNvPr id="48131" name="Arc 3"/>
          <p:cNvSpPr>
            <a:spLocks/>
          </p:cNvSpPr>
          <p:nvPr/>
        </p:nvSpPr>
        <p:spPr bwMode="auto">
          <a:xfrm>
            <a:off x="4695825" y="1754188"/>
            <a:ext cx="2895600" cy="155575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2" name="Arc 4"/>
          <p:cNvSpPr>
            <a:spLocks/>
          </p:cNvSpPr>
          <p:nvPr/>
        </p:nvSpPr>
        <p:spPr bwMode="auto">
          <a:xfrm>
            <a:off x="1819275" y="1754188"/>
            <a:ext cx="2895600" cy="1555750"/>
          </a:xfrm>
          <a:custGeom>
            <a:avLst/>
            <a:gdLst>
              <a:gd name="G0" fmla="+- 21600 0 0"/>
              <a:gd name="G1" fmla="+- 21600 0 0"/>
              <a:gd name="G2" fmla="+- 21600 0 0"/>
              <a:gd name="T0" fmla="*/ 0 w 21600"/>
              <a:gd name="T1" fmla="*/ 21600 h 21600"/>
              <a:gd name="T2" fmla="*/ 21589 w 21600"/>
              <a:gd name="T3" fmla="*/ 0 h 21600"/>
              <a:gd name="T4" fmla="*/ 2160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0" y="21600"/>
                </a:moveTo>
                <a:cubicBezTo>
                  <a:pt x="0" y="9674"/>
                  <a:pt x="9663" y="6"/>
                  <a:pt x="21589" y="0"/>
                </a:cubicBezTo>
              </a:path>
              <a:path w="21600" h="21600" stroke="0" extrusionOk="0">
                <a:moveTo>
                  <a:pt x="0" y="21600"/>
                </a:moveTo>
                <a:cubicBezTo>
                  <a:pt x="0" y="9674"/>
                  <a:pt x="9663" y="6"/>
                  <a:pt x="21589" y="0"/>
                </a:cubicBezTo>
                <a:lnTo>
                  <a:pt x="21600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3" name="Line 5"/>
          <p:cNvSpPr>
            <a:spLocks noChangeShapeType="1"/>
          </p:cNvSpPr>
          <p:nvPr/>
        </p:nvSpPr>
        <p:spPr bwMode="auto">
          <a:xfrm>
            <a:off x="1817688" y="3314700"/>
            <a:ext cx="2954337" cy="306387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4" name="Line 6"/>
          <p:cNvSpPr>
            <a:spLocks noChangeShapeType="1"/>
          </p:cNvSpPr>
          <p:nvPr/>
        </p:nvSpPr>
        <p:spPr bwMode="auto">
          <a:xfrm flipH="1">
            <a:off x="4806950" y="3327400"/>
            <a:ext cx="2784475" cy="3054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5" name="Rectangle 7"/>
          <p:cNvSpPr>
            <a:spLocks noChangeArrowheads="1"/>
          </p:cNvSpPr>
          <p:nvPr/>
        </p:nvSpPr>
        <p:spPr bwMode="auto">
          <a:xfrm>
            <a:off x="3856038" y="1895475"/>
            <a:ext cx="1641475" cy="3635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GB" b="1" dirty="0">
                <a:latin typeface="Times New Roman" pitchFamily="18" charset="0"/>
              </a:rPr>
              <a:t>CORPORATE</a:t>
            </a:r>
          </a:p>
        </p:txBody>
      </p:sp>
      <p:sp>
        <p:nvSpPr>
          <p:cNvPr id="48136" name="Rectangle 8"/>
          <p:cNvSpPr>
            <a:spLocks noChangeArrowheads="1"/>
          </p:cNvSpPr>
          <p:nvPr/>
        </p:nvSpPr>
        <p:spPr bwMode="auto">
          <a:xfrm>
            <a:off x="4000500" y="5110163"/>
            <a:ext cx="1717675" cy="36353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GB" b="1">
                <a:latin typeface="Times New Roman" pitchFamily="18" charset="0"/>
              </a:rPr>
              <a:t>FUNCTIONAL</a:t>
            </a:r>
          </a:p>
        </p:txBody>
      </p:sp>
      <p:sp>
        <p:nvSpPr>
          <p:cNvPr id="48137" name="Rectangle 9"/>
          <p:cNvSpPr>
            <a:spLocks noChangeArrowheads="1"/>
          </p:cNvSpPr>
          <p:nvPr/>
        </p:nvSpPr>
        <p:spPr bwMode="auto">
          <a:xfrm>
            <a:off x="2730500" y="3748088"/>
            <a:ext cx="1285875" cy="36353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GB" b="1">
                <a:latin typeface="Times New Roman" pitchFamily="18" charset="0"/>
              </a:rPr>
              <a:t>BUSINESS</a:t>
            </a:r>
          </a:p>
        </p:txBody>
      </p:sp>
      <p:sp>
        <p:nvSpPr>
          <p:cNvPr id="48138" name="Rectangle 10"/>
          <p:cNvSpPr>
            <a:spLocks noChangeArrowheads="1"/>
          </p:cNvSpPr>
          <p:nvPr/>
        </p:nvSpPr>
        <p:spPr bwMode="auto">
          <a:xfrm>
            <a:off x="4070350" y="3743325"/>
            <a:ext cx="1285875" cy="3635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GB" b="1">
                <a:latin typeface="Times New Roman" pitchFamily="18" charset="0"/>
              </a:rPr>
              <a:t>BUSINESS</a:t>
            </a:r>
          </a:p>
        </p:txBody>
      </p:sp>
      <p:sp>
        <p:nvSpPr>
          <p:cNvPr id="48139" name="Rectangle 11"/>
          <p:cNvSpPr>
            <a:spLocks noChangeArrowheads="1"/>
          </p:cNvSpPr>
          <p:nvPr/>
        </p:nvSpPr>
        <p:spPr bwMode="auto">
          <a:xfrm>
            <a:off x="5503863" y="3752850"/>
            <a:ext cx="1285875" cy="3635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GB" b="1">
                <a:latin typeface="Times New Roman" pitchFamily="18" charset="0"/>
              </a:rPr>
              <a:t>BUSINESS</a:t>
            </a:r>
          </a:p>
        </p:txBody>
      </p:sp>
      <p:sp>
        <p:nvSpPr>
          <p:cNvPr id="48140" name="Line 12"/>
          <p:cNvSpPr>
            <a:spLocks noChangeShapeType="1"/>
          </p:cNvSpPr>
          <p:nvPr/>
        </p:nvSpPr>
        <p:spPr bwMode="auto">
          <a:xfrm>
            <a:off x="1381125" y="2700338"/>
            <a:ext cx="0" cy="3278187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41" name="Rectangle 13"/>
          <p:cNvSpPr>
            <a:spLocks noChangeArrowheads="1"/>
          </p:cNvSpPr>
          <p:nvPr/>
        </p:nvSpPr>
        <p:spPr bwMode="auto">
          <a:xfrm>
            <a:off x="531813" y="1952625"/>
            <a:ext cx="1782762" cy="5778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ctr" eaLnBrk="0" hangingPunct="0"/>
            <a:r>
              <a:rPr lang="en-GB" sz="1600" b="1">
                <a:latin typeface="Times New Roman" pitchFamily="18" charset="0"/>
              </a:rPr>
              <a:t>Increase in strategic detail</a:t>
            </a:r>
          </a:p>
        </p:txBody>
      </p:sp>
      <p:graphicFrame>
        <p:nvGraphicFramePr>
          <p:cNvPr id="48142" name="Object 14">
            <a:hlinkClick r:id="" action="ppaction://ole?verb=0"/>
          </p:cNvPr>
          <p:cNvGraphicFramePr>
            <a:graphicFrameLocks/>
          </p:cNvGraphicFramePr>
          <p:nvPr/>
        </p:nvGraphicFramePr>
        <p:xfrm>
          <a:off x="4497388" y="5486400"/>
          <a:ext cx="484187" cy="687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icrosoft ClipArt Gallery" r:id="rId3" imgW="3792240" imgH="4959000" progId="">
                  <p:embed/>
                </p:oleObj>
              </mc:Choice>
              <mc:Fallback>
                <p:oleObj name="Microsoft ClipArt Gallery" r:id="rId3" imgW="3792240" imgH="4959000" progId="">
                  <p:embed/>
                  <p:pic>
                    <p:nvPicPr>
                      <p:cNvPr id="48142" name="Object 14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97388" y="5486400"/>
                        <a:ext cx="484187" cy="6873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8143" name="Line 15"/>
          <p:cNvSpPr>
            <a:spLocks noChangeShapeType="1"/>
          </p:cNvSpPr>
          <p:nvPr/>
        </p:nvSpPr>
        <p:spPr bwMode="auto">
          <a:xfrm flipH="1">
            <a:off x="3484563" y="3309938"/>
            <a:ext cx="539750" cy="4016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44" name="Line 16"/>
          <p:cNvSpPr>
            <a:spLocks noChangeShapeType="1"/>
          </p:cNvSpPr>
          <p:nvPr/>
        </p:nvSpPr>
        <p:spPr bwMode="auto">
          <a:xfrm>
            <a:off x="4664075" y="3352800"/>
            <a:ext cx="0" cy="3016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45" name="Line 17"/>
          <p:cNvSpPr>
            <a:spLocks noChangeShapeType="1"/>
          </p:cNvSpPr>
          <p:nvPr/>
        </p:nvSpPr>
        <p:spPr bwMode="auto">
          <a:xfrm>
            <a:off x="5172075" y="3381375"/>
            <a:ext cx="554038" cy="2730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46" name="Line 18"/>
          <p:cNvSpPr>
            <a:spLocks noChangeShapeType="1"/>
          </p:cNvSpPr>
          <p:nvPr/>
        </p:nvSpPr>
        <p:spPr bwMode="auto">
          <a:xfrm>
            <a:off x="4691063" y="4310063"/>
            <a:ext cx="0" cy="57308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graphicFrame>
        <p:nvGraphicFramePr>
          <p:cNvPr id="48147" name="Object 19">
            <a:hlinkClick r:id="" action="ppaction://ole?verb=0"/>
          </p:cNvPr>
          <p:cNvGraphicFramePr>
            <a:graphicFrameLocks/>
          </p:cNvGraphicFramePr>
          <p:nvPr/>
        </p:nvGraphicFramePr>
        <p:xfrm>
          <a:off x="4392613" y="2325688"/>
          <a:ext cx="522287" cy="990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icrosoft ClipArt Gallery" r:id="rId5" imgW="2901600" imgH="5073480" progId="">
                  <p:embed/>
                </p:oleObj>
              </mc:Choice>
              <mc:Fallback>
                <p:oleObj name="Microsoft ClipArt Gallery" r:id="rId5" imgW="2901600" imgH="5073480" progId="">
                  <p:embed/>
                  <p:pic>
                    <p:nvPicPr>
                      <p:cNvPr id="48147" name="Object 19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92613" y="2325688"/>
                        <a:ext cx="522287" cy="990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8148" name="Object 20">
            <a:hlinkClick r:id="" action="ppaction://ole?verb=0"/>
          </p:cNvPr>
          <p:cNvGraphicFramePr>
            <a:graphicFrameLocks/>
          </p:cNvGraphicFramePr>
          <p:nvPr/>
        </p:nvGraphicFramePr>
        <p:xfrm>
          <a:off x="3286125" y="4140200"/>
          <a:ext cx="1096963" cy="614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icrosoft ClipArt Gallery" r:id="rId7" imgW="5805360" imgH="3008160" progId="">
                  <p:embed/>
                </p:oleObj>
              </mc:Choice>
              <mc:Fallback>
                <p:oleObj name="Microsoft ClipArt Gallery" r:id="rId7" imgW="5805360" imgH="3008160" progId="">
                  <p:embed/>
                  <p:pic>
                    <p:nvPicPr>
                      <p:cNvPr id="48148" name="Object 20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86125" y="4140200"/>
                        <a:ext cx="1096963" cy="6143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8149" name="Object 21">
            <a:hlinkClick r:id="" action="ppaction://ole?verb=0"/>
          </p:cNvPr>
          <p:cNvGraphicFramePr>
            <a:graphicFrameLocks/>
          </p:cNvGraphicFramePr>
          <p:nvPr/>
        </p:nvGraphicFramePr>
        <p:xfrm>
          <a:off x="5027613" y="4121150"/>
          <a:ext cx="1096962" cy="614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icrosoft ClipArt Gallery" r:id="rId9" imgW="5805360" imgH="3008160" progId="">
                  <p:embed/>
                </p:oleObj>
              </mc:Choice>
              <mc:Fallback>
                <p:oleObj name="Microsoft ClipArt Gallery" r:id="rId9" imgW="5805360" imgH="3008160" progId="">
                  <p:embed/>
                  <p:pic>
                    <p:nvPicPr>
                      <p:cNvPr id="48149" name="Object 21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27613" y="4121150"/>
                        <a:ext cx="1096962" cy="6143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advTm="2000">
    <p:zoom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 lIns="90488" tIns="44450" rIns="90488" bIns="44450" anchor="ctr"/>
          <a:lstStyle/>
          <a:p>
            <a:r>
              <a:rPr lang="en-GB" sz="2400"/>
              <a:t>A Framework</a:t>
            </a:r>
          </a:p>
        </p:txBody>
      </p:sp>
      <p:sp>
        <p:nvSpPr>
          <p:cNvPr id="46083" name="Oval 3" descr="10%"/>
          <p:cNvSpPr>
            <a:spLocks noChangeArrowheads="1"/>
          </p:cNvSpPr>
          <p:nvPr/>
        </p:nvSpPr>
        <p:spPr bwMode="auto">
          <a:xfrm>
            <a:off x="5529263" y="3965575"/>
            <a:ext cx="1204912" cy="1001713"/>
          </a:xfrm>
          <a:prstGeom prst="ellipse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4" name="Oval 4" descr="10%"/>
          <p:cNvSpPr>
            <a:spLocks noChangeArrowheads="1"/>
          </p:cNvSpPr>
          <p:nvPr/>
        </p:nvSpPr>
        <p:spPr bwMode="auto">
          <a:xfrm>
            <a:off x="3937000" y="2868613"/>
            <a:ext cx="1206500" cy="1003300"/>
          </a:xfrm>
          <a:prstGeom prst="ellipse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5" name="Oval 5" descr="10%"/>
          <p:cNvSpPr>
            <a:spLocks noChangeArrowheads="1"/>
          </p:cNvSpPr>
          <p:nvPr/>
        </p:nvSpPr>
        <p:spPr bwMode="auto">
          <a:xfrm>
            <a:off x="2282825" y="3906838"/>
            <a:ext cx="1206500" cy="1000125"/>
          </a:xfrm>
          <a:prstGeom prst="ellipse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6" name="Line 6"/>
          <p:cNvSpPr>
            <a:spLocks noChangeShapeType="1"/>
          </p:cNvSpPr>
          <p:nvPr/>
        </p:nvSpPr>
        <p:spPr bwMode="auto">
          <a:xfrm>
            <a:off x="2133600" y="3635375"/>
            <a:ext cx="298450" cy="3984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7" name="Line 7"/>
          <p:cNvSpPr>
            <a:spLocks noChangeShapeType="1"/>
          </p:cNvSpPr>
          <p:nvPr/>
        </p:nvSpPr>
        <p:spPr bwMode="auto">
          <a:xfrm>
            <a:off x="1944688" y="4429125"/>
            <a:ext cx="309562" cy="47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8" name="Line 8"/>
          <p:cNvSpPr>
            <a:spLocks noChangeShapeType="1"/>
          </p:cNvSpPr>
          <p:nvPr/>
        </p:nvSpPr>
        <p:spPr bwMode="auto">
          <a:xfrm flipV="1">
            <a:off x="2765425" y="4929188"/>
            <a:ext cx="34925" cy="2984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9" name="Line 9"/>
          <p:cNvSpPr>
            <a:spLocks noChangeShapeType="1"/>
          </p:cNvSpPr>
          <p:nvPr/>
        </p:nvSpPr>
        <p:spPr bwMode="auto">
          <a:xfrm>
            <a:off x="3476625" y="2582863"/>
            <a:ext cx="558800" cy="4635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0" name="Line 10"/>
          <p:cNvSpPr>
            <a:spLocks noChangeShapeType="1"/>
          </p:cNvSpPr>
          <p:nvPr/>
        </p:nvSpPr>
        <p:spPr bwMode="auto">
          <a:xfrm flipH="1">
            <a:off x="4524375" y="2632075"/>
            <a:ext cx="17463" cy="2079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1" name="Line 11"/>
          <p:cNvSpPr>
            <a:spLocks noChangeShapeType="1"/>
          </p:cNvSpPr>
          <p:nvPr/>
        </p:nvSpPr>
        <p:spPr bwMode="auto">
          <a:xfrm flipH="1">
            <a:off x="5005388" y="2528888"/>
            <a:ext cx="730250" cy="48418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2" name="Line 12"/>
          <p:cNvSpPr>
            <a:spLocks noChangeShapeType="1"/>
          </p:cNvSpPr>
          <p:nvPr/>
        </p:nvSpPr>
        <p:spPr bwMode="auto">
          <a:xfrm flipH="1" flipV="1">
            <a:off x="6746875" y="4405313"/>
            <a:ext cx="471488" cy="190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3" name="Line 13"/>
          <p:cNvSpPr>
            <a:spLocks noChangeShapeType="1"/>
          </p:cNvSpPr>
          <p:nvPr/>
        </p:nvSpPr>
        <p:spPr bwMode="auto">
          <a:xfrm flipH="1" flipV="1">
            <a:off x="6356350" y="4946650"/>
            <a:ext cx="138113" cy="3254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4" name="Line 14"/>
          <p:cNvSpPr>
            <a:spLocks noChangeShapeType="1"/>
          </p:cNvSpPr>
          <p:nvPr/>
        </p:nvSpPr>
        <p:spPr bwMode="auto">
          <a:xfrm flipV="1">
            <a:off x="6448425" y="3703638"/>
            <a:ext cx="206375" cy="3159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5" name="Rectangle 15" descr="10%"/>
          <p:cNvSpPr>
            <a:spLocks noChangeArrowheads="1"/>
          </p:cNvSpPr>
          <p:nvPr/>
        </p:nvSpPr>
        <p:spPr bwMode="auto">
          <a:xfrm>
            <a:off x="4146550" y="3176588"/>
            <a:ext cx="814388" cy="434975"/>
          </a:xfrm>
          <a:prstGeom prst="rect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Strategic</a:t>
            </a:r>
          </a:p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 Analysis</a:t>
            </a:r>
          </a:p>
        </p:txBody>
      </p:sp>
      <p:sp>
        <p:nvSpPr>
          <p:cNvPr id="46096" name="Rectangle 16" descr="10%"/>
          <p:cNvSpPr>
            <a:spLocks noChangeArrowheads="1"/>
          </p:cNvSpPr>
          <p:nvPr/>
        </p:nvSpPr>
        <p:spPr bwMode="auto">
          <a:xfrm>
            <a:off x="2447925" y="4230688"/>
            <a:ext cx="808038" cy="434975"/>
          </a:xfrm>
          <a:prstGeom prst="rect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Strategic</a:t>
            </a:r>
          </a:p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 Choice</a:t>
            </a:r>
          </a:p>
        </p:txBody>
      </p:sp>
      <p:sp>
        <p:nvSpPr>
          <p:cNvPr id="46097" name="Rectangle 17"/>
          <p:cNvSpPr>
            <a:spLocks noChangeArrowheads="1"/>
          </p:cNvSpPr>
          <p:nvPr/>
        </p:nvSpPr>
        <p:spPr bwMode="auto">
          <a:xfrm>
            <a:off x="5435600" y="4224338"/>
            <a:ext cx="1384300" cy="434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Strategy</a:t>
            </a:r>
          </a:p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 Implementation</a:t>
            </a:r>
          </a:p>
        </p:txBody>
      </p:sp>
      <p:sp>
        <p:nvSpPr>
          <p:cNvPr id="46098" name="Rectangle 18"/>
          <p:cNvSpPr>
            <a:spLocks noChangeArrowheads="1"/>
          </p:cNvSpPr>
          <p:nvPr/>
        </p:nvSpPr>
        <p:spPr bwMode="auto">
          <a:xfrm>
            <a:off x="2700338" y="2065338"/>
            <a:ext cx="957262" cy="3619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The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environment</a:t>
            </a:r>
          </a:p>
        </p:txBody>
      </p:sp>
      <p:sp>
        <p:nvSpPr>
          <p:cNvPr id="46099" name="Rectangle 19"/>
          <p:cNvSpPr>
            <a:spLocks noChangeArrowheads="1"/>
          </p:cNvSpPr>
          <p:nvPr/>
        </p:nvSpPr>
        <p:spPr bwMode="auto">
          <a:xfrm>
            <a:off x="4029075" y="1924050"/>
            <a:ext cx="969963" cy="517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Culture &amp;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 stakeholder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 expectations</a:t>
            </a:r>
          </a:p>
        </p:txBody>
      </p:sp>
      <p:sp>
        <p:nvSpPr>
          <p:cNvPr id="46100" name="Rectangle 20"/>
          <p:cNvSpPr>
            <a:spLocks noChangeArrowheads="1"/>
          </p:cNvSpPr>
          <p:nvPr/>
        </p:nvSpPr>
        <p:spPr bwMode="auto">
          <a:xfrm>
            <a:off x="5705475" y="1925638"/>
            <a:ext cx="809625" cy="673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Resources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 &amp;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strategic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 capability</a:t>
            </a:r>
          </a:p>
        </p:txBody>
      </p:sp>
      <p:sp>
        <p:nvSpPr>
          <p:cNvPr id="46101" name="Rectangle 21"/>
          <p:cNvSpPr>
            <a:spLocks noChangeArrowheads="1"/>
          </p:cNvSpPr>
          <p:nvPr/>
        </p:nvSpPr>
        <p:spPr bwMode="auto">
          <a:xfrm>
            <a:off x="6527800" y="3144838"/>
            <a:ext cx="876300" cy="517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Planning &amp;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allocating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resources</a:t>
            </a:r>
          </a:p>
        </p:txBody>
      </p:sp>
      <p:sp>
        <p:nvSpPr>
          <p:cNvPr id="46102" name="Rectangle 22"/>
          <p:cNvSpPr>
            <a:spLocks noChangeArrowheads="1"/>
          </p:cNvSpPr>
          <p:nvPr/>
        </p:nvSpPr>
        <p:spPr bwMode="auto">
          <a:xfrm>
            <a:off x="7199313" y="4183063"/>
            <a:ext cx="982662" cy="517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Organisation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structure &amp;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design</a:t>
            </a:r>
          </a:p>
        </p:txBody>
      </p:sp>
      <p:sp>
        <p:nvSpPr>
          <p:cNvPr id="46103" name="Rectangle 23"/>
          <p:cNvSpPr>
            <a:spLocks noChangeArrowheads="1"/>
          </p:cNvSpPr>
          <p:nvPr/>
        </p:nvSpPr>
        <p:spPr bwMode="auto">
          <a:xfrm>
            <a:off x="6278563" y="5461000"/>
            <a:ext cx="787400" cy="517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Managing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strategic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change</a:t>
            </a:r>
          </a:p>
        </p:txBody>
      </p:sp>
      <p:sp>
        <p:nvSpPr>
          <p:cNvPr id="46104" name="Rectangle 24"/>
          <p:cNvSpPr>
            <a:spLocks noChangeArrowheads="1"/>
          </p:cNvSpPr>
          <p:nvPr/>
        </p:nvSpPr>
        <p:spPr bwMode="auto">
          <a:xfrm>
            <a:off x="2379663" y="5514975"/>
            <a:ext cx="750887" cy="3619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Selecting 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strategy</a:t>
            </a:r>
          </a:p>
        </p:txBody>
      </p:sp>
      <p:sp>
        <p:nvSpPr>
          <p:cNvPr id="46105" name="Rectangle 25"/>
          <p:cNvSpPr>
            <a:spLocks noChangeArrowheads="1"/>
          </p:cNvSpPr>
          <p:nvPr/>
        </p:nvSpPr>
        <p:spPr bwMode="auto">
          <a:xfrm>
            <a:off x="1047750" y="4305300"/>
            <a:ext cx="838200" cy="3619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Evaluating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options</a:t>
            </a:r>
          </a:p>
        </p:txBody>
      </p:sp>
      <p:sp>
        <p:nvSpPr>
          <p:cNvPr id="46106" name="Rectangle 26"/>
          <p:cNvSpPr>
            <a:spLocks noChangeArrowheads="1"/>
          </p:cNvSpPr>
          <p:nvPr/>
        </p:nvSpPr>
        <p:spPr bwMode="auto">
          <a:xfrm>
            <a:off x="1366838" y="3101975"/>
            <a:ext cx="846137" cy="517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Identifying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strategic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options</a:t>
            </a:r>
          </a:p>
        </p:txBody>
      </p:sp>
      <p:sp>
        <p:nvSpPr>
          <p:cNvPr id="46107" name="Oval 27"/>
          <p:cNvSpPr>
            <a:spLocks noChangeArrowheads="1"/>
          </p:cNvSpPr>
          <p:nvPr/>
        </p:nvSpPr>
        <p:spPr bwMode="auto">
          <a:xfrm>
            <a:off x="2684463" y="1838325"/>
            <a:ext cx="947737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08" name="Line 28"/>
          <p:cNvSpPr>
            <a:spLocks noChangeShapeType="1"/>
          </p:cNvSpPr>
          <p:nvPr/>
        </p:nvSpPr>
        <p:spPr bwMode="auto">
          <a:xfrm flipV="1">
            <a:off x="3419475" y="3678238"/>
            <a:ext cx="473075" cy="3413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09" name="Line 29"/>
          <p:cNvSpPr>
            <a:spLocks noChangeShapeType="1"/>
          </p:cNvSpPr>
          <p:nvPr/>
        </p:nvSpPr>
        <p:spPr bwMode="auto">
          <a:xfrm flipH="1" flipV="1">
            <a:off x="5110163" y="3736975"/>
            <a:ext cx="454025" cy="3254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0" name="Line 30"/>
          <p:cNvSpPr>
            <a:spLocks noChangeShapeType="1"/>
          </p:cNvSpPr>
          <p:nvPr/>
        </p:nvSpPr>
        <p:spPr bwMode="auto">
          <a:xfrm>
            <a:off x="3932238" y="4476750"/>
            <a:ext cx="1046162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1" name="Rectangle 31"/>
          <p:cNvSpPr>
            <a:spLocks noChangeArrowheads="1"/>
          </p:cNvSpPr>
          <p:nvPr/>
        </p:nvSpPr>
        <p:spPr bwMode="auto">
          <a:xfrm>
            <a:off x="7512050" y="5772150"/>
            <a:ext cx="1631950" cy="2413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ctr" eaLnBrk="0" hangingPunct="0"/>
            <a:r>
              <a:rPr lang="en-GB" sz="1000" b="1">
                <a:latin typeface="Times New Roman" pitchFamily="18" charset="0"/>
              </a:rPr>
              <a:t>(Johnson &amp; Scholes)</a:t>
            </a:r>
          </a:p>
        </p:txBody>
      </p:sp>
      <p:sp>
        <p:nvSpPr>
          <p:cNvPr id="46112" name="Oval 32"/>
          <p:cNvSpPr>
            <a:spLocks noChangeArrowheads="1"/>
          </p:cNvSpPr>
          <p:nvPr/>
        </p:nvSpPr>
        <p:spPr bwMode="auto">
          <a:xfrm>
            <a:off x="1304925" y="2906713"/>
            <a:ext cx="949325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3" name="Oval 33"/>
          <p:cNvSpPr>
            <a:spLocks noChangeArrowheads="1"/>
          </p:cNvSpPr>
          <p:nvPr/>
        </p:nvSpPr>
        <p:spPr bwMode="auto">
          <a:xfrm>
            <a:off x="979488" y="4024313"/>
            <a:ext cx="947737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4" name="Oval 34"/>
          <p:cNvSpPr>
            <a:spLocks noChangeArrowheads="1"/>
          </p:cNvSpPr>
          <p:nvPr/>
        </p:nvSpPr>
        <p:spPr bwMode="auto">
          <a:xfrm>
            <a:off x="2254250" y="5240338"/>
            <a:ext cx="947738" cy="815975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5" name="Oval 35"/>
          <p:cNvSpPr>
            <a:spLocks noChangeArrowheads="1"/>
          </p:cNvSpPr>
          <p:nvPr/>
        </p:nvSpPr>
        <p:spPr bwMode="auto">
          <a:xfrm>
            <a:off x="5614988" y="1838325"/>
            <a:ext cx="947737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6" name="Oval 36"/>
          <p:cNvSpPr>
            <a:spLocks noChangeArrowheads="1"/>
          </p:cNvSpPr>
          <p:nvPr/>
        </p:nvSpPr>
        <p:spPr bwMode="auto">
          <a:xfrm>
            <a:off x="6183313" y="5240338"/>
            <a:ext cx="949325" cy="815975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7" name="Oval 37"/>
          <p:cNvSpPr>
            <a:spLocks noChangeArrowheads="1"/>
          </p:cNvSpPr>
          <p:nvPr/>
        </p:nvSpPr>
        <p:spPr bwMode="auto">
          <a:xfrm>
            <a:off x="6459538" y="2940050"/>
            <a:ext cx="947737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8" name="Oval 38"/>
          <p:cNvSpPr>
            <a:spLocks noChangeArrowheads="1"/>
          </p:cNvSpPr>
          <p:nvPr/>
        </p:nvSpPr>
        <p:spPr bwMode="auto">
          <a:xfrm>
            <a:off x="7218363" y="3992563"/>
            <a:ext cx="947737" cy="817562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9" name="Oval 39"/>
          <p:cNvSpPr>
            <a:spLocks noChangeArrowheads="1"/>
          </p:cNvSpPr>
          <p:nvPr/>
        </p:nvSpPr>
        <p:spPr bwMode="auto">
          <a:xfrm>
            <a:off x="4052888" y="1784350"/>
            <a:ext cx="947737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605181"/>
      </p:ext>
    </p:extLst>
  </p:cSld>
  <p:clrMapOvr>
    <a:masterClrMapping/>
  </p:clrMapOvr>
  <p:transition advTm="2000">
    <p:zoom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2BAB5-06F1-4148-AEC8-EE954B3EB1AD}" type="slidenum">
              <a:rPr lang="en-GB"/>
              <a:pPr/>
              <a:t>13</a:t>
            </a:fld>
            <a:endParaRPr lang="en-GB"/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Business Level strategy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Competitive advantage</a:t>
            </a:r>
          </a:p>
          <a:p>
            <a:endParaRPr lang="en-GB" dirty="0"/>
          </a:p>
          <a:p>
            <a:r>
              <a:rPr lang="en-GB" dirty="0"/>
              <a:t>Resources and Value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Markets Perspective  V Resource Perspective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ED954-3912-4F81-973E-90D7C8DC59D1}" type="slidenum">
              <a:rPr lang="en-GB"/>
              <a:pPr/>
              <a:t>14</a:t>
            </a:fld>
            <a:endParaRPr lang="en-GB"/>
          </a:p>
        </p:txBody>
      </p:sp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Business Level Strategy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challenge for managers: -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	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	</a:t>
            </a:r>
            <a:r>
              <a:rPr lang="en-GB" sz="2400" dirty="0"/>
              <a:t>To create sustainable competitive advantage for the business through changing the strategic roadmap  when the market or resource landscape changes.</a:t>
            </a:r>
          </a:p>
          <a:p>
            <a:pPr>
              <a:buFont typeface="Wingdings" pitchFamily="2" charset="2"/>
              <a:buNone/>
            </a:pPr>
            <a:endParaRPr lang="en-GB" sz="2400" dirty="0"/>
          </a:p>
          <a:p>
            <a:pPr>
              <a:buFont typeface="Wingdings" pitchFamily="2" charset="2"/>
              <a:buNone/>
            </a:pPr>
            <a:r>
              <a:rPr lang="en-GB" sz="2400" dirty="0"/>
              <a:t>This will allow them to change direction and survive .</a:t>
            </a:r>
          </a:p>
        </p:txBody>
      </p:sp>
    </p:spTree>
    <p:extLst>
      <p:ext uri="{BB962C8B-B14F-4D97-AF65-F5344CB8AC3E}">
        <p14:creationId xmlns:p14="http://schemas.microsoft.com/office/powerpoint/2010/main" val="4369643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2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B95EA-1E83-4C69-94B9-D2530E719E45}" type="slidenum">
              <a:rPr lang="en-GB"/>
              <a:pPr/>
              <a:t>15</a:t>
            </a:fld>
            <a:endParaRPr lang="en-GB"/>
          </a:p>
        </p:txBody>
      </p:sp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219075" y="115888"/>
            <a:ext cx="8924925" cy="7921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ctr"/>
          <a:lstStyle/>
          <a:p>
            <a:pPr algn="ctr"/>
            <a:r>
              <a:rPr lang="en-GB" sz="3600">
                <a:solidFill>
                  <a:srgbClr val="33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Competitive Advantage</a:t>
            </a:r>
            <a:br>
              <a:rPr lang="en-GB" sz="3600">
                <a:solidFill>
                  <a:srgbClr val="33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</a:br>
            <a:r>
              <a:rPr lang="en-GB" sz="3600">
                <a:solidFill>
                  <a:srgbClr val="33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(How do Organisations Compete?)</a:t>
            </a:r>
            <a:endParaRPr lang="en-GB" sz="4400">
              <a:solidFill>
                <a:srgbClr val="3366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  <p:sp>
        <p:nvSpPr>
          <p:cNvPr id="23555" name="Rectangle 3"/>
          <p:cNvSpPr>
            <a:spLocks noChangeArrowheads="1"/>
          </p:cNvSpPr>
          <p:nvPr/>
        </p:nvSpPr>
        <p:spPr bwMode="auto">
          <a:xfrm>
            <a:off x="4648200" y="2562225"/>
            <a:ext cx="254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3822700" y="1412875"/>
            <a:ext cx="4616450" cy="3937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63500" tIns="25400" rIns="63500" bIns="25400">
            <a:spAutoFit/>
          </a:bodyPr>
          <a:lstStyle/>
          <a:p>
            <a:pPr marL="342900" indent="-342900" eaLnBrk="0" hangingPunct="0">
              <a:lnSpc>
                <a:spcPct val="94000"/>
              </a:lnSpc>
              <a:spcBef>
                <a:spcPct val="47000"/>
              </a:spcBef>
            </a:pPr>
            <a:r>
              <a:rPr lang="en-GB" sz="2400" b="1">
                <a:solidFill>
                  <a:srgbClr val="FC0128"/>
                </a:solidFill>
                <a:latin typeface="Times New Roman" charset="0"/>
              </a:rPr>
              <a:t>Competitive Advantage</a:t>
            </a:r>
          </a:p>
        </p:txBody>
      </p:sp>
      <p:sp>
        <p:nvSpPr>
          <p:cNvPr id="23557" name="Rectangle 5"/>
          <p:cNvSpPr>
            <a:spLocks noChangeArrowheads="1"/>
          </p:cNvSpPr>
          <p:nvPr/>
        </p:nvSpPr>
        <p:spPr bwMode="auto">
          <a:xfrm>
            <a:off x="7989888" y="5853113"/>
            <a:ext cx="1154112" cy="180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1000" b="1">
                <a:latin typeface="Times New Roman" charset="0"/>
              </a:rPr>
              <a:t>(Porter M E, 1985)</a:t>
            </a:r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3473450" y="2441575"/>
            <a:ext cx="4178300" cy="3492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3559" name="Line 7"/>
          <p:cNvSpPr>
            <a:spLocks noChangeShapeType="1"/>
          </p:cNvSpPr>
          <p:nvPr/>
        </p:nvSpPr>
        <p:spPr bwMode="auto">
          <a:xfrm>
            <a:off x="5562600" y="2441575"/>
            <a:ext cx="0" cy="34925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3670300" y="3133725"/>
            <a:ext cx="1733550" cy="292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8000"/>
              </a:lnSpc>
            </a:pPr>
            <a:r>
              <a:rPr lang="en-GB" b="1">
                <a:latin typeface="Times New Roman" charset="0"/>
              </a:rPr>
              <a:t>Cost Leadership</a:t>
            </a:r>
          </a:p>
        </p:txBody>
      </p:sp>
      <p:sp>
        <p:nvSpPr>
          <p:cNvPr id="23561" name="Rectangle 9"/>
          <p:cNvSpPr>
            <a:spLocks noChangeArrowheads="1"/>
          </p:cNvSpPr>
          <p:nvPr/>
        </p:nvSpPr>
        <p:spPr bwMode="auto">
          <a:xfrm>
            <a:off x="3975100" y="4810125"/>
            <a:ext cx="1200150" cy="292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8000"/>
              </a:lnSpc>
            </a:pPr>
            <a:r>
              <a:rPr lang="en-GB" b="1">
                <a:latin typeface="Times New Roman" charset="0"/>
              </a:rPr>
              <a:t>Cost Focus</a:t>
            </a:r>
          </a:p>
        </p:txBody>
      </p:sp>
      <p:sp>
        <p:nvSpPr>
          <p:cNvPr id="23562" name="Rectangle 10"/>
          <p:cNvSpPr>
            <a:spLocks noChangeArrowheads="1"/>
          </p:cNvSpPr>
          <p:nvPr/>
        </p:nvSpPr>
        <p:spPr bwMode="auto">
          <a:xfrm>
            <a:off x="5956300" y="3133725"/>
            <a:ext cx="1574800" cy="292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8000"/>
              </a:lnSpc>
            </a:pPr>
            <a:r>
              <a:rPr lang="en-GB" b="1">
                <a:latin typeface="Times New Roman" charset="0"/>
              </a:rPr>
              <a:t>Differentiation</a:t>
            </a:r>
          </a:p>
        </p:txBody>
      </p:sp>
      <p:sp>
        <p:nvSpPr>
          <p:cNvPr id="23563" name="Rectangle 11"/>
          <p:cNvSpPr>
            <a:spLocks noChangeArrowheads="1"/>
          </p:cNvSpPr>
          <p:nvPr/>
        </p:nvSpPr>
        <p:spPr bwMode="auto">
          <a:xfrm>
            <a:off x="5880100" y="4810125"/>
            <a:ext cx="1574800" cy="5334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8000"/>
              </a:lnSpc>
            </a:pPr>
            <a:r>
              <a:rPr lang="en-GB" b="1">
                <a:latin typeface="Times New Roman" charset="0"/>
              </a:rPr>
              <a:t>Differentiation</a:t>
            </a:r>
          </a:p>
          <a:p>
            <a:pPr eaLnBrk="0" hangingPunct="0">
              <a:lnSpc>
                <a:spcPct val="88000"/>
              </a:lnSpc>
            </a:pPr>
            <a:r>
              <a:rPr lang="en-GB" b="1">
                <a:latin typeface="Times New Roman" charset="0"/>
              </a:rPr>
              <a:t>      Focus</a:t>
            </a:r>
          </a:p>
        </p:txBody>
      </p:sp>
      <p:sp>
        <p:nvSpPr>
          <p:cNvPr id="23564" name="Rectangle 12"/>
          <p:cNvSpPr>
            <a:spLocks noChangeArrowheads="1"/>
          </p:cNvSpPr>
          <p:nvPr/>
        </p:nvSpPr>
        <p:spPr bwMode="auto">
          <a:xfrm>
            <a:off x="469900" y="3660775"/>
            <a:ext cx="1793875" cy="673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400" b="1">
                <a:solidFill>
                  <a:srgbClr val="FC0128"/>
                </a:solidFill>
                <a:latin typeface="Times New Roman" charset="0"/>
              </a:rPr>
              <a:t>Competitive </a:t>
            </a:r>
          </a:p>
          <a:p>
            <a:pPr eaLnBrk="0" hangingPunct="0">
              <a:lnSpc>
                <a:spcPct val="85000"/>
              </a:lnSpc>
            </a:pPr>
            <a:r>
              <a:rPr lang="en-GB" sz="2400" b="1">
                <a:solidFill>
                  <a:srgbClr val="FC0128"/>
                </a:solidFill>
                <a:latin typeface="Times New Roman" charset="0"/>
              </a:rPr>
              <a:t>    Scope</a:t>
            </a:r>
          </a:p>
        </p:txBody>
      </p:sp>
      <p:sp>
        <p:nvSpPr>
          <p:cNvPr id="23565" name="Rectangle 13"/>
          <p:cNvSpPr>
            <a:spLocks noChangeArrowheads="1"/>
          </p:cNvSpPr>
          <p:nvPr/>
        </p:nvSpPr>
        <p:spPr bwMode="auto">
          <a:xfrm>
            <a:off x="1384300" y="2982913"/>
            <a:ext cx="1530350" cy="3095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000" b="1" i="1">
                <a:latin typeface="Times New Roman" charset="0"/>
              </a:rPr>
              <a:t>Broad Target</a:t>
            </a:r>
          </a:p>
        </p:txBody>
      </p:sp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1136650" y="5135563"/>
            <a:ext cx="1685925" cy="3095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000" b="1" i="1">
                <a:latin typeface="Times New Roman" charset="0"/>
              </a:rPr>
              <a:t>Narrow Target</a:t>
            </a:r>
          </a:p>
        </p:txBody>
      </p:sp>
      <p:sp>
        <p:nvSpPr>
          <p:cNvPr id="23567" name="Line 15"/>
          <p:cNvSpPr>
            <a:spLocks noChangeShapeType="1"/>
          </p:cNvSpPr>
          <p:nvPr/>
        </p:nvSpPr>
        <p:spPr bwMode="auto">
          <a:xfrm>
            <a:off x="3473450" y="4149725"/>
            <a:ext cx="41783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3568" name="Rectangle 16"/>
          <p:cNvSpPr>
            <a:spLocks noChangeArrowheads="1"/>
          </p:cNvSpPr>
          <p:nvPr/>
        </p:nvSpPr>
        <p:spPr bwMode="auto">
          <a:xfrm>
            <a:off x="3721100" y="1992313"/>
            <a:ext cx="1319213" cy="3095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000" b="1" i="1">
                <a:latin typeface="Times New Roman" charset="0"/>
              </a:rPr>
              <a:t>Lower Cost</a:t>
            </a:r>
          </a:p>
        </p:txBody>
      </p:sp>
      <p:sp>
        <p:nvSpPr>
          <p:cNvPr id="23569" name="Rectangle 17"/>
          <p:cNvSpPr>
            <a:spLocks noChangeArrowheads="1"/>
          </p:cNvSpPr>
          <p:nvPr/>
        </p:nvSpPr>
        <p:spPr bwMode="auto">
          <a:xfrm>
            <a:off x="5600700" y="1966913"/>
            <a:ext cx="1689100" cy="3095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000" b="1" i="1">
                <a:latin typeface="Times New Roman" charset="0"/>
              </a:rPr>
              <a:t>Differentiation</a:t>
            </a:r>
          </a:p>
        </p:txBody>
      </p:sp>
      <p:sp>
        <p:nvSpPr>
          <p:cNvPr id="23570" name="Text Box 18"/>
          <p:cNvSpPr txBox="1">
            <a:spLocks noChangeArrowheads="1"/>
          </p:cNvSpPr>
          <p:nvPr/>
        </p:nvSpPr>
        <p:spPr bwMode="auto">
          <a:xfrm>
            <a:off x="395288" y="1484313"/>
            <a:ext cx="288131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Porter’s generic Strategies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73F5C-BBF0-4212-A3F3-1D3A743C9D2F}" type="slidenum">
              <a:rPr lang="en-GB"/>
              <a:pPr/>
              <a:t>16</a:t>
            </a:fld>
            <a:endParaRPr lang="en-GB"/>
          </a:p>
        </p:txBody>
      </p:sp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681831" y="505618"/>
            <a:ext cx="7924800" cy="58467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51" name="Rectangle 3"/>
          <p:cNvSpPr>
            <a:spLocks noChangeArrowheads="1"/>
          </p:cNvSpPr>
          <p:nvPr/>
        </p:nvSpPr>
        <p:spPr bwMode="auto">
          <a:xfrm>
            <a:off x="468313" y="0"/>
            <a:ext cx="8351837" cy="9810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ctr"/>
          <a:lstStyle/>
          <a:p>
            <a:pPr algn="ctr"/>
            <a:r>
              <a:rPr lang="en-GB" sz="3600">
                <a:solidFill>
                  <a:srgbClr val="33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Low Cost Strategies could be successful if………..</a:t>
            </a:r>
            <a:endParaRPr lang="en-GB" sz="4400">
              <a:solidFill>
                <a:schemeClr val="tx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  <p:sp>
        <p:nvSpPr>
          <p:cNvPr id="27652" name="Rectangle 4"/>
          <p:cNvSpPr>
            <a:spLocks noChangeArrowheads="1"/>
          </p:cNvSpPr>
          <p:nvPr/>
        </p:nvSpPr>
        <p:spPr bwMode="auto">
          <a:xfrm>
            <a:off x="611188" y="1196975"/>
            <a:ext cx="7761287" cy="54721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</a:pPr>
            <a:endParaRPr lang="en-GB" sz="28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All sources of cost advantages are exploited, developing competences. Low cost management ... but the danger is a low (perceived) value product or service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A firm has cost advantage over competitors in a price sensitive market segment ... but this may mean focusing on that market segment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098E7-2EB1-4F12-A0DC-7491880825CF}" type="slidenum">
              <a:rPr lang="en-GB"/>
              <a:pPr/>
              <a:t>17</a:t>
            </a:fld>
            <a:endParaRPr lang="en-GB"/>
          </a:p>
        </p:txBody>
      </p:sp>
      <p:sp>
        <p:nvSpPr>
          <p:cNvPr id="28674" name="Rectangle 2"/>
          <p:cNvSpPr>
            <a:spLocks noChangeArrowheads="1"/>
          </p:cNvSpPr>
          <p:nvPr/>
        </p:nvSpPr>
        <p:spPr bwMode="auto">
          <a:xfrm>
            <a:off x="603250" y="483039"/>
            <a:ext cx="7924800" cy="58467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8675" name="Rectangle 3"/>
          <p:cNvSpPr>
            <a:spLocks noChangeArrowheads="1"/>
          </p:cNvSpPr>
          <p:nvPr/>
        </p:nvSpPr>
        <p:spPr bwMode="auto">
          <a:xfrm>
            <a:off x="611188" y="188913"/>
            <a:ext cx="7772400" cy="11430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ctr"/>
          <a:lstStyle/>
          <a:p>
            <a:pPr algn="ctr"/>
            <a:r>
              <a:rPr lang="en-GB" sz="3200">
                <a:solidFill>
                  <a:srgbClr val="33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The success of Differentiation Strategies depends upon…….</a:t>
            </a:r>
            <a:endParaRPr lang="en-GB" sz="4400">
              <a:solidFill>
                <a:schemeClr val="tx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  <p:sp>
        <p:nvSpPr>
          <p:cNvPr id="28676" name="Rectangle 4"/>
          <p:cNvSpPr>
            <a:spLocks noChangeArrowheads="1"/>
          </p:cNvSpPr>
          <p:nvPr/>
        </p:nvSpPr>
        <p:spPr bwMode="auto">
          <a:xfrm>
            <a:off x="611188" y="1268413"/>
            <a:ext cx="7761287" cy="54451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Clear identification of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who is the customer</a:t>
            </a:r>
            <a:endParaRPr lang="en-GB" sz="20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Understanding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what is valued by the customer- 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Clear identification of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who the competitors </a:t>
            </a: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are and the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value</a:t>
            </a: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they offering. 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Bases of differentiation which are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difficult to imitate- 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Pursuing this type of strategy sees the organisation having to change. </a:t>
            </a:r>
            <a:endParaRPr lang="en-GB" sz="20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Strategy Department</a:t>
            </a:r>
          </a:p>
        </p:txBody>
      </p:sp>
      <p:sp>
        <p:nvSpPr>
          <p:cNvPr id="3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86FE1-060B-4E40-9B03-12A732E14512}" type="slidenum">
              <a:rPr lang="en-GB"/>
              <a:pPr/>
              <a:t>18</a:t>
            </a:fld>
            <a:endParaRPr lang="en-GB"/>
          </a:p>
        </p:txBody>
      </p:sp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Perspectives on Business Level Strategy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r>
              <a:rPr lang="en-GB" dirty="0"/>
              <a:t>Outside-in</a:t>
            </a:r>
          </a:p>
          <a:p>
            <a:pPr>
              <a:buFont typeface="Wingdings" pitchFamily="2" charset="2"/>
              <a:buNone/>
            </a:pPr>
            <a:endParaRPr lang="en-GB" dirty="0"/>
          </a:p>
          <a:p>
            <a:r>
              <a:rPr lang="en-GB" dirty="0"/>
              <a:t>Inside-out</a:t>
            </a:r>
          </a:p>
        </p:txBody>
      </p:sp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4859338" y="1628775"/>
            <a:ext cx="2447925" cy="8651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4859338" y="3141663"/>
            <a:ext cx="2447925" cy="8651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4822" name="Rectangle 6"/>
          <p:cNvSpPr>
            <a:spLocks noChangeArrowheads="1"/>
          </p:cNvSpPr>
          <p:nvPr/>
        </p:nvSpPr>
        <p:spPr bwMode="auto">
          <a:xfrm>
            <a:off x="4932363" y="4797425"/>
            <a:ext cx="2447925" cy="8651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4824" name="AutoShape 8"/>
          <p:cNvSpPr>
            <a:spLocks noChangeArrowheads="1"/>
          </p:cNvSpPr>
          <p:nvPr/>
        </p:nvSpPr>
        <p:spPr bwMode="auto">
          <a:xfrm>
            <a:off x="5076825" y="1989138"/>
            <a:ext cx="719138" cy="4105275"/>
          </a:xfrm>
          <a:prstGeom prst="upArrow">
            <a:avLst>
              <a:gd name="adj1" fmla="val 50000"/>
              <a:gd name="adj2" fmla="val 14271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vert="eaVert" wrap="none" anchor="ctr"/>
          <a:lstStyle/>
          <a:p>
            <a:endParaRPr lang="en-US"/>
          </a:p>
        </p:txBody>
      </p:sp>
      <p:sp>
        <p:nvSpPr>
          <p:cNvPr id="34825" name="AutoShape 9"/>
          <p:cNvSpPr>
            <a:spLocks noChangeArrowheads="1"/>
          </p:cNvSpPr>
          <p:nvPr/>
        </p:nvSpPr>
        <p:spPr bwMode="auto">
          <a:xfrm rot="10800000">
            <a:off x="6443663" y="2060575"/>
            <a:ext cx="719137" cy="4105275"/>
          </a:xfrm>
          <a:prstGeom prst="upArrow">
            <a:avLst>
              <a:gd name="adj1" fmla="val 50000"/>
              <a:gd name="adj2" fmla="val 14271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vert="eaVert" wrap="none" anchor="ctr"/>
          <a:lstStyle/>
          <a:p>
            <a:endParaRPr lang="en-US"/>
          </a:p>
        </p:txBody>
      </p:sp>
      <p:sp>
        <p:nvSpPr>
          <p:cNvPr id="34826" name="Text Box 10"/>
          <p:cNvSpPr txBox="1">
            <a:spLocks noChangeArrowheads="1"/>
          </p:cNvSpPr>
          <p:nvPr/>
        </p:nvSpPr>
        <p:spPr bwMode="auto">
          <a:xfrm rot="16200000">
            <a:off x="4106863" y="3173412"/>
            <a:ext cx="25923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Outside-in</a:t>
            </a:r>
          </a:p>
        </p:txBody>
      </p:sp>
      <p:sp>
        <p:nvSpPr>
          <p:cNvPr id="34827" name="Text Box 11"/>
          <p:cNvSpPr txBox="1">
            <a:spLocks noChangeArrowheads="1"/>
          </p:cNvSpPr>
          <p:nvPr/>
        </p:nvSpPr>
        <p:spPr bwMode="auto">
          <a:xfrm rot="16200000">
            <a:off x="5476082" y="3172618"/>
            <a:ext cx="2590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Inside-out</a:t>
            </a:r>
          </a:p>
        </p:txBody>
      </p:sp>
      <p:sp>
        <p:nvSpPr>
          <p:cNvPr id="34828" name="Text Box 12"/>
          <p:cNvSpPr txBox="1">
            <a:spLocks noChangeArrowheads="1"/>
          </p:cNvSpPr>
          <p:nvPr/>
        </p:nvSpPr>
        <p:spPr bwMode="auto">
          <a:xfrm>
            <a:off x="5219700" y="1557338"/>
            <a:ext cx="20161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Resource</a:t>
            </a:r>
            <a:r>
              <a:rPr lang="en-GB"/>
              <a:t> </a:t>
            </a:r>
            <a:r>
              <a:rPr lang="en-GB" sz="1600"/>
              <a:t>base</a:t>
            </a:r>
          </a:p>
        </p:txBody>
      </p:sp>
      <p:sp>
        <p:nvSpPr>
          <p:cNvPr id="34829" name="Text Box 13"/>
          <p:cNvSpPr txBox="1">
            <a:spLocks noChangeArrowheads="1"/>
          </p:cNvSpPr>
          <p:nvPr/>
        </p:nvSpPr>
        <p:spPr bwMode="auto">
          <a:xfrm>
            <a:off x="5508625" y="4724400"/>
            <a:ext cx="2376488" cy="74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Product</a:t>
            </a:r>
          </a:p>
          <a:p>
            <a:pPr>
              <a:spcBef>
                <a:spcPct val="50000"/>
              </a:spcBef>
            </a:pPr>
            <a:r>
              <a:rPr lang="en-GB"/>
              <a:t> </a:t>
            </a:r>
            <a:r>
              <a:rPr lang="en-GB" sz="1600"/>
              <a:t>Offering</a:t>
            </a:r>
          </a:p>
        </p:txBody>
      </p:sp>
      <p:sp>
        <p:nvSpPr>
          <p:cNvPr id="34830" name="Text Box 14"/>
          <p:cNvSpPr txBox="1">
            <a:spLocks noChangeArrowheads="1"/>
          </p:cNvSpPr>
          <p:nvPr/>
        </p:nvSpPr>
        <p:spPr bwMode="auto">
          <a:xfrm>
            <a:off x="5580063" y="3213100"/>
            <a:ext cx="1800225" cy="703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Activity</a:t>
            </a:r>
          </a:p>
          <a:p>
            <a:pPr>
              <a:spcBef>
                <a:spcPct val="50000"/>
              </a:spcBef>
            </a:pPr>
            <a:r>
              <a:rPr lang="en-GB" sz="1600"/>
              <a:t>System</a:t>
            </a:r>
          </a:p>
        </p:txBody>
      </p:sp>
      <p:sp>
        <p:nvSpPr>
          <p:cNvPr id="34831" name="Text Box 15"/>
          <p:cNvSpPr txBox="1">
            <a:spLocks noChangeArrowheads="1"/>
          </p:cNvSpPr>
          <p:nvPr/>
        </p:nvSpPr>
        <p:spPr bwMode="auto">
          <a:xfrm>
            <a:off x="5148263" y="6308725"/>
            <a:ext cx="1873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/>
              <a:t>Markets</a:t>
            </a:r>
          </a:p>
        </p:txBody>
      </p:sp>
      <p:sp>
        <p:nvSpPr>
          <p:cNvPr id="34832" name="Line 16"/>
          <p:cNvSpPr>
            <a:spLocks noChangeShapeType="1"/>
          </p:cNvSpPr>
          <p:nvPr/>
        </p:nvSpPr>
        <p:spPr bwMode="auto">
          <a:xfrm>
            <a:off x="6372225" y="4149725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3" name="Line 17"/>
          <p:cNvSpPr>
            <a:spLocks noChangeShapeType="1"/>
          </p:cNvSpPr>
          <p:nvPr/>
        </p:nvSpPr>
        <p:spPr bwMode="auto">
          <a:xfrm>
            <a:off x="6156325" y="4149725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4" name="Line 18"/>
          <p:cNvSpPr>
            <a:spLocks noChangeShapeType="1"/>
          </p:cNvSpPr>
          <p:nvPr/>
        </p:nvSpPr>
        <p:spPr bwMode="auto">
          <a:xfrm>
            <a:off x="5940425" y="4149725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5" name="Line 19"/>
          <p:cNvSpPr>
            <a:spLocks noChangeShapeType="1"/>
          </p:cNvSpPr>
          <p:nvPr/>
        </p:nvSpPr>
        <p:spPr bwMode="auto">
          <a:xfrm>
            <a:off x="5940425" y="25654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6" name="Line 20"/>
          <p:cNvSpPr>
            <a:spLocks noChangeShapeType="1"/>
          </p:cNvSpPr>
          <p:nvPr/>
        </p:nvSpPr>
        <p:spPr bwMode="auto">
          <a:xfrm>
            <a:off x="6156325" y="25654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7" name="Line 21"/>
          <p:cNvSpPr>
            <a:spLocks noChangeShapeType="1"/>
          </p:cNvSpPr>
          <p:nvPr/>
        </p:nvSpPr>
        <p:spPr bwMode="auto">
          <a:xfrm>
            <a:off x="6372225" y="25654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8" name="Line 22"/>
          <p:cNvSpPr>
            <a:spLocks noChangeShapeType="1"/>
          </p:cNvSpPr>
          <p:nvPr/>
        </p:nvSpPr>
        <p:spPr bwMode="auto">
          <a:xfrm>
            <a:off x="5867400" y="573405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9" name="Line 23"/>
          <p:cNvSpPr>
            <a:spLocks noChangeShapeType="1"/>
          </p:cNvSpPr>
          <p:nvPr/>
        </p:nvSpPr>
        <p:spPr bwMode="auto">
          <a:xfrm>
            <a:off x="6156325" y="573405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0" name="Line 24"/>
          <p:cNvSpPr>
            <a:spLocks noChangeShapeType="1"/>
          </p:cNvSpPr>
          <p:nvPr/>
        </p:nvSpPr>
        <p:spPr bwMode="auto">
          <a:xfrm>
            <a:off x="6443663" y="573405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1" name="Line 25"/>
          <p:cNvSpPr>
            <a:spLocks noChangeShapeType="1"/>
          </p:cNvSpPr>
          <p:nvPr/>
        </p:nvSpPr>
        <p:spPr bwMode="auto">
          <a:xfrm>
            <a:off x="4500563" y="1412875"/>
            <a:ext cx="3167062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2" name="Line 26"/>
          <p:cNvSpPr>
            <a:spLocks noChangeShapeType="1"/>
          </p:cNvSpPr>
          <p:nvPr/>
        </p:nvSpPr>
        <p:spPr bwMode="auto">
          <a:xfrm>
            <a:off x="4500563" y="1412875"/>
            <a:ext cx="0" cy="446405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4" name="Line 28"/>
          <p:cNvSpPr>
            <a:spLocks noChangeShapeType="1"/>
          </p:cNvSpPr>
          <p:nvPr/>
        </p:nvSpPr>
        <p:spPr bwMode="auto">
          <a:xfrm>
            <a:off x="4500563" y="5876925"/>
            <a:ext cx="3167062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5" name="Line 29"/>
          <p:cNvSpPr>
            <a:spLocks noChangeShapeType="1"/>
          </p:cNvSpPr>
          <p:nvPr/>
        </p:nvSpPr>
        <p:spPr bwMode="auto">
          <a:xfrm>
            <a:off x="7667625" y="1412875"/>
            <a:ext cx="0" cy="446405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6" name="Text Box 30"/>
          <p:cNvSpPr txBox="1">
            <a:spLocks noChangeArrowheads="1"/>
          </p:cNvSpPr>
          <p:nvPr/>
        </p:nvSpPr>
        <p:spPr bwMode="auto">
          <a:xfrm rot="16200000">
            <a:off x="2920206" y="3569495"/>
            <a:ext cx="35274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/>
              <a:t>Business System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B5709-FDFA-46B7-A65D-B550CCB2F78F}" type="slidenum">
              <a:rPr lang="en-GB"/>
              <a:pPr/>
              <a:t>19</a:t>
            </a:fld>
            <a:endParaRPr lang="en-GB"/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749300"/>
          </a:xfrm>
        </p:spPr>
        <p:txBody>
          <a:bodyPr/>
          <a:lstStyle/>
          <a:p>
            <a:r>
              <a:rPr lang="en-GB" sz="4000"/>
              <a:t>Outside-in versus Inside-out</a:t>
            </a:r>
          </a:p>
        </p:txBody>
      </p:sp>
      <p:sp>
        <p:nvSpPr>
          <p:cNvPr id="35844" name="Rectangle 4"/>
          <p:cNvSpPr>
            <a:spLocks noChangeArrowheads="1"/>
          </p:cNvSpPr>
          <p:nvPr/>
        </p:nvSpPr>
        <p:spPr bwMode="auto">
          <a:xfrm>
            <a:off x="3348038" y="1125538"/>
            <a:ext cx="48958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en-GB" sz="1600">
                <a:latin typeface="Arial" charset="0"/>
                <a:cs typeface="Times New Roman" charset="0"/>
              </a:rPr>
              <a:t>Outside-in		Inside-out</a:t>
            </a:r>
            <a:endParaRPr lang="en-GB" sz="1600">
              <a:latin typeface="Arial" charset="0"/>
            </a:endParaRPr>
          </a:p>
        </p:txBody>
      </p:sp>
      <p:graphicFrame>
        <p:nvGraphicFramePr>
          <p:cNvPr id="36000" name="Group 160"/>
          <p:cNvGraphicFramePr>
            <a:graphicFrameLocks noGrp="1"/>
          </p:cNvGraphicFramePr>
          <p:nvPr/>
        </p:nvGraphicFramePr>
        <p:xfrm>
          <a:off x="1547813" y="1484313"/>
          <a:ext cx="6089650" cy="4632960"/>
        </p:xfrm>
        <a:graphic>
          <a:graphicData uri="http://schemas.openxmlformats.org/drawingml/2006/table">
            <a:tbl>
              <a:tblPr/>
              <a:tblGrid>
                <a:gridCol w="20288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51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256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Emphasis on                                                     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Markets over resources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Resources over markets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Orientation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Opportunity driven (external potential)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Strength driven (internal potential)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Starting point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Market demand and industry structure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Resource base and activity system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Fit through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Adaptation to environment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Adaptation of environment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Strategic focus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Attaining advantageous position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Attaining distinctive resources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Strategic moves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External positioning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Building resource base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Tactical moves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Acquiring necessary resources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External positioning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Competitive weapons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Bargaining power and mobility barriers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Superior resources and imitation barriers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Competition">
  <a:themeElements>
    <a:clrScheme name="Competition 8">
      <a:dk1>
        <a:srgbClr val="000000"/>
      </a:dk1>
      <a:lt1>
        <a:srgbClr val="FFFFFF"/>
      </a:lt1>
      <a:dk2>
        <a:srgbClr val="000000"/>
      </a:dk2>
      <a:lt2>
        <a:srgbClr val="CDCDCD"/>
      </a:lt2>
      <a:accent1>
        <a:srgbClr val="CDD9F7"/>
      </a:accent1>
      <a:accent2>
        <a:srgbClr val="99FF33"/>
      </a:accent2>
      <a:accent3>
        <a:srgbClr val="FFFFFF"/>
      </a:accent3>
      <a:accent4>
        <a:srgbClr val="000000"/>
      </a:accent4>
      <a:accent5>
        <a:srgbClr val="E3E9FA"/>
      </a:accent5>
      <a:accent6>
        <a:srgbClr val="8AE72D"/>
      </a:accent6>
      <a:hlink>
        <a:srgbClr val="0033CC"/>
      </a:hlink>
      <a:folHlink>
        <a:srgbClr val="669900"/>
      </a:folHlink>
    </a:clrScheme>
    <a:fontScheme name="Competition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Competition 1">
        <a:dk1>
          <a:srgbClr val="5C1F00"/>
        </a:dk1>
        <a:lt1>
          <a:srgbClr val="FFFFFF"/>
        </a:lt1>
        <a:dk2>
          <a:srgbClr val="990000"/>
        </a:dk2>
        <a:lt2>
          <a:srgbClr val="FFF9BB"/>
        </a:lt2>
        <a:accent1>
          <a:srgbClr val="FF3300"/>
        </a:accent1>
        <a:accent2>
          <a:srgbClr val="B86D52"/>
        </a:accent2>
        <a:accent3>
          <a:srgbClr val="CAAAAA"/>
        </a:accent3>
        <a:accent4>
          <a:srgbClr val="DADADA"/>
        </a:accent4>
        <a:accent5>
          <a:srgbClr val="FFADAA"/>
        </a:accent5>
        <a:accent6>
          <a:srgbClr val="A66249"/>
        </a:accent6>
        <a:hlink>
          <a:srgbClr val="FF9900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2">
        <a:dk1>
          <a:srgbClr val="800000"/>
        </a:dk1>
        <a:lt1>
          <a:srgbClr val="FFFFFF"/>
        </a:lt1>
        <a:dk2>
          <a:srgbClr val="FF9900"/>
        </a:dk2>
        <a:lt2>
          <a:srgbClr val="FFFF99"/>
        </a:lt2>
        <a:accent1>
          <a:srgbClr val="FF5050"/>
        </a:accent1>
        <a:accent2>
          <a:srgbClr val="CC3300"/>
        </a:accent2>
        <a:accent3>
          <a:srgbClr val="FFCAAA"/>
        </a:accent3>
        <a:accent4>
          <a:srgbClr val="DADADA"/>
        </a:accent4>
        <a:accent5>
          <a:srgbClr val="FFB3B3"/>
        </a:accent5>
        <a:accent6>
          <a:srgbClr val="B92D00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3">
        <a:dk1>
          <a:srgbClr val="2A5400"/>
        </a:dk1>
        <a:lt1>
          <a:srgbClr val="FFFFFF"/>
        </a:lt1>
        <a:dk2>
          <a:srgbClr val="4A9400"/>
        </a:dk2>
        <a:lt2>
          <a:srgbClr val="F3F2D9"/>
        </a:lt2>
        <a:accent1>
          <a:srgbClr val="99CC00"/>
        </a:accent1>
        <a:accent2>
          <a:srgbClr val="6B4A39"/>
        </a:accent2>
        <a:accent3>
          <a:srgbClr val="B1C8AA"/>
        </a:accent3>
        <a:accent4>
          <a:srgbClr val="DADADA"/>
        </a:accent4>
        <a:accent5>
          <a:srgbClr val="CAE2AA"/>
        </a:accent5>
        <a:accent6>
          <a:srgbClr val="604233"/>
        </a:accent6>
        <a:hlink>
          <a:srgbClr val="E2BC5E"/>
        </a:hlink>
        <a:folHlink>
          <a:srgbClr val="AB7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4">
        <a:dk1>
          <a:srgbClr val="005A58"/>
        </a:dk1>
        <a:lt1>
          <a:srgbClr val="FFFFFF"/>
        </a:lt1>
        <a:dk2>
          <a:srgbClr val="009E9A"/>
        </a:dk2>
        <a:lt2>
          <a:srgbClr val="C5EBE4"/>
        </a:lt2>
        <a:accent1>
          <a:srgbClr val="0099CC"/>
        </a:accent1>
        <a:accent2>
          <a:srgbClr val="339933"/>
        </a:accent2>
        <a:accent3>
          <a:srgbClr val="AACCCA"/>
        </a:accent3>
        <a:accent4>
          <a:srgbClr val="DADADA"/>
        </a:accent4>
        <a:accent5>
          <a:srgbClr val="AACAE2"/>
        </a:accent5>
        <a:accent6>
          <a:srgbClr val="2D8A2D"/>
        </a:accent6>
        <a:hlink>
          <a:srgbClr val="00FF99"/>
        </a:hlink>
        <a:folHlink>
          <a:srgbClr val="4CD2D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5">
        <a:dk1>
          <a:srgbClr val="000070"/>
        </a:dk1>
        <a:lt1>
          <a:srgbClr val="FFFFFF"/>
        </a:lt1>
        <a:dk2>
          <a:srgbClr val="0000FF"/>
        </a:dk2>
        <a:lt2>
          <a:srgbClr val="C5C5FF"/>
        </a:lt2>
        <a:accent1>
          <a:srgbClr val="0099FF"/>
        </a:accent1>
        <a:accent2>
          <a:srgbClr val="7883B4"/>
        </a:accent2>
        <a:accent3>
          <a:srgbClr val="AAAAFF"/>
        </a:accent3>
        <a:accent4>
          <a:srgbClr val="DADADA"/>
        </a:accent4>
        <a:accent5>
          <a:srgbClr val="AACAFF"/>
        </a:accent5>
        <a:accent6>
          <a:srgbClr val="6C76A3"/>
        </a:accent6>
        <a:hlink>
          <a:srgbClr val="00FFFF"/>
        </a:hlink>
        <a:folHlink>
          <a:srgbClr val="2DBF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6">
        <a:dk1>
          <a:srgbClr val="4D4D4D"/>
        </a:dk1>
        <a:lt1>
          <a:srgbClr val="FFFFFF"/>
        </a:lt1>
        <a:dk2>
          <a:srgbClr val="8202E2"/>
        </a:dk2>
        <a:lt2>
          <a:srgbClr val="CCCCFF"/>
        </a:lt2>
        <a:accent1>
          <a:srgbClr val="CC99FF"/>
        </a:accent1>
        <a:accent2>
          <a:srgbClr val="666699"/>
        </a:accent2>
        <a:accent3>
          <a:srgbClr val="C1AAEE"/>
        </a:accent3>
        <a:accent4>
          <a:srgbClr val="DADADA"/>
        </a:accent4>
        <a:accent5>
          <a:srgbClr val="E2CAFF"/>
        </a:accent5>
        <a:accent6>
          <a:srgbClr val="5C5C8A"/>
        </a:accent6>
        <a:hlink>
          <a:srgbClr val="FF7C80"/>
        </a:hlink>
        <a:folHlink>
          <a:srgbClr val="FF505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7">
        <a:dk1>
          <a:srgbClr val="575863"/>
        </a:dk1>
        <a:lt1>
          <a:srgbClr val="FFFFFF"/>
        </a:lt1>
        <a:dk2>
          <a:srgbClr val="818982"/>
        </a:dk2>
        <a:lt2>
          <a:srgbClr val="EAEAEA"/>
        </a:lt2>
        <a:accent1>
          <a:srgbClr val="CC6600"/>
        </a:accent1>
        <a:accent2>
          <a:srgbClr val="A4A686"/>
        </a:accent2>
        <a:accent3>
          <a:srgbClr val="C1C4C1"/>
        </a:accent3>
        <a:accent4>
          <a:srgbClr val="DADADA"/>
        </a:accent4>
        <a:accent5>
          <a:srgbClr val="E2B8AA"/>
        </a:accent5>
        <a:accent6>
          <a:srgbClr val="949679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8">
        <a:dk1>
          <a:srgbClr val="000000"/>
        </a:dk1>
        <a:lt1>
          <a:srgbClr val="FFFFFF"/>
        </a:lt1>
        <a:dk2>
          <a:srgbClr val="000000"/>
        </a:dk2>
        <a:lt2>
          <a:srgbClr val="CDCDCD"/>
        </a:lt2>
        <a:accent1>
          <a:srgbClr val="CDD9F7"/>
        </a:accent1>
        <a:accent2>
          <a:srgbClr val="99FF33"/>
        </a:accent2>
        <a:accent3>
          <a:srgbClr val="FFFFFF"/>
        </a:accent3>
        <a:accent4>
          <a:srgbClr val="000000"/>
        </a:accent4>
        <a:accent5>
          <a:srgbClr val="E3E9FA"/>
        </a:accent5>
        <a:accent6>
          <a:srgbClr val="8AE72D"/>
        </a:accent6>
        <a:hlink>
          <a:srgbClr val="0033CC"/>
        </a:hlink>
        <a:folHlink>
          <a:srgbClr val="66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Competition</Template>
  <TotalTime>243</TotalTime>
  <Words>770</Words>
  <Application>Microsoft Office PowerPoint</Application>
  <PresentationFormat>On-screen Show (4:3)</PresentationFormat>
  <Paragraphs>191</Paragraphs>
  <Slides>19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Times New Roman</vt:lpstr>
      <vt:lpstr>Verdana</vt:lpstr>
      <vt:lpstr>Wingdings</vt:lpstr>
      <vt:lpstr>Competition</vt:lpstr>
      <vt:lpstr>Microsoft ClipArt Gallery</vt:lpstr>
      <vt:lpstr>PowerPoint Presentation</vt:lpstr>
      <vt:lpstr>PowerPoint Presentation</vt:lpstr>
      <vt:lpstr>Strategy</vt:lpstr>
      <vt:lpstr>Schools in Strategic Thinking Henri Mintzberg</vt:lpstr>
      <vt:lpstr>The Design and Planning Schools</vt:lpstr>
      <vt:lpstr>The Positioning School</vt:lpstr>
      <vt:lpstr>Entrepreneurial School</vt:lpstr>
      <vt:lpstr>The Learning and Emergent School</vt:lpstr>
      <vt:lpstr>The Power and Culture Schools</vt:lpstr>
      <vt:lpstr>Strategic Planning</vt:lpstr>
      <vt:lpstr>Levels</vt:lpstr>
      <vt:lpstr>A Framework</vt:lpstr>
      <vt:lpstr>Business Level strategy</vt:lpstr>
      <vt:lpstr>Business Level Strategy</vt:lpstr>
      <vt:lpstr>PowerPoint Presentation</vt:lpstr>
      <vt:lpstr>PowerPoint Presentation</vt:lpstr>
      <vt:lpstr>PowerPoint Presentation</vt:lpstr>
      <vt:lpstr>Perspectives on Business Level Strategy </vt:lpstr>
      <vt:lpstr>Outside-in versus Inside-out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Thinking</dc:title>
  <dc:creator>lesley</dc:creator>
  <cp:lastModifiedBy>Maria Heffernan</cp:lastModifiedBy>
  <cp:revision>45</cp:revision>
  <cp:lastPrinted>2020-05-13T08:02:50Z</cp:lastPrinted>
  <dcterms:created xsi:type="dcterms:W3CDTF">2005-07-28T10:03:02Z</dcterms:created>
  <dcterms:modified xsi:type="dcterms:W3CDTF">2023-04-22T14:18:49Z</dcterms:modified>
</cp:coreProperties>
</file>