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308" r:id="rId4"/>
    <p:sldId id="309" r:id="rId5"/>
    <p:sldId id="290" r:id="rId6"/>
    <p:sldId id="265" r:id="rId7"/>
    <p:sldId id="266" r:id="rId8"/>
    <p:sldId id="269" r:id="rId9"/>
    <p:sldId id="270" r:id="rId10"/>
    <p:sldId id="271" r:id="rId11"/>
    <p:sldId id="272" r:id="rId12"/>
    <p:sldId id="273" r:id="rId13"/>
    <p:sldId id="274" r:id="rId14"/>
    <p:sldId id="275" r:id="rId15"/>
    <p:sldId id="276" r:id="rId16"/>
    <p:sldId id="277" r:id="rId17"/>
    <p:sldId id="278" r:id="rId18"/>
    <p:sldId id="279" r:id="rId19"/>
    <p:sldId id="312" r:id="rId20"/>
    <p:sldId id="313" r:id="rId21"/>
    <p:sldId id="283" r:id="rId22"/>
    <p:sldId id="284" r:id="rId23"/>
    <p:sldId id="285" r:id="rId24"/>
    <p:sldId id="291" r:id="rId25"/>
    <p:sldId id="292" r:id="rId26"/>
    <p:sldId id="293" r:id="rId27"/>
    <p:sldId id="294" r:id="rId28"/>
    <p:sldId id="295" r:id="rId29"/>
    <p:sldId id="296" r:id="rId30"/>
    <p:sldId id="314" r:id="rId31"/>
    <p:sldId id="315" r:id="rId32"/>
    <p:sldId id="287" r:id="rId33"/>
    <p:sldId id="286" r:id="rId34"/>
    <p:sldId id="30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3" d="100"/>
          <a:sy n="93" d="100"/>
        </p:scale>
        <p:origin x="-112" y="-8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3FA3E1D-719D-4E04-BCDF-DC81F620208D}" type="datetimeFigureOut">
              <a:rPr lang="en-GB" smtClean="0"/>
              <a:t>15/11/18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FA3E1D-719D-4E04-BCDF-DC81F620208D}" type="datetimeFigureOut">
              <a:rPr lang="en-GB" smtClean="0"/>
              <a:t>15/11/18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FA3E1D-719D-4E04-BCDF-DC81F620208D}" type="datetimeFigureOut">
              <a:rPr lang="en-GB" smtClean="0"/>
              <a:t>15/11/18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3FA3E1D-719D-4E04-BCDF-DC81F620208D}" type="datetimeFigureOut">
              <a:rPr lang="en-GB" smtClean="0"/>
              <a:t>15/11/18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3FA3E1D-719D-4E04-BCDF-DC81F620208D}" type="datetimeFigureOut">
              <a:rPr lang="en-GB" smtClean="0"/>
              <a:t>15/11/18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3FA3E1D-719D-4E04-BCDF-DC81F620208D}" type="datetimeFigureOut">
              <a:rPr lang="en-GB" smtClean="0"/>
              <a:t>15/11/18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FA3E1D-719D-4E04-BCDF-DC81F620208D}" type="datetimeFigureOut">
              <a:rPr lang="en-GB" smtClean="0"/>
              <a:t>15/11/18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FA3E1D-719D-4E04-BCDF-DC81F620208D}" type="datetimeFigureOut">
              <a:rPr lang="en-GB" smtClean="0"/>
              <a:t>15/11/18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6DF80-D786-4901-86BF-8CF49C12AAB9}"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F3FA3E1D-719D-4E04-BCDF-DC81F620208D}" type="datetimeFigureOut">
              <a:rPr lang="en-GB" smtClean="0"/>
              <a:t>15/11/18</a:t>
            </a:fld>
            <a:endParaRPr lang="en-GB"/>
          </a:p>
        </p:txBody>
      </p:sp>
      <p:sp>
        <p:nvSpPr>
          <p:cNvPr id="9" name="Slide Number Placeholder 8"/>
          <p:cNvSpPr>
            <a:spLocks noGrp="1"/>
          </p:cNvSpPr>
          <p:nvPr>
            <p:ph type="sldNum" sz="quarter" idx="11"/>
          </p:nvPr>
        </p:nvSpPr>
        <p:spPr/>
        <p:txBody>
          <a:bodyPr/>
          <a:lstStyle/>
          <a:p>
            <a:fld id="{CE96DF80-D786-4901-86BF-8CF49C12AAB9}"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FA3E1D-719D-4E04-BCDF-DC81F620208D}" type="datetimeFigureOut">
              <a:rPr lang="en-GB" smtClean="0"/>
              <a:t>15/11/18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FA3E1D-719D-4E04-BCDF-DC81F620208D}" type="datetimeFigureOut">
              <a:rPr lang="en-GB" smtClean="0"/>
              <a:t>15/11/18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6DF80-D786-4901-86BF-8CF49C12AAB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CE96DF80-D786-4901-86BF-8CF49C12AAB9}"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3FA3E1D-719D-4E04-BCDF-DC81F620208D}" type="datetimeFigureOut">
              <a:rPr lang="en-GB" smtClean="0"/>
              <a:t>15/11/18</a:t>
            </a:fld>
            <a:endParaRPr lang="en-GB"/>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faculty.gvc.edu/swinzenburg/sitcoms_excerpts.pdf"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itcomsparks.wordpress.com/2012/05/20/remix-the-combining-of-genres-in-the-simpsons/" TargetMode="External"/><Relationship Id="rId4" Type="http://schemas.openxmlformats.org/officeDocument/2006/relationships/image" Target="../media/image11.jpeg"/><Relationship Id="rId1" Type="http://schemas.openxmlformats.org/officeDocument/2006/relationships/slideLayout" Target="../slideLayouts/slideLayout2.xml"/><Relationship Id="rId2" Type="http://schemas.openxmlformats.org/officeDocument/2006/relationships/hyperlink" Target="http://sitcomsparks.wordpress.com/"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gi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odwillbegod.com/blog/beyond-belief/will-sitcoms-do-more-for-morality-than-religion"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elegraph.co.uk/news/worldnews/europe/vaticancityandholysee/8069472/Homer-Simpson-is-a-true-Catholic.html" TargetMode="External"/><Relationship Id="rId3" Type="http://schemas.openxmlformats.org/officeDocument/2006/relationships/hyperlink" Target="http://www.vatican.va/news_services/or/or_eng/" TargetMode="External"/></Relationships>
</file>

<file path=ppt/slides/_rels/slide32.xml.rels><?xml version="1.0" encoding="UTF-8" standalone="yes"?>
<Relationships xmlns="http://schemas.openxmlformats.org/package/2006/relationships"><Relationship Id="rId11" Type="http://schemas.openxmlformats.org/officeDocument/2006/relationships/hyperlink" Target="http://simpsons.wikia.com/wiki/File:Ned_Flanders.png" TargetMode="External"/><Relationship Id="rId12" Type="http://schemas.openxmlformats.org/officeDocument/2006/relationships/hyperlink" Target="http://www.morethings.com/fan/simpsons/jazzy-and-the-pussycats.htm" TargetMode="External"/><Relationship Id="rId13" Type="http://schemas.openxmlformats.org/officeDocument/2006/relationships/hyperlink" Target="http://bizarreglamour.tumblr.com/post/6075338509/25-greatest-animated-tv-series" TargetMode="External"/><Relationship Id="rId14" Type="http://schemas.openxmlformats.org/officeDocument/2006/relationships/hyperlink" Target="http://www.nordinho.net/vbull/lounge-graveyard/10252-simpsons-16-going-350-a.html" TargetMode="External"/><Relationship Id="rId15" Type="http://schemas.openxmlformats.org/officeDocument/2006/relationships/hyperlink" Target="http://www.imdb.com/title/tt0108968/" TargetMode="External"/><Relationship Id="rId16" Type="http://schemas.openxmlformats.org/officeDocument/2006/relationships/hyperlink" Target="http://ironwolf.dangerousgames.com/blog/archives/date/2010/04" TargetMode="External"/><Relationship Id="rId1" Type="http://schemas.openxmlformats.org/officeDocument/2006/relationships/slideLayout" Target="../slideLayouts/slideLayout2.xml"/><Relationship Id="rId2" Type="http://schemas.openxmlformats.org/officeDocument/2006/relationships/hyperlink" Target="http://www.guardian.co.uk/tv-and-radio/shortcuts/2012/apr/22/the-test-card-girl-and-clown" TargetMode="External"/><Relationship Id="rId3" Type="http://schemas.openxmlformats.org/officeDocument/2006/relationships/hyperlink" Target="http://www.open.ac.uk/researchprojects/historyofou/story/small-screen-heroes-the-ou-and-the-bbc" TargetMode="External"/><Relationship Id="rId4" Type="http://schemas.openxmlformats.org/officeDocument/2006/relationships/hyperlink" Target="http://www.earlytelevision.org/" TargetMode="External"/><Relationship Id="rId5" Type="http://schemas.openxmlformats.org/officeDocument/2006/relationships/hyperlink" Target="http://www.earlytelevision.org/rca_ct-100.html" TargetMode="External"/><Relationship Id="rId6" Type="http://schemas.openxmlformats.org/officeDocument/2006/relationships/hyperlink" Target="http://majestikblue.wordpress.com/2011/05/14/journalism-and-early-television/" TargetMode="External"/><Relationship Id="rId7" Type="http://schemas.openxmlformats.org/officeDocument/2006/relationships/hyperlink" Target="http://www.finluxdirect.com/3d-tvs/finlux-42-3d-led-tv-full-hd-1080p-pvr+8x-glasses-42f7020-d/invt/42f7020-d?source=246_74&amp;gclid=CI2Mn5Sd7rYCFbMbtAodjl4Aow" TargetMode="External"/><Relationship Id="rId8" Type="http://schemas.openxmlformats.org/officeDocument/2006/relationships/hyperlink" Target="http://www.currys.co.uk/gbuk/tv-dvd-blu-ray/televisions/small-screen-tvs-up-to-32/logik-l22fedp12-full-hd-22-led-tv-with-built-in-dvd-player-12592997-pdt.html" TargetMode="External"/><Relationship Id="rId9" Type="http://schemas.openxmlformats.org/officeDocument/2006/relationships/hyperlink" Target="http://workplayrest.info/?p=2444" TargetMode="External"/><Relationship Id="rId10" Type="http://schemas.openxmlformats.org/officeDocument/2006/relationships/hyperlink" Target="http://kaynou.files.wordpress.com/2010/10/lovejoy.jpg"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outhparkstudios.com/clips/104274/what-scientologist-actually-believ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telegraph.co.uk/news/worldnews/europe/vaticancityandholysee/8069472/Homer-Simpson-is-a-true-Catholic.html" TargetMode="External"/><Relationship Id="rId4" Type="http://schemas.openxmlformats.org/officeDocument/2006/relationships/hyperlink" Target="http://www.vatican.va/news_services/or/or_eng/" TargetMode="External"/><Relationship Id="rId5" Type="http://schemas.openxmlformats.org/officeDocument/2006/relationships/hyperlink" Target="http://faculty.gvc.edu/swinzenburg/sitcoms_excerpts.pdf" TargetMode="External"/><Relationship Id="rId6" Type="http://schemas.openxmlformats.org/officeDocument/2006/relationships/hyperlink" Target="http://www.museum.tv/eotv/religionont.htm" TargetMode="External"/><Relationship Id="rId7" Type="http://schemas.openxmlformats.org/officeDocument/2006/relationships/hyperlink" Target="http://www.snpp.com/other/papers/gb.paper.html" TargetMode="External"/><Relationship Id="rId8" Type="http://schemas.openxmlformats.org/officeDocument/2006/relationships/hyperlink" Target="http://news.bbc.co.uk/1/hi/entertainment/4804334.stm" TargetMode="External"/><Relationship Id="rId9" Type="http://schemas.openxmlformats.org/officeDocument/2006/relationships/hyperlink" Target="http://news.bbc.co.uk/1/hi/entertainment/4836286.stm" TargetMode="External"/><Relationship Id="rId1" Type="http://schemas.openxmlformats.org/officeDocument/2006/relationships/slideLayout" Target="../slideLayouts/slideLayout2.xml"/><Relationship Id="rId2" Type="http://schemas.openxmlformats.org/officeDocument/2006/relationships/hyperlink" Target="http://godwillbegod.com/blog/beyond-belief/will-sitcoms-do-more-for-morality-than-relig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8778" y="116632"/>
            <a:ext cx="7543800" cy="2593975"/>
          </a:xfrm>
        </p:spPr>
        <p:txBody>
          <a:bodyPr/>
          <a:lstStyle/>
          <a:p>
            <a:pPr algn="ctr"/>
            <a:r>
              <a:rPr lang="en-GB" dirty="0" smtClean="0"/>
              <a:t>Religion &amp; Media</a:t>
            </a:r>
            <a:endParaRPr lang="en-GB" dirty="0"/>
          </a:p>
        </p:txBody>
      </p:sp>
      <p:sp>
        <p:nvSpPr>
          <p:cNvPr id="3" name="Subtitle 2"/>
          <p:cNvSpPr>
            <a:spLocks noGrp="1"/>
          </p:cNvSpPr>
          <p:nvPr>
            <p:ph type="subTitle" idx="1"/>
          </p:nvPr>
        </p:nvSpPr>
        <p:spPr>
          <a:xfrm>
            <a:off x="1115616" y="2564904"/>
            <a:ext cx="6461760" cy="1066800"/>
          </a:xfrm>
        </p:spPr>
        <p:txBody>
          <a:bodyPr/>
          <a:lstStyle/>
          <a:p>
            <a:pPr algn="ctr"/>
            <a:r>
              <a:rPr lang="en-GB" dirty="0" smtClean="0"/>
              <a:t>Television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3933056"/>
            <a:ext cx="4381500" cy="2628900"/>
          </a:xfrm>
          <a:prstGeom prst="rect">
            <a:avLst/>
          </a:prstGeom>
          <a:ln>
            <a:noFill/>
          </a:ln>
          <a:effectLst>
            <a:softEdge rad="112500"/>
          </a:effectLst>
        </p:spPr>
      </p:pic>
    </p:spTree>
    <p:extLst>
      <p:ext uri="{BB962C8B-B14F-4D97-AF65-F5344CB8AC3E}">
        <p14:creationId xmlns:p14="http://schemas.microsoft.com/office/powerpoint/2010/main" val="243737260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religion is found on TV</a:t>
            </a:r>
            <a:endParaRPr lang="en-GB" dirty="0"/>
          </a:p>
        </p:txBody>
      </p:sp>
      <p:sp>
        <p:nvSpPr>
          <p:cNvPr id="3" name="Content Placeholder 2"/>
          <p:cNvSpPr>
            <a:spLocks noGrp="1"/>
          </p:cNvSpPr>
          <p:nvPr>
            <p:ph idx="1"/>
          </p:nvPr>
        </p:nvSpPr>
        <p:spPr>
          <a:xfrm>
            <a:off x="467544" y="1340768"/>
            <a:ext cx="7620000" cy="4800600"/>
          </a:xfrm>
        </p:spPr>
        <p:txBody>
          <a:bodyPr/>
          <a:lstStyle/>
          <a:p>
            <a:r>
              <a:rPr lang="en-GB" dirty="0"/>
              <a:t>Religions being reported on </a:t>
            </a:r>
            <a:r>
              <a:rPr lang="en-GB" dirty="0" smtClean="0"/>
              <a:t>TV (news/documentaries).</a:t>
            </a:r>
            <a:endParaRPr lang="en-GB" dirty="0" smtClean="0"/>
          </a:p>
          <a:p>
            <a:r>
              <a:rPr lang="en-GB" dirty="0" smtClean="0"/>
              <a:t>Religions </a:t>
            </a:r>
            <a:r>
              <a:rPr lang="en-GB" dirty="0"/>
              <a:t>using TV – </a:t>
            </a:r>
            <a:r>
              <a:rPr lang="en-GB" dirty="0" smtClean="0"/>
              <a:t>televangelists</a:t>
            </a:r>
          </a:p>
          <a:p>
            <a:r>
              <a:rPr lang="en-GB" dirty="0" smtClean="0"/>
              <a:t>Religions banning programmes</a:t>
            </a:r>
            <a:endParaRPr lang="en-GB" dirty="0" smtClean="0"/>
          </a:p>
          <a:p>
            <a:r>
              <a:rPr lang="en-GB" dirty="0" smtClean="0"/>
              <a:t>Religion </a:t>
            </a:r>
            <a:r>
              <a:rPr lang="en-GB" dirty="0"/>
              <a:t>in TV programmes – </a:t>
            </a:r>
            <a:r>
              <a:rPr lang="en-GB" dirty="0" smtClean="0"/>
              <a:t>‘normal’, </a:t>
            </a:r>
            <a:r>
              <a:rPr lang="en-GB" dirty="0"/>
              <a:t>humour, </a:t>
            </a:r>
            <a:r>
              <a:rPr lang="en-GB" dirty="0" smtClean="0"/>
              <a:t>negative</a:t>
            </a:r>
          </a:p>
          <a:p>
            <a:r>
              <a:rPr lang="en-GB" dirty="0"/>
              <a:t>Television as a religious medium </a:t>
            </a:r>
            <a:endParaRPr lang="en-GB" dirty="0" smtClean="0"/>
          </a:p>
          <a:p>
            <a:r>
              <a:rPr lang="en-GB" dirty="0" smtClean="0"/>
              <a:t>Religious </a:t>
            </a:r>
            <a:r>
              <a:rPr lang="en-GB" dirty="0"/>
              <a:t>events on TV – e.g. Easter, Christmas, </a:t>
            </a:r>
            <a:r>
              <a:rPr lang="en-GB" i="1" dirty="0"/>
              <a:t>Songs of Praise</a:t>
            </a:r>
            <a:r>
              <a:rPr lang="en-GB" dirty="0"/>
              <a:t>, etc.</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31078"/>
            <a:ext cx="3635896" cy="2726922"/>
          </a:xfrm>
          <a:prstGeom prst="rect">
            <a:avLst/>
          </a:prstGeom>
          <a:ln>
            <a:noFill/>
          </a:ln>
          <a:effectLst>
            <a:softEdge rad="112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3600" y="4224528"/>
            <a:ext cx="3200400" cy="2633472"/>
          </a:xfrm>
          <a:prstGeom prst="rect">
            <a:avLst/>
          </a:prstGeom>
        </p:spPr>
      </p:pic>
    </p:spTree>
    <p:extLst>
      <p:ext uri="{BB962C8B-B14F-4D97-AF65-F5344CB8AC3E}">
        <p14:creationId xmlns:p14="http://schemas.microsoft.com/office/powerpoint/2010/main" val="253101762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“Television is a cultural reference point for most of us…”</a:t>
            </a:r>
            <a:endParaRPr lang="en-GB" b="1" dirty="0"/>
          </a:p>
          <a:p>
            <a:pPr marL="114300" indent="0">
              <a:buNone/>
            </a:pPr>
            <a:r>
              <a:rPr lang="en-GB" dirty="0"/>
              <a:t>Stephen </a:t>
            </a:r>
            <a:r>
              <a:rPr lang="en-GB" dirty="0" err="1"/>
              <a:t>Winzenburg</a:t>
            </a:r>
            <a:r>
              <a:rPr lang="en-GB" dirty="0"/>
              <a:t>, 2004, “TV’S Most Influential Sitcoms” </a:t>
            </a:r>
            <a:r>
              <a:rPr lang="en-GB" u="sng" dirty="0">
                <a:hlinkClick r:id="rId2"/>
              </a:rPr>
              <a:t>http://faculty.gvc.edu/swinzenburg/</a:t>
            </a:r>
            <a:r>
              <a:rPr lang="en-GB" u="sng" dirty="0" smtClean="0">
                <a:hlinkClick r:id="rId2"/>
              </a:rPr>
              <a:t>sitcoms_excerpts.pdf</a:t>
            </a:r>
            <a:endParaRPr lang="en-GB" u="sng" dirty="0" smtClean="0"/>
          </a:p>
          <a:p>
            <a:pPr marL="114300" indent="0">
              <a:buNone/>
            </a:pPr>
            <a:endParaRPr lang="en-GB" u="sng" dirty="0"/>
          </a:p>
          <a:p>
            <a:r>
              <a:rPr lang="en-GB" dirty="0"/>
              <a:t>“All history begins with television</a:t>
            </a:r>
            <a:r>
              <a:rPr lang="en-GB" dirty="0" smtClean="0"/>
              <a:t>”</a:t>
            </a:r>
            <a:r>
              <a:rPr lang="en-GB" dirty="0"/>
              <a:t> </a:t>
            </a:r>
            <a:r>
              <a:rPr lang="en-GB" dirty="0" smtClean="0"/>
              <a:t>(Ellen Goodman)</a:t>
            </a:r>
          </a:p>
          <a:p>
            <a:endParaRPr lang="en-GB" u="sng" dirty="0"/>
          </a:p>
          <a:p>
            <a:r>
              <a:rPr lang="en-GB" dirty="0"/>
              <a:t>It defines reality, shapes how life is lived and how life and the world are perceived.  </a:t>
            </a:r>
          </a:p>
          <a:p>
            <a:endParaRPr lang="en-GB" u="sng" dirty="0" smtClean="0"/>
          </a:p>
          <a:p>
            <a:pPr marL="114300" indent="0">
              <a:buNone/>
            </a:pPr>
            <a:endParaRPr lang="en-GB" u="sng" dirty="0"/>
          </a:p>
          <a:p>
            <a:pPr marL="114300" indent="0">
              <a:buNone/>
            </a:pPr>
            <a:endParaRPr lang="en-GB" dirty="0"/>
          </a:p>
          <a:p>
            <a:endParaRPr lang="en-US" dirty="0"/>
          </a:p>
        </p:txBody>
      </p:sp>
    </p:spTree>
    <p:extLst>
      <p:ext uri="{BB962C8B-B14F-4D97-AF65-F5344CB8AC3E}">
        <p14:creationId xmlns:p14="http://schemas.microsoft.com/office/powerpoint/2010/main" val="415402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15816" y="116632"/>
            <a:ext cx="5161384" cy="6284168"/>
          </a:xfrm>
        </p:spPr>
        <p:txBody>
          <a:bodyPr>
            <a:normAutofit/>
          </a:bodyPr>
          <a:lstStyle/>
          <a:p>
            <a:r>
              <a:rPr lang="en-GB" dirty="0" smtClean="0"/>
              <a:t>“To </a:t>
            </a:r>
            <a:r>
              <a:rPr lang="en-GB" dirty="0"/>
              <a:t>put it plainly, television is the command centre of the new epistemology.  There is no audience so young that it is barred from television.  There is no poverty so abject that it must forgo television.  There is no education so exalted that it is not modified by television.  And most important of all, there is no subject of public interest - politics, news, education, religion, science, sports - that does not find its way to television.  Which means that all public understanding of these subjects is shaped by the basis of </a:t>
            </a:r>
            <a:r>
              <a:rPr lang="en-GB" dirty="0" smtClean="0"/>
              <a:t>television” (Postman, </a:t>
            </a:r>
            <a:r>
              <a:rPr lang="en-GB" i="1" dirty="0" smtClean="0"/>
              <a:t>Amusing Ourselves to Death</a:t>
            </a:r>
            <a:r>
              <a:rPr lang="en-GB" dirty="0" smtClean="0"/>
              <a:t>).</a:t>
            </a:r>
            <a:endParaRPr lang="en-GB" dirty="0"/>
          </a:p>
          <a:p>
            <a:endParaRPr lang="en-US" dirty="0"/>
          </a:p>
        </p:txBody>
      </p:sp>
      <p:pic>
        <p:nvPicPr>
          <p:cNvPr id="5" name="Picture 2" descr="http://ffbsccn.files.wordpress.com/2010/01/amusing-ourselves-to-death.jpg"/>
          <p:cNvPicPr>
            <a:picLocks noChangeAspect="1" noChangeArrowheads="1"/>
          </p:cNvPicPr>
          <p:nvPr/>
        </p:nvPicPr>
        <p:blipFill>
          <a:blip r:embed="rId2" cstate="print"/>
          <a:srcRect/>
          <a:stretch>
            <a:fillRect/>
          </a:stretch>
        </p:blipFill>
        <p:spPr bwMode="auto">
          <a:xfrm>
            <a:off x="0" y="5194"/>
            <a:ext cx="2843808" cy="3773514"/>
          </a:xfrm>
          <a:prstGeom prst="rect">
            <a:avLst/>
          </a:prstGeom>
          <a:noFill/>
        </p:spPr>
      </p:pic>
    </p:spTree>
    <p:extLst>
      <p:ext uri="{BB962C8B-B14F-4D97-AF65-F5344CB8AC3E}">
        <p14:creationId xmlns:p14="http://schemas.microsoft.com/office/powerpoint/2010/main" val="3342385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67544" y="1124744"/>
            <a:ext cx="7620000" cy="2520280"/>
          </a:xfrm>
        </p:spPr>
        <p:txBody>
          <a:bodyPr>
            <a:normAutofit/>
          </a:bodyPr>
          <a:lstStyle/>
          <a:p>
            <a:r>
              <a:rPr lang="en-GB" dirty="0" smtClean="0"/>
              <a:t>Possibly one factor in decline of religious observance.</a:t>
            </a:r>
          </a:p>
          <a:p>
            <a:r>
              <a:rPr lang="en-GB" dirty="0" smtClean="0"/>
              <a:t>Not devoid of value system.</a:t>
            </a:r>
          </a:p>
          <a:p>
            <a:r>
              <a:rPr lang="en-GB" dirty="0" smtClean="0"/>
              <a:t>Puts humanity not God at the centre</a:t>
            </a:r>
            <a:endParaRPr lang="en-GB" dirty="0" smtClean="0"/>
          </a:p>
          <a:p>
            <a:r>
              <a:rPr lang="en-GB" dirty="0" smtClean="0"/>
              <a:t>Immediacy and inter-activity</a:t>
            </a:r>
          </a:p>
          <a:p>
            <a:r>
              <a:rPr lang="en-GB" dirty="0" smtClean="0"/>
              <a:t>Entertainment</a:t>
            </a:r>
            <a:endParaRPr lang="en-GB" dirty="0"/>
          </a:p>
        </p:txBody>
      </p:sp>
      <p:pic>
        <p:nvPicPr>
          <p:cNvPr id="7" name="Picture 6" descr="koresh sho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4149080"/>
            <a:ext cx="3384376" cy="2538282"/>
          </a:xfrm>
          <a:prstGeom prst="rect">
            <a:avLst/>
          </a:prstGeom>
        </p:spPr>
      </p:pic>
      <p:pic>
        <p:nvPicPr>
          <p:cNvPr id="8" name="Picture 7" descr="waco fir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7984" y="4149080"/>
            <a:ext cx="3744416" cy="2496277"/>
          </a:xfrm>
          <a:prstGeom prst="rect">
            <a:avLst/>
          </a:prstGeom>
        </p:spPr>
      </p:pic>
    </p:spTree>
    <p:extLst>
      <p:ext uri="{BB962C8B-B14F-4D97-AF65-F5344CB8AC3E}">
        <p14:creationId xmlns:p14="http://schemas.microsoft.com/office/powerpoint/2010/main" val="40238788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1996 Telecommunications Act and later legislation and rulings came to remove many of the “public service” expectations that had applied to broadcasting for most of the century’ (Hoover, 2006, 50).</a:t>
            </a:r>
          </a:p>
          <a:p>
            <a:r>
              <a:rPr lang="en-GB" dirty="0"/>
              <a:t>‘The assumption that broadcasting was somehow responsible for the presentation of content in the public interest had enforced a sense of responsibility on the part of the broadcasters for deciding what was appropriate in the way of religion along with other things’ (Hoover, 2006, 50).</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3645024"/>
            <a:ext cx="2098413" cy="3369715"/>
          </a:xfrm>
          <a:prstGeom prst="rect">
            <a:avLst/>
          </a:prstGeom>
        </p:spPr>
      </p:pic>
    </p:spTree>
    <p:extLst>
      <p:ext uri="{BB962C8B-B14F-4D97-AF65-F5344CB8AC3E}">
        <p14:creationId xmlns:p14="http://schemas.microsoft.com/office/powerpoint/2010/main" val="39586051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Daniel Stout: ‘Media play a central role in contemporary religion, and conversely, religion is essential to understanding media’s place in society’ (Stout, 2012, preface).  </a:t>
            </a:r>
          </a:p>
          <a:p>
            <a:r>
              <a:rPr lang="en-GB" dirty="0"/>
              <a:t>‘The fact that religion has been largely overlooked in media studies is no small matter because it has resulted in inadequate models of mass communication and insufficient theorizing about how individuals experience media today’ (Stout, 2012, preface).  </a:t>
            </a:r>
          </a:p>
          <a:p>
            <a:r>
              <a:rPr lang="en-GB" dirty="0"/>
              <a:t>‘Religion is part of culture and history and students of mass communication should not be afraid to explore it from a scholarly perspective’ (Stout, 2012, preface).  </a:t>
            </a:r>
          </a:p>
          <a:p>
            <a:endParaRPr lang="en-GB" dirty="0"/>
          </a:p>
        </p:txBody>
      </p:sp>
    </p:spTree>
    <p:extLst>
      <p:ext uri="{BB962C8B-B14F-4D97-AF65-F5344CB8AC3E}">
        <p14:creationId xmlns:p14="http://schemas.microsoft.com/office/powerpoint/2010/main" val="197067181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Lynch and Mitchell: ‘Over the past 20 years there has been an exponential growth in the academic literature on religion, media and culture’ (Lynch and Mitchell, 2012, 1).  They say the trend began in the 1950s and 1960s ‘for scholars to take the media and cultures of everyday life more seriously as a focus of study … spawning Cultural Studies’ (Lynch and Mitchell, 2012, 1).</a:t>
            </a:r>
          </a:p>
          <a:p>
            <a:r>
              <a:rPr lang="en-GB" dirty="0"/>
              <a:t>‘… it also reflects a growing awareness within the study of religion that it is increasingly difficult to think about religious phenomena in contemporary society without thinking about how these implicated with various forms of media and cultural practice’ (Lynch and Mitchell, 2012, 1).  They go on to say that ‘… public media now represent a significant source of public knowledge about religion, and a form of public space within which religious organizations have to act as their own advocates or defend themselves from public criticism’ (Lynch and Mitchell, 2012, 1).</a:t>
            </a:r>
          </a:p>
          <a:p>
            <a:endParaRPr lang="en-GB" dirty="0"/>
          </a:p>
        </p:txBody>
      </p:sp>
    </p:spTree>
    <p:extLst>
      <p:ext uri="{BB962C8B-B14F-4D97-AF65-F5344CB8AC3E}">
        <p14:creationId xmlns:p14="http://schemas.microsoft.com/office/powerpoint/2010/main" val="199448712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a:t>‘Contemporary media and culture encourage the “deregulation” of religious ideas and symbols, allowing them to circulate through society in ways that are increasingly beyond the control of religious institutions’ (Lynch and Mitchell, 2012, 1).</a:t>
            </a:r>
          </a:p>
          <a:p>
            <a:r>
              <a:rPr lang="en-GB" dirty="0"/>
              <a:t>Similarly, Hoover (Hoover and Schofield, 2002, 1) notes ‘the emergence of religious broadcasts not sanctioned by religious and secular authorities’.  Previously, religion and media were seen as separate things ‘and the central questions involve[d] a kind of competition between them’ (Hoover and Schofield, 2002, 1).  ‘Today, we can see that the situation is more complex’ (Hoover and Schofield Clark, 2002, 1).</a:t>
            </a:r>
          </a:p>
          <a:p>
            <a:r>
              <a:rPr lang="en-GB" dirty="0"/>
              <a:t>Hoover says that (Hoover and Schofield Clark, 2002, 2) religion today ‘is a must more public, </a:t>
            </a:r>
            <a:r>
              <a:rPr lang="en-GB" dirty="0" err="1"/>
              <a:t>commodified</a:t>
            </a:r>
            <a:r>
              <a:rPr lang="en-GB" dirty="0"/>
              <a:t>, therapeutic, and personalized set of practices than it has been in the past’, so religion meets media.   </a:t>
            </a:r>
          </a:p>
          <a:p>
            <a:endParaRPr lang="en-GB" dirty="0"/>
          </a:p>
        </p:txBody>
      </p:sp>
    </p:spTree>
    <p:extLst>
      <p:ext uri="{BB962C8B-B14F-4D97-AF65-F5344CB8AC3E}">
        <p14:creationId xmlns:p14="http://schemas.microsoft.com/office/powerpoint/2010/main" val="146993315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Schofield Clark’s chapter discusses the </a:t>
            </a:r>
            <a:r>
              <a:rPr lang="en-GB" dirty="0" err="1"/>
              <a:t>Protestantization</a:t>
            </a:r>
            <a:r>
              <a:rPr lang="en-GB" dirty="0"/>
              <a:t> of research into media, religion and culture (Hoover and Schofield Clark, 2002, 12).  She says of the mid-20</a:t>
            </a:r>
            <a:r>
              <a:rPr lang="en-GB" baseline="30000" dirty="0"/>
              <a:t>th</a:t>
            </a:r>
            <a:r>
              <a:rPr lang="en-GB" dirty="0"/>
              <a:t> century ‘At that time… liberal Protestants increasingly had come to identify themselves with high culture, and this made the emergence and success of television particularly problematic for them.  Several critics perceived television as being responsible for widespread moral decadence, superficiality, and commercialization, and ultimately linked the rise of the new medium to the decline or religious faith’ (Hoover and Schofield Clark, 2002, 12).  </a:t>
            </a:r>
          </a:p>
          <a:p>
            <a:endParaRPr lang="en-GB" dirty="0"/>
          </a:p>
        </p:txBody>
      </p:sp>
    </p:spTree>
    <p:extLst>
      <p:ext uri="{BB962C8B-B14F-4D97-AF65-F5344CB8AC3E}">
        <p14:creationId xmlns:p14="http://schemas.microsoft.com/office/powerpoint/2010/main" val="295068801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She continues, ‘Unfortunately, for some time the study of mass media has been on the margins of theology and religious studies, leaving it to scholars form other fields to ruminate on the relationship between theology and the forms of mass media.  This, however, seems to be changing’ (Hoover and Schofield Clark, 2002, 18.)  </a:t>
            </a:r>
          </a:p>
          <a:p>
            <a:r>
              <a:rPr lang="en-GB" dirty="0"/>
              <a:t>‘It can be said [media and religion] occupy the same “turf”…’ (Hoover, 2006, 122).</a:t>
            </a:r>
          </a:p>
          <a:p>
            <a:r>
              <a:rPr lang="en-GB" dirty="0"/>
              <a:t>‘It is the major argument of this book that media and religion have come together in fundamental ways.  They occupy the same spaces, serve many of the same purposes, and invigorate and same practices in late modernity’ (Hoover, 2006, 9).</a:t>
            </a:r>
          </a:p>
          <a:p>
            <a:r>
              <a:rPr lang="en-GB" dirty="0"/>
              <a:t>‘A number of studies have suggested a central role for the media in community and social solidarity.  This has been claimed particularly for youth and young adults, Religious and religious organisations have traditionally been thought to fill this role’ (Hoover, 2006, 9).</a:t>
            </a:r>
          </a:p>
          <a:p>
            <a:endParaRPr lang="en-GB" dirty="0"/>
          </a:p>
        </p:txBody>
      </p:sp>
    </p:spTree>
    <p:extLst>
      <p:ext uri="{BB962C8B-B14F-4D97-AF65-F5344CB8AC3E}">
        <p14:creationId xmlns:p14="http://schemas.microsoft.com/office/powerpoint/2010/main" val="157282995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t>
            </a:r>
            <a:r>
              <a:rPr lang="en-GB" dirty="0"/>
              <a:t>…it had been common to think of the media as a kind of national “hearth” around which the whole nation gathered, but by the millennium it was no longer common to think of the media in those ways’ (Hoover, 2006, 44).  It was no longer correct to think in terms of the existence of “mass media”.  ‘What we have seen is a </a:t>
            </a:r>
            <a:r>
              <a:rPr lang="en-GB" i="1" dirty="0"/>
              <a:t>relative</a:t>
            </a:r>
            <a:r>
              <a:rPr lang="en-GB" dirty="0"/>
              <a:t> “de-</a:t>
            </a:r>
            <a:r>
              <a:rPr lang="en-GB" dirty="0" err="1"/>
              <a:t>massification</a:t>
            </a:r>
            <a:r>
              <a:rPr lang="en-GB" dirty="0"/>
              <a:t>” of audiences’ (Hoover, 2006, 44).</a:t>
            </a:r>
          </a:p>
          <a:p>
            <a:endParaRPr lang="en-GB" dirty="0"/>
          </a:p>
        </p:txBody>
      </p:sp>
    </p:spTree>
    <p:extLst>
      <p:ext uri="{BB962C8B-B14F-4D97-AF65-F5344CB8AC3E}">
        <p14:creationId xmlns:p14="http://schemas.microsoft.com/office/powerpoint/2010/main" val="401546200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The same can be said about magazines.  Some people predicted the end of the magazine but what has happened is a growth in more specialised titles aimed at ‘smaller and narrower “niche” markets’ (Hoover, 2006, 44).</a:t>
            </a:r>
          </a:p>
          <a:p>
            <a:r>
              <a:rPr lang="en-GB" dirty="0" smtClean="0"/>
              <a:t>‘</a:t>
            </a:r>
            <a:r>
              <a:rPr lang="en-GB" dirty="0"/>
              <a:t>In both the US and the UK, television companies targeting smaller markets and taste cultures are surviving and even flourishing’ (Hoover, 2006, 47).</a:t>
            </a:r>
          </a:p>
          <a:p>
            <a:r>
              <a:rPr lang="en-GB" dirty="0"/>
              <a:t>‘Many – even in the media industries - could not quite envision the possibility for the multiplication of channels and services directed at discrete taste cultures’ (Hoover, 2006, 43).</a:t>
            </a:r>
          </a:p>
          <a:p>
            <a:pPr marL="114300" indent="0">
              <a:buNone/>
            </a:pPr>
            <a:endParaRPr lang="en-GB" dirty="0"/>
          </a:p>
        </p:txBody>
      </p:sp>
    </p:spTree>
    <p:extLst>
      <p:ext uri="{BB962C8B-B14F-4D97-AF65-F5344CB8AC3E}">
        <p14:creationId xmlns:p14="http://schemas.microsoft.com/office/powerpoint/2010/main" val="279304276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a:t>‘Before cable television, religion on television was pretty much confined to the “ghetto” of Sunday mornings or late-night hours, and network policies largely forbade the selling of airtime to religion at any other time’ (Hoover, 2006, 48).</a:t>
            </a:r>
          </a:p>
          <a:p>
            <a:r>
              <a:rPr lang="en-GB" dirty="0"/>
              <a:t>Religion’s controversial and perceived “fading importance” and interest (owing to the widespread acceptance of the notion of secularization (Hoover, 2006, 49).</a:t>
            </a:r>
          </a:p>
          <a:p>
            <a:r>
              <a:rPr lang="en-GB" dirty="0"/>
              <a:t>‘Along with the development of specifically “religious” channels and sources, a more profound and far-reaching effect of this media change came in the way that the so-called “secular” media began to think about religion’ (Hoover, 2006, 48).</a:t>
            </a:r>
          </a:p>
          <a:p>
            <a:r>
              <a:rPr lang="en-GB" dirty="0"/>
              <a:t>‘…the structure and diversity of channels and services in the media began to change … and … the world of religion also began to change’ (Hoover, 2006, 49).</a:t>
            </a:r>
          </a:p>
          <a:p>
            <a:endParaRPr lang="en-GB" dirty="0"/>
          </a:p>
        </p:txBody>
      </p:sp>
    </p:spTree>
    <p:extLst>
      <p:ext uri="{BB962C8B-B14F-4D97-AF65-F5344CB8AC3E}">
        <p14:creationId xmlns:p14="http://schemas.microsoft.com/office/powerpoint/2010/main" val="384474970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t>
            </a:r>
            <a:r>
              <a:rPr lang="en-GB" dirty="0"/>
              <a:t>It is important to be cautious … about assuming that technology [TV] … causes social change.  To do so risks missing the wider social and cultural trends that have led to this technology being nurtured and popularized in the first place’ (Lynch, 2005, 53).  </a:t>
            </a:r>
            <a:endParaRPr lang="en-GB" dirty="0" smtClean="0"/>
          </a:p>
          <a:p>
            <a:pPr marL="114300" indent="0">
              <a:buNone/>
            </a:pPr>
            <a:endParaRPr lang="en-GB" dirty="0"/>
          </a:p>
        </p:txBody>
      </p:sp>
    </p:spTree>
    <p:extLst>
      <p:ext uri="{BB962C8B-B14F-4D97-AF65-F5344CB8AC3E}">
        <p14:creationId xmlns:p14="http://schemas.microsoft.com/office/powerpoint/2010/main" val="214094459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However, he goes on to say that electronic media has been associated with certain social changes (Lynch, 2005, 53-4):</a:t>
            </a:r>
          </a:p>
          <a:p>
            <a:pPr marL="114300" indent="0">
              <a:buNone/>
            </a:pPr>
            <a:r>
              <a:rPr lang="en-GB" dirty="0"/>
              <a:t>1 </a:t>
            </a:r>
            <a:r>
              <a:rPr lang="en-GB" dirty="0" err="1"/>
              <a:t>Deterritorialization</a:t>
            </a:r>
            <a:r>
              <a:rPr lang="en-GB" dirty="0"/>
              <a:t>.  Loss of face to face interaction.  </a:t>
            </a:r>
          </a:p>
          <a:p>
            <a:pPr marL="114300" indent="0">
              <a:buNone/>
            </a:pPr>
            <a:r>
              <a:rPr lang="en-GB" dirty="0"/>
              <a:t>2 There can be seen to be a growth of ‘electronically mediated communities’ (Lynch, 2005, 54) if there is a ‘weakening attachment to local communities’ (Lynch, 2005, 54).  </a:t>
            </a:r>
          </a:p>
          <a:p>
            <a:pPr marL="114300" indent="0">
              <a:buNone/>
            </a:pPr>
            <a:r>
              <a:rPr lang="en-GB" dirty="0"/>
              <a:t>3 ‘The concepts, symbols, images, and stories communicated within the ‘market-place’ of electronic media play a growing role in shaping people’s personal identities and understanding of the wider world’ (Lynch, 2005, 55).  </a:t>
            </a:r>
          </a:p>
          <a:p>
            <a:r>
              <a:rPr lang="en-GB" dirty="0" smtClean="0"/>
              <a:t>‘Flattening </a:t>
            </a:r>
            <a:r>
              <a:rPr lang="en-GB" dirty="0"/>
              <a:t>out’ </a:t>
            </a:r>
            <a:r>
              <a:rPr lang="en-GB" dirty="0" smtClean="0"/>
              <a:t>(</a:t>
            </a:r>
            <a:r>
              <a:rPr lang="en-GB" dirty="0"/>
              <a:t>Lynch, 2005, 56).  </a:t>
            </a:r>
            <a:r>
              <a:rPr lang="en-GB" dirty="0" smtClean="0"/>
              <a:t>An equality?</a:t>
            </a:r>
            <a:endParaRPr lang="en-GB" dirty="0"/>
          </a:p>
          <a:p>
            <a:r>
              <a:rPr lang="en-GB" dirty="0" smtClean="0"/>
              <a:t> </a:t>
            </a:r>
            <a:endParaRPr lang="en-GB" dirty="0"/>
          </a:p>
        </p:txBody>
      </p:sp>
    </p:spTree>
    <p:extLst>
      <p:ext uri="{BB962C8B-B14F-4D97-AF65-F5344CB8AC3E}">
        <p14:creationId xmlns:p14="http://schemas.microsoft.com/office/powerpoint/2010/main" val="334011040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Neil </a:t>
            </a:r>
            <a:r>
              <a:rPr lang="en-GB" dirty="0"/>
              <a:t>Postman: individuals faced with reading texts were led to rationality and objectivity, whereas this has been lost in the television era as television does not require the same kinds of brain activity (Lynch, 2005, 79).  </a:t>
            </a:r>
          </a:p>
          <a:p>
            <a:r>
              <a:rPr lang="en-GB" dirty="0"/>
              <a:t>Lynch (2005, 82-3) finds flaws in Postman’s </a:t>
            </a:r>
            <a:r>
              <a:rPr lang="en-GB" dirty="0" smtClean="0"/>
              <a:t>arguments:</a:t>
            </a:r>
          </a:p>
          <a:p>
            <a:pPr marL="114300" indent="0">
              <a:buNone/>
            </a:pPr>
            <a:r>
              <a:rPr lang="en-GB" dirty="0" smtClean="0"/>
              <a:t>First</a:t>
            </a:r>
            <a:r>
              <a:rPr lang="en-GB" dirty="0"/>
              <a:t>, his making the assumption that television caused the </a:t>
            </a:r>
            <a:r>
              <a:rPr lang="en-GB" dirty="0" smtClean="0"/>
              <a:t>situation. </a:t>
            </a:r>
          </a:p>
          <a:p>
            <a:pPr marL="114300" indent="0">
              <a:buNone/>
            </a:pPr>
            <a:r>
              <a:rPr lang="en-GB" dirty="0" smtClean="0"/>
              <a:t>Second</a:t>
            </a:r>
            <a:r>
              <a:rPr lang="en-GB" dirty="0"/>
              <a:t>, </a:t>
            </a:r>
            <a:r>
              <a:rPr lang="en-GB" dirty="0" smtClean="0"/>
              <a:t>no acknowledgement of </a:t>
            </a:r>
            <a:r>
              <a:rPr lang="en-GB" dirty="0"/>
              <a:t>the Romantic </a:t>
            </a:r>
            <a:r>
              <a:rPr lang="en-GB" dirty="0" smtClean="0"/>
              <a:t>Movement.  </a:t>
            </a:r>
          </a:p>
          <a:p>
            <a:pPr marL="114300" indent="0">
              <a:buNone/>
            </a:pPr>
            <a:r>
              <a:rPr lang="en-GB" dirty="0" smtClean="0"/>
              <a:t>Third, </a:t>
            </a:r>
            <a:r>
              <a:rPr lang="en-GB" dirty="0"/>
              <a:t>skills </a:t>
            </a:r>
            <a:r>
              <a:rPr lang="en-GB" dirty="0" smtClean="0"/>
              <a:t>are required </a:t>
            </a:r>
            <a:r>
              <a:rPr lang="en-GB" dirty="0"/>
              <a:t>to ‘”read” any visual text’ (Lynch, 2005, 82).  </a:t>
            </a:r>
            <a:endParaRPr lang="en-GB" dirty="0" smtClean="0"/>
          </a:p>
          <a:p>
            <a:pPr marL="114300" indent="0">
              <a:buNone/>
            </a:pPr>
            <a:r>
              <a:rPr lang="en-GB" dirty="0" smtClean="0"/>
              <a:t>Fourth, TV can lead to  a </a:t>
            </a:r>
            <a:r>
              <a:rPr lang="en-GB" dirty="0"/>
              <a:t>deeper interest or action.  </a:t>
            </a:r>
          </a:p>
          <a:p>
            <a:endParaRPr lang="en-GB" dirty="0"/>
          </a:p>
        </p:txBody>
      </p:sp>
    </p:spTree>
    <p:extLst>
      <p:ext uri="{BB962C8B-B14F-4D97-AF65-F5344CB8AC3E}">
        <p14:creationId xmlns:p14="http://schemas.microsoft.com/office/powerpoint/2010/main" val="399135037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Televangelism</a:t>
            </a:r>
            <a:endParaRPr lang="en-GB" dirty="0"/>
          </a:p>
        </p:txBody>
      </p:sp>
      <p:sp>
        <p:nvSpPr>
          <p:cNvPr id="3" name="Content Placeholder 2"/>
          <p:cNvSpPr>
            <a:spLocks noGrp="1"/>
          </p:cNvSpPr>
          <p:nvPr>
            <p:ph idx="1"/>
          </p:nvPr>
        </p:nvSpPr>
        <p:spPr/>
        <p:txBody>
          <a:bodyPr>
            <a:normAutofit fontScale="92500" lnSpcReduction="20000"/>
          </a:bodyPr>
          <a:lstStyle/>
          <a:p>
            <a:pPr marL="114300" indent="0">
              <a:buNone/>
            </a:pPr>
            <a:endParaRPr lang="en-GB" dirty="0"/>
          </a:p>
          <a:p>
            <a:r>
              <a:rPr lang="en-GB" dirty="0"/>
              <a:t>The 1970s saw the emergence of televangelism and this, says Hoover (Hoover, 2006, 43), was important in several ways:</a:t>
            </a:r>
          </a:p>
          <a:p>
            <a:pPr marL="114300" indent="0">
              <a:buNone/>
            </a:pPr>
            <a:r>
              <a:rPr lang="en-GB" dirty="0"/>
              <a:t>1 it was a challenge to the cultural leadership of traditional religions (in churches and away from TV).</a:t>
            </a:r>
          </a:p>
          <a:p>
            <a:pPr marL="114300" indent="0">
              <a:buNone/>
            </a:pPr>
            <a:r>
              <a:rPr lang="en-GB" dirty="0"/>
              <a:t>2 One of the first examples of the ‘functioning and multiplication of media channels that would typify the last quarter of the century, as technologies such as satellite and cable broadcasting broke the hold of the dominant networks over the mediated public sphere’ (Hoover, 2006, 43).</a:t>
            </a:r>
          </a:p>
          <a:p>
            <a:pPr marL="114300" indent="0">
              <a:buNone/>
            </a:pPr>
            <a:r>
              <a:rPr lang="en-GB" dirty="0"/>
              <a:t>3 ‘Televangelists further stimulated new directions in research and reflection on religion and media that pointed to more culturist and audience-centres ways of explaining its implications’ (Hoover, 2006, 43</a:t>
            </a:r>
            <a:r>
              <a:rPr lang="en-GB" dirty="0" smtClean="0"/>
              <a:t>).</a:t>
            </a:r>
            <a:r>
              <a:rPr lang="en-GB" dirty="0"/>
              <a:t> </a:t>
            </a:r>
          </a:p>
          <a:p>
            <a:r>
              <a:rPr lang="en-GB" dirty="0"/>
              <a:t>With specialised TV channels, religion and spirituality can be accommodated.  ‘Televangelism … help[</a:t>
            </a:r>
            <a:r>
              <a:rPr lang="en-GB" dirty="0" err="1"/>
              <a:t>ed</a:t>
            </a:r>
            <a:r>
              <a:rPr lang="en-GB" dirty="0"/>
              <a:t>] usher in this era with its pioneering of the concept of the religious channel’ (Hoover, 2006, 47).</a:t>
            </a:r>
          </a:p>
          <a:p>
            <a:endParaRPr lang="en-GB" dirty="0"/>
          </a:p>
        </p:txBody>
      </p:sp>
    </p:spTree>
    <p:extLst>
      <p:ext uri="{BB962C8B-B14F-4D97-AF65-F5344CB8AC3E}">
        <p14:creationId xmlns:p14="http://schemas.microsoft.com/office/powerpoint/2010/main" val="2962460619"/>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p:txBody>
          <a:bodyPr>
            <a:normAutofit/>
          </a:bodyPr>
          <a:lstStyle/>
          <a:p>
            <a:r>
              <a:rPr lang="en-US" sz="3200" dirty="0" smtClean="0"/>
              <a:t>‘inspiring hymns and songs, together with uplifting stories of faith from the UK and beyond’.</a:t>
            </a:r>
            <a:endParaRPr lang="en-GB" sz="3200" dirty="0" smtClean="0"/>
          </a:p>
        </p:txBody>
      </p:sp>
      <p:pic>
        <p:nvPicPr>
          <p:cNvPr id="1026" name="Picture 2" descr="http://www.burnham-on-sea.com/songs-of-praise.jpg"/>
          <p:cNvPicPr>
            <a:picLocks noChangeAspect="1" noChangeArrowheads="1"/>
          </p:cNvPicPr>
          <p:nvPr/>
        </p:nvPicPr>
        <p:blipFill>
          <a:blip r:embed="rId2" cstate="print"/>
          <a:srcRect/>
          <a:stretch>
            <a:fillRect/>
          </a:stretch>
        </p:blipFill>
        <p:spPr bwMode="auto">
          <a:xfrm>
            <a:off x="1259632" y="2420888"/>
            <a:ext cx="2952328" cy="2232248"/>
          </a:xfrm>
          <a:prstGeom prst="rect">
            <a:avLst/>
          </a:prstGeom>
          <a:noFill/>
        </p:spPr>
      </p:pic>
    </p:spTree>
    <p:extLst>
      <p:ext uri="{BB962C8B-B14F-4D97-AF65-F5344CB8AC3E}">
        <p14:creationId xmlns:p14="http://schemas.microsoft.com/office/powerpoint/2010/main" val="317608329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lnSpcReduction="10000"/>
          </a:bodyPr>
          <a:lstStyle/>
          <a:p>
            <a:pPr lvl="0"/>
            <a:r>
              <a:rPr lang="en-US" dirty="0" smtClean="0"/>
              <a:t>Educational, representative of a particular view of England and the ‘parish’.</a:t>
            </a:r>
            <a:endParaRPr lang="en-GB" dirty="0" smtClean="0"/>
          </a:p>
          <a:p>
            <a:pPr lvl="0"/>
            <a:r>
              <a:rPr lang="en-US" dirty="0" smtClean="0"/>
              <a:t>Hymns interspersed with interviews where testimony is given.</a:t>
            </a:r>
            <a:endParaRPr lang="en-GB" dirty="0" smtClean="0"/>
          </a:p>
          <a:p>
            <a:pPr lvl="0"/>
            <a:r>
              <a:rPr lang="en-US" dirty="0" smtClean="0"/>
              <a:t>Ends with intercessory prayer.</a:t>
            </a:r>
            <a:endParaRPr lang="en-GB" dirty="0" smtClean="0"/>
          </a:p>
          <a:p>
            <a:endParaRPr lang="en-GB" dirty="0"/>
          </a:p>
        </p:txBody>
      </p:sp>
      <p:sp>
        <p:nvSpPr>
          <p:cNvPr id="4" name="Content Placeholder 3"/>
          <p:cNvSpPr>
            <a:spLocks noGrp="1"/>
          </p:cNvSpPr>
          <p:nvPr>
            <p:ph sz="half" idx="2"/>
          </p:nvPr>
        </p:nvSpPr>
        <p:spPr/>
        <p:txBody>
          <a:bodyPr>
            <a:normAutofit lnSpcReduction="10000"/>
          </a:bodyPr>
          <a:lstStyle/>
          <a:p>
            <a:pPr lvl="0"/>
            <a:r>
              <a:rPr lang="en-US" dirty="0" smtClean="0"/>
              <a:t>Very little specifically Christian teaching.</a:t>
            </a:r>
            <a:endParaRPr lang="en-GB" dirty="0" smtClean="0"/>
          </a:p>
          <a:p>
            <a:pPr lvl="0"/>
            <a:r>
              <a:rPr lang="en-US" dirty="0" smtClean="0"/>
              <a:t>‘Residual’ rather than doctrinal Christianity.</a:t>
            </a:r>
          </a:p>
          <a:p>
            <a:pPr lvl="0"/>
            <a:r>
              <a:rPr lang="en-US" dirty="0" smtClean="0"/>
              <a:t>Trusted tradition; feeling of identity and safety.</a:t>
            </a:r>
            <a:endParaRPr lang="en-GB" dirty="0" smtClean="0"/>
          </a:p>
        </p:txBody>
      </p:sp>
    </p:spTree>
    <p:extLst>
      <p:ext uri="{BB962C8B-B14F-4D97-AF65-F5344CB8AC3E}">
        <p14:creationId xmlns:p14="http://schemas.microsoft.com/office/powerpoint/2010/main" val="14647874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‘If we can draw a fairly bright line between the media produced out of religious motivations and that which is more purely “secular”, then we might describe some of the media that are responding to new trends in religious and spiritual interest as “crossing over” from the secular side, something that may well be more successful than going in the other direction’ (Hoover, 2006, 64).</a:t>
            </a:r>
          </a:p>
          <a:p>
            <a:r>
              <a:rPr lang="en-GB" dirty="0" smtClean="0"/>
              <a:t>‘</a:t>
            </a:r>
            <a:r>
              <a:rPr lang="en-GB" dirty="0"/>
              <a:t>At the same time, the secular or commercial media world also continues to provide material that is much more self-evidently “religious”’ (Hoover, 2006, 65).</a:t>
            </a:r>
          </a:p>
          <a:p>
            <a:endParaRPr lang="en-GB" dirty="0"/>
          </a:p>
        </p:txBody>
      </p:sp>
    </p:spTree>
    <p:extLst>
      <p:ext uri="{BB962C8B-B14F-4D97-AF65-F5344CB8AC3E}">
        <p14:creationId xmlns:p14="http://schemas.microsoft.com/office/powerpoint/2010/main" val="256765246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TV, Trauma and Civil Religion</a:t>
            </a:r>
            <a:endParaRPr lang="en-GB" dirty="0"/>
          </a:p>
        </p:txBody>
      </p:sp>
      <p:sp>
        <p:nvSpPr>
          <p:cNvPr id="3" name="Content Placeholder 2"/>
          <p:cNvSpPr>
            <a:spLocks noGrp="1"/>
          </p:cNvSpPr>
          <p:nvPr>
            <p:ph idx="1"/>
          </p:nvPr>
        </p:nvSpPr>
        <p:spPr>
          <a:xfrm>
            <a:off x="2627784" y="1124744"/>
            <a:ext cx="5449416" cy="5276056"/>
          </a:xfrm>
        </p:spPr>
        <p:txBody>
          <a:bodyPr>
            <a:normAutofit fontScale="92500" lnSpcReduction="10000"/>
          </a:bodyPr>
          <a:lstStyle/>
          <a:p>
            <a:r>
              <a:rPr lang="en-GB" dirty="0" smtClean="0"/>
              <a:t>‘</a:t>
            </a:r>
            <a:r>
              <a:rPr lang="en-GB" dirty="0"/>
              <a:t>Media has been claimed to be a negative psychological force, deteriorating the quality of individual and social life, tantamount to an addiction, media [especially TV] have been claimed to structure the flow of daily life, determining when we eat, sleep, socialize and even procreate’ (Hoover, 2006,9).</a:t>
            </a:r>
          </a:p>
          <a:p>
            <a:r>
              <a:rPr lang="en-GB" dirty="0"/>
              <a:t>‘A more nuanced view of the media is that they function as a kind of mirror of the culture, or even a “cultural form” through which important relations in the culture are aired, debated, articulated, and negotiated’ (Hoover, 2006, 10)</a:t>
            </a:r>
            <a:r>
              <a:rPr lang="en-GB" dirty="0" smtClean="0"/>
              <a:t>.</a:t>
            </a:r>
          </a:p>
          <a:p>
            <a:r>
              <a:rPr lang="en-GB" dirty="0"/>
              <a:t>‘In the post-9/11 era it has even been argues that the media assumed, around that event, a role that can best be described as a “new civil religion of commemoration and mourning”’ (Hoover, 2006, 10).</a:t>
            </a:r>
          </a:p>
          <a:p>
            <a:endParaRPr lang="en-GB" dirty="0"/>
          </a:p>
          <a:p>
            <a:endParaRPr lang="en-GB" dirty="0"/>
          </a:p>
        </p:txBody>
      </p:sp>
      <p:pic>
        <p:nvPicPr>
          <p:cNvPr id="12" name="Picture 2" descr="http://4.bp.blogspot.com/-HLHbBHnOLOM/TmztXTckUBI/AAAAAAAAAGE/-LR4JBeE4uM/s1600/9-11-september-11-2001-photo-4-1x17jj1.jpg"/>
          <p:cNvPicPr>
            <a:picLocks noChangeAspect="1" noChangeArrowheads="1"/>
          </p:cNvPicPr>
          <p:nvPr/>
        </p:nvPicPr>
        <p:blipFill>
          <a:blip r:embed="rId2" cstate="print"/>
          <a:srcRect/>
          <a:stretch>
            <a:fillRect/>
          </a:stretch>
        </p:blipFill>
        <p:spPr bwMode="auto">
          <a:xfrm>
            <a:off x="107504" y="1844824"/>
            <a:ext cx="2575722" cy="2880320"/>
          </a:xfrm>
          <a:prstGeom prst="rect">
            <a:avLst/>
          </a:prstGeom>
          <a:noFill/>
        </p:spPr>
      </p:pic>
    </p:spTree>
    <p:extLst>
      <p:ext uri="{BB962C8B-B14F-4D97-AF65-F5344CB8AC3E}">
        <p14:creationId xmlns:p14="http://schemas.microsoft.com/office/powerpoint/2010/main" val="331839596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‘They simply would not have had the same force or effect without the media.  At the same time, they brought religion to the fore in new and unprecedented ways …’further, ‘the fact that religion and media </a:t>
            </a:r>
            <a:r>
              <a:rPr lang="en-GB" i="1" dirty="0"/>
              <a:t>interacted</a:t>
            </a:r>
            <a:r>
              <a:rPr lang="en-GB" dirty="0"/>
              <a:t> in these events is also significant’ (Hoover, 2006, 236).</a:t>
            </a:r>
          </a:p>
          <a:p>
            <a:r>
              <a:rPr lang="en-GB" dirty="0"/>
              <a:t>The ‘… ability to send television images back and forth across the country, the eventual emergence of actual amateur film of the shooting itself, the live-on-camera shooting of the assassin himself …’ (Hoover, 2006, 243).</a:t>
            </a:r>
          </a:p>
          <a:p>
            <a:r>
              <a:rPr lang="en-GB" dirty="0"/>
              <a:t>‘It is my argument that this even ushered in the beginning of a new form of public ritual linked to collective nation and international problems of commemoration and mourning’ (Hoover, 2006, 244).  </a:t>
            </a:r>
          </a:p>
          <a:p>
            <a:endParaRPr lang="en-GB" dirty="0"/>
          </a:p>
        </p:txBody>
      </p:sp>
    </p:spTree>
    <p:extLst>
      <p:ext uri="{BB962C8B-B14F-4D97-AF65-F5344CB8AC3E}">
        <p14:creationId xmlns:p14="http://schemas.microsoft.com/office/powerpoint/2010/main" val="260610199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56992"/>
            <a:ext cx="8208912" cy="3384376"/>
          </a:xfrm>
        </p:spPr>
        <p:txBody>
          <a:bodyPr>
            <a:normAutofit fontScale="92500" lnSpcReduction="20000"/>
          </a:bodyPr>
          <a:lstStyle/>
          <a:p>
            <a:r>
              <a:rPr lang="en-GB" dirty="0"/>
              <a:t>The </a:t>
            </a:r>
            <a:r>
              <a:rPr lang="en-GB" dirty="0" smtClean="0"/>
              <a:t>Simpsons: </a:t>
            </a:r>
            <a:r>
              <a:rPr lang="en-GB" dirty="0"/>
              <a:t>“The show reached levels of success normally associated with live-action programming by creating a more human and realist depiction of the family than many live-action domestic sitcoms”. Works for children but also there is a level for adults.  </a:t>
            </a:r>
          </a:p>
          <a:p>
            <a:r>
              <a:rPr lang="en-GB" dirty="0"/>
              <a:t>“…</a:t>
            </a:r>
            <a:r>
              <a:rPr lang="en-GB" i="1" dirty="0"/>
              <a:t>The Simpsons </a:t>
            </a:r>
            <a:r>
              <a:rPr lang="en-GB" dirty="0"/>
              <a:t>uses the capabilities of cartoons to allow fantasy, adding a new bent on the family sitcom”.</a:t>
            </a:r>
          </a:p>
          <a:p>
            <a:r>
              <a:rPr lang="en-GB" dirty="0" smtClean="0"/>
              <a:t>Typical </a:t>
            </a:r>
            <a:r>
              <a:rPr lang="en-GB" dirty="0"/>
              <a:t>American family and honesty.  </a:t>
            </a:r>
            <a:endParaRPr lang="en-GB" dirty="0" smtClean="0"/>
          </a:p>
          <a:p>
            <a:r>
              <a:rPr lang="en-GB" dirty="0" smtClean="0"/>
              <a:t>Is it mocking religion or is it a positive representation of religion?</a:t>
            </a:r>
            <a:endParaRPr lang="en-GB" dirty="0" smtClean="0"/>
          </a:p>
          <a:p>
            <a:endParaRPr lang="en-GB" dirty="0"/>
          </a:p>
          <a:p>
            <a:pPr marL="114300" indent="0">
              <a:buNone/>
            </a:pPr>
            <a:r>
              <a:rPr lang="en-GB" sz="1300" u="sng" dirty="0">
                <a:hlinkClick r:id="rId2"/>
              </a:rPr>
              <a:t>http://sitcomsparks.wordpress.com/</a:t>
            </a:r>
            <a:r>
              <a:rPr lang="en-GB" sz="1300" dirty="0"/>
              <a:t>, An in-depth look at TV sitcoms, </a:t>
            </a:r>
            <a:r>
              <a:rPr lang="en-GB" sz="1300" u="sng" cap="all" dirty="0">
                <a:hlinkClick r:id="rId3"/>
              </a:rPr>
              <a:t>REMIX: THE COMBINING OF GENRES IN THE SIMPSONS</a:t>
            </a:r>
            <a:r>
              <a:rPr lang="en-GB" sz="1300" cap="all" dirty="0"/>
              <a:t> 20 May 2012</a:t>
            </a:r>
            <a:endParaRPr lang="en-GB" sz="1300" b="1" dirty="0"/>
          </a:p>
          <a:p>
            <a:pPr marL="114300" indent="0">
              <a:buNone/>
            </a:pPr>
            <a:r>
              <a:rPr lang="en-GB" dirty="0"/>
              <a:t> </a:t>
            </a:r>
          </a:p>
          <a:p>
            <a:endParaRPr lang="en-GB" dirty="0"/>
          </a:p>
        </p:txBody>
      </p:sp>
      <p:sp>
        <p:nvSpPr>
          <p:cNvPr id="4" name="TextBox 3"/>
          <p:cNvSpPr txBox="1"/>
          <p:nvPr/>
        </p:nvSpPr>
        <p:spPr>
          <a:xfrm>
            <a:off x="641804" y="682728"/>
            <a:ext cx="184666" cy="369332"/>
          </a:xfrm>
          <a:prstGeom prst="rect">
            <a:avLst/>
          </a:prstGeom>
          <a:noFill/>
        </p:spPr>
        <p:txBody>
          <a:bodyPr wrap="none" rtlCol="0">
            <a:spAutoFit/>
          </a:bodyPr>
          <a:lstStyle/>
          <a:p>
            <a:endParaRPr lang="en-US" dirty="0"/>
          </a:p>
        </p:txBody>
      </p:sp>
      <p:pic>
        <p:nvPicPr>
          <p:cNvPr id="5" name="Picture 2" descr="http://2.bp.blogspot.com/-qrMEy8WlmMo/TwNku5q5tFI/AAAAAAAABtg/dAI3fX3GOdg/s1600/Simpsons%2BSofa.jpg"/>
          <p:cNvPicPr>
            <a:picLocks noChangeAspect="1" noChangeArrowheads="1"/>
          </p:cNvPicPr>
          <p:nvPr/>
        </p:nvPicPr>
        <p:blipFill>
          <a:blip r:embed="rId4" cstate="print"/>
          <a:srcRect/>
          <a:stretch>
            <a:fillRect/>
          </a:stretch>
        </p:blipFill>
        <p:spPr bwMode="auto">
          <a:xfrm>
            <a:off x="0" y="24242"/>
            <a:ext cx="4499992" cy="3374994"/>
          </a:xfrm>
          <a:prstGeom prst="rect">
            <a:avLst/>
          </a:prstGeom>
          <a:noFill/>
        </p:spPr>
      </p:pic>
    </p:spTree>
    <p:extLst>
      <p:ext uri="{BB962C8B-B14F-4D97-AF65-F5344CB8AC3E}">
        <p14:creationId xmlns:p14="http://schemas.microsoft.com/office/powerpoint/2010/main" val="2192207473"/>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Ned Flanders – Evangelical </a:t>
            </a:r>
            <a:r>
              <a:rPr lang="en-GB" dirty="0" smtClean="0"/>
              <a:t>Christian</a:t>
            </a:r>
          </a:p>
          <a:p>
            <a:pPr lvl="0"/>
            <a:endParaRPr lang="en-GB" dirty="0"/>
          </a:p>
          <a:p>
            <a:pPr lvl="0"/>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1700808"/>
            <a:ext cx="2819048" cy="4520635"/>
          </a:xfrm>
          <a:prstGeom prst="rect">
            <a:avLst/>
          </a:prstGeom>
        </p:spPr>
      </p:pic>
    </p:spTree>
    <p:extLst>
      <p:ext uri="{BB962C8B-B14F-4D97-AF65-F5344CB8AC3E}">
        <p14:creationId xmlns:p14="http://schemas.microsoft.com/office/powerpoint/2010/main" val="3594911596"/>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err="1"/>
              <a:t>Krusty</a:t>
            </a:r>
            <a:r>
              <a:rPr lang="en-GB" dirty="0"/>
              <a:t> the Clown is Jewish and his dad is a Rabbi</a:t>
            </a:r>
            <a:r>
              <a:rPr lang="en-GB" dirty="0" smtClean="0"/>
              <a:t>.</a:t>
            </a:r>
          </a:p>
          <a:p>
            <a:pPr lvl="0"/>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068960"/>
            <a:ext cx="2952750" cy="244792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49231119"/>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err="1"/>
              <a:t>Apu</a:t>
            </a:r>
            <a:r>
              <a:rPr lang="en-GB" dirty="0"/>
              <a:t> is Hindu and owns the Kwik-E-Mart</a:t>
            </a:r>
            <a:r>
              <a:rPr lang="en-GB" dirty="0" smtClean="0"/>
              <a:t>.</a:t>
            </a:r>
          </a:p>
          <a:p>
            <a:pPr lvl="0"/>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276872"/>
            <a:ext cx="2476191" cy="3809524"/>
          </a:xfrm>
          <a:prstGeom prst="rect">
            <a:avLst/>
          </a:prstGeom>
        </p:spPr>
      </p:pic>
    </p:spTree>
    <p:extLst>
      <p:ext uri="{BB962C8B-B14F-4D97-AF65-F5344CB8AC3E}">
        <p14:creationId xmlns:p14="http://schemas.microsoft.com/office/powerpoint/2010/main" val="3876946510"/>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Rev. Timothy Lovejoy, local </a:t>
            </a:r>
            <a:r>
              <a:rPr lang="en-GB" dirty="0" smtClean="0"/>
              <a:t>minister</a:t>
            </a:r>
          </a:p>
          <a:p>
            <a:pPr lvl="0"/>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2492896"/>
            <a:ext cx="1695450" cy="3810000"/>
          </a:xfrm>
          <a:prstGeom prst="rect">
            <a:avLst/>
          </a:prstGeom>
        </p:spPr>
      </p:pic>
    </p:spTree>
    <p:extLst>
      <p:ext uri="{BB962C8B-B14F-4D97-AF65-F5344CB8AC3E}">
        <p14:creationId xmlns:p14="http://schemas.microsoft.com/office/powerpoint/2010/main" val="4141957654"/>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Visits by Jehovah’s Witnesses, Mormons, Wiccans, Scientologists and others. </a:t>
            </a:r>
            <a:endParaRPr lang="en-GB" dirty="0" smtClean="0"/>
          </a:p>
          <a:p>
            <a:pPr marL="114300" indent="0">
              <a:buNone/>
            </a:pPr>
            <a:r>
              <a:rPr lang="en-GB" dirty="0" smtClean="0"/>
              <a:t> </a:t>
            </a:r>
            <a:endParaRPr lang="en-GB"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2564904"/>
            <a:ext cx="4877481" cy="3658111"/>
          </a:xfrm>
          <a:prstGeom prst="rect">
            <a:avLst/>
          </a:prstGeom>
        </p:spPr>
      </p:pic>
    </p:spTree>
    <p:extLst>
      <p:ext uri="{BB962C8B-B14F-4D97-AF65-F5344CB8AC3E}">
        <p14:creationId xmlns:p14="http://schemas.microsoft.com/office/powerpoint/2010/main" val="3573146867"/>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7620000" cy="6140152"/>
          </a:xfrm>
        </p:spPr>
        <p:txBody>
          <a:bodyPr>
            <a:normAutofit fontScale="85000" lnSpcReduction="20000"/>
          </a:bodyPr>
          <a:lstStyle/>
          <a:p>
            <a:pPr lvl="0"/>
            <a:r>
              <a:rPr lang="en-GB" dirty="0" smtClean="0"/>
              <a:t>TV was the main way of distributing information in the 20</a:t>
            </a:r>
            <a:r>
              <a:rPr lang="en-GB" baseline="30000" dirty="0" smtClean="0"/>
              <a:t>th</a:t>
            </a:r>
            <a:r>
              <a:rPr lang="en-GB" dirty="0" smtClean="0"/>
              <a:t> century.  “It literally brings the entire world into any home almost instantaneously”, and meant that there was an impact on the lives of all those who watch </a:t>
            </a:r>
            <a:r>
              <a:rPr lang="en-GB" dirty="0" err="1" smtClean="0"/>
              <a:t>tv</a:t>
            </a:r>
            <a:r>
              <a:rPr lang="en-GB" dirty="0" smtClean="0"/>
              <a:t>.  “The sitcom is born, and in almost all circumstances is an attempt to reflect the audience through the lens of comedy. The medium is the message and the viewer is the content”. </a:t>
            </a:r>
          </a:p>
          <a:p>
            <a:pPr lvl="0"/>
            <a:r>
              <a:rPr lang="en-GB" dirty="0" smtClean="0"/>
              <a:t>That Homer Simpson has been declared Roman Catholic by the Vatican.  “…as if by some miracle, he is </a:t>
            </a:r>
            <a:r>
              <a:rPr lang="en-GB" i="1" dirty="0" smtClean="0"/>
              <a:t>shown </a:t>
            </a:r>
            <a:r>
              <a:rPr lang="en-GB" dirty="0" smtClean="0"/>
              <a:t>forgiveness. His family, his friends, even his work, forgive him and embrace him back into the fold. Why doesn’t Marge ever really leave him?”</a:t>
            </a:r>
          </a:p>
          <a:p>
            <a:pPr lvl="0"/>
            <a:r>
              <a:rPr lang="en-GB" dirty="0" smtClean="0"/>
              <a:t>“The sitcom may very well do more for encouraging morality because it shows stories and people that the audience will relate to immediately. It does not tell people how they </a:t>
            </a:r>
            <a:r>
              <a:rPr lang="en-GB" i="1" dirty="0" smtClean="0"/>
              <a:t>should act</a:t>
            </a:r>
            <a:r>
              <a:rPr lang="en-GB" dirty="0" smtClean="0"/>
              <a:t>, but instead shows them how </a:t>
            </a:r>
            <a:r>
              <a:rPr lang="en-GB" i="1" dirty="0" smtClean="0"/>
              <a:t>they are</a:t>
            </a:r>
            <a:r>
              <a:rPr lang="en-GB" dirty="0" smtClean="0"/>
              <a:t>. In a sense, the sitcom shows the viewer to himself or herself in a context or situation and then shows the consequences of the actions in that situation”.</a:t>
            </a:r>
          </a:p>
          <a:p>
            <a:pPr marL="114300" indent="0">
              <a:buNone/>
            </a:pPr>
            <a:endParaRPr lang="en-GB" dirty="0" smtClean="0"/>
          </a:p>
          <a:p>
            <a:pPr marL="114300" indent="0">
              <a:buNone/>
            </a:pPr>
            <a:endParaRPr lang="en-GB" dirty="0" smtClean="0"/>
          </a:p>
          <a:p>
            <a:pPr marL="114300" indent="0">
              <a:buNone/>
            </a:pPr>
            <a:endParaRPr lang="en-GB" dirty="0"/>
          </a:p>
          <a:p>
            <a:pPr marL="114300" indent="0">
              <a:buNone/>
            </a:pPr>
            <a:r>
              <a:rPr lang="en-GB" dirty="0" smtClean="0"/>
              <a:t>“</a:t>
            </a:r>
            <a:r>
              <a:rPr lang="en-GB" u="sng" dirty="0">
                <a:hlinkClick r:id="rId2" tooltip="Permanent Link to Will Sitcoms Do More for Morality than Religion?"/>
              </a:rPr>
              <a:t>Will Sitcoms Do More for Morality than Religion?</a:t>
            </a:r>
            <a:r>
              <a:rPr lang="en-GB" dirty="0"/>
              <a:t>”, October 19th, 2010, </a:t>
            </a:r>
            <a:r>
              <a:rPr lang="en-GB" u="sng" dirty="0">
                <a:hlinkClick r:id="rId2"/>
              </a:rPr>
              <a:t>http://godwillbegod.com/blog/beyond-belief/will-sitcoms-do-more-for-morality-than-religion</a:t>
            </a:r>
            <a:endParaRPr lang="en-GB" b="1" dirty="0"/>
          </a:p>
          <a:p>
            <a:endParaRPr lang="en-US" dirty="0"/>
          </a:p>
        </p:txBody>
      </p:sp>
    </p:spTree>
    <p:extLst>
      <p:ext uri="{BB962C8B-B14F-4D97-AF65-F5344CB8AC3E}">
        <p14:creationId xmlns:p14="http://schemas.microsoft.com/office/powerpoint/2010/main" val="3542239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“He is an idle, pea-brained glutton with a permanent craving for doughnuts and Duff beer, but Homer Simpson has been declared a true Catholic by the Vatican's official newspaper”.</a:t>
            </a:r>
            <a:endParaRPr lang="en-GB" b="1" dirty="0"/>
          </a:p>
          <a:p>
            <a:r>
              <a:rPr lang="en-GB" dirty="0"/>
              <a:t>“"Homer and Bart are Catholics", the newspaper said: "The Simpsons are among the few TV programmes for children in which Christian faith, religion, and questions about God are recurrent themes”.</a:t>
            </a:r>
            <a:endParaRPr lang="en-GB" b="1" dirty="0"/>
          </a:p>
          <a:p>
            <a:r>
              <a:rPr lang="en-GB" dirty="0"/>
              <a:t>The article sites an earlier statement made in the </a:t>
            </a:r>
            <a:r>
              <a:rPr lang="en-GB" dirty="0" err="1"/>
              <a:t>Valitcan</a:t>
            </a:r>
            <a:r>
              <a:rPr lang="en-GB" dirty="0"/>
              <a:t> newspaper about The Simpsons: “"the relationship between man and God" is one of its most important themes and that it often mirrored the "religious and spiritual confusion of our times".</a:t>
            </a:r>
            <a:endParaRPr lang="en-GB" b="1" dirty="0"/>
          </a:p>
          <a:p>
            <a:r>
              <a:rPr lang="en-GB" dirty="0"/>
              <a:t>Nick Squires, </a:t>
            </a:r>
            <a:r>
              <a:rPr lang="en-GB" i="1" dirty="0"/>
              <a:t>The Telegraph</a:t>
            </a:r>
            <a:r>
              <a:rPr lang="en-GB" dirty="0"/>
              <a:t>, “Homer Simpson 'is a true Catholic'”, 17 Oct 2010, </a:t>
            </a:r>
            <a:r>
              <a:rPr lang="en-GB" u="sng" dirty="0">
                <a:hlinkClick r:id="rId2"/>
              </a:rPr>
              <a:t>http://www.telegraph.co.uk/news/worldnews/europe/vaticancityandholysee/8069472/Homer-Simpson-is-a-true-Catholic.html</a:t>
            </a:r>
            <a:endParaRPr lang="en-GB" b="1" dirty="0"/>
          </a:p>
          <a:p>
            <a:r>
              <a:rPr lang="en-GB" u="sng" dirty="0" err="1"/>
              <a:t>L’osservatore</a:t>
            </a:r>
            <a:r>
              <a:rPr lang="en-GB" u="sng" dirty="0"/>
              <a:t> Romano, </a:t>
            </a:r>
            <a:r>
              <a:rPr lang="en-GB" u="sng" dirty="0">
                <a:hlinkClick r:id="rId3"/>
              </a:rPr>
              <a:t>http://www.vatican.va/news_services/or/or_eng/</a:t>
            </a:r>
            <a:endParaRPr lang="en-GB" b="1" dirty="0"/>
          </a:p>
          <a:p>
            <a:r>
              <a:rPr lang="en-GB" dirty="0"/>
              <a:t> </a:t>
            </a:r>
            <a:endParaRPr lang="en-GB" b="1" dirty="0"/>
          </a:p>
          <a:p>
            <a:r>
              <a:rPr lang="en-GB" dirty="0"/>
              <a:t> </a:t>
            </a:r>
          </a:p>
          <a:p>
            <a:endParaRPr lang="en-US" dirty="0"/>
          </a:p>
        </p:txBody>
      </p:sp>
    </p:spTree>
    <p:extLst>
      <p:ext uri="{BB962C8B-B14F-4D97-AF65-F5344CB8AC3E}">
        <p14:creationId xmlns:p14="http://schemas.microsoft.com/office/powerpoint/2010/main" val="20063786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Images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solidFill>
                  <a:schemeClr val="tx2"/>
                </a:solidFill>
              </a:rPr>
              <a:t>Test </a:t>
            </a:r>
            <a:r>
              <a:rPr lang="en-GB" dirty="0">
                <a:solidFill>
                  <a:schemeClr val="tx2"/>
                </a:solidFill>
              </a:rPr>
              <a:t>Card image </a:t>
            </a:r>
            <a:r>
              <a:rPr lang="en-GB" u="sng" dirty="0">
                <a:solidFill>
                  <a:schemeClr val="tx2"/>
                </a:solidFill>
                <a:hlinkClick r:id="rId2"/>
              </a:rPr>
              <a:t>http://www.guardian.co.uk/tv-and-radio/shortcuts/2012/apr/22/the-test-card-girl-and-clown</a:t>
            </a:r>
            <a:endParaRPr lang="en-GB" dirty="0">
              <a:solidFill>
                <a:schemeClr val="tx2"/>
              </a:solidFill>
            </a:endParaRPr>
          </a:p>
          <a:p>
            <a:r>
              <a:rPr lang="en-GB" dirty="0">
                <a:solidFill>
                  <a:schemeClr val="tx2"/>
                </a:solidFill>
              </a:rPr>
              <a:t>Open University image </a:t>
            </a:r>
            <a:r>
              <a:rPr lang="en-GB" u="sng" dirty="0">
                <a:solidFill>
                  <a:schemeClr val="tx2"/>
                </a:solidFill>
                <a:hlinkClick r:id="rId3"/>
              </a:rPr>
              <a:t>http://www.open.ac.uk/researchprojects/historyofou/story/small-screen-heroes-the-ou-and-the-bbc</a:t>
            </a:r>
            <a:endParaRPr lang="en-GB" dirty="0">
              <a:solidFill>
                <a:schemeClr val="tx2"/>
              </a:solidFill>
            </a:endParaRPr>
          </a:p>
          <a:p>
            <a:r>
              <a:rPr lang="en-GB" u="sng" dirty="0">
                <a:solidFill>
                  <a:schemeClr val="tx2"/>
                </a:solidFill>
                <a:hlinkClick r:id="rId4"/>
              </a:rPr>
              <a:t>http://www.earlytelevision.org/</a:t>
            </a:r>
            <a:endParaRPr lang="en-GB" dirty="0">
              <a:solidFill>
                <a:schemeClr val="tx2"/>
              </a:solidFill>
            </a:endParaRPr>
          </a:p>
          <a:p>
            <a:r>
              <a:rPr lang="en-GB" dirty="0">
                <a:solidFill>
                  <a:schemeClr val="tx2"/>
                </a:solidFill>
              </a:rPr>
              <a:t>Very early TV: </a:t>
            </a:r>
            <a:r>
              <a:rPr lang="en-GB" u="sng" dirty="0">
                <a:solidFill>
                  <a:schemeClr val="tx2"/>
                </a:solidFill>
                <a:hlinkClick r:id="rId5"/>
              </a:rPr>
              <a:t>http://www.earlytelevision.org/rca_ct-100.html</a:t>
            </a:r>
            <a:endParaRPr lang="en-GB" dirty="0">
              <a:solidFill>
                <a:schemeClr val="tx2"/>
              </a:solidFill>
            </a:endParaRPr>
          </a:p>
          <a:p>
            <a:r>
              <a:rPr lang="en-GB" dirty="0">
                <a:solidFill>
                  <a:schemeClr val="tx2"/>
                </a:solidFill>
              </a:rPr>
              <a:t>Early TV: </a:t>
            </a:r>
            <a:r>
              <a:rPr lang="en-GB" u="sng" dirty="0">
                <a:solidFill>
                  <a:schemeClr val="tx2"/>
                </a:solidFill>
                <a:hlinkClick r:id="rId6"/>
              </a:rPr>
              <a:t>http://majestikblue.wordpress.com/2011/05/14/journalism-and-early-television/</a:t>
            </a:r>
            <a:endParaRPr lang="en-GB" dirty="0">
              <a:solidFill>
                <a:schemeClr val="tx2"/>
              </a:solidFill>
            </a:endParaRPr>
          </a:p>
          <a:p>
            <a:r>
              <a:rPr lang="en-GB" dirty="0">
                <a:solidFill>
                  <a:schemeClr val="tx2"/>
                </a:solidFill>
              </a:rPr>
              <a:t>3D TV: </a:t>
            </a:r>
            <a:r>
              <a:rPr lang="en-GB" u="sng" dirty="0">
                <a:solidFill>
                  <a:schemeClr val="tx2"/>
                </a:solidFill>
                <a:hlinkClick r:id="rId7"/>
              </a:rPr>
              <a:t>http://www.finluxdirect.com/3d-tvs/finlux-42-3d-led-tv-full-hd-1080p-pvr+8x-glasses-42f7020-d/invt/42f7020-d?source=246_74&amp;gclid=CI2Mn5Sd7rYCFbMbtAodjl4Aow</a:t>
            </a:r>
            <a:endParaRPr lang="en-GB" dirty="0">
              <a:solidFill>
                <a:schemeClr val="tx2"/>
              </a:solidFill>
            </a:endParaRPr>
          </a:p>
          <a:p>
            <a:r>
              <a:rPr lang="en-GB" dirty="0">
                <a:solidFill>
                  <a:schemeClr val="tx2"/>
                </a:solidFill>
              </a:rPr>
              <a:t>Pink TV: </a:t>
            </a:r>
            <a:r>
              <a:rPr lang="en-GB" u="sng" dirty="0">
                <a:solidFill>
                  <a:schemeClr val="tx2"/>
                </a:solidFill>
                <a:hlinkClick r:id="rId8"/>
              </a:rPr>
              <a:t>http://www.currys.co.uk/gbuk/tv-dvd-blu-ray/televisions/small-screen-tvs-up-to-32/logik-l22fedp12-full-hd-22-led-tv-with-built-in-dvd-player-12592997-pdt.html</a:t>
            </a:r>
            <a:endParaRPr lang="en-GB" dirty="0">
              <a:solidFill>
                <a:schemeClr val="tx2"/>
              </a:solidFill>
            </a:endParaRPr>
          </a:p>
          <a:p>
            <a:r>
              <a:rPr lang="en-GB" u="sng" dirty="0">
                <a:solidFill>
                  <a:schemeClr val="tx2"/>
                </a:solidFill>
              </a:rPr>
              <a:t>The Simpsons Wi-Fi church: </a:t>
            </a:r>
            <a:r>
              <a:rPr lang="en-GB" u="sng" dirty="0">
                <a:solidFill>
                  <a:schemeClr val="tx2"/>
                </a:solidFill>
                <a:hlinkClick r:id="rId9"/>
              </a:rPr>
              <a:t>http://workplayrest.info/?p=2444</a:t>
            </a:r>
            <a:endParaRPr lang="en-GB" dirty="0">
              <a:solidFill>
                <a:schemeClr val="tx2"/>
              </a:solidFill>
            </a:endParaRPr>
          </a:p>
          <a:p>
            <a:r>
              <a:rPr lang="en-GB" dirty="0">
                <a:solidFill>
                  <a:schemeClr val="tx2"/>
                </a:solidFill>
              </a:rPr>
              <a:t>Lovejoy: </a:t>
            </a:r>
            <a:r>
              <a:rPr lang="en-GB" u="sng" dirty="0">
                <a:solidFill>
                  <a:schemeClr val="tx2"/>
                </a:solidFill>
                <a:hlinkClick r:id="rId10"/>
              </a:rPr>
              <a:t>http://kaynou.files.wordpress.com/2010/10/lovejoy.jpg</a:t>
            </a:r>
            <a:endParaRPr lang="en-GB" dirty="0">
              <a:solidFill>
                <a:schemeClr val="tx2"/>
              </a:solidFill>
            </a:endParaRPr>
          </a:p>
          <a:p>
            <a:r>
              <a:rPr lang="en-GB" dirty="0">
                <a:solidFill>
                  <a:schemeClr val="tx2"/>
                </a:solidFill>
              </a:rPr>
              <a:t>Ned Flanders: </a:t>
            </a:r>
            <a:r>
              <a:rPr lang="en-GB" u="sng" dirty="0">
                <a:solidFill>
                  <a:schemeClr val="tx2"/>
                </a:solidFill>
                <a:hlinkClick r:id="rId11"/>
              </a:rPr>
              <a:t>http://simpsons.wikia.com/wiki/File:Ned_Flanders.png</a:t>
            </a:r>
            <a:endParaRPr lang="en-GB" dirty="0">
              <a:solidFill>
                <a:schemeClr val="tx2"/>
              </a:solidFill>
            </a:endParaRPr>
          </a:p>
          <a:p>
            <a:r>
              <a:rPr lang="en-GB" dirty="0">
                <a:solidFill>
                  <a:schemeClr val="tx2"/>
                </a:solidFill>
              </a:rPr>
              <a:t>The Simpsons in Church: </a:t>
            </a:r>
            <a:r>
              <a:rPr lang="en-GB" u="sng" dirty="0">
                <a:solidFill>
                  <a:schemeClr val="tx2"/>
                </a:solidFill>
                <a:hlinkClick r:id="rId12"/>
              </a:rPr>
              <a:t>http://www.morethings.com/fan/simpsons/jazzy-and-the-pussycats.htm</a:t>
            </a:r>
            <a:endParaRPr lang="en-GB" dirty="0">
              <a:solidFill>
                <a:schemeClr val="tx2"/>
              </a:solidFill>
            </a:endParaRPr>
          </a:p>
          <a:p>
            <a:r>
              <a:rPr lang="en-GB" dirty="0">
                <a:solidFill>
                  <a:schemeClr val="tx2"/>
                </a:solidFill>
              </a:rPr>
              <a:t>South Park: </a:t>
            </a:r>
            <a:r>
              <a:rPr lang="en-GB" u="sng" dirty="0">
                <a:solidFill>
                  <a:schemeClr val="tx2"/>
                </a:solidFill>
                <a:hlinkClick r:id="rId13"/>
              </a:rPr>
              <a:t>http://bizarreglamour.tumblr.com/post/6075338509/25-greatest-animated-tv-series</a:t>
            </a:r>
            <a:endParaRPr lang="en-GB" dirty="0">
              <a:solidFill>
                <a:schemeClr val="tx2"/>
              </a:solidFill>
            </a:endParaRPr>
          </a:p>
          <a:p>
            <a:r>
              <a:rPr lang="en-GB" dirty="0">
                <a:solidFill>
                  <a:schemeClr val="tx2"/>
                </a:solidFill>
              </a:rPr>
              <a:t>Bark Simpson as an angel: </a:t>
            </a:r>
            <a:r>
              <a:rPr lang="en-GB" u="sng" dirty="0">
                <a:solidFill>
                  <a:schemeClr val="tx2"/>
                </a:solidFill>
                <a:hlinkClick r:id="rId14"/>
              </a:rPr>
              <a:t>http://www.nordinho.net/vbull/lounge-graveyard/10252-simpsons-16-going-350-a.html</a:t>
            </a:r>
            <a:endParaRPr lang="en-GB" dirty="0">
              <a:solidFill>
                <a:schemeClr val="tx2"/>
              </a:solidFill>
            </a:endParaRPr>
          </a:p>
          <a:p>
            <a:r>
              <a:rPr lang="en-GB" dirty="0">
                <a:solidFill>
                  <a:schemeClr val="tx2"/>
                </a:solidFill>
              </a:rPr>
              <a:t>Touched by an Angel: </a:t>
            </a:r>
            <a:r>
              <a:rPr lang="en-GB" u="sng" dirty="0">
                <a:solidFill>
                  <a:schemeClr val="tx2"/>
                </a:solidFill>
                <a:hlinkClick r:id="rId15"/>
              </a:rPr>
              <a:t>http://www.imdb.com/title/tt0108968</a:t>
            </a:r>
            <a:r>
              <a:rPr lang="en-GB" u="sng" dirty="0" smtClean="0">
                <a:solidFill>
                  <a:schemeClr val="tx2"/>
                </a:solidFill>
                <a:hlinkClick r:id="rId15"/>
              </a:rPr>
              <a:t>/</a:t>
            </a:r>
            <a:endParaRPr lang="en-GB" u="sng" dirty="0" smtClean="0">
              <a:solidFill>
                <a:schemeClr val="tx2"/>
              </a:solidFill>
            </a:endParaRPr>
          </a:p>
          <a:p>
            <a:r>
              <a:rPr lang="en-GB" dirty="0" smtClean="0">
                <a:solidFill>
                  <a:schemeClr val="tx2"/>
                </a:solidFill>
              </a:rPr>
              <a:t>South Park religion: </a:t>
            </a:r>
            <a:r>
              <a:rPr lang="en-GB" dirty="0">
                <a:hlinkClick r:id="rId16"/>
              </a:rPr>
              <a:t>http://ironwolf.dangerousgames.com/blog/archives/date/2010/04</a:t>
            </a:r>
            <a:endParaRPr lang="en-GB" dirty="0">
              <a:solidFill>
                <a:schemeClr val="tx2"/>
              </a:solidFill>
            </a:endParaRPr>
          </a:p>
          <a:p>
            <a:endParaRPr lang="en-GB" dirty="0"/>
          </a:p>
        </p:txBody>
      </p:sp>
    </p:spTree>
    <p:extLst>
      <p:ext uri="{BB962C8B-B14F-4D97-AF65-F5344CB8AC3E}">
        <p14:creationId xmlns:p14="http://schemas.microsoft.com/office/powerpoint/2010/main" val="1330486623"/>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solidFill>
                  <a:schemeClr val="accent1"/>
                </a:solidFill>
              </a:rPr>
              <a:t>Brown</a:t>
            </a:r>
            <a:r>
              <a:rPr lang="en-GB" dirty="0">
                <a:solidFill>
                  <a:schemeClr val="accent1"/>
                </a:solidFill>
              </a:rPr>
              <a:t>, Susan Love (1992) ‘Baby Boomers, American Character, and the New Age: A Synthesis’, in Lewis, James R &amp; J Gordon Melton </a:t>
            </a:r>
            <a:r>
              <a:rPr lang="en-GB" dirty="0" err="1">
                <a:solidFill>
                  <a:schemeClr val="accent1"/>
                </a:solidFill>
              </a:rPr>
              <a:t>eds</a:t>
            </a:r>
            <a:r>
              <a:rPr lang="en-GB" dirty="0">
                <a:solidFill>
                  <a:schemeClr val="accent1"/>
                </a:solidFill>
              </a:rPr>
              <a:t>, </a:t>
            </a:r>
            <a:r>
              <a:rPr lang="en-GB" i="1" dirty="0">
                <a:solidFill>
                  <a:schemeClr val="accent1"/>
                </a:solidFill>
              </a:rPr>
              <a:t>Perspectives on the New Age</a:t>
            </a:r>
            <a:r>
              <a:rPr lang="en-GB" dirty="0">
                <a:solidFill>
                  <a:schemeClr val="accent1"/>
                </a:solidFill>
              </a:rPr>
              <a:t>, Albany: State University of New York Press. </a:t>
            </a:r>
          </a:p>
          <a:p>
            <a:r>
              <a:rPr lang="en-GB" dirty="0">
                <a:solidFill>
                  <a:schemeClr val="accent1"/>
                </a:solidFill>
              </a:rPr>
              <a:t>Hoover, Stewart M (2006) </a:t>
            </a:r>
            <a:r>
              <a:rPr lang="en-GB" i="1" dirty="0">
                <a:solidFill>
                  <a:schemeClr val="accent1"/>
                </a:solidFill>
              </a:rPr>
              <a:t>Religion in the Media Age </a:t>
            </a:r>
            <a:r>
              <a:rPr lang="en-GB" dirty="0">
                <a:solidFill>
                  <a:schemeClr val="accent1"/>
                </a:solidFill>
              </a:rPr>
              <a:t>Routledge: Abingdon.</a:t>
            </a:r>
          </a:p>
          <a:p>
            <a:r>
              <a:rPr lang="en-GB" dirty="0">
                <a:solidFill>
                  <a:schemeClr val="accent1"/>
                </a:solidFill>
              </a:rPr>
              <a:t>Lynch, Gordon (2005) </a:t>
            </a:r>
            <a:r>
              <a:rPr lang="en-GB" i="1" dirty="0">
                <a:solidFill>
                  <a:schemeClr val="accent1"/>
                </a:solidFill>
              </a:rPr>
              <a:t>Understanding Theology and Popular Culture, </a:t>
            </a:r>
            <a:r>
              <a:rPr lang="en-GB" dirty="0">
                <a:solidFill>
                  <a:schemeClr val="accent1"/>
                </a:solidFill>
              </a:rPr>
              <a:t>Oxford: Blackwell.</a:t>
            </a:r>
          </a:p>
          <a:p>
            <a:r>
              <a:rPr lang="en-GB" dirty="0">
                <a:solidFill>
                  <a:schemeClr val="accent1"/>
                </a:solidFill>
              </a:rPr>
              <a:t>Lynch, Gordon and </a:t>
            </a:r>
            <a:r>
              <a:rPr lang="en-GB" dirty="0" err="1">
                <a:solidFill>
                  <a:schemeClr val="accent1"/>
                </a:solidFill>
              </a:rPr>
              <a:t>Joylon</a:t>
            </a:r>
            <a:r>
              <a:rPr lang="en-GB" dirty="0">
                <a:solidFill>
                  <a:schemeClr val="accent1"/>
                </a:solidFill>
              </a:rPr>
              <a:t> Mitchell </a:t>
            </a:r>
            <a:r>
              <a:rPr lang="en-GB" dirty="0" err="1">
                <a:solidFill>
                  <a:schemeClr val="accent1"/>
                </a:solidFill>
              </a:rPr>
              <a:t>eds</a:t>
            </a:r>
            <a:r>
              <a:rPr lang="en-GB" dirty="0">
                <a:solidFill>
                  <a:schemeClr val="accent1"/>
                </a:solidFill>
              </a:rPr>
              <a:t> (2012) </a:t>
            </a:r>
            <a:r>
              <a:rPr lang="en-GB" i="1" dirty="0">
                <a:solidFill>
                  <a:schemeClr val="accent1"/>
                </a:solidFill>
              </a:rPr>
              <a:t>Religion, Media and Culture: A Reader </a:t>
            </a:r>
            <a:r>
              <a:rPr lang="en-GB" dirty="0">
                <a:solidFill>
                  <a:schemeClr val="accent1"/>
                </a:solidFill>
              </a:rPr>
              <a:t>London: Routledge.</a:t>
            </a:r>
          </a:p>
          <a:p>
            <a:r>
              <a:rPr lang="en-GB" dirty="0">
                <a:solidFill>
                  <a:schemeClr val="accent1"/>
                </a:solidFill>
              </a:rPr>
              <a:t>Hoover, Stewart M and Lynn Schofield Clark </a:t>
            </a:r>
            <a:r>
              <a:rPr lang="en-GB" dirty="0" err="1">
                <a:solidFill>
                  <a:schemeClr val="accent1"/>
                </a:solidFill>
              </a:rPr>
              <a:t>eds</a:t>
            </a:r>
            <a:r>
              <a:rPr lang="en-GB" dirty="0">
                <a:solidFill>
                  <a:schemeClr val="accent1"/>
                </a:solidFill>
              </a:rPr>
              <a:t> (2002) </a:t>
            </a:r>
            <a:r>
              <a:rPr lang="en-GB" i="1" dirty="0">
                <a:solidFill>
                  <a:schemeClr val="accent1"/>
                </a:solidFill>
              </a:rPr>
              <a:t>Practicing Religion in the Age of the Media: Explorations in media religion, and culture</a:t>
            </a:r>
            <a:r>
              <a:rPr lang="en-GB" dirty="0">
                <a:solidFill>
                  <a:schemeClr val="accent1"/>
                </a:solidFill>
              </a:rPr>
              <a:t>, New York: Columbia University Press.  </a:t>
            </a:r>
          </a:p>
          <a:p>
            <a:r>
              <a:rPr lang="en-GB" dirty="0">
                <a:solidFill>
                  <a:schemeClr val="accent1"/>
                </a:solidFill>
              </a:rPr>
              <a:t>Postman, Neil (1985) </a:t>
            </a:r>
            <a:r>
              <a:rPr lang="en-GB" i="1" dirty="0">
                <a:solidFill>
                  <a:schemeClr val="accent1"/>
                </a:solidFill>
              </a:rPr>
              <a:t>Amusing Ourselves to Death</a:t>
            </a:r>
            <a:r>
              <a:rPr lang="en-GB" dirty="0">
                <a:solidFill>
                  <a:schemeClr val="accent1"/>
                </a:solidFill>
              </a:rPr>
              <a:t>, London: Methuen, cited in Lynch, Gordon (2005) </a:t>
            </a:r>
            <a:r>
              <a:rPr lang="en-GB" i="1" dirty="0">
                <a:solidFill>
                  <a:schemeClr val="accent1"/>
                </a:solidFill>
              </a:rPr>
              <a:t>Understanding Theology and Popular Culture, </a:t>
            </a:r>
            <a:r>
              <a:rPr lang="en-GB" dirty="0">
                <a:solidFill>
                  <a:schemeClr val="accent1"/>
                </a:solidFill>
              </a:rPr>
              <a:t>Oxford: Blackwell.</a:t>
            </a:r>
          </a:p>
          <a:p>
            <a:pPr fontAlgn="base"/>
            <a:r>
              <a:rPr lang="en-GB" dirty="0">
                <a:solidFill>
                  <a:schemeClr val="accent1"/>
                </a:solidFill>
              </a:rPr>
              <a:t>Stout, Daniel (2012) A </a:t>
            </a:r>
            <a:r>
              <a:rPr lang="en-GB" i="1" dirty="0">
                <a:solidFill>
                  <a:schemeClr val="accent1"/>
                </a:solidFill>
              </a:rPr>
              <a:t>Media and Religion: Foundations of an Emerging Field</a:t>
            </a:r>
            <a:r>
              <a:rPr lang="en-GB" dirty="0">
                <a:solidFill>
                  <a:schemeClr val="accent1"/>
                </a:solidFill>
              </a:rPr>
              <a:t>, Abingdon: Routledge.</a:t>
            </a:r>
            <a:endParaRPr lang="en-GB" b="1" dirty="0">
              <a:solidFill>
                <a:schemeClr val="accent1"/>
              </a:solidFill>
            </a:endParaRPr>
          </a:p>
          <a:p>
            <a:pPr marL="114300" indent="0" fontAlgn="base">
              <a:buNone/>
            </a:pPr>
            <a:endParaRPr lang="en-GB" b="1" dirty="0" smtClean="0">
              <a:solidFill>
                <a:schemeClr val="accent1"/>
              </a:solidFill>
            </a:endParaRPr>
          </a:p>
          <a:p>
            <a:pPr marL="114300" indent="0" fontAlgn="base">
              <a:buNone/>
            </a:pPr>
            <a:endParaRPr lang="en-GB" b="1" dirty="0">
              <a:solidFill>
                <a:schemeClr val="accent1"/>
              </a:solidFill>
            </a:endParaRPr>
          </a:p>
          <a:p>
            <a:pPr fontAlgn="base"/>
            <a:r>
              <a:rPr lang="en-GB" dirty="0">
                <a:solidFill>
                  <a:schemeClr val="accent1"/>
                </a:solidFill>
              </a:rPr>
              <a:t>Scientology on South park video: What Scientologist Actually </a:t>
            </a:r>
            <a:r>
              <a:rPr lang="en-GB" dirty="0" smtClean="0">
                <a:solidFill>
                  <a:schemeClr val="accent1"/>
                </a:solidFill>
              </a:rPr>
              <a:t>Believe.  Season </a:t>
            </a:r>
            <a:r>
              <a:rPr lang="en-GB" dirty="0">
                <a:solidFill>
                  <a:schemeClr val="accent1"/>
                </a:solidFill>
              </a:rPr>
              <a:t>9: Trapped in the Closet</a:t>
            </a:r>
          </a:p>
          <a:p>
            <a:pPr marL="114300" indent="0">
              <a:buNone/>
            </a:pPr>
            <a:r>
              <a:rPr lang="en-GB" u="sng" dirty="0">
                <a:solidFill>
                  <a:schemeClr val="accent1"/>
                </a:solidFill>
                <a:hlinkClick r:id="rId2"/>
              </a:rPr>
              <a:t>http://www.southparkstudios.com/clips/104274/what-scientologist-actually-believe</a:t>
            </a:r>
            <a:endParaRPr lang="en-GB" dirty="0">
              <a:solidFill>
                <a:schemeClr val="accent1"/>
              </a:solidFill>
            </a:endParaRPr>
          </a:p>
          <a:p>
            <a:pPr marL="114300" indent="0">
              <a:buNone/>
            </a:pPr>
            <a:endParaRPr lang="en-GB" dirty="0">
              <a:solidFill>
                <a:schemeClr val="accent1"/>
              </a:solidFill>
            </a:endParaRPr>
          </a:p>
          <a:p>
            <a:endParaRPr lang="en-GB" dirty="0"/>
          </a:p>
        </p:txBody>
      </p:sp>
    </p:spTree>
    <p:extLst>
      <p:ext uri="{BB962C8B-B14F-4D97-AF65-F5344CB8AC3E}">
        <p14:creationId xmlns:p14="http://schemas.microsoft.com/office/powerpoint/2010/main" val="650599056"/>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114300" indent="0">
              <a:buNone/>
            </a:pPr>
            <a:r>
              <a:rPr lang="en-GB" sz="1400" baseline="30000" dirty="0"/>
              <a:t>“</a:t>
            </a:r>
            <a:r>
              <a:rPr lang="en-GB" sz="1400" baseline="30000" dirty="0">
                <a:hlinkClick r:id="rId2" tooltip="Permanent Link to Will Sitcoms Do More for Morality than Religion?"/>
              </a:rPr>
              <a:t>Will Sitcoms Do More for Morality than Religion?</a:t>
            </a:r>
            <a:r>
              <a:rPr lang="en-GB" sz="1400" baseline="30000" dirty="0"/>
              <a:t>”, October 19th, 2010, </a:t>
            </a:r>
            <a:r>
              <a:rPr lang="en-GB" sz="1400" u="sng" baseline="30000" dirty="0">
                <a:hlinkClick r:id="rId2"/>
              </a:rPr>
              <a:t>http://godwillbegod.com/blog/beyond-belief/will-sitcoms-do-more-for-morality-than-religion</a:t>
            </a:r>
            <a:endParaRPr lang="en-GB" sz="1400" baseline="30000" dirty="0"/>
          </a:p>
          <a:p>
            <a:pPr marL="114300" indent="0">
              <a:buNone/>
            </a:pPr>
            <a:r>
              <a:rPr lang="en-GB" sz="1400" dirty="0"/>
              <a:t>Nick Squires, </a:t>
            </a:r>
            <a:r>
              <a:rPr lang="en-GB" sz="1400" i="1" dirty="0"/>
              <a:t>The Telegraph</a:t>
            </a:r>
            <a:r>
              <a:rPr lang="en-GB" sz="1400" dirty="0"/>
              <a:t>, “Homer Simpson 'is a true Catholic'”, 17 Oct 2010, </a:t>
            </a:r>
            <a:r>
              <a:rPr lang="en-GB" sz="1400" u="sng" dirty="0">
                <a:hlinkClick r:id="rId3"/>
              </a:rPr>
              <a:t>http://www.telegraph.co.uk/news/worldnews/europe/vaticancityandholysee/8069472/Homer-Simpson-is-a-true-Catholic.html</a:t>
            </a:r>
            <a:endParaRPr lang="en-GB" sz="1400" b="1" dirty="0"/>
          </a:p>
          <a:p>
            <a:pPr marL="114300" indent="0">
              <a:buNone/>
            </a:pPr>
            <a:r>
              <a:rPr lang="en-GB" sz="1400" dirty="0" err="1"/>
              <a:t>L’osservatore</a:t>
            </a:r>
            <a:r>
              <a:rPr lang="en-GB" sz="1400" dirty="0"/>
              <a:t> Romano</a:t>
            </a:r>
            <a:r>
              <a:rPr lang="en-GB" sz="1400" u="sng" dirty="0"/>
              <a:t>, </a:t>
            </a:r>
            <a:r>
              <a:rPr lang="en-GB" sz="1400" b="1" u="sng" dirty="0">
                <a:hlinkClick r:id="rId4"/>
              </a:rPr>
              <a:t>http://www.vatican.va/news_services/or/or_eng</a:t>
            </a:r>
            <a:r>
              <a:rPr lang="en-GB" sz="1400" b="1" u="sng" dirty="0" smtClean="0">
                <a:hlinkClick r:id="rId4"/>
              </a:rPr>
              <a:t>/</a:t>
            </a:r>
            <a:endParaRPr lang="en-GB" sz="1400" b="1" u="sng" dirty="0" smtClean="0"/>
          </a:p>
          <a:p>
            <a:pPr marL="114300" indent="0">
              <a:buNone/>
            </a:pPr>
            <a:r>
              <a:rPr lang="en-GB" sz="1400" dirty="0"/>
              <a:t>Stephen </a:t>
            </a:r>
            <a:r>
              <a:rPr lang="en-GB" sz="1400" dirty="0" err="1"/>
              <a:t>Winzenburg</a:t>
            </a:r>
            <a:r>
              <a:rPr lang="en-GB" sz="1400" dirty="0"/>
              <a:t>, 2004, “TV’S Most Influential Sitcoms” </a:t>
            </a:r>
            <a:r>
              <a:rPr lang="en-GB" sz="1400" u="sng" dirty="0">
                <a:hlinkClick r:id="rId5"/>
              </a:rPr>
              <a:t>http://</a:t>
            </a:r>
            <a:r>
              <a:rPr lang="en-GB" sz="1400" u="sng" dirty="0" smtClean="0">
                <a:hlinkClick r:id="rId5"/>
              </a:rPr>
              <a:t>faculty.gvc.edu/swinzenburg/sitcoms_excerpts.pdf</a:t>
            </a:r>
            <a:endParaRPr lang="en-GB" sz="1400" u="sng" dirty="0" smtClean="0"/>
          </a:p>
          <a:p>
            <a:pPr marL="114300" indent="0">
              <a:buNone/>
            </a:pPr>
            <a:r>
              <a:rPr lang="en-GB" sz="1400" dirty="0"/>
              <a:t>Museum of Broadcast </a:t>
            </a:r>
            <a:r>
              <a:rPr lang="en-GB" sz="1400" dirty="0" smtClean="0"/>
              <a:t>Communications </a:t>
            </a:r>
            <a:r>
              <a:rPr lang="en-GB" sz="1400" u="sng" dirty="0" smtClean="0">
                <a:hlinkClick r:id="rId6"/>
              </a:rPr>
              <a:t>http</a:t>
            </a:r>
            <a:r>
              <a:rPr lang="en-GB" sz="1400" u="sng" dirty="0">
                <a:hlinkClick r:id="rId6"/>
              </a:rPr>
              <a:t>://</a:t>
            </a:r>
            <a:r>
              <a:rPr lang="en-GB" sz="1400" u="sng" dirty="0" smtClean="0">
                <a:hlinkClick r:id="rId6"/>
              </a:rPr>
              <a:t>www.museum.tv/eotv/religionont.htm</a:t>
            </a:r>
            <a:endParaRPr lang="en-GB" sz="1400" u="sng" dirty="0" smtClean="0"/>
          </a:p>
          <a:p>
            <a:pPr marL="114300" indent="0">
              <a:buNone/>
            </a:pPr>
            <a:r>
              <a:rPr lang="en-GB" sz="1400" i="1" dirty="0"/>
              <a:t>Gerry Bowler</a:t>
            </a:r>
            <a:r>
              <a:rPr lang="en-GB" sz="1400" dirty="0"/>
              <a:t> The Simpsons Archive - God and The Simpsons, “The Religious Life of an Animated Sitcom”, </a:t>
            </a:r>
            <a:r>
              <a:rPr lang="en-GB" sz="1400" u="sng" dirty="0">
                <a:hlinkClick r:id="rId7"/>
              </a:rPr>
              <a:t>http://</a:t>
            </a:r>
            <a:r>
              <a:rPr lang="en-GB" sz="1400" u="sng" dirty="0" smtClean="0">
                <a:hlinkClick r:id="rId7"/>
              </a:rPr>
              <a:t>www.snpp.com/other/papers/gb.paper.html</a:t>
            </a:r>
            <a:endParaRPr lang="en-GB" sz="1400" u="sng" dirty="0" smtClean="0"/>
          </a:p>
          <a:p>
            <a:pPr marL="114300" indent="0">
              <a:buNone/>
            </a:pPr>
            <a:r>
              <a:rPr lang="en-GB" sz="1400" dirty="0" err="1" smtClean="0"/>
              <a:t>Feltman</a:t>
            </a:r>
            <a:r>
              <a:rPr lang="en-GB" sz="1400" dirty="0" smtClean="0"/>
              <a:t>, David (2011)  </a:t>
            </a:r>
            <a:r>
              <a:rPr lang="en-GB" sz="1400" dirty="0"/>
              <a:t>“New Religious Movements in Animated Adult Sitcoms—A Spectrum of Portrayals”, </a:t>
            </a:r>
            <a:r>
              <a:rPr lang="en-GB" sz="1400" i="1" dirty="0"/>
              <a:t>Religion Compass</a:t>
            </a:r>
            <a:r>
              <a:rPr lang="en-GB" sz="1400" dirty="0"/>
              <a:t>, </a:t>
            </a:r>
            <a:r>
              <a:rPr lang="en-GB" sz="1400" dirty="0" err="1"/>
              <a:t>vol</a:t>
            </a:r>
            <a:r>
              <a:rPr lang="en-GB" sz="1400" dirty="0"/>
              <a:t>  5, issue 7.  </a:t>
            </a:r>
          </a:p>
          <a:p>
            <a:r>
              <a:rPr lang="en-GB" sz="1400" dirty="0"/>
              <a:t>“Hayes leaves 'bigoted' South Park”, </a:t>
            </a:r>
            <a:r>
              <a:rPr lang="en-GB" sz="1400" u="sng" dirty="0">
                <a:hlinkClick r:id="rId8"/>
              </a:rPr>
              <a:t>http://news.bbc.co.uk/1/hi/entertainment/4804334.stm</a:t>
            </a:r>
            <a:endParaRPr lang="en-GB" sz="1400" dirty="0"/>
          </a:p>
          <a:p>
            <a:r>
              <a:rPr lang="en-GB" sz="1400" dirty="0"/>
              <a:t>“South Park gets revenge on Chef”, </a:t>
            </a:r>
            <a:r>
              <a:rPr lang="en-GB" sz="1400" u="sng" dirty="0">
                <a:hlinkClick r:id="rId9"/>
              </a:rPr>
              <a:t>http://news.bbc.co.uk/1/hi/entertainment/4836286.stm</a:t>
            </a:r>
            <a:endParaRPr lang="en-GB" sz="1400" b="1" dirty="0"/>
          </a:p>
          <a:p>
            <a:pPr marL="114300" indent="0">
              <a:buNone/>
            </a:pPr>
            <a:endParaRPr lang="en-GB" dirty="0"/>
          </a:p>
          <a:p>
            <a:pPr marL="114300" indent="0">
              <a:buNone/>
            </a:pPr>
            <a:endParaRPr lang="en-GB" b="1" dirty="0"/>
          </a:p>
          <a:p>
            <a:endParaRPr lang="en-GB" dirty="0"/>
          </a:p>
        </p:txBody>
      </p:sp>
    </p:spTree>
    <p:extLst>
      <p:ext uri="{BB962C8B-B14F-4D97-AF65-F5344CB8AC3E}">
        <p14:creationId xmlns:p14="http://schemas.microsoft.com/office/powerpoint/2010/main" val="1328653668"/>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397</TotalTime>
  <Words>3667</Words>
  <Application>Microsoft Macintosh PowerPoint</Application>
  <PresentationFormat>On-screen Show (4:3)</PresentationFormat>
  <Paragraphs>148</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Adjacency</vt:lpstr>
      <vt:lpstr>Religion &amp; Media</vt:lpstr>
      <vt:lpstr>How religion is found on TV</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Televangelism</vt:lpstr>
      <vt:lpstr>PowerPoint Presentation</vt:lpstr>
      <vt:lpstr>PowerPoint Presentation</vt:lpstr>
      <vt:lpstr>PowerPoint Presentation</vt:lpstr>
      <vt:lpstr>TV, Trauma and Civil Religion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Images</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&amp; Media</dc:title>
  <dc:creator>Sarah</dc:creator>
  <cp:lastModifiedBy>Sarah</cp:lastModifiedBy>
  <cp:revision>13</cp:revision>
  <dcterms:created xsi:type="dcterms:W3CDTF">2013-04-30T00:09:33Z</dcterms:created>
  <dcterms:modified xsi:type="dcterms:W3CDTF">2018-11-15T23:06:57Z</dcterms:modified>
</cp:coreProperties>
</file>