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6" r:id="rId2"/>
    <p:sldId id="259" r:id="rId3"/>
    <p:sldId id="258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481"/>
    <p:restoredTop sz="95946"/>
  </p:normalViewPr>
  <p:slideViewPr>
    <p:cSldViewPr snapToGrid="0" snapToObjects="1">
      <p:cViewPr varScale="1">
        <p:scale>
          <a:sx n="67" d="100"/>
          <a:sy n="67" d="100"/>
        </p:scale>
        <p:origin x="208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DCBF3A-02A1-4367-A7CB-66F8F7A02A0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9ABFEB-BA3E-451E-AF21-279A59C33197}">
      <dgm:prSet/>
      <dgm:spPr/>
      <dgm:t>
        <a:bodyPr/>
        <a:lstStyle/>
        <a:p>
          <a:r>
            <a:rPr lang="en-US"/>
            <a:t>Changing Nature of Work </a:t>
          </a:r>
          <a:r>
            <a:rPr lang="en-GB"/>
            <a:t>(Reals, 2024)</a:t>
          </a:r>
          <a:endParaRPr lang="en-US"/>
        </a:p>
      </dgm:t>
    </dgm:pt>
    <dgm:pt modelId="{0E830E90-0157-4051-8F04-82C40C7C86E1}" type="parTrans" cxnId="{495D121F-6793-4F17-9B01-E9F8A8B205F1}">
      <dgm:prSet/>
      <dgm:spPr/>
      <dgm:t>
        <a:bodyPr/>
        <a:lstStyle/>
        <a:p>
          <a:endParaRPr lang="en-US"/>
        </a:p>
      </dgm:t>
    </dgm:pt>
    <dgm:pt modelId="{C6FBE0E6-35D4-473B-BD48-167F355E4EE4}" type="sibTrans" cxnId="{495D121F-6793-4F17-9B01-E9F8A8B205F1}">
      <dgm:prSet/>
      <dgm:spPr/>
      <dgm:t>
        <a:bodyPr/>
        <a:lstStyle/>
        <a:p>
          <a:endParaRPr lang="en-US"/>
        </a:p>
      </dgm:t>
    </dgm:pt>
    <dgm:pt modelId="{1B814A3D-14D3-469D-AE78-01A0986BB5D6}">
      <dgm:prSet/>
      <dgm:spPr/>
      <dgm:t>
        <a:bodyPr/>
        <a:lstStyle/>
        <a:p>
          <a:r>
            <a:rPr lang="en-US"/>
            <a:t>Cost of Living Pressures </a:t>
          </a:r>
          <a:r>
            <a:rPr lang="en-GB"/>
            <a:t>(Francis-Devine, 2024)</a:t>
          </a:r>
          <a:endParaRPr lang="en-US"/>
        </a:p>
      </dgm:t>
    </dgm:pt>
    <dgm:pt modelId="{9F8BD079-A620-472F-B3E8-B220F0AF1337}" type="parTrans" cxnId="{E3F0B1F8-81F0-4AC7-A292-BD3CA7FB4799}">
      <dgm:prSet/>
      <dgm:spPr/>
      <dgm:t>
        <a:bodyPr/>
        <a:lstStyle/>
        <a:p>
          <a:endParaRPr lang="en-US"/>
        </a:p>
      </dgm:t>
    </dgm:pt>
    <dgm:pt modelId="{9474CD6A-213F-40B2-9508-D20DCD4A9837}" type="sibTrans" cxnId="{E3F0B1F8-81F0-4AC7-A292-BD3CA7FB4799}">
      <dgm:prSet/>
      <dgm:spPr/>
      <dgm:t>
        <a:bodyPr/>
        <a:lstStyle/>
        <a:p>
          <a:endParaRPr lang="en-US"/>
        </a:p>
      </dgm:t>
    </dgm:pt>
    <dgm:pt modelId="{32013726-A6F4-4496-9138-F5333C1D50AA}">
      <dgm:prSet/>
      <dgm:spPr/>
      <dgm:t>
        <a:bodyPr/>
        <a:lstStyle/>
        <a:p>
          <a:r>
            <a:rPr lang="en-US"/>
            <a:t>Work Incentives and Universal Credit </a:t>
          </a:r>
          <a:r>
            <a:rPr lang="en-GB"/>
            <a:t>(UK Government, 2025c)</a:t>
          </a:r>
          <a:endParaRPr lang="en-US"/>
        </a:p>
      </dgm:t>
    </dgm:pt>
    <dgm:pt modelId="{50F2DF9C-8FCA-4687-AFC0-4964C0F28176}" type="parTrans" cxnId="{D57901D9-E6BB-47BF-B99B-9415D7119B24}">
      <dgm:prSet/>
      <dgm:spPr/>
      <dgm:t>
        <a:bodyPr/>
        <a:lstStyle/>
        <a:p>
          <a:endParaRPr lang="en-US"/>
        </a:p>
      </dgm:t>
    </dgm:pt>
    <dgm:pt modelId="{47CFE783-3D40-4AC7-97E9-E7480D067CD7}" type="sibTrans" cxnId="{D57901D9-E6BB-47BF-B99B-9415D7119B24}">
      <dgm:prSet/>
      <dgm:spPr/>
      <dgm:t>
        <a:bodyPr/>
        <a:lstStyle/>
        <a:p>
          <a:endParaRPr lang="en-US"/>
        </a:p>
      </dgm:t>
    </dgm:pt>
    <dgm:pt modelId="{23C5DDBB-FECA-42DC-8327-FC6D6C30B998}">
      <dgm:prSet/>
      <dgm:spPr/>
      <dgm:t>
        <a:bodyPr/>
        <a:lstStyle/>
        <a:p>
          <a:r>
            <a:rPr lang="en-US"/>
            <a:t>Childcare Support </a:t>
          </a:r>
          <a:r>
            <a:rPr lang="en-GB"/>
            <a:t>(Stanley, 2025)</a:t>
          </a:r>
          <a:endParaRPr lang="en-US"/>
        </a:p>
      </dgm:t>
    </dgm:pt>
    <dgm:pt modelId="{E028B3E6-FBA3-4AC1-872C-A0C123DAB7E2}" type="parTrans" cxnId="{4E110DF5-5DEB-4353-98C0-B03AD28B80C8}">
      <dgm:prSet/>
      <dgm:spPr/>
      <dgm:t>
        <a:bodyPr/>
        <a:lstStyle/>
        <a:p>
          <a:endParaRPr lang="en-US"/>
        </a:p>
      </dgm:t>
    </dgm:pt>
    <dgm:pt modelId="{F232853B-1E8A-4498-A85C-57F7DAA430CD}" type="sibTrans" cxnId="{4E110DF5-5DEB-4353-98C0-B03AD28B80C8}">
      <dgm:prSet/>
      <dgm:spPr/>
      <dgm:t>
        <a:bodyPr/>
        <a:lstStyle/>
        <a:p>
          <a:endParaRPr lang="en-US"/>
        </a:p>
      </dgm:t>
    </dgm:pt>
    <dgm:pt modelId="{F1347B93-06ED-41CA-92BB-4D91EC017637}">
      <dgm:prSet/>
      <dgm:spPr/>
      <dgm:t>
        <a:bodyPr/>
        <a:lstStyle/>
        <a:p>
          <a:r>
            <a:rPr lang="en-US"/>
            <a:t>Skills and Retraining </a:t>
          </a:r>
          <a:r>
            <a:rPr lang="en-GB"/>
            <a:t>(UK Government, 2025b)</a:t>
          </a:r>
          <a:endParaRPr lang="en-US"/>
        </a:p>
      </dgm:t>
    </dgm:pt>
    <dgm:pt modelId="{531DB500-A4FC-42B3-89C7-578C154231B5}" type="parTrans" cxnId="{0D880696-5B2A-4798-9E00-E25E42865FC1}">
      <dgm:prSet/>
      <dgm:spPr/>
      <dgm:t>
        <a:bodyPr/>
        <a:lstStyle/>
        <a:p>
          <a:endParaRPr lang="en-US"/>
        </a:p>
      </dgm:t>
    </dgm:pt>
    <dgm:pt modelId="{A8E3F69C-C21E-4A0A-99A5-12F02D6A3D98}" type="sibTrans" cxnId="{0D880696-5B2A-4798-9E00-E25E42865FC1}">
      <dgm:prSet/>
      <dgm:spPr/>
      <dgm:t>
        <a:bodyPr/>
        <a:lstStyle/>
        <a:p>
          <a:endParaRPr lang="en-US"/>
        </a:p>
      </dgm:t>
    </dgm:pt>
    <dgm:pt modelId="{B101E111-1EC4-49BE-A24F-9BAC3FE07CF6}">
      <dgm:prSet/>
      <dgm:spPr/>
      <dgm:t>
        <a:bodyPr/>
        <a:lstStyle/>
        <a:p>
          <a:r>
            <a:rPr lang="en-US"/>
            <a:t>Mental Health and Well-being </a:t>
          </a:r>
          <a:r>
            <a:rPr lang="en-GB"/>
            <a:t>(Royal College of Psychiatrists, 2022)</a:t>
          </a:r>
          <a:endParaRPr lang="en-US"/>
        </a:p>
      </dgm:t>
    </dgm:pt>
    <dgm:pt modelId="{A20435E7-0CFE-43F8-9DA8-077A4FB5DF5D}" type="parTrans" cxnId="{DD2A8715-8629-4FD0-8EB8-6D670FD79A82}">
      <dgm:prSet/>
      <dgm:spPr/>
      <dgm:t>
        <a:bodyPr/>
        <a:lstStyle/>
        <a:p>
          <a:endParaRPr lang="en-US"/>
        </a:p>
      </dgm:t>
    </dgm:pt>
    <dgm:pt modelId="{B760E99C-B938-462C-8576-B3EC4E5602C9}" type="sibTrans" cxnId="{DD2A8715-8629-4FD0-8EB8-6D670FD79A82}">
      <dgm:prSet/>
      <dgm:spPr/>
      <dgm:t>
        <a:bodyPr/>
        <a:lstStyle/>
        <a:p>
          <a:endParaRPr lang="en-US"/>
        </a:p>
      </dgm:t>
    </dgm:pt>
    <dgm:pt modelId="{C647A5EA-BAC6-4D1D-B30E-93FDC95F6A80}">
      <dgm:prSet/>
      <dgm:spPr/>
      <dgm:t>
        <a:bodyPr/>
        <a:lstStyle/>
        <a:p>
          <a:r>
            <a:rPr lang="en-US"/>
            <a:t>Regional Inequalities </a:t>
          </a:r>
          <a:r>
            <a:rPr lang="en-GB"/>
            <a:t>(Wilson and Foster, 2017)</a:t>
          </a:r>
          <a:endParaRPr lang="en-US"/>
        </a:p>
      </dgm:t>
    </dgm:pt>
    <dgm:pt modelId="{6420C24E-2A08-4675-80DA-BB00C04A202F}" type="parTrans" cxnId="{CA5E0B80-03AF-4F79-BF32-1C0119F492C5}">
      <dgm:prSet/>
      <dgm:spPr/>
      <dgm:t>
        <a:bodyPr/>
        <a:lstStyle/>
        <a:p>
          <a:endParaRPr lang="en-US"/>
        </a:p>
      </dgm:t>
    </dgm:pt>
    <dgm:pt modelId="{736C7020-8E29-445C-B6A1-02901647B7B3}" type="sibTrans" cxnId="{CA5E0B80-03AF-4F79-BF32-1C0119F492C5}">
      <dgm:prSet/>
      <dgm:spPr/>
      <dgm:t>
        <a:bodyPr/>
        <a:lstStyle/>
        <a:p>
          <a:endParaRPr lang="en-US"/>
        </a:p>
      </dgm:t>
    </dgm:pt>
    <dgm:pt modelId="{C560AE02-1C6A-4B84-9CB3-8A76C1C7DC0E}">
      <dgm:prSet/>
      <dgm:spPr/>
      <dgm:t>
        <a:bodyPr/>
        <a:lstStyle/>
        <a:p>
          <a:r>
            <a:rPr lang="en-US"/>
            <a:t>Digital Inclusion </a:t>
          </a:r>
          <a:r>
            <a:rPr lang="en-GB"/>
            <a:t>(UK Government, 2025a)</a:t>
          </a:r>
          <a:endParaRPr lang="en-US"/>
        </a:p>
      </dgm:t>
    </dgm:pt>
    <dgm:pt modelId="{B7F5C844-1551-4D97-9214-6E53F85337E4}" type="parTrans" cxnId="{81C71E2A-114E-49C7-9997-5A0DC21DA6EB}">
      <dgm:prSet/>
      <dgm:spPr/>
      <dgm:t>
        <a:bodyPr/>
        <a:lstStyle/>
        <a:p>
          <a:endParaRPr lang="en-US"/>
        </a:p>
      </dgm:t>
    </dgm:pt>
    <dgm:pt modelId="{FF5A8AD1-B29F-48B4-9E36-629A16DE3DA1}" type="sibTrans" cxnId="{81C71E2A-114E-49C7-9997-5A0DC21DA6EB}">
      <dgm:prSet/>
      <dgm:spPr/>
      <dgm:t>
        <a:bodyPr/>
        <a:lstStyle/>
        <a:p>
          <a:endParaRPr lang="en-US"/>
        </a:p>
      </dgm:t>
    </dgm:pt>
    <dgm:pt modelId="{D2C5E0B7-6814-4966-9286-91AA7C575A4B}">
      <dgm:prSet/>
      <dgm:spPr/>
      <dgm:t>
        <a:bodyPr/>
        <a:lstStyle/>
        <a:p>
          <a:r>
            <a:rPr lang="en-US"/>
            <a:t>Public Trust</a:t>
          </a:r>
          <a:r>
            <a:rPr lang="en-GB"/>
            <a:t>(Walker, 2025)</a:t>
          </a:r>
          <a:endParaRPr lang="en-US"/>
        </a:p>
      </dgm:t>
    </dgm:pt>
    <dgm:pt modelId="{062E161D-6E30-4430-849A-1B9E37070EB3}" type="parTrans" cxnId="{C2EB3540-BF7C-4915-B495-2B7A8E9476CF}">
      <dgm:prSet/>
      <dgm:spPr/>
      <dgm:t>
        <a:bodyPr/>
        <a:lstStyle/>
        <a:p>
          <a:endParaRPr lang="en-US"/>
        </a:p>
      </dgm:t>
    </dgm:pt>
    <dgm:pt modelId="{C01024CF-4C8A-414A-8555-89F4133C79CE}" type="sibTrans" cxnId="{C2EB3540-BF7C-4915-B495-2B7A8E9476CF}">
      <dgm:prSet/>
      <dgm:spPr/>
      <dgm:t>
        <a:bodyPr/>
        <a:lstStyle/>
        <a:p>
          <a:endParaRPr lang="en-US"/>
        </a:p>
      </dgm:t>
    </dgm:pt>
    <dgm:pt modelId="{834306BE-530B-4698-BA98-ABEE43046FBE}">
      <dgm:prSet/>
      <dgm:spPr/>
      <dgm:t>
        <a:bodyPr/>
        <a:lstStyle/>
        <a:p>
          <a:r>
            <a:rPr lang="en-US"/>
            <a:t>Fiscal Sustainability </a:t>
          </a:r>
          <a:r>
            <a:rPr lang="en-GB"/>
            <a:t>(Office for Budget Responsibility , 2025)</a:t>
          </a:r>
          <a:endParaRPr lang="en-US"/>
        </a:p>
      </dgm:t>
    </dgm:pt>
    <dgm:pt modelId="{FA52A1AB-B477-449F-92C1-8DFE0493522A}" type="parTrans" cxnId="{E661694E-0F24-4273-BEF1-43F6054790EA}">
      <dgm:prSet/>
      <dgm:spPr/>
      <dgm:t>
        <a:bodyPr/>
        <a:lstStyle/>
        <a:p>
          <a:endParaRPr lang="en-US"/>
        </a:p>
      </dgm:t>
    </dgm:pt>
    <dgm:pt modelId="{16A70BEA-0B33-4DE7-8DB0-DE0BD9B3690E}" type="sibTrans" cxnId="{E661694E-0F24-4273-BEF1-43F6054790EA}">
      <dgm:prSet/>
      <dgm:spPr/>
      <dgm:t>
        <a:bodyPr/>
        <a:lstStyle/>
        <a:p>
          <a:endParaRPr lang="en-US"/>
        </a:p>
      </dgm:t>
    </dgm:pt>
    <dgm:pt modelId="{9FE002A6-863E-DD44-971F-4AB550776F5E}" type="pres">
      <dgm:prSet presAssocID="{FDDCBF3A-02A1-4367-A7CB-66F8F7A02A0E}" presName="Name0" presStyleCnt="0">
        <dgm:presLayoutVars>
          <dgm:dir/>
          <dgm:resizeHandles val="exact"/>
        </dgm:presLayoutVars>
      </dgm:prSet>
      <dgm:spPr/>
    </dgm:pt>
    <dgm:pt modelId="{2F337705-6795-8341-8801-AD5DB66471BF}" type="pres">
      <dgm:prSet presAssocID="{829ABFEB-BA3E-451E-AF21-279A59C33197}" presName="node" presStyleLbl="node1" presStyleIdx="0" presStyleCnt="10">
        <dgm:presLayoutVars>
          <dgm:bulletEnabled val="1"/>
        </dgm:presLayoutVars>
      </dgm:prSet>
      <dgm:spPr/>
    </dgm:pt>
    <dgm:pt modelId="{8A279EEF-6814-C746-B2DF-02B1DF4BDEB2}" type="pres">
      <dgm:prSet presAssocID="{C6FBE0E6-35D4-473B-BD48-167F355E4EE4}" presName="sibTrans" presStyleLbl="sibTrans1D1" presStyleIdx="0" presStyleCnt="9"/>
      <dgm:spPr/>
    </dgm:pt>
    <dgm:pt modelId="{0ECFD359-619F-B042-8252-F57A42699CE1}" type="pres">
      <dgm:prSet presAssocID="{C6FBE0E6-35D4-473B-BD48-167F355E4EE4}" presName="connectorText" presStyleLbl="sibTrans1D1" presStyleIdx="0" presStyleCnt="9"/>
      <dgm:spPr/>
    </dgm:pt>
    <dgm:pt modelId="{A81D97C9-7D1C-AB43-B1BA-1EC3DEFEBB85}" type="pres">
      <dgm:prSet presAssocID="{1B814A3D-14D3-469D-AE78-01A0986BB5D6}" presName="node" presStyleLbl="node1" presStyleIdx="1" presStyleCnt="10">
        <dgm:presLayoutVars>
          <dgm:bulletEnabled val="1"/>
        </dgm:presLayoutVars>
      </dgm:prSet>
      <dgm:spPr/>
    </dgm:pt>
    <dgm:pt modelId="{93E58CCB-4818-CC45-88B5-2BD05494BB8A}" type="pres">
      <dgm:prSet presAssocID="{9474CD6A-213F-40B2-9508-D20DCD4A9837}" presName="sibTrans" presStyleLbl="sibTrans1D1" presStyleIdx="1" presStyleCnt="9"/>
      <dgm:spPr/>
    </dgm:pt>
    <dgm:pt modelId="{E09F8BD7-DF67-1F4D-8AC2-2A2CB9514422}" type="pres">
      <dgm:prSet presAssocID="{9474CD6A-213F-40B2-9508-D20DCD4A9837}" presName="connectorText" presStyleLbl="sibTrans1D1" presStyleIdx="1" presStyleCnt="9"/>
      <dgm:spPr/>
    </dgm:pt>
    <dgm:pt modelId="{0ED25EB4-78A5-AF41-AC14-B45D2F7458C0}" type="pres">
      <dgm:prSet presAssocID="{32013726-A6F4-4496-9138-F5333C1D50AA}" presName="node" presStyleLbl="node1" presStyleIdx="2" presStyleCnt="10">
        <dgm:presLayoutVars>
          <dgm:bulletEnabled val="1"/>
        </dgm:presLayoutVars>
      </dgm:prSet>
      <dgm:spPr/>
    </dgm:pt>
    <dgm:pt modelId="{803C4B2A-1620-C145-A629-C5D7208C62CA}" type="pres">
      <dgm:prSet presAssocID="{47CFE783-3D40-4AC7-97E9-E7480D067CD7}" presName="sibTrans" presStyleLbl="sibTrans1D1" presStyleIdx="2" presStyleCnt="9"/>
      <dgm:spPr/>
    </dgm:pt>
    <dgm:pt modelId="{AA8E9A2D-25E0-3741-B95F-7C93811BFDC2}" type="pres">
      <dgm:prSet presAssocID="{47CFE783-3D40-4AC7-97E9-E7480D067CD7}" presName="connectorText" presStyleLbl="sibTrans1D1" presStyleIdx="2" presStyleCnt="9"/>
      <dgm:spPr/>
    </dgm:pt>
    <dgm:pt modelId="{C21B72E6-8DFE-D040-95DB-6FFF70B377FD}" type="pres">
      <dgm:prSet presAssocID="{23C5DDBB-FECA-42DC-8327-FC6D6C30B998}" presName="node" presStyleLbl="node1" presStyleIdx="3" presStyleCnt="10">
        <dgm:presLayoutVars>
          <dgm:bulletEnabled val="1"/>
        </dgm:presLayoutVars>
      </dgm:prSet>
      <dgm:spPr/>
    </dgm:pt>
    <dgm:pt modelId="{5E18A457-62DA-D14E-8E2A-582E3318DB2A}" type="pres">
      <dgm:prSet presAssocID="{F232853B-1E8A-4498-A85C-57F7DAA430CD}" presName="sibTrans" presStyleLbl="sibTrans1D1" presStyleIdx="3" presStyleCnt="9"/>
      <dgm:spPr/>
    </dgm:pt>
    <dgm:pt modelId="{0F1440E4-DBDB-B242-912D-5E11607BF29D}" type="pres">
      <dgm:prSet presAssocID="{F232853B-1E8A-4498-A85C-57F7DAA430CD}" presName="connectorText" presStyleLbl="sibTrans1D1" presStyleIdx="3" presStyleCnt="9"/>
      <dgm:spPr/>
    </dgm:pt>
    <dgm:pt modelId="{BF992A2F-B6B4-0A4A-A9CD-92E7DD654800}" type="pres">
      <dgm:prSet presAssocID="{F1347B93-06ED-41CA-92BB-4D91EC017637}" presName="node" presStyleLbl="node1" presStyleIdx="4" presStyleCnt="10">
        <dgm:presLayoutVars>
          <dgm:bulletEnabled val="1"/>
        </dgm:presLayoutVars>
      </dgm:prSet>
      <dgm:spPr/>
    </dgm:pt>
    <dgm:pt modelId="{633F9D8B-F34F-A04E-A13D-81264E32DBE2}" type="pres">
      <dgm:prSet presAssocID="{A8E3F69C-C21E-4A0A-99A5-12F02D6A3D98}" presName="sibTrans" presStyleLbl="sibTrans1D1" presStyleIdx="4" presStyleCnt="9"/>
      <dgm:spPr/>
    </dgm:pt>
    <dgm:pt modelId="{0D27C5F1-4494-A447-A4FC-9B21640702E4}" type="pres">
      <dgm:prSet presAssocID="{A8E3F69C-C21E-4A0A-99A5-12F02D6A3D98}" presName="connectorText" presStyleLbl="sibTrans1D1" presStyleIdx="4" presStyleCnt="9"/>
      <dgm:spPr/>
    </dgm:pt>
    <dgm:pt modelId="{D944B21F-25B4-CE41-905D-18E2D1C3CC05}" type="pres">
      <dgm:prSet presAssocID="{B101E111-1EC4-49BE-A24F-9BAC3FE07CF6}" presName="node" presStyleLbl="node1" presStyleIdx="5" presStyleCnt="10">
        <dgm:presLayoutVars>
          <dgm:bulletEnabled val="1"/>
        </dgm:presLayoutVars>
      </dgm:prSet>
      <dgm:spPr/>
    </dgm:pt>
    <dgm:pt modelId="{AC43A829-2038-6D4E-8A4C-048FCF0EDB24}" type="pres">
      <dgm:prSet presAssocID="{B760E99C-B938-462C-8576-B3EC4E5602C9}" presName="sibTrans" presStyleLbl="sibTrans1D1" presStyleIdx="5" presStyleCnt="9"/>
      <dgm:spPr/>
    </dgm:pt>
    <dgm:pt modelId="{653A0686-0A97-C04A-8957-CCB4950EA2DF}" type="pres">
      <dgm:prSet presAssocID="{B760E99C-B938-462C-8576-B3EC4E5602C9}" presName="connectorText" presStyleLbl="sibTrans1D1" presStyleIdx="5" presStyleCnt="9"/>
      <dgm:spPr/>
    </dgm:pt>
    <dgm:pt modelId="{17D91A35-00C6-3F4B-8076-B24B552D65C3}" type="pres">
      <dgm:prSet presAssocID="{C647A5EA-BAC6-4D1D-B30E-93FDC95F6A80}" presName="node" presStyleLbl="node1" presStyleIdx="6" presStyleCnt="10">
        <dgm:presLayoutVars>
          <dgm:bulletEnabled val="1"/>
        </dgm:presLayoutVars>
      </dgm:prSet>
      <dgm:spPr/>
    </dgm:pt>
    <dgm:pt modelId="{B657161B-576D-0B4A-8078-5093E6983DE9}" type="pres">
      <dgm:prSet presAssocID="{736C7020-8E29-445C-B6A1-02901647B7B3}" presName="sibTrans" presStyleLbl="sibTrans1D1" presStyleIdx="6" presStyleCnt="9"/>
      <dgm:spPr/>
    </dgm:pt>
    <dgm:pt modelId="{7C54E584-29D7-8645-BC9C-35AA8F9238B8}" type="pres">
      <dgm:prSet presAssocID="{736C7020-8E29-445C-B6A1-02901647B7B3}" presName="connectorText" presStyleLbl="sibTrans1D1" presStyleIdx="6" presStyleCnt="9"/>
      <dgm:spPr/>
    </dgm:pt>
    <dgm:pt modelId="{4F2951C0-385F-704B-BA63-AD9FACC68938}" type="pres">
      <dgm:prSet presAssocID="{C560AE02-1C6A-4B84-9CB3-8A76C1C7DC0E}" presName="node" presStyleLbl="node1" presStyleIdx="7" presStyleCnt="10">
        <dgm:presLayoutVars>
          <dgm:bulletEnabled val="1"/>
        </dgm:presLayoutVars>
      </dgm:prSet>
      <dgm:spPr/>
    </dgm:pt>
    <dgm:pt modelId="{35D7851E-A98F-5945-9506-B0783AE2A2E4}" type="pres">
      <dgm:prSet presAssocID="{FF5A8AD1-B29F-48B4-9E36-629A16DE3DA1}" presName="sibTrans" presStyleLbl="sibTrans1D1" presStyleIdx="7" presStyleCnt="9"/>
      <dgm:spPr/>
    </dgm:pt>
    <dgm:pt modelId="{9ACD65E4-0F57-7045-A6E1-2F9BE2E4CFC1}" type="pres">
      <dgm:prSet presAssocID="{FF5A8AD1-B29F-48B4-9E36-629A16DE3DA1}" presName="connectorText" presStyleLbl="sibTrans1D1" presStyleIdx="7" presStyleCnt="9"/>
      <dgm:spPr/>
    </dgm:pt>
    <dgm:pt modelId="{7649B082-C03C-F24B-9B9F-89920A3B4EDF}" type="pres">
      <dgm:prSet presAssocID="{D2C5E0B7-6814-4966-9286-91AA7C575A4B}" presName="node" presStyleLbl="node1" presStyleIdx="8" presStyleCnt="10">
        <dgm:presLayoutVars>
          <dgm:bulletEnabled val="1"/>
        </dgm:presLayoutVars>
      </dgm:prSet>
      <dgm:spPr/>
    </dgm:pt>
    <dgm:pt modelId="{0949A4A5-2AD2-954A-8EE0-DFF40DB7C1A5}" type="pres">
      <dgm:prSet presAssocID="{C01024CF-4C8A-414A-8555-89F4133C79CE}" presName="sibTrans" presStyleLbl="sibTrans1D1" presStyleIdx="8" presStyleCnt="9"/>
      <dgm:spPr/>
    </dgm:pt>
    <dgm:pt modelId="{55625FCD-DA2E-DB4B-BD64-F44A5B689175}" type="pres">
      <dgm:prSet presAssocID="{C01024CF-4C8A-414A-8555-89F4133C79CE}" presName="connectorText" presStyleLbl="sibTrans1D1" presStyleIdx="8" presStyleCnt="9"/>
      <dgm:spPr/>
    </dgm:pt>
    <dgm:pt modelId="{2FFBE51C-A229-9D47-863F-1A685FBB3E40}" type="pres">
      <dgm:prSet presAssocID="{834306BE-530B-4698-BA98-ABEE43046FBE}" presName="node" presStyleLbl="node1" presStyleIdx="9" presStyleCnt="10">
        <dgm:presLayoutVars>
          <dgm:bulletEnabled val="1"/>
        </dgm:presLayoutVars>
      </dgm:prSet>
      <dgm:spPr/>
    </dgm:pt>
  </dgm:ptLst>
  <dgm:cxnLst>
    <dgm:cxn modelId="{77AAE100-AB6A-D14F-811F-B17D2A9DC288}" type="presOf" srcId="{9474CD6A-213F-40B2-9508-D20DCD4A9837}" destId="{93E58CCB-4818-CC45-88B5-2BD05494BB8A}" srcOrd="0" destOrd="0" presId="urn:microsoft.com/office/officeart/2016/7/layout/RepeatingBendingProcessNew"/>
    <dgm:cxn modelId="{3BF3AF01-CD71-0945-BEBF-1DB4871BA1A5}" type="presOf" srcId="{B760E99C-B938-462C-8576-B3EC4E5602C9}" destId="{AC43A829-2038-6D4E-8A4C-048FCF0EDB24}" srcOrd="0" destOrd="0" presId="urn:microsoft.com/office/officeart/2016/7/layout/RepeatingBendingProcessNew"/>
    <dgm:cxn modelId="{B54A430D-7F79-4F40-A1D5-C85DBC2F3BE6}" type="presOf" srcId="{32013726-A6F4-4496-9138-F5333C1D50AA}" destId="{0ED25EB4-78A5-AF41-AC14-B45D2F7458C0}" srcOrd="0" destOrd="0" presId="urn:microsoft.com/office/officeart/2016/7/layout/RepeatingBendingProcessNew"/>
    <dgm:cxn modelId="{E8FC600F-6382-8C44-BE1D-5B50BF74BDDC}" type="presOf" srcId="{23C5DDBB-FECA-42DC-8327-FC6D6C30B998}" destId="{C21B72E6-8DFE-D040-95DB-6FFF70B377FD}" srcOrd="0" destOrd="0" presId="urn:microsoft.com/office/officeart/2016/7/layout/RepeatingBendingProcessNew"/>
    <dgm:cxn modelId="{DD2A8715-8629-4FD0-8EB8-6D670FD79A82}" srcId="{FDDCBF3A-02A1-4367-A7CB-66F8F7A02A0E}" destId="{B101E111-1EC4-49BE-A24F-9BAC3FE07CF6}" srcOrd="5" destOrd="0" parTransId="{A20435E7-0CFE-43F8-9DA8-077A4FB5DF5D}" sibTransId="{B760E99C-B938-462C-8576-B3EC4E5602C9}"/>
    <dgm:cxn modelId="{654D6C16-BF07-9E43-B3ED-27985510B990}" type="presOf" srcId="{FF5A8AD1-B29F-48B4-9E36-629A16DE3DA1}" destId="{35D7851E-A98F-5945-9506-B0783AE2A2E4}" srcOrd="0" destOrd="0" presId="urn:microsoft.com/office/officeart/2016/7/layout/RepeatingBendingProcessNew"/>
    <dgm:cxn modelId="{7986B016-90F8-0D4F-8F34-F5CEE014731E}" type="presOf" srcId="{D2C5E0B7-6814-4966-9286-91AA7C575A4B}" destId="{7649B082-C03C-F24B-9B9F-89920A3B4EDF}" srcOrd="0" destOrd="0" presId="urn:microsoft.com/office/officeart/2016/7/layout/RepeatingBendingProcessNew"/>
    <dgm:cxn modelId="{495D121F-6793-4F17-9B01-E9F8A8B205F1}" srcId="{FDDCBF3A-02A1-4367-A7CB-66F8F7A02A0E}" destId="{829ABFEB-BA3E-451E-AF21-279A59C33197}" srcOrd="0" destOrd="0" parTransId="{0E830E90-0157-4051-8F04-82C40C7C86E1}" sibTransId="{C6FBE0E6-35D4-473B-BD48-167F355E4EE4}"/>
    <dgm:cxn modelId="{92F0DA20-71D8-BF4A-B9D0-8A6115353B0C}" type="presOf" srcId="{C560AE02-1C6A-4B84-9CB3-8A76C1C7DC0E}" destId="{4F2951C0-385F-704B-BA63-AD9FACC68938}" srcOrd="0" destOrd="0" presId="urn:microsoft.com/office/officeart/2016/7/layout/RepeatingBendingProcessNew"/>
    <dgm:cxn modelId="{988C6D27-6E36-7C49-AA22-B85B5BF03144}" type="presOf" srcId="{F232853B-1E8A-4498-A85C-57F7DAA430CD}" destId="{0F1440E4-DBDB-B242-912D-5E11607BF29D}" srcOrd="1" destOrd="0" presId="urn:microsoft.com/office/officeart/2016/7/layout/RepeatingBendingProcessNew"/>
    <dgm:cxn modelId="{81C71E2A-114E-49C7-9997-5A0DC21DA6EB}" srcId="{FDDCBF3A-02A1-4367-A7CB-66F8F7A02A0E}" destId="{C560AE02-1C6A-4B84-9CB3-8A76C1C7DC0E}" srcOrd="7" destOrd="0" parTransId="{B7F5C844-1551-4D97-9214-6E53F85337E4}" sibTransId="{FF5A8AD1-B29F-48B4-9E36-629A16DE3DA1}"/>
    <dgm:cxn modelId="{9BBECE2B-7E30-BE40-9AE1-04B57382EA57}" type="presOf" srcId="{C6FBE0E6-35D4-473B-BD48-167F355E4EE4}" destId="{0ECFD359-619F-B042-8252-F57A42699CE1}" srcOrd="1" destOrd="0" presId="urn:microsoft.com/office/officeart/2016/7/layout/RepeatingBendingProcessNew"/>
    <dgm:cxn modelId="{CA35F82B-1D49-0547-8508-B22210D39DA1}" type="presOf" srcId="{F1347B93-06ED-41CA-92BB-4D91EC017637}" destId="{BF992A2F-B6B4-0A4A-A9CD-92E7DD654800}" srcOrd="0" destOrd="0" presId="urn:microsoft.com/office/officeart/2016/7/layout/RepeatingBendingProcessNew"/>
    <dgm:cxn modelId="{C2EB3540-BF7C-4915-B495-2B7A8E9476CF}" srcId="{FDDCBF3A-02A1-4367-A7CB-66F8F7A02A0E}" destId="{D2C5E0B7-6814-4966-9286-91AA7C575A4B}" srcOrd="8" destOrd="0" parTransId="{062E161D-6E30-4430-849A-1B9E37070EB3}" sibTransId="{C01024CF-4C8A-414A-8555-89F4133C79CE}"/>
    <dgm:cxn modelId="{E661694E-0F24-4273-BEF1-43F6054790EA}" srcId="{FDDCBF3A-02A1-4367-A7CB-66F8F7A02A0E}" destId="{834306BE-530B-4698-BA98-ABEE43046FBE}" srcOrd="9" destOrd="0" parTransId="{FA52A1AB-B477-449F-92C1-8DFE0493522A}" sibTransId="{16A70BEA-0B33-4DE7-8DB0-DE0BD9B3690E}"/>
    <dgm:cxn modelId="{B6B9964E-625B-3F40-B275-E7E717FE1D0A}" type="presOf" srcId="{B760E99C-B938-462C-8576-B3EC4E5602C9}" destId="{653A0686-0A97-C04A-8957-CCB4950EA2DF}" srcOrd="1" destOrd="0" presId="urn:microsoft.com/office/officeart/2016/7/layout/RepeatingBendingProcessNew"/>
    <dgm:cxn modelId="{F86BD559-DB23-1448-9755-91E220E2C712}" type="presOf" srcId="{F232853B-1E8A-4498-A85C-57F7DAA430CD}" destId="{5E18A457-62DA-D14E-8E2A-582E3318DB2A}" srcOrd="0" destOrd="0" presId="urn:microsoft.com/office/officeart/2016/7/layout/RepeatingBendingProcessNew"/>
    <dgm:cxn modelId="{5E18425D-D3AD-634A-8BBD-2B8055C40007}" type="presOf" srcId="{1B814A3D-14D3-469D-AE78-01A0986BB5D6}" destId="{A81D97C9-7D1C-AB43-B1BA-1EC3DEFEBB85}" srcOrd="0" destOrd="0" presId="urn:microsoft.com/office/officeart/2016/7/layout/RepeatingBendingProcessNew"/>
    <dgm:cxn modelId="{82BF8565-05EF-D74C-9180-889E0C4E6783}" type="presOf" srcId="{9474CD6A-213F-40B2-9508-D20DCD4A9837}" destId="{E09F8BD7-DF67-1F4D-8AC2-2A2CB9514422}" srcOrd="1" destOrd="0" presId="urn:microsoft.com/office/officeart/2016/7/layout/RepeatingBendingProcessNew"/>
    <dgm:cxn modelId="{A07FCB6F-EDB4-7443-BFDA-C993C167EFB7}" type="presOf" srcId="{47CFE783-3D40-4AC7-97E9-E7480D067CD7}" destId="{803C4B2A-1620-C145-A629-C5D7208C62CA}" srcOrd="0" destOrd="0" presId="urn:microsoft.com/office/officeart/2016/7/layout/RepeatingBendingProcessNew"/>
    <dgm:cxn modelId="{ADF1F075-4AE6-A446-BE9E-BBB02B41F6D2}" type="presOf" srcId="{C01024CF-4C8A-414A-8555-89F4133C79CE}" destId="{0949A4A5-2AD2-954A-8EE0-DFF40DB7C1A5}" srcOrd="0" destOrd="0" presId="urn:microsoft.com/office/officeart/2016/7/layout/RepeatingBendingProcessNew"/>
    <dgm:cxn modelId="{CA5E0B80-03AF-4F79-BF32-1C0119F492C5}" srcId="{FDDCBF3A-02A1-4367-A7CB-66F8F7A02A0E}" destId="{C647A5EA-BAC6-4D1D-B30E-93FDC95F6A80}" srcOrd="6" destOrd="0" parTransId="{6420C24E-2A08-4675-80DA-BB00C04A202F}" sibTransId="{736C7020-8E29-445C-B6A1-02901647B7B3}"/>
    <dgm:cxn modelId="{80F5F086-F6E0-ED45-9DA3-F7B651595B79}" type="presOf" srcId="{A8E3F69C-C21E-4A0A-99A5-12F02D6A3D98}" destId="{0D27C5F1-4494-A447-A4FC-9B21640702E4}" srcOrd="1" destOrd="0" presId="urn:microsoft.com/office/officeart/2016/7/layout/RepeatingBendingProcessNew"/>
    <dgm:cxn modelId="{AE2B4187-E932-D84A-9F60-09EE7DBBD654}" type="presOf" srcId="{C647A5EA-BAC6-4D1D-B30E-93FDC95F6A80}" destId="{17D91A35-00C6-3F4B-8076-B24B552D65C3}" srcOrd="0" destOrd="0" presId="urn:microsoft.com/office/officeart/2016/7/layout/RepeatingBendingProcessNew"/>
    <dgm:cxn modelId="{86B3D38B-561F-AC4E-B33D-47D9B4E6E974}" type="presOf" srcId="{C6FBE0E6-35D4-473B-BD48-167F355E4EE4}" destId="{8A279EEF-6814-C746-B2DF-02B1DF4BDEB2}" srcOrd="0" destOrd="0" presId="urn:microsoft.com/office/officeart/2016/7/layout/RepeatingBendingProcessNew"/>
    <dgm:cxn modelId="{0D880696-5B2A-4798-9E00-E25E42865FC1}" srcId="{FDDCBF3A-02A1-4367-A7CB-66F8F7A02A0E}" destId="{F1347B93-06ED-41CA-92BB-4D91EC017637}" srcOrd="4" destOrd="0" parTransId="{531DB500-A4FC-42B3-89C7-578C154231B5}" sibTransId="{A8E3F69C-C21E-4A0A-99A5-12F02D6A3D98}"/>
    <dgm:cxn modelId="{28D2E598-0CF1-6941-95B1-43B54CB5827F}" type="presOf" srcId="{C01024CF-4C8A-414A-8555-89F4133C79CE}" destId="{55625FCD-DA2E-DB4B-BD64-F44A5B689175}" srcOrd="1" destOrd="0" presId="urn:microsoft.com/office/officeart/2016/7/layout/RepeatingBendingProcessNew"/>
    <dgm:cxn modelId="{7B66979C-82D0-C54B-9D5C-903E8FE9B47F}" type="presOf" srcId="{834306BE-530B-4698-BA98-ABEE43046FBE}" destId="{2FFBE51C-A229-9D47-863F-1A685FBB3E40}" srcOrd="0" destOrd="0" presId="urn:microsoft.com/office/officeart/2016/7/layout/RepeatingBendingProcessNew"/>
    <dgm:cxn modelId="{3FDAFEAC-7AE4-424B-AD52-1F3A2E80EBB1}" type="presOf" srcId="{FDDCBF3A-02A1-4367-A7CB-66F8F7A02A0E}" destId="{9FE002A6-863E-DD44-971F-4AB550776F5E}" srcOrd="0" destOrd="0" presId="urn:microsoft.com/office/officeart/2016/7/layout/RepeatingBendingProcessNew"/>
    <dgm:cxn modelId="{B8FC89BE-E46C-6D44-99BD-915005835DF6}" type="presOf" srcId="{736C7020-8E29-445C-B6A1-02901647B7B3}" destId="{7C54E584-29D7-8645-BC9C-35AA8F9238B8}" srcOrd="1" destOrd="0" presId="urn:microsoft.com/office/officeart/2016/7/layout/RepeatingBendingProcessNew"/>
    <dgm:cxn modelId="{99A764C3-73C0-B444-9574-E6B79A46CC83}" type="presOf" srcId="{829ABFEB-BA3E-451E-AF21-279A59C33197}" destId="{2F337705-6795-8341-8801-AD5DB66471BF}" srcOrd="0" destOrd="0" presId="urn:microsoft.com/office/officeart/2016/7/layout/RepeatingBendingProcessNew"/>
    <dgm:cxn modelId="{D57901D9-E6BB-47BF-B99B-9415D7119B24}" srcId="{FDDCBF3A-02A1-4367-A7CB-66F8F7A02A0E}" destId="{32013726-A6F4-4496-9138-F5333C1D50AA}" srcOrd="2" destOrd="0" parTransId="{50F2DF9C-8FCA-4687-AFC0-4964C0F28176}" sibTransId="{47CFE783-3D40-4AC7-97E9-E7480D067CD7}"/>
    <dgm:cxn modelId="{E852E6E4-A75F-7C43-B320-06E876014B8A}" type="presOf" srcId="{A8E3F69C-C21E-4A0A-99A5-12F02D6A3D98}" destId="{633F9D8B-F34F-A04E-A13D-81264E32DBE2}" srcOrd="0" destOrd="0" presId="urn:microsoft.com/office/officeart/2016/7/layout/RepeatingBendingProcessNew"/>
    <dgm:cxn modelId="{BF72A7EA-D4D9-254C-96BD-15C0C048A108}" type="presOf" srcId="{B101E111-1EC4-49BE-A24F-9BAC3FE07CF6}" destId="{D944B21F-25B4-CE41-905D-18E2D1C3CC05}" srcOrd="0" destOrd="0" presId="urn:microsoft.com/office/officeart/2016/7/layout/RepeatingBendingProcessNew"/>
    <dgm:cxn modelId="{4E110DF5-5DEB-4353-98C0-B03AD28B80C8}" srcId="{FDDCBF3A-02A1-4367-A7CB-66F8F7A02A0E}" destId="{23C5DDBB-FECA-42DC-8327-FC6D6C30B998}" srcOrd="3" destOrd="0" parTransId="{E028B3E6-FBA3-4AC1-872C-A0C123DAB7E2}" sibTransId="{F232853B-1E8A-4498-A85C-57F7DAA430CD}"/>
    <dgm:cxn modelId="{DAE60FF5-8CAB-5F4B-B9B3-92CFD666B3EC}" type="presOf" srcId="{FF5A8AD1-B29F-48B4-9E36-629A16DE3DA1}" destId="{9ACD65E4-0F57-7045-A6E1-2F9BE2E4CFC1}" srcOrd="1" destOrd="0" presId="urn:microsoft.com/office/officeart/2016/7/layout/RepeatingBendingProcessNew"/>
    <dgm:cxn modelId="{E3F0B1F8-81F0-4AC7-A292-BD3CA7FB4799}" srcId="{FDDCBF3A-02A1-4367-A7CB-66F8F7A02A0E}" destId="{1B814A3D-14D3-469D-AE78-01A0986BB5D6}" srcOrd="1" destOrd="0" parTransId="{9F8BD079-A620-472F-B3E8-B220F0AF1337}" sibTransId="{9474CD6A-213F-40B2-9508-D20DCD4A9837}"/>
    <dgm:cxn modelId="{74E707FB-E4D6-EB4E-8D84-6BAD584AD470}" type="presOf" srcId="{736C7020-8E29-445C-B6A1-02901647B7B3}" destId="{B657161B-576D-0B4A-8078-5093E6983DE9}" srcOrd="0" destOrd="0" presId="urn:microsoft.com/office/officeart/2016/7/layout/RepeatingBendingProcessNew"/>
    <dgm:cxn modelId="{FE7760FC-DE71-1740-AB5F-3ABDBA2CD47F}" type="presOf" srcId="{47CFE783-3D40-4AC7-97E9-E7480D067CD7}" destId="{AA8E9A2D-25E0-3741-B95F-7C93811BFDC2}" srcOrd="1" destOrd="0" presId="urn:microsoft.com/office/officeart/2016/7/layout/RepeatingBendingProcessNew"/>
    <dgm:cxn modelId="{9A85A8FD-E852-CC41-B48B-1428FE8DFA6F}" type="presParOf" srcId="{9FE002A6-863E-DD44-971F-4AB550776F5E}" destId="{2F337705-6795-8341-8801-AD5DB66471BF}" srcOrd="0" destOrd="0" presId="urn:microsoft.com/office/officeart/2016/7/layout/RepeatingBendingProcessNew"/>
    <dgm:cxn modelId="{636B2230-9B14-2444-88CF-C952E1C6CB8E}" type="presParOf" srcId="{9FE002A6-863E-DD44-971F-4AB550776F5E}" destId="{8A279EEF-6814-C746-B2DF-02B1DF4BDEB2}" srcOrd="1" destOrd="0" presId="urn:microsoft.com/office/officeart/2016/7/layout/RepeatingBendingProcessNew"/>
    <dgm:cxn modelId="{6DCADBA1-2655-F44C-8349-F285C0D1E0CD}" type="presParOf" srcId="{8A279EEF-6814-C746-B2DF-02B1DF4BDEB2}" destId="{0ECFD359-619F-B042-8252-F57A42699CE1}" srcOrd="0" destOrd="0" presId="urn:microsoft.com/office/officeart/2016/7/layout/RepeatingBendingProcessNew"/>
    <dgm:cxn modelId="{7C7A94D8-2A93-E74A-A3D8-1C6E1E899734}" type="presParOf" srcId="{9FE002A6-863E-DD44-971F-4AB550776F5E}" destId="{A81D97C9-7D1C-AB43-B1BA-1EC3DEFEBB85}" srcOrd="2" destOrd="0" presId="urn:microsoft.com/office/officeart/2016/7/layout/RepeatingBendingProcessNew"/>
    <dgm:cxn modelId="{63731B24-65AC-F04B-94BD-98DB1AA96F03}" type="presParOf" srcId="{9FE002A6-863E-DD44-971F-4AB550776F5E}" destId="{93E58CCB-4818-CC45-88B5-2BD05494BB8A}" srcOrd="3" destOrd="0" presId="urn:microsoft.com/office/officeart/2016/7/layout/RepeatingBendingProcessNew"/>
    <dgm:cxn modelId="{0BC9842F-7038-6945-8900-4414B53A7174}" type="presParOf" srcId="{93E58CCB-4818-CC45-88B5-2BD05494BB8A}" destId="{E09F8BD7-DF67-1F4D-8AC2-2A2CB9514422}" srcOrd="0" destOrd="0" presId="urn:microsoft.com/office/officeart/2016/7/layout/RepeatingBendingProcessNew"/>
    <dgm:cxn modelId="{DDE2C2C7-FBDA-3D44-81FA-A4E24EFC64C7}" type="presParOf" srcId="{9FE002A6-863E-DD44-971F-4AB550776F5E}" destId="{0ED25EB4-78A5-AF41-AC14-B45D2F7458C0}" srcOrd="4" destOrd="0" presId="urn:microsoft.com/office/officeart/2016/7/layout/RepeatingBendingProcessNew"/>
    <dgm:cxn modelId="{3959B834-946F-4E46-9C0C-834E338AA968}" type="presParOf" srcId="{9FE002A6-863E-DD44-971F-4AB550776F5E}" destId="{803C4B2A-1620-C145-A629-C5D7208C62CA}" srcOrd="5" destOrd="0" presId="urn:microsoft.com/office/officeart/2016/7/layout/RepeatingBendingProcessNew"/>
    <dgm:cxn modelId="{CEAEFB27-2DD7-E64A-BF76-F9C08DCFFCDB}" type="presParOf" srcId="{803C4B2A-1620-C145-A629-C5D7208C62CA}" destId="{AA8E9A2D-25E0-3741-B95F-7C93811BFDC2}" srcOrd="0" destOrd="0" presId="urn:microsoft.com/office/officeart/2016/7/layout/RepeatingBendingProcessNew"/>
    <dgm:cxn modelId="{4D75708A-E9BF-784A-AB4E-40CFAEB6E186}" type="presParOf" srcId="{9FE002A6-863E-DD44-971F-4AB550776F5E}" destId="{C21B72E6-8DFE-D040-95DB-6FFF70B377FD}" srcOrd="6" destOrd="0" presId="urn:microsoft.com/office/officeart/2016/7/layout/RepeatingBendingProcessNew"/>
    <dgm:cxn modelId="{FF18686D-DDFE-A84C-BB7D-0B6BC765AFFF}" type="presParOf" srcId="{9FE002A6-863E-DD44-971F-4AB550776F5E}" destId="{5E18A457-62DA-D14E-8E2A-582E3318DB2A}" srcOrd="7" destOrd="0" presId="urn:microsoft.com/office/officeart/2016/7/layout/RepeatingBendingProcessNew"/>
    <dgm:cxn modelId="{4EB7E64C-3E41-4447-ABB4-6EBAB98DC093}" type="presParOf" srcId="{5E18A457-62DA-D14E-8E2A-582E3318DB2A}" destId="{0F1440E4-DBDB-B242-912D-5E11607BF29D}" srcOrd="0" destOrd="0" presId="urn:microsoft.com/office/officeart/2016/7/layout/RepeatingBendingProcessNew"/>
    <dgm:cxn modelId="{4FDDC115-E109-0544-8343-F231D11A1703}" type="presParOf" srcId="{9FE002A6-863E-DD44-971F-4AB550776F5E}" destId="{BF992A2F-B6B4-0A4A-A9CD-92E7DD654800}" srcOrd="8" destOrd="0" presId="urn:microsoft.com/office/officeart/2016/7/layout/RepeatingBendingProcessNew"/>
    <dgm:cxn modelId="{3A16ED1F-2C23-0A42-956E-7429654177EA}" type="presParOf" srcId="{9FE002A6-863E-DD44-971F-4AB550776F5E}" destId="{633F9D8B-F34F-A04E-A13D-81264E32DBE2}" srcOrd="9" destOrd="0" presId="urn:microsoft.com/office/officeart/2016/7/layout/RepeatingBendingProcessNew"/>
    <dgm:cxn modelId="{08CF67BF-6516-7746-94DE-49AD76F981A5}" type="presParOf" srcId="{633F9D8B-F34F-A04E-A13D-81264E32DBE2}" destId="{0D27C5F1-4494-A447-A4FC-9B21640702E4}" srcOrd="0" destOrd="0" presId="urn:microsoft.com/office/officeart/2016/7/layout/RepeatingBendingProcessNew"/>
    <dgm:cxn modelId="{8A775944-3B1A-6B43-BF3C-A796DE2FFD7A}" type="presParOf" srcId="{9FE002A6-863E-DD44-971F-4AB550776F5E}" destId="{D944B21F-25B4-CE41-905D-18E2D1C3CC05}" srcOrd="10" destOrd="0" presId="urn:microsoft.com/office/officeart/2016/7/layout/RepeatingBendingProcessNew"/>
    <dgm:cxn modelId="{545CF001-38FD-BB4E-88CD-1408B7945671}" type="presParOf" srcId="{9FE002A6-863E-DD44-971F-4AB550776F5E}" destId="{AC43A829-2038-6D4E-8A4C-048FCF0EDB24}" srcOrd="11" destOrd="0" presId="urn:microsoft.com/office/officeart/2016/7/layout/RepeatingBendingProcessNew"/>
    <dgm:cxn modelId="{A7EE7981-4A8D-3341-92F3-614118ABAAD8}" type="presParOf" srcId="{AC43A829-2038-6D4E-8A4C-048FCF0EDB24}" destId="{653A0686-0A97-C04A-8957-CCB4950EA2DF}" srcOrd="0" destOrd="0" presId="urn:microsoft.com/office/officeart/2016/7/layout/RepeatingBendingProcessNew"/>
    <dgm:cxn modelId="{68A9E2B7-0A55-554B-8E94-3E36D829A9AD}" type="presParOf" srcId="{9FE002A6-863E-DD44-971F-4AB550776F5E}" destId="{17D91A35-00C6-3F4B-8076-B24B552D65C3}" srcOrd="12" destOrd="0" presId="urn:microsoft.com/office/officeart/2016/7/layout/RepeatingBendingProcessNew"/>
    <dgm:cxn modelId="{E24DF311-2ADF-3846-B517-B75216894F23}" type="presParOf" srcId="{9FE002A6-863E-DD44-971F-4AB550776F5E}" destId="{B657161B-576D-0B4A-8078-5093E6983DE9}" srcOrd="13" destOrd="0" presId="urn:microsoft.com/office/officeart/2016/7/layout/RepeatingBendingProcessNew"/>
    <dgm:cxn modelId="{35B931E1-6C88-114A-BFC0-4FD794ED121B}" type="presParOf" srcId="{B657161B-576D-0B4A-8078-5093E6983DE9}" destId="{7C54E584-29D7-8645-BC9C-35AA8F9238B8}" srcOrd="0" destOrd="0" presId="urn:microsoft.com/office/officeart/2016/7/layout/RepeatingBendingProcessNew"/>
    <dgm:cxn modelId="{ABDE979B-B273-0146-8AB0-30CB795B2687}" type="presParOf" srcId="{9FE002A6-863E-DD44-971F-4AB550776F5E}" destId="{4F2951C0-385F-704B-BA63-AD9FACC68938}" srcOrd="14" destOrd="0" presId="urn:microsoft.com/office/officeart/2016/7/layout/RepeatingBendingProcessNew"/>
    <dgm:cxn modelId="{DAF55844-0914-6D40-9C41-996A1C8487D7}" type="presParOf" srcId="{9FE002A6-863E-DD44-971F-4AB550776F5E}" destId="{35D7851E-A98F-5945-9506-B0783AE2A2E4}" srcOrd="15" destOrd="0" presId="urn:microsoft.com/office/officeart/2016/7/layout/RepeatingBendingProcessNew"/>
    <dgm:cxn modelId="{5369CBC1-BA46-724A-8E6F-1FAEE614A8A9}" type="presParOf" srcId="{35D7851E-A98F-5945-9506-B0783AE2A2E4}" destId="{9ACD65E4-0F57-7045-A6E1-2F9BE2E4CFC1}" srcOrd="0" destOrd="0" presId="urn:microsoft.com/office/officeart/2016/7/layout/RepeatingBendingProcessNew"/>
    <dgm:cxn modelId="{A7024DCB-D3DD-6645-BFA5-6B61299E139A}" type="presParOf" srcId="{9FE002A6-863E-DD44-971F-4AB550776F5E}" destId="{7649B082-C03C-F24B-9B9F-89920A3B4EDF}" srcOrd="16" destOrd="0" presId="urn:microsoft.com/office/officeart/2016/7/layout/RepeatingBendingProcessNew"/>
    <dgm:cxn modelId="{3DCB394A-DB2B-8241-8926-1205FC124193}" type="presParOf" srcId="{9FE002A6-863E-DD44-971F-4AB550776F5E}" destId="{0949A4A5-2AD2-954A-8EE0-DFF40DB7C1A5}" srcOrd="17" destOrd="0" presId="urn:microsoft.com/office/officeart/2016/7/layout/RepeatingBendingProcessNew"/>
    <dgm:cxn modelId="{E1B75D36-0BE9-424E-A76F-339722ED5589}" type="presParOf" srcId="{0949A4A5-2AD2-954A-8EE0-DFF40DB7C1A5}" destId="{55625FCD-DA2E-DB4B-BD64-F44A5B689175}" srcOrd="0" destOrd="0" presId="urn:microsoft.com/office/officeart/2016/7/layout/RepeatingBendingProcessNew"/>
    <dgm:cxn modelId="{25754D13-19FB-764F-B514-F8A587931D5D}" type="presParOf" srcId="{9FE002A6-863E-DD44-971F-4AB550776F5E}" destId="{2FFBE51C-A229-9D47-863F-1A685FBB3E40}" srcOrd="1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79EEF-6814-C746-B2DF-02B1DF4BDEB2}">
      <dsp:nvSpPr>
        <dsp:cNvPr id="0" name=""/>
        <dsp:cNvSpPr/>
      </dsp:nvSpPr>
      <dsp:spPr>
        <a:xfrm>
          <a:off x="1842532" y="1061229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27958" y="1104836"/>
        <a:ext cx="21129" cy="4225"/>
      </dsp:txXfrm>
    </dsp:sp>
    <dsp:sp modelId="{2F337705-6795-8341-8801-AD5DB66471BF}">
      <dsp:nvSpPr>
        <dsp:cNvPr id="0" name=""/>
        <dsp:cNvSpPr/>
      </dsp:nvSpPr>
      <dsp:spPr>
        <a:xfrm>
          <a:off x="7019" y="555755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Changing Nature of Work </a:t>
          </a:r>
          <a:r>
            <a:rPr lang="en-GB" sz="1400" kern="1200"/>
            <a:t>(Reals, 2024)</a:t>
          </a:r>
          <a:endParaRPr lang="en-US" sz="1400" kern="1200"/>
        </a:p>
      </dsp:txBody>
      <dsp:txXfrm>
        <a:off x="7019" y="555755"/>
        <a:ext cx="1837312" cy="1102387"/>
      </dsp:txXfrm>
    </dsp:sp>
    <dsp:sp modelId="{93E58CCB-4818-CC45-88B5-2BD05494BB8A}">
      <dsp:nvSpPr>
        <dsp:cNvPr id="0" name=""/>
        <dsp:cNvSpPr/>
      </dsp:nvSpPr>
      <dsp:spPr>
        <a:xfrm>
          <a:off x="4102426" y="1061229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87852" y="1104836"/>
        <a:ext cx="21129" cy="4225"/>
      </dsp:txXfrm>
    </dsp:sp>
    <dsp:sp modelId="{A81D97C9-7D1C-AB43-B1BA-1EC3DEFEBB85}">
      <dsp:nvSpPr>
        <dsp:cNvPr id="0" name=""/>
        <dsp:cNvSpPr/>
      </dsp:nvSpPr>
      <dsp:spPr>
        <a:xfrm>
          <a:off x="2266913" y="555755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Cost of Living Pressures </a:t>
          </a:r>
          <a:r>
            <a:rPr lang="en-GB" sz="1400" kern="1200"/>
            <a:t>(Francis-Devine, 2024)</a:t>
          </a:r>
          <a:endParaRPr lang="en-US" sz="1400" kern="1200"/>
        </a:p>
      </dsp:txBody>
      <dsp:txXfrm>
        <a:off x="2266913" y="555755"/>
        <a:ext cx="1837312" cy="1102387"/>
      </dsp:txXfrm>
    </dsp:sp>
    <dsp:sp modelId="{803C4B2A-1620-C145-A629-C5D7208C62CA}">
      <dsp:nvSpPr>
        <dsp:cNvPr id="0" name=""/>
        <dsp:cNvSpPr/>
      </dsp:nvSpPr>
      <dsp:spPr>
        <a:xfrm>
          <a:off x="6362320" y="1061229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7747" y="1104836"/>
        <a:ext cx="21129" cy="4225"/>
      </dsp:txXfrm>
    </dsp:sp>
    <dsp:sp modelId="{0ED25EB4-78A5-AF41-AC14-B45D2F7458C0}">
      <dsp:nvSpPr>
        <dsp:cNvPr id="0" name=""/>
        <dsp:cNvSpPr/>
      </dsp:nvSpPr>
      <dsp:spPr>
        <a:xfrm>
          <a:off x="4526808" y="555755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Incentives and Universal Credit </a:t>
          </a:r>
          <a:r>
            <a:rPr lang="en-GB" sz="1400" kern="1200"/>
            <a:t>(UK Government, 2025c)</a:t>
          </a:r>
          <a:endParaRPr lang="en-US" sz="1400" kern="1200"/>
        </a:p>
      </dsp:txBody>
      <dsp:txXfrm>
        <a:off x="4526808" y="555755"/>
        <a:ext cx="1837312" cy="1102387"/>
      </dsp:txXfrm>
    </dsp:sp>
    <dsp:sp modelId="{5E18A457-62DA-D14E-8E2A-582E3318DB2A}">
      <dsp:nvSpPr>
        <dsp:cNvPr id="0" name=""/>
        <dsp:cNvSpPr/>
      </dsp:nvSpPr>
      <dsp:spPr>
        <a:xfrm>
          <a:off x="8622215" y="1061229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07641" y="1104836"/>
        <a:ext cx="21129" cy="4225"/>
      </dsp:txXfrm>
    </dsp:sp>
    <dsp:sp modelId="{C21B72E6-8DFE-D040-95DB-6FFF70B377FD}">
      <dsp:nvSpPr>
        <dsp:cNvPr id="0" name=""/>
        <dsp:cNvSpPr/>
      </dsp:nvSpPr>
      <dsp:spPr>
        <a:xfrm>
          <a:off x="6786702" y="555755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Childcare Support </a:t>
          </a:r>
          <a:r>
            <a:rPr lang="en-GB" sz="1400" kern="1200"/>
            <a:t>(Stanley, 2025)</a:t>
          </a:r>
          <a:endParaRPr lang="en-US" sz="1400" kern="1200"/>
        </a:p>
      </dsp:txBody>
      <dsp:txXfrm>
        <a:off x="6786702" y="555755"/>
        <a:ext cx="1837312" cy="1102387"/>
      </dsp:txXfrm>
    </dsp:sp>
    <dsp:sp modelId="{633F9D8B-F34F-A04E-A13D-81264E32DBE2}">
      <dsp:nvSpPr>
        <dsp:cNvPr id="0" name=""/>
        <dsp:cNvSpPr/>
      </dsp:nvSpPr>
      <dsp:spPr>
        <a:xfrm>
          <a:off x="925675" y="1656343"/>
          <a:ext cx="9039577" cy="391981"/>
        </a:xfrm>
        <a:custGeom>
          <a:avLst/>
          <a:gdLst/>
          <a:ahLst/>
          <a:cxnLst/>
          <a:rect l="0" t="0" r="0" b="0"/>
          <a:pathLst>
            <a:path>
              <a:moveTo>
                <a:pt x="9039577" y="0"/>
              </a:moveTo>
              <a:lnTo>
                <a:pt x="9039577" y="213090"/>
              </a:lnTo>
              <a:lnTo>
                <a:pt x="0" y="213090"/>
              </a:lnTo>
              <a:lnTo>
                <a:pt x="0" y="391981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19228" y="1850221"/>
        <a:ext cx="452472" cy="4225"/>
      </dsp:txXfrm>
    </dsp:sp>
    <dsp:sp modelId="{BF992A2F-B6B4-0A4A-A9CD-92E7DD654800}">
      <dsp:nvSpPr>
        <dsp:cNvPr id="0" name=""/>
        <dsp:cNvSpPr/>
      </dsp:nvSpPr>
      <dsp:spPr>
        <a:xfrm>
          <a:off x="9046596" y="555755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Skills and Retraining </a:t>
          </a:r>
          <a:r>
            <a:rPr lang="en-GB" sz="1400" kern="1200"/>
            <a:t>(UK Government, 2025b)</a:t>
          </a:r>
          <a:endParaRPr lang="en-US" sz="1400" kern="1200"/>
        </a:p>
      </dsp:txBody>
      <dsp:txXfrm>
        <a:off x="9046596" y="555755"/>
        <a:ext cx="1837312" cy="1102387"/>
      </dsp:txXfrm>
    </dsp:sp>
    <dsp:sp modelId="{AC43A829-2038-6D4E-8A4C-048FCF0EDB24}">
      <dsp:nvSpPr>
        <dsp:cNvPr id="0" name=""/>
        <dsp:cNvSpPr/>
      </dsp:nvSpPr>
      <dsp:spPr>
        <a:xfrm>
          <a:off x="1842532" y="2586198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27958" y="2629805"/>
        <a:ext cx="21129" cy="4225"/>
      </dsp:txXfrm>
    </dsp:sp>
    <dsp:sp modelId="{D944B21F-25B4-CE41-905D-18E2D1C3CC05}">
      <dsp:nvSpPr>
        <dsp:cNvPr id="0" name=""/>
        <dsp:cNvSpPr/>
      </dsp:nvSpPr>
      <dsp:spPr>
        <a:xfrm>
          <a:off x="7019" y="2080724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Mental Health and Well-being </a:t>
          </a:r>
          <a:r>
            <a:rPr lang="en-GB" sz="1400" kern="1200"/>
            <a:t>(Royal College of Psychiatrists, 2022)</a:t>
          </a:r>
          <a:endParaRPr lang="en-US" sz="1400" kern="1200"/>
        </a:p>
      </dsp:txBody>
      <dsp:txXfrm>
        <a:off x="7019" y="2080724"/>
        <a:ext cx="1837312" cy="1102387"/>
      </dsp:txXfrm>
    </dsp:sp>
    <dsp:sp modelId="{B657161B-576D-0B4A-8078-5093E6983DE9}">
      <dsp:nvSpPr>
        <dsp:cNvPr id="0" name=""/>
        <dsp:cNvSpPr/>
      </dsp:nvSpPr>
      <dsp:spPr>
        <a:xfrm>
          <a:off x="4102426" y="2586198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87852" y="2629805"/>
        <a:ext cx="21129" cy="4225"/>
      </dsp:txXfrm>
    </dsp:sp>
    <dsp:sp modelId="{17D91A35-00C6-3F4B-8076-B24B552D65C3}">
      <dsp:nvSpPr>
        <dsp:cNvPr id="0" name=""/>
        <dsp:cNvSpPr/>
      </dsp:nvSpPr>
      <dsp:spPr>
        <a:xfrm>
          <a:off x="2266913" y="2080724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Regional Inequalities </a:t>
          </a:r>
          <a:r>
            <a:rPr lang="en-GB" sz="1400" kern="1200"/>
            <a:t>(Wilson and Foster, 2017)</a:t>
          </a:r>
          <a:endParaRPr lang="en-US" sz="1400" kern="1200"/>
        </a:p>
      </dsp:txBody>
      <dsp:txXfrm>
        <a:off x="2266913" y="2080724"/>
        <a:ext cx="1837312" cy="1102387"/>
      </dsp:txXfrm>
    </dsp:sp>
    <dsp:sp modelId="{35D7851E-A98F-5945-9506-B0783AE2A2E4}">
      <dsp:nvSpPr>
        <dsp:cNvPr id="0" name=""/>
        <dsp:cNvSpPr/>
      </dsp:nvSpPr>
      <dsp:spPr>
        <a:xfrm>
          <a:off x="6362320" y="2586198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47747" y="2629805"/>
        <a:ext cx="21129" cy="4225"/>
      </dsp:txXfrm>
    </dsp:sp>
    <dsp:sp modelId="{4F2951C0-385F-704B-BA63-AD9FACC68938}">
      <dsp:nvSpPr>
        <dsp:cNvPr id="0" name=""/>
        <dsp:cNvSpPr/>
      </dsp:nvSpPr>
      <dsp:spPr>
        <a:xfrm>
          <a:off x="4526808" y="2080724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Digital Inclusion </a:t>
          </a:r>
          <a:r>
            <a:rPr lang="en-GB" sz="1400" kern="1200"/>
            <a:t>(UK Government, 2025a)</a:t>
          </a:r>
          <a:endParaRPr lang="en-US" sz="1400" kern="1200"/>
        </a:p>
      </dsp:txBody>
      <dsp:txXfrm>
        <a:off x="4526808" y="2080724"/>
        <a:ext cx="1837312" cy="1102387"/>
      </dsp:txXfrm>
    </dsp:sp>
    <dsp:sp modelId="{0949A4A5-2AD2-954A-8EE0-DFF40DB7C1A5}">
      <dsp:nvSpPr>
        <dsp:cNvPr id="0" name=""/>
        <dsp:cNvSpPr/>
      </dsp:nvSpPr>
      <dsp:spPr>
        <a:xfrm>
          <a:off x="8622215" y="2586198"/>
          <a:ext cx="3919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981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07641" y="2629805"/>
        <a:ext cx="21129" cy="4225"/>
      </dsp:txXfrm>
    </dsp:sp>
    <dsp:sp modelId="{7649B082-C03C-F24B-9B9F-89920A3B4EDF}">
      <dsp:nvSpPr>
        <dsp:cNvPr id="0" name=""/>
        <dsp:cNvSpPr/>
      </dsp:nvSpPr>
      <dsp:spPr>
        <a:xfrm>
          <a:off x="6786702" y="2080724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Public Trust</a:t>
          </a:r>
          <a:r>
            <a:rPr lang="en-GB" sz="1400" kern="1200"/>
            <a:t>(Walker, 2025)</a:t>
          </a:r>
          <a:endParaRPr lang="en-US" sz="1400" kern="1200"/>
        </a:p>
      </dsp:txBody>
      <dsp:txXfrm>
        <a:off x="6786702" y="2080724"/>
        <a:ext cx="1837312" cy="1102387"/>
      </dsp:txXfrm>
    </dsp:sp>
    <dsp:sp modelId="{2FFBE51C-A229-9D47-863F-1A685FBB3E40}">
      <dsp:nvSpPr>
        <dsp:cNvPr id="0" name=""/>
        <dsp:cNvSpPr/>
      </dsp:nvSpPr>
      <dsp:spPr>
        <a:xfrm>
          <a:off x="9046596" y="2080724"/>
          <a:ext cx="1837312" cy="11023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0030" tIns="94502" rIns="90030" bIns="9450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Fiscal Sustainability </a:t>
          </a:r>
          <a:r>
            <a:rPr lang="en-GB" sz="1400" kern="1200"/>
            <a:t>(Office for Budget Responsibility , 2025)</a:t>
          </a:r>
          <a:endParaRPr lang="en-US" sz="1400" kern="1200"/>
        </a:p>
      </dsp:txBody>
      <dsp:txXfrm>
        <a:off x="9046596" y="2080724"/>
        <a:ext cx="1837312" cy="11023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958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119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187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5/1/25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07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5/1/25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330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5/1/25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130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5/1/25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3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5/1/25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165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5/1/25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283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462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2117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5/1/25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8301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5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wales-pilots-basic-income-scheme" TargetMode="External"/><Relationship Id="rId7" Type="http://schemas.openxmlformats.org/officeDocument/2006/relationships/hyperlink" Target="https://doi.org/10.1080/09687599.2021.1972409" TargetMode="External"/><Relationship Id="rId2" Type="http://schemas.openxmlformats.org/officeDocument/2006/relationships/hyperlink" Target="https://basicincome.stanford.edu/uploads/Umbrella%20Review%20BI_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biggest-shake-up-to-welfare-system-in-a-generation-to-get-britain-working" TargetMode="External"/><Relationship Id="rId5" Type="http://schemas.openxmlformats.org/officeDocument/2006/relationships/hyperlink" Target="https://doi.org/10.1332/17598273Y2023D000000011" TargetMode="External"/><Relationship Id="rId4" Type="http://schemas.openxmlformats.org/officeDocument/2006/relationships/hyperlink" Target="https://doi.org/10.1016/j.ecolecon.2021.107152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br.uk/cross_cutting/ageing-population/" TargetMode="External"/><Relationship Id="rId2" Type="http://schemas.openxmlformats.org/officeDocument/2006/relationships/hyperlink" Target="https://commonslibrary.parliament.uk/research-briefings/CBP-1010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ocialcareinspection.blog.gov.uk/2025/04/16/the-families-first-partnership-programme-new-guide-and-how-this-affects-ilacs/" TargetMode="External"/><Relationship Id="rId5" Type="http://schemas.openxmlformats.org/officeDocument/2006/relationships/hyperlink" Target="https://www.rcpsych.ac.uk/improving-care/campaigning-for-better-mental-health-policy/other-policy-areas/social-inclusion/welfare-reform-and-mental-health?searchTerms=UK%20mental%20health" TargetMode="External"/><Relationship Id="rId4" Type="http://schemas.openxmlformats.org/officeDocument/2006/relationships/hyperlink" Target="https://www.britsafe.org/safety-management/2024/working-in-precarious-times-the-gig-economy-and-zero-hours-contract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consultations/pathways-to-work-reforming-benefits-and-support-to-get-britain-working-green-paper/pathways-to-work-reforming-benefits-and-support-to-get-britain-working-green-paper" TargetMode="External"/><Relationship Id="rId2" Type="http://schemas.openxmlformats.org/officeDocument/2006/relationships/hyperlink" Target="https://www.gov.uk/government/publications/digital-inclusion-action-plan-first-steps/digital-inclusion-action-plan-first-step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ocal.gov.uk/sites/default/files/documents/FINAL%20Review%20of%20impacts%20of%20welfare%20reform%20report%20to%20LGA%20Oct%2017-1.pdf" TargetMode="External"/><Relationship Id="rId5" Type="http://schemas.openxmlformats.org/officeDocument/2006/relationships/hyperlink" Target="https://policyinpractice.co.uk/blog/the-fraud-error-recovery-bill/" TargetMode="External"/><Relationship Id="rId4" Type="http://schemas.openxmlformats.org/officeDocument/2006/relationships/hyperlink" Target="https://www.gov.uk/government/news/universal-credit-change-brings-420-boost-to-over-a-million-househol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1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3">
            <a:extLst>
              <a:ext uri="{FF2B5EF4-FFF2-40B4-BE49-F238E27FC236}">
                <a16:creationId xmlns:a16="http://schemas.microsoft.com/office/drawing/2014/main" id="{044721D2-3CE6-11B0-BAEF-C311C2152C8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1987" r="8808" b="5612"/>
          <a:stretch/>
        </p:blipFill>
        <p:spPr>
          <a:xfrm>
            <a:off x="20" y="152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C6695F-B558-7549-B66E-A40ED94BE5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3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Evaluate if welfare programmes should be reformed to better address the needs of the modern workforce and changing economic landscape?</a:t>
            </a:r>
            <a:br>
              <a:rPr lang="en-GB" sz="33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300" dirty="0">
                <a:solidFill>
                  <a:srgbClr val="FFFF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300" dirty="0">
                <a:solidFill>
                  <a:srgbClr val="FFFFFF"/>
                </a:solidFill>
                <a:latin typeface="Calibri" panose="020F0502020204030204" pitchFamily="34" charset="0"/>
                <a:cs typeface="Times New Roman" panose="02020603050405020304" pitchFamily="18" charset="0"/>
              </a:rPr>
              <a:t>BMCP5007</a:t>
            </a:r>
            <a:r>
              <a:rPr lang="en-GB" sz="3300" b="1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Times New Roman" panose="02020603050405020304" pitchFamily="18" charset="0"/>
              </a:rPr>
              <a:t> </a:t>
            </a:r>
            <a:br>
              <a:rPr lang="en-GB" sz="3300" b="1" dirty="0">
                <a:solidFill>
                  <a:srgbClr val="FFFFFF"/>
                </a:solidFill>
                <a:effectLst/>
                <a:latin typeface="Times New Roman" panose="02020603050405020304" pitchFamily="18" charset="0"/>
              </a:rPr>
            </a:br>
            <a:endParaRPr lang="en-US" sz="33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A7D6D5-BCE5-C943-BB1C-CA3D5AA64C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Tim Nicholas (2310510) FFION George (2103342)</a:t>
            </a:r>
          </a:p>
        </p:txBody>
      </p:sp>
      <p:cxnSp>
        <p:nvCxnSpPr>
          <p:cNvPr id="39" name="Straight Connector 33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2020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EC71BE0-57F9-D349-A3F4-CE4CA66F18E3}"/>
              </a:ext>
            </a:extLst>
          </p:cNvPr>
          <p:cNvSpPr/>
          <p:nvPr/>
        </p:nvSpPr>
        <p:spPr>
          <a:xfrm>
            <a:off x="1781173" y="1336736"/>
            <a:ext cx="9086851" cy="52418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2B3D83-17CE-D74B-87E5-66735CAF703E}"/>
              </a:ext>
            </a:extLst>
          </p:cNvPr>
          <p:cNvSpPr txBox="1"/>
          <p:nvPr/>
        </p:nvSpPr>
        <p:spPr>
          <a:xfrm>
            <a:off x="650535" y="330835"/>
            <a:ext cx="380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Tim  (2310510)</a:t>
            </a:r>
          </a:p>
        </p:txBody>
      </p:sp>
      <p:pic>
        <p:nvPicPr>
          <p:cNvPr id="5" name="Video from Catrin" descr="Video from Catrin">
            <a:hlinkClick r:id="" action="ppaction://media"/>
            <a:extLst>
              <a:ext uri="{FF2B5EF4-FFF2-40B4-BE49-F238E27FC236}">
                <a16:creationId xmlns:a16="http://schemas.microsoft.com/office/drawing/2014/main" id="{4A99905E-D374-1D43-9598-667275AC04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5962" y="1516127"/>
            <a:ext cx="8677275" cy="4911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7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319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DF144-3BFA-A547-1B7B-0172B6C36A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2000818"/>
              </p:ext>
            </p:extLst>
          </p:nvPr>
        </p:nvGraphicFramePr>
        <p:xfrm>
          <a:off x="650535" y="1744232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5410C13-4725-8C40-AFA8-F10B9511E0F5}"/>
              </a:ext>
            </a:extLst>
          </p:cNvPr>
          <p:cNvSpPr txBox="1"/>
          <p:nvPr/>
        </p:nvSpPr>
        <p:spPr>
          <a:xfrm>
            <a:off x="650535" y="330835"/>
            <a:ext cx="3800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Ffion (2103342)</a:t>
            </a:r>
          </a:p>
        </p:txBody>
      </p:sp>
      <p:pic>
        <p:nvPicPr>
          <p:cNvPr id="7" name="Audio Recording 1 May 2025 at 19:46:03" descr="Audio Recording 1 May 2025 at 19:46:03">
            <a:hlinkClick r:id="" action="ppaction://media"/>
            <a:extLst>
              <a:ext uri="{FF2B5EF4-FFF2-40B4-BE49-F238E27FC236}">
                <a16:creationId xmlns:a16="http://schemas.microsoft.com/office/drawing/2014/main" id="{1649FDFA-5FFA-AE46-A996-68D998443E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04425" y="6246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5285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051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0529D-A06A-8747-9CA5-7B5C17947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15463"/>
            <a:ext cx="10890929" cy="109728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References (Tim)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12941-FC85-5F4C-9A88-6C99D3A9B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1393251"/>
            <a:ext cx="10890928" cy="5165203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85000" lnSpcReduction="1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Stanford Basic Income Lab (2022) Umbrella review of basic income trials: Results from various pilot programs.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2"/>
              </a:rPr>
              <a:t>https://basicincome.stanford.edu/uploads/Umbrella%20Review%20BI_final.pdf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April 2025).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Welsh Government (2022) Wales pilots Basic Income scheme.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3"/>
              </a:rPr>
              <a:t>https://www.gov.wales/wales-pilots-basic-income-scheme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April 2025).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Buchs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M (2021) Sustainable welfare: How do universal basic income and universal basic services compare?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4"/>
              </a:rPr>
              <a:t>https://doi.org/10.1016/j.ecolecon.2021.107152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March 2025).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Heap, D (2025) Goodbye to PIP, but hello to what? Journal of Poverty and Social Justice.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5"/>
              </a:rPr>
              <a:t>https://doi.org/10.1332/17598273Y2023D000000011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March 2025).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DWP (2025). Biggest shake up to welfare system in a generation to get Britain working.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6"/>
              </a:rPr>
              <a:t>https://www.gov.uk/government/news/biggest-shake-up-to-welfare-system-in-a-generation-to-get-britain-working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March 2025).</a:t>
            </a:r>
          </a:p>
          <a:p>
            <a:pPr algn="l"/>
            <a:r>
              <a:rPr lang="en-GB" b="0" i="0" dirty="0" err="1">
                <a:solidFill>
                  <a:srgbClr val="000000"/>
                </a:solidFill>
                <a:effectLst/>
              </a:rPr>
              <a:t>Stevelink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S.A.M. et al (2024) Personal independence payments among people who access mental health services. Available at: </a:t>
            </a:r>
            <a:r>
              <a:rPr lang="en-GB" b="0" i="0" dirty="0">
                <a:solidFill>
                  <a:srgbClr val="000000"/>
                </a:solidFill>
                <a:effectLst/>
                <a:hlinkClick r:id="rId7"/>
              </a:rPr>
              <a:t>https://doi.org/10.1080/09687599.2021.1972409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 (Accessed March 2025).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431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1F984-390F-FA42-8DAF-923BB29A6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15462"/>
            <a:ext cx="10890929" cy="1097280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References (Ffion)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1DB24-02EE-784E-AD36-3A4AA8822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228" y="1460938"/>
            <a:ext cx="11670260" cy="4454088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5600" dirty="0">
                <a:effectLst/>
              </a:rPr>
              <a:t>Francis-Devine, B. (2024). </a:t>
            </a:r>
            <a:r>
              <a:rPr lang="en-GB" sz="5600" i="1" dirty="0">
                <a:effectLst/>
              </a:rPr>
              <a:t>High Cost of living: Impact on Households</a:t>
            </a:r>
            <a:r>
              <a:rPr lang="en-GB" sz="5600" dirty="0">
                <a:effectLst/>
              </a:rPr>
              <a:t>. House of Commons Library. Available at: </a:t>
            </a:r>
            <a:r>
              <a:rPr lang="en-GB" sz="5600" dirty="0">
                <a:effectLst/>
                <a:hlinkClick r:id="rId2"/>
              </a:rPr>
              <a:t>https://commonslibrary.parliament.uk/research-briefings/CBP-10100/</a:t>
            </a:r>
            <a:r>
              <a:rPr lang="en-GB" sz="56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5600" dirty="0">
                <a:effectLst/>
              </a:rPr>
              <a:t>Office for Budget Responsibility (2025). </a:t>
            </a:r>
            <a:r>
              <a:rPr lang="en-GB" sz="5600" i="1" dirty="0">
                <a:effectLst/>
              </a:rPr>
              <a:t>Ageing Population Archives</a:t>
            </a:r>
            <a:r>
              <a:rPr lang="en-GB" sz="5600" dirty="0">
                <a:effectLst/>
              </a:rPr>
              <a:t>. Office for Budget Responsibility. Available at: </a:t>
            </a:r>
            <a:r>
              <a:rPr lang="en-GB" sz="5600" dirty="0">
                <a:effectLst/>
                <a:hlinkClick r:id="rId3"/>
              </a:rPr>
              <a:t>https://obr.uk/cross_cutting/ageing-population/</a:t>
            </a:r>
            <a:r>
              <a:rPr lang="en-GB" sz="56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5600" dirty="0">
                <a:effectLst/>
              </a:rPr>
              <a:t>Reals, K. (2024). </a:t>
            </a:r>
            <a:r>
              <a:rPr lang="en-GB" sz="5600" i="1" dirty="0">
                <a:effectLst/>
              </a:rPr>
              <a:t>Working in precarious times: The gig economy and zero-hours contracts</a:t>
            </a:r>
            <a:r>
              <a:rPr lang="en-GB" sz="5600" dirty="0">
                <a:effectLst/>
              </a:rPr>
              <a:t>. British Safety Council. Available at: </a:t>
            </a:r>
            <a:r>
              <a:rPr lang="en-GB" sz="5600" dirty="0">
                <a:effectLst/>
                <a:hlinkClick r:id="rId4"/>
              </a:rPr>
              <a:t>https://www.britsafe.org/safety-management/2024/working-in-precarious-times-the-gig-economy-and-zero-hours-contracts</a:t>
            </a:r>
            <a:r>
              <a:rPr lang="en-GB" sz="56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5600" dirty="0">
                <a:effectLst/>
              </a:rPr>
              <a:t>Royal College of Psychiatrists (2022). </a:t>
            </a:r>
            <a:r>
              <a:rPr lang="en-GB" sz="5600" i="1" dirty="0">
                <a:effectLst/>
              </a:rPr>
              <a:t>Welfare Reform and Mental Health | Royal College of Psychiatrists</a:t>
            </a:r>
            <a:r>
              <a:rPr lang="en-GB" sz="5600" dirty="0">
                <a:effectLst/>
              </a:rPr>
              <a:t>. Available at: </a:t>
            </a:r>
            <a:r>
              <a:rPr lang="en-GB" sz="5600" dirty="0">
                <a:effectLst/>
                <a:hlinkClick r:id="rId5"/>
              </a:rPr>
              <a:t>https://www.rcpsych.ac.uk/improving-care/campaigning-for-better-mental-health-policy/other-policy-areas/social-inclusion/welfare-reform-and-mental-health?searchTerms=UK%20mental%20health</a:t>
            </a:r>
            <a:r>
              <a:rPr lang="en-GB" sz="56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5600" dirty="0">
                <a:effectLst/>
              </a:rPr>
              <a:t>Stanley, Y. (2025). </a:t>
            </a:r>
            <a:r>
              <a:rPr lang="en-GB" sz="5600" i="1" dirty="0">
                <a:effectLst/>
              </a:rPr>
              <a:t>The Families First Partnership programme: new guide and how this affects ILACS – Ofsted: social care</a:t>
            </a:r>
            <a:r>
              <a:rPr lang="en-GB" sz="5600" dirty="0">
                <a:effectLst/>
              </a:rPr>
              <a:t>. Available at: </a:t>
            </a:r>
            <a:r>
              <a:rPr lang="en-GB" sz="5600" dirty="0">
                <a:effectLst/>
                <a:hlinkClick r:id="rId6"/>
              </a:rPr>
              <a:t>https://socialcareinspection.blog.gov.uk/2025/04/16/the-families-first-partnership-programme-new-guide-and-how-this-affects-ilacs/</a:t>
            </a:r>
            <a:r>
              <a:rPr lang="en-GB" sz="5600" dirty="0">
                <a:effectLst/>
              </a:rPr>
              <a:t>  [Accessed April 2025].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664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99429-80B2-8845-AAEE-F977C615D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575" y="857246"/>
            <a:ext cx="10910898" cy="5166491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500" dirty="0">
                <a:effectLst/>
              </a:rPr>
              <a:t>UK Government (2025a). </a:t>
            </a:r>
            <a:r>
              <a:rPr lang="en-GB" sz="2500" i="1" dirty="0">
                <a:effectLst/>
              </a:rPr>
              <a:t>Digital Inclusion Action Plan: First Steps</a:t>
            </a:r>
            <a:r>
              <a:rPr lang="en-GB" sz="2500" dirty="0">
                <a:effectLst/>
              </a:rPr>
              <a:t>. Available at: </a:t>
            </a:r>
            <a:r>
              <a:rPr lang="en-GB" sz="2500" dirty="0">
                <a:effectLst/>
                <a:hlinkClick r:id="rId2"/>
              </a:rPr>
              <a:t>https://www.gov.uk/government/publications/digital-inclusion-action-plan-first-steps/digital-inclusion-action-plan-first-steps</a:t>
            </a:r>
            <a:r>
              <a:rPr lang="en-GB" sz="25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2500" dirty="0">
                <a:effectLst/>
              </a:rPr>
              <a:t>UK Government (2025b). </a:t>
            </a:r>
            <a:r>
              <a:rPr lang="en-GB" sz="2500" i="1" dirty="0">
                <a:effectLst/>
              </a:rPr>
              <a:t>Pathways to Work: Reforming Benefits and Support to Get Britain Working Green Paper</a:t>
            </a:r>
            <a:r>
              <a:rPr lang="en-GB" sz="2500" dirty="0">
                <a:effectLst/>
              </a:rPr>
              <a:t>. Available at: </a:t>
            </a:r>
            <a:r>
              <a:rPr lang="en-GB" sz="2500" dirty="0">
                <a:effectLst/>
                <a:hlinkClick r:id="rId3"/>
              </a:rPr>
              <a:t>https://www.gov.uk/government/consultations/pathways-to-work-reforming-benefits-and-support-to-get-britain-working-green-paper/pathways-to-work-reforming-benefits-and-support-to-get-britain-working-green-paper</a:t>
            </a:r>
            <a:r>
              <a:rPr lang="en-GB" sz="25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2500" dirty="0">
                <a:effectLst/>
              </a:rPr>
              <a:t>UK Government (2025c). </a:t>
            </a:r>
            <a:r>
              <a:rPr lang="en-GB" sz="2500" i="1" dirty="0">
                <a:effectLst/>
              </a:rPr>
              <a:t>Universal Credit Change Brings £420 Boost to over a Million Households</a:t>
            </a:r>
            <a:r>
              <a:rPr lang="en-GB" sz="2500" dirty="0">
                <a:effectLst/>
              </a:rPr>
              <a:t>. Available at: </a:t>
            </a:r>
            <a:r>
              <a:rPr lang="en-GB" sz="2500" dirty="0">
                <a:effectLst/>
                <a:hlinkClick r:id="rId4"/>
              </a:rPr>
              <a:t>https://www.gov.uk/government/news/universal-credit-change-brings-420-boost-to-over-a-million-households</a:t>
            </a:r>
            <a:r>
              <a:rPr lang="en-GB" sz="25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2500" dirty="0">
                <a:effectLst/>
              </a:rPr>
              <a:t>Walker, R. (2025). </a:t>
            </a:r>
            <a:r>
              <a:rPr lang="en-GB" sz="2500" i="1" dirty="0">
                <a:effectLst/>
              </a:rPr>
              <a:t>The Fraud, Error and Recovery Bill: a Fresh Approach to Fraud or Fuel for stigma? | Policy in Practice</a:t>
            </a:r>
            <a:r>
              <a:rPr lang="en-GB" sz="2500" dirty="0">
                <a:effectLst/>
              </a:rPr>
              <a:t>. Policy in Practice. Available at: </a:t>
            </a:r>
            <a:r>
              <a:rPr lang="en-GB" sz="2500" dirty="0">
                <a:effectLst/>
                <a:hlinkClick r:id="rId5"/>
              </a:rPr>
              <a:t>https://policyinpractice.co.uk/blog/the-fraud-error-recovery-bill/</a:t>
            </a:r>
            <a:r>
              <a:rPr lang="en-GB" sz="2500" dirty="0">
                <a:effectLst/>
              </a:rPr>
              <a:t>  [Accessed April 2025].</a:t>
            </a:r>
          </a:p>
          <a:p>
            <a:pPr>
              <a:lnSpc>
                <a:spcPct val="150000"/>
              </a:lnSpc>
            </a:pPr>
            <a:r>
              <a:rPr lang="en-GB" sz="2500" dirty="0">
                <a:effectLst/>
              </a:rPr>
              <a:t>Wilson, T. and Foster, S. (2017). </a:t>
            </a:r>
            <a:r>
              <a:rPr lang="en-GB" sz="2500" i="1" dirty="0">
                <a:effectLst/>
              </a:rPr>
              <a:t>The Centre for Economic and Social Inclusion Merged to Form the Learning and Work Institute Learning and Work Institute the Local Impacts of Welfare Reform a Review of the Impacts of Welfare Changes on people, Communities and Services</a:t>
            </a:r>
            <a:r>
              <a:rPr lang="en-GB" sz="2500" dirty="0">
                <a:effectLst/>
              </a:rPr>
              <a:t>. Available at: </a:t>
            </a:r>
            <a:r>
              <a:rPr lang="en-GB" sz="2500" dirty="0">
                <a:effectLst/>
                <a:hlinkClick r:id="rId6"/>
              </a:rPr>
              <a:t>https://www.local.gov.uk/sites/default/files/documents/FINAL%20Review%20of%20impacts%20of%20welfare%20reform%20report%20to%20LGA%20Oct%2017-1.pdf</a:t>
            </a:r>
            <a:r>
              <a:rPr lang="en-GB" sz="2500" dirty="0">
                <a:effectLst/>
              </a:rPr>
              <a:t>  [Accessed April 2025].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578663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870</Words>
  <Application>Microsoft Macintosh PowerPoint</Application>
  <PresentationFormat>Widescreen</PresentationFormat>
  <Paragraphs>32</Paragraphs>
  <Slides>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Grandview Display</vt:lpstr>
      <vt:lpstr>Times New Roman</vt:lpstr>
      <vt:lpstr>DashVTI</vt:lpstr>
      <vt:lpstr>Evaluate if welfare programmes should be reformed to better address the needs of the modern workforce and changing economic landscape?  BMCP5007  </vt:lpstr>
      <vt:lpstr>PowerPoint Presentation</vt:lpstr>
      <vt:lpstr>PowerPoint Presentation</vt:lpstr>
      <vt:lpstr>References (Tim)</vt:lpstr>
      <vt:lpstr>References (Ffion)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Evaluate if welfare programmes should be reformed to better address the needs of the modern workforce and changing economic landscape?  BMCP5007  </dc:title>
  <dc:creator>Ffion George (2103342)</dc:creator>
  <cp:lastModifiedBy>Ffion George (2103342)</cp:lastModifiedBy>
  <cp:revision>3</cp:revision>
  <dcterms:created xsi:type="dcterms:W3CDTF">2025-05-01T17:19:26Z</dcterms:created>
  <dcterms:modified xsi:type="dcterms:W3CDTF">2025-05-01T18:50:23Z</dcterms:modified>
</cp:coreProperties>
</file>