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4"/>
  </p:notesMasterIdLst>
  <p:handoutMasterIdLst>
    <p:handoutMasterId r:id="rId35"/>
  </p:handoutMasterIdLst>
  <p:sldIdLst>
    <p:sldId id="474" r:id="rId4"/>
    <p:sldId id="475" r:id="rId5"/>
    <p:sldId id="275" r:id="rId6"/>
    <p:sldId id="315" r:id="rId7"/>
    <p:sldId id="313" r:id="rId8"/>
    <p:sldId id="311" r:id="rId9"/>
    <p:sldId id="1071" r:id="rId10"/>
    <p:sldId id="270" r:id="rId11"/>
    <p:sldId id="316" r:id="rId12"/>
    <p:sldId id="312" r:id="rId13"/>
    <p:sldId id="1073" r:id="rId14"/>
    <p:sldId id="319" r:id="rId15"/>
    <p:sldId id="1072" r:id="rId16"/>
    <p:sldId id="1074" r:id="rId17"/>
    <p:sldId id="352" r:id="rId18"/>
    <p:sldId id="362" r:id="rId19"/>
    <p:sldId id="1070" r:id="rId20"/>
    <p:sldId id="286" r:id="rId21"/>
    <p:sldId id="498" r:id="rId22"/>
    <p:sldId id="526" r:id="rId23"/>
    <p:sldId id="525" r:id="rId24"/>
    <p:sldId id="529" r:id="rId25"/>
    <p:sldId id="527" r:id="rId26"/>
    <p:sldId id="528" r:id="rId27"/>
    <p:sldId id="1075" r:id="rId28"/>
    <p:sldId id="1076" r:id="rId29"/>
    <p:sldId id="287" r:id="rId30"/>
    <p:sldId id="258" r:id="rId31"/>
    <p:sldId id="1056" r:id="rId32"/>
    <p:sldId id="1069" r:id="rId3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DEEF9"/>
    <a:srgbClr val="73FB79"/>
    <a:srgbClr val="A181FE"/>
    <a:srgbClr val="9437FF"/>
    <a:srgbClr val="D883FF"/>
    <a:srgbClr val="FF85FF"/>
    <a:srgbClr val="D5F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410"/>
    <p:restoredTop sz="95940" autoAdjust="0"/>
  </p:normalViewPr>
  <p:slideViewPr>
    <p:cSldViewPr snapToGrid="0" snapToObjects="1">
      <p:cViewPr varScale="1">
        <p:scale>
          <a:sx n="61" d="100"/>
          <a:sy n="61" d="100"/>
        </p:scale>
        <p:origin x="216" y="3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06/12/2021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A53ADC7F-D3DB-AD49-91CD-D557AEE2A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AD6CFBD2-4F40-D94D-BEF3-19B70FE07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0FF4EB34-4E5E-A345-8996-D10FBE340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CA2B84-2683-CA40-9694-66EB9C85039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613533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088596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05677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876461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72056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904939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651281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6668FE-D3C4-4091-A7FC-CAE7ED7EC2B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2428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en-US" altLang="cy-GB"/>
          </a:p>
        </p:txBody>
      </p:sp>
    </p:spTree>
    <p:extLst>
      <p:ext uri="{BB962C8B-B14F-4D97-AF65-F5344CB8AC3E}">
        <p14:creationId xmlns:p14="http://schemas.microsoft.com/office/powerpoint/2010/main" val="3871767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08C2E6-9965-D64D-AA26-AC9F6EBB65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A987A21-DB52-7E4F-B28A-1A70AD9D9078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A9E673-0DFF-6A4B-BBE5-22A27A542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0D9EA6-29E1-0F4B-BBB1-399AA7481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CA8E62EB-BB9F-DA4D-89A9-2907048433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7904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16369-9BD5-C344-96B0-CDA09DF426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843B661A-8450-9F4D-8B03-22D22FD78215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E832B-E302-9A45-A1B9-8A953C202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87902-8783-954A-82DC-C91E2F77F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617669E-D4F7-6645-B40D-885D490CA9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9277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5233A-6297-D34C-AC0A-FA39DDCCF9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F0DAFB4-FB15-EF4F-8903-3D78C1CBCA19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A5810-611A-9142-B8DF-AA3B6645C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E4E2C-CAE2-0241-A57F-F461FC143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39CF2AA-D1A6-9A4C-9AC4-D3FF23BB4B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0949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06/12/21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12/6/21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24" Type="http://schemas.openxmlformats.org/officeDocument/2006/relationships/slideLayout" Target="../slideLayouts/slideLayout30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5" r:id="rId3"/>
    <p:sldLayoutId id="2147484206" r:id="rId4"/>
    <p:sldLayoutId id="2147484207" r:id="rId5"/>
    <p:sldLayoutId id="2147484208" r:id="rId6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5" r:id="rId21"/>
    <p:sldLayoutId id="2147484216" r:id="rId22"/>
    <p:sldLayoutId id="2147484217" r:id="rId23"/>
    <p:sldLayoutId id="2147484218" r:id="rId24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.tiff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jpeg"/><Relationship Id="rId7" Type="http://schemas.openxmlformats.org/officeDocument/2006/relationships/image" Target="../media/image9.tif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6.jpeg"/><Relationship Id="rId9" Type="http://schemas.openxmlformats.org/officeDocument/2006/relationships/image" Target="../media/image11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3" Type="http://schemas.openxmlformats.org/officeDocument/2006/relationships/image" Target="../media/image13.jpeg"/><Relationship Id="rId7" Type="http://schemas.openxmlformats.org/officeDocument/2006/relationships/image" Target="../media/image17.tif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Relationship Id="rId9" Type="http://schemas.openxmlformats.org/officeDocument/2006/relationships/image" Target="../media/image19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jpeg"/><Relationship Id="rId7" Type="http://schemas.openxmlformats.org/officeDocument/2006/relationships/image" Target="../media/image9.tif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6.jpeg"/><Relationship Id="rId9" Type="http://schemas.openxmlformats.org/officeDocument/2006/relationships/image" Target="../media/image11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22.tiff"/><Relationship Id="rId5" Type="http://schemas.openxmlformats.org/officeDocument/2006/relationships/image" Target="../media/image21.tiff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lyfrgell.porth.ac.uk/View.aspx?id=1844~4r~SzdEPBeX" TargetMode="External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40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5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3.png"/><Relationship Id="rId3" Type="http://schemas.openxmlformats.org/officeDocument/2006/relationships/image" Target="../media/image47.png"/><Relationship Id="rId7" Type="http://schemas.openxmlformats.org/officeDocument/2006/relationships/hyperlink" Target="https://hwb.gov.wales/repository/discovery/resource/9c2cb9c5-8400-4b0a-a577-dc5e469bea05/en" TargetMode="External"/><Relationship Id="rId12" Type="http://schemas.openxmlformats.org/officeDocument/2006/relationships/hyperlink" Target="https://www.cscjes-cronfa.co.uk/repository/resource/363d38c0-5bbb-4427-9dc7-02e99289fe22/en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49.png"/><Relationship Id="rId11" Type="http://schemas.openxmlformats.org/officeDocument/2006/relationships/image" Target="../media/image52.png"/><Relationship Id="rId5" Type="http://schemas.openxmlformats.org/officeDocument/2006/relationships/hyperlink" Target="https://atebol-siop.com/pecyn-llyfrau-ffeithiol-cymraeg-ail-iaith.html" TargetMode="External"/><Relationship Id="rId10" Type="http://schemas.openxmlformats.org/officeDocument/2006/relationships/image" Target="../media/image51.png"/><Relationship Id="rId4" Type="http://schemas.openxmlformats.org/officeDocument/2006/relationships/image" Target="../media/image48.tiff"/><Relationship Id="rId9" Type="http://schemas.openxmlformats.org/officeDocument/2006/relationships/hyperlink" Target="https://www.youtube.com/watch?v=_oFrInW4L6c" TargetMode="External"/><Relationship Id="rId1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.tiff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9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r>
              <a:rPr lang="en-US" altLang="cy-GB" sz="2000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2ACBEEC-01AE-2F43-AFAB-4E2734F673E9}"/>
              </a:ext>
            </a:extLst>
          </p:cNvPr>
          <p:cNvSpPr/>
          <p:nvPr/>
        </p:nvSpPr>
        <p:spPr>
          <a:xfrm>
            <a:off x="9747467" y="1563687"/>
            <a:ext cx="189186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cy-GB" sz="30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7</a:t>
            </a:r>
            <a:r>
              <a:rPr lang="en-US" altLang="cy-GB" sz="3000" b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.12.2021</a:t>
            </a:r>
            <a:endParaRPr lang="en-US" altLang="cy-GB" sz="30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894837-3170-524A-BFD0-69443C961C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5936" y="3371278"/>
            <a:ext cx="2908264" cy="264697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21">
            <a:extLst>
              <a:ext uri="{FF2B5EF4-FFF2-40B4-BE49-F238E27FC236}">
                <a16:creationId xmlns:a16="http://schemas.microsoft.com/office/drawing/2014/main" id="{479AE49D-2239-2946-9AD3-FB15BD90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549275"/>
            <a:ext cx="42989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Nod Ac Amcanion</a:t>
            </a:r>
            <a:b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</a:br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24578" name="TextBox 3">
            <a:extLst>
              <a:ext uri="{FF2B5EF4-FFF2-40B4-BE49-F238E27FC236}">
                <a16:creationId xmlns:a16="http://schemas.microsoft.com/office/drawing/2014/main" id="{EFBF0182-7055-9C41-9C0B-DEA7F316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cy-GB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163" y="1933575"/>
            <a:ext cx="5800725" cy="445336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Revising the past tense</a:t>
            </a: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Adnoddau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!/ Resources!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Reading skills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Mini micros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900" y="777875"/>
            <a:ext cx="4025900" cy="19431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28600F9A-ADD1-2B42-8C61-473EE4664DD4}"/>
              </a:ext>
            </a:extLst>
          </p:cNvPr>
          <p:cNvSpPr txBox="1"/>
          <p:nvPr/>
        </p:nvSpPr>
        <p:spPr>
          <a:xfrm>
            <a:off x="1121551" y="1350435"/>
            <a:ext cx="9904061" cy="1042190"/>
          </a:xfrm>
          <a:prstGeom prst="wedgeRoundRectCallout">
            <a:avLst>
              <a:gd name="adj1" fmla="val 47875"/>
              <a:gd name="adj2" fmla="val 8471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C2FB08-7166-0A4A-B9D4-66575AD42F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1596" y="1871530"/>
            <a:ext cx="8866578" cy="4708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latin typeface="Century Gothic" panose="020B050202020202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latin typeface="Century Gothic" panose="020B050202020202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Chwarae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Bwyta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Gwylio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Darllen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Cwrdd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 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Prynu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Coginio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  <a:r>
              <a:rPr lang="en-US" altLang="en-US" sz="3600" dirty="0">
                <a:latin typeface="Century Gothic" panose="020B0502020202020204" pitchFamily="34" charset="0"/>
              </a:rPr>
              <a:t>		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09ED4C-A4FA-204E-A0EE-7395349A1F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9591" y="2610193"/>
            <a:ext cx="7311812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Chwaraeais i </a:t>
            </a:r>
            <a:r>
              <a:rPr kumimoji="0" lang="cy-GB" altLang="en-US" sz="36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 pitchFamily="34" charset="0"/>
              </a:rPr>
              <a:t>b</a:t>
            </a:r>
            <a:r>
              <a:rPr kumimoji="0" lang="cy-GB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êl-droed</a:t>
            </a:r>
          </a:p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Bwytais i hufen iâ.</a:t>
            </a:r>
          </a:p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Gwyliais i ffilm yn y sinema.</a:t>
            </a:r>
          </a:p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Darllenais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i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 pitchFamily="34" charset="0"/>
              </a:rPr>
              <a:t>l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yfr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da.</a:t>
            </a:r>
          </a:p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Cwrddais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i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â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ffrind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yn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y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dafarn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.</a:t>
            </a:r>
          </a:p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Prynais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i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siaced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  <a:r>
              <a:rPr kumimoji="0" lang="en-US" altLang="en-US" sz="36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newydd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3600" dirty="0" err="1">
                <a:latin typeface="Century Gothic" panose="020B0502020202020204" pitchFamily="34" charset="0"/>
              </a:rPr>
              <a:t>Coginiais</a:t>
            </a:r>
            <a:r>
              <a:rPr lang="en-US" altLang="en-US" sz="3600" dirty="0">
                <a:latin typeface="Century Gothic" panose="020B0502020202020204" pitchFamily="34" charset="0"/>
              </a:rPr>
              <a:t> </a:t>
            </a:r>
            <a:r>
              <a:rPr lang="en-US" altLang="en-US" sz="3600" dirty="0" err="1">
                <a:latin typeface="Century Gothic" panose="020B0502020202020204" pitchFamily="34" charset="0"/>
              </a:rPr>
              <a:t>i</a:t>
            </a:r>
            <a:r>
              <a:rPr lang="en-US" altLang="en-US" sz="3600" dirty="0">
                <a:latin typeface="Century Gothic" panose="020B0502020202020204" pitchFamily="34" charset="0"/>
              </a:rPr>
              <a:t> </a:t>
            </a:r>
            <a:r>
              <a:rPr lang="en-US" altLang="en-US" sz="3600" b="1" dirty="0" err="1">
                <a:solidFill>
                  <a:srgbClr val="FF0000"/>
                </a:solidFill>
                <a:latin typeface="Century Gothic" panose="020B0502020202020204" pitchFamily="34" charset="0"/>
              </a:rPr>
              <a:t>g</a:t>
            </a:r>
            <a:r>
              <a:rPr lang="en-US" altLang="en-US" sz="3600" dirty="0" err="1">
                <a:latin typeface="Century Gothic" panose="020B0502020202020204" pitchFamily="34" charset="0"/>
              </a:rPr>
              <a:t>awl</a:t>
            </a:r>
            <a:r>
              <a:rPr lang="en-US" altLang="en-US" sz="3600" dirty="0">
                <a:latin typeface="Century Gothic" panose="020B0502020202020204" pitchFamily="34" charset="0"/>
              </a:rPr>
              <a:t> </a:t>
            </a:r>
            <a:r>
              <a:rPr lang="en-US" altLang="en-US" sz="3600" dirty="0" err="1">
                <a:latin typeface="Century Gothic" panose="020B0502020202020204" pitchFamily="34" charset="0"/>
              </a:rPr>
              <a:t>i</a:t>
            </a:r>
            <a:r>
              <a:rPr lang="en-US" altLang="en-US" sz="3600" dirty="0">
                <a:latin typeface="Century Gothic" panose="020B0502020202020204" pitchFamily="34" charset="0"/>
              </a:rPr>
              <a:t> </a:t>
            </a:r>
            <a:r>
              <a:rPr lang="en-US" altLang="en-US" sz="3600" dirty="0" err="1">
                <a:latin typeface="Century Gothic" panose="020B0502020202020204" pitchFamily="34" charset="0"/>
              </a:rPr>
              <a:t>swper</a:t>
            </a:r>
            <a:r>
              <a:rPr lang="en-US" altLang="en-US" sz="3600" dirty="0">
                <a:latin typeface="Century Gothic" panose="020B0502020202020204" pitchFamily="34" charset="0"/>
              </a:rPr>
              <a:t>.</a:t>
            </a:r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FFCE88-B473-BA41-9887-160E35A4F400}"/>
              </a:ext>
            </a:extLst>
          </p:cNvPr>
          <p:cNvSpPr/>
          <p:nvPr/>
        </p:nvSpPr>
        <p:spPr>
          <a:xfrm>
            <a:off x="1121551" y="279077"/>
            <a:ext cx="9366668" cy="20390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4400" dirty="0">
                <a:latin typeface="Segoe Print" panose="02000800000000000000" pitchFamily="2" charset="0"/>
              </a:rPr>
              <a:t>Adolygu amser gorffennol</a:t>
            </a:r>
          </a:p>
          <a:p>
            <a:pPr algn="ctr">
              <a:lnSpc>
                <a:spcPct val="150000"/>
              </a:lnSpc>
            </a:pPr>
            <a:r>
              <a:rPr lang="cy-GB" sz="4400" dirty="0">
                <a:latin typeface="Segoe Print" panose="02000800000000000000" pitchFamily="2" charset="0"/>
              </a:rPr>
              <a:t>Beth wnest ti ar y penwythnos?</a:t>
            </a:r>
          </a:p>
        </p:txBody>
      </p:sp>
    </p:spTree>
    <p:extLst>
      <p:ext uri="{BB962C8B-B14F-4D97-AF65-F5344CB8AC3E}">
        <p14:creationId xmlns:p14="http://schemas.microsoft.com/office/powerpoint/2010/main" val="232688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16C2FB08-7166-0A4A-B9D4-66575AD42F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762" y="5729137"/>
            <a:ext cx="886657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dirty="0">
                <a:latin typeface="Century Gothic" panose="020B0502020202020204" pitchFamily="34" charset="0"/>
              </a:rPr>
              <a:t>		     </a:t>
            </a:r>
            <a:r>
              <a:rPr lang="en-US" altLang="en-US" sz="3600" dirty="0" err="1">
                <a:latin typeface="Century Gothic" panose="020B0502020202020204" pitchFamily="34" charset="0"/>
              </a:rPr>
              <a:t>Coginiodd</a:t>
            </a:r>
            <a:r>
              <a:rPr lang="en-US" altLang="en-US" sz="3600" dirty="0">
                <a:latin typeface="Century Gothic" panose="020B0502020202020204" pitchFamily="34" charset="0"/>
              </a:rPr>
              <a:t> e </a:t>
            </a:r>
            <a:r>
              <a:rPr lang="en-US" altLang="en-US" sz="3600" dirty="0" err="1">
                <a:latin typeface="Century Gothic" panose="020B0502020202020204" pitchFamily="34" charset="0"/>
              </a:rPr>
              <a:t>gawl</a:t>
            </a:r>
            <a:r>
              <a:rPr lang="en-US" altLang="en-US" sz="3600" dirty="0">
                <a:latin typeface="Century Gothic" panose="020B0502020202020204" pitchFamily="34" charset="0"/>
              </a:rPr>
              <a:t> i </a:t>
            </a:r>
            <a:r>
              <a:rPr lang="en-US" altLang="en-US" sz="3600" dirty="0" err="1">
                <a:latin typeface="Century Gothic" panose="020B0502020202020204" pitchFamily="34" charset="0"/>
              </a:rPr>
              <a:t>swper</a:t>
            </a:r>
            <a:r>
              <a:rPr lang="en-US" altLang="en-US" sz="3600" dirty="0">
                <a:latin typeface="Century Gothic" panose="020B0502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 dirty="0">
              <a:latin typeface="Century Gothic" panose="020B0502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E051E1C-C6F0-AB4F-AD22-54F12D769B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0339" y="2312817"/>
            <a:ext cx="7797234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y-GB" altLang="en-US" sz="3600" dirty="0">
                <a:latin typeface="Century Gothic" panose="020B0502020202020204" pitchFamily="34" charset="0"/>
              </a:rPr>
              <a:t>Chwaraeodd e bêl-droed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y-GB" altLang="en-US" sz="3600" dirty="0">
                <a:latin typeface="Century Gothic" panose="020B0502020202020204" pitchFamily="34" charset="0"/>
              </a:rPr>
              <a:t>Bwytodd hi  hufen iâ.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cy-GB" altLang="en-US" sz="3600" dirty="0">
                <a:latin typeface="Century Gothic" panose="020B0502020202020204" pitchFamily="34" charset="0"/>
              </a:rPr>
              <a:t>Gwyliodd hi ffilm yn y sinema.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dirty="0" err="1">
                <a:latin typeface="Century Gothic" panose="020B0502020202020204" pitchFamily="34" charset="0"/>
              </a:rPr>
              <a:t>Darllenodd</a:t>
            </a:r>
            <a:r>
              <a:rPr lang="en-US" altLang="en-US" sz="3600" dirty="0">
                <a:latin typeface="Century Gothic" panose="020B0502020202020204" pitchFamily="34" charset="0"/>
              </a:rPr>
              <a:t> e </a:t>
            </a:r>
            <a:r>
              <a:rPr lang="en-US" altLang="en-US" sz="3600" dirty="0" err="1">
                <a:latin typeface="Century Gothic" panose="020B0502020202020204" pitchFamily="34" charset="0"/>
              </a:rPr>
              <a:t>lyfr</a:t>
            </a:r>
            <a:r>
              <a:rPr lang="en-US" altLang="en-US" sz="3600" dirty="0">
                <a:latin typeface="Century Gothic" panose="020B0502020202020204" pitchFamily="34" charset="0"/>
              </a:rPr>
              <a:t> da.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dirty="0" err="1">
                <a:latin typeface="Century Gothic" panose="020B0502020202020204" pitchFamily="34" charset="0"/>
              </a:rPr>
              <a:t>Cwrddodd</a:t>
            </a:r>
            <a:r>
              <a:rPr lang="en-US" altLang="en-US" sz="3600" dirty="0">
                <a:latin typeface="Century Gothic" panose="020B0502020202020204" pitchFamily="34" charset="0"/>
              </a:rPr>
              <a:t> e </a:t>
            </a:r>
            <a:r>
              <a:rPr lang="en-US" altLang="en-US" sz="3600" dirty="0" err="1">
                <a:latin typeface="Century Gothic" panose="020B0502020202020204" pitchFamily="34" charset="0"/>
              </a:rPr>
              <a:t>â</a:t>
            </a:r>
            <a:r>
              <a:rPr lang="en-US" altLang="en-US" sz="3600" dirty="0">
                <a:latin typeface="Century Gothic" panose="020B0502020202020204" pitchFamily="34" charset="0"/>
              </a:rPr>
              <a:t> </a:t>
            </a:r>
            <a:r>
              <a:rPr lang="en-US" altLang="en-US" sz="3600" dirty="0" err="1">
                <a:latin typeface="Century Gothic" panose="020B0502020202020204" pitchFamily="34" charset="0"/>
              </a:rPr>
              <a:t>ffrind</a:t>
            </a:r>
            <a:r>
              <a:rPr lang="en-US" altLang="en-US" sz="3600" dirty="0">
                <a:latin typeface="Century Gothic" panose="020B0502020202020204" pitchFamily="34" charset="0"/>
              </a:rPr>
              <a:t> </a:t>
            </a:r>
            <a:r>
              <a:rPr lang="en-US" altLang="en-US" sz="3600" dirty="0" err="1">
                <a:latin typeface="Century Gothic" panose="020B0502020202020204" pitchFamily="34" charset="0"/>
              </a:rPr>
              <a:t>yn</a:t>
            </a:r>
            <a:r>
              <a:rPr lang="en-US" altLang="en-US" sz="3600" dirty="0">
                <a:latin typeface="Century Gothic" panose="020B0502020202020204" pitchFamily="34" charset="0"/>
              </a:rPr>
              <a:t> y </a:t>
            </a:r>
            <a:r>
              <a:rPr lang="en-US" altLang="en-US" sz="3600" dirty="0" err="1">
                <a:latin typeface="Century Gothic" panose="020B0502020202020204" pitchFamily="34" charset="0"/>
              </a:rPr>
              <a:t>dafarn</a:t>
            </a:r>
            <a:r>
              <a:rPr lang="en-US" altLang="en-US" sz="3600" dirty="0">
                <a:latin typeface="Century Gothic" panose="020B0502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dirty="0" err="1">
                <a:latin typeface="Century Gothic" panose="020B0502020202020204" pitchFamily="34" charset="0"/>
              </a:rPr>
              <a:t>Prynodd</a:t>
            </a:r>
            <a:r>
              <a:rPr lang="en-US" altLang="en-US" sz="3600" dirty="0">
                <a:latin typeface="Century Gothic" panose="020B0502020202020204" pitchFamily="34" charset="0"/>
              </a:rPr>
              <a:t> e </a:t>
            </a:r>
            <a:r>
              <a:rPr lang="en-US" altLang="en-US" sz="3600" dirty="0" err="1">
                <a:latin typeface="Century Gothic" panose="020B0502020202020204" pitchFamily="34" charset="0"/>
              </a:rPr>
              <a:t>siaced</a:t>
            </a:r>
            <a:r>
              <a:rPr lang="en-US" altLang="en-US" sz="3600" dirty="0">
                <a:latin typeface="Century Gothic" panose="020B0502020202020204" pitchFamily="34" charset="0"/>
              </a:rPr>
              <a:t> </a:t>
            </a:r>
            <a:r>
              <a:rPr lang="en-US" altLang="en-US" sz="3600" dirty="0" err="1">
                <a:latin typeface="Century Gothic" panose="020B0502020202020204" pitchFamily="34" charset="0"/>
              </a:rPr>
              <a:t>newydd</a:t>
            </a:r>
            <a:r>
              <a:rPr lang="en-US" altLang="en-US" sz="3600" dirty="0">
                <a:latin typeface="Century Gothic" panose="020B0502020202020204" pitchFamily="34" charset="0"/>
              </a:rPr>
              <a:t>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44197AF-9853-FF43-AE3B-B3BCFEA8B7DC}"/>
              </a:ext>
            </a:extLst>
          </p:cNvPr>
          <p:cNvSpPr txBox="1"/>
          <p:nvPr/>
        </p:nvSpPr>
        <p:spPr>
          <a:xfrm>
            <a:off x="340242" y="1145392"/>
            <a:ext cx="11236033" cy="1042190"/>
          </a:xfrm>
          <a:prstGeom prst="wedgeRoundRectCallout">
            <a:avLst>
              <a:gd name="adj1" fmla="val 47875"/>
              <a:gd name="adj2" fmla="val 8471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5A3BEDC-2F24-C741-A0AC-5AB996AA9DF9}"/>
              </a:ext>
            </a:extLst>
          </p:cNvPr>
          <p:cNvSpPr/>
          <p:nvPr/>
        </p:nvSpPr>
        <p:spPr>
          <a:xfrm>
            <a:off x="565888" y="79365"/>
            <a:ext cx="10639452" cy="20390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4400" dirty="0">
                <a:latin typeface="Segoe Print" panose="02000800000000000000" pitchFamily="2" charset="0"/>
              </a:rPr>
              <a:t>Adolygu amser gorffennol</a:t>
            </a:r>
          </a:p>
          <a:p>
            <a:pPr algn="ctr">
              <a:lnSpc>
                <a:spcPct val="150000"/>
              </a:lnSpc>
            </a:pPr>
            <a:r>
              <a:rPr lang="cy-GB" sz="4400" dirty="0">
                <a:latin typeface="Segoe Print" panose="02000800000000000000" pitchFamily="2" charset="0"/>
              </a:rPr>
              <a:t>Beth wnaeth Sam ar y penwythnos?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BE131CA-77EB-354B-A695-D1243CB5D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2325" y="1666487"/>
            <a:ext cx="8866578" cy="4708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latin typeface="Century Gothic" panose="020B050202020202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latin typeface="Century Gothic" panose="020B050202020202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Chwarae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Bwyta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Gwylio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Darllen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Cwrdd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 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Prynu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 err="1">
                <a:solidFill>
                  <a:srgbClr val="0070C0"/>
                </a:solidFill>
                <a:latin typeface="Century Gothic" panose="020B0502020202020204" pitchFamily="34" charset="0"/>
              </a:rPr>
              <a:t>Coginio</a:t>
            </a:r>
            <a:r>
              <a:rPr lang="en-US" altLang="en-US" sz="3600" b="1" dirty="0">
                <a:solidFill>
                  <a:srgbClr val="0070C0"/>
                </a:solidFill>
                <a:latin typeface="Century Gothic" panose="020B0502020202020204" pitchFamily="34" charset="0"/>
              </a:rPr>
              <a:t>   &gt;</a:t>
            </a:r>
            <a:r>
              <a:rPr lang="en-US" altLang="en-US" sz="3600" dirty="0">
                <a:latin typeface="Century Gothic" panose="020B0502020202020204" pitchFamily="34" charset="0"/>
              </a:rPr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69688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3">
            <a:extLst>
              <a:ext uri="{FF2B5EF4-FFF2-40B4-BE49-F238E27FC236}">
                <a16:creationId xmlns:a16="http://schemas.microsoft.com/office/drawing/2014/main" id="{009180B0-3E76-054C-8734-9BBBCFF08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210" y="4287533"/>
            <a:ext cx="1317625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6" name="TextBox 12">
            <a:extLst>
              <a:ext uri="{FF2B5EF4-FFF2-40B4-BE49-F238E27FC236}">
                <a16:creationId xmlns:a16="http://schemas.microsoft.com/office/drawing/2014/main" id="{5AE07C46-7B25-1A42-AF5F-FD57FD1C72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66585" y="3048294"/>
            <a:ext cx="148607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10.30 </a:t>
            </a:r>
          </a:p>
        </p:txBody>
      </p:sp>
      <p:pic>
        <p:nvPicPr>
          <p:cNvPr id="9227" name="Picture 15" descr="Image result for lunch clipart">
            <a:extLst>
              <a:ext uri="{FF2B5EF4-FFF2-40B4-BE49-F238E27FC236}">
                <a16:creationId xmlns:a16="http://schemas.microsoft.com/office/drawing/2014/main" id="{90A3F40C-8024-1744-B761-C7190FF8E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430" y="4381509"/>
            <a:ext cx="1563687" cy="105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8" name="TextBox 14">
            <a:extLst>
              <a:ext uri="{FF2B5EF4-FFF2-40B4-BE49-F238E27FC236}">
                <a16:creationId xmlns:a16="http://schemas.microsoft.com/office/drawing/2014/main" id="{252942D9-0B29-BE48-93AB-9FA556DCDC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79527" y="5793416"/>
            <a:ext cx="144059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12.45 </a:t>
            </a:r>
          </a:p>
        </p:txBody>
      </p:sp>
      <p:pic>
        <p:nvPicPr>
          <p:cNvPr id="9229" name="Picture 17" descr="Image result for cinema clipart">
            <a:extLst>
              <a:ext uri="{FF2B5EF4-FFF2-40B4-BE49-F238E27FC236}">
                <a16:creationId xmlns:a16="http://schemas.microsoft.com/office/drawing/2014/main" id="{CADC6CB3-4E63-4145-A553-C32AF8F71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817" y="4401231"/>
            <a:ext cx="1620838" cy="120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0" name="TextBox 17">
            <a:extLst>
              <a:ext uri="{FF2B5EF4-FFF2-40B4-BE49-F238E27FC236}">
                <a16:creationId xmlns:a16="http://schemas.microsoft.com/office/drawing/2014/main" id="{8A64AC75-38D5-EA47-9923-C2989A41D1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98060" y="5820480"/>
            <a:ext cx="121475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2.15 </a:t>
            </a:r>
          </a:p>
        </p:txBody>
      </p:sp>
      <p:sp>
        <p:nvSpPr>
          <p:cNvPr id="9235" name="TextBox 21">
            <a:extLst>
              <a:ext uri="{FF2B5EF4-FFF2-40B4-BE49-F238E27FC236}">
                <a16:creationId xmlns:a16="http://schemas.microsoft.com/office/drawing/2014/main" id="{B807B6F1-9DA1-9C4A-B235-A70FC260E1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4810" y="5799215"/>
            <a:ext cx="1182934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1.15</a:t>
            </a:r>
          </a:p>
        </p:txBody>
      </p:sp>
      <p:sp>
        <p:nvSpPr>
          <p:cNvPr id="21" name="TextBox 12">
            <a:extLst>
              <a:ext uri="{FF2B5EF4-FFF2-40B4-BE49-F238E27FC236}">
                <a16:creationId xmlns:a16="http://schemas.microsoft.com/office/drawing/2014/main" id="{DBD62CD7-17B5-F449-BDF4-E90070CE7B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6925" y="3115054"/>
            <a:ext cx="1297499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7.30 </a:t>
            </a:r>
          </a:p>
        </p:txBody>
      </p:sp>
      <p:sp>
        <p:nvSpPr>
          <p:cNvPr id="22" name="TextBox 12">
            <a:extLst>
              <a:ext uri="{FF2B5EF4-FFF2-40B4-BE49-F238E27FC236}">
                <a16:creationId xmlns:a16="http://schemas.microsoft.com/office/drawing/2014/main" id="{803BECAC-5239-504F-A69D-B4D61A9DA3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6210" y="5793416"/>
            <a:ext cx="1664221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11.30 </a:t>
            </a:r>
          </a:p>
        </p:txBody>
      </p:sp>
      <p:sp>
        <p:nvSpPr>
          <p:cNvPr id="23" name="TextBox 12">
            <a:extLst>
              <a:ext uri="{FF2B5EF4-FFF2-40B4-BE49-F238E27FC236}">
                <a16:creationId xmlns:a16="http://schemas.microsoft.com/office/drawing/2014/main" id="{0DB96C18-17B4-2F41-8EED-6B23C85845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16820" y="3115054"/>
            <a:ext cx="1316585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9.30 </a:t>
            </a: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id="{15ECCD41-BBD9-344D-A6BF-39F58EA004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5185" y="3124863"/>
            <a:ext cx="1567958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7.00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F4D4FF-B648-6644-96B0-8C0680282A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711" y="1415294"/>
            <a:ext cx="1358900" cy="1498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411EC34-7EBC-4D41-BA9A-C329532243C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0799"/>
          <a:stretch/>
        </p:blipFill>
        <p:spPr>
          <a:xfrm>
            <a:off x="5312827" y="1462204"/>
            <a:ext cx="1371600" cy="13141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BB7A906-D90D-2040-B188-A98CEECFF4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74892" y="1330600"/>
            <a:ext cx="1295400" cy="1549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5ECAA0-0BA1-7D49-8D54-DA7799C2E41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44305" y="1708723"/>
            <a:ext cx="1689100" cy="1193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2963CC-8FED-024F-B321-DFB7DC523C7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58371" y="4017971"/>
            <a:ext cx="1422400" cy="1422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6EACF87-A550-7D4F-ACC4-D6CAEE422C11}"/>
              </a:ext>
            </a:extLst>
          </p:cNvPr>
          <p:cNvSpPr txBox="1"/>
          <p:nvPr/>
        </p:nvSpPr>
        <p:spPr>
          <a:xfrm>
            <a:off x="279208" y="420014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AC9F8E1-6E0F-DB4E-A1F2-02EA91AC2515}"/>
              </a:ext>
            </a:extLst>
          </p:cNvPr>
          <p:cNvSpPr/>
          <p:nvPr/>
        </p:nvSpPr>
        <p:spPr>
          <a:xfrm>
            <a:off x="721911" y="551366"/>
            <a:ext cx="1789272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Ble est ti?</a:t>
            </a: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44BB3D44-3C08-964A-92CB-D94862D689D6}"/>
              </a:ext>
            </a:extLst>
          </p:cNvPr>
          <p:cNvSpPr txBox="1">
            <a:spLocks/>
          </p:cNvSpPr>
          <p:nvPr/>
        </p:nvSpPr>
        <p:spPr>
          <a:xfrm>
            <a:off x="5848870" y="293487"/>
            <a:ext cx="4025900" cy="930848"/>
          </a:xfrm>
          <a:prstGeom prst="rect">
            <a:avLst/>
          </a:prstGeom>
          <a:solidFill>
            <a:srgbClr val="FF0000"/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Partner 1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E2AC432-C271-1042-A24D-BC39816B1BFD}"/>
              </a:ext>
            </a:extLst>
          </p:cNvPr>
          <p:cNvSpPr txBox="1"/>
          <p:nvPr/>
        </p:nvSpPr>
        <p:spPr>
          <a:xfrm>
            <a:off x="220508" y="2263983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FA3263C-9421-7846-B89C-21CD92FED10C}"/>
              </a:ext>
            </a:extLst>
          </p:cNvPr>
          <p:cNvSpPr/>
          <p:nvPr/>
        </p:nvSpPr>
        <p:spPr>
          <a:xfrm>
            <a:off x="442799" y="2395335"/>
            <a:ext cx="2230099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Beth gest ti?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77DC195-EA72-684B-863D-CA564E60A1CD}"/>
              </a:ext>
            </a:extLst>
          </p:cNvPr>
          <p:cNvSpPr txBox="1"/>
          <p:nvPr/>
        </p:nvSpPr>
        <p:spPr>
          <a:xfrm>
            <a:off x="153374" y="4138015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55686F-0293-564A-8071-22F110249BCD}"/>
              </a:ext>
            </a:extLst>
          </p:cNvPr>
          <p:cNvSpPr/>
          <p:nvPr/>
        </p:nvSpPr>
        <p:spPr>
          <a:xfrm>
            <a:off x="220176" y="4269367"/>
            <a:ext cx="2541080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Beth wnest ti?</a:t>
            </a:r>
          </a:p>
        </p:txBody>
      </p:sp>
    </p:spTree>
    <p:extLst>
      <p:ext uri="{BB962C8B-B14F-4D97-AF65-F5344CB8AC3E}">
        <p14:creationId xmlns:p14="http://schemas.microsoft.com/office/powerpoint/2010/main" val="2519067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1">
            <a:extLst>
              <a:ext uri="{FF2B5EF4-FFF2-40B4-BE49-F238E27FC236}">
                <a16:creationId xmlns:a16="http://schemas.microsoft.com/office/drawing/2014/main" id="{F6E5EBC2-699C-504A-8A12-9C04AC90D9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0827" y="4522935"/>
            <a:ext cx="1420813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11" descr="Image result for park">
            <a:extLst>
              <a:ext uri="{FF2B5EF4-FFF2-40B4-BE49-F238E27FC236}">
                <a16:creationId xmlns:a16="http://schemas.microsoft.com/office/drawing/2014/main" id="{F1A0A612-A333-4747-9AE8-D34C4A1E93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682" y="1847005"/>
            <a:ext cx="1904270" cy="1225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Picture 13" descr="Image result for cafe clipart">
            <a:extLst>
              <a:ext uri="{FF2B5EF4-FFF2-40B4-BE49-F238E27FC236}">
                <a16:creationId xmlns:a16="http://schemas.microsoft.com/office/drawing/2014/main" id="{BEFFFF70-33E6-0242-8CED-C06676B47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0809" y="1692591"/>
            <a:ext cx="1408112" cy="127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5" name="TextBox 1">
            <a:extLst>
              <a:ext uri="{FF2B5EF4-FFF2-40B4-BE49-F238E27FC236}">
                <a16:creationId xmlns:a16="http://schemas.microsoft.com/office/drawing/2014/main" id="{AF48614E-49B2-C047-93AD-C927051EA5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03169" y="3189168"/>
            <a:ext cx="1406783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3.35 </a:t>
            </a:r>
          </a:p>
        </p:txBody>
      </p:sp>
      <p:sp>
        <p:nvSpPr>
          <p:cNvPr id="9226" name="TextBox 12">
            <a:extLst>
              <a:ext uri="{FF2B5EF4-FFF2-40B4-BE49-F238E27FC236}">
                <a16:creationId xmlns:a16="http://schemas.microsoft.com/office/drawing/2014/main" id="{5AE07C46-7B25-1A42-AF5F-FD57FD1C72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79644" y="3189168"/>
            <a:ext cx="148217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4.20 </a:t>
            </a:r>
          </a:p>
        </p:txBody>
      </p:sp>
      <p:sp>
        <p:nvSpPr>
          <p:cNvPr id="9228" name="TextBox 14">
            <a:extLst>
              <a:ext uri="{FF2B5EF4-FFF2-40B4-BE49-F238E27FC236}">
                <a16:creationId xmlns:a16="http://schemas.microsoft.com/office/drawing/2014/main" id="{252942D9-0B29-BE48-93AB-9FA556DCDC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70368" y="3163767"/>
            <a:ext cx="1317626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5.40</a:t>
            </a:r>
          </a:p>
        </p:txBody>
      </p:sp>
      <p:sp>
        <p:nvSpPr>
          <p:cNvPr id="9230" name="TextBox 17">
            <a:extLst>
              <a:ext uri="{FF2B5EF4-FFF2-40B4-BE49-F238E27FC236}">
                <a16:creationId xmlns:a16="http://schemas.microsoft.com/office/drawing/2014/main" id="{8A64AC75-38D5-EA47-9923-C2989A41D1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24643" y="3109792"/>
            <a:ext cx="1290194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6.10 </a:t>
            </a:r>
          </a:p>
        </p:txBody>
      </p:sp>
      <p:sp>
        <p:nvSpPr>
          <p:cNvPr id="9231" name="TextBox 19">
            <a:extLst>
              <a:ext uri="{FF2B5EF4-FFF2-40B4-BE49-F238E27FC236}">
                <a16:creationId xmlns:a16="http://schemas.microsoft.com/office/drawing/2014/main" id="{7C182331-A8D7-D943-B0FA-D962AB4305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3319" y="5661832"/>
            <a:ext cx="1943561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6.50 </a:t>
            </a:r>
          </a:p>
        </p:txBody>
      </p:sp>
      <p:pic>
        <p:nvPicPr>
          <p:cNvPr id="9232" name="Picture 19" descr="Image result for grandparents clipart">
            <a:extLst>
              <a:ext uri="{FF2B5EF4-FFF2-40B4-BE49-F238E27FC236}">
                <a16:creationId xmlns:a16="http://schemas.microsoft.com/office/drawing/2014/main" id="{D539C924-01EC-034E-8FBC-041D213767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899" y="1462204"/>
            <a:ext cx="1317625" cy="158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3" name="TextBox 20">
            <a:extLst>
              <a:ext uri="{FF2B5EF4-FFF2-40B4-BE49-F238E27FC236}">
                <a16:creationId xmlns:a16="http://schemas.microsoft.com/office/drawing/2014/main" id="{93AC6C0B-842A-A246-9BF2-601E0C0360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63146" y="5661832"/>
            <a:ext cx="1587405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7.25</a:t>
            </a:r>
          </a:p>
        </p:txBody>
      </p:sp>
      <p:pic>
        <p:nvPicPr>
          <p:cNvPr id="9234" name="Picture 21" descr="Image result for restaurant clipart">
            <a:extLst>
              <a:ext uri="{FF2B5EF4-FFF2-40B4-BE49-F238E27FC236}">
                <a16:creationId xmlns:a16="http://schemas.microsoft.com/office/drawing/2014/main" id="{2FE70B48-3668-E94C-B094-319DF577D1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706" y="4117663"/>
            <a:ext cx="1530350" cy="142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5" name="TextBox 21">
            <a:extLst>
              <a:ext uri="{FF2B5EF4-FFF2-40B4-BE49-F238E27FC236}">
                <a16:creationId xmlns:a16="http://schemas.microsoft.com/office/drawing/2014/main" id="{B807B6F1-9DA1-9C4A-B235-A70FC260E1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3408" y="5661832"/>
            <a:ext cx="1544544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8.45</a:t>
            </a:r>
          </a:p>
        </p:txBody>
      </p:sp>
      <p:sp>
        <p:nvSpPr>
          <p:cNvPr id="9236" name="TextBox 23">
            <a:extLst>
              <a:ext uri="{FF2B5EF4-FFF2-40B4-BE49-F238E27FC236}">
                <a16:creationId xmlns:a16="http://schemas.microsoft.com/office/drawing/2014/main" id="{D9BA2D02-9C1A-854D-8B75-0EB03D9FC3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00809" y="5701521"/>
            <a:ext cx="1824996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10.35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4BF8F8-19CB-1941-B315-3A51E6EC25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33706" y="2030762"/>
            <a:ext cx="1930400" cy="10414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AB25EC-D19D-A448-88DA-97EB98CF1EF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9851" y="4448972"/>
            <a:ext cx="1858101" cy="11977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21C393-15D7-A44D-9C67-094A5D41932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b="16779"/>
          <a:stretch/>
        </p:blipFill>
        <p:spPr>
          <a:xfrm>
            <a:off x="3176178" y="4311071"/>
            <a:ext cx="1632275" cy="1167539"/>
          </a:xfrm>
          <a:prstGeom prst="rect">
            <a:avLst/>
          </a:prstGeom>
        </p:spPr>
      </p:pic>
      <p:sp>
        <p:nvSpPr>
          <p:cNvPr id="22" name="Title 1">
            <a:extLst>
              <a:ext uri="{FF2B5EF4-FFF2-40B4-BE49-F238E27FC236}">
                <a16:creationId xmlns:a16="http://schemas.microsoft.com/office/drawing/2014/main" id="{A836C43E-2DC5-854D-9F80-662C1D8D9279}"/>
              </a:ext>
            </a:extLst>
          </p:cNvPr>
          <p:cNvSpPr txBox="1">
            <a:spLocks/>
          </p:cNvSpPr>
          <p:nvPr/>
        </p:nvSpPr>
        <p:spPr>
          <a:xfrm>
            <a:off x="5848870" y="293487"/>
            <a:ext cx="4025900" cy="930848"/>
          </a:xfrm>
          <a:prstGeom prst="rect">
            <a:avLst/>
          </a:prstGeom>
          <a:solidFill>
            <a:srgbClr val="73FB79"/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Partner 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D941923-D387-384C-AFC3-01EB13D2407D}"/>
              </a:ext>
            </a:extLst>
          </p:cNvPr>
          <p:cNvSpPr txBox="1"/>
          <p:nvPr/>
        </p:nvSpPr>
        <p:spPr>
          <a:xfrm>
            <a:off x="279208" y="420014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713BDF9-F94C-3049-BFFE-0527992BDCDF}"/>
              </a:ext>
            </a:extLst>
          </p:cNvPr>
          <p:cNvSpPr/>
          <p:nvPr/>
        </p:nvSpPr>
        <p:spPr>
          <a:xfrm>
            <a:off x="721911" y="551366"/>
            <a:ext cx="1789272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Ble est ti?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21D3EA1-936B-A346-B46B-A9822967F486}"/>
              </a:ext>
            </a:extLst>
          </p:cNvPr>
          <p:cNvSpPr txBox="1"/>
          <p:nvPr/>
        </p:nvSpPr>
        <p:spPr>
          <a:xfrm>
            <a:off x="220508" y="2263983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4834705-3978-D348-A180-1F4D9DB48722}"/>
              </a:ext>
            </a:extLst>
          </p:cNvPr>
          <p:cNvSpPr/>
          <p:nvPr/>
        </p:nvSpPr>
        <p:spPr>
          <a:xfrm>
            <a:off x="442799" y="2395335"/>
            <a:ext cx="2230099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Beth gest ti?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6E66DF5-CFF3-1040-9241-FCF5F1AA520F}"/>
              </a:ext>
            </a:extLst>
          </p:cNvPr>
          <p:cNvSpPr txBox="1"/>
          <p:nvPr/>
        </p:nvSpPr>
        <p:spPr>
          <a:xfrm>
            <a:off x="153374" y="4138015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BEC349A-1B19-6147-8359-D972235F44E2}"/>
              </a:ext>
            </a:extLst>
          </p:cNvPr>
          <p:cNvSpPr/>
          <p:nvPr/>
        </p:nvSpPr>
        <p:spPr>
          <a:xfrm>
            <a:off x="220176" y="4269367"/>
            <a:ext cx="2541080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Beth wnest ti?</a:t>
            </a:r>
          </a:p>
        </p:txBody>
      </p:sp>
    </p:spTree>
    <p:extLst>
      <p:ext uri="{BB962C8B-B14F-4D97-AF65-F5344CB8AC3E}">
        <p14:creationId xmlns:p14="http://schemas.microsoft.com/office/powerpoint/2010/main" val="514123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3">
            <a:extLst>
              <a:ext uri="{FF2B5EF4-FFF2-40B4-BE49-F238E27FC236}">
                <a16:creationId xmlns:a16="http://schemas.microsoft.com/office/drawing/2014/main" id="{009180B0-3E76-054C-8734-9BBBCFF08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120" y="4608282"/>
            <a:ext cx="1317625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6" name="TextBox 12">
            <a:extLst>
              <a:ext uri="{FF2B5EF4-FFF2-40B4-BE49-F238E27FC236}">
                <a16:creationId xmlns:a16="http://schemas.microsoft.com/office/drawing/2014/main" id="{5AE07C46-7B25-1A42-AF5F-FD57FD1C72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38994" y="3145869"/>
            <a:ext cx="148607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10.30 </a:t>
            </a:r>
          </a:p>
        </p:txBody>
      </p:sp>
      <p:pic>
        <p:nvPicPr>
          <p:cNvPr id="9227" name="Picture 15" descr="Image result for lunch clipart">
            <a:extLst>
              <a:ext uri="{FF2B5EF4-FFF2-40B4-BE49-F238E27FC236}">
                <a16:creationId xmlns:a16="http://schemas.microsoft.com/office/drawing/2014/main" id="{90A3F40C-8024-1744-B761-C7190FF8E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340" y="4702258"/>
            <a:ext cx="1563687" cy="105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8" name="TextBox 14">
            <a:extLst>
              <a:ext uri="{FF2B5EF4-FFF2-40B4-BE49-F238E27FC236}">
                <a16:creationId xmlns:a16="http://schemas.microsoft.com/office/drawing/2014/main" id="{252942D9-0B29-BE48-93AB-9FA556DCDC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51936" y="5971548"/>
            <a:ext cx="144059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12.45 </a:t>
            </a:r>
          </a:p>
        </p:txBody>
      </p:sp>
      <p:pic>
        <p:nvPicPr>
          <p:cNvPr id="9229" name="Picture 17" descr="Image result for cinema clipart">
            <a:extLst>
              <a:ext uri="{FF2B5EF4-FFF2-40B4-BE49-F238E27FC236}">
                <a16:creationId xmlns:a16="http://schemas.microsoft.com/office/drawing/2014/main" id="{CADC6CB3-4E63-4145-A553-C32AF8F71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1727" y="4721980"/>
            <a:ext cx="1620838" cy="120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0" name="TextBox 17">
            <a:extLst>
              <a:ext uri="{FF2B5EF4-FFF2-40B4-BE49-F238E27FC236}">
                <a16:creationId xmlns:a16="http://schemas.microsoft.com/office/drawing/2014/main" id="{8A64AC75-38D5-EA47-9923-C2989A41D1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10314" y="6067290"/>
            <a:ext cx="1691826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2.15 </a:t>
            </a:r>
          </a:p>
        </p:txBody>
      </p:sp>
      <p:sp>
        <p:nvSpPr>
          <p:cNvPr id="9235" name="TextBox 21">
            <a:extLst>
              <a:ext uri="{FF2B5EF4-FFF2-40B4-BE49-F238E27FC236}">
                <a16:creationId xmlns:a16="http://schemas.microsoft.com/office/drawing/2014/main" id="{B807B6F1-9DA1-9C4A-B235-A70FC260E1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2880" y="6052510"/>
            <a:ext cx="1412506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1.15</a:t>
            </a:r>
          </a:p>
        </p:txBody>
      </p:sp>
      <p:sp>
        <p:nvSpPr>
          <p:cNvPr id="21" name="TextBox 12">
            <a:extLst>
              <a:ext uri="{FF2B5EF4-FFF2-40B4-BE49-F238E27FC236}">
                <a16:creationId xmlns:a16="http://schemas.microsoft.com/office/drawing/2014/main" id="{DBD62CD7-17B5-F449-BDF4-E90070CE7B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6748" y="3193424"/>
            <a:ext cx="1325778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7.30 </a:t>
            </a:r>
          </a:p>
        </p:txBody>
      </p:sp>
      <p:sp>
        <p:nvSpPr>
          <p:cNvPr id="22" name="TextBox 12">
            <a:extLst>
              <a:ext uri="{FF2B5EF4-FFF2-40B4-BE49-F238E27FC236}">
                <a16:creationId xmlns:a16="http://schemas.microsoft.com/office/drawing/2014/main" id="{803BECAC-5239-504F-A69D-B4D61A9DA3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1331" y="6052511"/>
            <a:ext cx="1535677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11.30 </a:t>
            </a:r>
          </a:p>
        </p:txBody>
      </p:sp>
      <p:sp>
        <p:nvSpPr>
          <p:cNvPr id="23" name="TextBox 12">
            <a:extLst>
              <a:ext uri="{FF2B5EF4-FFF2-40B4-BE49-F238E27FC236}">
                <a16:creationId xmlns:a16="http://schemas.microsoft.com/office/drawing/2014/main" id="{0DB96C18-17B4-2F41-8EED-6B23C85845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89229" y="3166833"/>
            <a:ext cx="1263951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9.30 </a:t>
            </a: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id="{15ECCD41-BBD9-344D-A6BF-39F58EA004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2626" y="3385177"/>
            <a:ext cx="1344382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500" b="1" dirty="0"/>
              <a:t>7.00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F4D4FF-B648-6644-96B0-8C0680282A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6120" y="1670475"/>
            <a:ext cx="1358900" cy="1498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411EC34-7EBC-4D41-BA9A-C329532243C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0799"/>
          <a:stretch/>
        </p:blipFill>
        <p:spPr>
          <a:xfrm>
            <a:off x="5185236" y="1717385"/>
            <a:ext cx="1371600" cy="13141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BB7A906-D90D-2040-B188-A98CEECFF4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47301" y="1585781"/>
            <a:ext cx="1295400" cy="1549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5ECAA0-0BA1-7D49-8D54-DA7799C2E41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16714" y="1963904"/>
            <a:ext cx="1689100" cy="1193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2963CC-8FED-024F-B321-DFB7DC523C7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54955" y="4615617"/>
            <a:ext cx="1422400" cy="14224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70182AAB-EAB5-6D4B-93BF-4E2909A57AA7}"/>
              </a:ext>
            </a:extLst>
          </p:cNvPr>
          <p:cNvSpPr txBox="1">
            <a:spLocks/>
          </p:cNvSpPr>
          <p:nvPr/>
        </p:nvSpPr>
        <p:spPr>
          <a:xfrm>
            <a:off x="5848870" y="293487"/>
            <a:ext cx="4025900" cy="930848"/>
          </a:xfrm>
          <a:prstGeom prst="rect">
            <a:avLst/>
          </a:prstGeom>
          <a:solidFill>
            <a:srgbClr val="FFFF00"/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Partner 3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6CC413D-F30D-F44D-906E-EC1081A1C232}"/>
              </a:ext>
            </a:extLst>
          </p:cNvPr>
          <p:cNvSpPr txBox="1"/>
          <p:nvPr/>
        </p:nvSpPr>
        <p:spPr>
          <a:xfrm>
            <a:off x="279208" y="420014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9894FA-024B-864D-871B-EA847D3ED533}"/>
              </a:ext>
            </a:extLst>
          </p:cNvPr>
          <p:cNvSpPr/>
          <p:nvPr/>
        </p:nvSpPr>
        <p:spPr>
          <a:xfrm>
            <a:off x="721911" y="551366"/>
            <a:ext cx="1789272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Ble est ti?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4BA1CD9-DD1E-DD44-B85C-DFD2B08F3582}"/>
              </a:ext>
            </a:extLst>
          </p:cNvPr>
          <p:cNvSpPr txBox="1"/>
          <p:nvPr/>
        </p:nvSpPr>
        <p:spPr>
          <a:xfrm>
            <a:off x="220508" y="2263983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6FA5775-4095-184A-AFEC-ED17CB6EBF57}"/>
              </a:ext>
            </a:extLst>
          </p:cNvPr>
          <p:cNvSpPr/>
          <p:nvPr/>
        </p:nvSpPr>
        <p:spPr>
          <a:xfrm>
            <a:off x="442799" y="2395335"/>
            <a:ext cx="2230099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Beth gest ti?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05BAEFC-907A-8644-BDED-1203875BD4A8}"/>
              </a:ext>
            </a:extLst>
          </p:cNvPr>
          <p:cNvSpPr txBox="1"/>
          <p:nvPr/>
        </p:nvSpPr>
        <p:spPr>
          <a:xfrm>
            <a:off x="153374" y="4138015"/>
            <a:ext cx="2674679" cy="1042190"/>
          </a:xfrm>
          <a:prstGeom prst="wedgeRoundRectCallout">
            <a:avLst>
              <a:gd name="adj1" fmla="val -38701"/>
              <a:gd name="adj2" fmla="val 10511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742BCCE-DDA3-5349-A1B0-496E81099E82}"/>
              </a:ext>
            </a:extLst>
          </p:cNvPr>
          <p:cNvSpPr/>
          <p:nvPr/>
        </p:nvSpPr>
        <p:spPr>
          <a:xfrm>
            <a:off x="220176" y="4269367"/>
            <a:ext cx="2541080" cy="621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500" dirty="0">
                <a:latin typeface="Segoe Print" panose="02000800000000000000" pitchFamily="2" charset="0"/>
              </a:rPr>
              <a:t>Beth wnest ti?</a:t>
            </a:r>
          </a:p>
        </p:txBody>
      </p:sp>
    </p:spTree>
    <p:extLst>
      <p:ext uri="{BB962C8B-B14F-4D97-AF65-F5344CB8AC3E}">
        <p14:creationId xmlns:p14="http://schemas.microsoft.com/office/powerpoint/2010/main" val="3166154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30992">
              <a:srgbClr val="FBDEDF"/>
            </a:gs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666EDD-D411-9C49-B9D9-5079EBD742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3076"/>
          <a:stretch/>
        </p:blipFill>
        <p:spPr>
          <a:xfrm>
            <a:off x="117506" y="281174"/>
            <a:ext cx="6206585" cy="37447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B4632F-DA4D-2C48-8E6B-391A76296A2C}"/>
              </a:ext>
            </a:extLst>
          </p:cNvPr>
          <p:cNvSpPr txBox="1"/>
          <p:nvPr/>
        </p:nvSpPr>
        <p:spPr>
          <a:xfrm>
            <a:off x="5457825" y="4727"/>
            <a:ext cx="6734175" cy="6863417"/>
          </a:xfrm>
          <a:prstGeom prst="rect">
            <a:avLst/>
          </a:prstGeom>
          <a:gradFill>
            <a:gsLst>
              <a:gs pos="30992">
                <a:srgbClr val="FBDEDF"/>
              </a:gs>
              <a:gs pos="0">
                <a:srgbClr val="F6F8FC"/>
              </a:gs>
              <a:gs pos="52000">
                <a:srgbClr val="FFCCCC"/>
              </a:gs>
              <a:gs pos="58000">
                <a:srgbClr val="FFCCCC"/>
              </a:gs>
              <a:gs pos="100000">
                <a:srgbClr val="FFFFFF"/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1. Do, es i i chwarae pêl-foli neithiwr.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es i ddim i chwarae pêl-foli neithiwr.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2. Do, aethon nhw i'r ysbyty.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aethon nhw ddim i'r ysbyty.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3. Do, aeth hi i'r caffi.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aeth hi ddim i'r caffi.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4. Do, aethon nhw i'r gystadleuaeth.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aethon nhw ddim i'r gystadleuaeth.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5. Do, aethon ni i'r gampfa.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aethon ni ddim i'r gampfa.</a:t>
            </a:r>
          </a:p>
          <a:p>
            <a:pPr marL="914400" lvl="1" indent="-457200">
              <a:buFont typeface="+mj-lt"/>
              <a:buAutoNum type="arabicPeriod"/>
            </a:pPr>
            <a:endParaRPr lang="cy-GB" sz="2000" dirty="0">
              <a:latin typeface="Century Gothic" panose="020B0502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9417A6-F513-3146-A296-E51F0AE9F9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2779" y="4345963"/>
            <a:ext cx="917434" cy="9174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10B6D0-B178-4E4A-AFD1-3430D7CD2B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798" y="4378581"/>
            <a:ext cx="935320" cy="919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9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Google Shape;22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865053" y="4438597"/>
            <a:ext cx="2658479" cy="219566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666EDD-D411-9C49-B9D9-5079EBD742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6707"/>
          <a:stretch/>
        </p:blipFill>
        <p:spPr>
          <a:xfrm>
            <a:off x="446568" y="137164"/>
            <a:ext cx="6206585" cy="28480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4DC80A-16ED-234C-B05D-D657AC25C1A6}"/>
              </a:ext>
            </a:extLst>
          </p:cNvPr>
          <p:cNvSpPr txBox="1"/>
          <p:nvPr/>
        </p:nvSpPr>
        <p:spPr>
          <a:xfrm>
            <a:off x="5208506" y="137164"/>
            <a:ext cx="6744820" cy="6497100"/>
          </a:xfrm>
          <a:prstGeom prst="rect">
            <a:avLst/>
          </a:prstGeom>
          <a:gradFill>
            <a:gsLst>
              <a:gs pos="0">
                <a:srgbClr val="F6F8FC"/>
              </a:gs>
              <a:gs pos="52000">
                <a:srgbClr val="FFCCCC"/>
              </a:gs>
              <a:gs pos="58000">
                <a:srgbClr val="FFCCCC"/>
              </a:gs>
              <a:gs pos="100000">
                <a:srgbClr val="FFFFFF"/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6. Do, aeth e i lan y môr.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aeth e ddim i lân y môr.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7. Do, aethon ni i siopa am fwyd.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aethon ni ddim i siopa am fwyd.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8. Do, aeth hi i weld y sioe.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aeth hi ddim i weld y sioe.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9. Do, es i i brynu diod.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es i ddim i brynu diod.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10. Do, aethon ni allan neithiwr.</a:t>
            </a:r>
          </a:p>
          <a:p>
            <a:pPr>
              <a:lnSpc>
                <a:spcPct val="150000"/>
              </a:lnSpc>
            </a:pPr>
            <a:r>
              <a:rPr lang="cy-GB" sz="2000" b="1" dirty="0">
                <a:latin typeface="Century Gothic" panose="020B0502020202020204" pitchFamily="34" charset="0"/>
              </a:rPr>
              <a:t>Naddo, aethon ni ddim allan neithiwr.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A33FD9E-EFDD-C744-B926-B19E57ADD3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1514" y="3841473"/>
            <a:ext cx="917434" cy="91743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4B5E667-DB1E-0540-B302-D60D067407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9533" y="3874091"/>
            <a:ext cx="935320" cy="919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92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555217" y="3037450"/>
            <a:ext cx="749167" cy="6422333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228" name="Google Shape;228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865053" y="4438597"/>
            <a:ext cx="2658479" cy="2195667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231" name="Google Shape;231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H="1">
            <a:off x="0" y="3960634"/>
            <a:ext cx="2658467" cy="2514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9899" b="20876"/>
          <a:stretch/>
        </p:blipFill>
        <p:spPr>
          <a:xfrm>
            <a:off x="7391404" y="38304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9762" b="40548"/>
          <a:stretch/>
        </p:blipFill>
        <p:spPr>
          <a:xfrm>
            <a:off x="5033523" y="33317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0139" b="60246"/>
          <a:stretch/>
        </p:blipFill>
        <p:spPr>
          <a:xfrm>
            <a:off x="2661772" y="26658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80428"/>
          <a:stretch/>
        </p:blipFill>
        <p:spPr>
          <a:xfrm>
            <a:off x="204217" y="9394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875" t="79521" r="7951" b="930"/>
          <a:stretch/>
        </p:blipFill>
        <p:spPr>
          <a:xfrm>
            <a:off x="9803401" y="34571"/>
            <a:ext cx="2143883" cy="597565"/>
          </a:xfrm>
          <a:prstGeom prst="rect">
            <a:avLst/>
          </a:prstGeom>
        </p:spPr>
      </p:pic>
      <p:sp>
        <p:nvSpPr>
          <p:cNvPr id="13" name="Blwch Testun 2">
            <a:extLst>
              <a:ext uri="{FF2B5EF4-FFF2-40B4-BE49-F238E27FC236}">
                <a16:creationId xmlns:a16="http://schemas.microsoft.com/office/drawing/2014/main" id="{C52BD533-B949-6446-8641-18A92279C462}"/>
              </a:ext>
            </a:extLst>
          </p:cNvPr>
          <p:cNvSpPr txBox="1">
            <a:spLocks noChangeAspect="1" noEditPoints="1" noChangeArrowheads="1" noChangeShapeType="1" noTextEdit="1"/>
          </p:cNvSpPr>
          <p:nvPr/>
        </p:nvSpPr>
        <p:spPr bwMode="auto">
          <a:xfrm>
            <a:off x="233286" y="244595"/>
            <a:ext cx="11713998" cy="6389669"/>
          </a:xfrm>
          <a:prstGeom prst="rect">
            <a:avLst/>
          </a:prstGeom>
          <a:solidFill>
            <a:srgbClr val="F4E8CD"/>
          </a:solidFill>
          <a:ln>
            <a:noFill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marL="342900" lvl="0" indent="-342900">
              <a:lnSpc>
                <a:spcPct val="2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Ysgrifennwch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sgwrs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rhwng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athro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/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athrawes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a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sawl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plentyn</a:t>
            </a:r>
            <a:r>
              <a:rPr lang="en-GB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yn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yr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ysgol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,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debyg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i</a:t>
            </a:r>
            <a:r>
              <a:rPr lang="en-GB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 hon. </a:t>
            </a:r>
          </a:p>
          <a:p>
            <a:pPr marL="342900" lvl="0" indent="-342900">
              <a:lnSpc>
                <a:spcPct val="250000"/>
              </a:lnSpc>
              <a:spcAft>
                <a:spcPts val="0"/>
              </a:spcAft>
              <a:buFont typeface="+mj-lt"/>
              <a:buAutoNum type="arabicPeriod"/>
            </a:pPr>
            <a:endParaRPr lang="en-GB" dirty="0">
              <a:latin typeface="Century Gothic" panose="020B0502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50000"/>
              </a:lnSpc>
              <a:spcAft>
                <a:spcPts val="0"/>
              </a:spcAft>
              <a:buFont typeface="+mj-lt"/>
              <a:buAutoNum type="arabicPeriod"/>
            </a:pPr>
            <a:endParaRPr lang="en-GB" dirty="0">
              <a:effectLst/>
              <a:latin typeface="Century Gothic" panose="020B0502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250000"/>
              </a:lnSpc>
              <a:spcAft>
                <a:spcPts val="0"/>
              </a:spcAft>
            </a:pPr>
            <a:r>
              <a:rPr lang="en-GB" sz="1300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3E4B2A1-F6BB-4E4B-AD9C-F1505C9565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9214" y="1216728"/>
            <a:ext cx="8033115" cy="5258039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sp>
        <p:nvSpPr>
          <p:cNvPr id="14" name="Cloud 13">
            <a:extLst>
              <a:ext uri="{FF2B5EF4-FFF2-40B4-BE49-F238E27FC236}">
                <a16:creationId xmlns:a16="http://schemas.microsoft.com/office/drawing/2014/main" id="{1C5BE9C3-04F9-8947-832E-EED744B12C03}"/>
              </a:ext>
            </a:extLst>
          </p:cNvPr>
          <p:cNvSpPr/>
          <p:nvPr/>
        </p:nvSpPr>
        <p:spPr>
          <a:xfrm rot="1310635">
            <a:off x="9274887" y="1349853"/>
            <a:ext cx="2986087" cy="143543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rgbClr val="945200"/>
                </a:solidFill>
                <a:latin typeface="Century Gothic" panose="020B0502020202020204" pitchFamily="34" charset="0"/>
              </a:rPr>
              <a:t>Gwaith pâr.</a:t>
            </a:r>
          </a:p>
        </p:txBody>
      </p:sp>
    </p:spTree>
    <p:extLst>
      <p:ext uri="{BB962C8B-B14F-4D97-AF65-F5344CB8AC3E}">
        <p14:creationId xmlns:p14="http://schemas.microsoft.com/office/powerpoint/2010/main" val="756346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69A0B9BA-0D3C-094B-A5DF-6B2125B6FC6A}"/>
              </a:ext>
            </a:extLst>
          </p:cNvPr>
          <p:cNvSpPr/>
          <p:nvPr/>
        </p:nvSpPr>
        <p:spPr>
          <a:xfrm rot="672466">
            <a:off x="-152862" y="-326477"/>
            <a:ext cx="12696529" cy="7541812"/>
          </a:xfrm>
          <a:prstGeom prst="irregularSeal2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A284E9-FE5A-9745-89E9-9E4BB24FB6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08626">
            <a:off x="3496286" y="1954568"/>
            <a:ext cx="4469582" cy="2979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005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4DC80A-16ED-234C-B05D-D657AC25C1A6}"/>
              </a:ext>
            </a:extLst>
          </p:cNvPr>
          <p:cNvSpPr txBox="1"/>
          <p:nvPr/>
        </p:nvSpPr>
        <p:spPr>
          <a:xfrm>
            <a:off x="511589" y="348498"/>
            <a:ext cx="11044237" cy="60237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400" dirty="0">
                <a:latin typeface="Century Gothic" panose="020B0502020202020204" pitchFamily="34" charset="0"/>
              </a:rPr>
              <a:t> </a:t>
            </a:r>
            <a:r>
              <a:rPr lang="cy-GB" sz="4400" dirty="0">
                <a:latin typeface="Segoe Print" panose="02000800000000000000" pitchFamily="2" charset="0"/>
              </a:rPr>
              <a:t>Gweithgareddau Gwrando</a:t>
            </a:r>
          </a:p>
          <a:p>
            <a:pPr algn="ctr">
              <a:lnSpc>
                <a:spcPct val="150000"/>
              </a:lnSpc>
            </a:pPr>
            <a:r>
              <a:rPr lang="cy-GB" sz="2400" dirty="0">
                <a:latin typeface="Segoe Print" panose="02000800000000000000" pitchFamily="2" charset="0"/>
              </a:rPr>
              <a:t>Rhowch </a:t>
            </a:r>
            <a:r>
              <a:rPr lang="cy-GB" sz="2400" dirty="0">
                <a:solidFill>
                  <a:srgbClr val="00B050"/>
                </a:solidFill>
                <a:latin typeface="Segoe Print" panose="02000800000000000000" pitchFamily="2" charset="0"/>
              </a:rPr>
              <a:t>✓</a:t>
            </a:r>
            <a:r>
              <a:rPr lang="cy-GB" sz="2400" dirty="0">
                <a:latin typeface="Segoe Print" panose="02000800000000000000" pitchFamily="2" charset="0"/>
              </a:rPr>
              <a:t> neu </a:t>
            </a:r>
            <a:r>
              <a:rPr lang="cy-GB" sz="2400" dirty="0">
                <a:solidFill>
                  <a:srgbClr val="FF0000"/>
                </a:solidFill>
                <a:latin typeface="Segoe Print" panose="02000800000000000000" pitchFamily="2" charset="0"/>
              </a:rPr>
              <a:t>X</a:t>
            </a:r>
            <a:r>
              <a:rPr lang="cy-GB" sz="2400" dirty="0">
                <a:latin typeface="Segoe Print" panose="02000800000000000000" pitchFamily="2" charset="0"/>
              </a:rPr>
              <a:t> wrth ochr pob brawddeg.</a:t>
            </a:r>
          </a:p>
          <a:p>
            <a:pPr>
              <a:lnSpc>
                <a:spcPct val="150000"/>
              </a:lnSpc>
            </a:pPr>
            <a:r>
              <a:rPr lang="cy-GB" sz="2400" dirty="0">
                <a:latin typeface="Century Gothic" panose="020B0502020202020204" pitchFamily="34" charset="0"/>
              </a:rPr>
              <a:t> 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Es i ddim ar drip ddoe.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Codais i am chwarter i wyth.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Daliais i’r bws i’r ysgol.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Es i i Fferm Ffoli mewn bws.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Gwelais i fflamingos, llew ac eliffant.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Welais i ddim mwnci ar y Fferm.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Es i adre mewn car.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C8D635C-6788-FC49-9951-602B1D3CDA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808626">
            <a:off x="9879180" y="1008663"/>
            <a:ext cx="1380487" cy="9203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1EB70D9-C52B-9A43-8888-04543F0790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494233">
            <a:off x="931314" y="887841"/>
            <a:ext cx="1366595" cy="91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214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69A0B9BA-0D3C-094B-A5DF-6B2125B6FC6A}"/>
              </a:ext>
            </a:extLst>
          </p:cNvPr>
          <p:cNvSpPr/>
          <p:nvPr/>
        </p:nvSpPr>
        <p:spPr>
          <a:xfrm rot="672466">
            <a:off x="-444851" y="-889168"/>
            <a:ext cx="13222681" cy="9024437"/>
          </a:xfrm>
          <a:prstGeom prst="irregularSeal2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ECA691-D454-9149-94A8-D52DCAFE2938}"/>
              </a:ext>
            </a:extLst>
          </p:cNvPr>
          <p:cNvSpPr txBox="1"/>
          <p:nvPr/>
        </p:nvSpPr>
        <p:spPr>
          <a:xfrm>
            <a:off x="1679943" y="1759494"/>
            <a:ext cx="7740503" cy="3727111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 Ddoe, es i ar drip ysgol.  Codais i’n gynnar – am saith o’r gloch a daliais i’r bws i’r ysgol am chwarter i wyth.  Am bum munud wedi wyth, es i ar y bws i Fferm Ffoli.  Mwynheuon ni ar y fferm.  Gwelon ni lawer o anifeiliaid – llew, jiráff, sebra, pengwiniaid a fflamingos.  Bwytais i frechdanau ham i ginio ac yfais i sudd afal.  Wedyn, daliais i’r bws yn ôl i’r ysgol.  Cyrhaeddon ni’r ysgol am hanner awr wedi tri ac es i adre gyda Mam yn y car.</a:t>
            </a:r>
          </a:p>
        </p:txBody>
      </p:sp>
    </p:spTree>
    <p:extLst>
      <p:ext uri="{BB962C8B-B14F-4D97-AF65-F5344CB8AC3E}">
        <p14:creationId xmlns:p14="http://schemas.microsoft.com/office/powerpoint/2010/main" val="3965019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4DC80A-16ED-234C-B05D-D657AC25C1A6}"/>
              </a:ext>
            </a:extLst>
          </p:cNvPr>
          <p:cNvSpPr txBox="1"/>
          <p:nvPr/>
        </p:nvSpPr>
        <p:spPr>
          <a:xfrm>
            <a:off x="511589" y="348498"/>
            <a:ext cx="11044237" cy="62135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400" dirty="0">
                <a:latin typeface="Century Gothic" panose="020B0502020202020204" pitchFamily="34" charset="0"/>
              </a:rPr>
              <a:t> </a:t>
            </a:r>
            <a:r>
              <a:rPr lang="cy-GB" sz="4400" dirty="0">
                <a:latin typeface="Segoe Print" panose="02000800000000000000" pitchFamily="2" charset="0"/>
              </a:rPr>
              <a:t>Gweithgareddau Gwrando</a:t>
            </a:r>
          </a:p>
          <a:p>
            <a:pPr algn="ctr">
              <a:lnSpc>
                <a:spcPct val="150000"/>
              </a:lnSpc>
            </a:pPr>
            <a:r>
              <a:rPr lang="cy-GB" sz="3200" dirty="0">
                <a:latin typeface="Segoe Print" panose="02000800000000000000" pitchFamily="2" charset="0"/>
              </a:rPr>
              <a:t>* ATEBION *</a:t>
            </a:r>
          </a:p>
          <a:p>
            <a:pPr>
              <a:lnSpc>
                <a:spcPct val="150000"/>
              </a:lnSpc>
            </a:pPr>
            <a:r>
              <a:rPr lang="cy-GB" sz="2400" dirty="0">
                <a:latin typeface="Century Gothic" panose="020B0502020202020204" pitchFamily="34" charset="0"/>
              </a:rPr>
              <a:t> 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Es i ddim ar drip ddoe. </a:t>
            </a:r>
            <a:r>
              <a:rPr lang="cy-GB" sz="2400" dirty="0">
                <a:solidFill>
                  <a:srgbClr val="00B050"/>
                </a:solidFill>
                <a:latin typeface="Century Gothic" panose="020B0502020202020204" pitchFamily="34" charset="0"/>
              </a:rPr>
              <a:t>✓</a:t>
            </a:r>
            <a:endParaRPr lang="cy-GB" sz="2400" dirty="0">
              <a:latin typeface="Century Gothic" panose="020B0502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Codais i am chwarter i wyth. </a:t>
            </a:r>
            <a:r>
              <a:rPr lang="cy-GB" sz="2400" dirty="0">
                <a:solidFill>
                  <a:srgbClr val="FF0000"/>
                </a:solidFill>
                <a:latin typeface="Century Gothic" panose="020B0502020202020204" pitchFamily="34" charset="0"/>
              </a:rPr>
              <a:t>X</a:t>
            </a:r>
            <a:r>
              <a:rPr lang="cy-GB" sz="2400" dirty="0">
                <a:latin typeface="Century Gothic" panose="020B0502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Daliais i’r bws i’r ysgol. </a:t>
            </a:r>
            <a:r>
              <a:rPr lang="cy-GB" sz="2400" dirty="0">
                <a:solidFill>
                  <a:srgbClr val="00B050"/>
                </a:solidFill>
                <a:latin typeface="Century Gothic" panose="020B0502020202020204" pitchFamily="34" charset="0"/>
              </a:rPr>
              <a:t>✓</a:t>
            </a:r>
            <a:endParaRPr lang="cy-GB" sz="2400" dirty="0">
              <a:latin typeface="Century Gothic" panose="020B0502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Es i i Fferm Ffoli mewn bws. </a:t>
            </a:r>
            <a:r>
              <a:rPr lang="cy-GB" sz="2400" dirty="0">
                <a:solidFill>
                  <a:srgbClr val="00B050"/>
                </a:solidFill>
                <a:latin typeface="Century Gothic" panose="020B0502020202020204" pitchFamily="34" charset="0"/>
              </a:rPr>
              <a:t>✓</a:t>
            </a:r>
            <a:endParaRPr lang="cy-GB" sz="2400" dirty="0">
              <a:latin typeface="Century Gothic" panose="020B0502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Gwelais i fflamingos, llew ac eliffant. </a:t>
            </a:r>
            <a:r>
              <a:rPr lang="cy-GB" sz="2400" dirty="0">
                <a:solidFill>
                  <a:srgbClr val="FF0000"/>
                </a:solidFill>
                <a:latin typeface="Century Gothic" panose="020B0502020202020204" pitchFamily="34" charset="0"/>
              </a:rPr>
              <a:t>X</a:t>
            </a:r>
            <a:r>
              <a:rPr lang="cy-GB" sz="2400" dirty="0">
                <a:latin typeface="Century Gothic" panose="020B0502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Welais i ddim mwnci ar y Fferm. </a:t>
            </a:r>
            <a:r>
              <a:rPr lang="cy-GB" sz="2400" dirty="0">
                <a:solidFill>
                  <a:srgbClr val="00B050"/>
                </a:solidFill>
                <a:latin typeface="Century Gothic" panose="020B0502020202020204" pitchFamily="34" charset="0"/>
              </a:rPr>
              <a:t>✓</a:t>
            </a:r>
            <a:endParaRPr lang="cy-GB" sz="2400" dirty="0">
              <a:latin typeface="Century Gothic" panose="020B0502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400" dirty="0">
                <a:latin typeface="Century Gothic" panose="020B0502020202020204" pitchFamily="34" charset="0"/>
              </a:rPr>
              <a:t>Es i adre mewn car. </a:t>
            </a:r>
            <a:r>
              <a:rPr lang="cy-GB" sz="2400" dirty="0">
                <a:solidFill>
                  <a:srgbClr val="00B050"/>
                </a:solidFill>
                <a:latin typeface="Century Gothic" panose="020B0502020202020204" pitchFamily="34" charset="0"/>
              </a:rPr>
              <a:t>✓</a:t>
            </a:r>
            <a:endParaRPr lang="cy-GB" sz="2400" dirty="0">
              <a:latin typeface="Century Gothic" panose="020B0502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C8D635C-6788-FC49-9951-602B1D3CDA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808626">
            <a:off x="9879180" y="1008663"/>
            <a:ext cx="1380487" cy="9203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1EB70D9-C52B-9A43-8888-04543F0790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494233">
            <a:off x="931314" y="887841"/>
            <a:ext cx="1366595" cy="91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49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436" y="365717"/>
            <a:ext cx="11463704" cy="675785"/>
          </a:xfrm>
        </p:spPr>
        <p:txBody>
          <a:bodyPr/>
          <a:lstStyle/>
          <a:p>
            <a:pPr algn="ctr"/>
            <a:r>
              <a:rPr lang="cy-GB" dirty="0">
                <a:latin typeface="Segoe Print" panose="02000800000000000000" pitchFamily="2" charset="0"/>
              </a:rPr>
              <a:t>Cwestiynau</a:t>
            </a:r>
            <a:br>
              <a:rPr lang="cy-GB" dirty="0">
                <a:latin typeface="Segoe Print" panose="02000800000000000000" pitchFamily="2" charset="0"/>
              </a:rPr>
            </a:br>
            <a:r>
              <a:rPr lang="cy-GB" sz="500" dirty="0">
                <a:latin typeface="Segoe Print" panose="02000800000000000000" pitchFamily="2" charset="0"/>
              </a:rPr>
              <a:t> </a:t>
            </a:r>
            <a:br>
              <a:rPr lang="cy-GB" sz="500" dirty="0">
                <a:latin typeface="Segoe Print" panose="02000800000000000000" pitchFamily="2" charset="0"/>
              </a:rPr>
            </a:br>
            <a:br>
              <a:rPr lang="cy-GB" sz="500" dirty="0">
                <a:latin typeface="Segoe Print" panose="02000800000000000000" pitchFamily="2" charset="0"/>
              </a:rPr>
            </a:br>
            <a:br>
              <a:rPr lang="cy-GB" sz="500" dirty="0">
                <a:latin typeface="Segoe Print" panose="02000800000000000000" pitchFamily="2" charset="0"/>
              </a:rPr>
            </a:br>
            <a:br>
              <a:rPr lang="cy-GB" sz="500" dirty="0">
                <a:latin typeface="Segoe Print" panose="02000800000000000000" pitchFamily="2" charset="0"/>
              </a:rPr>
            </a:br>
            <a:r>
              <a:rPr lang="cy-GB" sz="3000" dirty="0">
                <a:latin typeface="Segoe Print" panose="02000800000000000000" pitchFamily="2" charset="0"/>
              </a:rPr>
              <a:t>Y Gorffennol Rheolaidd / The Regular Past Tense</a:t>
            </a:r>
            <a:endParaRPr lang="en-GB" sz="3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05B2ED-37AF-0F45-81F0-05245CF8F436}"/>
              </a:ext>
            </a:extLst>
          </p:cNvPr>
          <p:cNvSpPr txBox="1"/>
          <p:nvPr/>
        </p:nvSpPr>
        <p:spPr>
          <a:xfrm>
            <a:off x="2488605" y="5205936"/>
            <a:ext cx="70502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endParaRPr lang="cy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cy-GB" sz="2400" dirty="0">
                <a:ea typeface="Times New Roman" panose="02020603050405020304" pitchFamily="18" charset="0"/>
                <a:cs typeface="Calibri" panose="020F0502020204030204" pitchFamily="34" charset="0"/>
              </a:rPr>
              <a:t>** </a:t>
            </a:r>
            <a:r>
              <a:rPr lang="cy-GB" sz="3200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Cofiwch y TM </a:t>
            </a:r>
          </a:p>
          <a:p>
            <a:pPr>
              <a:spcAft>
                <a:spcPts val="0"/>
              </a:spcAft>
            </a:pPr>
            <a:r>
              <a:rPr lang="cy-GB" sz="3200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ar ddechrau’r cwestiwn</a:t>
            </a:r>
            <a:endParaRPr lang="en-GB" sz="3200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cy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BC4D14-2A2C-AA4B-9B68-8C5A1E5732E0}"/>
              </a:ext>
            </a:extLst>
          </p:cNvPr>
          <p:cNvSpPr txBox="1"/>
          <p:nvPr/>
        </p:nvSpPr>
        <p:spPr>
          <a:xfrm>
            <a:off x="338436" y="2028415"/>
            <a:ext cx="5258112" cy="3337084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y-GB" sz="2400" b="1" dirty="0">
                <a:solidFill>
                  <a:schemeClr val="accent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odaist ti’n gynnar?</a:t>
            </a:r>
          </a:p>
          <a:p>
            <a:pPr>
              <a:spcAft>
                <a:spcPts val="0"/>
              </a:spcAft>
            </a:pPr>
            <a:r>
              <a:rPr lang="cy-GB" sz="2400" b="1" dirty="0">
                <a:solidFill>
                  <a:schemeClr val="accent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elaist ti ffilm?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cy-GB" sz="2400" b="1" dirty="0">
                <a:solidFill>
                  <a:schemeClr val="accent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erddaist ti adre?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cy-GB" sz="2400" b="1" dirty="0">
                <a:solidFill>
                  <a:schemeClr val="accent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wytaist ti </a:t>
            </a:r>
            <a:r>
              <a:rPr lang="cy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ywbeth?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cy-GB" sz="2400" b="1" dirty="0">
                <a:solidFill>
                  <a:schemeClr val="accent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drychaist ti ar Pobol y Cwm?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cy-GB" sz="2400" b="1" dirty="0">
                <a:solidFill>
                  <a:schemeClr val="accent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Dd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arllenaist ti </a:t>
            </a:r>
            <a:r>
              <a:rPr lang="cy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yfr?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cy-GB" sz="2400" b="1" dirty="0">
                <a:solidFill>
                  <a:schemeClr val="accent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ysgaist ti’n dda?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3C9A3D-ED68-5C44-A659-7340BCBF61CB}"/>
              </a:ext>
            </a:extLst>
          </p:cNvPr>
          <p:cNvSpPr txBox="1"/>
          <p:nvPr/>
        </p:nvSpPr>
        <p:spPr>
          <a:xfrm>
            <a:off x="7315200" y="2103397"/>
            <a:ext cx="3699164" cy="885349"/>
          </a:xfrm>
          <a:prstGeom prst="wedgeRoundRectCallout">
            <a:avLst>
              <a:gd name="adj1" fmla="val 47875"/>
              <a:gd name="adj2" fmla="val 8471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cy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Do!   /    Naddo!</a:t>
            </a:r>
            <a:endParaRPr lang="cy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3FC2B3-A1B6-FC4A-A28D-8A750854D1D3}"/>
              </a:ext>
            </a:extLst>
          </p:cNvPr>
          <p:cNvSpPr txBox="1"/>
          <p:nvPr/>
        </p:nvSpPr>
        <p:spPr>
          <a:xfrm>
            <a:off x="7315200" y="3975659"/>
            <a:ext cx="3699164" cy="885349"/>
          </a:xfrm>
          <a:prstGeom prst="wedgeRoundRectCallout">
            <a:avLst>
              <a:gd name="adj1" fmla="val 47875"/>
              <a:gd name="adj2" fmla="val 8471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cy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Ie!   /    Na!</a:t>
            </a:r>
            <a:endParaRPr lang="cy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2290E82-3A0B-B640-B508-41EFBBB38355}"/>
              </a:ext>
            </a:extLst>
          </p:cNvPr>
          <p:cNvCxnSpPr>
            <a:cxnSpLocks/>
          </p:cNvCxnSpPr>
          <p:nvPr/>
        </p:nvCxnSpPr>
        <p:spPr>
          <a:xfrm>
            <a:off x="8090196" y="3630731"/>
            <a:ext cx="2229068" cy="187705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661A08-7930-E64A-8B13-2482EA167B19}"/>
              </a:ext>
            </a:extLst>
          </p:cNvPr>
          <p:cNvCxnSpPr>
            <a:cxnSpLocks/>
          </p:cNvCxnSpPr>
          <p:nvPr/>
        </p:nvCxnSpPr>
        <p:spPr>
          <a:xfrm flipH="1">
            <a:off x="7942063" y="3488444"/>
            <a:ext cx="2233433" cy="187705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414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4749209" y="585470"/>
            <a:ext cx="7010400" cy="5524500"/>
          </a:xfrm>
          <a:prstGeom prst="rect">
            <a:avLst/>
          </a:prstGeom>
        </p:spPr>
        <p:txBody>
          <a:bodyPr anchor="t">
            <a:noAutofit/>
          </a:bodyPr>
          <a:lstStyle>
            <a:lvl1pPr marL="228600" indent="-228600" algn="l" defTabSz="6858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 err="1"/>
              <a:t>Bwytais</a:t>
            </a:r>
            <a:r>
              <a:rPr lang="en-US" sz="2400" b="1" dirty="0"/>
              <a:t> i </a:t>
            </a:r>
            <a:r>
              <a:rPr lang="en-US" sz="2400" b="1" dirty="0" err="1"/>
              <a:t>ginio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yr</a:t>
            </a:r>
            <a:r>
              <a:rPr lang="en-US" sz="2400" b="1" dirty="0"/>
              <a:t> </a:t>
            </a:r>
            <a:r>
              <a:rPr lang="en-US" sz="2400" b="1" dirty="0" err="1"/>
              <a:t>ysgol</a:t>
            </a:r>
            <a:r>
              <a:rPr lang="en-US" sz="2400" b="1" dirty="0"/>
              <a:t>.</a:t>
            </a:r>
          </a:p>
          <a:p>
            <a:r>
              <a:rPr lang="en-US" sz="2400" b="1" dirty="0" err="1"/>
              <a:t>Edrychon</a:t>
            </a:r>
            <a:r>
              <a:rPr lang="en-US" sz="2400" b="1" dirty="0"/>
              <a:t> </a:t>
            </a:r>
            <a:r>
              <a:rPr lang="en-US" sz="2400" b="1" dirty="0" err="1"/>
              <a:t>nhw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ffilm</a:t>
            </a:r>
            <a:r>
              <a:rPr lang="en-US" sz="2400" b="1" dirty="0"/>
              <a:t> </a:t>
            </a:r>
            <a:r>
              <a:rPr lang="en-US" sz="2400" b="1" dirty="0" err="1"/>
              <a:t>ddoe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Codon </a:t>
            </a:r>
            <a:r>
              <a:rPr lang="en-US" sz="2400" b="1" dirty="0" err="1"/>
              <a:t>nhw’n</a:t>
            </a:r>
            <a:r>
              <a:rPr lang="en-US" sz="2400" b="1" dirty="0"/>
              <a:t> </a:t>
            </a:r>
            <a:r>
              <a:rPr lang="en-US" sz="2400" b="1" dirty="0" err="1"/>
              <a:t>gynnar</a:t>
            </a:r>
            <a:r>
              <a:rPr lang="en-US" sz="2400" b="1" dirty="0"/>
              <a:t>.</a:t>
            </a:r>
          </a:p>
          <a:p>
            <a:r>
              <a:rPr lang="en-US" sz="2400" b="1" dirty="0" err="1"/>
              <a:t>Darllenodd</a:t>
            </a:r>
            <a:r>
              <a:rPr lang="en-US" sz="2400" b="1" dirty="0"/>
              <a:t> </a:t>
            </a:r>
            <a:r>
              <a:rPr lang="en-US" sz="2400" b="1" dirty="0" err="1"/>
              <a:t>hi’r</a:t>
            </a:r>
            <a:r>
              <a:rPr lang="en-US" sz="2400" b="1" dirty="0"/>
              <a:t> </a:t>
            </a:r>
            <a:r>
              <a:rPr lang="en-US" sz="2400" b="1" dirty="0" err="1"/>
              <a:t>stori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</a:t>
            </a:r>
            <a:r>
              <a:rPr lang="en-US" sz="2400" b="1" dirty="0" err="1"/>
              <a:t>dosbarth</a:t>
            </a:r>
            <a:r>
              <a:rPr lang="en-US" sz="2400" b="1" dirty="0"/>
              <a:t>.</a:t>
            </a:r>
          </a:p>
          <a:p>
            <a:r>
              <a:rPr lang="en-US" sz="2400" b="1" dirty="0" err="1"/>
              <a:t>Cerddon</a:t>
            </a:r>
            <a:r>
              <a:rPr lang="en-US" sz="2400" b="1" dirty="0"/>
              <a:t> </a:t>
            </a:r>
            <a:r>
              <a:rPr lang="en-US" sz="2400" b="1" dirty="0" err="1"/>
              <a:t>ni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parc</a:t>
            </a:r>
            <a:r>
              <a:rPr lang="en-US" sz="2400" b="1" dirty="0"/>
              <a:t>.</a:t>
            </a:r>
          </a:p>
          <a:p>
            <a:r>
              <a:rPr lang="en-US" sz="2400" b="1" dirty="0" err="1"/>
              <a:t>Ymlacion</a:t>
            </a:r>
            <a:r>
              <a:rPr lang="en-US" sz="2400" b="1" dirty="0"/>
              <a:t> </a:t>
            </a:r>
            <a:r>
              <a:rPr lang="en-US" sz="2400" b="1" dirty="0" err="1"/>
              <a:t>ni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</a:t>
            </a:r>
            <a:r>
              <a:rPr lang="en-US" sz="2400" b="1" dirty="0" err="1"/>
              <a:t>dafarn</a:t>
            </a:r>
            <a:r>
              <a:rPr lang="en-US" sz="2400" b="1" dirty="0"/>
              <a:t>.</a:t>
            </a:r>
          </a:p>
          <a:p>
            <a:r>
              <a:rPr lang="en-US" sz="2400" b="1" dirty="0" err="1"/>
              <a:t>Bwyton</a:t>
            </a:r>
            <a:r>
              <a:rPr lang="en-US" sz="2400" b="1" dirty="0"/>
              <a:t> </a:t>
            </a:r>
            <a:r>
              <a:rPr lang="en-US" sz="2400" b="1" dirty="0" err="1"/>
              <a:t>ni</a:t>
            </a:r>
            <a:r>
              <a:rPr lang="en-US" sz="2400" b="1" dirty="0"/>
              <a:t>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ffrindiau</a:t>
            </a:r>
            <a:r>
              <a:rPr lang="en-US" sz="2400" b="1" dirty="0"/>
              <a:t>.</a:t>
            </a:r>
          </a:p>
          <a:p>
            <a:r>
              <a:rPr lang="en-US" sz="2400" b="1" dirty="0" err="1"/>
              <a:t>Gwerthoch</a:t>
            </a:r>
            <a:r>
              <a:rPr lang="en-US" sz="2400" b="1" dirty="0"/>
              <a:t> </a:t>
            </a:r>
            <a:r>
              <a:rPr lang="en-US" sz="2400" b="1" dirty="0" err="1"/>
              <a:t>chi’r</a:t>
            </a:r>
            <a:r>
              <a:rPr lang="en-US" sz="2400" b="1" dirty="0"/>
              <a:t> </a:t>
            </a:r>
            <a:r>
              <a:rPr lang="en-US" sz="2400" b="1" dirty="0" err="1"/>
              <a:t>gadair</a:t>
            </a:r>
            <a:r>
              <a:rPr lang="en-US" sz="2400" b="1" dirty="0"/>
              <a:t>.</a:t>
            </a:r>
          </a:p>
          <a:p>
            <a:r>
              <a:rPr lang="en-US" sz="2400" b="1" dirty="0" err="1"/>
              <a:t>Dysgon</a:t>
            </a:r>
            <a:r>
              <a:rPr lang="en-US" sz="2400" b="1" dirty="0"/>
              <a:t> </a:t>
            </a:r>
            <a:r>
              <a:rPr lang="en-US" sz="2400" b="1" dirty="0" err="1"/>
              <a:t>nhw’r</a:t>
            </a:r>
            <a:r>
              <a:rPr lang="en-US" sz="2400" b="1" dirty="0"/>
              <a:t> </a:t>
            </a:r>
            <a:r>
              <a:rPr lang="en-US" sz="2400" b="1" dirty="0" err="1"/>
              <a:t>geiriau</a:t>
            </a:r>
            <a:r>
              <a:rPr lang="en-US" sz="2400" b="1" dirty="0"/>
              <a:t>.</a:t>
            </a:r>
          </a:p>
          <a:p>
            <a:r>
              <a:rPr lang="en-US" sz="2400" b="1" dirty="0" err="1"/>
              <a:t>Prynon</a:t>
            </a:r>
            <a:r>
              <a:rPr lang="en-US" sz="2400" b="1" dirty="0"/>
              <a:t> </a:t>
            </a:r>
            <a:r>
              <a:rPr lang="en-US" sz="2400" b="1" dirty="0" err="1"/>
              <a:t>ni’r</a:t>
            </a:r>
            <a:r>
              <a:rPr lang="en-US" sz="2400" b="1" dirty="0"/>
              <a:t> </a:t>
            </a:r>
            <a:r>
              <a:rPr lang="en-US" sz="2400" b="1" dirty="0" err="1"/>
              <a:t>coffi</a:t>
            </a:r>
            <a:r>
              <a:rPr lang="en-US" sz="2800" b="1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3D4ED9-5B8E-9841-AF17-2A3C2A6D71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9562" y="4417816"/>
            <a:ext cx="2030047" cy="203004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E5C9F74-7277-6045-A19C-3D704A76CDA5}"/>
              </a:ext>
            </a:extLst>
          </p:cNvPr>
          <p:cNvSpPr txBox="1">
            <a:spLocks/>
          </p:cNvSpPr>
          <p:nvPr/>
        </p:nvSpPr>
        <p:spPr>
          <a:xfrm>
            <a:off x="-574158" y="585470"/>
            <a:ext cx="6487667" cy="675785"/>
          </a:xfrm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Arial Unicode MS" panose="020B0604020202020204" pitchFamily="34" charset="-128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9pPr>
          </a:lstStyle>
          <a:p>
            <a:pPr algn="ctr"/>
            <a:r>
              <a:rPr lang="cy-GB" sz="3500" dirty="0">
                <a:latin typeface="Segoe Print" panose="02000800000000000000" pitchFamily="2" charset="0"/>
              </a:rPr>
              <a:t>Trowch y </a:t>
            </a:r>
          </a:p>
          <a:p>
            <a:pPr algn="ctr"/>
            <a:r>
              <a:rPr lang="cy-GB" sz="3500" dirty="0">
                <a:latin typeface="Segoe Print" panose="02000800000000000000" pitchFamily="2" charset="0"/>
              </a:rPr>
              <a:t>brawddegau’n </a:t>
            </a:r>
          </a:p>
          <a:p>
            <a:pPr algn="ctr"/>
            <a:r>
              <a:rPr lang="cy-GB" sz="3500" dirty="0">
                <a:latin typeface="Segoe Print" panose="02000800000000000000" pitchFamily="2" charset="0"/>
              </a:rPr>
              <a:t>gwestiynau.</a:t>
            </a:r>
          </a:p>
          <a:p>
            <a:pPr algn="ctr"/>
            <a:endParaRPr lang="cy-GB" sz="3500" dirty="0">
              <a:latin typeface="Segoe Print" panose="02000800000000000000" pitchFamily="2" charset="0"/>
            </a:endParaRPr>
          </a:p>
          <a:p>
            <a:pPr algn="ctr"/>
            <a:r>
              <a:rPr lang="cy-GB" sz="3500" dirty="0">
                <a:latin typeface="Segoe Print" panose="02000800000000000000" pitchFamily="2" charset="0"/>
              </a:rPr>
              <a:t>Turn the </a:t>
            </a:r>
          </a:p>
          <a:p>
            <a:pPr algn="ctr"/>
            <a:r>
              <a:rPr lang="cy-GB" sz="3500" dirty="0">
                <a:latin typeface="Segoe Print" panose="02000800000000000000" pitchFamily="2" charset="0"/>
              </a:rPr>
              <a:t>sentences </a:t>
            </a:r>
          </a:p>
          <a:p>
            <a:pPr algn="ctr"/>
            <a:r>
              <a:rPr lang="cy-GB" sz="3500" dirty="0">
                <a:latin typeface="Segoe Print" panose="02000800000000000000" pitchFamily="2" charset="0"/>
              </a:rPr>
              <a:t>into questions.</a:t>
            </a: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1946691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E5C9F74-7277-6045-A19C-3D704A76CDA5}"/>
              </a:ext>
            </a:extLst>
          </p:cNvPr>
          <p:cNvSpPr txBox="1">
            <a:spLocks/>
          </p:cNvSpPr>
          <p:nvPr/>
        </p:nvSpPr>
        <p:spPr>
          <a:xfrm>
            <a:off x="-574158" y="585470"/>
            <a:ext cx="6487667" cy="675785"/>
          </a:xfrm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Arial Unicode MS" panose="020B0604020202020204" pitchFamily="34" charset="-128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9pPr>
          </a:lstStyle>
          <a:p>
            <a:pPr algn="ctr"/>
            <a:r>
              <a:rPr lang="cy-GB" sz="3500" dirty="0">
                <a:latin typeface="Segoe Print" panose="02000800000000000000" pitchFamily="2" charset="0"/>
              </a:rPr>
              <a:t>Atebion</a:t>
            </a:r>
          </a:p>
          <a:p>
            <a:pPr algn="ctr"/>
            <a:endParaRPr lang="cy-GB" sz="3500" dirty="0">
              <a:latin typeface="Segoe Print" panose="02000800000000000000" pitchFamily="2" charset="0"/>
            </a:endParaRPr>
          </a:p>
          <a:p>
            <a:pPr algn="ctr"/>
            <a:r>
              <a:rPr lang="cy-GB" sz="3500" dirty="0">
                <a:latin typeface="Segoe Print" panose="02000800000000000000" pitchFamily="2" charset="0"/>
              </a:rPr>
              <a:t>Answers</a:t>
            </a:r>
            <a:endParaRPr lang="en-GB" sz="35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1CEDD4-3D5B-DC49-923E-65285C6462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10" t="3017" r="27928" b="8301"/>
          <a:stretch/>
        </p:blipFill>
        <p:spPr>
          <a:xfrm>
            <a:off x="5146159" y="200348"/>
            <a:ext cx="5780033" cy="6285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5111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12386D-C36A-DC48-95E8-30A1F622E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18</a:t>
            </a:fld>
            <a:endParaRPr lang="en-GB"/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70BF4E3B-78F2-5A40-A024-861CF99353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512" y="188641"/>
            <a:ext cx="3384376" cy="240258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8E2C0A9-F8EC-6749-B246-23308652CE88}"/>
              </a:ext>
            </a:extLst>
          </p:cNvPr>
          <p:cNvSpPr/>
          <p:nvPr/>
        </p:nvSpPr>
        <p:spPr>
          <a:xfrm>
            <a:off x="5617427" y="188640"/>
            <a:ext cx="10855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 err="1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Clicia</a:t>
            </a:r>
            <a:r>
              <a:rPr lang="en-US" sz="2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!</a:t>
            </a:r>
          </a:p>
        </p:txBody>
      </p:sp>
      <p:sp>
        <p:nvSpPr>
          <p:cNvPr id="6" name="Left Arrow 5">
            <a:extLst>
              <a:ext uri="{FF2B5EF4-FFF2-40B4-BE49-F238E27FC236}">
                <a16:creationId xmlns:a16="http://schemas.microsoft.com/office/drawing/2014/main" id="{19B36F5E-4FBC-174D-BC70-532ABAD71EB4}"/>
              </a:ext>
            </a:extLst>
          </p:cNvPr>
          <p:cNvSpPr/>
          <p:nvPr/>
        </p:nvSpPr>
        <p:spPr>
          <a:xfrm>
            <a:off x="5112443" y="366728"/>
            <a:ext cx="43204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9F024C-AE07-224B-8587-BA9E114993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7057" y="2996953"/>
            <a:ext cx="4971368" cy="35016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D0E1F17-5F4B-8C43-81E7-B7A19BCFCE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13577">
            <a:off x="1691698" y="2735431"/>
            <a:ext cx="4886500" cy="3498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D0F7AE1-3B23-C04E-98AE-49BBB68362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1090" y="149601"/>
            <a:ext cx="3282977" cy="2606683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88E8F10-0AB1-0945-912A-D67FCDA3A416}"/>
              </a:ext>
            </a:extLst>
          </p:cNvPr>
          <p:cNvSpPr txBox="1">
            <a:spLocks/>
          </p:cNvSpPr>
          <p:nvPr/>
        </p:nvSpPr>
        <p:spPr>
          <a:xfrm rot="16200000">
            <a:off x="-5089474" y="3257773"/>
            <a:ext cx="11463704" cy="675785"/>
          </a:xfrm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Arial Unicode MS" panose="020B0604020202020204" pitchFamily="34" charset="-128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9pPr>
          </a:lstStyle>
          <a:p>
            <a:pPr algn="ctr"/>
            <a:r>
              <a:rPr lang="cy-GB" sz="6500" b="1" dirty="0">
                <a:latin typeface="Segoe Print" panose="02000800000000000000" pitchFamily="2" charset="0"/>
              </a:rPr>
              <a:t>Amser Darllen</a:t>
            </a:r>
            <a:endParaRPr lang="en-GB" sz="6500" b="1" dirty="0"/>
          </a:p>
        </p:txBody>
      </p:sp>
    </p:spTree>
    <p:extLst>
      <p:ext uri="{BB962C8B-B14F-4D97-AF65-F5344CB8AC3E}">
        <p14:creationId xmlns:p14="http://schemas.microsoft.com/office/powerpoint/2010/main" val="6154669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221746" y="2915794"/>
            <a:ext cx="4457700" cy="41118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08030E-610F-A64C-BC3A-A267129F8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3324" y="1811240"/>
            <a:ext cx="8723550" cy="3640460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577296" y="1826498"/>
            <a:ext cx="2540904" cy="1516365"/>
          </a:xfrm>
          <a:prstGeom prst="wedgeRoundRectCallout">
            <a:avLst>
              <a:gd name="adj1" fmla="val -37099"/>
              <a:gd name="adj2" fmla="val 113696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333130" y="318938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DFF341-68D3-0A4F-B32C-0A5E370019F3}"/>
              </a:ext>
            </a:extLst>
          </p:cNvPr>
          <p:cNvSpPr txBox="1"/>
          <p:nvPr/>
        </p:nvSpPr>
        <p:spPr>
          <a:xfrm>
            <a:off x="7333130" y="250332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CCC662-22F6-0B46-89A3-A126B27AC928}"/>
              </a:ext>
            </a:extLst>
          </p:cNvPr>
          <p:cNvSpPr txBox="1"/>
          <p:nvPr/>
        </p:nvSpPr>
        <p:spPr>
          <a:xfrm>
            <a:off x="7333129" y="3875605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6D33127-D897-814B-9229-DA90EE0ADEB8}"/>
              </a:ext>
            </a:extLst>
          </p:cNvPr>
          <p:cNvSpPr txBox="1">
            <a:spLocks/>
          </p:cNvSpPr>
          <p:nvPr/>
        </p:nvSpPr>
        <p:spPr>
          <a:xfrm>
            <a:off x="441424" y="377800"/>
            <a:ext cx="11463704" cy="675785"/>
          </a:xfrm>
        </p:spPr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Arial Unicode MS" panose="020B0604020202020204" pitchFamily="34" charset="-128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9pPr>
          </a:lstStyle>
          <a:p>
            <a:pPr algn="ctr"/>
            <a:r>
              <a:rPr lang="cy-GB" sz="6500" b="1" dirty="0">
                <a:latin typeface="Segoe Print" panose="02000800000000000000" pitchFamily="2" charset="0"/>
              </a:rPr>
              <a:t>Amser Darllen</a:t>
            </a:r>
            <a:endParaRPr lang="en-GB" sz="6500" b="1" dirty="0"/>
          </a:p>
        </p:txBody>
      </p:sp>
    </p:spTree>
    <p:extLst>
      <p:ext uri="{BB962C8B-B14F-4D97-AF65-F5344CB8AC3E}">
        <p14:creationId xmlns:p14="http://schemas.microsoft.com/office/powerpoint/2010/main" val="33608297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165847" y="226864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cap="none" dirty="0" err="1">
                <a:latin typeface="Segoe Print" panose="02000800000000000000" pitchFamily="2" charset="0"/>
              </a:rPr>
              <a:t>Cyfresi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darllen</a:t>
            </a:r>
            <a:r>
              <a:rPr lang="en-US" sz="4000" b="1" cap="none" dirty="0">
                <a:latin typeface="Segoe Print" panose="02000800000000000000" pitchFamily="2" charset="0"/>
              </a:rPr>
              <a:t> ac </a:t>
            </a:r>
            <a:r>
              <a:rPr lang="en-US" sz="4000" b="1" cap="none" dirty="0" err="1">
                <a:latin typeface="Segoe Print" panose="02000800000000000000" pitchFamily="2" charset="0"/>
              </a:rPr>
              <a:t>adnoddau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defnyddiol</a:t>
            </a:r>
            <a:endParaRPr lang="en-US" sz="4000" b="1" cap="none" dirty="0">
              <a:latin typeface="Segoe Print" panose="02000800000000000000" pitchFamily="2" charset="0"/>
            </a:endParaRPr>
          </a:p>
          <a:p>
            <a:r>
              <a:rPr lang="en-US" sz="4000" b="1" cap="none" dirty="0">
                <a:latin typeface="Segoe Print" panose="02000800000000000000" pitchFamily="2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221" y="1830052"/>
            <a:ext cx="2666137" cy="2100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919" y="4047201"/>
            <a:ext cx="6548228" cy="2374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624" y="1935455"/>
            <a:ext cx="3495487" cy="1889786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System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ffoneg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ynganu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strwythuro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7" y="4567665"/>
            <a:ext cx="3048000" cy="1333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876" y="213161"/>
            <a:ext cx="1279576" cy="100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8079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rhaglenni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bedair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801" y="3632531"/>
            <a:ext cx="4953436" cy="28529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5141" y="145922"/>
            <a:ext cx="1606859" cy="80759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22" y="1748354"/>
            <a:ext cx="2945305" cy="17207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8500728" y="1748354"/>
            <a:ext cx="2642780" cy="1746587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35262" y="4393558"/>
            <a:ext cx="1937794" cy="1937794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54C28449-4162-0D4F-91D8-D1F5E6C949C8}"/>
              </a:ext>
            </a:extLst>
          </p:cNvPr>
          <p:cNvSpPr txBox="1">
            <a:spLocks/>
          </p:cNvSpPr>
          <p:nvPr/>
        </p:nvSpPr>
        <p:spPr>
          <a:xfrm>
            <a:off x="165847" y="226864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cap="none" dirty="0" err="1">
                <a:latin typeface="Segoe Print" panose="02000800000000000000" pitchFamily="2" charset="0"/>
              </a:rPr>
              <a:t>Cyfresi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darllen</a:t>
            </a:r>
            <a:r>
              <a:rPr lang="en-US" sz="4000" b="1" cap="none" dirty="0">
                <a:latin typeface="Segoe Print" panose="02000800000000000000" pitchFamily="2" charset="0"/>
              </a:rPr>
              <a:t> ac </a:t>
            </a:r>
            <a:r>
              <a:rPr lang="en-US" sz="4000" b="1" cap="none" dirty="0" err="1">
                <a:latin typeface="Segoe Print" panose="02000800000000000000" pitchFamily="2" charset="0"/>
              </a:rPr>
              <a:t>adnoddau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defnyddiol</a:t>
            </a:r>
            <a:endParaRPr lang="en-US" sz="4000" b="1" cap="none" dirty="0">
              <a:latin typeface="Segoe Print" panose="02000800000000000000" pitchFamily="2" charset="0"/>
            </a:endParaRPr>
          </a:p>
          <a:p>
            <a:r>
              <a:rPr lang="en-US" sz="4000" b="1" cap="none" dirty="0">
                <a:latin typeface="Segoe Print" panose="02000800000000000000" pitchFamily="2" charset="0"/>
              </a:rPr>
              <a:t>Reading series and useful resources</a:t>
            </a:r>
          </a:p>
        </p:txBody>
      </p:sp>
    </p:spTree>
    <p:extLst>
      <p:ext uri="{BB962C8B-B14F-4D97-AF65-F5344CB8AC3E}">
        <p14:creationId xmlns:p14="http://schemas.microsoft.com/office/powerpoint/2010/main" val="34200842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A7FD1C4-B01D-D249-8E8E-E85264C9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43" y="5435836"/>
            <a:ext cx="7112000" cy="1244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30583A-1EEC-164E-B68A-391B28DFC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5005">
            <a:off x="9521816" y="4708564"/>
            <a:ext cx="2526369" cy="19121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FFF31A-0E7A-D14B-A435-56F9D57C3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30723">
            <a:off x="9154813" y="2976311"/>
            <a:ext cx="2405839" cy="1704709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3A919E40-35F4-B440-9AE5-8E77B0C0F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2923" y="1679044"/>
            <a:ext cx="1285425" cy="1208810"/>
          </a:xfrm>
          <a:prstGeom prst="rect">
            <a:avLst/>
          </a:prstGeom>
        </p:spPr>
      </p:pic>
      <p:pic>
        <p:nvPicPr>
          <p:cNvPr id="16" name="Picture 15">
            <a:hlinkClick r:id="rId7"/>
            <a:extLst>
              <a:ext uri="{FF2B5EF4-FFF2-40B4-BE49-F238E27FC236}">
                <a16:creationId xmlns:a16="http://schemas.microsoft.com/office/drawing/2014/main" id="{1F7DC41E-7F00-7143-AACB-D5A299C00B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553947">
            <a:off x="183825" y="3381631"/>
            <a:ext cx="2395429" cy="190243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28006E09-A851-5C4C-B707-DA57B078E472}"/>
              </a:ext>
            </a:extLst>
          </p:cNvPr>
          <p:cNvSpPr/>
          <p:nvPr/>
        </p:nvSpPr>
        <p:spPr>
          <a:xfrm>
            <a:off x="6770410" y="1541519"/>
            <a:ext cx="3454396" cy="1483861"/>
          </a:xfrm>
          <a:prstGeom prst="wedgeRoundRectCallout">
            <a:avLst>
              <a:gd name="adj1" fmla="val 64371"/>
              <a:gd name="adj2" fmla="val 5055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ffeithiol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7-9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42699" y="1541519"/>
            <a:ext cx="2920206" cy="1106521"/>
          </a:xfrm>
          <a:prstGeom prst="wedgeRoundRectCallout">
            <a:avLst>
              <a:gd name="adj1" fmla="val -37098"/>
              <a:gd name="adj2" fmla="val 708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Moli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Meg.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559B024E-3C59-4849-8B75-E68C85F3A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81586">
            <a:off x="2001771" y="3755947"/>
            <a:ext cx="2152591" cy="153213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6375000-E5DF-684A-BEE4-12B5B2DEE4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7161" y="1319790"/>
            <a:ext cx="1813814" cy="2114215"/>
          </a:xfrm>
          <a:prstGeom prst="rect">
            <a:avLst/>
          </a:prstGeom>
        </p:spPr>
      </p:pic>
      <p:pic>
        <p:nvPicPr>
          <p:cNvPr id="27" name="Picture 26">
            <a:hlinkClick r:id="rId12"/>
            <a:extLst>
              <a:ext uri="{FF2B5EF4-FFF2-40B4-BE49-F238E27FC236}">
                <a16:creationId xmlns:a16="http://schemas.microsoft.com/office/drawing/2014/main" id="{91A31E50-1D0D-C742-83F4-07CC45814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73560" y="3027593"/>
            <a:ext cx="1848949" cy="1672542"/>
          </a:xfrm>
          <a:prstGeom prst="rect">
            <a:avLst/>
          </a:prstGeom>
        </p:spPr>
      </p:pic>
      <p:sp>
        <p:nvSpPr>
          <p:cNvPr id="28" name="Speech Bubble: Rectangle with Corners Rounded 4">
            <a:extLst>
              <a:ext uri="{FF2B5EF4-FFF2-40B4-BE49-F238E27FC236}">
                <a16:creationId xmlns:a16="http://schemas.microsoft.com/office/drawing/2014/main" id="{E8ED8BFA-4530-6D42-B89D-5802B4581930}"/>
              </a:ext>
            </a:extLst>
          </p:cNvPr>
          <p:cNvSpPr/>
          <p:nvPr/>
        </p:nvSpPr>
        <p:spPr>
          <a:xfrm>
            <a:off x="6603989" y="4015186"/>
            <a:ext cx="2133128" cy="1483861"/>
          </a:xfrm>
          <a:prstGeom prst="wedgeRoundRectCallout">
            <a:avLst>
              <a:gd name="adj1" fmla="val -73453"/>
              <a:gd name="adj2" fmla="val -5241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Online Welsh second language reading books.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E684590-ABF4-BE49-B051-62D123FFF7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08288">
            <a:off x="1610172" y="2795195"/>
            <a:ext cx="1256942" cy="1155860"/>
          </a:xfrm>
          <a:prstGeom prst="rect">
            <a:avLst/>
          </a:prstGeom>
        </p:spPr>
      </p:pic>
      <p:sp>
        <p:nvSpPr>
          <p:cNvPr id="15" name="Title 6">
            <a:extLst>
              <a:ext uri="{FF2B5EF4-FFF2-40B4-BE49-F238E27FC236}">
                <a16:creationId xmlns:a16="http://schemas.microsoft.com/office/drawing/2014/main" id="{C3051202-988F-8747-89E6-EE4AE95E3E2A}"/>
              </a:ext>
            </a:extLst>
          </p:cNvPr>
          <p:cNvSpPr txBox="1">
            <a:spLocks/>
          </p:cNvSpPr>
          <p:nvPr/>
        </p:nvSpPr>
        <p:spPr>
          <a:xfrm>
            <a:off x="165847" y="100971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cap="none" dirty="0" err="1">
                <a:latin typeface="Segoe Print" panose="02000800000000000000" pitchFamily="2" charset="0"/>
              </a:rPr>
              <a:t>Cyfresi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darllen</a:t>
            </a:r>
            <a:r>
              <a:rPr lang="en-US" sz="4000" b="1" cap="none" dirty="0">
                <a:latin typeface="Segoe Print" panose="02000800000000000000" pitchFamily="2" charset="0"/>
              </a:rPr>
              <a:t> ac </a:t>
            </a:r>
            <a:r>
              <a:rPr lang="en-US" sz="4000" b="1" cap="none" dirty="0" err="1">
                <a:latin typeface="Segoe Print" panose="02000800000000000000" pitchFamily="2" charset="0"/>
              </a:rPr>
              <a:t>adnoddau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defnyddiol</a:t>
            </a:r>
            <a:endParaRPr lang="en-US" sz="4000" b="1" cap="none" dirty="0">
              <a:latin typeface="Segoe Print" panose="02000800000000000000" pitchFamily="2" charset="0"/>
            </a:endParaRPr>
          </a:p>
          <a:p>
            <a:r>
              <a:rPr lang="en-US" sz="4000" b="1" cap="none" dirty="0">
                <a:latin typeface="Segoe Print" panose="02000800000000000000" pitchFamily="2" charset="0"/>
              </a:rPr>
              <a:t>Reading series and useful resources</a:t>
            </a:r>
          </a:p>
        </p:txBody>
      </p:sp>
    </p:spTree>
    <p:extLst>
      <p:ext uri="{BB962C8B-B14F-4D97-AF65-F5344CB8AC3E}">
        <p14:creationId xmlns:p14="http://schemas.microsoft.com/office/powerpoint/2010/main" val="3845610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/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165847" y="246767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Segoe Print" panose="02000800000000000000" pitchFamily="2" charset="0"/>
              </a:rPr>
              <a:t>Apiau</a:t>
            </a:r>
            <a:r>
              <a:rPr lang="en-US" sz="4500" b="1" cap="none" dirty="0">
                <a:latin typeface="Segoe Print" panose="02000800000000000000" pitchFamily="2" charset="0"/>
              </a:rPr>
              <a:t> </a:t>
            </a:r>
            <a:r>
              <a:rPr lang="en-US" sz="4500" b="1" cap="none" dirty="0" err="1">
                <a:latin typeface="Segoe Print" panose="02000800000000000000" pitchFamily="2" charset="0"/>
              </a:rPr>
              <a:t>Cyfnod</a:t>
            </a:r>
            <a:r>
              <a:rPr lang="en-US" sz="4500" b="1" cap="none" dirty="0">
                <a:latin typeface="Segoe Print" panose="02000800000000000000" pitchFamily="2" charset="0"/>
              </a:rPr>
              <a:t> Sylfaen</a:t>
            </a:r>
          </a:p>
          <a:p>
            <a:r>
              <a:rPr lang="en-US" sz="4500" b="1" cap="none" dirty="0">
                <a:latin typeface="Segoe Print" panose="02000800000000000000" pitchFamily="2" charset="0"/>
              </a:rPr>
              <a:t>Foundation Phase Apps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080" y="2317003"/>
            <a:ext cx="4225883" cy="272955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992" y="350307"/>
            <a:ext cx="4389278" cy="588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950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165847" y="157996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cap="none" dirty="0" err="1">
                <a:latin typeface="Segoe Print" panose="02000800000000000000" pitchFamily="2" charset="0"/>
              </a:rPr>
              <a:t>Apiau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Cyfnod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Allweddol</a:t>
            </a:r>
            <a:r>
              <a:rPr lang="en-US" sz="4000" b="1" cap="none" dirty="0">
                <a:latin typeface="Segoe Print" panose="02000800000000000000" pitchFamily="2" charset="0"/>
              </a:rPr>
              <a:t> 2</a:t>
            </a:r>
          </a:p>
          <a:p>
            <a:r>
              <a:rPr lang="en-US" sz="4000" b="1" cap="none" dirty="0">
                <a:latin typeface="Segoe Print" panose="02000800000000000000" pitchFamily="2" charset="0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2B44453-013E-4C4B-BD6F-4CF10C9158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34188" y="505073"/>
            <a:ext cx="4479403" cy="55686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022" y="1598544"/>
            <a:ext cx="3927979" cy="14340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022" y="3616720"/>
            <a:ext cx="3906938" cy="245703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197033" y="2939970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06740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A73344D-07F9-0F45-B4C5-7488C1122A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9167" y="431792"/>
            <a:ext cx="8494294" cy="608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9550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37BED1C-D9BA-AB4B-A3C5-1D48D8CFBE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9579" y="487670"/>
            <a:ext cx="8188942" cy="5768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596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E7F17F8-C7FC-3143-83B5-D252BF69C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27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A8841C-543D-C245-AE60-8FB132C1F2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1" t="15903" r="72050" b="25802"/>
          <a:stretch/>
        </p:blipFill>
        <p:spPr>
          <a:xfrm>
            <a:off x="1847528" y="188640"/>
            <a:ext cx="3816424" cy="63209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276824D-672A-8B42-8068-BC446F107C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51" t="33502" r="51575" b="33502"/>
          <a:stretch/>
        </p:blipFill>
        <p:spPr>
          <a:xfrm>
            <a:off x="6384032" y="116632"/>
            <a:ext cx="3390980" cy="39126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950E7C-BA8B-954F-964C-2674C7B336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1" t="75169" r="80017" b="9432"/>
          <a:stretch/>
        </p:blipFill>
        <p:spPr>
          <a:xfrm>
            <a:off x="6096000" y="4330314"/>
            <a:ext cx="4032448" cy="245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4606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97997" y="2754468"/>
            <a:ext cx="3712886" cy="2784664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3647496" y="158713"/>
            <a:ext cx="4897319" cy="1872208"/>
          </a:xfrm>
          <a:prstGeom prst="wedgeEllipseCallout">
            <a:avLst>
              <a:gd name="adj1" fmla="val 55661"/>
              <a:gd name="adj2" fmla="val 824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500" b="1" dirty="0"/>
              <a:t>Beth </a:t>
            </a:r>
          </a:p>
          <a:p>
            <a:pPr algn="ctr"/>
            <a:r>
              <a:rPr lang="en-GB" sz="3500" b="1" dirty="0" err="1"/>
              <a:t>ydy</a:t>
            </a:r>
            <a:r>
              <a:rPr lang="en-GB" sz="3500" b="1" dirty="0"/>
              <a:t> </a:t>
            </a:r>
            <a:r>
              <a:rPr lang="en-GB" sz="3500" b="1" dirty="0" err="1"/>
              <a:t>teitl</a:t>
            </a:r>
            <a:r>
              <a:rPr lang="en-GB" sz="3500" b="1" dirty="0"/>
              <a:t> y </a:t>
            </a:r>
            <a:r>
              <a:rPr lang="en-GB" sz="3500" b="1" dirty="0" err="1"/>
              <a:t>llyfr</a:t>
            </a:r>
            <a:r>
              <a:rPr lang="en-GB" sz="3500" b="1" dirty="0"/>
              <a:t>?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1916042" y="2182475"/>
            <a:ext cx="4180114" cy="1872208"/>
          </a:xfrm>
          <a:prstGeom prst="wedgeEllipseCallout">
            <a:avLst>
              <a:gd name="adj1" fmla="val 70119"/>
              <a:gd name="adj2" fmla="val 3120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500" b="1" dirty="0" err="1"/>
              <a:t>Llun</a:t>
            </a:r>
            <a:r>
              <a:rPr lang="en-GB" sz="3500" b="1" dirty="0"/>
              <a:t> </a:t>
            </a:r>
            <a:r>
              <a:rPr lang="en-GB" sz="3500" b="1" dirty="0" err="1"/>
              <a:t>beth</a:t>
            </a:r>
            <a:r>
              <a:rPr lang="en-GB" sz="3500" b="1" dirty="0"/>
              <a:t> </a:t>
            </a:r>
            <a:r>
              <a:rPr lang="en-GB" sz="3500" b="1" dirty="0" err="1"/>
              <a:t>sy</a:t>
            </a:r>
            <a:r>
              <a:rPr lang="en-GB" sz="3500" b="1" dirty="0"/>
              <a:t> </a:t>
            </a:r>
            <a:r>
              <a:rPr lang="en-GB" sz="3500" b="1" dirty="0" err="1"/>
              <a:t>ar</a:t>
            </a:r>
            <a:r>
              <a:rPr lang="en-GB" sz="3500" b="1" dirty="0"/>
              <a:t> y </a:t>
            </a:r>
            <a:r>
              <a:rPr lang="en-GB" sz="3500" b="1" dirty="0" err="1"/>
              <a:t>clawr</a:t>
            </a:r>
            <a:r>
              <a:rPr lang="en-GB" sz="3500" b="1" dirty="0"/>
              <a:t>?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1669817" y="4573556"/>
            <a:ext cx="5377114" cy="1872208"/>
          </a:xfrm>
          <a:prstGeom prst="wedgeEllipseCallout">
            <a:avLst>
              <a:gd name="adj1" fmla="val 60659"/>
              <a:gd name="adj2" fmla="val 1079"/>
            </a:avLst>
          </a:prstGeom>
          <a:solidFill>
            <a:srgbClr val="9DEEF9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>
                <a:solidFill>
                  <a:schemeClr val="tx1"/>
                </a:solidFill>
              </a:rPr>
              <a:t>Beth </a:t>
            </a:r>
            <a:r>
              <a:rPr lang="en-GB" sz="3000" b="1" dirty="0" err="1">
                <a:solidFill>
                  <a:schemeClr val="tx1"/>
                </a:solidFill>
              </a:rPr>
              <a:t>sy’n</a:t>
            </a:r>
            <a:r>
              <a:rPr lang="en-GB" sz="3000" b="1" dirty="0">
                <a:solidFill>
                  <a:schemeClr val="tx1"/>
                </a:solidFill>
              </a:rPr>
              <a:t> </a:t>
            </a:r>
            <a:r>
              <a:rPr lang="en-GB" sz="3000" b="1" dirty="0" err="1">
                <a:solidFill>
                  <a:schemeClr val="tx1"/>
                </a:solidFill>
              </a:rPr>
              <a:t>digwydd</a:t>
            </a:r>
            <a:r>
              <a:rPr lang="en-GB" sz="3000" b="1" dirty="0">
                <a:solidFill>
                  <a:schemeClr val="tx1"/>
                </a:solidFill>
              </a:rPr>
              <a:t> </a:t>
            </a:r>
            <a:r>
              <a:rPr lang="en-GB" sz="3000" b="1" dirty="0" err="1">
                <a:solidFill>
                  <a:schemeClr val="tx1"/>
                </a:solidFill>
              </a:rPr>
              <a:t>yn</a:t>
            </a:r>
            <a:r>
              <a:rPr lang="en-GB" sz="3000" b="1" dirty="0">
                <a:solidFill>
                  <a:schemeClr val="tx1"/>
                </a:solidFill>
              </a:rPr>
              <a:t> y </a:t>
            </a:r>
            <a:r>
              <a:rPr lang="en-GB" sz="3000" b="1" dirty="0" err="1">
                <a:solidFill>
                  <a:schemeClr val="tx1"/>
                </a:solidFill>
              </a:rPr>
              <a:t>stori</a:t>
            </a:r>
            <a:r>
              <a:rPr lang="en-GB" sz="3000" b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6077" y="-1014"/>
            <a:ext cx="1395622" cy="13956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42" y="1601773"/>
            <a:ext cx="1304223" cy="130422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842" y="4054683"/>
            <a:ext cx="1387221" cy="1721117"/>
          </a:xfrm>
          <a:prstGeom prst="rect">
            <a:avLst/>
          </a:prstGeom>
        </p:spPr>
      </p:pic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2346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4954769" y="161844"/>
            <a:ext cx="2360428" cy="64677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5240283" y="31484"/>
            <a:ext cx="1789401" cy="77713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4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Tasgau</a:t>
            </a:r>
            <a:endParaRPr lang="en-GB" sz="4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318976" y="1028695"/>
            <a:ext cx="11632017" cy="254384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457200" indent="-457200">
              <a:buAutoNum type="arabicPeriod"/>
            </a:pPr>
            <a:r>
              <a:rPr lang="en-US" dirty="0" err="1">
                <a:latin typeface="Segoe Print" panose="02000800000000000000" pitchFamily="2" charset="0"/>
              </a:rPr>
              <a:t>Ymchwiliwch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adnoddau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arlein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y </a:t>
            </a:r>
            <a:r>
              <a:rPr lang="en-US" dirty="0" err="1">
                <a:latin typeface="Segoe Print" panose="02000800000000000000" pitchFamily="2" charset="0"/>
              </a:rPr>
              <a:t>sleidiau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blaenorol</a:t>
            </a:r>
            <a:r>
              <a:rPr lang="en-US" dirty="0">
                <a:latin typeface="Segoe Print" panose="02000800000000000000" pitchFamily="2" charset="0"/>
              </a:rPr>
              <a:t>. </a:t>
            </a:r>
            <a:r>
              <a:rPr lang="en-US" dirty="0" err="1">
                <a:latin typeface="Segoe Print" panose="02000800000000000000" pitchFamily="2" charset="0"/>
              </a:rPr>
              <a:t>Sut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fyddech</a:t>
            </a:r>
            <a:r>
              <a:rPr lang="en-US" dirty="0">
                <a:latin typeface="Segoe Print" panose="02000800000000000000" pitchFamily="2" charset="0"/>
              </a:rPr>
              <a:t> chi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eu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hymgorffori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eich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dysgu</a:t>
            </a:r>
            <a:r>
              <a:rPr lang="en-US" dirty="0">
                <a:latin typeface="Segoe Print" panose="02000800000000000000" pitchFamily="2" charset="0"/>
              </a:rPr>
              <a:t>?</a:t>
            </a:r>
          </a:p>
          <a:p>
            <a:pPr marL="457200" indent="-457200">
              <a:buAutoNum type="arabicPeriod"/>
            </a:pPr>
            <a:endParaRPr lang="en-US" dirty="0">
              <a:latin typeface="Segoe Print" panose="02000800000000000000" pitchFamily="2" charset="0"/>
            </a:endParaRPr>
          </a:p>
          <a:p>
            <a:pPr marL="457200" indent="-457200">
              <a:buAutoNum type="arabicPeriod"/>
            </a:pPr>
            <a:r>
              <a:rPr lang="en-US" dirty="0" err="1">
                <a:latin typeface="Segoe Print" panose="02000800000000000000" pitchFamily="2" charset="0"/>
              </a:rPr>
              <a:t>Dewiswch</a:t>
            </a:r>
            <a:r>
              <a:rPr lang="en-US" dirty="0">
                <a:latin typeface="Segoe Print" panose="02000800000000000000" pitchFamily="2" charset="0"/>
              </a:rPr>
              <a:t> un </a:t>
            </a:r>
            <a:r>
              <a:rPr lang="en-US" dirty="0" err="1">
                <a:latin typeface="Segoe Print" panose="02000800000000000000" pitchFamily="2" charset="0"/>
              </a:rPr>
              <a:t>o’r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llyfrau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darllen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arlein</a:t>
            </a:r>
            <a:r>
              <a:rPr lang="en-US" dirty="0">
                <a:latin typeface="Segoe Print" panose="02000800000000000000" pitchFamily="2" charset="0"/>
              </a:rPr>
              <a:t>. </a:t>
            </a:r>
            <a:r>
              <a:rPr lang="en-US" dirty="0" err="1">
                <a:latin typeface="Segoe Print" panose="02000800000000000000" pitchFamily="2" charset="0"/>
              </a:rPr>
              <a:t>Paratowch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sesiwn</a:t>
            </a:r>
            <a:r>
              <a:rPr lang="en-US" dirty="0">
                <a:latin typeface="Segoe Print" panose="02000800000000000000" pitchFamily="2" charset="0"/>
              </a:rPr>
              <a:t> mini </a:t>
            </a:r>
            <a:r>
              <a:rPr lang="en-US" dirty="0" err="1">
                <a:latin typeface="Segoe Print" panose="02000800000000000000" pitchFamily="2" charset="0"/>
              </a:rPr>
              <a:t>meicro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byr</a:t>
            </a:r>
            <a:r>
              <a:rPr lang="en-US" dirty="0">
                <a:latin typeface="Segoe Print" panose="02000800000000000000" pitchFamily="2" charset="0"/>
              </a:rPr>
              <a:t> I </a:t>
            </a:r>
            <a:r>
              <a:rPr lang="en-US" dirty="0" err="1">
                <a:latin typeface="Segoe Print" panose="02000800000000000000" pitchFamily="2" charset="0"/>
              </a:rPr>
              <a:t>gyflwyno</a:t>
            </a:r>
            <a:r>
              <a:rPr lang="en-US" dirty="0">
                <a:latin typeface="Segoe Print" panose="02000800000000000000" pitchFamily="2" charset="0"/>
              </a:rPr>
              <a:t> i </a:t>
            </a:r>
            <a:r>
              <a:rPr lang="en-US" dirty="0" err="1">
                <a:latin typeface="Segoe Print" panose="02000800000000000000" pitchFamily="2" charset="0"/>
              </a:rPr>
              <a:t>grŵp</a:t>
            </a:r>
            <a:r>
              <a:rPr lang="en-US" dirty="0">
                <a:latin typeface="Segoe Print" panose="02000800000000000000" pitchFamily="2" charset="0"/>
              </a:rPr>
              <a:t> o 3 </a:t>
            </a:r>
            <a:r>
              <a:rPr lang="en-US" dirty="0" err="1">
                <a:latin typeface="Segoe Print" panose="02000800000000000000" pitchFamily="2" charset="0"/>
              </a:rPr>
              <a:t>myfyriwr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arall</a:t>
            </a:r>
            <a:r>
              <a:rPr lang="en-US" dirty="0">
                <a:latin typeface="Segoe Print" panose="02000800000000000000" pitchFamily="2" charset="0"/>
              </a:rPr>
              <a:t>. </a:t>
            </a:r>
            <a:r>
              <a:rPr lang="en-US" dirty="0" err="1">
                <a:latin typeface="Segoe Print" panose="02000800000000000000" pitchFamily="2" charset="0"/>
              </a:rPr>
              <a:t>Cofiwch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eich</a:t>
            </a:r>
            <a:r>
              <a:rPr lang="en-US" dirty="0">
                <a:latin typeface="Segoe Print" panose="02000800000000000000" pitchFamily="2" charset="0"/>
              </a:rPr>
              <a:t> bod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err="1">
                <a:latin typeface="Segoe Print" panose="02000800000000000000" pitchFamily="2" charset="0"/>
              </a:rPr>
              <a:t>darllen</a:t>
            </a:r>
            <a:r>
              <a:rPr lang="en-US" dirty="0">
                <a:latin typeface="Segoe Print" panose="02000800000000000000" pitchFamily="2" charset="0"/>
              </a:rPr>
              <a:t> y </a:t>
            </a:r>
            <a:r>
              <a:rPr lang="en-US" dirty="0" err="1">
                <a:latin typeface="Segoe Print" panose="02000800000000000000" pitchFamily="2" charset="0"/>
              </a:rPr>
              <a:t>testun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glir</a:t>
            </a:r>
            <a:endParaRPr lang="en-US" dirty="0">
              <a:latin typeface="Segoe Print" panose="020008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err="1">
                <a:latin typeface="Segoe Print" panose="02000800000000000000" pitchFamily="2" charset="0"/>
              </a:rPr>
              <a:t>gofyn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digon</a:t>
            </a:r>
            <a:r>
              <a:rPr lang="en-US" dirty="0">
                <a:latin typeface="Segoe Print" panose="02000800000000000000" pitchFamily="2" charset="0"/>
              </a:rPr>
              <a:t> o </a:t>
            </a:r>
            <a:r>
              <a:rPr lang="en-US" dirty="0" err="1">
                <a:latin typeface="Segoe Print" panose="02000800000000000000" pitchFamily="2" charset="0"/>
              </a:rPr>
              <a:t>gwestiynau</a:t>
            </a:r>
            <a:endParaRPr lang="en-US" dirty="0">
              <a:latin typeface="Segoe Print" panose="020008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err="1">
                <a:latin typeface="Segoe Print" panose="02000800000000000000" pitchFamily="2" charset="0"/>
              </a:rPr>
              <a:t>cynnig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geiriau</a:t>
            </a:r>
            <a:r>
              <a:rPr lang="en-US" dirty="0">
                <a:latin typeface="Segoe Print" panose="02000800000000000000" pitchFamily="2" charset="0"/>
              </a:rPr>
              <a:t> clod </a:t>
            </a:r>
            <a:r>
              <a:rPr lang="en-US" dirty="0" err="1">
                <a:latin typeface="Segoe Print" panose="02000800000000000000" pitchFamily="2" charset="0"/>
              </a:rPr>
              <a:t>priodol</a:t>
            </a:r>
            <a:endParaRPr lang="en-US" dirty="0">
              <a:latin typeface="Segoe Print" panose="02000800000000000000" pitchFamily="2" charset="0"/>
            </a:endParaRPr>
          </a:p>
          <a:p>
            <a:endParaRPr lang="en-US" sz="2500" dirty="0">
              <a:latin typeface="Segoe Print" panose="02000800000000000000" pitchFamily="2" charset="0"/>
            </a:endParaRP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7B479883-6B85-1047-8E37-1C1B5260025D}"/>
              </a:ext>
            </a:extLst>
          </p:cNvPr>
          <p:cNvSpPr/>
          <p:nvPr/>
        </p:nvSpPr>
        <p:spPr>
          <a:xfrm>
            <a:off x="318976" y="3792616"/>
            <a:ext cx="11632017" cy="286336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457200" indent="-457200">
              <a:buAutoNum type="arabicPeriod"/>
            </a:pPr>
            <a:r>
              <a:rPr lang="en-US" dirty="0">
                <a:latin typeface="Segoe Print" panose="02000800000000000000" pitchFamily="2" charset="0"/>
              </a:rPr>
              <a:t>Research the online activities in the previous slides. How could you incorporate them into your teaching in the classroom? </a:t>
            </a:r>
          </a:p>
          <a:p>
            <a:pPr marL="457200" indent="-457200">
              <a:buAutoNum type="arabicPeriod"/>
            </a:pPr>
            <a:endParaRPr lang="en-US" dirty="0">
              <a:latin typeface="Segoe Print" panose="02000800000000000000" pitchFamily="2" charset="0"/>
            </a:endParaRPr>
          </a:p>
          <a:p>
            <a:pPr marL="457200" indent="-457200">
              <a:buAutoNum type="arabicPeriod"/>
            </a:pPr>
            <a:r>
              <a:rPr lang="en-US" dirty="0">
                <a:latin typeface="Segoe Print" panose="02000800000000000000" pitchFamily="2" charset="0"/>
              </a:rPr>
              <a:t>Choose one of the online reading books from the previous slides. Prepare a mini micro session for 3 of your peers. Remember to: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Segoe Print" panose="02000800000000000000" pitchFamily="2" charset="0"/>
              </a:rPr>
              <a:t>practice reading the text clearly aloud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Segoe Print" panose="02000800000000000000" pitchFamily="2" charset="0"/>
              </a:rPr>
              <a:t>ask plenty of questions to gauge the pupil’s 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Segoe Print" panose="02000800000000000000" pitchFamily="2" charset="0"/>
              </a:rPr>
              <a:t>offer praise and appropriate </a:t>
            </a:r>
            <a:r>
              <a:rPr lang="en-US" dirty="0" err="1">
                <a:latin typeface="Segoe Print" panose="02000800000000000000" pitchFamily="2" charset="0"/>
              </a:rPr>
              <a:t>resonses</a:t>
            </a:r>
            <a:r>
              <a:rPr lang="en-US" dirty="0">
                <a:latin typeface="Segoe Print" panose="02000800000000000000" pitchFamily="2" charset="0"/>
              </a:rPr>
              <a:t>. </a:t>
            </a:r>
          </a:p>
          <a:p>
            <a:endParaRPr lang="en-US" sz="2500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D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69357" y="883202"/>
            <a:ext cx="11554047" cy="392271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en-GB" sz="8000" b="1" dirty="0" err="1">
                <a:solidFill>
                  <a:srgbClr val="FF0000"/>
                </a:solidFill>
              </a:rPr>
              <a:t>Nadolig</a:t>
            </a:r>
            <a:r>
              <a:rPr lang="en-GB" sz="8000" b="1" dirty="0">
                <a:solidFill>
                  <a:srgbClr val="FF0000"/>
                </a:solidFill>
              </a:rPr>
              <a:t> </a:t>
            </a:r>
            <a:r>
              <a:rPr lang="en-GB" sz="8000" b="1" dirty="0" err="1">
                <a:solidFill>
                  <a:srgbClr val="FF0000"/>
                </a:solidFill>
              </a:rPr>
              <a:t>Llawen</a:t>
            </a:r>
            <a:r>
              <a:rPr lang="en-GB" sz="8000" b="1" dirty="0">
                <a:solidFill>
                  <a:srgbClr val="FF0000"/>
                </a:solidFill>
              </a:rPr>
              <a:t> </a:t>
            </a:r>
            <a:r>
              <a:rPr lang="en-GB" sz="8000" b="1" dirty="0" err="1">
                <a:solidFill>
                  <a:srgbClr val="FF0000"/>
                </a:solidFill>
              </a:rPr>
              <a:t>bawb</a:t>
            </a:r>
            <a:r>
              <a:rPr lang="en-GB" sz="8000" b="1" dirty="0">
                <a:solidFill>
                  <a:srgbClr val="FF0000"/>
                </a:solidFill>
              </a:rPr>
              <a:t>!</a:t>
            </a:r>
            <a:endParaRPr lang="en-GB" sz="8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sz="8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9544" y="177801"/>
            <a:ext cx="2104656" cy="95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C7A3EC3-02F4-B746-A9F0-14859A646F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6722" y="2882717"/>
            <a:ext cx="3487478" cy="317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6054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6940</TotalTime>
  <Words>1498</Words>
  <Application>Microsoft Macintosh PowerPoint</Application>
  <PresentationFormat>Widescreen</PresentationFormat>
  <Paragraphs>252</Paragraphs>
  <Slides>30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46" baseType="lpstr">
      <vt:lpstr>Arial Unicode MS</vt:lpstr>
      <vt:lpstr>Arial</vt:lpstr>
      <vt:lpstr>Calibri</vt:lpstr>
      <vt:lpstr>Calibri Light</vt:lpstr>
      <vt:lpstr>Cavolini</vt:lpstr>
      <vt:lpstr>Century Gothic</vt:lpstr>
      <vt:lpstr>Comic Sans MS</vt:lpstr>
      <vt:lpstr>Fredoka One</vt:lpstr>
      <vt:lpstr>MV Boli</vt:lpstr>
      <vt:lpstr>Segoe Print</vt:lpstr>
      <vt:lpstr>Times New Roman</vt:lpstr>
      <vt:lpstr>Tw Cen MT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Cwestiynau      Y Gorffennol Rheolaidd / The Regular Past Tense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146</cp:revision>
  <dcterms:created xsi:type="dcterms:W3CDTF">2020-10-16T10:30:34Z</dcterms:created>
  <dcterms:modified xsi:type="dcterms:W3CDTF">2021-12-06T22:20:45Z</dcterms:modified>
</cp:coreProperties>
</file>