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2C3E4D-469B-4C6A-87BB-91F3C1DC5D69}" v="13" dt="2026-04-02T13:57:41.2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95" d="100"/>
          <a:sy n="95" d="100"/>
        </p:scale>
        <p:origin x="1090" y="5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y Ibeh" userId="8b9c5ca82c89e78e" providerId="LiveId" clId="{3006EA49-8A4A-4838-8D0E-3564B15D9BFF}"/>
    <pc:docChg chg="modSld">
      <pc:chgData name="Andy Ibeh" userId="8b9c5ca82c89e78e" providerId="LiveId" clId="{3006EA49-8A4A-4838-8D0E-3564B15D9BFF}" dt="2026-04-02T13:57:41.263" v="12"/>
      <pc:docMkLst>
        <pc:docMk/>
      </pc:docMkLst>
      <pc:sldChg chg="addSp modSp modTransition modAnim">
        <pc:chgData name="Andy Ibeh" userId="8b9c5ca82c89e78e" providerId="LiveId" clId="{3006EA49-8A4A-4838-8D0E-3564B15D9BFF}" dt="2026-03-30T19:52:37.055" v="1"/>
        <pc:sldMkLst>
          <pc:docMk/>
          <pc:sldMk cId="0" sldId="256"/>
        </pc:sldMkLst>
      </pc:sldChg>
      <pc:sldChg chg="addSp modSp modTransition modAnim">
        <pc:chgData name="Andy Ibeh" userId="8b9c5ca82c89e78e" providerId="LiveId" clId="{3006EA49-8A4A-4838-8D0E-3564B15D9BFF}" dt="2026-04-02T13:57:41.263" v="12"/>
        <pc:sldMkLst>
          <pc:docMk/>
          <pc:sldMk cId="0" sldId="257"/>
        </pc:sldMkLst>
      </pc:sldChg>
      <pc:sldChg chg="addSp modSp modTransition modAnim">
        <pc:chgData name="Andy Ibeh" userId="8b9c5ca82c89e78e" providerId="LiveId" clId="{3006EA49-8A4A-4838-8D0E-3564B15D9BFF}" dt="2026-03-30T19:52:37.055" v="1"/>
        <pc:sldMkLst>
          <pc:docMk/>
          <pc:sldMk cId="0" sldId="258"/>
        </pc:sldMkLst>
      </pc:sldChg>
      <pc:sldChg chg="addSp modSp modTransition modAnim">
        <pc:chgData name="Andy Ibeh" userId="8b9c5ca82c89e78e" providerId="LiveId" clId="{3006EA49-8A4A-4838-8D0E-3564B15D9BFF}" dt="2026-03-30T19:52:37.055" v="1"/>
        <pc:sldMkLst>
          <pc:docMk/>
          <pc:sldMk cId="0" sldId="259"/>
        </pc:sldMkLst>
      </pc:sldChg>
      <pc:sldChg chg="addSp modSp modTransition modAnim">
        <pc:chgData name="Andy Ibeh" userId="8b9c5ca82c89e78e" providerId="LiveId" clId="{3006EA49-8A4A-4838-8D0E-3564B15D9BFF}" dt="2026-03-30T19:54:38.750" v="7"/>
        <pc:sldMkLst>
          <pc:docMk/>
          <pc:sldMk cId="0" sldId="260"/>
        </pc:sldMkLst>
      </pc:sldChg>
      <pc:sldChg chg="addSp modSp modTransition modAnim">
        <pc:chgData name="Andy Ibeh" userId="8b9c5ca82c89e78e" providerId="LiveId" clId="{3006EA49-8A4A-4838-8D0E-3564B15D9BFF}" dt="2026-03-30T19:52:37.055" v="1"/>
        <pc:sldMkLst>
          <pc:docMk/>
          <pc:sldMk cId="0" sldId="261"/>
        </pc:sldMkLst>
      </pc:sldChg>
      <pc:sldChg chg="addSp modSp modTransition modAnim">
        <pc:chgData name="Andy Ibeh" userId="8b9c5ca82c89e78e" providerId="LiveId" clId="{3006EA49-8A4A-4838-8D0E-3564B15D9BFF}" dt="2026-03-30T19:52:37.055" v="1"/>
        <pc:sldMkLst>
          <pc:docMk/>
          <pc:sldMk cId="0" sldId="262"/>
        </pc:sldMkLst>
      </pc:sldChg>
      <pc:sldChg chg="addSp modSp modTransition modAnim">
        <pc:chgData name="Andy Ibeh" userId="8b9c5ca82c89e78e" providerId="LiveId" clId="{3006EA49-8A4A-4838-8D0E-3564B15D9BFF}" dt="2026-03-30T19:52:37.055" v="1"/>
        <pc:sldMkLst>
          <pc:docMk/>
          <pc:sldMk cId="0" sldId="263"/>
        </pc:sldMkLst>
      </pc:sldChg>
      <pc:sldChg chg="addSp modSp modTransition modAnim">
        <pc:chgData name="Andy Ibeh" userId="8b9c5ca82c89e78e" providerId="LiveId" clId="{3006EA49-8A4A-4838-8D0E-3564B15D9BFF}" dt="2026-03-30T19:55:40.353" v="10"/>
        <pc:sldMkLst>
          <pc:docMk/>
          <pc:sldMk cId="0" sldId="264"/>
        </pc:sldMkLst>
      </pc:sldChg>
      <pc:sldChg chg="addSp modSp modTransition modAnim">
        <pc:chgData name="Andy Ibeh" userId="8b9c5ca82c89e78e" providerId="LiveId" clId="{3006EA49-8A4A-4838-8D0E-3564B15D9BFF}" dt="2026-03-30T19:52:37.055" v="1"/>
        <pc:sldMkLst>
          <pc:docMk/>
          <pc:sldMk cId="0"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8504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3.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ags" Target="../tags/tag4.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tags" Target="../tags/tag5.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ags" Target="../tags/tag6.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tags" Target="../tags/tag7.xml"/><Relationship Id="rId5" Type="http://schemas.openxmlformats.org/officeDocument/2006/relationships/image" Target="../media/image2.pn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tags" Target="../tags/tag8.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tags" Target="../tags/tag9.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tags" Target="../tags/tag10.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4332"/>
        </a:solidFill>
        <a:effectLst/>
      </p:bgPr>
    </p:bg>
    <p:spTree>
      <p:nvGrpSpPr>
        <p:cNvPr id="1" name=""/>
        <p:cNvGrpSpPr/>
        <p:nvPr/>
      </p:nvGrpSpPr>
      <p:grpSpPr>
        <a:xfrm>
          <a:off x="0" y="0"/>
          <a:ext cx="0" cy="0"/>
          <a:chOff x="0" y="0"/>
          <a:chExt cx="0" cy="0"/>
        </a:xfrm>
      </p:grpSpPr>
      <p:sp>
        <p:nvSpPr>
          <p:cNvPr id="2" name="Shape 0"/>
          <p:cNvSpPr/>
          <p:nvPr/>
        </p:nvSpPr>
        <p:spPr>
          <a:xfrm>
            <a:off x="5669280" y="0"/>
            <a:ext cx="3474720" cy="5143500"/>
          </a:xfrm>
          <a:prstGeom prst="rect">
            <a:avLst/>
          </a:prstGeom>
          <a:solidFill>
            <a:srgbClr val="F8F4E3"/>
          </a:solidFill>
          <a:ln w="12700">
            <a:solidFill>
              <a:srgbClr val="F8F4E3"/>
            </a:solidFill>
            <a:prstDash val="solid"/>
          </a:ln>
        </p:spPr>
        <p:txBody>
          <a:bodyPr/>
          <a:lstStyle/>
          <a:p>
            <a:endParaRPr lang="en-GB"/>
          </a:p>
        </p:txBody>
      </p:sp>
      <p:sp>
        <p:nvSpPr>
          <p:cNvPr id="3" name="Shape 1"/>
          <p:cNvSpPr/>
          <p:nvPr/>
        </p:nvSpPr>
        <p:spPr>
          <a:xfrm>
            <a:off x="5394960" y="0"/>
            <a:ext cx="164592" cy="5143500"/>
          </a:xfrm>
          <a:prstGeom prst="rect">
            <a:avLst/>
          </a:prstGeom>
          <a:solidFill>
            <a:srgbClr val="52B788"/>
          </a:solidFill>
          <a:ln w="12700">
            <a:solidFill>
              <a:srgbClr val="52B788"/>
            </a:solidFill>
            <a:prstDash val="solid"/>
          </a:ln>
        </p:spPr>
        <p:txBody>
          <a:bodyPr/>
          <a:lstStyle/>
          <a:p>
            <a:endParaRPr lang="en-GB"/>
          </a:p>
        </p:txBody>
      </p:sp>
      <p:sp>
        <p:nvSpPr>
          <p:cNvPr id="4" name="Shape 2"/>
          <p:cNvSpPr/>
          <p:nvPr/>
        </p:nvSpPr>
        <p:spPr>
          <a:xfrm>
            <a:off x="0" y="0"/>
            <a:ext cx="5394960" cy="109728"/>
          </a:xfrm>
          <a:prstGeom prst="rect">
            <a:avLst/>
          </a:prstGeom>
          <a:solidFill>
            <a:srgbClr val="D4A373"/>
          </a:solidFill>
          <a:ln w="12700">
            <a:solidFill>
              <a:srgbClr val="D4A373"/>
            </a:solidFill>
            <a:prstDash val="solid"/>
          </a:ln>
        </p:spPr>
        <p:txBody>
          <a:bodyPr/>
          <a:lstStyle/>
          <a:p>
            <a:endParaRPr lang="en-GB"/>
          </a:p>
        </p:txBody>
      </p:sp>
      <p:pic>
        <p:nvPicPr>
          <p:cNvPr id="5" name="Image 0" descr="preencoded.png"/>
          <p:cNvPicPr>
            <a:picLocks noChangeAspect="1"/>
          </p:cNvPicPr>
          <p:nvPr/>
        </p:nvPicPr>
        <p:blipFill>
          <a:blip r:embed="rId4"/>
          <a:stretch>
            <a:fillRect/>
          </a:stretch>
        </p:blipFill>
        <p:spPr>
          <a:xfrm>
            <a:off x="274320" y="457200"/>
            <a:ext cx="4389120" cy="2194560"/>
          </a:xfrm>
          <a:prstGeom prst="rect">
            <a:avLst/>
          </a:prstGeom>
        </p:spPr>
      </p:pic>
      <p:sp>
        <p:nvSpPr>
          <p:cNvPr id="6" name="Text 3"/>
          <p:cNvSpPr/>
          <p:nvPr/>
        </p:nvSpPr>
        <p:spPr>
          <a:xfrm>
            <a:off x="365760" y="2834640"/>
            <a:ext cx="4846320" cy="502920"/>
          </a:xfrm>
          <a:prstGeom prst="rect">
            <a:avLst/>
          </a:prstGeom>
          <a:noFill/>
          <a:ln/>
        </p:spPr>
        <p:txBody>
          <a:bodyPr wrap="square" rtlCol="0" anchor="ctr"/>
          <a:lstStyle/>
          <a:p>
            <a:pPr marL="0" indent="0">
              <a:buNone/>
            </a:pPr>
            <a:r>
              <a:rPr lang="en-US" sz="2000" b="1" dirty="0">
                <a:solidFill>
                  <a:srgbClr val="FFFFFF"/>
                </a:solidFill>
                <a:latin typeface="Trebuchet MS" pitchFamily="34" charset="0"/>
                <a:ea typeface="Trebuchet MS" pitchFamily="34" charset="-122"/>
                <a:cs typeface="Trebuchet MS" pitchFamily="34" charset="-120"/>
              </a:rPr>
              <a:t>Online Presence Strategy</a:t>
            </a:r>
            <a:endParaRPr lang="en-US" sz="2000" dirty="0"/>
          </a:p>
        </p:txBody>
      </p:sp>
      <p:sp>
        <p:nvSpPr>
          <p:cNvPr id="7" name="Text 4"/>
          <p:cNvSpPr/>
          <p:nvPr/>
        </p:nvSpPr>
        <p:spPr>
          <a:xfrm>
            <a:off x="365760" y="3337560"/>
            <a:ext cx="4846320" cy="365760"/>
          </a:xfrm>
          <a:prstGeom prst="rect">
            <a:avLst/>
          </a:prstGeom>
          <a:noFill/>
          <a:ln/>
        </p:spPr>
        <p:txBody>
          <a:bodyPr wrap="square" rtlCol="0" anchor="ctr"/>
          <a:lstStyle/>
          <a:p>
            <a:pPr marL="0" indent="0">
              <a:buNone/>
            </a:pPr>
            <a:endParaRPr lang="en-US" sz="1200" dirty="0"/>
          </a:p>
        </p:txBody>
      </p:sp>
      <p:sp>
        <p:nvSpPr>
          <p:cNvPr id="8" name="Text 5"/>
          <p:cNvSpPr/>
          <p:nvPr/>
        </p:nvSpPr>
        <p:spPr>
          <a:xfrm>
            <a:off x="5806440" y="640080"/>
            <a:ext cx="3108960" cy="274320"/>
          </a:xfrm>
          <a:prstGeom prst="rect">
            <a:avLst/>
          </a:prstGeom>
          <a:noFill/>
          <a:ln/>
        </p:spPr>
        <p:txBody>
          <a:bodyPr wrap="square" rtlCol="0" anchor="ctr"/>
          <a:lstStyle/>
          <a:p>
            <a:pPr marL="0" indent="0">
              <a:buNone/>
            </a:pPr>
            <a:r>
              <a:rPr lang="en-US" sz="1100" dirty="0">
                <a:solidFill>
                  <a:srgbClr val="6B7280"/>
                </a:solidFill>
                <a:latin typeface="Calibri" pitchFamily="34" charset="0"/>
                <a:ea typeface="Calibri" pitchFamily="34" charset="-122"/>
                <a:cs typeface="Calibri" pitchFamily="34" charset="-120"/>
              </a:rPr>
              <a:t>Prepared by:</a:t>
            </a:r>
            <a:endParaRPr lang="en-US" sz="1100" dirty="0"/>
          </a:p>
        </p:txBody>
      </p:sp>
      <p:sp>
        <p:nvSpPr>
          <p:cNvPr id="9" name="Text 6"/>
          <p:cNvSpPr/>
          <p:nvPr/>
        </p:nvSpPr>
        <p:spPr>
          <a:xfrm>
            <a:off x="5806440" y="914400"/>
            <a:ext cx="3108960" cy="411480"/>
          </a:xfrm>
          <a:prstGeom prst="rect">
            <a:avLst/>
          </a:prstGeom>
          <a:noFill/>
          <a:ln/>
        </p:spPr>
        <p:txBody>
          <a:bodyPr wrap="square" rtlCol="0" anchor="ctr"/>
          <a:lstStyle/>
          <a:p>
            <a:pPr marL="0" indent="0">
              <a:buNone/>
            </a:pPr>
            <a:r>
              <a:rPr lang="en-US" sz="2000" b="1" dirty="0">
                <a:solidFill>
                  <a:srgbClr val="1B4332"/>
                </a:solidFill>
                <a:latin typeface="Georgia" pitchFamily="34" charset="0"/>
                <a:ea typeface="Georgia" pitchFamily="34" charset="-122"/>
                <a:cs typeface="Georgia" pitchFamily="34" charset="-120"/>
              </a:rPr>
              <a:t>Andy O Ibeh</a:t>
            </a:r>
            <a:endParaRPr lang="en-US" sz="2000" dirty="0"/>
          </a:p>
        </p:txBody>
      </p:sp>
      <p:sp>
        <p:nvSpPr>
          <p:cNvPr id="10" name="Text 7"/>
          <p:cNvSpPr/>
          <p:nvPr/>
        </p:nvSpPr>
        <p:spPr>
          <a:xfrm>
            <a:off x="5806440" y="1325880"/>
            <a:ext cx="3108960" cy="274320"/>
          </a:xfrm>
          <a:prstGeom prst="rect">
            <a:avLst/>
          </a:prstGeom>
          <a:noFill/>
          <a:ln/>
        </p:spPr>
        <p:txBody>
          <a:bodyPr wrap="square" rtlCol="0" anchor="ctr"/>
          <a:lstStyle/>
          <a:p>
            <a:pPr marL="0" indent="0">
              <a:buNone/>
            </a:pPr>
            <a:r>
              <a:rPr lang="en-US" sz="1100" dirty="0">
                <a:solidFill>
                  <a:srgbClr val="2D2D2D"/>
                </a:solidFill>
                <a:latin typeface="Calibri" pitchFamily="34" charset="0"/>
                <a:ea typeface="Calibri" pitchFamily="34" charset="-122"/>
                <a:cs typeface="Calibri" pitchFamily="34" charset="-120"/>
              </a:rPr>
              <a:t>Junior IT &amp; Web Designer</a:t>
            </a:r>
            <a:endParaRPr lang="en-US" sz="1100" dirty="0"/>
          </a:p>
        </p:txBody>
      </p:sp>
      <p:sp>
        <p:nvSpPr>
          <p:cNvPr id="11" name="Shape 8"/>
          <p:cNvSpPr/>
          <p:nvPr/>
        </p:nvSpPr>
        <p:spPr>
          <a:xfrm>
            <a:off x="5806440" y="1691640"/>
            <a:ext cx="3017520" cy="0"/>
          </a:xfrm>
          <a:prstGeom prst="line">
            <a:avLst/>
          </a:prstGeom>
          <a:noFill/>
          <a:ln w="12700">
            <a:solidFill>
              <a:srgbClr val="52B788"/>
            </a:solidFill>
            <a:prstDash val="solid"/>
          </a:ln>
        </p:spPr>
        <p:txBody>
          <a:bodyPr/>
          <a:lstStyle/>
          <a:p>
            <a:endParaRPr lang="en-GB"/>
          </a:p>
        </p:txBody>
      </p:sp>
      <p:sp>
        <p:nvSpPr>
          <p:cNvPr id="12" name="Text 9"/>
          <p:cNvSpPr/>
          <p:nvPr/>
        </p:nvSpPr>
        <p:spPr>
          <a:xfrm>
            <a:off x="5806440" y="1828800"/>
            <a:ext cx="3108960" cy="256032"/>
          </a:xfrm>
          <a:prstGeom prst="rect">
            <a:avLst/>
          </a:prstGeom>
          <a:noFill/>
          <a:ln/>
        </p:spPr>
        <p:txBody>
          <a:bodyPr wrap="square" rtlCol="0" anchor="ctr"/>
          <a:lstStyle/>
          <a:p>
            <a:pPr marL="0" indent="0">
              <a:buNone/>
            </a:pPr>
            <a:r>
              <a:rPr lang="en-US" sz="1000" dirty="0">
                <a:solidFill>
                  <a:srgbClr val="6B7280"/>
                </a:solidFill>
                <a:latin typeface="Calibri" pitchFamily="34" charset="0"/>
                <a:ea typeface="Calibri" pitchFamily="34" charset="-122"/>
                <a:cs typeface="Calibri" pitchFamily="34" charset="-120"/>
              </a:rPr>
              <a:t>Client:</a:t>
            </a:r>
            <a:endParaRPr lang="en-US" sz="1000" dirty="0"/>
          </a:p>
        </p:txBody>
      </p:sp>
      <p:sp>
        <p:nvSpPr>
          <p:cNvPr id="13" name="Text 10"/>
          <p:cNvSpPr/>
          <p:nvPr/>
        </p:nvSpPr>
        <p:spPr>
          <a:xfrm>
            <a:off x="5806440" y="2084832"/>
            <a:ext cx="3108960" cy="347472"/>
          </a:xfrm>
          <a:prstGeom prst="rect">
            <a:avLst/>
          </a:prstGeom>
          <a:noFill/>
          <a:ln/>
        </p:spPr>
        <p:txBody>
          <a:bodyPr wrap="square" rtlCol="0" anchor="ctr"/>
          <a:lstStyle/>
          <a:p>
            <a:pPr marL="0" indent="0">
              <a:buNone/>
            </a:pPr>
            <a:r>
              <a:rPr lang="en-US" sz="1600" b="1" dirty="0">
                <a:solidFill>
                  <a:srgbClr val="1B4332"/>
                </a:solidFill>
                <a:latin typeface="Georgia" pitchFamily="34" charset="0"/>
                <a:ea typeface="Georgia" pitchFamily="34" charset="-122"/>
                <a:cs typeface="Georgia" pitchFamily="34" charset="-120"/>
              </a:rPr>
              <a:t>Urban Green Café</a:t>
            </a:r>
            <a:endParaRPr lang="en-US" sz="1600" dirty="0"/>
          </a:p>
        </p:txBody>
      </p:sp>
      <p:sp>
        <p:nvSpPr>
          <p:cNvPr id="14" name="Text 11"/>
          <p:cNvSpPr/>
          <p:nvPr/>
        </p:nvSpPr>
        <p:spPr>
          <a:xfrm>
            <a:off x="5806440" y="2432304"/>
            <a:ext cx="3108960" cy="256032"/>
          </a:xfrm>
          <a:prstGeom prst="rect">
            <a:avLst/>
          </a:prstGeom>
          <a:noFill/>
          <a:ln/>
        </p:spPr>
        <p:txBody>
          <a:bodyPr wrap="square" rtlCol="0" anchor="ctr"/>
          <a:lstStyle/>
          <a:p>
            <a:pPr marL="0" indent="0">
              <a:buNone/>
            </a:pPr>
            <a:r>
              <a:rPr lang="en-US" sz="1000" i="1" dirty="0">
                <a:solidFill>
                  <a:srgbClr val="D4A373"/>
                </a:solidFill>
                <a:latin typeface="Calibri" pitchFamily="34" charset="0"/>
                <a:ea typeface="Calibri" pitchFamily="34" charset="-122"/>
                <a:cs typeface="Calibri" pitchFamily="34" charset="-120"/>
              </a:rPr>
              <a:t>"Fresh Flavors, Local Vibes"</a:t>
            </a:r>
            <a:endParaRPr lang="en-US" sz="1000" dirty="0"/>
          </a:p>
        </p:txBody>
      </p:sp>
      <p:sp>
        <p:nvSpPr>
          <p:cNvPr id="15" name="Shape 12"/>
          <p:cNvSpPr/>
          <p:nvPr/>
        </p:nvSpPr>
        <p:spPr>
          <a:xfrm>
            <a:off x="5806440" y="2788920"/>
            <a:ext cx="3017520" cy="0"/>
          </a:xfrm>
          <a:prstGeom prst="line">
            <a:avLst/>
          </a:prstGeom>
          <a:noFill/>
          <a:ln w="12700">
            <a:solidFill>
              <a:srgbClr val="52B788"/>
            </a:solidFill>
            <a:prstDash val="solid"/>
          </a:ln>
        </p:spPr>
        <p:txBody>
          <a:bodyPr/>
          <a:lstStyle/>
          <a:p>
            <a:endParaRPr lang="en-GB"/>
          </a:p>
        </p:txBody>
      </p:sp>
      <p:sp>
        <p:nvSpPr>
          <p:cNvPr id="16" name="Text 13"/>
          <p:cNvSpPr/>
          <p:nvPr/>
        </p:nvSpPr>
        <p:spPr>
          <a:xfrm>
            <a:off x="5806440" y="2926080"/>
            <a:ext cx="3108960" cy="228600"/>
          </a:xfrm>
          <a:prstGeom prst="rect">
            <a:avLst/>
          </a:prstGeom>
          <a:noFill/>
          <a:ln/>
        </p:spPr>
        <p:txBody>
          <a:bodyPr wrap="square" rtlCol="0" anchor="ctr"/>
          <a:lstStyle/>
          <a:p>
            <a:pPr marL="0" indent="0">
              <a:buNone/>
            </a:pPr>
            <a:r>
              <a:rPr lang="en-US" sz="1000" dirty="0">
                <a:solidFill>
                  <a:srgbClr val="6B7280"/>
                </a:solidFill>
                <a:latin typeface="Calibri" pitchFamily="34" charset="0"/>
                <a:ea typeface="Calibri" pitchFamily="34" charset="-122"/>
                <a:cs typeface="Calibri" pitchFamily="34" charset="-120"/>
              </a:rPr>
              <a:t>Date:</a:t>
            </a:r>
            <a:endParaRPr lang="en-US" sz="1000" dirty="0"/>
          </a:p>
        </p:txBody>
      </p:sp>
      <p:sp>
        <p:nvSpPr>
          <p:cNvPr id="17" name="Text 14"/>
          <p:cNvSpPr/>
          <p:nvPr/>
        </p:nvSpPr>
        <p:spPr>
          <a:xfrm>
            <a:off x="5806440" y="3154680"/>
            <a:ext cx="3108960" cy="274320"/>
          </a:xfrm>
          <a:prstGeom prst="rect">
            <a:avLst/>
          </a:prstGeom>
          <a:noFill/>
          <a:ln/>
        </p:spPr>
        <p:txBody>
          <a:bodyPr wrap="square" rtlCol="0" anchor="ctr"/>
          <a:lstStyle/>
          <a:p>
            <a:pPr marL="0" indent="0">
              <a:buNone/>
            </a:pPr>
            <a:r>
              <a:rPr lang="en-US" sz="1300" b="1" dirty="0">
                <a:solidFill>
                  <a:srgbClr val="1B4332"/>
                </a:solidFill>
                <a:latin typeface="Calibri" pitchFamily="34" charset="0"/>
                <a:ea typeface="Calibri" pitchFamily="34" charset="-122"/>
                <a:cs typeface="Calibri" pitchFamily="34" charset="-120"/>
              </a:rPr>
              <a:t>March 2026</a:t>
            </a:r>
            <a:endParaRPr lang="en-US" sz="1300" dirty="0"/>
          </a:p>
        </p:txBody>
      </p:sp>
      <p:sp>
        <p:nvSpPr>
          <p:cNvPr id="18" name="Text 15"/>
          <p:cNvSpPr/>
          <p:nvPr/>
        </p:nvSpPr>
        <p:spPr>
          <a:xfrm>
            <a:off x="5806440" y="3566160"/>
            <a:ext cx="3108960" cy="228600"/>
          </a:xfrm>
          <a:prstGeom prst="rect">
            <a:avLst/>
          </a:prstGeom>
          <a:noFill/>
          <a:ln/>
        </p:spPr>
        <p:txBody>
          <a:bodyPr wrap="square" rtlCol="0" anchor="ctr"/>
          <a:lstStyle/>
          <a:p>
            <a:pPr marL="0" indent="0">
              <a:buNone/>
            </a:pPr>
            <a:r>
              <a:rPr lang="en-US" sz="1000" dirty="0">
                <a:solidFill>
                  <a:srgbClr val="6B7280"/>
                </a:solidFill>
                <a:latin typeface="Calibri" pitchFamily="34" charset="0"/>
                <a:ea typeface="Calibri" pitchFamily="34" charset="-122"/>
                <a:cs typeface="Calibri" pitchFamily="34" charset="-120"/>
              </a:rPr>
              <a:t>Purpose:</a:t>
            </a:r>
            <a:endParaRPr lang="en-US" sz="1000" dirty="0"/>
          </a:p>
        </p:txBody>
      </p:sp>
      <p:sp>
        <p:nvSpPr>
          <p:cNvPr id="19" name="Text 16"/>
          <p:cNvSpPr/>
          <p:nvPr/>
        </p:nvSpPr>
        <p:spPr>
          <a:xfrm>
            <a:off x="5806440" y="3794760"/>
            <a:ext cx="3108960" cy="502920"/>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Online Presence Planning &amp;</a:t>
            </a:r>
            <a:endParaRPr lang="en-US" sz="1000" dirty="0"/>
          </a:p>
          <a:p>
            <a:pPr marL="0" indent="0">
              <a:buNone/>
            </a:pPr>
            <a:r>
              <a:rPr lang="en-US" sz="1000" dirty="0">
                <a:solidFill>
                  <a:srgbClr val="2D2D2D"/>
                </a:solidFill>
                <a:latin typeface="Calibri" pitchFamily="34" charset="0"/>
                <a:ea typeface="Calibri" pitchFamily="34" charset="-122"/>
                <a:cs typeface="Calibri" pitchFamily="34" charset="-120"/>
              </a:rPr>
              <a:t>Brand Strategy Document</a:t>
            </a:r>
            <a:endParaRPr lang="en-US" sz="1000" dirty="0"/>
          </a:p>
        </p:txBody>
      </p:sp>
      <p:sp>
        <p:nvSpPr>
          <p:cNvPr id="20" name="Shape 17"/>
          <p:cNvSpPr/>
          <p:nvPr/>
        </p:nvSpPr>
        <p:spPr>
          <a:xfrm>
            <a:off x="0" y="4846320"/>
            <a:ext cx="5394960" cy="297180"/>
          </a:xfrm>
          <a:prstGeom prst="rect">
            <a:avLst/>
          </a:prstGeom>
          <a:solidFill>
            <a:srgbClr val="52B788"/>
          </a:solidFill>
          <a:ln w="12700">
            <a:solidFill>
              <a:srgbClr val="52B788"/>
            </a:solidFill>
            <a:prstDash val="solid"/>
          </a:ln>
        </p:spPr>
        <p:txBody>
          <a:bodyPr/>
          <a:lstStyle/>
          <a:p>
            <a:endParaRPr lang="en-GB"/>
          </a:p>
        </p:txBody>
      </p:sp>
      <p:sp>
        <p:nvSpPr>
          <p:cNvPr id="21" name="Text 18"/>
          <p:cNvSpPr/>
          <p:nvPr/>
        </p:nvSpPr>
        <p:spPr>
          <a:xfrm>
            <a:off x="182880" y="4882896"/>
            <a:ext cx="5029200" cy="228600"/>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Confidential | Urban Green Café | 2026</a:t>
            </a:r>
            <a:endParaRPr lang="en-US" sz="9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heel(1)">
                                      <p:cBhvr>
                                        <p:cTn id="1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4E3"/>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B4332"/>
          </a:solidFill>
          <a:ln w="12700">
            <a:solidFill>
              <a:srgbClr val="1B4332"/>
            </a:solidFill>
            <a:prstDash val="solid"/>
          </a:ln>
        </p:spPr>
        <p:txBody>
          <a:bodyPr/>
          <a:lstStyle/>
          <a:p>
            <a:endParaRPr lang="en-GB"/>
          </a:p>
        </p:txBody>
      </p:sp>
      <p:sp>
        <p:nvSpPr>
          <p:cNvPr id="3" name="Text 1"/>
          <p:cNvSpPr/>
          <p:nvPr/>
        </p:nvSpPr>
        <p:spPr>
          <a:xfrm>
            <a:off x="365760" y="137160"/>
            <a:ext cx="6400800" cy="50292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INTRODUCTION</a:t>
            </a:r>
            <a:endParaRPr lang="en-US" sz="2200" dirty="0"/>
          </a:p>
        </p:txBody>
      </p:sp>
      <p:pic>
        <p:nvPicPr>
          <p:cNvPr id="4" name="Image 0" descr="preencoded.png"/>
          <p:cNvPicPr>
            <a:picLocks noChangeAspect="1"/>
          </p:cNvPicPr>
          <p:nvPr/>
        </p:nvPicPr>
        <p:blipFill>
          <a:blip r:embed="rId4"/>
          <a:stretch>
            <a:fillRect/>
          </a:stretch>
        </p:blipFill>
        <p:spPr>
          <a:xfrm>
            <a:off x="7680960" y="9546"/>
            <a:ext cx="1463040" cy="731520"/>
          </a:xfrm>
          <a:prstGeom prst="rect">
            <a:avLst/>
          </a:prstGeom>
        </p:spPr>
      </p:pic>
      <p:sp>
        <p:nvSpPr>
          <p:cNvPr id="5" name="Shape 2"/>
          <p:cNvSpPr/>
          <p:nvPr/>
        </p:nvSpPr>
        <p:spPr>
          <a:xfrm>
            <a:off x="274320" y="1005840"/>
            <a:ext cx="4114800" cy="3063240"/>
          </a:xfrm>
          <a:prstGeom prst="rect">
            <a:avLst/>
          </a:prstGeom>
          <a:solidFill>
            <a:srgbClr val="1B4332"/>
          </a:solidFill>
          <a:ln w="12700">
            <a:solidFill>
              <a:srgbClr val="1B4332"/>
            </a:solidFill>
            <a:prstDash val="solid"/>
          </a:ln>
          <a:effectLst>
            <a:outerShdw blurRad="101600" dist="38100" dir="8100000" algn="bl" rotWithShape="0">
              <a:srgbClr val="000000">
                <a:alpha val="20000"/>
              </a:srgbClr>
            </a:outerShdw>
          </a:effectLst>
        </p:spPr>
        <p:txBody>
          <a:bodyPr/>
          <a:lstStyle/>
          <a:p>
            <a:endParaRPr lang="en-GB"/>
          </a:p>
        </p:txBody>
      </p:sp>
      <p:sp>
        <p:nvSpPr>
          <p:cNvPr id="6" name="Text 3"/>
          <p:cNvSpPr/>
          <p:nvPr/>
        </p:nvSpPr>
        <p:spPr>
          <a:xfrm>
            <a:off x="457200" y="1143000"/>
            <a:ext cx="3749040" cy="365760"/>
          </a:xfrm>
          <a:prstGeom prst="rect">
            <a:avLst/>
          </a:prstGeom>
          <a:noFill/>
          <a:ln/>
        </p:spPr>
        <p:txBody>
          <a:bodyPr wrap="square" rtlCol="0" anchor="ctr"/>
          <a:lstStyle/>
          <a:p>
            <a:pPr marL="0" indent="0">
              <a:buNone/>
            </a:pPr>
            <a:r>
              <a:rPr lang="en-US" sz="1400" b="1" dirty="0">
                <a:solidFill>
                  <a:srgbClr val="D4A373"/>
                </a:solidFill>
                <a:latin typeface="Georgia" pitchFamily="34" charset="0"/>
                <a:ea typeface="Georgia" pitchFamily="34" charset="-122"/>
                <a:cs typeface="Georgia" pitchFamily="34" charset="-120"/>
              </a:rPr>
              <a:t>About Urban Green Café</a:t>
            </a:r>
            <a:endParaRPr lang="en-US" sz="1400" dirty="0"/>
          </a:p>
        </p:txBody>
      </p:sp>
      <p:sp>
        <p:nvSpPr>
          <p:cNvPr id="7" name="Text 4"/>
          <p:cNvSpPr/>
          <p:nvPr/>
        </p:nvSpPr>
        <p:spPr>
          <a:xfrm>
            <a:off x="457200" y="1600200"/>
            <a:ext cx="3749040" cy="2834640"/>
          </a:xfrm>
          <a:prstGeom prst="rect">
            <a:avLst/>
          </a:prstGeom>
          <a:noFill/>
          <a:ln/>
        </p:spPr>
        <p:txBody>
          <a:bodyPr wrap="square" rtlCol="0" anchor="t"/>
          <a:lstStyle/>
          <a:p>
            <a:pPr marL="0" indent="0">
              <a:buNone/>
            </a:pPr>
            <a:r>
              <a:rPr lang="en-US" sz="1200" b="1" dirty="0">
                <a:solidFill>
                  <a:srgbClr val="D4A373"/>
                </a:solidFill>
                <a:latin typeface="Calibri" pitchFamily="34" charset="0"/>
                <a:ea typeface="Calibri" pitchFamily="34" charset="-122"/>
                <a:cs typeface="Calibri" pitchFamily="34" charset="-120"/>
              </a:rPr>
              <a:t>01  </a:t>
            </a:r>
            <a:r>
              <a:rPr lang="en-US" sz="1100" dirty="0">
                <a:solidFill>
                  <a:srgbClr val="FFFFFF"/>
                </a:solidFill>
                <a:latin typeface="Calibri" pitchFamily="34" charset="0"/>
                <a:ea typeface="Calibri" pitchFamily="34" charset="-122"/>
                <a:cs typeface="Calibri" pitchFamily="34" charset="-120"/>
              </a:rPr>
              <a:t>A trendy café specialising in organic, locally-sourced foods and beverages.
</a:t>
            </a:r>
            <a:r>
              <a:rPr lang="en-US" sz="1200" b="1" dirty="0">
                <a:solidFill>
                  <a:srgbClr val="D4A373"/>
                </a:solidFill>
                <a:latin typeface="Calibri" pitchFamily="34" charset="0"/>
                <a:ea typeface="Calibri" pitchFamily="34" charset="-122"/>
                <a:cs typeface="Calibri" pitchFamily="34" charset="-120"/>
              </a:rPr>
              <a:t>02  </a:t>
            </a:r>
            <a:r>
              <a:rPr lang="en-US" sz="1100" dirty="0">
                <a:solidFill>
                  <a:srgbClr val="FFFFFF"/>
                </a:solidFill>
                <a:latin typeface="Calibri" pitchFamily="34" charset="0"/>
                <a:ea typeface="Calibri" pitchFamily="34" charset="-122"/>
                <a:cs typeface="Calibri" pitchFamily="34" charset="-120"/>
              </a:rPr>
              <a:t>Offers specialty coffees, teas, fresh juices, pastries, and a seasonal light-meal menu.
</a:t>
            </a:r>
            <a:r>
              <a:rPr lang="en-US" sz="1200" b="1" dirty="0">
                <a:solidFill>
                  <a:srgbClr val="D4A373"/>
                </a:solidFill>
                <a:latin typeface="Calibri" pitchFamily="34" charset="0"/>
                <a:ea typeface="Calibri" pitchFamily="34" charset="-122"/>
                <a:cs typeface="Calibri" pitchFamily="34" charset="-120"/>
              </a:rPr>
              <a:t>03  </a:t>
            </a:r>
            <a:r>
              <a:rPr lang="en-US" sz="1100" dirty="0">
                <a:solidFill>
                  <a:srgbClr val="FFFFFF"/>
                </a:solidFill>
                <a:latin typeface="Calibri" pitchFamily="34" charset="0"/>
                <a:ea typeface="Calibri" pitchFamily="34" charset="-122"/>
                <a:cs typeface="Calibri" pitchFamily="34" charset="-120"/>
              </a:rPr>
              <a:t>Rooted in sustainability, quality ingredients, and an eco-friendly atmosphere.
</a:t>
            </a:r>
            <a:r>
              <a:rPr lang="en-US" sz="1200" b="1" dirty="0">
                <a:solidFill>
                  <a:srgbClr val="D4A373"/>
                </a:solidFill>
                <a:latin typeface="Calibri" pitchFamily="34" charset="0"/>
                <a:ea typeface="Calibri" pitchFamily="34" charset="-122"/>
                <a:cs typeface="Calibri" pitchFamily="34" charset="-120"/>
              </a:rPr>
              <a:t>04  </a:t>
            </a:r>
            <a:r>
              <a:rPr lang="en-US" sz="1100" dirty="0">
                <a:solidFill>
                  <a:srgbClr val="FFFFFF"/>
                </a:solidFill>
                <a:latin typeface="Calibri" pitchFamily="34" charset="0"/>
                <a:ea typeface="Calibri" pitchFamily="34" charset="-122"/>
                <a:cs typeface="Calibri" pitchFamily="34" charset="-120"/>
              </a:rPr>
              <a:t>Target audience: health-conscious professionals and families aged 20–45 who value artisanal, sustainable dining.</a:t>
            </a:r>
            <a:endParaRPr lang="en-US" sz="1200" dirty="0"/>
          </a:p>
        </p:txBody>
      </p:sp>
      <p:sp>
        <p:nvSpPr>
          <p:cNvPr id="8" name="Text 5"/>
          <p:cNvSpPr/>
          <p:nvPr/>
        </p:nvSpPr>
        <p:spPr>
          <a:xfrm>
            <a:off x="4663440" y="1005840"/>
            <a:ext cx="4206240" cy="365760"/>
          </a:xfrm>
          <a:prstGeom prst="rect">
            <a:avLst/>
          </a:prstGeom>
          <a:noFill/>
          <a:ln/>
        </p:spPr>
        <p:txBody>
          <a:bodyPr wrap="square" rtlCol="0" anchor="ctr"/>
          <a:lstStyle/>
          <a:p>
            <a:pPr marL="0" indent="0">
              <a:buNone/>
            </a:pPr>
            <a:r>
              <a:rPr lang="en-US" sz="1600" b="1" dirty="0">
                <a:solidFill>
                  <a:srgbClr val="1B4332"/>
                </a:solidFill>
                <a:latin typeface="Georgia" pitchFamily="34" charset="0"/>
                <a:ea typeface="Georgia" pitchFamily="34" charset="-122"/>
                <a:cs typeface="Georgia" pitchFamily="34" charset="-120"/>
              </a:rPr>
              <a:t>Our Mandate</a:t>
            </a:r>
            <a:endParaRPr lang="en-US" sz="1600" dirty="0"/>
          </a:p>
        </p:txBody>
      </p:sp>
      <p:sp>
        <p:nvSpPr>
          <p:cNvPr id="9" name="Shape 6"/>
          <p:cNvSpPr/>
          <p:nvPr/>
        </p:nvSpPr>
        <p:spPr>
          <a:xfrm>
            <a:off x="4663440" y="1417320"/>
            <a:ext cx="4206240" cy="0"/>
          </a:xfrm>
          <a:prstGeom prst="line">
            <a:avLst/>
          </a:prstGeom>
          <a:noFill/>
          <a:ln w="25400">
            <a:solidFill>
              <a:srgbClr val="52B788"/>
            </a:solidFill>
            <a:prstDash val="solid"/>
          </a:ln>
        </p:spPr>
        <p:txBody>
          <a:bodyPr/>
          <a:lstStyle/>
          <a:p>
            <a:endParaRPr lang="en-GB"/>
          </a:p>
        </p:txBody>
      </p:sp>
      <p:sp>
        <p:nvSpPr>
          <p:cNvPr id="10" name="Text 7"/>
          <p:cNvSpPr/>
          <p:nvPr/>
        </p:nvSpPr>
        <p:spPr>
          <a:xfrm>
            <a:off x="4663440" y="1554480"/>
            <a:ext cx="4206240" cy="457200"/>
          </a:xfrm>
          <a:prstGeom prst="rect">
            <a:avLst/>
          </a:prstGeom>
          <a:noFill/>
          <a:ln/>
        </p:spPr>
        <p:txBody>
          <a:bodyPr wrap="square" rtlCol="0" anchor="ctr"/>
          <a:lstStyle/>
          <a:p>
            <a:pPr marL="0" indent="0">
              <a:buNone/>
            </a:pPr>
            <a:r>
              <a:rPr lang="en-US" sz="1100" dirty="0">
                <a:solidFill>
                  <a:srgbClr val="2D2D2D"/>
                </a:solidFill>
                <a:latin typeface="Calibri" pitchFamily="34" charset="0"/>
                <a:ea typeface="Calibri" pitchFamily="34" charset="-122"/>
                <a:cs typeface="Calibri" pitchFamily="34" charset="-120"/>
              </a:rPr>
              <a:t>As the junior IT &amp; Web Designer assigned to this project, my mandate is to:</a:t>
            </a:r>
            <a:endParaRPr lang="en-US" sz="1100" dirty="0"/>
          </a:p>
        </p:txBody>
      </p:sp>
      <p:sp>
        <p:nvSpPr>
          <p:cNvPr id="11" name="Shape 8"/>
          <p:cNvSpPr/>
          <p:nvPr/>
        </p:nvSpPr>
        <p:spPr>
          <a:xfrm>
            <a:off x="4663440" y="2103120"/>
            <a:ext cx="4206240" cy="384048"/>
          </a:xfrm>
          <a:prstGeom prst="rect">
            <a:avLst/>
          </a:prstGeom>
          <a:solidFill>
            <a:srgbClr val="E8F5E9"/>
          </a:solidFill>
          <a:ln w="6350">
            <a:solidFill>
              <a:srgbClr val="D1E8D4"/>
            </a:solidFill>
            <a:prstDash val="solid"/>
          </a:ln>
        </p:spPr>
        <p:txBody>
          <a:bodyPr/>
          <a:lstStyle/>
          <a:p>
            <a:endParaRPr lang="en-GB"/>
          </a:p>
        </p:txBody>
      </p:sp>
      <p:sp>
        <p:nvSpPr>
          <p:cNvPr id="12" name="Text 9"/>
          <p:cNvSpPr/>
          <p:nvPr/>
        </p:nvSpPr>
        <p:spPr>
          <a:xfrm>
            <a:off x="4754880" y="2167128"/>
            <a:ext cx="4023360" cy="256032"/>
          </a:xfrm>
          <a:prstGeom prst="rect">
            <a:avLst/>
          </a:prstGeom>
          <a:noFill/>
          <a:ln/>
        </p:spPr>
        <p:txBody>
          <a:bodyPr wrap="square" rtlCol="0" anchor="ctr"/>
          <a:lstStyle/>
          <a:p>
            <a:pPr marL="0" indent="0">
              <a:buNone/>
            </a:pPr>
            <a:r>
              <a:rPr lang="en-US" sz="1100" dirty="0">
                <a:solidFill>
                  <a:srgbClr val="1B4332"/>
                </a:solidFill>
                <a:latin typeface="Calibri" pitchFamily="34" charset="0"/>
                <a:ea typeface="Calibri" pitchFamily="34" charset="-122"/>
                <a:cs typeface="Calibri" pitchFamily="34" charset="-120"/>
              </a:rPr>
              <a:t>🎨  Design a compelling Brand Identity</a:t>
            </a:r>
            <a:endParaRPr lang="en-US" sz="1100" dirty="0"/>
          </a:p>
        </p:txBody>
      </p:sp>
      <p:sp>
        <p:nvSpPr>
          <p:cNvPr id="13" name="Shape 10"/>
          <p:cNvSpPr/>
          <p:nvPr/>
        </p:nvSpPr>
        <p:spPr>
          <a:xfrm>
            <a:off x="4663440" y="2578608"/>
            <a:ext cx="4206240" cy="384048"/>
          </a:xfrm>
          <a:prstGeom prst="rect">
            <a:avLst/>
          </a:prstGeom>
          <a:solidFill>
            <a:srgbClr val="FFFFFF"/>
          </a:solidFill>
          <a:ln w="6350">
            <a:solidFill>
              <a:srgbClr val="D1E8D4"/>
            </a:solidFill>
            <a:prstDash val="solid"/>
          </a:ln>
        </p:spPr>
        <p:txBody>
          <a:bodyPr/>
          <a:lstStyle/>
          <a:p>
            <a:endParaRPr lang="en-GB"/>
          </a:p>
        </p:txBody>
      </p:sp>
      <p:sp>
        <p:nvSpPr>
          <p:cNvPr id="14" name="Text 11"/>
          <p:cNvSpPr/>
          <p:nvPr/>
        </p:nvSpPr>
        <p:spPr>
          <a:xfrm>
            <a:off x="4754880" y="2642616"/>
            <a:ext cx="4023360" cy="256032"/>
          </a:xfrm>
          <a:prstGeom prst="rect">
            <a:avLst/>
          </a:prstGeom>
          <a:noFill/>
          <a:ln/>
        </p:spPr>
        <p:txBody>
          <a:bodyPr wrap="square" rtlCol="0" anchor="ctr"/>
          <a:lstStyle/>
          <a:p>
            <a:pPr marL="0" indent="0">
              <a:buNone/>
            </a:pPr>
            <a:r>
              <a:rPr lang="en-US" sz="1100" dirty="0">
                <a:solidFill>
                  <a:srgbClr val="1B4332"/>
                </a:solidFill>
                <a:latin typeface="Calibri" pitchFamily="34" charset="0"/>
                <a:ea typeface="Calibri" pitchFamily="34" charset="-122"/>
                <a:cs typeface="Calibri" pitchFamily="34" charset="-120"/>
              </a:rPr>
              <a:t>📣  Develop a robust Marketing Strategy</a:t>
            </a:r>
            <a:endParaRPr lang="en-US" sz="1100" dirty="0"/>
          </a:p>
        </p:txBody>
      </p:sp>
      <p:sp>
        <p:nvSpPr>
          <p:cNvPr id="15" name="Shape 12"/>
          <p:cNvSpPr/>
          <p:nvPr/>
        </p:nvSpPr>
        <p:spPr>
          <a:xfrm>
            <a:off x="4663440" y="3054096"/>
            <a:ext cx="4206240" cy="384048"/>
          </a:xfrm>
          <a:prstGeom prst="rect">
            <a:avLst/>
          </a:prstGeom>
          <a:solidFill>
            <a:srgbClr val="E8F5E9"/>
          </a:solidFill>
          <a:ln w="6350">
            <a:solidFill>
              <a:srgbClr val="D1E8D4"/>
            </a:solidFill>
            <a:prstDash val="solid"/>
          </a:ln>
        </p:spPr>
        <p:txBody>
          <a:bodyPr/>
          <a:lstStyle/>
          <a:p>
            <a:endParaRPr lang="en-GB"/>
          </a:p>
        </p:txBody>
      </p:sp>
      <p:sp>
        <p:nvSpPr>
          <p:cNvPr id="16" name="Text 13"/>
          <p:cNvSpPr/>
          <p:nvPr/>
        </p:nvSpPr>
        <p:spPr>
          <a:xfrm>
            <a:off x="4754880" y="3118104"/>
            <a:ext cx="4023360" cy="256032"/>
          </a:xfrm>
          <a:prstGeom prst="rect">
            <a:avLst/>
          </a:prstGeom>
          <a:noFill/>
          <a:ln/>
        </p:spPr>
        <p:txBody>
          <a:bodyPr wrap="square" rtlCol="0" anchor="ctr"/>
          <a:lstStyle/>
          <a:p>
            <a:pPr marL="0" indent="0">
              <a:buNone/>
            </a:pPr>
            <a:r>
              <a:rPr lang="en-US" sz="1100" dirty="0">
                <a:solidFill>
                  <a:srgbClr val="1B4332"/>
                </a:solidFill>
                <a:latin typeface="Calibri" pitchFamily="34" charset="0"/>
                <a:ea typeface="Calibri" pitchFamily="34" charset="-122"/>
                <a:cs typeface="Calibri" pitchFamily="34" charset="-120"/>
              </a:rPr>
              <a:t>☁️  Leverage Cloud Computing for scalability</a:t>
            </a:r>
            <a:endParaRPr lang="en-US" sz="1100" dirty="0"/>
          </a:p>
        </p:txBody>
      </p:sp>
      <p:sp>
        <p:nvSpPr>
          <p:cNvPr id="17" name="Shape 14"/>
          <p:cNvSpPr/>
          <p:nvPr/>
        </p:nvSpPr>
        <p:spPr>
          <a:xfrm>
            <a:off x="4663440" y="3529584"/>
            <a:ext cx="4206240" cy="384048"/>
          </a:xfrm>
          <a:prstGeom prst="rect">
            <a:avLst/>
          </a:prstGeom>
          <a:solidFill>
            <a:srgbClr val="FFFFFF"/>
          </a:solidFill>
          <a:ln w="6350">
            <a:solidFill>
              <a:srgbClr val="D1E8D4"/>
            </a:solidFill>
            <a:prstDash val="solid"/>
          </a:ln>
        </p:spPr>
        <p:txBody>
          <a:bodyPr/>
          <a:lstStyle/>
          <a:p>
            <a:endParaRPr lang="en-GB"/>
          </a:p>
        </p:txBody>
      </p:sp>
      <p:sp>
        <p:nvSpPr>
          <p:cNvPr id="18" name="Text 15"/>
          <p:cNvSpPr/>
          <p:nvPr/>
        </p:nvSpPr>
        <p:spPr>
          <a:xfrm>
            <a:off x="4754880" y="3593592"/>
            <a:ext cx="4023360" cy="256032"/>
          </a:xfrm>
          <a:prstGeom prst="rect">
            <a:avLst/>
          </a:prstGeom>
          <a:noFill/>
          <a:ln/>
        </p:spPr>
        <p:txBody>
          <a:bodyPr wrap="square" rtlCol="0" anchor="ctr"/>
          <a:lstStyle/>
          <a:p>
            <a:pPr marL="0" indent="0">
              <a:buNone/>
            </a:pPr>
            <a:r>
              <a:rPr lang="en-US" sz="1100" dirty="0">
                <a:solidFill>
                  <a:srgbClr val="1B4332"/>
                </a:solidFill>
                <a:latin typeface="Calibri" pitchFamily="34" charset="0"/>
                <a:ea typeface="Calibri" pitchFamily="34" charset="-122"/>
                <a:cs typeface="Calibri" pitchFamily="34" charset="-120"/>
              </a:rPr>
              <a:t>🔒  Implement strong Security Measures</a:t>
            </a:r>
            <a:endParaRPr lang="en-US" sz="1100" dirty="0"/>
          </a:p>
        </p:txBody>
      </p:sp>
      <p:sp>
        <p:nvSpPr>
          <p:cNvPr id="19" name="Shape 16"/>
          <p:cNvSpPr/>
          <p:nvPr/>
        </p:nvSpPr>
        <p:spPr>
          <a:xfrm>
            <a:off x="4663440" y="4005072"/>
            <a:ext cx="4206240" cy="384048"/>
          </a:xfrm>
          <a:prstGeom prst="rect">
            <a:avLst/>
          </a:prstGeom>
          <a:solidFill>
            <a:srgbClr val="E8F5E9"/>
          </a:solidFill>
          <a:ln w="6350">
            <a:solidFill>
              <a:srgbClr val="D1E8D4"/>
            </a:solidFill>
            <a:prstDash val="solid"/>
          </a:ln>
        </p:spPr>
        <p:txBody>
          <a:bodyPr/>
          <a:lstStyle/>
          <a:p>
            <a:endParaRPr lang="en-GB"/>
          </a:p>
        </p:txBody>
      </p:sp>
      <p:sp>
        <p:nvSpPr>
          <p:cNvPr id="20" name="Text 17"/>
          <p:cNvSpPr/>
          <p:nvPr/>
        </p:nvSpPr>
        <p:spPr>
          <a:xfrm>
            <a:off x="4754880" y="4069080"/>
            <a:ext cx="4023360" cy="256032"/>
          </a:xfrm>
          <a:prstGeom prst="rect">
            <a:avLst/>
          </a:prstGeom>
          <a:noFill/>
          <a:ln/>
        </p:spPr>
        <p:txBody>
          <a:bodyPr wrap="square" rtlCol="0" anchor="ctr"/>
          <a:lstStyle/>
          <a:p>
            <a:pPr marL="0" indent="0">
              <a:buNone/>
            </a:pPr>
            <a:r>
              <a:rPr lang="en-US" sz="1100" dirty="0">
                <a:solidFill>
                  <a:srgbClr val="1B4332"/>
                </a:solidFill>
                <a:latin typeface="Calibri" pitchFamily="34" charset="0"/>
                <a:ea typeface="Calibri" pitchFamily="34" charset="-122"/>
                <a:cs typeface="Calibri" pitchFamily="34" charset="-120"/>
              </a:rPr>
              <a:t>🌐  Build a professional Online Presence</a:t>
            </a:r>
            <a:endParaRPr lang="en-US" sz="1100" dirty="0"/>
          </a:p>
        </p:txBody>
      </p:sp>
      <p:sp>
        <p:nvSpPr>
          <p:cNvPr id="21" name="Text 18"/>
          <p:cNvSpPr/>
          <p:nvPr/>
        </p:nvSpPr>
        <p:spPr>
          <a:xfrm>
            <a:off x="8686800" y="4754880"/>
            <a:ext cx="365760" cy="274320"/>
          </a:xfrm>
          <a:prstGeom prst="rect">
            <a:avLst/>
          </a:prstGeom>
          <a:noFill/>
          <a:ln/>
        </p:spPr>
        <p:txBody>
          <a:bodyPr wrap="square" rtlCol="0" anchor="ctr"/>
          <a:lstStyle/>
          <a:p>
            <a:pPr marL="0" indent="0" algn="r">
              <a:buNone/>
            </a:pPr>
            <a:r>
              <a:rPr lang="en-US" sz="900" dirty="0">
                <a:solidFill>
                  <a:srgbClr val="6B7280"/>
                </a:solidFill>
              </a:rPr>
              <a:t>2</a:t>
            </a:r>
            <a:endParaRPr lang="en-US" sz="9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 calcmode="lin" valueType="num">
                                      <p:cBhvr additive="base">
                                        <p:cTn id="47" dur="500" fill="hold"/>
                                        <p:tgtEl>
                                          <p:spTgt spid="14"/>
                                        </p:tgtEl>
                                        <p:attrNameLst>
                                          <p:attrName>ppt_x</p:attrName>
                                        </p:attrNameLst>
                                      </p:cBhvr>
                                      <p:tavLst>
                                        <p:tav tm="0">
                                          <p:val>
                                            <p:strVal val="#ppt_x"/>
                                          </p:val>
                                        </p:tav>
                                        <p:tav tm="100000">
                                          <p:val>
                                            <p:strVal val="#ppt_x"/>
                                          </p:val>
                                        </p:tav>
                                      </p:tavLst>
                                    </p:anim>
                                    <p:anim calcmode="lin" valueType="num">
                                      <p:cBhvr additive="base">
                                        <p:cTn id="4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6"/>
                                        </p:tgtEl>
                                        <p:attrNameLst>
                                          <p:attrName>style.visibility</p:attrName>
                                        </p:attrNameLst>
                                      </p:cBhvr>
                                      <p:to>
                                        <p:strVal val="visible"/>
                                      </p:to>
                                    </p:set>
                                    <p:anim calcmode="lin" valueType="num">
                                      <p:cBhvr additive="base">
                                        <p:cTn id="53" dur="500" fill="hold"/>
                                        <p:tgtEl>
                                          <p:spTgt spid="16"/>
                                        </p:tgtEl>
                                        <p:attrNameLst>
                                          <p:attrName>ppt_x</p:attrName>
                                        </p:attrNameLst>
                                      </p:cBhvr>
                                      <p:tavLst>
                                        <p:tav tm="0">
                                          <p:val>
                                            <p:strVal val="#ppt_x"/>
                                          </p:val>
                                        </p:tav>
                                        <p:tav tm="100000">
                                          <p:val>
                                            <p:strVal val="#ppt_x"/>
                                          </p:val>
                                        </p:tav>
                                      </p:tavLst>
                                    </p:anim>
                                    <p:anim calcmode="lin" valueType="num">
                                      <p:cBhvr additive="base">
                                        <p:cTn id="5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7"/>
                                        </p:tgtEl>
                                        <p:attrNameLst>
                                          <p:attrName>style.visibility</p:attrName>
                                        </p:attrNameLst>
                                      </p:cBhvr>
                                      <p:to>
                                        <p:strVal val="visible"/>
                                      </p:to>
                                    </p:set>
                                    <p:anim calcmode="lin" valueType="num">
                                      <p:cBhvr additive="base">
                                        <p:cTn id="59" dur="500" fill="hold"/>
                                        <p:tgtEl>
                                          <p:spTgt spid="17"/>
                                        </p:tgtEl>
                                        <p:attrNameLst>
                                          <p:attrName>ppt_x</p:attrName>
                                        </p:attrNameLst>
                                      </p:cBhvr>
                                      <p:tavLst>
                                        <p:tav tm="0">
                                          <p:val>
                                            <p:strVal val="#ppt_x"/>
                                          </p:val>
                                        </p:tav>
                                        <p:tav tm="100000">
                                          <p:val>
                                            <p:strVal val="#ppt_x"/>
                                          </p:val>
                                        </p:tav>
                                      </p:tavLst>
                                    </p:anim>
                                    <p:anim calcmode="lin" valueType="num">
                                      <p:cBhvr additive="base">
                                        <p:cTn id="6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18"/>
                                        </p:tgtEl>
                                        <p:attrNameLst>
                                          <p:attrName>style.visibility</p:attrName>
                                        </p:attrNameLst>
                                      </p:cBhvr>
                                      <p:to>
                                        <p:strVal val="visible"/>
                                      </p:to>
                                    </p:set>
                                    <p:anim calcmode="lin" valueType="num">
                                      <p:cBhvr additive="base">
                                        <p:cTn id="65" dur="500" fill="hold"/>
                                        <p:tgtEl>
                                          <p:spTgt spid="18"/>
                                        </p:tgtEl>
                                        <p:attrNameLst>
                                          <p:attrName>ppt_x</p:attrName>
                                        </p:attrNameLst>
                                      </p:cBhvr>
                                      <p:tavLst>
                                        <p:tav tm="0">
                                          <p:val>
                                            <p:strVal val="#ppt_x"/>
                                          </p:val>
                                        </p:tav>
                                        <p:tav tm="100000">
                                          <p:val>
                                            <p:strVal val="#ppt_x"/>
                                          </p:val>
                                        </p:tav>
                                      </p:tavLst>
                                    </p:anim>
                                    <p:anim calcmode="lin" valueType="num">
                                      <p:cBhvr additive="base">
                                        <p:cTn id="6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20"/>
                                        </p:tgtEl>
                                        <p:attrNameLst>
                                          <p:attrName>style.visibility</p:attrName>
                                        </p:attrNameLst>
                                      </p:cBhvr>
                                      <p:to>
                                        <p:strVal val="visible"/>
                                      </p:to>
                                    </p:set>
                                    <p:anim calcmode="lin" valueType="num">
                                      <p:cBhvr additive="base">
                                        <p:cTn id="71" dur="500" fill="hold"/>
                                        <p:tgtEl>
                                          <p:spTgt spid="20"/>
                                        </p:tgtEl>
                                        <p:attrNameLst>
                                          <p:attrName>ppt_x</p:attrName>
                                        </p:attrNameLst>
                                      </p:cBhvr>
                                      <p:tavLst>
                                        <p:tav tm="0">
                                          <p:val>
                                            <p:strVal val="#ppt_x"/>
                                          </p:val>
                                        </p:tav>
                                        <p:tav tm="100000">
                                          <p:val>
                                            <p:strVal val="#ppt_x"/>
                                          </p:val>
                                        </p:tav>
                                      </p:tavLst>
                                    </p:anim>
                                    <p:anim calcmode="lin" valueType="num">
                                      <p:cBhvr additive="base">
                                        <p:cTn id="7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P spid="8" grpId="0" animBg="1"/>
      <p:bldP spid="10" grpId="0" animBg="1"/>
      <p:bldP spid="12" grpId="0" animBg="1"/>
      <p:bldP spid="14" grpId="0" animBg="1"/>
      <p:bldP spid="16" grpId="0" animBg="1"/>
      <p:bldP spid="17" grpId="0" animBg="1"/>
      <p:bldP spid="18" grpId="0" animBg="1"/>
      <p:bldP spid="2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B4332"/>
          </a:solidFill>
          <a:ln w="12700">
            <a:solidFill>
              <a:srgbClr val="1B4332"/>
            </a:solidFill>
            <a:prstDash val="solid"/>
          </a:ln>
        </p:spPr>
        <p:txBody>
          <a:bodyPr/>
          <a:lstStyle/>
          <a:p>
            <a:endParaRPr lang="en-GB"/>
          </a:p>
        </p:txBody>
      </p:sp>
      <p:sp>
        <p:nvSpPr>
          <p:cNvPr id="3" name="Text 1"/>
          <p:cNvSpPr/>
          <p:nvPr/>
        </p:nvSpPr>
        <p:spPr>
          <a:xfrm>
            <a:off x="365760" y="137160"/>
            <a:ext cx="7315200" cy="50292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BRAND IDENTITY  |  Logo Creation</a:t>
            </a:r>
            <a:endParaRPr lang="en-US" sz="2200" dirty="0"/>
          </a:p>
        </p:txBody>
      </p:sp>
      <p:pic>
        <p:nvPicPr>
          <p:cNvPr id="4" name="Image 0" descr="preencoded.png"/>
          <p:cNvPicPr>
            <a:picLocks noChangeAspect="1"/>
          </p:cNvPicPr>
          <p:nvPr/>
        </p:nvPicPr>
        <p:blipFill>
          <a:blip r:embed="rId4"/>
          <a:stretch>
            <a:fillRect/>
          </a:stretch>
        </p:blipFill>
        <p:spPr>
          <a:xfrm>
            <a:off x="137160" y="4434840"/>
            <a:ext cx="1463040" cy="731520"/>
          </a:xfrm>
          <a:prstGeom prst="rect">
            <a:avLst/>
          </a:prstGeom>
        </p:spPr>
      </p:pic>
      <p:sp>
        <p:nvSpPr>
          <p:cNvPr id="5" name="Shape 2"/>
          <p:cNvSpPr/>
          <p:nvPr/>
        </p:nvSpPr>
        <p:spPr>
          <a:xfrm>
            <a:off x="274320" y="960120"/>
            <a:ext cx="3931920" cy="3017520"/>
          </a:xfrm>
          <a:prstGeom prst="rect">
            <a:avLst/>
          </a:prstGeom>
          <a:solidFill>
            <a:srgbClr val="F8F4E3"/>
          </a:solidFill>
          <a:ln w="19050">
            <a:solidFill>
              <a:srgbClr val="52B788"/>
            </a:solidFill>
            <a:prstDash val="solid"/>
          </a:ln>
        </p:spPr>
        <p:txBody>
          <a:bodyPr/>
          <a:lstStyle/>
          <a:p>
            <a:endParaRPr lang="en-GB"/>
          </a:p>
        </p:txBody>
      </p:sp>
      <p:sp>
        <p:nvSpPr>
          <p:cNvPr id="6" name="Text 3"/>
          <p:cNvSpPr/>
          <p:nvPr/>
        </p:nvSpPr>
        <p:spPr>
          <a:xfrm>
            <a:off x="274320" y="1005840"/>
            <a:ext cx="3931920" cy="274320"/>
          </a:xfrm>
          <a:prstGeom prst="rect">
            <a:avLst/>
          </a:prstGeom>
          <a:noFill/>
          <a:ln/>
        </p:spPr>
        <p:txBody>
          <a:bodyPr wrap="square" rtlCol="0" anchor="ctr"/>
          <a:lstStyle/>
          <a:p>
            <a:pPr marL="0" indent="0" algn="ctr">
              <a:buNone/>
            </a:pPr>
            <a:r>
              <a:rPr lang="en-US" sz="1100" i="1" dirty="0">
                <a:solidFill>
                  <a:srgbClr val="6B7280"/>
                </a:solidFill>
                <a:latin typeface="Calibri" pitchFamily="34" charset="0"/>
                <a:ea typeface="Calibri" pitchFamily="34" charset="-122"/>
                <a:cs typeface="Calibri" pitchFamily="34" charset="-120"/>
              </a:rPr>
              <a:t>Official Logo</a:t>
            </a:r>
            <a:endParaRPr lang="en-US" sz="1100" dirty="0"/>
          </a:p>
        </p:txBody>
      </p:sp>
      <p:pic>
        <p:nvPicPr>
          <p:cNvPr id="7" name="Image 1" descr="preencoded.png"/>
          <p:cNvPicPr>
            <a:picLocks noChangeAspect="1"/>
          </p:cNvPicPr>
          <p:nvPr/>
        </p:nvPicPr>
        <p:blipFill>
          <a:blip r:embed="rId4"/>
          <a:stretch>
            <a:fillRect/>
          </a:stretch>
        </p:blipFill>
        <p:spPr>
          <a:xfrm>
            <a:off x="365760" y="1280160"/>
            <a:ext cx="3749040" cy="1874520"/>
          </a:xfrm>
          <a:prstGeom prst="rect">
            <a:avLst/>
          </a:prstGeom>
        </p:spPr>
      </p:pic>
      <p:sp>
        <p:nvSpPr>
          <p:cNvPr id="8" name="Text 4"/>
          <p:cNvSpPr/>
          <p:nvPr/>
        </p:nvSpPr>
        <p:spPr>
          <a:xfrm>
            <a:off x="274320" y="3200400"/>
            <a:ext cx="3931920" cy="256032"/>
          </a:xfrm>
          <a:prstGeom prst="rect">
            <a:avLst/>
          </a:prstGeom>
          <a:noFill/>
          <a:ln/>
        </p:spPr>
        <p:txBody>
          <a:bodyPr wrap="square" rtlCol="0" anchor="ctr"/>
          <a:lstStyle/>
          <a:p>
            <a:pPr marL="0" indent="0" algn="ctr">
              <a:buNone/>
            </a:pPr>
            <a:r>
              <a:rPr lang="en-US" sz="1000" i="1" dirty="0">
                <a:solidFill>
                  <a:srgbClr val="D4A373"/>
                </a:solidFill>
                <a:latin typeface="Georgia" pitchFamily="34" charset="0"/>
                <a:ea typeface="Georgia" pitchFamily="34" charset="-122"/>
                <a:cs typeface="Georgia" pitchFamily="34" charset="-120"/>
              </a:rPr>
              <a:t>"Fresh Flavors, Local Vibes"</a:t>
            </a:r>
            <a:endParaRPr lang="en-US" sz="1000" dirty="0"/>
          </a:p>
        </p:txBody>
      </p:sp>
      <p:sp>
        <p:nvSpPr>
          <p:cNvPr id="9" name="Text 5"/>
          <p:cNvSpPr/>
          <p:nvPr/>
        </p:nvSpPr>
        <p:spPr>
          <a:xfrm>
            <a:off x="274320" y="3456432"/>
            <a:ext cx="3931920" cy="182880"/>
          </a:xfrm>
          <a:prstGeom prst="rect">
            <a:avLst/>
          </a:prstGeom>
          <a:noFill/>
          <a:ln/>
        </p:spPr>
        <p:txBody>
          <a:bodyPr wrap="square" rtlCol="0" anchor="ctr"/>
          <a:lstStyle/>
          <a:p>
            <a:pPr marL="0" indent="0" algn="ctr">
              <a:buNone/>
            </a:pPr>
            <a:r>
              <a:rPr lang="en-US" sz="800" dirty="0">
                <a:solidFill>
                  <a:srgbClr val="6B7280"/>
                </a:solidFill>
                <a:latin typeface="Calibri" pitchFamily="34" charset="0"/>
                <a:ea typeface="Calibri" pitchFamily="34" charset="-122"/>
                <a:cs typeface="Calibri" pitchFamily="34" charset="-120"/>
              </a:rPr>
              <a:t>Tagline</a:t>
            </a:r>
            <a:endParaRPr lang="en-US" sz="800" dirty="0"/>
          </a:p>
        </p:txBody>
      </p:sp>
      <p:sp>
        <p:nvSpPr>
          <p:cNvPr id="10" name="Text 6"/>
          <p:cNvSpPr/>
          <p:nvPr/>
        </p:nvSpPr>
        <p:spPr>
          <a:xfrm>
            <a:off x="4480560" y="960120"/>
            <a:ext cx="4389120" cy="347472"/>
          </a:xfrm>
          <a:prstGeom prst="rect">
            <a:avLst/>
          </a:prstGeom>
          <a:noFill/>
          <a:ln/>
        </p:spPr>
        <p:txBody>
          <a:bodyPr wrap="square" rtlCol="0" anchor="ctr"/>
          <a:lstStyle/>
          <a:p>
            <a:pPr marL="0" indent="0">
              <a:buNone/>
            </a:pPr>
            <a:r>
              <a:rPr lang="en-US" sz="1500" b="1" dirty="0">
                <a:solidFill>
                  <a:srgbClr val="1B4332"/>
                </a:solidFill>
                <a:latin typeface="Georgia" pitchFamily="34" charset="0"/>
                <a:ea typeface="Georgia" pitchFamily="34" charset="-122"/>
                <a:cs typeface="Georgia" pitchFamily="34" charset="-120"/>
              </a:rPr>
              <a:t>Why Logos Matter</a:t>
            </a:r>
            <a:endParaRPr lang="en-US" sz="1500" dirty="0"/>
          </a:p>
        </p:txBody>
      </p:sp>
      <p:sp>
        <p:nvSpPr>
          <p:cNvPr id="11" name="Shape 7"/>
          <p:cNvSpPr/>
          <p:nvPr/>
        </p:nvSpPr>
        <p:spPr>
          <a:xfrm>
            <a:off x="4480560" y="1325880"/>
            <a:ext cx="4389120" cy="0"/>
          </a:xfrm>
          <a:prstGeom prst="line">
            <a:avLst/>
          </a:prstGeom>
          <a:noFill/>
          <a:ln w="25400">
            <a:solidFill>
              <a:srgbClr val="52B788"/>
            </a:solidFill>
            <a:prstDash val="solid"/>
          </a:ln>
        </p:spPr>
        <p:txBody>
          <a:bodyPr/>
          <a:lstStyle/>
          <a:p>
            <a:endParaRPr lang="en-GB"/>
          </a:p>
        </p:txBody>
      </p:sp>
      <p:sp>
        <p:nvSpPr>
          <p:cNvPr id="12" name="Shape 8"/>
          <p:cNvSpPr/>
          <p:nvPr/>
        </p:nvSpPr>
        <p:spPr>
          <a:xfrm>
            <a:off x="4480560" y="1463040"/>
            <a:ext cx="54864" cy="640080"/>
          </a:xfrm>
          <a:prstGeom prst="rect">
            <a:avLst/>
          </a:prstGeom>
          <a:solidFill>
            <a:srgbClr val="D4A373"/>
          </a:solidFill>
          <a:ln w="12700">
            <a:solidFill>
              <a:srgbClr val="D4A373"/>
            </a:solidFill>
            <a:prstDash val="solid"/>
          </a:ln>
        </p:spPr>
        <p:txBody>
          <a:bodyPr/>
          <a:lstStyle/>
          <a:p>
            <a:endParaRPr lang="en-GB"/>
          </a:p>
        </p:txBody>
      </p:sp>
      <p:sp>
        <p:nvSpPr>
          <p:cNvPr id="13" name="Text 9"/>
          <p:cNvSpPr/>
          <p:nvPr/>
        </p:nvSpPr>
        <p:spPr>
          <a:xfrm>
            <a:off x="4663440" y="1463040"/>
            <a:ext cx="4206240" cy="256032"/>
          </a:xfrm>
          <a:prstGeom prst="rect">
            <a:avLst/>
          </a:prstGeom>
          <a:noFill/>
          <a:ln/>
        </p:spPr>
        <p:txBody>
          <a:bodyPr wrap="square"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First Impression</a:t>
            </a:r>
            <a:endParaRPr lang="en-US" sz="1200" dirty="0"/>
          </a:p>
        </p:txBody>
      </p:sp>
      <p:sp>
        <p:nvSpPr>
          <p:cNvPr id="14" name="Text 10"/>
          <p:cNvSpPr/>
          <p:nvPr/>
        </p:nvSpPr>
        <p:spPr>
          <a:xfrm>
            <a:off x="4663440" y="1719072"/>
            <a:ext cx="4206240" cy="384048"/>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A logo is often the first point of contact between a brand and potential customers. It communicates quality, trust, and personality within seconds.</a:t>
            </a:r>
            <a:endParaRPr lang="en-US" sz="1000" dirty="0"/>
          </a:p>
        </p:txBody>
      </p:sp>
      <p:sp>
        <p:nvSpPr>
          <p:cNvPr id="15" name="Shape 11"/>
          <p:cNvSpPr/>
          <p:nvPr/>
        </p:nvSpPr>
        <p:spPr>
          <a:xfrm>
            <a:off x="4480560" y="2377440"/>
            <a:ext cx="54864" cy="640080"/>
          </a:xfrm>
          <a:prstGeom prst="rect">
            <a:avLst/>
          </a:prstGeom>
          <a:solidFill>
            <a:srgbClr val="D4A373"/>
          </a:solidFill>
          <a:ln w="12700">
            <a:solidFill>
              <a:srgbClr val="D4A373"/>
            </a:solidFill>
            <a:prstDash val="solid"/>
          </a:ln>
        </p:spPr>
        <p:txBody>
          <a:bodyPr/>
          <a:lstStyle/>
          <a:p>
            <a:endParaRPr lang="en-GB"/>
          </a:p>
        </p:txBody>
      </p:sp>
      <p:sp>
        <p:nvSpPr>
          <p:cNvPr id="16" name="Text 12"/>
          <p:cNvSpPr/>
          <p:nvPr/>
        </p:nvSpPr>
        <p:spPr>
          <a:xfrm>
            <a:off x="4663440" y="2377440"/>
            <a:ext cx="4206240" cy="256032"/>
          </a:xfrm>
          <a:prstGeom prst="rect">
            <a:avLst/>
          </a:prstGeom>
          <a:noFill/>
          <a:ln/>
        </p:spPr>
        <p:txBody>
          <a:bodyPr wrap="square"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Brand Recognition</a:t>
            </a:r>
            <a:endParaRPr lang="en-US" sz="1200" dirty="0"/>
          </a:p>
        </p:txBody>
      </p:sp>
      <p:sp>
        <p:nvSpPr>
          <p:cNvPr id="17" name="Text 13"/>
          <p:cNvSpPr/>
          <p:nvPr/>
        </p:nvSpPr>
        <p:spPr>
          <a:xfrm>
            <a:off x="4663440" y="2633472"/>
            <a:ext cx="4206240" cy="384048"/>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Consistent logo use across digital channels fosters recognition. Studies show customers need to see a brand at least 5–7 times before recall solidifies.</a:t>
            </a:r>
            <a:endParaRPr lang="en-US" sz="1000" dirty="0"/>
          </a:p>
        </p:txBody>
      </p:sp>
      <p:sp>
        <p:nvSpPr>
          <p:cNvPr id="18" name="Shape 14"/>
          <p:cNvSpPr/>
          <p:nvPr/>
        </p:nvSpPr>
        <p:spPr>
          <a:xfrm>
            <a:off x="4480560" y="3291840"/>
            <a:ext cx="54864" cy="640080"/>
          </a:xfrm>
          <a:prstGeom prst="rect">
            <a:avLst/>
          </a:prstGeom>
          <a:solidFill>
            <a:srgbClr val="D4A373"/>
          </a:solidFill>
          <a:ln w="12700">
            <a:solidFill>
              <a:srgbClr val="D4A373"/>
            </a:solidFill>
            <a:prstDash val="solid"/>
          </a:ln>
        </p:spPr>
        <p:txBody>
          <a:bodyPr/>
          <a:lstStyle/>
          <a:p>
            <a:endParaRPr lang="en-GB"/>
          </a:p>
        </p:txBody>
      </p:sp>
      <p:sp>
        <p:nvSpPr>
          <p:cNvPr id="19" name="Text 15"/>
          <p:cNvSpPr/>
          <p:nvPr/>
        </p:nvSpPr>
        <p:spPr>
          <a:xfrm>
            <a:off x="4663440" y="3291840"/>
            <a:ext cx="4206240" cy="256032"/>
          </a:xfrm>
          <a:prstGeom prst="rect">
            <a:avLst/>
          </a:prstGeom>
          <a:noFill/>
          <a:ln/>
        </p:spPr>
        <p:txBody>
          <a:bodyPr wrap="square"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Competitive Edge</a:t>
            </a:r>
            <a:endParaRPr lang="en-US" sz="1200" dirty="0"/>
          </a:p>
        </p:txBody>
      </p:sp>
      <p:sp>
        <p:nvSpPr>
          <p:cNvPr id="20" name="Text 16"/>
          <p:cNvSpPr/>
          <p:nvPr/>
        </p:nvSpPr>
        <p:spPr>
          <a:xfrm>
            <a:off x="4663440" y="3547872"/>
            <a:ext cx="4206240" cy="384048"/>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A distinctive logo differentiates a café in a saturated market, helping eco-conscious consumers choose Urban Green Café over generic alternatives.</a:t>
            </a:r>
            <a:endParaRPr lang="en-US" sz="1000" dirty="0"/>
          </a:p>
        </p:txBody>
      </p:sp>
      <p:sp>
        <p:nvSpPr>
          <p:cNvPr id="21" name="Shape 17"/>
          <p:cNvSpPr/>
          <p:nvPr/>
        </p:nvSpPr>
        <p:spPr>
          <a:xfrm>
            <a:off x="0" y="4434840"/>
            <a:ext cx="9144000" cy="708660"/>
          </a:xfrm>
          <a:prstGeom prst="rect">
            <a:avLst/>
          </a:prstGeom>
          <a:solidFill>
            <a:srgbClr val="F0F7F0"/>
          </a:solidFill>
          <a:ln w="12700">
            <a:solidFill>
              <a:srgbClr val="D1E8D4"/>
            </a:solidFill>
            <a:prstDash val="solid"/>
          </a:ln>
        </p:spPr>
        <p:txBody>
          <a:bodyPr/>
          <a:lstStyle/>
          <a:p>
            <a:endParaRPr lang="en-GB"/>
          </a:p>
        </p:txBody>
      </p:sp>
      <p:sp>
        <p:nvSpPr>
          <p:cNvPr id="22" name="Text 18"/>
          <p:cNvSpPr/>
          <p:nvPr/>
        </p:nvSpPr>
        <p:spPr>
          <a:xfrm>
            <a:off x="182880" y="4462272"/>
            <a:ext cx="8869680" cy="658368"/>
          </a:xfrm>
          <a:prstGeom prst="rect">
            <a:avLst/>
          </a:prstGeom>
          <a:noFill/>
          <a:ln/>
        </p:spPr>
        <p:txBody>
          <a:bodyPr wrap="square" rtlCol="0" anchor="t"/>
          <a:lstStyle/>
          <a:p>
            <a:pPr marL="0" indent="0">
              <a:buNone/>
            </a:pPr>
            <a:r>
              <a:rPr lang="en-US" sz="800" b="1" dirty="0">
                <a:solidFill>
                  <a:srgbClr val="1B4332"/>
                </a:solidFill>
                <a:latin typeface="Calibri" pitchFamily="34" charset="0"/>
                <a:ea typeface="Calibri" pitchFamily="34" charset="-122"/>
                <a:cs typeface="Calibri" pitchFamily="34" charset="-120"/>
              </a:rPr>
              <a:t>References: </a:t>
            </a:r>
            <a:r>
              <a:rPr lang="en-US" sz="800" dirty="0">
                <a:solidFill>
                  <a:srgbClr val="2D2D2D"/>
                </a:solidFill>
                <a:latin typeface="Calibri" pitchFamily="34" charset="0"/>
                <a:ea typeface="Calibri" pitchFamily="34" charset="-122"/>
                <a:cs typeface="Calibri" pitchFamily="34" charset="-120"/>
              </a:rPr>
              <a:t>[1] J. L. Wheeler, "The role of visual branding in consumer perception," J. Marketing Res., vol. 58, no. 3, pp. 112–130, 2021. [Online]. Available: https://scholar.google.com
[2] R. T. Henderson and T. A. Cote, "Managing corporate brand image: The role of logo design," J. Acad. Marketing Sci., vol. 26, no. 4, pp. 293–308, 1998. [Online]. Available: https://scholar.google.com</a:t>
            </a:r>
            <a:endParaRPr lang="en-US" sz="800" dirty="0"/>
          </a:p>
        </p:txBody>
      </p:sp>
      <p:sp>
        <p:nvSpPr>
          <p:cNvPr id="23" name="Text 19"/>
          <p:cNvSpPr/>
          <p:nvPr/>
        </p:nvSpPr>
        <p:spPr>
          <a:xfrm>
            <a:off x="8686800" y="4754880"/>
            <a:ext cx="365760" cy="274320"/>
          </a:xfrm>
          <a:prstGeom prst="rect">
            <a:avLst/>
          </a:prstGeom>
          <a:noFill/>
          <a:ln/>
        </p:spPr>
        <p:txBody>
          <a:bodyPr wrap="square" rtlCol="0" anchor="ctr"/>
          <a:lstStyle/>
          <a:p>
            <a:pPr marL="0" indent="0" algn="r">
              <a:buNone/>
            </a:pPr>
            <a:r>
              <a:rPr lang="en-US" sz="900" dirty="0">
                <a:solidFill>
                  <a:srgbClr val="6B7280"/>
                </a:solidFill>
              </a:rPr>
              <a:t>3</a:t>
            </a:r>
            <a:endParaRPr lang="en-US" sz="9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1000"/>
                                        <p:tgtEl>
                                          <p:spTgt spid="13"/>
                                        </p:tgtEl>
                                      </p:cBhvr>
                                    </p:animEffect>
                                    <p:anim calcmode="lin" valueType="num">
                                      <p:cBhvr>
                                        <p:cTn id="31" dur="1000" fill="hold"/>
                                        <p:tgtEl>
                                          <p:spTgt spid="13"/>
                                        </p:tgtEl>
                                        <p:attrNameLst>
                                          <p:attrName>ppt_x</p:attrName>
                                        </p:attrNameLst>
                                      </p:cBhvr>
                                      <p:tavLst>
                                        <p:tav tm="0">
                                          <p:val>
                                            <p:strVal val="#ppt_x"/>
                                          </p:val>
                                        </p:tav>
                                        <p:tav tm="100000">
                                          <p:val>
                                            <p:strVal val="#ppt_x"/>
                                          </p:val>
                                        </p:tav>
                                      </p:tavLst>
                                    </p:anim>
                                    <p:anim calcmode="lin" valueType="num">
                                      <p:cBhvr>
                                        <p:cTn id="3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wheel(1)">
                                      <p:cBhvr>
                                        <p:cTn id="43" dur="2000"/>
                                        <p:tgtEl>
                                          <p:spTgt spid="16"/>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17"/>
                                        </p:tgtEl>
                                        <p:attrNameLst>
                                          <p:attrName>style.visibility</p:attrName>
                                        </p:attrNameLst>
                                      </p:cBhvr>
                                      <p:to>
                                        <p:strVal val="visible"/>
                                      </p:to>
                                    </p:set>
                                    <p:animEffect transition="in" filter="barn(inVertical)">
                                      <p:cBhvr>
                                        <p:cTn id="48" dur="500"/>
                                        <p:tgtEl>
                                          <p:spTgt spid="17"/>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9"/>
                                        </p:tgtEl>
                                        <p:attrNameLst>
                                          <p:attrName>style.visibility</p:attrName>
                                        </p:attrNameLst>
                                      </p:cBhvr>
                                      <p:to>
                                        <p:strVal val="visible"/>
                                      </p:to>
                                    </p:set>
                                    <p:anim calcmode="lin" valueType="num">
                                      <p:cBhvr additive="base">
                                        <p:cTn id="53" dur="500" fill="hold"/>
                                        <p:tgtEl>
                                          <p:spTgt spid="19"/>
                                        </p:tgtEl>
                                        <p:attrNameLst>
                                          <p:attrName>ppt_x</p:attrName>
                                        </p:attrNameLst>
                                      </p:cBhvr>
                                      <p:tavLst>
                                        <p:tav tm="0">
                                          <p:val>
                                            <p:strVal val="#ppt_x"/>
                                          </p:val>
                                        </p:tav>
                                        <p:tav tm="100000">
                                          <p:val>
                                            <p:strVal val="#ppt_x"/>
                                          </p:val>
                                        </p:tav>
                                      </p:tavLst>
                                    </p:anim>
                                    <p:anim calcmode="lin" valueType="num">
                                      <p:cBhvr additive="base">
                                        <p:cTn id="5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anim calcmode="lin" valueType="num">
                                      <p:cBhvr additive="base">
                                        <p:cTn id="59" dur="500" fill="hold"/>
                                        <p:tgtEl>
                                          <p:spTgt spid="20"/>
                                        </p:tgtEl>
                                        <p:attrNameLst>
                                          <p:attrName>ppt_x</p:attrName>
                                        </p:attrNameLst>
                                      </p:cBhvr>
                                      <p:tavLst>
                                        <p:tav tm="0">
                                          <p:val>
                                            <p:strVal val="#ppt_x"/>
                                          </p:val>
                                        </p:tav>
                                        <p:tav tm="100000">
                                          <p:val>
                                            <p:strVal val="#ppt_x"/>
                                          </p:val>
                                        </p:tav>
                                      </p:tavLst>
                                    </p:anim>
                                    <p:anim calcmode="lin" valueType="num">
                                      <p:cBhvr additive="base">
                                        <p:cTn id="6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1" presetClass="entr" presetSubtype="1" fill="hold" grpId="0" nodeType="clickEffect">
                                  <p:stCondLst>
                                    <p:cond delay="0"/>
                                  </p:stCondLst>
                                  <p:childTnLst>
                                    <p:set>
                                      <p:cBhvr>
                                        <p:cTn id="64" dur="1" fill="hold">
                                          <p:stCondLst>
                                            <p:cond delay="0"/>
                                          </p:stCondLst>
                                        </p:cTn>
                                        <p:tgtEl>
                                          <p:spTgt spid="22"/>
                                        </p:tgtEl>
                                        <p:attrNameLst>
                                          <p:attrName>style.visibility</p:attrName>
                                        </p:attrNameLst>
                                      </p:cBhvr>
                                      <p:to>
                                        <p:strVal val="visible"/>
                                      </p:to>
                                    </p:set>
                                    <p:animEffect transition="in" filter="wheel(1)">
                                      <p:cBhvr>
                                        <p:cTn id="65"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10" grpId="0" animBg="1"/>
      <p:bldP spid="13" grpId="0" animBg="1"/>
      <p:bldP spid="14" grpId="0" animBg="1"/>
      <p:bldP spid="16" grpId="0" animBg="1"/>
      <p:bldP spid="17" grpId="0" animBg="1"/>
      <p:bldP spid="19" grpId="0" animBg="1"/>
      <p:bldP spid="20" grpId="0" animBg="1"/>
      <p:bldP spid="2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4E3"/>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2B788"/>
          </a:solidFill>
          <a:ln w="12700">
            <a:solidFill>
              <a:srgbClr val="52B788"/>
            </a:solidFill>
            <a:prstDash val="solid"/>
          </a:ln>
        </p:spPr>
        <p:txBody>
          <a:bodyPr/>
          <a:lstStyle/>
          <a:p>
            <a:endParaRPr lang="en-GB"/>
          </a:p>
        </p:txBody>
      </p:sp>
      <p:sp>
        <p:nvSpPr>
          <p:cNvPr id="3" name="Text 1"/>
          <p:cNvSpPr/>
          <p:nvPr/>
        </p:nvSpPr>
        <p:spPr>
          <a:xfrm>
            <a:off x="365760" y="137160"/>
            <a:ext cx="7315200" cy="50292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BRAND IDENTITY  |  Brand Story</a:t>
            </a:r>
            <a:endParaRPr lang="en-US" sz="2200" dirty="0"/>
          </a:p>
        </p:txBody>
      </p:sp>
      <p:pic>
        <p:nvPicPr>
          <p:cNvPr id="4" name="Image 0" descr="preencoded.png"/>
          <p:cNvPicPr>
            <a:picLocks noChangeAspect="1"/>
          </p:cNvPicPr>
          <p:nvPr/>
        </p:nvPicPr>
        <p:blipFill>
          <a:blip r:embed="rId4"/>
          <a:stretch>
            <a:fillRect/>
          </a:stretch>
        </p:blipFill>
        <p:spPr>
          <a:xfrm>
            <a:off x="7680960" y="-4572"/>
            <a:ext cx="1463040" cy="841248"/>
          </a:xfrm>
          <a:prstGeom prst="rect">
            <a:avLst/>
          </a:prstGeom>
        </p:spPr>
      </p:pic>
      <p:sp>
        <p:nvSpPr>
          <p:cNvPr id="5" name="Text 2"/>
          <p:cNvSpPr/>
          <p:nvPr/>
        </p:nvSpPr>
        <p:spPr>
          <a:xfrm>
            <a:off x="274320" y="896112"/>
            <a:ext cx="5029200" cy="292608"/>
          </a:xfrm>
          <a:prstGeom prst="rect">
            <a:avLst/>
          </a:prstGeom>
          <a:noFill/>
          <a:ln/>
        </p:spPr>
        <p:txBody>
          <a:bodyPr wrap="square" rtlCol="0" anchor="ctr"/>
          <a:lstStyle/>
          <a:p>
            <a:pPr marL="0" indent="0">
              <a:buNone/>
            </a:pPr>
            <a:r>
              <a:rPr lang="en-US" sz="1800" b="1" dirty="0">
                <a:solidFill>
                  <a:srgbClr val="1B4332"/>
                </a:solidFill>
                <a:latin typeface="Georgia" pitchFamily="34" charset="0"/>
                <a:ea typeface="Georgia" pitchFamily="34" charset="-122"/>
                <a:cs typeface="Georgia" pitchFamily="34" charset="-120"/>
              </a:rPr>
              <a:t>Our Story</a:t>
            </a:r>
            <a:endParaRPr lang="en-US" sz="1800" dirty="0"/>
          </a:p>
        </p:txBody>
      </p:sp>
      <p:sp>
        <p:nvSpPr>
          <p:cNvPr id="6" name="Shape 3"/>
          <p:cNvSpPr/>
          <p:nvPr/>
        </p:nvSpPr>
        <p:spPr>
          <a:xfrm>
            <a:off x="274320" y="1207008"/>
            <a:ext cx="5029200" cy="0"/>
          </a:xfrm>
          <a:prstGeom prst="line">
            <a:avLst/>
          </a:prstGeom>
          <a:noFill/>
          <a:ln w="25400">
            <a:solidFill>
              <a:srgbClr val="D4A373"/>
            </a:solidFill>
            <a:prstDash val="solid"/>
          </a:ln>
        </p:spPr>
        <p:txBody>
          <a:bodyPr/>
          <a:lstStyle/>
          <a:p>
            <a:endParaRPr lang="en-GB"/>
          </a:p>
        </p:txBody>
      </p:sp>
      <p:sp>
        <p:nvSpPr>
          <p:cNvPr id="7" name="Text 4"/>
          <p:cNvSpPr/>
          <p:nvPr/>
        </p:nvSpPr>
        <p:spPr>
          <a:xfrm>
            <a:off x="274320" y="1298448"/>
            <a:ext cx="5120640" cy="2569462"/>
          </a:xfrm>
          <a:prstGeom prst="rect">
            <a:avLst/>
          </a:prstGeom>
          <a:noFill/>
          <a:ln/>
        </p:spPr>
        <p:txBody>
          <a:bodyPr wrap="square" rtlCol="0" anchor="ctr"/>
          <a:lstStyle/>
          <a:p>
            <a:pPr marL="0" indent="0">
              <a:spcAft>
                <a:spcPts val="600"/>
              </a:spcAft>
              <a:buNone/>
            </a:pPr>
            <a:r>
              <a:rPr lang="en-US" sz="1050" dirty="0">
                <a:solidFill>
                  <a:srgbClr val="2D2D2D"/>
                </a:solidFill>
                <a:latin typeface="Calibri" pitchFamily="34" charset="0"/>
                <a:ea typeface="Calibri" pitchFamily="34" charset="-122"/>
                <a:cs typeface="Calibri" pitchFamily="34" charset="-120"/>
              </a:rPr>
              <a:t>Founded by passionate food lovers and environmental advocates, Urban Green Café set out to redefine what it means to dine well. Frustrated by the disconnect between fast food culture and conscious living, the founders envisioned a gathering place where locally sourced, organic ingredients meet artisanal craftsmanship.</a:t>
            </a:r>
            <a:endParaRPr lang="en-US" sz="1050" dirty="0"/>
          </a:p>
          <a:p>
            <a:pPr marL="0" indent="0">
              <a:spcAft>
                <a:spcPts val="600"/>
              </a:spcAft>
              <a:buNone/>
            </a:pPr>
            <a:r>
              <a:rPr lang="en-US" sz="1050" dirty="0">
                <a:solidFill>
                  <a:srgbClr val="2D2D2D"/>
                </a:solidFill>
                <a:latin typeface="Calibri" pitchFamily="34" charset="0"/>
                <a:ea typeface="Calibri" pitchFamily="34" charset="-122"/>
                <a:cs typeface="Calibri" pitchFamily="34" charset="-120"/>
              </a:rPr>
              <a:t>Every cup of coffee served, and every seasonal dish plated, is a tribute to the farmers, growers, and makers who share the café's commitment to ethical sourcing and zero-waste practices. Urban Green Café partners exclusively with local farms and sustainable suppliers, ensuring that every ingredient tells a story of care, community, and respect for the land.</a:t>
            </a:r>
            <a:endParaRPr lang="en-US" sz="1050" dirty="0"/>
          </a:p>
          <a:p>
            <a:pPr marL="0" indent="0">
              <a:spcAft>
                <a:spcPts val="600"/>
              </a:spcAft>
              <a:buNone/>
            </a:pPr>
            <a:r>
              <a:rPr lang="en-US" sz="1050" dirty="0">
                <a:solidFill>
                  <a:srgbClr val="2D2D2D"/>
                </a:solidFill>
                <a:latin typeface="Calibri" pitchFamily="34" charset="0"/>
                <a:ea typeface="Calibri" pitchFamily="34" charset="-122"/>
                <a:cs typeface="Calibri" pitchFamily="34" charset="-120"/>
              </a:rPr>
              <a:t>At Urban Green Café, sustainability is not a trend — it is the foundation. The café's eco-friendly design, compostable packaging, and energy-efficient operations reflect a deep responsibility toward future generations.</a:t>
            </a:r>
            <a:endParaRPr lang="en-US" sz="1050" dirty="0"/>
          </a:p>
        </p:txBody>
      </p:sp>
      <p:sp>
        <p:nvSpPr>
          <p:cNvPr id="8" name="Text 5"/>
          <p:cNvSpPr/>
          <p:nvPr/>
        </p:nvSpPr>
        <p:spPr>
          <a:xfrm>
            <a:off x="5669280" y="914400"/>
            <a:ext cx="3200400" cy="347472"/>
          </a:xfrm>
          <a:prstGeom prst="rect">
            <a:avLst/>
          </a:prstGeom>
          <a:noFill/>
          <a:ln/>
        </p:spPr>
        <p:txBody>
          <a:bodyPr wrap="square" rtlCol="0" anchor="ctr"/>
          <a:lstStyle/>
          <a:p>
            <a:pPr marL="0" indent="0">
              <a:buNone/>
            </a:pPr>
            <a:r>
              <a:rPr lang="en-US" sz="1500" b="1" dirty="0">
                <a:solidFill>
                  <a:srgbClr val="1B4332"/>
                </a:solidFill>
                <a:latin typeface="Georgia" pitchFamily="34" charset="0"/>
                <a:ea typeface="Georgia" pitchFamily="34" charset="-122"/>
                <a:cs typeface="Georgia" pitchFamily="34" charset="-120"/>
              </a:rPr>
              <a:t>Core Values</a:t>
            </a:r>
            <a:endParaRPr lang="en-US" sz="1500" dirty="0"/>
          </a:p>
        </p:txBody>
      </p:sp>
      <p:sp>
        <p:nvSpPr>
          <p:cNvPr id="9" name="Shape 6"/>
          <p:cNvSpPr/>
          <p:nvPr/>
        </p:nvSpPr>
        <p:spPr>
          <a:xfrm>
            <a:off x="5669280" y="1417320"/>
            <a:ext cx="3200400" cy="658368"/>
          </a:xfrm>
          <a:prstGeom prst="rect">
            <a:avLst/>
          </a:prstGeom>
          <a:solidFill>
            <a:srgbClr val="1B4332"/>
          </a:solidFill>
          <a:ln w="12700">
            <a:solidFill>
              <a:srgbClr val="1B4332"/>
            </a:solidFill>
            <a:prstDash val="solid"/>
          </a:ln>
        </p:spPr>
        <p:txBody>
          <a:bodyPr/>
          <a:lstStyle/>
          <a:p>
            <a:endParaRPr lang="en-GB"/>
          </a:p>
        </p:txBody>
      </p:sp>
      <p:sp>
        <p:nvSpPr>
          <p:cNvPr id="10" name="Text 7"/>
          <p:cNvSpPr/>
          <p:nvPr/>
        </p:nvSpPr>
        <p:spPr>
          <a:xfrm>
            <a:off x="5806440" y="1472184"/>
            <a:ext cx="3017520" cy="25603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Sustainability</a:t>
            </a:r>
            <a:endParaRPr lang="en-US" sz="1200" dirty="0"/>
          </a:p>
        </p:txBody>
      </p:sp>
      <p:sp>
        <p:nvSpPr>
          <p:cNvPr id="11" name="Text 8"/>
          <p:cNvSpPr/>
          <p:nvPr/>
        </p:nvSpPr>
        <p:spPr>
          <a:xfrm>
            <a:off x="5806440" y="1737360"/>
            <a:ext cx="3017520" cy="256032"/>
          </a:xfrm>
          <a:prstGeom prst="rect">
            <a:avLst/>
          </a:prstGeom>
          <a:noFill/>
          <a:ln/>
        </p:spPr>
        <p:txBody>
          <a:bodyPr wrap="square" rtlCol="0" anchor="ctr"/>
          <a:lstStyle/>
          <a:p>
            <a:pPr marL="0" indent="0">
              <a:buNone/>
            </a:pPr>
            <a:r>
              <a:rPr lang="en-US" sz="1000" dirty="0">
                <a:solidFill>
                  <a:srgbClr val="D4EDDA"/>
                </a:solidFill>
                <a:latin typeface="Calibri" pitchFamily="34" charset="0"/>
                <a:ea typeface="Calibri" pitchFamily="34" charset="-122"/>
                <a:cs typeface="Calibri" pitchFamily="34" charset="-120"/>
              </a:rPr>
              <a:t>Eco-conscious operations from farm to cup</a:t>
            </a:r>
            <a:endParaRPr lang="en-US" sz="1000" dirty="0"/>
          </a:p>
        </p:txBody>
      </p:sp>
      <p:sp>
        <p:nvSpPr>
          <p:cNvPr id="12" name="Shape 9"/>
          <p:cNvSpPr/>
          <p:nvPr/>
        </p:nvSpPr>
        <p:spPr>
          <a:xfrm>
            <a:off x="5669280" y="2194560"/>
            <a:ext cx="3200400" cy="658368"/>
          </a:xfrm>
          <a:prstGeom prst="rect">
            <a:avLst/>
          </a:prstGeom>
          <a:solidFill>
            <a:srgbClr val="52B788"/>
          </a:solidFill>
          <a:ln w="12700">
            <a:solidFill>
              <a:srgbClr val="1B4332"/>
            </a:solidFill>
            <a:prstDash val="solid"/>
          </a:ln>
        </p:spPr>
        <p:txBody>
          <a:bodyPr/>
          <a:lstStyle/>
          <a:p>
            <a:endParaRPr lang="en-GB"/>
          </a:p>
        </p:txBody>
      </p:sp>
      <p:sp>
        <p:nvSpPr>
          <p:cNvPr id="13" name="Text 10"/>
          <p:cNvSpPr/>
          <p:nvPr/>
        </p:nvSpPr>
        <p:spPr>
          <a:xfrm>
            <a:off x="5806440" y="2249424"/>
            <a:ext cx="3017520" cy="25603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Community</a:t>
            </a:r>
            <a:endParaRPr lang="en-US" sz="1200" dirty="0"/>
          </a:p>
        </p:txBody>
      </p:sp>
      <p:sp>
        <p:nvSpPr>
          <p:cNvPr id="14" name="Text 11"/>
          <p:cNvSpPr/>
          <p:nvPr/>
        </p:nvSpPr>
        <p:spPr>
          <a:xfrm>
            <a:off x="5806440" y="2514600"/>
            <a:ext cx="3017520" cy="256032"/>
          </a:xfrm>
          <a:prstGeom prst="rect">
            <a:avLst/>
          </a:prstGeom>
          <a:noFill/>
          <a:ln/>
        </p:spPr>
        <p:txBody>
          <a:bodyPr wrap="square" rtlCol="0" anchor="ctr"/>
          <a:lstStyle/>
          <a:p>
            <a:pPr marL="0" indent="0">
              <a:buNone/>
            </a:pPr>
            <a:r>
              <a:rPr lang="en-US" sz="1000" dirty="0">
                <a:solidFill>
                  <a:srgbClr val="D4EDDA"/>
                </a:solidFill>
                <a:latin typeface="Calibri" pitchFamily="34" charset="0"/>
                <a:ea typeface="Calibri" pitchFamily="34" charset="-122"/>
                <a:cs typeface="Calibri" pitchFamily="34" charset="-120"/>
              </a:rPr>
              <a:t>Empowering local growers and makers</a:t>
            </a:r>
            <a:endParaRPr lang="en-US" sz="1000" dirty="0"/>
          </a:p>
        </p:txBody>
      </p:sp>
      <p:sp>
        <p:nvSpPr>
          <p:cNvPr id="15" name="Shape 12"/>
          <p:cNvSpPr/>
          <p:nvPr/>
        </p:nvSpPr>
        <p:spPr>
          <a:xfrm>
            <a:off x="5669280" y="2971800"/>
            <a:ext cx="3200400" cy="658368"/>
          </a:xfrm>
          <a:prstGeom prst="rect">
            <a:avLst/>
          </a:prstGeom>
          <a:solidFill>
            <a:srgbClr val="1B4332"/>
          </a:solidFill>
          <a:ln w="12700">
            <a:solidFill>
              <a:srgbClr val="1B4332"/>
            </a:solidFill>
            <a:prstDash val="solid"/>
          </a:ln>
        </p:spPr>
        <p:txBody>
          <a:bodyPr/>
          <a:lstStyle/>
          <a:p>
            <a:endParaRPr lang="en-GB"/>
          </a:p>
        </p:txBody>
      </p:sp>
      <p:sp>
        <p:nvSpPr>
          <p:cNvPr id="16" name="Text 13"/>
          <p:cNvSpPr/>
          <p:nvPr/>
        </p:nvSpPr>
        <p:spPr>
          <a:xfrm>
            <a:off x="5806440" y="3026664"/>
            <a:ext cx="3017520" cy="25603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Quality</a:t>
            </a:r>
            <a:endParaRPr lang="en-US" sz="1200" dirty="0"/>
          </a:p>
        </p:txBody>
      </p:sp>
      <p:sp>
        <p:nvSpPr>
          <p:cNvPr id="17" name="Text 14"/>
          <p:cNvSpPr/>
          <p:nvPr/>
        </p:nvSpPr>
        <p:spPr>
          <a:xfrm>
            <a:off x="5806440" y="3291840"/>
            <a:ext cx="3017520" cy="256032"/>
          </a:xfrm>
          <a:prstGeom prst="rect">
            <a:avLst/>
          </a:prstGeom>
          <a:noFill/>
          <a:ln/>
        </p:spPr>
        <p:txBody>
          <a:bodyPr wrap="square" rtlCol="0" anchor="ctr"/>
          <a:lstStyle/>
          <a:p>
            <a:pPr marL="0" indent="0">
              <a:buNone/>
            </a:pPr>
            <a:r>
              <a:rPr lang="en-US" sz="1000" dirty="0">
                <a:solidFill>
                  <a:srgbClr val="D4EDDA"/>
                </a:solidFill>
                <a:latin typeface="Calibri" pitchFamily="34" charset="0"/>
                <a:ea typeface="Calibri" pitchFamily="34" charset="-122"/>
                <a:cs typeface="Calibri" pitchFamily="34" charset="-120"/>
              </a:rPr>
              <a:t>Artisanal excellence in every item</a:t>
            </a:r>
            <a:endParaRPr lang="en-US" sz="1000" dirty="0"/>
          </a:p>
        </p:txBody>
      </p:sp>
      <p:sp>
        <p:nvSpPr>
          <p:cNvPr id="18" name="Shape 15"/>
          <p:cNvSpPr/>
          <p:nvPr/>
        </p:nvSpPr>
        <p:spPr>
          <a:xfrm>
            <a:off x="5669280" y="3749040"/>
            <a:ext cx="3200400" cy="658368"/>
          </a:xfrm>
          <a:prstGeom prst="rect">
            <a:avLst/>
          </a:prstGeom>
          <a:solidFill>
            <a:srgbClr val="52B788"/>
          </a:solidFill>
          <a:ln w="12700">
            <a:solidFill>
              <a:srgbClr val="1B4332"/>
            </a:solidFill>
            <a:prstDash val="solid"/>
          </a:ln>
        </p:spPr>
        <p:txBody>
          <a:bodyPr/>
          <a:lstStyle/>
          <a:p>
            <a:endParaRPr lang="en-GB"/>
          </a:p>
        </p:txBody>
      </p:sp>
      <p:sp>
        <p:nvSpPr>
          <p:cNvPr id="19" name="Text 16"/>
          <p:cNvSpPr/>
          <p:nvPr/>
        </p:nvSpPr>
        <p:spPr>
          <a:xfrm>
            <a:off x="5806440" y="3803904"/>
            <a:ext cx="3017520" cy="25603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Ethics</a:t>
            </a:r>
            <a:endParaRPr lang="en-US" sz="1200" dirty="0"/>
          </a:p>
        </p:txBody>
      </p:sp>
      <p:sp>
        <p:nvSpPr>
          <p:cNvPr id="20" name="Text 17"/>
          <p:cNvSpPr/>
          <p:nvPr/>
        </p:nvSpPr>
        <p:spPr>
          <a:xfrm>
            <a:off x="5806440" y="4069080"/>
            <a:ext cx="3017520" cy="256032"/>
          </a:xfrm>
          <a:prstGeom prst="rect">
            <a:avLst/>
          </a:prstGeom>
          <a:noFill/>
          <a:ln/>
        </p:spPr>
        <p:txBody>
          <a:bodyPr wrap="square" rtlCol="0" anchor="ctr"/>
          <a:lstStyle/>
          <a:p>
            <a:pPr marL="0" indent="0">
              <a:buNone/>
            </a:pPr>
            <a:r>
              <a:rPr lang="en-US" sz="1000" dirty="0">
                <a:solidFill>
                  <a:srgbClr val="D4EDDA"/>
                </a:solidFill>
                <a:latin typeface="Calibri" pitchFamily="34" charset="0"/>
                <a:ea typeface="Calibri" pitchFamily="34" charset="-122"/>
                <a:cs typeface="Calibri" pitchFamily="34" charset="-120"/>
              </a:rPr>
              <a:t>Fair trade and zero-waste commitments</a:t>
            </a:r>
            <a:endParaRPr lang="en-US" sz="1000" dirty="0"/>
          </a:p>
        </p:txBody>
      </p:sp>
      <p:sp>
        <p:nvSpPr>
          <p:cNvPr id="21" name="Shape 18"/>
          <p:cNvSpPr/>
          <p:nvPr/>
        </p:nvSpPr>
        <p:spPr>
          <a:xfrm>
            <a:off x="0" y="4526280"/>
            <a:ext cx="9144000" cy="617220"/>
          </a:xfrm>
          <a:prstGeom prst="rect">
            <a:avLst/>
          </a:prstGeom>
          <a:solidFill>
            <a:srgbClr val="E8F5E9"/>
          </a:solidFill>
          <a:ln w="12700">
            <a:solidFill>
              <a:srgbClr val="D1E8D4"/>
            </a:solidFill>
            <a:prstDash val="solid"/>
          </a:ln>
        </p:spPr>
        <p:txBody>
          <a:bodyPr/>
          <a:lstStyle/>
          <a:p>
            <a:endParaRPr lang="en-GB"/>
          </a:p>
        </p:txBody>
      </p:sp>
      <p:sp>
        <p:nvSpPr>
          <p:cNvPr id="22" name="Text 19"/>
          <p:cNvSpPr/>
          <p:nvPr/>
        </p:nvSpPr>
        <p:spPr>
          <a:xfrm>
            <a:off x="182880" y="4544568"/>
            <a:ext cx="8869680" cy="457200"/>
          </a:xfrm>
          <a:prstGeom prst="rect">
            <a:avLst/>
          </a:prstGeom>
          <a:noFill/>
          <a:ln/>
        </p:spPr>
        <p:txBody>
          <a:bodyPr wrap="square" rtlCol="0" anchor="t"/>
          <a:lstStyle/>
          <a:p>
            <a:pPr marL="0" indent="0">
              <a:buNone/>
            </a:pPr>
            <a:r>
              <a:rPr lang="en-US" sz="800" b="1" dirty="0">
                <a:solidFill>
                  <a:srgbClr val="1B4332"/>
                </a:solidFill>
                <a:latin typeface="Calibri" pitchFamily="34" charset="0"/>
                <a:ea typeface="Calibri" pitchFamily="34" charset="-122"/>
                <a:cs typeface="Calibri" pitchFamily="34" charset="-120"/>
              </a:rPr>
              <a:t>Reference: </a:t>
            </a:r>
            <a:r>
              <a:rPr lang="en-US" sz="800" dirty="0">
                <a:solidFill>
                  <a:srgbClr val="2D2D2D"/>
                </a:solidFill>
                <a:latin typeface="Calibri" pitchFamily="34" charset="0"/>
                <a:ea typeface="Calibri" pitchFamily="34" charset="-122"/>
                <a:cs typeface="Calibri" pitchFamily="34" charset="-120"/>
              </a:rPr>
              <a:t>[3] M. Beverland, "Crafting brand authenticity: The case of luxury wines," J. Management Studies, vol. 42, no. 5, pp. 1003–1029, 2005. [Online]. Available: https://scholar.google.com</a:t>
            </a:r>
            <a:endParaRPr lang="en-US" sz="800" dirty="0"/>
          </a:p>
        </p:txBody>
      </p:sp>
      <p:sp>
        <p:nvSpPr>
          <p:cNvPr id="23" name="Text 20"/>
          <p:cNvSpPr/>
          <p:nvPr/>
        </p:nvSpPr>
        <p:spPr>
          <a:xfrm>
            <a:off x="8686800" y="4754880"/>
            <a:ext cx="365760" cy="274320"/>
          </a:xfrm>
          <a:prstGeom prst="rect">
            <a:avLst/>
          </a:prstGeom>
          <a:noFill/>
          <a:ln/>
        </p:spPr>
        <p:txBody>
          <a:bodyPr wrap="square" rtlCol="0" anchor="ctr"/>
          <a:lstStyle/>
          <a:p>
            <a:pPr marL="0" indent="0" algn="r">
              <a:buNone/>
            </a:pPr>
            <a:r>
              <a:rPr lang="en-US" sz="900" dirty="0">
                <a:solidFill>
                  <a:srgbClr val="6B7280"/>
                </a:solidFill>
              </a:rPr>
              <a:t>4</a:t>
            </a:r>
            <a:endParaRPr lang="en-US" sz="9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heel(1)">
                                      <p:cBhvr>
                                        <p:cTn id="18" dur="2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1000"/>
                                        <p:tgtEl>
                                          <p:spTgt spid="7"/>
                                        </p:tgtEl>
                                      </p:cBhvr>
                                    </p:animEffect>
                                    <p:anim calcmode="lin" valueType="num">
                                      <p:cBhvr>
                                        <p:cTn id="24" dur="1000" fill="hold"/>
                                        <p:tgtEl>
                                          <p:spTgt spid="7"/>
                                        </p:tgtEl>
                                        <p:attrNameLst>
                                          <p:attrName>ppt_x</p:attrName>
                                        </p:attrNameLst>
                                      </p:cBhvr>
                                      <p:tavLst>
                                        <p:tav tm="0">
                                          <p:val>
                                            <p:strVal val="#ppt_x"/>
                                          </p:val>
                                        </p:tav>
                                        <p:tav tm="100000">
                                          <p:val>
                                            <p:strVal val="#ppt_x"/>
                                          </p:val>
                                        </p:tav>
                                      </p:tavLst>
                                    </p:anim>
                                    <p:anim calcmode="lin" valueType="num">
                                      <p:cBhvr>
                                        <p:cTn id="2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p:cTn id="30" dur="1000" fill="hold"/>
                                        <p:tgtEl>
                                          <p:spTgt spid="8"/>
                                        </p:tgtEl>
                                        <p:attrNameLst>
                                          <p:attrName>ppt_w</p:attrName>
                                        </p:attrNameLst>
                                      </p:cBhvr>
                                      <p:tavLst>
                                        <p:tav tm="0">
                                          <p:val>
                                            <p:fltVal val="0"/>
                                          </p:val>
                                        </p:tav>
                                        <p:tav tm="100000">
                                          <p:val>
                                            <p:strVal val="#ppt_w"/>
                                          </p:val>
                                        </p:tav>
                                      </p:tavLst>
                                    </p:anim>
                                    <p:anim calcmode="lin" valueType="num">
                                      <p:cBhvr>
                                        <p:cTn id="31" dur="1000" fill="hold"/>
                                        <p:tgtEl>
                                          <p:spTgt spid="8"/>
                                        </p:tgtEl>
                                        <p:attrNameLst>
                                          <p:attrName>ppt_h</p:attrName>
                                        </p:attrNameLst>
                                      </p:cBhvr>
                                      <p:tavLst>
                                        <p:tav tm="0">
                                          <p:val>
                                            <p:fltVal val="0"/>
                                          </p:val>
                                        </p:tav>
                                        <p:tav tm="100000">
                                          <p:val>
                                            <p:strVal val="#ppt_h"/>
                                          </p:val>
                                        </p:tav>
                                      </p:tavLst>
                                    </p:anim>
                                    <p:anim calcmode="lin" valueType="num">
                                      <p:cBhvr>
                                        <p:cTn id="32" dur="1000" fill="hold"/>
                                        <p:tgtEl>
                                          <p:spTgt spid="8"/>
                                        </p:tgtEl>
                                        <p:attrNameLst>
                                          <p:attrName>style.rotation</p:attrName>
                                        </p:attrNameLst>
                                      </p:cBhvr>
                                      <p:tavLst>
                                        <p:tav tm="0">
                                          <p:val>
                                            <p:fltVal val="90"/>
                                          </p:val>
                                        </p:tav>
                                        <p:tav tm="100000">
                                          <p:val>
                                            <p:fltVal val="0"/>
                                          </p:val>
                                        </p:tav>
                                      </p:tavLst>
                                    </p:anim>
                                    <p:animEffect transition="in" filter="fade">
                                      <p:cBhvr>
                                        <p:cTn id="33" dur="1000"/>
                                        <p:tgtEl>
                                          <p:spTgt spid="8"/>
                                        </p:tgtEl>
                                      </p:cBhvr>
                                    </p:animEffect>
                                  </p:childTnLst>
                                </p:cTn>
                              </p:par>
                            </p:childTnLst>
                          </p:cTn>
                        </p:par>
                      </p:childTnLst>
                    </p:cTn>
                  </p:par>
                  <p:par>
                    <p:cTn id="34" fill="hold">
                      <p:stCondLst>
                        <p:cond delay="indefinite"/>
                      </p:stCondLst>
                      <p:childTnLst>
                        <p:par>
                          <p:cTn id="35" fill="hold">
                            <p:stCondLst>
                              <p:cond delay="0"/>
                            </p:stCondLst>
                            <p:childTnLst>
                              <p:par>
                                <p:cTn id="36" presetID="21" presetClass="entr" presetSubtype="1"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wheel(1)">
                                      <p:cBhvr>
                                        <p:cTn id="38" dur="2000"/>
                                        <p:tgtEl>
                                          <p:spTgt spid="10"/>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circle(in)">
                                      <p:cBhvr>
                                        <p:cTn id="43" dur="2000"/>
                                        <p:tgtEl>
                                          <p:spTgt spid="11"/>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barn(inVertical)">
                                      <p:cBhvr>
                                        <p:cTn id="48" dur="500"/>
                                        <p:tgtEl>
                                          <p:spTgt spid="13"/>
                                        </p:tgtEl>
                                      </p:cBhvr>
                                    </p:animEffect>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12"/>
                                        </p:tgtEl>
                                        <p:attrNameLst>
                                          <p:attrName>style.visibility</p:attrName>
                                        </p:attrNameLst>
                                      </p:cBhvr>
                                      <p:to>
                                        <p:strVal val="visible"/>
                                      </p:to>
                                    </p:set>
                                    <p:animEffect transition="in" filter="fade">
                                      <p:cBhvr>
                                        <p:cTn id="53" dur="1000"/>
                                        <p:tgtEl>
                                          <p:spTgt spid="12"/>
                                        </p:tgtEl>
                                      </p:cBhvr>
                                    </p:animEffect>
                                    <p:anim calcmode="lin" valueType="num">
                                      <p:cBhvr>
                                        <p:cTn id="54" dur="1000" fill="hold"/>
                                        <p:tgtEl>
                                          <p:spTgt spid="12"/>
                                        </p:tgtEl>
                                        <p:attrNameLst>
                                          <p:attrName>ppt_x</p:attrName>
                                        </p:attrNameLst>
                                      </p:cBhvr>
                                      <p:tavLst>
                                        <p:tav tm="0">
                                          <p:val>
                                            <p:strVal val="#ppt_x"/>
                                          </p:val>
                                        </p:tav>
                                        <p:tav tm="100000">
                                          <p:val>
                                            <p:strVal val="#ppt_x"/>
                                          </p:val>
                                        </p:tav>
                                      </p:tavLst>
                                    </p:anim>
                                    <p:anim calcmode="lin" valueType="num">
                                      <p:cBhvr>
                                        <p:cTn id="5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16"/>
                                        </p:tgtEl>
                                        <p:attrNameLst>
                                          <p:attrName>style.visibility</p:attrName>
                                        </p:attrNameLst>
                                      </p:cBhvr>
                                      <p:to>
                                        <p:strVal val="visible"/>
                                      </p:to>
                                    </p:set>
                                    <p:anim calcmode="lin" valueType="num">
                                      <p:cBhvr additive="base">
                                        <p:cTn id="60" dur="500" fill="hold"/>
                                        <p:tgtEl>
                                          <p:spTgt spid="16"/>
                                        </p:tgtEl>
                                        <p:attrNameLst>
                                          <p:attrName>ppt_x</p:attrName>
                                        </p:attrNameLst>
                                      </p:cBhvr>
                                      <p:tavLst>
                                        <p:tav tm="0">
                                          <p:val>
                                            <p:strVal val="#ppt_x"/>
                                          </p:val>
                                        </p:tav>
                                        <p:tav tm="100000">
                                          <p:val>
                                            <p:strVal val="#ppt_x"/>
                                          </p:val>
                                        </p:tav>
                                      </p:tavLst>
                                    </p:anim>
                                    <p:anim calcmode="lin" valueType="num">
                                      <p:cBhvr additive="base">
                                        <p:cTn id="61"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1" presetClass="entr" presetSubtype="1" fill="hold" grpId="0" nodeType="clickEffect">
                                  <p:stCondLst>
                                    <p:cond delay="0"/>
                                  </p:stCondLst>
                                  <p:childTnLst>
                                    <p:set>
                                      <p:cBhvr>
                                        <p:cTn id="65" dur="1" fill="hold">
                                          <p:stCondLst>
                                            <p:cond delay="0"/>
                                          </p:stCondLst>
                                        </p:cTn>
                                        <p:tgtEl>
                                          <p:spTgt spid="15"/>
                                        </p:tgtEl>
                                        <p:attrNameLst>
                                          <p:attrName>style.visibility</p:attrName>
                                        </p:attrNameLst>
                                      </p:cBhvr>
                                      <p:to>
                                        <p:strVal val="visible"/>
                                      </p:to>
                                    </p:set>
                                    <p:animEffect transition="in" filter="wheel(1)">
                                      <p:cBhvr>
                                        <p:cTn id="66" dur="2000"/>
                                        <p:tgtEl>
                                          <p:spTgt spid="15"/>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19"/>
                                        </p:tgtEl>
                                        <p:attrNameLst>
                                          <p:attrName>style.visibility</p:attrName>
                                        </p:attrNameLst>
                                      </p:cBhvr>
                                      <p:to>
                                        <p:strVal val="visible"/>
                                      </p:to>
                                    </p:set>
                                    <p:animEffect transition="in" filter="fade">
                                      <p:cBhvr>
                                        <p:cTn id="71" dur="500"/>
                                        <p:tgtEl>
                                          <p:spTgt spid="19"/>
                                        </p:tgtEl>
                                      </p:cBhvr>
                                    </p:animEffect>
                                  </p:childTnLst>
                                </p:cTn>
                              </p:par>
                            </p:childTnLst>
                          </p:cTn>
                        </p:par>
                      </p:childTnLst>
                    </p:cTn>
                  </p:par>
                  <p:par>
                    <p:cTn id="72" fill="hold">
                      <p:stCondLst>
                        <p:cond delay="indefinite"/>
                      </p:stCondLst>
                      <p:childTnLst>
                        <p:par>
                          <p:cTn id="73" fill="hold">
                            <p:stCondLst>
                              <p:cond delay="0"/>
                            </p:stCondLst>
                            <p:childTnLst>
                              <p:par>
                                <p:cTn id="74" presetID="21" presetClass="entr" presetSubtype="1" fill="hold" grpId="0" nodeType="clickEffect">
                                  <p:stCondLst>
                                    <p:cond delay="0"/>
                                  </p:stCondLst>
                                  <p:childTnLst>
                                    <p:set>
                                      <p:cBhvr>
                                        <p:cTn id="75" dur="1" fill="hold">
                                          <p:stCondLst>
                                            <p:cond delay="0"/>
                                          </p:stCondLst>
                                        </p:cTn>
                                        <p:tgtEl>
                                          <p:spTgt spid="20"/>
                                        </p:tgtEl>
                                        <p:attrNameLst>
                                          <p:attrName>style.visibility</p:attrName>
                                        </p:attrNameLst>
                                      </p:cBhvr>
                                      <p:to>
                                        <p:strVal val="visible"/>
                                      </p:to>
                                    </p:set>
                                    <p:animEffect transition="in" filter="wheel(1)">
                                      <p:cBhvr>
                                        <p:cTn id="76" dur="2000"/>
                                        <p:tgtEl>
                                          <p:spTgt spid="20"/>
                                        </p:tgtEl>
                                      </p:cBhvr>
                                    </p:animEffect>
                                  </p:childTnLst>
                                </p:cTn>
                              </p:par>
                            </p:childTnLst>
                          </p:cTn>
                        </p:par>
                      </p:childTnLst>
                    </p:cTn>
                  </p:par>
                  <p:par>
                    <p:cTn id="77" fill="hold">
                      <p:stCondLst>
                        <p:cond delay="indefinite"/>
                      </p:stCondLst>
                      <p:childTnLst>
                        <p:par>
                          <p:cTn id="78" fill="hold">
                            <p:stCondLst>
                              <p:cond delay="0"/>
                            </p:stCondLst>
                            <p:childTnLst>
                              <p:par>
                                <p:cTn id="79" presetID="21" presetClass="entr" presetSubtype="1" fill="hold" grpId="0" nodeType="clickEffect">
                                  <p:stCondLst>
                                    <p:cond delay="0"/>
                                  </p:stCondLst>
                                  <p:childTnLst>
                                    <p:set>
                                      <p:cBhvr>
                                        <p:cTn id="80" dur="1" fill="hold">
                                          <p:stCondLst>
                                            <p:cond delay="0"/>
                                          </p:stCondLst>
                                        </p:cTn>
                                        <p:tgtEl>
                                          <p:spTgt spid="22"/>
                                        </p:tgtEl>
                                        <p:attrNameLst>
                                          <p:attrName>style.visibility</p:attrName>
                                        </p:attrNameLst>
                                      </p:cBhvr>
                                      <p:to>
                                        <p:strVal val="visible"/>
                                      </p:to>
                                    </p:set>
                                    <p:animEffect transition="in" filter="wheel(1)">
                                      <p:cBhvr>
                                        <p:cTn id="81"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P spid="8" grpId="0" animBg="1"/>
      <p:bldP spid="10" grpId="0" animBg="1"/>
      <p:bldP spid="11" grpId="0" animBg="1"/>
      <p:bldP spid="12" grpId="0" animBg="1"/>
      <p:bldP spid="13" grpId="0" animBg="1"/>
      <p:bldP spid="15" grpId="0" animBg="1"/>
      <p:bldP spid="16" grpId="0" animBg="1"/>
      <p:bldP spid="19" grpId="0" animBg="1"/>
      <p:bldP spid="20" grpId="0" animBg="1"/>
      <p:bldP spid="2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B4332"/>
          </a:solidFill>
          <a:ln w="12700">
            <a:solidFill>
              <a:srgbClr val="1B4332"/>
            </a:solidFill>
            <a:prstDash val="solid"/>
          </a:ln>
        </p:spPr>
        <p:txBody>
          <a:bodyPr/>
          <a:lstStyle/>
          <a:p>
            <a:endParaRPr lang="en-GB"/>
          </a:p>
        </p:txBody>
      </p:sp>
      <p:sp>
        <p:nvSpPr>
          <p:cNvPr id="3" name="Text 1"/>
          <p:cNvSpPr/>
          <p:nvPr/>
        </p:nvSpPr>
        <p:spPr>
          <a:xfrm>
            <a:off x="365760" y="137160"/>
            <a:ext cx="7315200" cy="50292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MARKETING STRATEGY  |  Social Media</a:t>
            </a:r>
            <a:endParaRPr lang="en-US" sz="2200" dirty="0"/>
          </a:p>
        </p:txBody>
      </p:sp>
      <p:pic>
        <p:nvPicPr>
          <p:cNvPr id="4" name="Image 0" descr="preencoded.png"/>
          <p:cNvPicPr>
            <a:picLocks noChangeAspect="1"/>
          </p:cNvPicPr>
          <p:nvPr/>
        </p:nvPicPr>
        <p:blipFill>
          <a:blip r:embed="rId4"/>
          <a:stretch>
            <a:fillRect/>
          </a:stretch>
        </p:blipFill>
        <p:spPr>
          <a:xfrm>
            <a:off x="7680960" y="22860"/>
            <a:ext cx="1463040" cy="731520"/>
          </a:xfrm>
          <a:prstGeom prst="rect">
            <a:avLst/>
          </a:prstGeom>
        </p:spPr>
      </p:pic>
      <p:sp>
        <p:nvSpPr>
          <p:cNvPr id="5" name="Shape 2"/>
          <p:cNvSpPr/>
          <p:nvPr/>
        </p:nvSpPr>
        <p:spPr>
          <a:xfrm>
            <a:off x="228600" y="914400"/>
            <a:ext cx="2743200" cy="3291840"/>
          </a:xfrm>
          <a:prstGeom prst="rect">
            <a:avLst/>
          </a:prstGeom>
          <a:solidFill>
            <a:srgbClr val="F9F9F9"/>
          </a:solidFill>
          <a:ln w="6350">
            <a:solidFill>
              <a:srgbClr val="E0E0E0"/>
            </a:solidFill>
            <a:prstDash val="solid"/>
          </a:ln>
          <a:effectLst>
            <a:outerShdw blurRad="76200" dist="25400" dir="8100000" algn="bl" rotWithShape="0">
              <a:srgbClr val="000000">
                <a:alpha val="10000"/>
              </a:srgbClr>
            </a:outerShdw>
          </a:effectLst>
        </p:spPr>
        <p:txBody>
          <a:bodyPr/>
          <a:lstStyle/>
          <a:p>
            <a:endParaRPr lang="en-GB"/>
          </a:p>
        </p:txBody>
      </p:sp>
      <p:sp>
        <p:nvSpPr>
          <p:cNvPr id="6" name="Shape 3"/>
          <p:cNvSpPr/>
          <p:nvPr/>
        </p:nvSpPr>
        <p:spPr>
          <a:xfrm>
            <a:off x="228600" y="914400"/>
            <a:ext cx="2743200" cy="530352"/>
          </a:xfrm>
          <a:prstGeom prst="rect">
            <a:avLst/>
          </a:prstGeom>
          <a:solidFill>
            <a:srgbClr val="E1306C"/>
          </a:solidFill>
          <a:ln w="12700">
            <a:solidFill>
              <a:srgbClr val="E1306C"/>
            </a:solidFill>
            <a:prstDash val="solid"/>
          </a:ln>
        </p:spPr>
        <p:txBody>
          <a:bodyPr/>
          <a:lstStyle/>
          <a:p>
            <a:endParaRPr lang="en-GB"/>
          </a:p>
        </p:txBody>
      </p:sp>
      <p:sp>
        <p:nvSpPr>
          <p:cNvPr id="7" name="Text 4"/>
          <p:cNvSpPr/>
          <p:nvPr/>
        </p:nvSpPr>
        <p:spPr>
          <a:xfrm>
            <a:off x="320040" y="969264"/>
            <a:ext cx="2560320" cy="384048"/>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  Instagram</a:t>
            </a:r>
            <a:endParaRPr lang="en-US" sz="1400" dirty="0"/>
          </a:p>
        </p:txBody>
      </p:sp>
      <p:sp>
        <p:nvSpPr>
          <p:cNvPr id="8" name="Text 5"/>
          <p:cNvSpPr/>
          <p:nvPr/>
        </p:nvSpPr>
        <p:spPr>
          <a:xfrm>
            <a:off x="320040" y="1508760"/>
            <a:ext cx="2560320" cy="1984248"/>
          </a:xfrm>
          <a:prstGeom prst="rect">
            <a:avLst/>
          </a:prstGeom>
          <a:noFill/>
          <a:ln/>
        </p:spPr>
        <p:txBody>
          <a:bodyPr wrap="square" rtlCol="0" anchor="t"/>
          <a:lstStyle/>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Post daily Stories of barista craft &amp; seasonal menu</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Reels showcasing organic ingredient sourcing</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Customer photo reposts with #UrbanGreenCafé</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Monthly influencer takeovers</a:t>
            </a:r>
            <a:endParaRPr lang="en-US" sz="1050" dirty="0"/>
          </a:p>
        </p:txBody>
      </p:sp>
      <p:sp>
        <p:nvSpPr>
          <p:cNvPr id="9" name="Shape 6"/>
          <p:cNvSpPr/>
          <p:nvPr/>
        </p:nvSpPr>
        <p:spPr>
          <a:xfrm>
            <a:off x="3154680" y="914400"/>
            <a:ext cx="2743200" cy="3291840"/>
          </a:xfrm>
          <a:prstGeom prst="rect">
            <a:avLst/>
          </a:prstGeom>
          <a:solidFill>
            <a:srgbClr val="F9F9F9"/>
          </a:solidFill>
          <a:ln w="6350">
            <a:solidFill>
              <a:srgbClr val="E0E0E0"/>
            </a:solidFill>
            <a:prstDash val="solid"/>
          </a:ln>
          <a:effectLst>
            <a:outerShdw blurRad="76200" dist="25400" dir="8100000" algn="bl" rotWithShape="0">
              <a:srgbClr val="000000">
                <a:alpha val="10000"/>
              </a:srgbClr>
            </a:outerShdw>
          </a:effectLst>
        </p:spPr>
        <p:txBody>
          <a:bodyPr/>
          <a:lstStyle/>
          <a:p>
            <a:endParaRPr lang="en-GB"/>
          </a:p>
        </p:txBody>
      </p:sp>
      <p:sp>
        <p:nvSpPr>
          <p:cNvPr id="10" name="Shape 7"/>
          <p:cNvSpPr/>
          <p:nvPr/>
        </p:nvSpPr>
        <p:spPr>
          <a:xfrm>
            <a:off x="3154680" y="914400"/>
            <a:ext cx="2743200" cy="530352"/>
          </a:xfrm>
          <a:prstGeom prst="rect">
            <a:avLst/>
          </a:prstGeom>
          <a:solidFill>
            <a:srgbClr val="BD081C"/>
          </a:solidFill>
          <a:ln w="12700">
            <a:solidFill>
              <a:srgbClr val="BD081C"/>
            </a:solidFill>
            <a:prstDash val="solid"/>
          </a:ln>
        </p:spPr>
        <p:txBody>
          <a:bodyPr/>
          <a:lstStyle/>
          <a:p>
            <a:endParaRPr lang="en-GB"/>
          </a:p>
        </p:txBody>
      </p:sp>
      <p:sp>
        <p:nvSpPr>
          <p:cNvPr id="11" name="Text 8"/>
          <p:cNvSpPr/>
          <p:nvPr/>
        </p:nvSpPr>
        <p:spPr>
          <a:xfrm>
            <a:off x="3246120" y="969264"/>
            <a:ext cx="2560320" cy="384048"/>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  Pinterest</a:t>
            </a:r>
            <a:endParaRPr lang="en-US" sz="1400" dirty="0"/>
          </a:p>
        </p:txBody>
      </p:sp>
      <p:sp>
        <p:nvSpPr>
          <p:cNvPr id="12" name="Text 9"/>
          <p:cNvSpPr/>
          <p:nvPr/>
        </p:nvSpPr>
        <p:spPr>
          <a:xfrm>
            <a:off x="3246120" y="1508760"/>
            <a:ext cx="2560320" cy="2606040"/>
          </a:xfrm>
          <a:prstGeom prst="rect">
            <a:avLst/>
          </a:prstGeom>
          <a:noFill/>
          <a:ln/>
        </p:spPr>
        <p:txBody>
          <a:bodyPr wrap="square" rtlCol="0" anchor="t"/>
          <a:lstStyle/>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Create boards: Seasonal Menus, Recipes &amp; Eco-Tips</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Pin step-by-step healthy breakfast recipes</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Infographics on sustainable eating habits</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Link pins directly to website/blog content</a:t>
            </a:r>
            <a:endParaRPr lang="en-US" sz="1050" dirty="0"/>
          </a:p>
        </p:txBody>
      </p:sp>
      <p:sp>
        <p:nvSpPr>
          <p:cNvPr id="13" name="Shape 10"/>
          <p:cNvSpPr/>
          <p:nvPr/>
        </p:nvSpPr>
        <p:spPr>
          <a:xfrm>
            <a:off x="6080760" y="914400"/>
            <a:ext cx="2743200" cy="3291840"/>
          </a:xfrm>
          <a:prstGeom prst="rect">
            <a:avLst/>
          </a:prstGeom>
          <a:solidFill>
            <a:srgbClr val="F9F9F9"/>
          </a:solidFill>
          <a:ln w="6350">
            <a:solidFill>
              <a:srgbClr val="E0E0E0"/>
            </a:solidFill>
            <a:prstDash val="solid"/>
          </a:ln>
          <a:effectLst>
            <a:outerShdw blurRad="76200" dist="25400" dir="8100000" algn="bl" rotWithShape="0">
              <a:srgbClr val="000000">
                <a:alpha val="10000"/>
              </a:srgbClr>
            </a:outerShdw>
          </a:effectLst>
        </p:spPr>
        <p:txBody>
          <a:bodyPr/>
          <a:lstStyle/>
          <a:p>
            <a:endParaRPr lang="en-GB"/>
          </a:p>
        </p:txBody>
      </p:sp>
      <p:sp>
        <p:nvSpPr>
          <p:cNvPr id="14" name="Shape 11"/>
          <p:cNvSpPr/>
          <p:nvPr/>
        </p:nvSpPr>
        <p:spPr>
          <a:xfrm>
            <a:off x="6080760" y="914400"/>
            <a:ext cx="2743200" cy="530352"/>
          </a:xfrm>
          <a:prstGeom prst="rect">
            <a:avLst/>
          </a:prstGeom>
          <a:solidFill>
            <a:srgbClr val="010101"/>
          </a:solidFill>
          <a:ln w="12700">
            <a:solidFill>
              <a:srgbClr val="010101"/>
            </a:solidFill>
            <a:prstDash val="solid"/>
          </a:ln>
        </p:spPr>
        <p:txBody>
          <a:bodyPr/>
          <a:lstStyle/>
          <a:p>
            <a:endParaRPr lang="en-GB"/>
          </a:p>
        </p:txBody>
      </p:sp>
      <p:sp>
        <p:nvSpPr>
          <p:cNvPr id="15" name="Text 12"/>
          <p:cNvSpPr/>
          <p:nvPr/>
        </p:nvSpPr>
        <p:spPr>
          <a:xfrm>
            <a:off x="6172200" y="969264"/>
            <a:ext cx="2560320" cy="384048"/>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  TikTok</a:t>
            </a:r>
            <a:endParaRPr lang="en-US" sz="1400" dirty="0"/>
          </a:p>
        </p:txBody>
      </p:sp>
      <p:sp>
        <p:nvSpPr>
          <p:cNvPr id="16" name="Text 13"/>
          <p:cNvSpPr/>
          <p:nvPr/>
        </p:nvSpPr>
        <p:spPr>
          <a:xfrm>
            <a:off x="6172200" y="1508760"/>
            <a:ext cx="2560320" cy="2606040"/>
          </a:xfrm>
          <a:prstGeom prst="rect">
            <a:avLst/>
          </a:prstGeom>
          <a:noFill/>
          <a:ln/>
        </p:spPr>
        <p:txBody>
          <a:bodyPr wrap="square" rtlCol="0" anchor="t"/>
          <a:lstStyle/>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Behind-the-scenes café preparation videos</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Fun "day in the life" barista content</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Trending sustainability challenges &amp; duets</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Collaborate with eco-lifestyle creators</a:t>
            </a:r>
            <a:endParaRPr lang="en-US" sz="1050" dirty="0"/>
          </a:p>
        </p:txBody>
      </p:sp>
      <p:sp>
        <p:nvSpPr>
          <p:cNvPr id="17" name="Shape 14"/>
          <p:cNvSpPr/>
          <p:nvPr/>
        </p:nvSpPr>
        <p:spPr>
          <a:xfrm>
            <a:off x="228600" y="4297680"/>
            <a:ext cx="8686800" cy="457200"/>
          </a:xfrm>
          <a:prstGeom prst="rect">
            <a:avLst/>
          </a:prstGeom>
          <a:solidFill>
            <a:srgbClr val="1B4332"/>
          </a:solidFill>
          <a:ln w="12700">
            <a:solidFill>
              <a:srgbClr val="1B4332"/>
            </a:solidFill>
            <a:prstDash val="solid"/>
          </a:ln>
        </p:spPr>
        <p:txBody>
          <a:bodyPr/>
          <a:lstStyle/>
          <a:p>
            <a:endParaRPr lang="en-GB"/>
          </a:p>
        </p:txBody>
      </p:sp>
      <p:sp>
        <p:nvSpPr>
          <p:cNvPr id="18" name="Text 15"/>
          <p:cNvSpPr/>
          <p:nvPr/>
        </p:nvSpPr>
        <p:spPr>
          <a:xfrm>
            <a:off x="365760" y="4343400"/>
            <a:ext cx="8412480" cy="32004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  Goal: Build a combined following of 10,000+ across platforms within the first 6 months of launch</a:t>
            </a:r>
            <a:endParaRPr lang="en-US" sz="1100" dirty="0"/>
          </a:p>
        </p:txBody>
      </p:sp>
      <p:sp>
        <p:nvSpPr>
          <p:cNvPr id="19" name="Text 16"/>
          <p:cNvSpPr/>
          <p:nvPr/>
        </p:nvSpPr>
        <p:spPr>
          <a:xfrm>
            <a:off x="8686800" y="4754880"/>
            <a:ext cx="365760" cy="274320"/>
          </a:xfrm>
          <a:prstGeom prst="rect">
            <a:avLst/>
          </a:prstGeom>
          <a:noFill/>
          <a:ln/>
        </p:spPr>
        <p:txBody>
          <a:bodyPr wrap="square" rtlCol="0" anchor="ctr"/>
          <a:lstStyle/>
          <a:p>
            <a:pPr marL="0" indent="0" algn="r">
              <a:buNone/>
            </a:pPr>
            <a:r>
              <a:rPr lang="en-US" sz="900" dirty="0">
                <a:solidFill>
                  <a:srgbClr val="6B7280"/>
                </a:solidFill>
              </a:rPr>
              <a:t>5</a:t>
            </a:r>
            <a:endParaRPr lang="en-US" sz="9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heel(1)">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5" presetClass="emph" presetSubtype="0" grpId="0" nodeType="clickEffect">
                                  <p:stCondLst>
                                    <p:cond delay="0"/>
                                  </p:stCondLst>
                                  <p:iterate type="lt">
                                    <p:tmAbs val="25"/>
                                  </p:iterate>
                                  <p:childTnLst>
                                    <p:set>
                                      <p:cBhvr override="childStyle">
                                        <p:cTn id="21" dur="indefinite"/>
                                        <p:tgtEl>
                                          <p:spTgt spid="8"/>
                                        </p:tgtEl>
                                        <p:attrNameLst>
                                          <p:attrName>style.fontWeight</p:attrName>
                                        </p:attrNameLst>
                                      </p:cBhvr>
                                      <p:to>
                                        <p:strVal val="bold"/>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 calcmode="lin" valueType="num">
                                      <p:cBhvr additive="base">
                                        <p:cTn id="26" dur="500" fill="hold"/>
                                        <p:tgtEl>
                                          <p:spTgt spid="11"/>
                                        </p:tgtEl>
                                        <p:attrNameLst>
                                          <p:attrName>ppt_x</p:attrName>
                                        </p:attrNameLst>
                                      </p:cBhvr>
                                      <p:tavLst>
                                        <p:tav tm="0">
                                          <p:val>
                                            <p:strVal val="#ppt_x"/>
                                          </p:val>
                                        </p:tav>
                                        <p:tav tm="100000">
                                          <p:val>
                                            <p:strVal val="#ppt_x"/>
                                          </p:val>
                                        </p:tav>
                                      </p:tavLst>
                                    </p:anim>
                                    <p:anim calcmode="lin" valueType="num">
                                      <p:cBhvr additive="base">
                                        <p:cTn id="27"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5" presetClass="emph" presetSubtype="0" grpId="0" nodeType="clickEffect">
                                  <p:stCondLst>
                                    <p:cond delay="0"/>
                                  </p:stCondLst>
                                  <p:iterate type="lt">
                                    <p:tmAbs val="25"/>
                                  </p:iterate>
                                  <p:childTnLst>
                                    <p:set>
                                      <p:cBhvr override="childStyle">
                                        <p:cTn id="31" dur="indefinite"/>
                                        <p:tgtEl>
                                          <p:spTgt spid="12"/>
                                        </p:tgtEl>
                                        <p:attrNameLst>
                                          <p:attrName>style.fontWeight</p:attrName>
                                        </p:attrNameLst>
                                      </p:cBhvr>
                                      <p:to>
                                        <p:strVal val="bold"/>
                                      </p:to>
                                    </p:se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5"/>
                                        </p:tgtEl>
                                        <p:attrNameLst>
                                          <p:attrName>style.visibility</p:attrName>
                                        </p:attrNameLst>
                                      </p:cBhvr>
                                      <p:to>
                                        <p:strVal val="visible"/>
                                      </p:to>
                                    </p:set>
                                    <p:anim calcmode="lin" valueType="num">
                                      <p:cBhvr additive="base">
                                        <p:cTn id="36" dur="500" fill="hold"/>
                                        <p:tgtEl>
                                          <p:spTgt spid="15"/>
                                        </p:tgtEl>
                                        <p:attrNameLst>
                                          <p:attrName>ppt_x</p:attrName>
                                        </p:attrNameLst>
                                      </p:cBhvr>
                                      <p:tavLst>
                                        <p:tav tm="0">
                                          <p:val>
                                            <p:strVal val="#ppt_x"/>
                                          </p:val>
                                        </p:tav>
                                        <p:tav tm="100000">
                                          <p:val>
                                            <p:strVal val="#ppt_x"/>
                                          </p:val>
                                        </p:tav>
                                      </p:tavLst>
                                    </p:anim>
                                    <p:anim calcmode="lin" valueType="num">
                                      <p:cBhvr additive="base">
                                        <p:cTn id="37"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wheel(1)">
                                      <p:cBhvr>
                                        <p:cTn id="42" dur="2000"/>
                                        <p:tgtEl>
                                          <p:spTgt spid="16"/>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circle(in)">
                                      <p:cBhvr>
                                        <p:cTn id="47"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11" grpId="0" animBg="1"/>
      <p:bldP spid="12" grpId="0" animBg="1"/>
      <p:bldP spid="15" grpId="0" animBg="1"/>
      <p:bldP spid="16" grpId="0" animBg="1"/>
      <p:bldP spid="1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4E3"/>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2B788"/>
          </a:solidFill>
          <a:ln w="12700">
            <a:solidFill>
              <a:srgbClr val="52B788"/>
            </a:solidFill>
            <a:prstDash val="solid"/>
          </a:ln>
        </p:spPr>
        <p:txBody>
          <a:bodyPr/>
          <a:lstStyle/>
          <a:p>
            <a:endParaRPr lang="en-GB"/>
          </a:p>
        </p:txBody>
      </p:sp>
      <p:sp>
        <p:nvSpPr>
          <p:cNvPr id="3" name="Text 1"/>
          <p:cNvSpPr/>
          <p:nvPr/>
        </p:nvSpPr>
        <p:spPr>
          <a:xfrm>
            <a:off x="365760" y="137160"/>
            <a:ext cx="7315200" cy="50292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MARKETING STRATEGY  |  Content Marketing</a:t>
            </a:r>
            <a:endParaRPr lang="en-US" sz="2200" dirty="0"/>
          </a:p>
        </p:txBody>
      </p:sp>
      <p:pic>
        <p:nvPicPr>
          <p:cNvPr id="4" name="Image 0" descr="preencoded.png"/>
          <p:cNvPicPr>
            <a:picLocks noChangeAspect="1"/>
          </p:cNvPicPr>
          <p:nvPr/>
        </p:nvPicPr>
        <p:blipFill>
          <a:blip r:embed="rId4"/>
          <a:stretch>
            <a:fillRect/>
          </a:stretch>
        </p:blipFill>
        <p:spPr>
          <a:xfrm>
            <a:off x="7680960" y="22860"/>
            <a:ext cx="1463040" cy="731520"/>
          </a:xfrm>
          <a:prstGeom prst="rect">
            <a:avLst/>
          </a:prstGeom>
        </p:spPr>
      </p:pic>
      <p:sp>
        <p:nvSpPr>
          <p:cNvPr id="5" name="Shape 2"/>
          <p:cNvSpPr/>
          <p:nvPr/>
        </p:nvSpPr>
        <p:spPr>
          <a:xfrm>
            <a:off x="228600" y="960120"/>
            <a:ext cx="4297680" cy="1508760"/>
          </a:xfrm>
          <a:prstGeom prst="rect">
            <a:avLst/>
          </a:prstGeom>
          <a:solidFill>
            <a:srgbClr val="FFFFFF"/>
          </a:solidFill>
          <a:ln w="6350">
            <a:solidFill>
              <a:srgbClr val="D1E8D4"/>
            </a:solidFill>
            <a:prstDash val="solid"/>
          </a:ln>
          <a:effectLst>
            <a:outerShdw blurRad="63500" dist="25400" dir="8100000" algn="bl" rotWithShape="0">
              <a:srgbClr val="000000">
                <a:alpha val="8000"/>
              </a:srgbClr>
            </a:outerShdw>
          </a:effectLst>
        </p:spPr>
        <p:txBody>
          <a:bodyPr/>
          <a:lstStyle/>
          <a:p>
            <a:endParaRPr lang="en-GB"/>
          </a:p>
        </p:txBody>
      </p:sp>
      <p:sp>
        <p:nvSpPr>
          <p:cNvPr id="6" name="Shape 3"/>
          <p:cNvSpPr/>
          <p:nvPr/>
        </p:nvSpPr>
        <p:spPr>
          <a:xfrm>
            <a:off x="228600" y="960120"/>
            <a:ext cx="73152" cy="1508760"/>
          </a:xfrm>
          <a:prstGeom prst="rect">
            <a:avLst/>
          </a:prstGeom>
          <a:solidFill>
            <a:srgbClr val="2D6A4F"/>
          </a:solidFill>
          <a:ln w="12700">
            <a:solidFill>
              <a:srgbClr val="2D6A4F"/>
            </a:solidFill>
            <a:prstDash val="solid"/>
          </a:ln>
        </p:spPr>
        <p:txBody>
          <a:bodyPr/>
          <a:lstStyle/>
          <a:p>
            <a:endParaRPr lang="en-GB"/>
          </a:p>
        </p:txBody>
      </p:sp>
      <p:sp>
        <p:nvSpPr>
          <p:cNvPr id="7" name="Text 4"/>
          <p:cNvSpPr/>
          <p:nvPr/>
        </p:nvSpPr>
        <p:spPr>
          <a:xfrm>
            <a:off x="411480" y="1051560"/>
            <a:ext cx="4023360" cy="292608"/>
          </a:xfrm>
          <a:prstGeom prst="rect">
            <a:avLst/>
          </a:prstGeom>
          <a:noFill/>
          <a:ln/>
        </p:spPr>
        <p:txBody>
          <a:bodyPr wrap="square" rtlCol="0" anchor="ctr"/>
          <a:lstStyle/>
          <a:p>
            <a:pPr marL="0" indent="0">
              <a:buNone/>
            </a:pPr>
            <a:r>
              <a:rPr lang="en-US" sz="1300" b="1" dirty="0">
                <a:solidFill>
                  <a:srgbClr val="2D6A4F"/>
                </a:solidFill>
                <a:latin typeface="Georgia" pitchFamily="34" charset="0"/>
                <a:ea typeface="Georgia" pitchFamily="34" charset="-122"/>
                <a:cs typeface="Georgia" pitchFamily="34" charset="-120"/>
              </a:rPr>
              <a:t>📝  Blog Content</a:t>
            </a:r>
            <a:endParaRPr lang="en-US" sz="1300" dirty="0"/>
          </a:p>
        </p:txBody>
      </p:sp>
      <p:sp>
        <p:nvSpPr>
          <p:cNvPr id="8" name="Text 5"/>
          <p:cNvSpPr/>
          <p:nvPr/>
        </p:nvSpPr>
        <p:spPr>
          <a:xfrm>
            <a:off x="411480" y="1371600"/>
            <a:ext cx="4023360" cy="1005840"/>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Publish weekly blog posts on topics like sustainable eating, organic farming partnerships, and café culture. Articles build SEO authority and position Urban Green Café as a thought leader in eco-dining.</a:t>
            </a:r>
            <a:endParaRPr lang="en-US" sz="1000" dirty="0"/>
          </a:p>
        </p:txBody>
      </p:sp>
      <p:sp>
        <p:nvSpPr>
          <p:cNvPr id="9" name="Shape 6"/>
          <p:cNvSpPr/>
          <p:nvPr/>
        </p:nvSpPr>
        <p:spPr>
          <a:xfrm>
            <a:off x="4709160" y="960120"/>
            <a:ext cx="4297680" cy="1508760"/>
          </a:xfrm>
          <a:prstGeom prst="rect">
            <a:avLst/>
          </a:prstGeom>
          <a:solidFill>
            <a:srgbClr val="FFFFFF"/>
          </a:solidFill>
          <a:ln w="6350">
            <a:solidFill>
              <a:srgbClr val="D1E8D4"/>
            </a:solidFill>
            <a:prstDash val="solid"/>
          </a:ln>
          <a:effectLst>
            <a:outerShdw blurRad="63500" dist="25400" dir="8100000" algn="bl" rotWithShape="0">
              <a:srgbClr val="000000">
                <a:alpha val="8000"/>
              </a:srgbClr>
            </a:outerShdw>
          </a:effectLst>
        </p:spPr>
        <p:txBody>
          <a:bodyPr/>
          <a:lstStyle/>
          <a:p>
            <a:endParaRPr lang="en-GB"/>
          </a:p>
        </p:txBody>
      </p:sp>
      <p:sp>
        <p:nvSpPr>
          <p:cNvPr id="10" name="Shape 7"/>
          <p:cNvSpPr/>
          <p:nvPr/>
        </p:nvSpPr>
        <p:spPr>
          <a:xfrm>
            <a:off x="4709160" y="960120"/>
            <a:ext cx="73152" cy="1508760"/>
          </a:xfrm>
          <a:prstGeom prst="rect">
            <a:avLst/>
          </a:prstGeom>
          <a:solidFill>
            <a:srgbClr val="40916C"/>
          </a:solidFill>
          <a:ln w="12700">
            <a:solidFill>
              <a:srgbClr val="40916C"/>
            </a:solidFill>
            <a:prstDash val="solid"/>
          </a:ln>
        </p:spPr>
        <p:txBody>
          <a:bodyPr/>
          <a:lstStyle/>
          <a:p>
            <a:endParaRPr lang="en-GB"/>
          </a:p>
        </p:txBody>
      </p:sp>
      <p:sp>
        <p:nvSpPr>
          <p:cNvPr id="11" name="Text 8"/>
          <p:cNvSpPr/>
          <p:nvPr/>
        </p:nvSpPr>
        <p:spPr>
          <a:xfrm>
            <a:off x="4892040" y="1051560"/>
            <a:ext cx="4023360" cy="292608"/>
          </a:xfrm>
          <a:prstGeom prst="rect">
            <a:avLst/>
          </a:prstGeom>
          <a:noFill/>
          <a:ln/>
        </p:spPr>
        <p:txBody>
          <a:bodyPr wrap="square" rtlCol="0" anchor="ctr"/>
          <a:lstStyle/>
          <a:p>
            <a:pPr marL="0" indent="0">
              <a:buNone/>
            </a:pPr>
            <a:r>
              <a:rPr lang="en-US" sz="1300" b="1" dirty="0">
                <a:solidFill>
                  <a:srgbClr val="40916C"/>
                </a:solidFill>
                <a:latin typeface="Georgia" pitchFamily="34" charset="0"/>
                <a:ea typeface="Georgia" pitchFamily="34" charset="-122"/>
                <a:cs typeface="Georgia" pitchFamily="34" charset="-120"/>
              </a:rPr>
              <a:t>🍽️  Menu Features</a:t>
            </a:r>
            <a:endParaRPr lang="en-US" sz="1300" dirty="0"/>
          </a:p>
        </p:txBody>
      </p:sp>
      <p:sp>
        <p:nvSpPr>
          <p:cNvPr id="12" name="Text 9"/>
          <p:cNvSpPr/>
          <p:nvPr/>
        </p:nvSpPr>
        <p:spPr>
          <a:xfrm>
            <a:off x="4892040" y="1371600"/>
            <a:ext cx="4023360" cy="1005840"/>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Monthly spotlight on seasonal menu items with ingredient stories, nutritional benefits, and the local farmers behind each dish. Shared across social and email channels.</a:t>
            </a:r>
            <a:endParaRPr lang="en-US" sz="1000" dirty="0"/>
          </a:p>
        </p:txBody>
      </p:sp>
      <p:sp>
        <p:nvSpPr>
          <p:cNvPr id="13" name="Shape 10"/>
          <p:cNvSpPr/>
          <p:nvPr/>
        </p:nvSpPr>
        <p:spPr>
          <a:xfrm>
            <a:off x="228600" y="2651760"/>
            <a:ext cx="4297680" cy="1508760"/>
          </a:xfrm>
          <a:prstGeom prst="rect">
            <a:avLst/>
          </a:prstGeom>
          <a:solidFill>
            <a:srgbClr val="FFFFFF"/>
          </a:solidFill>
          <a:ln w="6350">
            <a:solidFill>
              <a:srgbClr val="D1E8D4"/>
            </a:solidFill>
            <a:prstDash val="solid"/>
          </a:ln>
          <a:effectLst>
            <a:outerShdw blurRad="63500" dist="25400" dir="8100000" algn="bl" rotWithShape="0">
              <a:srgbClr val="000000">
                <a:alpha val="8000"/>
              </a:srgbClr>
            </a:outerShdw>
          </a:effectLst>
        </p:spPr>
        <p:txBody>
          <a:bodyPr/>
          <a:lstStyle/>
          <a:p>
            <a:endParaRPr lang="en-GB"/>
          </a:p>
        </p:txBody>
      </p:sp>
      <p:sp>
        <p:nvSpPr>
          <p:cNvPr id="14" name="Shape 11"/>
          <p:cNvSpPr/>
          <p:nvPr/>
        </p:nvSpPr>
        <p:spPr>
          <a:xfrm>
            <a:off x="228600" y="2651760"/>
            <a:ext cx="73152" cy="1508760"/>
          </a:xfrm>
          <a:prstGeom prst="rect">
            <a:avLst/>
          </a:prstGeom>
          <a:solidFill>
            <a:srgbClr val="52B788"/>
          </a:solidFill>
          <a:ln w="12700">
            <a:solidFill>
              <a:srgbClr val="52B788"/>
            </a:solidFill>
            <a:prstDash val="solid"/>
          </a:ln>
        </p:spPr>
        <p:txBody>
          <a:bodyPr/>
          <a:lstStyle/>
          <a:p>
            <a:endParaRPr lang="en-GB"/>
          </a:p>
        </p:txBody>
      </p:sp>
      <p:sp>
        <p:nvSpPr>
          <p:cNvPr id="15" name="Text 12"/>
          <p:cNvSpPr/>
          <p:nvPr/>
        </p:nvSpPr>
        <p:spPr>
          <a:xfrm>
            <a:off x="411480" y="2743200"/>
            <a:ext cx="4023360" cy="292608"/>
          </a:xfrm>
          <a:prstGeom prst="rect">
            <a:avLst/>
          </a:prstGeom>
          <a:noFill/>
          <a:ln/>
        </p:spPr>
        <p:txBody>
          <a:bodyPr wrap="square" rtlCol="0" anchor="ctr"/>
          <a:lstStyle/>
          <a:p>
            <a:pPr marL="0" indent="0">
              <a:buNone/>
            </a:pPr>
            <a:r>
              <a:rPr lang="en-US" sz="1300" b="1" dirty="0">
                <a:solidFill>
                  <a:srgbClr val="52B788"/>
                </a:solidFill>
                <a:latin typeface="Georgia" pitchFamily="34" charset="0"/>
                <a:ea typeface="Georgia" pitchFamily="34" charset="-122"/>
                <a:cs typeface="Georgia" pitchFamily="34" charset="-120"/>
              </a:rPr>
              <a:t>📖  Recipe Spotlights</a:t>
            </a:r>
            <a:endParaRPr lang="en-US" sz="1300" dirty="0"/>
          </a:p>
        </p:txBody>
      </p:sp>
      <p:sp>
        <p:nvSpPr>
          <p:cNvPr id="16" name="Text 13"/>
          <p:cNvSpPr/>
          <p:nvPr/>
        </p:nvSpPr>
        <p:spPr>
          <a:xfrm>
            <a:off x="411480" y="3063240"/>
            <a:ext cx="4023360" cy="1005840"/>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Share step-by-step recipes inspired by café menu items. These become highly shareable content that drives website traffic, backlinks, and brand authority.</a:t>
            </a:r>
            <a:endParaRPr lang="en-US" sz="1000" dirty="0"/>
          </a:p>
        </p:txBody>
      </p:sp>
      <p:sp>
        <p:nvSpPr>
          <p:cNvPr id="17" name="Shape 14"/>
          <p:cNvSpPr/>
          <p:nvPr/>
        </p:nvSpPr>
        <p:spPr>
          <a:xfrm>
            <a:off x="4709160" y="2651760"/>
            <a:ext cx="4297680" cy="1508760"/>
          </a:xfrm>
          <a:prstGeom prst="rect">
            <a:avLst/>
          </a:prstGeom>
          <a:solidFill>
            <a:srgbClr val="FFFFFF"/>
          </a:solidFill>
          <a:ln w="6350">
            <a:solidFill>
              <a:srgbClr val="D1E8D4"/>
            </a:solidFill>
            <a:prstDash val="solid"/>
          </a:ln>
          <a:effectLst>
            <a:outerShdw blurRad="63500" dist="25400" dir="8100000" algn="bl" rotWithShape="0">
              <a:srgbClr val="000000">
                <a:alpha val="8000"/>
              </a:srgbClr>
            </a:outerShdw>
          </a:effectLst>
        </p:spPr>
        <p:txBody>
          <a:bodyPr/>
          <a:lstStyle/>
          <a:p>
            <a:endParaRPr lang="en-GB"/>
          </a:p>
        </p:txBody>
      </p:sp>
      <p:sp>
        <p:nvSpPr>
          <p:cNvPr id="18" name="Shape 15"/>
          <p:cNvSpPr/>
          <p:nvPr/>
        </p:nvSpPr>
        <p:spPr>
          <a:xfrm>
            <a:off x="4709160" y="2651760"/>
            <a:ext cx="73152" cy="1508760"/>
          </a:xfrm>
          <a:prstGeom prst="rect">
            <a:avLst/>
          </a:prstGeom>
          <a:solidFill>
            <a:srgbClr val="74C69D"/>
          </a:solidFill>
          <a:ln w="12700">
            <a:solidFill>
              <a:srgbClr val="74C69D"/>
            </a:solidFill>
            <a:prstDash val="solid"/>
          </a:ln>
        </p:spPr>
        <p:txBody>
          <a:bodyPr/>
          <a:lstStyle/>
          <a:p>
            <a:endParaRPr lang="en-GB"/>
          </a:p>
        </p:txBody>
      </p:sp>
      <p:sp>
        <p:nvSpPr>
          <p:cNvPr id="19" name="Text 16"/>
          <p:cNvSpPr/>
          <p:nvPr/>
        </p:nvSpPr>
        <p:spPr>
          <a:xfrm>
            <a:off x="4892040" y="2743200"/>
            <a:ext cx="4023360" cy="292608"/>
          </a:xfrm>
          <a:prstGeom prst="rect">
            <a:avLst/>
          </a:prstGeom>
          <a:noFill/>
          <a:ln/>
        </p:spPr>
        <p:txBody>
          <a:bodyPr wrap="square" rtlCol="0" anchor="ctr"/>
          <a:lstStyle/>
          <a:p>
            <a:pPr marL="0" indent="0">
              <a:buNone/>
            </a:pPr>
            <a:r>
              <a:rPr lang="en-US" sz="1300" b="1" dirty="0">
                <a:solidFill>
                  <a:srgbClr val="74C69D"/>
                </a:solidFill>
                <a:latin typeface="Georgia" pitchFamily="34" charset="0"/>
                <a:ea typeface="Georgia" pitchFamily="34" charset="-122"/>
                <a:cs typeface="Georgia" pitchFamily="34" charset="-120"/>
              </a:rPr>
              <a:t>📧  Seasonal Newsletters</a:t>
            </a:r>
            <a:endParaRPr lang="en-US" sz="1300" dirty="0"/>
          </a:p>
        </p:txBody>
      </p:sp>
      <p:sp>
        <p:nvSpPr>
          <p:cNvPr id="20" name="Text 17"/>
          <p:cNvSpPr/>
          <p:nvPr/>
        </p:nvSpPr>
        <p:spPr>
          <a:xfrm>
            <a:off x="4892040" y="3063240"/>
            <a:ext cx="4023360" cy="1005840"/>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Quarterly email newsletters featuring new menus, sustainability milestones, exclusive offers, and community events. Goal: 30% open rate and 5% click-through rate.</a:t>
            </a:r>
            <a:endParaRPr lang="en-US" sz="1000" dirty="0"/>
          </a:p>
        </p:txBody>
      </p:sp>
      <p:sp>
        <p:nvSpPr>
          <p:cNvPr id="21" name="Text 18"/>
          <p:cNvSpPr/>
          <p:nvPr/>
        </p:nvSpPr>
        <p:spPr>
          <a:xfrm>
            <a:off x="8686800" y="4754880"/>
            <a:ext cx="365760" cy="274320"/>
          </a:xfrm>
          <a:prstGeom prst="rect">
            <a:avLst/>
          </a:prstGeom>
          <a:noFill/>
          <a:ln/>
        </p:spPr>
        <p:txBody>
          <a:bodyPr wrap="square" rtlCol="0" anchor="ctr"/>
          <a:lstStyle/>
          <a:p>
            <a:pPr marL="0" indent="0" algn="r">
              <a:buNone/>
            </a:pPr>
            <a:r>
              <a:rPr lang="en-US" sz="900" dirty="0">
                <a:solidFill>
                  <a:srgbClr val="6B7280"/>
                </a:solidFill>
              </a:rPr>
              <a:t>6</a:t>
            </a:r>
            <a:endParaRPr lang="en-US" sz="9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arn(inVertical)">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anim calcmode="lin" valueType="num">
                                      <p:cBhvr additive="base">
                                        <p:cTn id="29" dur="500" fill="hold"/>
                                        <p:tgtEl>
                                          <p:spTgt spid="15"/>
                                        </p:tgtEl>
                                        <p:attrNameLst>
                                          <p:attrName>ppt_x</p:attrName>
                                        </p:attrNameLst>
                                      </p:cBhvr>
                                      <p:tavLst>
                                        <p:tav tm="0">
                                          <p:val>
                                            <p:strVal val="#ppt_x"/>
                                          </p:val>
                                        </p:tav>
                                        <p:tav tm="100000">
                                          <p:val>
                                            <p:strVal val="#ppt_x"/>
                                          </p:val>
                                        </p:tav>
                                      </p:tavLst>
                                    </p:anim>
                                    <p:anim calcmode="lin" valueType="num">
                                      <p:cBhvr additive="base">
                                        <p:cTn id="3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1000"/>
                                        <p:tgtEl>
                                          <p:spTgt spid="16"/>
                                        </p:tgtEl>
                                      </p:cBhvr>
                                    </p:animEffect>
                                    <p:anim calcmode="lin" valueType="num">
                                      <p:cBhvr>
                                        <p:cTn id="36" dur="1000" fill="hold"/>
                                        <p:tgtEl>
                                          <p:spTgt spid="16"/>
                                        </p:tgtEl>
                                        <p:attrNameLst>
                                          <p:attrName>ppt_x</p:attrName>
                                        </p:attrNameLst>
                                      </p:cBhvr>
                                      <p:tavLst>
                                        <p:tav tm="0">
                                          <p:val>
                                            <p:strVal val="#ppt_x"/>
                                          </p:val>
                                        </p:tav>
                                        <p:tav tm="100000">
                                          <p:val>
                                            <p:strVal val="#ppt_x"/>
                                          </p:val>
                                        </p:tav>
                                      </p:tavLst>
                                    </p:anim>
                                    <p:anim calcmode="lin" valueType="num">
                                      <p:cBhvr>
                                        <p:cTn id="37"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ppt_x"/>
                                          </p:val>
                                        </p:tav>
                                        <p:tav tm="100000">
                                          <p:val>
                                            <p:strVal val="#ppt_x"/>
                                          </p:val>
                                        </p:tav>
                                      </p:tavLst>
                                    </p:anim>
                                    <p:anim calcmode="lin" valueType="num">
                                      <p:cBhvr additive="base">
                                        <p:cTn id="4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barn(inVertical)">
                                      <p:cBhvr>
                                        <p:cTn id="48" dur="500"/>
                                        <p:tgtEl>
                                          <p:spTgt spid="12"/>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9"/>
                                        </p:tgtEl>
                                        <p:attrNameLst>
                                          <p:attrName>style.visibility</p:attrName>
                                        </p:attrNameLst>
                                      </p:cBhvr>
                                      <p:to>
                                        <p:strVal val="visible"/>
                                      </p:to>
                                    </p:set>
                                    <p:anim calcmode="lin" valueType="num">
                                      <p:cBhvr additive="base">
                                        <p:cTn id="53" dur="500" fill="hold"/>
                                        <p:tgtEl>
                                          <p:spTgt spid="19"/>
                                        </p:tgtEl>
                                        <p:attrNameLst>
                                          <p:attrName>ppt_x</p:attrName>
                                        </p:attrNameLst>
                                      </p:cBhvr>
                                      <p:tavLst>
                                        <p:tav tm="0">
                                          <p:val>
                                            <p:strVal val="#ppt_x"/>
                                          </p:val>
                                        </p:tav>
                                        <p:tav tm="100000">
                                          <p:val>
                                            <p:strVal val="#ppt_x"/>
                                          </p:val>
                                        </p:tav>
                                      </p:tavLst>
                                    </p:anim>
                                    <p:anim calcmode="lin" valueType="num">
                                      <p:cBhvr additive="base">
                                        <p:cTn id="5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1" presetClass="entr" presetSubtype="1"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wheel(1)">
                                      <p:cBhvr>
                                        <p:cTn id="59"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11" grpId="0" animBg="1"/>
      <p:bldP spid="12" grpId="0" animBg="1"/>
      <p:bldP spid="15" grpId="0" animBg="1"/>
      <p:bldP spid="16" grpId="0" animBg="1"/>
      <p:bldP spid="19" grpId="0" animBg="1"/>
      <p:bldP spid="2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B4332"/>
          </a:solidFill>
          <a:ln w="12700">
            <a:solidFill>
              <a:srgbClr val="1B4332"/>
            </a:solidFill>
            <a:prstDash val="solid"/>
          </a:ln>
        </p:spPr>
        <p:txBody>
          <a:bodyPr/>
          <a:lstStyle/>
          <a:p>
            <a:endParaRPr lang="en-GB"/>
          </a:p>
        </p:txBody>
      </p:sp>
      <p:sp>
        <p:nvSpPr>
          <p:cNvPr id="3" name="Text 1"/>
          <p:cNvSpPr/>
          <p:nvPr/>
        </p:nvSpPr>
        <p:spPr>
          <a:xfrm>
            <a:off x="365760" y="137160"/>
            <a:ext cx="7315200" cy="50292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MARKETING STRATEGY  |  SEO Strategy</a:t>
            </a:r>
            <a:endParaRPr lang="en-US" sz="2200" dirty="0"/>
          </a:p>
        </p:txBody>
      </p:sp>
      <p:pic>
        <p:nvPicPr>
          <p:cNvPr id="4" name="Image 0" descr="preencoded.png"/>
          <p:cNvPicPr>
            <a:picLocks noChangeAspect="1"/>
          </p:cNvPicPr>
          <p:nvPr/>
        </p:nvPicPr>
        <p:blipFill>
          <a:blip r:embed="rId4"/>
          <a:stretch>
            <a:fillRect/>
          </a:stretch>
        </p:blipFill>
        <p:spPr>
          <a:xfrm>
            <a:off x="137160" y="4434840"/>
            <a:ext cx="1463040" cy="731520"/>
          </a:xfrm>
          <a:prstGeom prst="rect">
            <a:avLst/>
          </a:prstGeom>
        </p:spPr>
      </p:pic>
      <p:sp>
        <p:nvSpPr>
          <p:cNvPr id="5" name="Shape 2"/>
          <p:cNvSpPr/>
          <p:nvPr/>
        </p:nvSpPr>
        <p:spPr>
          <a:xfrm>
            <a:off x="228600" y="914400"/>
            <a:ext cx="2743200" cy="658368"/>
          </a:xfrm>
          <a:prstGeom prst="rect">
            <a:avLst/>
          </a:prstGeom>
          <a:solidFill>
            <a:srgbClr val="1B4332"/>
          </a:solidFill>
          <a:ln w="12700">
            <a:solidFill>
              <a:srgbClr val="1B4332"/>
            </a:solidFill>
            <a:prstDash val="solid"/>
          </a:ln>
        </p:spPr>
        <p:txBody>
          <a:bodyPr/>
          <a:lstStyle/>
          <a:p>
            <a:endParaRPr lang="en-GB"/>
          </a:p>
        </p:txBody>
      </p:sp>
      <p:sp>
        <p:nvSpPr>
          <p:cNvPr id="6" name="Text 3"/>
          <p:cNvSpPr/>
          <p:nvPr/>
        </p:nvSpPr>
        <p:spPr>
          <a:xfrm>
            <a:off x="320040" y="960120"/>
            <a:ext cx="2560320" cy="548640"/>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Local Search</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Optimisation</a:t>
            </a:r>
            <a:endParaRPr lang="en-US" sz="1300" dirty="0"/>
          </a:p>
        </p:txBody>
      </p:sp>
      <p:sp>
        <p:nvSpPr>
          <p:cNvPr id="7" name="Shape 4"/>
          <p:cNvSpPr/>
          <p:nvPr/>
        </p:nvSpPr>
        <p:spPr>
          <a:xfrm>
            <a:off x="228600" y="1572768"/>
            <a:ext cx="2743200" cy="2606040"/>
          </a:xfrm>
          <a:prstGeom prst="rect">
            <a:avLst/>
          </a:prstGeom>
          <a:solidFill>
            <a:srgbClr val="F7FBF7"/>
          </a:solidFill>
          <a:ln w="6350">
            <a:solidFill>
              <a:srgbClr val="D1E8D4"/>
            </a:solidFill>
            <a:prstDash val="solid"/>
          </a:ln>
        </p:spPr>
        <p:txBody>
          <a:bodyPr/>
          <a:lstStyle/>
          <a:p>
            <a:endParaRPr lang="en-GB"/>
          </a:p>
        </p:txBody>
      </p:sp>
      <p:sp>
        <p:nvSpPr>
          <p:cNvPr id="8" name="Text 5"/>
          <p:cNvSpPr/>
          <p:nvPr/>
        </p:nvSpPr>
        <p:spPr>
          <a:xfrm>
            <a:off x="320040" y="1664208"/>
            <a:ext cx="2560320" cy="2423160"/>
          </a:xfrm>
          <a:prstGeom prst="rect">
            <a:avLst/>
          </a:prstGeom>
          <a:noFill/>
          <a:ln/>
        </p:spPr>
        <p:txBody>
          <a:bodyPr wrap="square" rtlCol="0" anchor="t"/>
          <a:lstStyle/>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Optimise Google Business Profile with accurate hours, photos &amp; responses</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Target "café near me" and "organic coffee London" keywords</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Register on Yelp, TripAdvisor &amp; local directories</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Encourage verified Google reviews from loyal customers</a:t>
            </a:r>
            <a:endParaRPr lang="en-US" sz="1050" dirty="0"/>
          </a:p>
        </p:txBody>
      </p:sp>
      <p:sp>
        <p:nvSpPr>
          <p:cNvPr id="9" name="Shape 6"/>
          <p:cNvSpPr/>
          <p:nvPr/>
        </p:nvSpPr>
        <p:spPr>
          <a:xfrm>
            <a:off x="3154680" y="914400"/>
            <a:ext cx="2743200" cy="658368"/>
          </a:xfrm>
          <a:prstGeom prst="rect">
            <a:avLst/>
          </a:prstGeom>
          <a:solidFill>
            <a:srgbClr val="40916C"/>
          </a:solidFill>
          <a:ln w="12700">
            <a:solidFill>
              <a:srgbClr val="40916C"/>
            </a:solidFill>
            <a:prstDash val="solid"/>
          </a:ln>
        </p:spPr>
        <p:txBody>
          <a:bodyPr/>
          <a:lstStyle/>
          <a:p>
            <a:endParaRPr lang="en-GB"/>
          </a:p>
        </p:txBody>
      </p:sp>
      <p:sp>
        <p:nvSpPr>
          <p:cNvPr id="10" name="Text 7"/>
          <p:cNvSpPr/>
          <p:nvPr/>
        </p:nvSpPr>
        <p:spPr>
          <a:xfrm>
            <a:off x="3246120" y="960120"/>
            <a:ext cx="2560320" cy="548640"/>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Keyword</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Strategy</a:t>
            </a:r>
            <a:endParaRPr lang="en-US" sz="1300" dirty="0"/>
          </a:p>
        </p:txBody>
      </p:sp>
      <p:sp>
        <p:nvSpPr>
          <p:cNvPr id="11" name="Shape 8"/>
          <p:cNvSpPr/>
          <p:nvPr/>
        </p:nvSpPr>
        <p:spPr>
          <a:xfrm>
            <a:off x="3154680" y="1572768"/>
            <a:ext cx="2743200" cy="2606040"/>
          </a:xfrm>
          <a:prstGeom prst="rect">
            <a:avLst/>
          </a:prstGeom>
          <a:solidFill>
            <a:srgbClr val="F7FBF7"/>
          </a:solidFill>
          <a:ln w="6350">
            <a:solidFill>
              <a:srgbClr val="D1E8D4"/>
            </a:solidFill>
            <a:prstDash val="solid"/>
          </a:ln>
        </p:spPr>
        <p:txBody>
          <a:bodyPr/>
          <a:lstStyle/>
          <a:p>
            <a:endParaRPr lang="en-GB"/>
          </a:p>
        </p:txBody>
      </p:sp>
      <p:sp>
        <p:nvSpPr>
          <p:cNvPr id="12" name="Text 9"/>
          <p:cNvSpPr/>
          <p:nvPr/>
        </p:nvSpPr>
        <p:spPr>
          <a:xfrm>
            <a:off x="3246120" y="1664208"/>
            <a:ext cx="2560320" cy="2423160"/>
          </a:xfrm>
          <a:prstGeom prst="rect">
            <a:avLst/>
          </a:prstGeom>
          <a:noFill/>
          <a:ln/>
        </p:spPr>
        <p:txBody>
          <a:bodyPr wrap="square" rtlCol="0" anchor="t"/>
          <a:lstStyle/>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Primary: "organic café", "eco-friendly coffee shop"</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Long-tail: "best locally sourced brunch near me"</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Content clusters around sustainability &amp; wellness</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Monitor keyword rankings monthly with SEMrush/Ahrefs</a:t>
            </a:r>
            <a:endParaRPr lang="en-US" sz="1050" dirty="0"/>
          </a:p>
        </p:txBody>
      </p:sp>
      <p:sp>
        <p:nvSpPr>
          <p:cNvPr id="13" name="Shape 10"/>
          <p:cNvSpPr/>
          <p:nvPr/>
        </p:nvSpPr>
        <p:spPr>
          <a:xfrm>
            <a:off x="6080760" y="914400"/>
            <a:ext cx="2743200" cy="658368"/>
          </a:xfrm>
          <a:prstGeom prst="rect">
            <a:avLst/>
          </a:prstGeom>
          <a:solidFill>
            <a:srgbClr val="52B788"/>
          </a:solidFill>
          <a:ln w="12700">
            <a:solidFill>
              <a:srgbClr val="52B788"/>
            </a:solidFill>
            <a:prstDash val="solid"/>
          </a:ln>
        </p:spPr>
        <p:txBody>
          <a:bodyPr/>
          <a:lstStyle/>
          <a:p>
            <a:endParaRPr lang="en-GB"/>
          </a:p>
        </p:txBody>
      </p:sp>
      <p:sp>
        <p:nvSpPr>
          <p:cNvPr id="14" name="Text 11"/>
          <p:cNvSpPr/>
          <p:nvPr/>
        </p:nvSpPr>
        <p:spPr>
          <a:xfrm>
            <a:off x="6126480" y="970059"/>
            <a:ext cx="2560320" cy="548640"/>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Technical</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SEO</a:t>
            </a:r>
            <a:endParaRPr lang="en-US" sz="1300" dirty="0"/>
          </a:p>
        </p:txBody>
      </p:sp>
      <p:sp>
        <p:nvSpPr>
          <p:cNvPr id="15" name="Shape 12"/>
          <p:cNvSpPr/>
          <p:nvPr/>
        </p:nvSpPr>
        <p:spPr>
          <a:xfrm>
            <a:off x="6080760" y="1572768"/>
            <a:ext cx="2743200" cy="2606040"/>
          </a:xfrm>
          <a:prstGeom prst="rect">
            <a:avLst/>
          </a:prstGeom>
          <a:solidFill>
            <a:srgbClr val="F7FBF7"/>
          </a:solidFill>
          <a:ln w="6350">
            <a:solidFill>
              <a:srgbClr val="D1E8D4"/>
            </a:solidFill>
            <a:prstDash val="solid"/>
          </a:ln>
        </p:spPr>
        <p:txBody>
          <a:bodyPr/>
          <a:lstStyle/>
          <a:p>
            <a:endParaRPr lang="en-GB"/>
          </a:p>
        </p:txBody>
      </p:sp>
      <p:sp>
        <p:nvSpPr>
          <p:cNvPr id="16" name="Text 13"/>
          <p:cNvSpPr/>
          <p:nvPr/>
        </p:nvSpPr>
        <p:spPr>
          <a:xfrm>
            <a:off x="6172200" y="1664208"/>
            <a:ext cx="2560320" cy="2423160"/>
          </a:xfrm>
          <a:prstGeom prst="rect">
            <a:avLst/>
          </a:prstGeom>
          <a:noFill/>
          <a:ln/>
        </p:spPr>
        <p:txBody>
          <a:bodyPr wrap="square" rtlCol="0" anchor="t"/>
          <a:lstStyle/>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Ensure mobile-first responsive website design</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Page load speed under 2.5 seconds</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Structured data markup (LocalBusiness schema)</a:t>
            </a:r>
            <a:endParaRPr lang="en-US" sz="1050" dirty="0"/>
          </a:p>
          <a:p>
            <a:pPr marL="342900" indent="-342900">
              <a:spcAft>
                <a:spcPts val="800"/>
              </a:spcAft>
              <a:buSzPct val="100000"/>
              <a:buChar char="•"/>
            </a:pPr>
            <a:r>
              <a:rPr lang="en-US" sz="1050" dirty="0">
                <a:solidFill>
                  <a:srgbClr val="2D2D2D"/>
                </a:solidFill>
                <a:latin typeface="Calibri" pitchFamily="34" charset="0"/>
                <a:ea typeface="Calibri" pitchFamily="34" charset="-122"/>
                <a:cs typeface="Calibri" pitchFamily="34" charset="-120"/>
              </a:rPr>
              <a:t>SSL certificate &amp; secure HTTPS throughout site</a:t>
            </a:r>
            <a:endParaRPr lang="en-US" sz="1050" dirty="0"/>
          </a:p>
        </p:txBody>
      </p:sp>
      <p:sp>
        <p:nvSpPr>
          <p:cNvPr id="17" name="Shape 14"/>
          <p:cNvSpPr/>
          <p:nvPr/>
        </p:nvSpPr>
        <p:spPr>
          <a:xfrm>
            <a:off x="0" y="4434840"/>
            <a:ext cx="9144000" cy="708660"/>
          </a:xfrm>
          <a:prstGeom prst="rect">
            <a:avLst/>
          </a:prstGeom>
          <a:solidFill>
            <a:srgbClr val="F0F7F0"/>
          </a:solidFill>
          <a:ln w="12700">
            <a:solidFill>
              <a:srgbClr val="D1E8D4"/>
            </a:solidFill>
            <a:prstDash val="solid"/>
          </a:ln>
        </p:spPr>
        <p:txBody>
          <a:bodyPr/>
          <a:lstStyle/>
          <a:p>
            <a:endParaRPr lang="en-GB"/>
          </a:p>
        </p:txBody>
      </p:sp>
      <p:sp>
        <p:nvSpPr>
          <p:cNvPr id="18" name="Text 15"/>
          <p:cNvSpPr/>
          <p:nvPr/>
        </p:nvSpPr>
        <p:spPr>
          <a:xfrm>
            <a:off x="182880" y="4453128"/>
            <a:ext cx="8869680" cy="658368"/>
          </a:xfrm>
          <a:prstGeom prst="rect">
            <a:avLst/>
          </a:prstGeom>
          <a:noFill/>
          <a:ln/>
        </p:spPr>
        <p:txBody>
          <a:bodyPr wrap="square" rtlCol="0" anchor="t"/>
          <a:lstStyle/>
          <a:p>
            <a:pPr marL="0" indent="0">
              <a:buNone/>
            </a:pPr>
            <a:r>
              <a:rPr lang="en-US" sz="800" b="1" dirty="0">
                <a:solidFill>
                  <a:srgbClr val="1B4332"/>
                </a:solidFill>
                <a:latin typeface="Calibri" pitchFamily="34" charset="0"/>
                <a:ea typeface="Calibri" pitchFamily="34" charset="-122"/>
                <a:cs typeface="Calibri" pitchFamily="34" charset="-120"/>
              </a:rPr>
              <a:t>References: </a:t>
            </a:r>
            <a:r>
              <a:rPr lang="en-US" sz="800" dirty="0">
                <a:solidFill>
                  <a:srgbClr val="2D2D2D"/>
                </a:solidFill>
                <a:latin typeface="Calibri" pitchFamily="34" charset="0"/>
                <a:ea typeface="Calibri" pitchFamily="34" charset="-122"/>
                <a:cs typeface="Calibri" pitchFamily="34" charset="-120"/>
              </a:rPr>
              <a:t>[4] B. J. Jansen and M. Zhang, "Twitter power: Tweets as electronic word of mouth," J. Amer. Soc. Inform. Sci. Technol., vol. 60, no. 11, pp. 2169–2188, 2009. [Online]. Available: https://scholar.google.com
[5] F. Baye, B. De los Santos, and M. Wildenbeest, "Search engine </a:t>
            </a:r>
            <a:r>
              <a:rPr lang="en-US" sz="800" dirty="0" err="1">
                <a:solidFill>
                  <a:srgbClr val="2D2D2D"/>
                </a:solidFill>
                <a:latin typeface="Calibri" pitchFamily="34" charset="0"/>
                <a:ea typeface="Calibri" pitchFamily="34" charset="-122"/>
                <a:cs typeface="Calibri" pitchFamily="34" charset="-120"/>
              </a:rPr>
              <a:t>optimisation</a:t>
            </a:r>
            <a:r>
              <a:rPr lang="en-US" sz="800" dirty="0">
                <a:solidFill>
                  <a:srgbClr val="2D2D2D"/>
                </a:solidFill>
                <a:latin typeface="Calibri" pitchFamily="34" charset="0"/>
                <a:ea typeface="Calibri" pitchFamily="34" charset="-122"/>
                <a:cs typeface="Calibri" pitchFamily="34" charset="-120"/>
              </a:rPr>
              <a:t>: What drives organic traffic to retail sites," J. Econ. Manag. Strategy, vol. 25, no. 1, pp. 6–31, 2016. [Online]. Available: https://scholar.google.com</a:t>
            </a:r>
            <a:endParaRPr lang="en-US" sz="800" dirty="0"/>
          </a:p>
        </p:txBody>
      </p:sp>
      <p:sp>
        <p:nvSpPr>
          <p:cNvPr id="19" name="Text 16"/>
          <p:cNvSpPr/>
          <p:nvPr/>
        </p:nvSpPr>
        <p:spPr>
          <a:xfrm>
            <a:off x="8686800" y="4754880"/>
            <a:ext cx="365760" cy="274320"/>
          </a:xfrm>
          <a:prstGeom prst="rect">
            <a:avLst/>
          </a:prstGeom>
          <a:noFill/>
          <a:ln/>
        </p:spPr>
        <p:txBody>
          <a:bodyPr wrap="square" rtlCol="0" anchor="ctr"/>
          <a:lstStyle/>
          <a:p>
            <a:pPr marL="0" indent="0" algn="r">
              <a:buNone/>
            </a:pPr>
            <a:r>
              <a:rPr lang="en-US" sz="900" dirty="0">
                <a:solidFill>
                  <a:srgbClr val="6B7280"/>
                </a:solidFill>
              </a:rPr>
              <a:t>7</a:t>
            </a:r>
            <a:endParaRPr lang="en-US" sz="900" dirty="0"/>
          </a:p>
        </p:txBody>
      </p:sp>
      <p:pic>
        <p:nvPicPr>
          <p:cNvPr id="21" name="Picture 20">
            <a:extLst>
              <a:ext uri="{FF2B5EF4-FFF2-40B4-BE49-F238E27FC236}">
                <a16:creationId xmlns:a16="http://schemas.microsoft.com/office/drawing/2014/main" id="{1E81CBBE-59C3-FE59-61B6-2A1DBFBF5FA7}"/>
              </a:ext>
            </a:extLst>
          </p:cNvPr>
          <p:cNvPicPr>
            <a:picLocks noChangeAspect="1"/>
          </p:cNvPicPr>
          <p:nvPr/>
        </p:nvPicPr>
        <p:blipFill>
          <a:blip r:embed="rId5"/>
          <a:stretch>
            <a:fillRect/>
          </a:stretch>
        </p:blipFill>
        <p:spPr>
          <a:xfrm>
            <a:off x="7746385" y="17093"/>
            <a:ext cx="1419423" cy="743054"/>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fill="hold"/>
                                        <p:tgtEl>
                                          <p:spTgt spid="21"/>
                                        </p:tgtEl>
                                        <p:attrNameLst>
                                          <p:attrName>ppt_x</p:attrName>
                                        </p:attrNameLst>
                                      </p:cBhvr>
                                      <p:tavLst>
                                        <p:tav tm="0">
                                          <p:val>
                                            <p:strVal val="#ppt_x"/>
                                          </p:val>
                                        </p:tav>
                                        <p:tav tm="100000">
                                          <p:val>
                                            <p:strVal val="#ppt_x"/>
                                          </p:val>
                                        </p:tav>
                                      </p:tavLst>
                                    </p:anim>
                                    <p:anim calcmode="lin" valueType="num">
                                      <p:cBhvr additive="base">
                                        <p:cTn id="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down)">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barn(inVertic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wheel(1)">
                                      <p:cBhvr>
                                        <p:cTn id="42" dur="20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1000"/>
                                        <p:tgtEl>
                                          <p:spTgt spid="16"/>
                                        </p:tgtEl>
                                      </p:cBhvr>
                                    </p:animEffect>
                                    <p:anim calcmode="lin" valueType="num">
                                      <p:cBhvr>
                                        <p:cTn id="48" dur="1000" fill="hold"/>
                                        <p:tgtEl>
                                          <p:spTgt spid="16"/>
                                        </p:tgtEl>
                                        <p:attrNameLst>
                                          <p:attrName>ppt_x</p:attrName>
                                        </p:attrNameLst>
                                      </p:cBhvr>
                                      <p:tavLst>
                                        <p:tav tm="0">
                                          <p:val>
                                            <p:strVal val="#ppt_x"/>
                                          </p:val>
                                        </p:tav>
                                        <p:tav tm="100000">
                                          <p:val>
                                            <p:strVal val="#ppt_x"/>
                                          </p:val>
                                        </p:tav>
                                      </p:tavLst>
                                    </p:anim>
                                    <p:anim calcmode="lin" valueType="num">
                                      <p:cBhvr>
                                        <p:cTn id="4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18"/>
                                        </p:tgtEl>
                                        <p:attrNameLst>
                                          <p:attrName>style.visibility</p:attrName>
                                        </p:attrNameLst>
                                      </p:cBhvr>
                                      <p:to>
                                        <p:strVal val="visible"/>
                                      </p:to>
                                    </p:set>
                                    <p:anim calcmode="lin" valueType="num">
                                      <p:cBhvr additive="base">
                                        <p:cTn id="54" dur="500" fill="hold"/>
                                        <p:tgtEl>
                                          <p:spTgt spid="18"/>
                                        </p:tgtEl>
                                        <p:attrNameLst>
                                          <p:attrName>ppt_x</p:attrName>
                                        </p:attrNameLst>
                                      </p:cBhvr>
                                      <p:tavLst>
                                        <p:tav tm="0">
                                          <p:val>
                                            <p:strVal val="#ppt_x"/>
                                          </p:val>
                                        </p:tav>
                                        <p:tav tm="100000">
                                          <p:val>
                                            <p:strVal val="#ppt_x"/>
                                          </p:val>
                                        </p:tav>
                                      </p:tavLst>
                                    </p:anim>
                                    <p:anim calcmode="lin" valueType="num">
                                      <p:cBhvr additive="base">
                                        <p:cTn id="55"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8" grpId="0" animBg="1"/>
      <p:bldP spid="10" grpId="0" animBg="1"/>
      <p:bldP spid="12" grpId="0" animBg="1"/>
      <p:bldP spid="14" grpId="0" animBg="1"/>
      <p:bldP spid="16" grpId="0" animBg="1"/>
      <p:bldP spid="1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4E3"/>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B4332"/>
          </a:solidFill>
          <a:ln w="12700">
            <a:solidFill>
              <a:srgbClr val="1B4332"/>
            </a:solidFill>
            <a:prstDash val="solid"/>
          </a:ln>
        </p:spPr>
        <p:txBody>
          <a:bodyPr/>
          <a:lstStyle/>
          <a:p>
            <a:endParaRPr lang="en-GB"/>
          </a:p>
        </p:txBody>
      </p:sp>
      <p:sp>
        <p:nvSpPr>
          <p:cNvPr id="3" name="Text 1"/>
          <p:cNvSpPr/>
          <p:nvPr/>
        </p:nvSpPr>
        <p:spPr>
          <a:xfrm>
            <a:off x="365760" y="137160"/>
            <a:ext cx="7315200" cy="50292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CLOUD COMPUTING</a:t>
            </a:r>
            <a:endParaRPr lang="en-US" sz="2200" dirty="0"/>
          </a:p>
        </p:txBody>
      </p:sp>
      <p:pic>
        <p:nvPicPr>
          <p:cNvPr id="4" name="Image 0" descr="preencoded.png"/>
          <p:cNvPicPr>
            <a:picLocks noChangeAspect="1"/>
          </p:cNvPicPr>
          <p:nvPr/>
        </p:nvPicPr>
        <p:blipFill>
          <a:blip r:embed="rId4"/>
          <a:stretch>
            <a:fillRect/>
          </a:stretch>
        </p:blipFill>
        <p:spPr>
          <a:xfrm>
            <a:off x="7680960" y="9144"/>
            <a:ext cx="1463040" cy="731520"/>
          </a:xfrm>
          <a:prstGeom prst="rect">
            <a:avLst/>
          </a:prstGeom>
        </p:spPr>
      </p:pic>
      <p:sp>
        <p:nvSpPr>
          <p:cNvPr id="5" name="Text 2"/>
          <p:cNvSpPr/>
          <p:nvPr/>
        </p:nvSpPr>
        <p:spPr>
          <a:xfrm>
            <a:off x="274320" y="868680"/>
            <a:ext cx="8595360" cy="347472"/>
          </a:xfrm>
          <a:prstGeom prst="rect">
            <a:avLst/>
          </a:prstGeom>
          <a:noFill/>
          <a:ln/>
        </p:spPr>
        <p:txBody>
          <a:bodyPr wrap="square" rtlCol="0" anchor="ctr"/>
          <a:lstStyle/>
          <a:p>
            <a:pPr marL="0" indent="0">
              <a:buNone/>
            </a:pPr>
            <a:r>
              <a:rPr lang="en-US" sz="1400" b="1" dirty="0">
                <a:solidFill>
                  <a:srgbClr val="1B4332"/>
                </a:solidFill>
                <a:latin typeface="Georgia" pitchFamily="34" charset="0"/>
                <a:ea typeface="Georgia" pitchFamily="34" charset="-122"/>
                <a:cs typeface="Georgia" pitchFamily="34" charset="-120"/>
              </a:rPr>
              <a:t>How Cloud Computing Supports Urban Green Café</a:t>
            </a:r>
            <a:endParaRPr lang="en-US" sz="1400" dirty="0"/>
          </a:p>
        </p:txBody>
      </p:sp>
      <p:sp>
        <p:nvSpPr>
          <p:cNvPr id="6" name="Shape 3"/>
          <p:cNvSpPr/>
          <p:nvPr/>
        </p:nvSpPr>
        <p:spPr>
          <a:xfrm>
            <a:off x="228600" y="1325880"/>
            <a:ext cx="2788920" cy="1325880"/>
          </a:xfrm>
          <a:prstGeom prst="rect">
            <a:avLst/>
          </a:prstGeom>
          <a:solidFill>
            <a:srgbClr val="FFFFFF"/>
          </a:solidFill>
          <a:ln w="6350">
            <a:solidFill>
              <a:srgbClr val="D1E8D4"/>
            </a:solidFill>
            <a:prstDash val="solid"/>
          </a:ln>
          <a:effectLst>
            <a:outerShdw blurRad="50800" dist="25400" dir="8100000" algn="bl" rotWithShape="0">
              <a:srgbClr val="000000">
                <a:alpha val="8000"/>
              </a:srgbClr>
            </a:outerShdw>
          </a:effectLst>
        </p:spPr>
        <p:txBody>
          <a:bodyPr/>
          <a:lstStyle/>
          <a:p>
            <a:endParaRPr lang="en-GB"/>
          </a:p>
        </p:txBody>
      </p:sp>
      <p:sp>
        <p:nvSpPr>
          <p:cNvPr id="7" name="Shape 4"/>
          <p:cNvSpPr/>
          <p:nvPr/>
        </p:nvSpPr>
        <p:spPr>
          <a:xfrm>
            <a:off x="228600" y="1325880"/>
            <a:ext cx="2788920" cy="347472"/>
          </a:xfrm>
          <a:prstGeom prst="rect">
            <a:avLst/>
          </a:prstGeom>
          <a:solidFill>
            <a:srgbClr val="1B4332"/>
          </a:solidFill>
          <a:ln w="12700">
            <a:solidFill>
              <a:srgbClr val="1B4332"/>
            </a:solidFill>
            <a:prstDash val="solid"/>
          </a:ln>
        </p:spPr>
        <p:txBody>
          <a:bodyPr/>
          <a:lstStyle/>
          <a:p>
            <a:endParaRPr lang="en-GB"/>
          </a:p>
        </p:txBody>
      </p:sp>
      <p:sp>
        <p:nvSpPr>
          <p:cNvPr id="8" name="Text 5"/>
          <p:cNvSpPr/>
          <p:nvPr/>
        </p:nvSpPr>
        <p:spPr>
          <a:xfrm>
            <a:off x="320040" y="1371600"/>
            <a:ext cx="260604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Website &amp; App Hosting</a:t>
            </a:r>
            <a:endParaRPr lang="en-US" sz="1100" dirty="0"/>
          </a:p>
        </p:txBody>
      </p:sp>
      <p:sp>
        <p:nvSpPr>
          <p:cNvPr id="9" name="Text 6"/>
          <p:cNvSpPr/>
          <p:nvPr/>
        </p:nvSpPr>
        <p:spPr>
          <a:xfrm>
            <a:off x="320040" y="1719072"/>
            <a:ext cx="2606040" cy="868680"/>
          </a:xfrm>
          <a:prstGeom prst="rect">
            <a:avLst/>
          </a:prstGeom>
          <a:noFill/>
          <a:ln/>
        </p:spPr>
        <p:txBody>
          <a:bodyPr wrap="square" rtlCol="0" anchor="ctr"/>
          <a:lstStyle/>
          <a:p>
            <a:pPr marL="0" indent="0">
              <a:buNone/>
            </a:pPr>
            <a:r>
              <a:rPr lang="en-US" sz="950" dirty="0">
                <a:solidFill>
                  <a:srgbClr val="2D2D2D"/>
                </a:solidFill>
                <a:latin typeface="Calibri" pitchFamily="34" charset="0"/>
                <a:ea typeface="Calibri" pitchFamily="34" charset="-122"/>
                <a:cs typeface="Calibri" pitchFamily="34" charset="-120"/>
              </a:rPr>
              <a:t>Cloud platforms like AWS, Google Cloud, or Azure host the café website and ordering apps, ensuring 99.9% uptime, automatic scaling during peak hours (e.g., weekends), and fast global content delivery via CDN.</a:t>
            </a:r>
            <a:endParaRPr lang="en-US" sz="950" dirty="0"/>
          </a:p>
        </p:txBody>
      </p:sp>
      <p:sp>
        <p:nvSpPr>
          <p:cNvPr id="10" name="Shape 7"/>
          <p:cNvSpPr/>
          <p:nvPr/>
        </p:nvSpPr>
        <p:spPr>
          <a:xfrm>
            <a:off x="3172968" y="1325880"/>
            <a:ext cx="2788920" cy="1325880"/>
          </a:xfrm>
          <a:prstGeom prst="rect">
            <a:avLst/>
          </a:prstGeom>
          <a:solidFill>
            <a:srgbClr val="FFFFFF"/>
          </a:solidFill>
          <a:ln w="6350">
            <a:solidFill>
              <a:srgbClr val="D1E8D4"/>
            </a:solidFill>
            <a:prstDash val="solid"/>
          </a:ln>
          <a:effectLst>
            <a:outerShdw blurRad="50800" dist="25400" dir="8100000" algn="bl" rotWithShape="0">
              <a:srgbClr val="000000">
                <a:alpha val="8000"/>
              </a:srgbClr>
            </a:outerShdw>
          </a:effectLst>
        </p:spPr>
        <p:txBody>
          <a:bodyPr/>
          <a:lstStyle/>
          <a:p>
            <a:endParaRPr lang="en-GB"/>
          </a:p>
        </p:txBody>
      </p:sp>
      <p:sp>
        <p:nvSpPr>
          <p:cNvPr id="11" name="Shape 8"/>
          <p:cNvSpPr/>
          <p:nvPr/>
        </p:nvSpPr>
        <p:spPr>
          <a:xfrm>
            <a:off x="3172968" y="1325880"/>
            <a:ext cx="2788920" cy="347472"/>
          </a:xfrm>
          <a:prstGeom prst="rect">
            <a:avLst/>
          </a:prstGeom>
          <a:solidFill>
            <a:srgbClr val="2D6A4F"/>
          </a:solidFill>
          <a:ln w="12700">
            <a:solidFill>
              <a:srgbClr val="2D6A4F"/>
            </a:solidFill>
            <a:prstDash val="solid"/>
          </a:ln>
        </p:spPr>
        <p:txBody>
          <a:bodyPr/>
          <a:lstStyle/>
          <a:p>
            <a:endParaRPr lang="en-GB"/>
          </a:p>
        </p:txBody>
      </p:sp>
      <p:sp>
        <p:nvSpPr>
          <p:cNvPr id="12" name="Text 9"/>
          <p:cNvSpPr/>
          <p:nvPr/>
        </p:nvSpPr>
        <p:spPr>
          <a:xfrm>
            <a:off x="3264408" y="1371600"/>
            <a:ext cx="260604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Data Storage &amp; Backups</a:t>
            </a:r>
            <a:endParaRPr lang="en-US" sz="1100" dirty="0"/>
          </a:p>
        </p:txBody>
      </p:sp>
      <p:sp>
        <p:nvSpPr>
          <p:cNvPr id="13" name="Text 10"/>
          <p:cNvSpPr/>
          <p:nvPr/>
        </p:nvSpPr>
        <p:spPr>
          <a:xfrm>
            <a:off x="3264408" y="1719072"/>
            <a:ext cx="2606040" cy="868680"/>
          </a:xfrm>
          <a:prstGeom prst="rect">
            <a:avLst/>
          </a:prstGeom>
          <a:noFill/>
          <a:ln/>
        </p:spPr>
        <p:txBody>
          <a:bodyPr wrap="square" rtlCol="0" anchor="ctr"/>
          <a:lstStyle/>
          <a:p>
            <a:pPr marL="0" indent="0">
              <a:buNone/>
            </a:pPr>
            <a:r>
              <a:rPr lang="en-US" sz="950" dirty="0">
                <a:solidFill>
                  <a:srgbClr val="2D2D2D"/>
                </a:solidFill>
                <a:latin typeface="Calibri" pitchFamily="34" charset="0"/>
                <a:ea typeface="Calibri" pitchFamily="34" charset="-122"/>
                <a:cs typeface="Calibri" pitchFamily="34" charset="-120"/>
              </a:rPr>
              <a:t>Customer data, inventory records, and transaction histories are stored securely in the cloud with automated daily backups. This eliminates the risk of data loss from hardware failure.</a:t>
            </a:r>
            <a:endParaRPr lang="en-US" sz="950" dirty="0"/>
          </a:p>
        </p:txBody>
      </p:sp>
      <p:sp>
        <p:nvSpPr>
          <p:cNvPr id="14" name="Shape 11"/>
          <p:cNvSpPr/>
          <p:nvPr/>
        </p:nvSpPr>
        <p:spPr>
          <a:xfrm>
            <a:off x="6117336" y="1325880"/>
            <a:ext cx="2788920" cy="1325880"/>
          </a:xfrm>
          <a:prstGeom prst="rect">
            <a:avLst/>
          </a:prstGeom>
          <a:solidFill>
            <a:srgbClr val="FFFFFF"/>
          </a:solidFill>
          <a:ln w="6350">
            <a:solidFill>
              <a:srgbClr val="D1E8D4"/>
            </a:solidFill>
            <a:prstDash val="solid"/>
          </a:ln>
          <a:effectLst>
            <a:outerShdw blurRad="50800" dist="25400" dir="8100000" algn="bl" rotWithShape="0">
              <a:srgbClr val="000000">
                <a:alpha val="8000"/>
              </a:srgbClr>
            </a:outerShdw>
          </a:effectLst>
        </p:spPr>
        <p:txBody>
          <a:bodyPr/>
          <a:lstStyle/>
          <a:p>
            <a:endParaRPr lang="en-GB"/>
          </a:p>
        </p:txBody>
      </p:sp>
      <p:sp>
        <p:nvSpPr>
          <p:cNvPr id="15" name="Shape 12"/>
          <p:cNvSpPr/>
          <p:nvPr/>
        </p:nvSpPr>
        <p:spPr>
          <a:xfrm>
            <a:off x="6117336" y="1325880"/>
            <a:ext cx="2788920" cy="347472"/>
          </a:xfrm>
          <a:prstGeom prst="rect">
            <a:avLst/>
          </a:prstGeom>
          <a:solidFill>
            <a:srgbClr val="40916C"/>
          </a:solidFill>
          <a:ln w="12700">
            <a:solidFill>
              <a:srgbClr val="40916C"/>
            </a:solidFill>
            <a:prstDash val="solid"/>
          </a:ln>
        </p:spPr>
        <p:txBody>
          <a:bodyPr/>
          <a:lstStyle/>
          <a:p>
            <a:endParaRPr lang="en-GB"/>
          </a:p>
        </p:txBody>
      </p:sp>
      <p:sp>
        <p:nvSpPr>
          <p:cNvPr id="16" name="Text 13"/>
          <p:cNvSpPr/>
          <p:nvPr/>
        </p:nvSpPr>
        <p:spPr>
          <a:xfrm>
            <a:off x="6208776" y="1371600"/>
            <a:ext cx="260604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Analytics &amp; Insights</a:t>
            </a:r>
            <a:endParaRPr lang="en-US" sz="1100" dirty="0"/>
          </a:p>
        </p:txBody>
      </p:sp>
      <p:sp>
        <p:nvSpPr>
          <p:cNvPr id="17" name="Text 14"/>
          <p:cNvSpPr/>
          <p:nvPr/>
        </p:nvSpPr>
        <p:spPr>
          <a:xfrm>
            <a:off x="6208776" y="1719072"/>
            <a:ext cx="2606040" cy="868680"/>
          </a:xfrm>
          <a:prstGeom prst="rect">
            <a:avLst/>
          </a:prstGeom>
          <a:noFill/>
          <a:ln/>
        </p:spPr>
        <p:txBody>
          <a:bodyPr wrap="square" rtlCol="0" anchor="ctr"/>
          <a:lstStyle/>
          <a:p>
            <a:pPr marL="0" indent="0">
              <a:buNone/>
            </a:pPr>
            <a:r>
              <a:rPr lang="en-US" sz="950" dirty="0">
                <a:solidFill>
                  <a:srgbClr val="2D2D2D"/>
                </a:solidFill>
                <a:latin typeface="Calibri" pitchFamily="34" charset="0"/>
                <a:ea typeface="Calibri" pitchFamily="34" charset="-122"/>
                <a:cs typeface="Calibri" pitchFamily="34" charset="-120"/>
              </a:rPr>
              <a:t>Google Analytics and cloud-based BI tools provide real-time insights into website traffic, customer behaviour, and sales patterns, enabling data-driven decisions on menus and promotions.</a:t>
            </a:r>
            <a:endParaRPr lang="en-US" sz="950" dirty="0"/>
          </a:p>
        </p:txBody>
      </p:sp>
      <p:sp>
        <p:nvSpPr>
          <p:cNvPr id="18" name="Shape 15"/>
          <p:cNvSpPr/>
          <p:nvPr/>
        </p:nvSpPr>
        <p:spPr>
          <a:xfrm>
            <a:off x="228600" y="2788920"/>
            <a:ext cx="2788920" cy="1325880"/>
          </a:xfrm>
          <a:prstGeom prst="rect">
            <a:avLst/>
          </a:prstGeom>
          <a:solidFill>
            <a:srgbClr val="FFFFFF"/>
          </a:solidFill>
          <a:ln w="6350">
            <a:solidFill>
              <a:srgbClr val="D1E8D4"/>
            </a:solidFill>
            <a:prstDash val="solid"/>
          </a:ln>
          <a:effectLst>
            <a:outerShdw blurRad="50800" dist="25400" dir="8100000" algn="bl" rotWithShape="0">
              <a:srgbClr val="000000">
                <a:alpha val="8000"/>
              </a:srgbClr>
            </a:outerShdw>
          </a:effectLst>
        </p:spPr>
        <p:txBody>
          <a:bodyPr/>
          <a:lstStyle/>
          <a:p>
            <a:endParaRPr lang="en-GB"/>
          </a:p>
        </p:txBody>
      </p:sp>
      <p:sp>
        <p:nvSpPr>
          <p:cNvPr id="19" name="Shape 16"/>
          <p:cNvSpPr/>
          <p:nvPr/>
        </p:nvSpPr>
        <p:spPr>
          <a:xfrm>
            <a:off x="228600" y="2788920"/>
            <a:ext cx="2788920" cy="347472"/>
          </a:xfrm>
          <a:prstGeom prst="rect">
            <a:avLst/>
          </a:prstGeom>
          <a:solidFill>
            <a:srgbClr val="52B788"/>
          </a:solidFill>
          <a:ln w="12700">
            <a:solidFill>
              <a:srgbClr val="52B788"/>
            </a:solidFill>
            <a:prstDash val="solid"/>
          </a:ln>
        </p:spPr>
        <p:txBody>
          <a:bodyPr/>
          <a:lstStyle/>
          <a:p>
            <a:endParaRPr lang="en-GB"/>
          </a:p>
        </p:txBody>
      </p:sp>
      <p:sp>
        <p:nvSpPr>
          <p:cNvPr id="20" name="Text 17"/>
          <p:cNvSpPr/>
          <p:nvPr/>
        </p:nvSpPr>
        <p:spPr>
          <a:xfrm>
            <a:off x="320040" y="2834640"/>
            <a:ext cx="260604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Online Ordering &amp; POS</a:t>
            </a:r>
            <a:endParaRPr lang="en-US" sz="1100" dirty="0"/>
          </a:p>
        </p:txBody>
      </p:sp>
      <p:sp>
        <p:nvSpPr>
          <p:cNvPr id="21" name="Text 18"/>
          <p:cNvSpPr/>
          <p:nvPr/>
        </p:nvSpPr>
        <p:spPr>
          <a:xfrm>
            <a:off x="320040" y="3182112"/>
            <a:ext cx="2606040" cy="868680"/>
          </a:xfrm>
          <a:prstGeom prst="rect">
            <a:avLst/>
          </a:prstGeom>
          <a:noFill/>
          <a:ln/>
        </p:spPr>
        <p:txBody>
          <a:bodyPr wrap="square" rtlCol="0" anchor="ctr"/>
          <a:lstStyle/>
          <a:p>
            <a:pPr marL="0" indent="0">
              <a:buNone/>
            </a:pPr>
            <a:r>
              <a:rPr lang="en-US" sz="950" dirty="0">
                <a:solidFill>
                  <a:srgbClr val="2D2D2D"/>
                </a:solidFill>
                <a:latin typeface="Calibri" pitchFamily="34" charset="0"/>
                <a:ea typeface="Calibri" pitchFamily="34" charset="-122"/>
                <a:cs typeface="Calibri" pitchFamily="34" charset="-120"/>
              </a:rPr>
              <a:t>Cloud-based POS systems like Square or Toast sync in-café and online orders in real time. Staff can manage inventory, loyalty programmes, and orders from any device.</a:t>
            </a:r>
            <a:endParaRPr lang="en-US" sz="950" dirty="0"/>
          </a:p>
        </p:txBody>
      </p:sp>
      <p:sp>
        <p:nvSpPr>
          <p:cNvPr id="22" name="Shape 19"/>
          <p:cNvSpPr/>
          <p:nvPr/>
        </p:nvSpPr>
        <p:spPr>
          <a:xfrm>
            <a:off x="3172968" y="2788920"/>
            <a:ext cx="2788920" cy="1325880"/>
          </a:xfrm>
          <a:prstGeom prst="rect">
            <a:avLst/>
          </a:prstGeom>
          <a:solidFill>
            <a:srgbClr val="FFFFFF"/>
          </a:solidFill>
          <a:ln w="6350">
            <a:solidFill>
              <a:srgbClr val="D1E8D4"/>
            </a:solidFill>
            <a:prstDash val="solid"/>
          </a:ln>
          <a:effectLst>
            <a:outerShdw blurRad="50800" dist="25400" dir="8100000" algn="bl" rotWithShape="0">
              <a:srgbClr val="000000">
                <a:alpha val="8000"/>
              </a:srgbClr>
            </a:outerShdw>
          </a:effectLst>
        </p:spPr>
        <p:txBody>
          <a:bodyPr/>
          <a:lstStyle/>
          <a:p>
            <a:endParaRPr lang="en-GB"/>
          </a:p>
        </p:txBody>
      </p:sp>
      <p:sp>
        <p:nvSpPr>
          <p:cNvPr id="23" name="Shape 20"/>
          <p:cNvSpPr/>
          <p:nvPr/>
        </p:nvSpPr>
        <p:spPr>
          <a:xfrm>
            <a:off x="3172968" y="2788920"/>
            <a:ext cx="2788920" cy="347472"/>
          </a:xfrm>
          <a:prstGeom prst="rect">
            <a:avLst/>
          </a:prstGeom>
          <a:solidFill>
            <a:srgbClr val="52B788"/>
          </a:solidFill>
          <a:ln w="12700">
            <a:solidFill>
              <a:srgbClr val="52B788"/>
            </a:solidFill>
            <a:prstDash val="solid"/>
          </a:ln>
        </p:spPr>
        <p:txBody>
          <a:bodyPr/>
          <a:lstStyle/>
          <a:p>
            <a:endParaRPr lang="en-GB"/>
          </a:p>
        </p:txBody>
      </p:sp>
      <p:sp>
        <p:nvSpPr>
          <p:cNvPr id="24" name="Text 21"/>
          <p:cNvSpPr/>
          <p:nvPr/>
        </p:nvSpPr>
        <p:spPr>
          <a:xfrm>
            <a:off x="3264408" y="2834640"/>
            <a:ext cx="260604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Email &amp; Communication</a:t>
            </a:r>
            <a:endParaRPr lang="en-US" sz="1100" dirty="0"/>
          </a:p>
        </p:txBody>
      </p:sp>
      <p:sp>
        <p:nvSpPr>
          <p:cNvPr id="25" name="Text 22"/>
          <p:cNvSpPr/>
          <p:nvPr/>
        </p:nvSpPr>
        <p:spPr>
          <a:xfrm>
            <a:off x="3264408" y="3182112"/>
            <a:ext cx="2606040" cy="868680"/>
          </a:xfrm>
          <a:prstGeom prst="rect">
            <a:avLst/>
          </a:prstGeom>
          <a:noFill/>
          <a:ln/>
        </p:spPr>
        <p:txBody>
          <a:bodyPr wrap="square" rtlCol="0" anchor="ctr"/>
          <a:lstStyle/>
          <a:p>
            <a:pPr marL="0" indent="0">
              <a:buNone/>
            </a:pPr>
            <a:r>
              <a:rPr lang="en-US" sz="950" dirty="0">
                <a:solidFill>
                  <a:srgbClr val="2D2D2D"/>
                </a:solidFill>
                <a:latin typeface="Calibri" pitchFamily="34" charset="0"/>
                <a:ea typeface="Calibri" pitchFamily="34" charset="-122"/>
                <a:cs typeface="Calibri" pitchFamily="34" charset="-120"/>
              </a:rPr>
              <a:t>Google Workspace or Microsoft 365 provide professional email (info@urbangreencafe.com), shared calendars, and team collaboration tools hosted fully in the cloud.</a:t>
            </a:r>
            <a:endParaRPr lang="en-US" sz="950" dirty="0"/>
          </a:p>
        </p:txBody>
      </p:sp>
      <p:sp>
        <p:nvSpPr>
          <p:cNvPr id="26" name="Shape 23"/>
          <p:cNvSpPr/>
          <p:nvPr/>
        </p:nvSpPr>
        <p:spPr>
          <a:xfrm>
            <a:off x="6117336" y="2788920"/>
            <a:ext cx="2788920" cy="1325880"/>
          </a:xfrm>
          <a:prstGeom prst="rect">
            <a:avLst/>
          </a:prstGeom>
          <a:solidFill>
            <a:srgbClr val="FFFFFF"/>
          </a:solidFill>
          <a:ln w="6350">
            <a:solidFill>
              <a:srgbClr val="D1E8D4"/>
            </a:solidFill>
            <a:prstDash val="solid"/>
          </a:ln>
          <a:effectLst>
            <a:outerShdw blurRad="50800" dist="25400" dir="8100000" algn="bl" rotWithShape="0">
              <a:srgbClr val="000000">
                <a:alpha val="8000"/>
              </a:srgbClr>
            </a:outerShdw>
          </a:effectLst>
        </p:spPr>
        <p:txBody>
          <a:bodyPr/>
          <a:lstStyle/>
          <a:p>
            <a:endParaRPr lang="en-GB"/>
          </a:p>
        </p:txBody>
      </p:sp>
      <p:sp>
        <p:nvSpPr>
          <p:cNvPr id="27" name="Shape 24"/>
          <p:cNvSpPr/>
          <p:nvPr/>
        </p:nvSpPr>
        <p:spPr>
          <a:xfrm>
            <a:off x="6117336" y="2788920"/>
            <a:ext cx="2788920" cy="347472"/>
          </a:xfrm>
          <a:prstGeom prst="rect">
            <a:avLst/>
          </a:prstGeom>
          <a:solidFill>
            <a:srgbClr val="74C69D"/>
          </a:solidFill>
          <a:ln w="12700">
            <a:solidFill>
              <a:srgbClr val="74C69D"/>
            </a:solidFill>
            <a:prstDash val="solid"/>
          </a:ln>
        </p:spPr>
        <p:txBody>
          <a:bodyPr/>
          <a:lstStyle/>
          <a:p>
            <a:endParaRPr lang="en-GB"/>
          </a:p>
        </p:txBody>
      </p:sp>
      <p:sp>
        <p:nvSpPr>
          <p:cNvPr id="28" name="Text 25"/>
          <p:cNvSpPr/>
          <p:nvPr/>
        </p:nvSpPr>
        <p:spPr>
          <a:xfrm>
            <a:off x="6208776" y="2834640"/>
            <a:ext cx="260604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Scalability &amp; Cost Savings</a:t>
            </a:r>
            <a:endParaRPr lang="en-US" sz="1100" dirty="0"/>
          </a:p>
        </p:txBody>
      </p:sp>
      <p:sp>
        <p:nvSpPr>
          <p:cNvPr id="29" name="Text 26"/>
          <p:cNvSpPr/>
          <p:nvPr/>
        </p:nvSpPr>
        <p:spPr>
          <a:xfrm>
            <a:off x="6208776" y="3182112"/>
            <a:ext cx="2606040" cy="868680"/>
          </a:xfrm>
          <a:prstGeom prst="rect">
            <a:avLst/>
          </a:prstGeom>
          <a:noFill/>
          <a:ln/>
        </p:spPr>
        <p:txBody>
          <a:bodyPr wrap="square" rtlCol="0" anchor="ctr"/>
          <a:lstStyle/>
          <a:p>
            <a:pPr marL="0" indent="0">
              <a:buNone/>
            </a:pPr>
            <a:r>
              <a:rPr lang="en-US" sz="950" dirty="0">
                <a:solidFill>
                  <a:srgbClr val="2D2D2D"/>
                </a:solidFill>
                <a:latin typeface="Calibri" pitchFamily="34" charset="0"/>
                <a:ea typeface="Calibri" pitchFamily="34" charset="-122"/>
                <a:cs typeface="Calibri" pitchFamily="34" charset="-120"/>
              </a:rPr>
              <a:t>The café pays only for cloud resources used (pay-as-you-go), avoiding expensive on-site server costs. Resources scale automatically as the business grows to new locations.</a:t>
            </a:r>
            <a:endParaRPr lang="en-US" sz="950" dirty="0"/>
          </a:p>
        </p:txBody>
      </p:sp>
      <p:sp>
        <p:nvSpPr>
          <p:cNvPr id="30" name="Text 27"/>
          <p:cNvSpPr/>
          <p:nvPr/>
        </p:nvSpPr>
        <p:spPr>
          <a:xfrm>
            <a:off x="8686800" y="4754880"/>
            <a:ext cx="365760" cy="274320"/>
          </a:xfrm>
          <a:prstGeom prst="rect">
            <a:avLst/>
          </a:prstGeom>
          <a:noFill/>
          <a:ln/>
        </p:spPr>
        <p:txBody>
          <a:bodyPr wrap="square" rtlCol="0" anchor="ctr"/>
          <a:lstStyle/>
          <a:p>
            <a:pPr marL="0" indent="0" algn="r">
              <a:buNone/>
            </a:pPr>
            <a:r>
              <a:rPr lang="en-US" sz="900" dirty="0">
                <a:solidFill>
                  <a:srgbClr val="6B7280"/>
                </a:solidFill>
              </a:rPr>
              <a:t>8</a:t>
            </a:r>
            <a:endParaRPr lang="en-US" sz="9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barn(inVertical)">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 calcmode="lin" valueType="num">
                                      <p:cBhvr additive="base">
                                        <p:cTn id="34" dur="500" fill="hold"/>
                                        <p:tgtEl>
                                          <p:spTgt spid="12"/>
                                        </p:tgtEl>
                                        <p:attrNameLst>
                                          <p:attrName>ppt_x</p:attrName>
                                        </p:attrNameLst>
                                      </p:cBhvr>
                                      <p:tavLst>
                                        <p:tav tm="0">
                                          <p:val>
                                            <p:strVal val="#ppt_x"/>
                                          </p:val>
                                        </p:tav>
                                        <p:tav tm="100000">
                                          <p:val>
                                            <p:strVal val="#ppt_x"/>
                                          </p:val>
                                        </p:tav>
                                      </p:tavLst>
                                    </p:anim>
                                    <p:anim calcmode="lin" valueType="num">
                                      <p:cBhvr additive="base">
                                        <p:cTn id="3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barn(inVertical)">
                                      <p:cBhvr>
                                        <p:cTn id="40" dur="500"/>
                                        <p:tgtEl>
                                          <p:spTgt spid="13"/>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anim calcmode="lin" valueType="num">
                                      <p:cBhvr additive="base">
                                        <p:cTn id="45" dur="500" fill="hold"/>
                                        <p:tgtEl>
                                          <p:spTgt spid="16"/>
                                        </p:tgtEl>
                                        <p:attrNameLst>
                                          <p:attrName>ppt_x</p:attrName>
                                        </p:attrNameLst>
                                      </p:cBhvr>
                                      <p:tavLst>
                                        <p:tav tm="0">
                                          <p:val>
                                            <p:strVal val="#ppt_x"/>
                                          </p:val>
                                        </p:tav>
                                        <p:tav tm="100000">
                                          <p:val>
                                            <p:strVal val="#ppt_x"/>
                                          </p:val>
                                        </p:tav>
                                      </p:tavLst>
                                    </p:anim>
                                    <p:anim calcmode="lin" valueType="num">
                                      <p:cBhvr additive="base">
                                        <p:cTn id="4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6" presetClass="entr" presetSubtype="21"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barn(inVertical)">
                                      <p:cBhvr>
                                        <p:cTn id="51" dur="500"/>
                                        <p:tgtEl>
                                          <p:spTgt spid="17"/>
                                        </p:tgtEl>
                                      </p:cBhvr>
                                    </p:animEffect>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20"/>
                                        </p:tgtEl>
                                        <p:attrNameLst>
                                          <p:attrName>style.visibility</p:attrName>
                                        </p:attrNameLst>
                                      </p:cBhvr>
                                      <p:to>
                                        <p:strVal val="visible"/>
                                      </p:to>
                                    </p:set>
                                    <p:anim calcmode="lin" valueType="num">
                                      <p:cBhvr additive="base">
                                        <p:cTn id="56" dur="500" fill="hold"/>
                                        <p:tgtEl>
                                          <p:spTgt spid="20"/>
                                        </p:tgtEl>
                                        <p:attrNameLst>
                                          <p:attrName>ppt_x</p:attrName>
                                        </p:attrNameLst>
                                      </p:cBhvr>
                                      <p:tavLst>
                                        <p:tav tm="0">
                                          <p:val>
                                            <p:strVal val="#ppt_x"/>
                                          </p:val>
                                        </p:tav>
                                        <p:tav tm="100000">
                                          <p:val>
                                            <p:strVal val="#ppt_x"/>
                                          </p:val>
                                        </p:tav>
                                      </p:tavLst>
                                    </p:anim>
                                    <p:anim calcmode="lin" valueType="num">
                                      <p:cBhvr additive="base">
                                        <p:cTn id="57"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1000"/>
                                        <p:tgtEl>
                                          <p:spTgt spid="21"/>
                                        </p:tgtEl>
                                      </p:cBhvr>
                                    </p:animEffect>
                                    <p:anim calcmode="lin" valueType="num">
                                      <p:cBhvr>
                                        <p:cTn id="63" dur="1000" fill="hold"/>
                                        <p:tgtEl>
                                          <p:spTgt spid="21"/>
                                        </p:tgtEl>
                                        <p:attrNameLst>
                                          <p:attrName>ppt_x</p:attrName>
                                        </p:attrNameLst>
                                      </p:cBhvr>
                                      <p:tavLst>
                                        <p:tav tm="0">
                                          <p:val>
                                            <p:strVal val="#ppt_x"/>
                                          </p:val>
                                        </p:tav>
                                        <p:tav tm="100000">
                                          <p:val>
                                            <p:strVal val="#ppt_x"/>
                                          </p:val>
                                        </p:tav>
                                      </p:tavLst>
                                    </p:anim>
                                    <p:anim calcmode="lin" valueType="num">
                                      <p:cBhvr>
                                        <p:cTn id="6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1" presetClass="entr" presetSubtype="1" fill="hold" grpId="0" nodeType="clickEffect">
                                  <p:stCondLst>
                                    <p:cond delay="0"/>
                                  </p:stCondLst>
                                  <p:childTnLst>
                                    <p:set>
                                      <p:cBhvr>
                                        <p:cTn id="68" dur="1" fill="hold">
                                          <p:stCondLst>
                                            <p:cond delay="0"/>
                                          </p:stCondLst>
                                        </p:cTn>
                                        <p:tgtEl>
                                          <p:spTgt spid="24"/>
                                        </p:tgtEl>
                                        <p:attrNameLst>
                                          <p:attrName>style.visibility</p:attrName>
                                        </p:attrNameLst>
                                      </p:cBhvr>
                                      <p:to>
                                        <p:strVal val="visible"/>
                                      </p:to>
                                    </p:set>
                                    <p:animEffect transition="in" filter="wheel(1)">
                                      <p:cBhvr>
                                        <p:cTn id="69" dur="2000"/>
                                        <p:tgtEl>
                                          <p:spTgt spid="24"/>
                                        </p:tgtEl>
                                      </p:cBhvr>
                                    </p:animEffect>
                                  </p:childTnLst>
                                </p:cTn>
                              </p:par>
                            </p:childTnLst>
                          </p:cTn>
                        </p:par>
                      </p:childTnLst>
                    </p:cTn>
                  </p:par>
                  <p:par>
                    <p:cTn id="70" fill="hold">
                      <p:stCondLst>
                        <p:cond delay="indefinite"/>
                      </p:stCondLst>
                      <p:childTnLst>
                        <p:par>
                          <p:cTn id="71" fill="hold">
                            <p:stCondLst>
                              <p:cond delay="0"/>
                            </p:stCondLst>
                            <p:childTnLst>
                              <p:par>
                                <p:cTn id="72" presetID="16" presetClass="entr" presetSubtype="21" fill="hold" grpId="0" nodeType="clickEffect">
                                  <p:stCondLst>
                                    <p:cond delay="0"/>
                                  </p:stCondLst>
                                  <p:childTnLst>
                                    <p:set>
                                      <p:cBhvr>
                                        <p:cTn id="73" dur="1" fill="hold">
                                          <p:stCondLst>
                                            <p:cond delay="0"/>
                                          </p:stCondLst>
                                        </p:cTn>
                                        <p:tgtEl>
                                          <p:spTgt spid="25"/>
                                        </p:tgtEl>
                                        <p:attrNameLst>
                                          <p:attrName>style.visibility</p:attrName>
                                        </p:attrNameLst>
                                      </p:cBhvr>
                                      <p:to>
                                        <p:strVal val="visible"/>
                                      </p:to>
                                    </p:set>
                                    <p:animEffect transition="in" filter="barn(inVertical)">
                                      <p:cBhvr>
                                        <p:cTn id="74" dur="500"/>
                                        <p:tgtEl>
                                          <p:spTgt spid="25"/>
                                        </p:tgtEl>
                                      </p:cBhvr>
                                    </p:animEffect>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8"/>
                                        </p:tgtEl>
                                        <p:attrNameLst>
                                          <p:attrName>style.visibility</p:attrName>
                                        </p:attrNameLst>
                                      </p:cBhvr>
                                      <p:to>
                                        <p:strVal val="visible"/>
                                      </p:to>
                                    </p:set>
                                    <p:anim calcmode="lin" valueType="num">
                                      <p:cBhvr additive="base">
                                        <p:cTn id="79" dur="500" fill="hold"/>
                                        <p:tgtEl>
                                          <p:spTgt spid="28"/>
                                        </p:tgtEl>
                                        <p:attrNameLst>
                                          <p:attrName>ppt_x</p:attrName>
                                        </p:attrNameLst>
                                      </p:cBhvr>
                                      <p:tavLst>
                                        <p:tav tm="0">
                                          <p:val>
                                            <p:strVal val="#ppt_x"/>
                                          </p:val>
                                        </p:tav>
                                        <p:tav tm="100000">
                                          <p:val>
                                            <p:strVal val="#ppt_x"/>
                                          </p:val>
                                        </p:tav>
                                      </p:tavLst>
                                    </p:anim>
                                    <p:anim calcmode="lin" valueType="num">
                                      <p:cBhvr additive="base">
                                        <p:cTn id="8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42" presetClass="entr" presetSubtype="0" fill="hold" grpId="0" nodeType="clickEffect">
                                  <p:stCondLst>
                                    <p:cond delay="0"/>
                                  </p:stCondLst>
                                  <p:childTnLst>
                                    <p:set>
                                      <p:cBhvr>
                                        <p:cTn id="84" dur="1" fill="hold">
                                          <p:stCondLst>
                                            <p:cond delay="0"/>
                                          </p:stCondLst>
                                        </p:cTn>
                                        <p:tgtEl>
                                          <p:spTgt spid="29"/>
                                        </p:tgtEl>
                                        <p:attrNameLst>
                                          <p:attrName>style.visibility</p:attrName>
                                        </p:attrNameLst>
                                      </p:cBhvr>
                                      <p:to>
                                        <p:strVal val="visible"/>
                                      </p:to>
                                    </p:set>
                                    <p:animEffect transition="in" filter="fade">
                                      <p:cBhvr>
                                        <p:cTn id="85" dur="1000"/>
                                        <p:tgtEl>
                                          <p:spTgt spid="29"/>
                                        </p:tgtEl>
                                      </p:cBhvr>
                                    </p:animEffect>
                                    <p:anim calcmode="lin" valueType="num">
                                      <p:cBhvr>
                                        <p:cTn id="86" dur="1000" fill="hold"/>
                                        <p:tgtEl>
                                          <p:spTgt spid="29"/>
                                        </p:tgtEl>
                                        <p:attrNameLst>
                                          <p:attrName>ppt_x</p:attrName>
                                        </p:attrNameLst>
                                      </p:cBhvr>
                                      <p:tavLst>
                                        <p:tav tm="0">
                                          <p:val>
                                            <p:strVal val="#ppt_x"/>
                                          </p:val>
                                        </p:tav>
                                        <p:tav tm="100000">
                                          <p:val>
                                            <p:strVal val="#ppt_x"/>
                                          </p:val>
                                        </p:tav>
                                      </p:tavLst>
                                    </p:anim>
                                    <p:anim calcmode="lin" valueType="num">
                                      <p:cBhvr>
                                        <p:cTn id="87"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P spid="9" grpId="0" animBg="1"/>
      <p:bldP spid="12" grpId="0" animBg="1"/>
      <p:bldP spid="13" grpId="0" animBg="1"/>
      <p:bldP spid="16" grpId="0" animBg="1"/>
      <p:bldP spid="17" grpId="0" animBg="1"/>
      <p:bldP spid="20" grpId="0" animBg="1"/>
      <p:bldP spid="21" grpId="0" animBg="1"/>
      <p:bldP spid="24" grpId="0" animBg="1"/>
      <p:bldP spid="25" grpId="0" animBg="1"/>
      <p:bldP spid="28" grpId="0" animBg="1"/>
      <p:bldP spid="2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B4332"/>
          </a:solidFill>
          <a:ln w="12700">
            <a:solidFill>
              <a:srgbClr val="1B4332"/>
            </a:solidFill>
            <a:prstDash val="solid"/>
          </a:ln>
        </p:spPr>
        <p:txBody>
          <a:bodyPr/>
          <a:lstStyle/>
          <a:p>
            <a:endParaRPr lang="en-GB"/>
          </a:p>
        </p:txBody>
      </p:sp>
      <p:sp>
        <p:nvSpPr>
          <p:cNvPr id="3" name="Text 1"/>
          <p:cNvSpPr/>
          <p:nvPr/>
        </p:nvSpPr>
        <p:spPr>
          <a:xfrm>
            <a:off x="365760" y="137160"/>
            <a:ext cx="7315200" cy="50292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SECURITY MEASURES</a:t>
            </a:r>
            <a:endParaRPr lang="en-US" sz="2200" dirty="0"/>
          </a:p>
        </p:txBody>
      </p:sp>
      <p:pic>
        <p:nvPicPr>
          <p:cNvPr id="4" name="Image 0" descr="preencoded.png"/>
          <p:cNvPicPr>
            <a:picLocks noChangeAspect="1"/>
          </p:cNvPicPr>
          <p:nvPr/>
        </p:nvPicPr>
        <p:blipFill>
          <a:blip r:embed="rId4"/>
          <a:stretch>
            <a:fillRect/>
          </a:stretch>
        </p:blipFill>
        <p:spPr>
          <a:xfrm>
            <a:off x="7680960" y="22860"/>
            <a:ext cx="1463040" cy="731520"/>
          </a:xfrm>
          <a:prstGeom prst="rect">
            <a:avLst/>
          </a:prstGeom>
        </p:spPr>
      </p:pic>
      <p:sp>
        <p:nvSpPr>
          <p:cNvPr id="5" name="Text 2"/>
          <p:cNvSpPr/>
          <p:nvPr/>
        </p:nvSpPr>
        <p:spPr>
          <a:xfrm>
            <a:off x="274320" y="868680"/>
            <a:ext cx="8595360" cy="320040"/>
          </a:xfrm>
          <a:prstGeom prst="rect">
            <a:avLst/>
          </a:prstGeom>
          <a:noFill/>
          <a:ln/>
        </p:spPr>
        <p:txBody>
          <a:bodyPr wrap="square" rtlCol="0" anchor="ctr"/>
          <a:lstStyle/>
          <a:p>
            <a:pPr marL="0" indent="0">
              <a:buNone/>
            </a:pPr>
            <a:r>
              <a:rPr lang="en-US" sz="1300" b="1" dirty="0">
                <a:solidFill>
                  <a:srgbClr val="1B4332"/>
                </a:solidFill>
                <a:latin typeface="Georgia" pitchFamily="34" charset="0"/>
                <a:ea typeface="Georgia" pitchFamily="34" charset="-122"/>
                <a:cs typeface="Georgia" pitchFamily="34" charset="-120"/>
              </a:rPr>
              <a:t>Safeguarding Urban Green Café's Website &amp; Customer Data</a:t>
            </a:r>
            <a:endParaRPr lang="en-US" sz="1300" dirty="0"/>
          </a:p>
        </p:txBody>
      </p:sp>
      <p:sp>
        <p:nvSpPr>
          <p:cNvPr id="6" name="Shape 3"/>
          <p:cNvSpPr/>
          <p:nvPr/>
        </p:nvSpPr>
        <p:spPr>
          <a:xfrm>
            <a:off x="228600" y="1280160"/>
            <a:ext cx="4297680" cy="1097280"/>
          </a:xfrm>
          <a:prstGeom prst="rect">
            <a:avLst/>
          </a:prstGeom>
          <a:solidFill>
            <a:srgbClr val="F9FAFB"/>
          </a:solidFill>
          <a:ln w="5080">
            <a:solidFill>
              <a:srgbClr val="E0E0E0"/>
            </a:solidFill>
            <a:prstDash val="solid"/>
          </a:ln>
          <a:effectLst>
            <a:outerShdw blurRad="50800" dist="12700" dir="8100000" algn="bl" rotWithShape="0">
              <a:srgbClr val="000000">
                <a:alpha val="6000"/>
              </a:srgbClr>
            </a:outerShdw>
          </a:effectLst>
        </p:spPr>
        <p:txBody>
          <a:bodyPr/>
          <a:lstStyle/>
          <a:p>
            <a:endParaRPr lang="en-GB"/>
          </a:p>
        </p:txBody>
      </p:sp>
      <p:sp>
        <p:nvSpPr>
          <p:cNvPr id="7" name="Shape 4"/>
          <p:cNvSpPr/>
          <p:nvPr/>
        </p:nvSpPr>
        <p:spPr>
          <a:xfrm>
            <a:off x="228600" y="1280160"/>
            <a:ext cx="411480" cy="1097280"/>
          </a:xfrm>
          <a:prstGeom prst="rect">
            <a:avLst/>
          </a:prstGeom>
          <a:solidFill>
            <a:srgbClr val="1B4332"/>
          </a:solidFill>
          <a:ln w="12700">
            <a:solidFill>
              <a:srgbClr val="1B4332"/>
            </a:solidFill>
            <a:prstDash val="solid"/>
          </a:ln>
        </p:spPr>
        <p:txBody>
          <a:bodyPr/>
          <a:lstStyle/>
          <a:p>
            <a:endParaRPr lang="en-GB"/>
          </a:p>
        </p:txBody>
      </p:sp>
      <p:sp>
        <p:nvSpPr>
          <p:cNvPr id="8" name="Text 5"/>
          <p:cNvSpPr/>
          <p:nvPr/>
        </p:nvSpPr>
        <p:spPr>
          <a:xfrm>
            <a:off x="228600" y="1664208"/>
            <a:ext cx="411480" cy="329184"/>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01</a:t>
            </a:r>
            <a:endParaRPr lang="en-US" sz="1100" dirty="0"/>
          </a:p>
        </p:txBody>
      </p:sp>
      <p:sp>
        <p:nvSpPr>
          <p:cNvPr id="9" name="Text 6"/>
          <p:cNvSpPr/>
          <p:nvPr/>
        </p:nvSpPr>
        <p:spPr>
          <a:xfrm>
            <a:off x="731520" y="1353312"/>
            <a:ext cx="3749040" cy="256032"/>
          </a:xfrm>
          <a:prstGeom prst="rect">
            <a:avLst/>
          </a:prstGeom>
          <a:noFill/>
          <a:ln/>
        </p:spPr>
        <p:txBody>
          <a:bodyPr wrap="square"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SSL/TLS Encryption</a:t>
            </a:r>
            <a:endParaRPr lang="en-US" sz="1200" dirty="0"/>
          </a:p>
        </p:txBody>
      </p:sp>
      <p:sp>
        <p:nvSpPr>
          <p:cNvPr id="10" name="Text 7"/>
          <p:cNvSpPr/>
          <p:nvPr/>
        </p:nvSpPr>
        <p:spPr>
          <a:xfrm>
            <a:off x="731520" y="1645920"/>
            <a:ext cx="3749040" cy="658368"/>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Deploy SSL certificates to encrypt all data transmitted between visitors and the website. Ensure HTTPS is enforced site-wide to protect login credentials and payment details.</a:t>
            </a:r>
            <a:endParaRPr lang="en-US" sz="1000" dirty="0"/>
          </a:p>
        </p:txBody>
      </p:sp>
      <p:sp>
        <p:nvSpPr>
          <p:cNvPr id="11" name="Shape 8"/>
          <p:cNvSpPr/>
          <p:nvPr/>
        </p:nvSpPr>
        <p:spPr>
          <a:xfrm>
            <a:off x="4709160" y="1280160"/>
            <a:ext cx="4297680" cy="1097280"/>
          </a:xfrm>
          <a:prstGeom prst="rect">
            <a:avLst/>
          </a:prstGeom>
          <a:solidFill>
            <a:srgbClr val="F9FAFB"/>
          </a:solidFill>
          <a:ln w="5080">
            <a:solidFill>
              <a:srgbClr val="E0E0E0"/>
            </a:solidFill>
            <a:prstDash val="solid"/>
          </a:ln>
          <a:effectLst>
            <a:outerShdw blurRad="50800" dist="12700" dir="8100000" algn="bl" rotWithShape="0">
              <a:srgbClr val="000000">
                <a:alpha val="6000"/>
              </a:srgbClr>
            </a:outerShdw>
          </a:effectLst>
        </p:spPr>
        <p:txBody>
          <a:bodyPr/>
          <a:lstStyle/>
          <a:p>
            <a:endParaRPr lang="en-GB"/>
          </a:p>
        </p:txBody>
      </p:sp>
      <p:sp>
        <p:nvSpPr>
          <p:cNvPr id="12" name="Shape 9"/>
          <p:cNvSpPr/>
          <p:nvPr/>
        </p:nvSpPr>
        <p:spPr>
          <a:xfrm>
            <a:off x="4709160" y="1280160"/>
            <a:ext cx="411480" cy="1097280"/>
          </a:xfrm>
          <a:prstGeom prst="rect">
            <a:avLst/>
          </a:prstGeom>
          <a:solidFill>
            <a:srgbClr val="1B4332"/>
          </a:solidFill>
          <a:ln w="12700">
            <a:solidFill>
              <a:srgbClr val="1B4332"/>
            </a:solidFill>
            <a:prstDash val="solid"/>
          </a:ln>
        </p:spPr>
        <p:txBody>
          <a:bodyPr/>
          <a:lstStyle/>
          <a:p>
            <a:endParaRPr lang="en-GB"/>
          </a:p>
        </p:txBody>
      </p:sp>
      <p:sp>
        <p:nvSpPr>
          <p:cNvPr id="13" name="Text 10"/>
          <p:cNvSpPr/>
          <p:nvPr/>
        </p:nvSpPr>
        <p:spPr>
          <a:xfrm>
            <a:off x="4709160" y="1664208"/>
            <a:ext cx="411480" cy="329184"/>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02</a:t>
            </a:r>
            <a:endParaRPr lang="en-US" sz="1100" dirty="0"/>
          </a:p>
        </p:txBody>
      </p:sp>
      <p:sp>
        <p:nvSpPr>
          <p:cNvPr id="14" name="Text 11"/>
          <p:cNvSpPr/>
          <p:nvPr/>
        </p:nvSpPr>
        <p:spPr>
          <a:xfrm>
            <a:off x="5212080" y="1353312"/>
            <a:ext cx="3749040" cy="256032"/>
          </a:xfrm>
          <a:prstGeom prst="rect">
            <a:avLst/>
          </a:prstGeom>
          <a:noFill/>
          <a:ln/>
        </p:spPr>
        <p:txBody>
          <a:bodyPr wrap="square"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Strong Password &amp; MFA</a:t>
            </a:r>
            <a:endParaRPr lang="en-US" sz="1200" dirty="0"/>
          </a:p>
        </p:txBody>
      </p:sp>
      <p:sp>
        <p:nvSpPr>
          <p:cNvPr id="15" name="Text 12"/>
          <p:cNvSpPr/>
          <p:nvPr/>
        </p:nvSpPr>
        <p:spPr>
          <a:xfrm>
            <a:off x="5212080" y="1645920"/>
            <a:ext cx="3749040" cy="658368"/>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Enforce complex password policies for all admin accounts. Implement Multi-Factor Authentication (MFA) using apps like Google Authenticator to prevent unauthorised access.</a:t>
            </a:r>
            <a:endParaRPr lang="en-US" sz="1000" dirty="0"/>
          </a:p>
        </p:txBody>
      </p:sp>
      <p:sp>
        <p:nvSpPr>
          <p:cNvPr id="16" name="Shape 13"/>
          <p:cNvSpPr/>
          <p:nvPr/>
        </p:nvSpPr>
        <p:spPr>
          <a:xfrm>
            <a:off x="228600" y="2514600"/>
            <a:ext cx="4297680" cy="1097280"/>
          </a:xfrm>
          <a:prstGeom prst="rect">
            <a:avLst/>
          </a:prstGeom>
          <a:solidFill>
            <a:srgbClr val="F9FAFB"/>
          </a:solidFill>
          <a:ln w="5080">
            <a:solidFill>
              <a:srgbClr val="E0E0E0"/>
            </a:solidFill>
            <a:prstDash val="solid"/>
          </a:ln>
          <a:effectLst>
            <a:outerShdw blurRad="50800" dist="12700" dir="8100000" algn="bl" rotWithShape="0">
              <a:srgbClr val="000000">
                <a:alpha val="6000"/>
              </a:srgbClr>
            </a:outerShdw>
          </a:effectLst>
        </p:spPr>
        <p:txBody>
          <a:bodyPr/>
          <a:lstStyle/>
          <a:p>
            <a:endParaRPr lang="en-GB"/>
          </a:p>
        </p:txBody>
      </p:sp>
      <p:sp>
        <p:nvSpPr>
          <p:cNvPr id="17" name="Shape 14"/>
          <p:cNvSpPr/>
          <p:nvPr/>
        </p:nvSpPr>
        <p:spPr>
          <a:xfrm>
            <a:off x="228600" y="2514600"/>
            <a:ext cx="411480" cy="1097280"/>
          </a:xfrm>
          <a:prstGeom prst="rect">
            <a:avLst/>
          </a:prstGeom>
          <a:solidFill>
            <a:srgbClr val="1B4332"/>
          </a:solidFill>
          <a:ln w="12700">
            <a:solidFill>
              <a:srgbClr val="1B4332"/>
            </a:solidFill>
            <a:prstDash val="solid"/>
          </a:ln>
        </p:spPr>
        <p:txBody>
          <a:bodyPr/>
          <a:lstStyle/>
          <a:p>
            <a:endParaRPr lang="en-GB"/>
          </a:p>
        </p:txBody>
      </p:sp>
      <p:sp>
        <p:nvSpPr>
          <p:cNvPr id="18" name="Text 15"/>
          <p:cNvSpPr/>
          <p:nvPr/>
        </p:nvSpPr>
        <p:spPr>
          <a:xfrm>
            <a:off x="228600" y="2898648"/>
            <a:ext cx="411480" cy="329184"/>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03</a:t>
            </a:r>
            <a:endParaRPr lang="en-US" sz="1100" dirty="0"/>
          </a:p>
        </p:txBody>
      </p:sp>
      <p:sp>
        <p:nvSpPr>
          <p:cNvPr id="19" name="Text 16"/>
          <p:cNvSpPr/>
          <p:nvPr/>
        </p:nvSpPr>
        <p:spPr>
          <a:xfrm>
            <a:off x="731520" y="2587752"/>
            <a:ext cx="3749040" cy="256032"/>
          </a:xfrm>
          <a:prstGeom prst="rect">
            <a:avLst/>
          </a:prstGeom>
          <a:noFill/>
          <a:ln/>
        </p:spPr>
        <p:txBody>
          <a:bodyPr wrap="square"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Web Application Firewall (WAF)</a:t>
            </a:r>
            <a:endParaRPr lang="en-US" sz="1200" dirty="0"/>
          </a:p>
        </p:txBody>
      </p:sp>
      <p:sp>
        <p:nvSpPr>
          <p:cNvPr id="20" name="Text 17"/>
          <p:cNvSpPr/>
          <p:nvPr/>
        </p:nvSpPr>
        <p:spPr>
          <a:xfrm>
            <a:off x="731520" y="2880360"/>
            <a:ext cx="3749040" cy="658368"/>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Install a WAF (e.g., Cloudflare, AWS WAF) to filter and monitor HTTP traffic, blocking SQL injections, cross-site scripting (XSS), and DDoS attacks before they reach the server.</a:t>
            </a:r>
            <a:endParaRPr lang="en-US" sz="1000" dirty="0"/>
          </a:p>
        </p:txBody>
      </p:sp>
      <p:sp>
        <p:nvSpPr>
          <p:cNvPr id="21" name="Shape 18"/>
          <p:cNvSpPr/>
          <p:nvPr/>
        </p:nvSpPr>
        <p:spPr>
          <a:xfrm>
            <a:off x="4709160" y="2514600"/>
            <a:ext cx="4297680" cy="1097280"/>
          </a:xfrm>
          <a:prstGeom prst="rect">
            <a:avLst/>
          </a:prstGeom>
          <a:solidFill>
            <a:srgbClr val="F9FAFB"/>
          </a:solidFill>
          <a:ln w="5080">
            <a:solidFill>
              <a:srgbClr val="E0E0E0"/>
            </a:solidFill>
            <a:prstDash val="solid"/>
          </a:ln>
          <a:effectLst>
            <a:outerShdw blurRad="50800" dist="12700" dir="8100000" algn="bl" rotWithShape="0">
              <a:srgbClr val="000000">
                <a:alpha val="6000"/>
              </a:srgbClr>
            </a:outerShdw>
          </a:effectLst>
        </p:spPr>
        <p:txBody>
          <a:bodyPr/>
          <a:lstStyle/>
          <a:p>
            <a:endParaRPr lang="en-GB"/>
          </a:p>
        </p:txBody>
      </p:sp>
      <p:sp>
        <p:nvSpPr>
          <p:cNvPr id="22" name="Shape 19"/>
          <p:cNvSpPr/>
          <p:nvPr/>
        </p:nvSpPr>
        <p:spPr>
          <a:xfrm>
            <a:off x="4709160" y="2514600"/>
            <a:ext cx="411480" cy="1097280"/>
          </a:xfrm>
          <a:prstGeom prst="rect">
            <a:avLst/>
          </a:prstGeom>
          <a:solidFill>
            <a:srgbClr val="1B4332"/>
          </a:solidFill>
          <a:ln w="12700">
            <a:solidFill>
              <a:srgbClr val="1B4332"/>
            </a:solidFill>
            <a:prstDash val="solid"/>
          </a:ln>
        </p:spPr>
        <p:txBody>
          <a:bodyPr/>
          <a:lstStyle/>
          <a:p>
            <a:endParaRPr lang="en-GB"/>
          </a:p>
        </p:txBody>
      </p:sp>
      <p:sp>
        <p:nvSpPr>
          <p:cNvPr id="23" name="Text 20"/>
          <p:cNvSpPr/>
          <p:nvPr/>
        </p:nvSpPr>
        <p:spPr>
          <a:xfrm>
            <a:off x="4709160" y="2898648"/>
            <a:ext cx="411480" cy="329184"/>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04</a:t>
            </a:r>
            <a:endParaRPr lang="en-US" sz="1100" dirty="0"/>
          </a:p>
        </p:txBody>
      </p:sp>
      <p:sp>
        <p:nvSpPr>
          <p:cNvPr id="24" name="Text 21"/>
          <p:cNvSpPr/>
          <p:nvPr/>
        </p:nvSpPr>
        <p:spPr>
          <a:xfrm>
            <a:off x="5212080" y="2587752"/>
            <a:ext cx="3749040" cy="256032"/>
          </a:xfrm>
          <a:prstGeom prst="rect">
            <a:avLst/>
          </a:prstGeom>
          <a:noFill/>
          <a:ln/>
        </p:spPr>
        <p:txBody>
          <a:bodyPr wrap="square"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Regular Software &amp; Plugin Updates</a:t>
            </a:r>
            <a:endParaRPr lang="en-US" sz="1200" dirty="0"/>
          </a:p>
        </p:txBody>
      </p:sp>
      <p:sp>
        <p:nvSpPr>
          <p:cNvPr id="25" name="Text 22"/>
          <p:cNvSpPr/>
          <p:nvPr/>
        </p:nvSpPr>
        <p:spPr>
          <a:xfrm>
            <a:off x="5212080" y="2880360"/>
            <a:ext cx="3749040" cy="658368"/>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Keep all CMS, plugins, and server software updated. Unpatched vulnerabilities are the most common attack vector. Enable automatic security patch notifications.</a:t>
            </a:r>
            <a:endParaRPr lang="en-US" sz="1000" dirty="0"/>
          </a:p>
        </p:txBody>
      </p:sp>
      <p:sp>
        <p:nvSpPr>
          <p:cNvPr id="26" name="Shape 23"/>
          <p:cNvSpPr/>
          <p:nvPr/>
        </p:nvSpPr>
        <p:spPr>
          <a:xfrm>
            <a:off x="228600" y="3749040"/>
            <a:ext cx="4297680" cy="1097280"/>
          </a:xfrm>
          <a:prstGeom prst="rect">
            <a:avLst/>
          </a:prstGeom>
          <a:solidFill>
            <a:srgbClr val="F9FAFB"/>
          </a:solidFill>
          <a:ln w="5080">
            <a:solidFill>
              <a:srgbClr val="E0E0E0"/>
            </a:solidFill>
            <a:prstDash val="solid"/>
          </a:ln>
          <a:effectLst>
            <a:outerShdw blurRad="50800" dist="12700" dir="8100000" algn="bl" rotWithShape="0">
              <a:srgbClr val="000000">
                <a:alpha val="6000"/>
              </a:srgbClr>
            </a:outerShdw>
          </a:effectLst>
        </p:spPr>
        <p:txBody>
          <a:bodyPr/>
          <a:lstStyle/>
          <a:p>
            <a:endParaRPr lang="en-GB"/>
          </a:p>
        </p:txBody>
      </p:sp>
      <p:sp>
        <p:nvSpPr>
          <p:cNvPr id="27" name="Shape 24"/>
          <p:cNvSpPr/>
          <p:nvPr/>
        </p:nvSpPr>
        <p:spPr>
          <a:xfrm>
            <a:off x="228600" y="3749040"/>
            <a:ext cx="411480" cy="1097280"/>
          </a:xfrm>
          <a:prstGeom prst="rect">
            <a:avLst/>
          </a:prstGeom>
          <a:solidFill>
            <a:srgbClr val="1B4332"/>
          </a:solidFill>
          <a:ln w="12700">
            <a:solidFill>
              <a:srgbClr val="1B4332"/>
            </a:solidFill>
            <a:prstDash val="solid"/>
          </a:ln>
        </p:spPr>
        <p:txBody>
          <a:bodyPr/>
          <a:lstStyle/>
          <a:p>
            <a:endParaRPr lang="en-GB"/>
          </a:p>
        </p:txBody>
      </p:sp>
      <p:sp>
        <p:nvSpPr>
          <p:cNvPr id="28" name="Text 25"/>
          <p:cNvSpPr/>
          <p:nvPr/>
        </p:nvSpPr>
        <p:spPr>
          <a:xfrm>
            <a:off x="228600" y="4133088"/>
            <a:ext cx="411480" cy="329184"/>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05</a:t>
            </a:r>
            <a:endParaRPr lang="en-US" sz="1100" dirty="0"/>
          </a:p>
        </p:txBody>
      </p:sp>
      <p:sp>
        <p:nvSpPr>
          <p:cNvPr id="29" name="Text 26"/>
          <p:cNvSpPr/>
          <p:nvPr/>
        </p:nvSpPr>
        <p:spPr>
          <a:xfrm>
            <a:off x="731520" y="3822192"/>
            <a:ext cx="3749040" cy="256032"/>
          </a:xfrm>
          <a:prstGeom prst="rect">
            <a:avLst/>
          </a:prstGeom>
          <a:noFill/>
          <a:ln/>
        </p:spPr>
        <p:txBody>
          <a:bodyPr wrap="square"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Data Backup &amp; Disaster Recovery</a:t>
            </a:r>
            <a:endParaRPr lang="en-US" sz="1200" dirty="0"/>
          </a:p>
        </p:txBody>
      </p:sp>
      <p:sp>
        <p:nvSpPr>
          <p:cNvPr id="30" name="Text 27"/>
          <p:cNvSpPr/>
          <p:nvPr/>
        </p:nvSpPr>
        <p:spPr>
          <a:xfrm>
            <a:off x="731520" y="4114800"/>
            <a:ext cx="3749040" cy="658368"/>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Schedule daily encrypted backups stored in a separate cloud region. Maintain a Disaster Recovery Plan (DRP), ensuring website restoration within 4 hours of any incident.</a:t>
            </a:r>
            <a:endParaRPr lang="en-US" sz="1000" dirty="0"/>
          </a:p>
        </p:txBody>
      </p:sp>
      <p:sp>
        <p:nvSpPr>
          <p:cNvPr id="31" name="Shape 28"/>
          <p:cNvSpPr/>
          <p:nvPr/>
        </p:nvSpPr>
        <p:spPr>
          <a:xfrm>
            <a:off x="4709160" y="3749040"/>
            <a:ext cx="4297680" cy="1097280"/>
          </a:xfrm>
          <a:prstGeom prst="rect">
            <a:avLst/>
          </a:prstGeom>
          <a:solidFill>
            <a:srgbClr val="F9FAFB"/>
          </a:solidFill>
          <a:ln w="5080">
            <a:solidFill>
              <a:srgbClr val="E0E0E0"/>
            </a:solidFill>
            <a:prstDash val="solid"/>
          </a:ln>
          <a:effectLst>
            <a:outerShdw blurRad="50800" dist="12700" dir="8100000" algn="bl" rotWithShape="0">
              <a:srgbClr val="000000">
                <a:alpha val="6000"/>
              </a:srgbClr>
            </a:outerShdw>
          </a:effectLst>
        </p:spPr>
        <p:txBody>
          <a:bodyPr/>
          <a:lstStyle/>
          <a:p>
            <a:endParaRPr lang="en-GB"/>
          </a:p>
        </p:txBody>
      </p:sp>
      <p:sp>
        <p:nvSpPr>
          <p:cNvPr id="32" name="Shape 29"/>
          <p:cNvSpPr/>
          <p:nvPr/>
        </p:nvSpPr>
        <p:spPr>
          <a:xfrm>
            <a:off x="4709160" y="3749040"/>
            <a:ext cx="411480" cy="1097280"/>
          </a:xfrm>
          <a:prstGeom prst="rect">
            <a:avLst/>
          </a:prstGeom>
          <a:solidFill>
            <a:srgbClr val="1B4332"/>
          </a:solidFill>
          <a:ln w="12700">
            <a:solidFill>
              <a:srgbClr val="1B4332"/>
            </a:solidFill>
            <a:prstDash val="solid"/>
          </a:ln>
        </p:spPr>
        <p:txBody>
          <a:bodyPr/>
          <a:lstStyle/>
          <a:p>
            <a:endParaRPr lang="en-GB"/>
          </a:p>
        </p:txBody>
      </p:sp>
      <p:sp>
        <p:nvSpPr>
          <p:cNvPr id="33" name="Text 30"/>
          <p:cNvSpPr/>
          <p:nvPr/>
        </p:nvSpPr>
        <p:spPr>
          <a:xfrm>
            <a:off x="4709160" y="4133088"/>
            <a:ext cx="411480" cy="329184"/>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06</a:t>
            </a:r>
            <a:endParaRPr lang="en-US" sz="1100" dirty="0"/>
          </a:p>
        </p:txBody>
      </p:sp>
      <p:sp>
        <p:nvSpPr>
          <p:cNvPr id="34" name="Text 31"/>
          <p:cNvSpPr/>
          <p:nvPr/>
        </p:nvSpPr>
        <p:spPr>
          <a:xfrm>
            <a:off x="5212080" y="3822192"/>
            <a:ext cx="3749040" cy="256032"/>
          </a:xfrm>
          <a:prstGeom prst="rect">
            <a:avLst/>
          </a:prstGeom>
          <a:noFill/>
          <a:ln/>
        </p:spPr>
        <p:txBody>
          <a:bodyPr wrap="square"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GDPR &amp; Data Privacy Compliance</a:t>
            </a:r>
            <a:endParaRPr lang="en-US" sz="1200" dirty="0"/>
          </a:p>
        </p:txBody>
      </p:sp>
      <p:sp>
        <p:nvSpPr>
          <p:cNvPr id="35" name="Text 32"/>
          <p:cNvSpPr/>
          <p:nvPr/>
        </p:nvSpPr>
        <p:spPr>
          <a:xfrm>
            <a:off x="5212080" y="4114800"/>
            <a:ext cx="3749040" cy="658368"/>
          </a:xfrm>
          <a:prstGeom prst="rect">
            <a:avLst/>
          </a:prstGeom>
          <a:noFill/>
          <a:ln/>
        </p:spPr>
        <p:txBody>
          <a:bodyPr wrap="square" rtlCol="0" anchor="ctr"/>
          <a:lstStyle/>
          <a:p>
            <a:pPr marL="0" indent="0">
              <a:buNone/>
            </a:pPr>
            <a:r>
              <a:rPr lang="en-US" sz="1000" dirty="0">
                <a:solidFill>
                  <a:srgbClr val="2D2D2D"/>
                </a:solidFill>
                <a:latin typeface="Calibri" pitchFamily="34" charset="0"/>
                <a:ea typeface="Calibri" pitchFamily="34" charset="-122"/>
                <a:cs typeface="Calibri" pitchFamily="34" charset="-120"/>
              </a:rPr>
              <a:t>Publish a clear Privacy Policy and Cookie Consent banner. Collect only necessary customer data and provide opt-out options. Appoint a Data Protection contact for GDPR compliance.</a:t>
            </a:r>
            <a:endParaRPr lang="en-US" sz="1000" dirty="0"/>
          </a:p>
        </p:txBody>
      </p:sp>
      <p:sp>
        <p:nvSpPr>
          <p:cNvPr id="36" name="Text 33"/>
          <p:cNvSpPr/>
          <p:nvPr/>
        </p:nvSpPr>
        <p:spPr>
          <a:xfrm>
            <a:off x="8686800" y="4754880"/>
            <a:ext cx="365760" cy="274320"/>
          </a:xfrm>
          <a:prstGeom prst="rect">
            <a:avLst/>
          </a:prstGeom>
          <a:noFill/>
          <a:ln/>
        </p:spPr>
        <p:txBody>
          <a:bodyPr wrap="square" rtlCol="0" anchor="ctr"/>
          <a:lstStyle/>
          <a:p>
            <a:pPr marL="0" indent="0" algn="r">
              <a:buNone/>
            </a:pPr>
            <a:r>
              <a:rPr lang="en-US" sz="900" dirty="0">
                <a:solidFill>
                  <a:srgbClr val="6B7280"/>
                </a:solidFill>
              </a:rPr>
              <a:t>9</a:t>
            </a:r>
            <a:endParaRPr lang="en-US" sz="9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fill="hold"/>
                                        <p:tgtEl>
                                          <p:spTgt spid="5"/>
                                        </p:tgtEl>
                                        <p:attrNameLst>
                                          <p:attrName>ppt_x</p:attrName>
                                        </p:attrNameLst>
                                      </p:cBhvr>
                                      <p:tavLst>
                                        <p:tav tm="0">
                                          <p:val>
                                            <p:strVal val="#ppt_x"/>
                                          </p:val>
                                        </p:tav>
                                        <p:tav tm="100000">
                                          <p:val>
                                            <p:strVal val="#ppt_x"/>
                                          </p:val>
                                        </p:tav>
                                      </p:tavLst>
                                    </p:anim>
                                    <p:anim calcmode="lin" valueType="num">
                                      <p:cBhvr additive="base">
                                        <p:cTn id="2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additive="base">
                                        <p:cTn id="26" dur="500" fill="hold"/>
                                        <p:tgtEl>
                                          <p:spTgt spid="7"/>
                                        </p:tgtEl>
                                        <p:attrNameLst>
                                          <p:attrName>ppt_x</p:attrName>
                                        </p:attrNameLst>
                                      </p:cBhvr>
                                      <p:tavLst>
                                        <p:tav tm="0">
                                          <p:val>
                                            <p:strVal val="#ppt_x"/>
                                          </p:val>
                                        </p:tav>
                                        <p:tav tm="100000">
                                          <p:val>
                                            <p:strVal val="#ppt_x"/>
                                          </p:val>
                                        </p:tav>
                                      </p:tavLst>
                                    </p:anim>
                                    <p:anim calcmode="lin" valueType="num">
                                      <p:cBhvr additive="base">
                                        <p:cTn id="2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additive="base">
                                        <p:cTn id="32" dur="500" fill="hold"/>
                                        <p:tgtEl>
                                          <p:spTgt spid="9"/>
                                        </p:tgtEl>
                                        <p:attrNameLst>
                                          <p:attrName>ppt_x</p:attrName>
                                        </p:attrNameLst>
                                      </p:cBhvr>
                                      <p:tavLst>
                                        <p:tav tm="0">
                                          <p:val>
                                            <p:strVal val="#ppt_x"/>
                                          </p:val>
                                        </p:tav>
                                        <p:tav tm="100000">
                                          <p:val>
                                            <p:strVal val="#ppt_x"/>
                                          </p:val>
                                        </p:tav>
                                      </p:tavLst>
                                    </p:anim>
                                    <p:anim calcmode="lin" valueType="num">
                                      <p:cBhvr additive="base">
                                        <p:cTn id="3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 calcmode="lin" valueType="num">
                                      <p:cBhvr additive="base">
                                        <p:cTn id="38" dur="500" fill="hold"/>
                                        <p:tgtEl>
                                          <p:spTgt spid="10"/>
                                        </p:tgtEl>
                                        <p:attrNameLst>
                                          <p:attrName>ppt_x</p:attrName>
                                        </p:attrNameLst>
                                      </p:cBhvr>
                                      <p:tavLst>
                                        <p:tav tm="0">
                                          <p:val>
                                            <p:strVal val="#ppt_x"/>
                                          </p:val>
                                        </p:tav>
                                        <p:tav tm="100000">
                                          <p:val>
                                            <p:strVal val="#ppt_x"/>
                                          </p:val>
                                        </p:tav>
                                      </p:tavLst>
                                    </p:anim>
                                    <p:anim calcmode="lin" valueType="num">
                                      <p:cBhvr additive="base">
                                        <p:cTn id="3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1000"/>
                                        <p:tgtEl>
                                          <p:spTgt spid="12"/>
                                        </p:tgtEl>
                                      </p:cBhvr>
                                    </p:animEffect>
                                    <p:anim calcmode="lin" valueType="num">
                                      <p:cBhvr>
                                        <p:cTn id="45" dur="1000" fill="hold"/>
                                        <p:tgtEl>
                                          <p:spTgt spid="12"/>
                                        </p:tgtEl>
                                        <p:attrNameLst>
                                          <p:attrName>ppt_x</p:attrName>
                                        </p:attrNameLst>
                                      </p:cBhvr>
                                      <p:tavLst>
                                        <p:tav tm="0">
                                          <p:val>
                                            <p:strVal val="#ppt_x"/>
                                          </p:val>
                                        </p:tav>
                                        <p:tav tm="100000">
                                          <p:val>
                                            <p:strVal val="#ppt_x"/>
                                          </p:val>
                                        </p:tav>
                                      </p:tavLst>
                                    </p:anim>
                                    <p:anim calcmode="lin" valueType="num">
                                      <p:cBhvr>
                                        <p:cTn id="4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6" presetClass="entr" presetSubtype="21"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animEffect transition="in" filter="barn(inVertical)">
                                      <p:cBhvr>
                                        <p:cTn id="51" dur="500"/>
                                        <p:tgtEl>
                                          <p:spTgt spid="14"/>
                                        </p:tgtEl>
                                      </p:cBhvr>
                                    </p:animEffect>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grpId="0" nodeType="clickEffect">
                                  <p:stCondLst>
                                    <p:cond delay="0"/>
                                  </p:stCondLst>
                                  <p:childTnLst>
                                    <p:set>
                                      <p:cBhvr>
                                        <p:cTn id="55" dur="1" fill="hold">
                                          <p:stCondLst>
                                            <p:cond delay="0"/>
                                          </p:stCondLst>
                                        </p:cTn>
                                        <p:tgtEl>
                                          <p:spTgt spid="15"/>
                                        </p:tgtEl>
                                        <p:attrNameLst>
                                          <p:attrName>style.visibility</p:attrName>
                                        </p:attrNameLst>
                                      </p:cBhvr>
                                      <p:to>
                                        <p:strVal val="visible"/>
                                      </p:to>
                                    </p:set>
                                    <p:animEffect transition="in" filter="barn(inVertical)">
                                      <p:cBhvr>
                                        <p:cTn id="56" dur="500"/>
                                        <p:tgtEl>
                                          <p:spTgt spid="15"/>
                                        </p:tgtEl>
                                      </p:cBhvr>
                                    </p:animEffect>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8"/>
                                        </p:tgtEl>
                                        <p:attrNameLst>
                                          <p:attrName>style.visibility</p:attrName>
                                        </p:attrNameLst>
                                      </p:cBhvr>
                                      <p:to>
                                        <p:strVal val="visible"/>
                                      </p:to>
                                    </p:set>
                                    <p:anim calcmode="lin" valueType="num">
                                      <p:cBhvr additive="base">
                                        <p:cTn id="61" dur="500" fill="hold"/>
                                        <p:tgtEl>
                                          <p:spTgt spid="18"/>
                                        </p:tgtEl>
                                        <p:attrNameLst>
                                          <p:attrName>ppt_x</p:attrName>
                                        </p:attrNameLst>
                                      </p:cBhvr>
                                      <p:tavLst>
                                        <p:tav tm="0">
                                          <p:val>
                                            <p:strVal val="#ppt_x"/>
                                          </p:val>
                                        </p:tav>
                                        <p:tav tm="100000">
                                          <p:val>
                                            <p:strVal val="#ppt_x"/>
                                          </p:val>
                                        </p:tav>
                                      </p:tavLst>
                                    </p:anim>
                                    <p:anim calcmode="lin" valueType="num">
                                      <p:cBhvr additive="base">
                                        <p:cTn id="6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9"/>
                                        </p:tgtEl>
                                        <p:attrNameLst>
                                          <p:attrName>style.visibility</p:attrName>
                                        </p:attrNameLst>
                                      </p:cBhvr>
                                      <p:to>
                                        <p:strVal val="visible"/>
                                      </p:to>
                                    </p:set>
                                    <p:anim calcmode="lin" valueType="num">
                                      <p:cBhvr additive="base">
                                        <p:cTn id="67" dur="500" fill="hold"/>
                                        <p:tgtEl>
                                          <p:spTgt spid="19"/>
                                        </p:tgtEl>
                                        <p:attrNameLst>
                                          <p:attrName>ppt_x</p:attrName>
                                        </p:attrNameLst>
                                      </p:cBhvr>
                                      <p:tavLst>
                                        <p:tav tm="0">
                                          <p:val>
                                            <p:strVal val="#ppt_x"/>
                                          </p:val>
                                        </p:tav>
                                        <p:tav tm="100000">
                                          <p:val>
                                            <p:strVal val="#ppt_x"/>
                                          </p:val>
                                        </p:tav>
                                      </p:tavLst>
                                    </p:anim>
                                    <p:anim calcmode="lin" valueType="num">
                                      <p:cBhvr additive="base">
                                        <p:cTn id="6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20"/>
                                        </p:tgtEl>
                                        <p:attrNameLst>
                                          <p:attrName>style.visibility</p:attrName>
                                        </p:attrNameLst>
                                      </p:cBhvr>
                                      <p:to>
                                        <p:strVal val="visible"/>
                                      </p:to>
                                    </p:set>
                                    <p:animEffect transition="in" filter="fade">
                                      <p:cBhvr>
                                        <p:cTn id="73" dur="500"/>
                                        <p:tgtEl>
                                          <p:spTgt spid="20"/>
                                        </p:tgtEl>
                                      </p:cBhvr>
                                    </p:animEffect>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0" nodeType="clickEffect">
                                  <p:stCondLst>
                                    <p:cond delay="0"/>
                                  </p:stCondLst>
                                  <p:childTnLst>
                                    <p:set>
                                      <p:cBhvr>
                                        <p:cTn id="77" dur="1" fill="hold">
                                          <p:stCondLst>
                                            <p:cond delay="0"/>
                                          </p:stCondLst>
                                        </p:cTn>
                                        <p:tgtEl>
                                          <p:spTgt spid="23"/>
                                        </p:tgtEl>
                                        <p:attrNameLst>
                                          <p:attrName>style.visibility</p:attrName>
                                        </p:attrNameLst>
                                      </p:cBhvr>
                                      <p:to>
                                        <p:strVal val="visible"/>
                                      </p:to>
                                    </p:set>
                                    <p:anim calcmode="lin" valueType="num">
                                      <p:cBhvr additive="base">
                                        <p:cTn id="78" dur="500" fill="hold"/>
                                        <p:tgtEl>
                                          <p:spTgt spid="23"/>
                                        </p:tgtEl>
                                        <p:attrNameLst>
                                          <p:attrName>ppt_x</p:attrName>
                                        </p:attrNameLst>
                                      </p:cBhvr>
                                      <p:tavLst>
                                        <p:tav tm="0">
                                          <p:val>
                                            <p:strVal val="#ppt_x"/>
                                          </p:val>
                                        </p:tav>
                                        <p:tav tm="100000">
                                          <p:val>
                                            <p:strVal val="#ppt_x"/>
                                          </p:val>
                                        </p:tav>
                                      </p:tavLst>
                                    </p:anim>
                                    <p:anim calcmode="lin" valueType="num">
                                      <p:cBhvr additive="base">
                                        <p:cTn id="79"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grpId="0" nodeType="clickEffect">
                                  <p:stCondLst>
                                    <p:cond delay="0"/>
                                  </p:stCondLst>
                                  <p:childTnLst>
                                    <p:set>
                                      <p:cBhvr>
                                        <p:cTn id="83" dur="1" fill="hold">
                                          <p:stCondLst>
                                            <p:cond delay="0"/>
                                          </p:stCondLst>
                                        </p:cTn>
                                        <p:tgtEl>
                                          <p:spTgt spid="24"/>
                                        </p:tgtEl>
                                        <p:attrNameLst>
                                          <p:attrName>style.visibility</p:attrName>
                                        </p:attrNameLst>
                                      </p:cBhvr>
                                      <p:to>
                                        <p:strVal val="visible"/>
                                      </p:to>
                                    </p:set>
                                    <p:anim calcmode="lin" valueType="num">
                                      <p:cBhvr additive="base">
                                        <p:cTn id="84" dur="500" fill="hold"/>
                                        <p:tgtEl>
                                          <p:spTgt spid="24"/>
                                        </p:tgtEl>
                                        <p:attrNameLst>
                                          <p:attrName>ppt_x</p:attrName>
                                        </p:attrNameLst>
                                      </p:cBhvr>
                                      <p:tavLst>
                                        <p:tav tm="0">
                                          <p:val>
                                            <p:strVal val="#ppt_x"/>
                                          </p:val>
                                        </p:tav>
                                        <p:tav tm="100000">
                                          <p:val>
                                            <p:strVal val="#ppt_x"/>
                                          </p:val>
                                        </p:tav>
                                      </p:tavLst>
                                    </p:anim>
                                    <p:anim calcmode="lin" valueType="num">
                                      <p:cBhvr additive="base">
                                        <p:cTn id="85"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0" nodeType="clickEffect">
                                  <p:stCondLst>
                                    <p:cond delay="0"/>
                                  </p:stCondLst>
                                  <p:childTnLst>
                                    <p:set>
                                      <p:cBhvr>
                                        <p:cTn id="89" dur="1" fill="hold">
                                          <p:stCondLst>
                                            <p:cond delay="0"/>
                                          </p:stCondLst>
                                        </p:cTn>
                                        <p:tgtEl>
                                          <p:spTgt spid="25"/>
                                        </p:tgtEl>
                                        <p:attrNameLst>
                                          <p:attrName>style.visibility</p:attrName>
                                        </p:attrNameLst>
                                      </p:cBhvr>
                                      <p:to>
                                        <p:strVal val="visible"/>
                                      </p:to>
                                    </p:set>
                                    <p:anim calcmode="lin" valueType="num">
                                      <p:cBhvr additive="base">
                                        <p:cTn id="90" dur="500" fill="hold"/>
                                        <p:tgtEl>
                                          <p:spTgt spid="25"/>
                                        </p:tgtEl>
                                        <p:attrNameLst>
                                          <p:attrName>ppt_x</p:attrName>
                                        </p:attrNameLst>
                                      </p:cBhvr>
                                      <p:tavLst>
                                        <p:tav tm="0">
                                          <p:val>
                                            <p:strVal val="#ppt_x"/>
                                          </p:val>
                                        </p:tav>
                                        <p:tav tm="100000">
                                          <p:val>
                                            <p:strVal val="#ppt_x"/>
                                          </p:val>
                                        </p:tav>
                                      </p:tavLst>
                                    </p:anim>
                                    <p:anim calcmode="lin" valueType="num">
                                      <p:cBhvr additive="base">
                                        <p:cTn id="91"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grpId="0" nodeType="clickEffect">
                                  <p:stCondLst>
                                    <p:cond delay="0"/>
                                  </p:stCondLst>
                                  <p:childTnLst>
                                    <p:set>
                                      <p:cBhvr>
                                        <p:cTn id="95" dur="1" fill="hold">
                                          <p:stCondLst>
                                            <p:cond delay="0"/>
                                          </p:stCondLst>
                                        </p:cTn>
                                        <p:tgtEl>
                                          <p:spTgt spid="28"/>
                                        </p:tgtEl>
                                        <p:attrNameLst>
                                          <p:attrName>style.visibility</p:attrName>
                                        </p:attrNameLst>
                                      </p:cBhvr>
                                      <p:to>
                                        <p:strVal val="visible"/>
                                      </p:to>
                                    </p:set>
                                    <p:anim calcmode="lin" valueType="num">
                                      <p:cBhvr additive="base">
                                        <p:cTn id="96" dur="500" fill="hold"/>
                                        <p:tgtEl>
                                          <p:spTgt spid="28"/>
                                        </p:tgtEl>
                                        <p:attrNameLst>
                                          <p:attrName>ppt_x</p:attrName>
                                        </p:attrNameLst>
                                      </p:cBhvr>
                                      <p:tavLst>
                                        <p:tav tm="0">
                                          <p:val>
                                            <p:strVal val="#ppt_x"/>
                                          </p:val>
                                        </p:tav>
                                        <p:tav tm="100000">
                                          <p:val>
                                            <p:strVal val="#ppt_x"/>
                                          </p:val>
                                        </p:tav>
                                      </p:tavLst>
                                    </p:anim>
                                    <p:anim calcmode="lin" valueType="num">
                                      <p:cBhvr additive="base">
                                        <p:cTn id="97"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grpId="0" nodeType="clickEffect">
                                  <p:stCondLst>
                                    <p:cond delay="0"/>
                                  </p:stCondLst>
                                  <p:childTnLst>
                                    <p:set>
                                      <p:cBhvr>
                                        <p:cTn id="101" dur="1" fill="hold">
                                          <p:stCondLst>
                                            <p:cond delay="0"/>
                                          </p:stCondLst>
                                        </p:cTn>
                                        <p:tgtEl>
                                          <p:spTgt spid="29"/>
                                        </p:tgtEl>
                                        <p:attrNameLst>
                                          <p:attrName>style.visibility</p:attrName>
                                        </p:attrNameLst>
                                      </p:cBhvr>
                                      <p:to>
                                        <p:strVal val="visible"/>
                                      </p:to>
                                    </p:set>
                                    <p:anim calcmode="lin" valueType="num">
                                      <p:cBhvr additive="base">
                                        <p:cTn id="102" dur="500" fill="hold"/>
                                        <p:tgtEl>
                                          <p:spTgt spid="29"/>
                                        </p:tgtEl>
                                        <p:attrNameLst>
                                          <p:attrName>ppt_x</p:attrName>
                                        </p:attrNameLst>
                                      </p:cBhvr>
                                      <p:tavLst>
                                        <p:tav tm="0">
                                          <p:val>
                                            <p:strVal val="#ppt_x"/>
                                          </p:val>
                                        </p:tav>
                                        <p:tav tm="100000">
                                          <p:val>
                                            <p:strVal val="#ppt_x"/>
                                          </p:val>
                                        </p:tav>
                                      </p:tavLst>
                                    </p:anim>
                                    <p:anim calcmode="lin" valueType="num">
                                      <p:cBhvr additive="base">
                                        <p:cTn id="103"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21" presetClass="entr" presetSubtype="1" fill="hold" grpId="0" nodeType="clickEffect">
                                  <p:stCondLst>
                                    <p:cond delay="0"/>
                                  </p:stCondLst>
                                  <p:childTnLst>
                                    <p:set>
                                      <p:cBhvr>
                                        <p:cTn id="107" dur="1" fill="hold">
                                          <p:stCondLst>
                                            <p:cond delay="0"/>
                                          </p:stCondLst>
                                        </p:cTn>
                                        <p:tgtEl>
                                          <p:spTgt spid="30"/>
                                        </p:tgtEl>
                                        <p:attrNameLst>
                                          <p:attrName>style.visibility</p:attrName>
                                        </p:attrNameLst>
                                      </p:cBhvr>
                                      <p:to>
                                        <p:strVal val="visible"/>
                                      </p:to>
                                    </p:set>
                                    <p:animEffect transition="in" filter="wheel(1)">
                                      <p:cBhvr>
                                        <p:cTn id="108" dur="2000"/>
                                        <p:tgtEl>
                                          <p:spTgt spid="30"/>
                                        </p:tgtEl>
                                      </p:cBhvr>
                                    </p:animEffect>
                                  </p:childTnLst>
                                </p:cTn>
                              </p:par>
                            </p:childTnLst>
                          </p:cTn>
                        </p:par>
                      </p:childTnLst>
                    </p:cTn>
                  </p:par>
                  <p:par>
                    <p:cTn id="109" fill="hold">
                      <p:stCondLst>
                        <p:cond delay="indefinite"/>
                      </p:stCondLst>
                      <p:childTnLst>
                        <p:par>
                          <p:cTn id="110" fill="hold">
                            <p:stCondLst>
                              <p:cond delay="0"/>
                            </p:stCondLst>
                            <p:childTnLst>
                              <p:par>
                                <p:cTn id="111" presetID="16" presetClass="entr" presetSubtype="21" fill="hold" grpId="0" nodeType="clickEffect">
                                  <p:stCondLst>
                                    <p:cond delay="0"/>
                                  </p:stCondLst>
                                  <p:childTnLst>
                                    <p:set>
                                      <p:cBhvr>
                                        <p:cTn id="112" dur="1" fill="hold">
                                          <p:stCondLst>
                                            <p:cond delay="0"/>
                                          </p:stCondLst>
                                        </p:cTn>
                                        <p:tgtEl>
                                          <p:spTgt spid="33"/>
                                        </p:tgtEl>
                                        <p:attrNameLst>
                                          <p:attrName>style.visibility</p:attrName>
                                        </p:attrNameLst>
                                      </p:cBhvr>
                                      <p:to>
                                        <p:strVal val="visible"/>
                                      </p:to>
                                    </p:set>
                                    <p:animEffect transition="in" filter="barn(inVertical)">
                                      <p:cBhvr>
                                        <p:cTn id="113" dur="500"/>
                                        <p:tgtEl>
                                          <p:spTgt spid="33"/>
                                        </p:tgtEl>
                                      </p:cBhvr>
                                    </p:animEffect>
                                  </p:childTnLst>
                                </p:cTn>
                              </p:par>
                            </p:childTnLst>
                          </p:cTn>
                        </p:par>
                      </p:childTnLst>
                    </p:cTn>
                  </p:par>
                  <p:par>
                    <p:cTn id="114" fill="hold">
                      <p:stCondLst>
                        <p:cond delay="indefinite"/>
                      </p:stCondLst>
                      <p:childTnLst>
                        <p:par>
                          <p:cTn id="115" fill="hold">
                            <p:stCondLst>
                              <p:cond delay="0"/>
                            </p:stCondLst>
                            <p:childTnLst>
                              <p:par>
                                <p:cTn id="116" presetID="42" presetClass="entr" presetSubtype="0" fill="hold" grpId="0" nodeType="clickEffect">
                                  <p:stCondLst>
                                    <p:cond delay="0"/>
                                  </p:stCondLst>
                                  <p:childTnLst>
                                    <p:set>
                                      <p:cBhvr>
                                        <p:cTn id="117" dur="1" fill="hold">
                                          <p:stCondLst>
                                            <p:cond delay="0"/>
                                          </p:stCondLst>
                                        </p:cTn>
                                        <p:tgtEl>
                                          <p:spTgt spid="34"/>
                                        </p:tgtEl>
                                        <p:attrNameLst>
                                          <p:attrName>style.visibility</p:attrName>
                                        </p:attrNameLst>
                                      </p:cBhvr>
                                      <p:to>
                                        <p:strVal val="visible"/>
                                      </p:to>
                                    </p:set>
                                    <p:animEffect transition="in" filter="fade">
                                      <p:cBhvr>
                                        <p:cTn id="118" dur="1000"/>
                                        <p:tgtEl>
                                          <p:spTgt spid="34"/>
                                        </p:tgtEl>
                                      </p:cBhvr>
                                    </p:animEffect>
                                    <p:anim calcmode="lin" valueType="num">
                                      <p:cBhvr>
                                        <p:cTn id="119" dur="1000" fill="hold"/>
                                        <p:tgtEl>
                                          <p:spTgt spid="34"/>
                                        </p:tgtEl>
                                        <p:attrNameLst>
                                          <p:attrName>ppt_x</p:attrName>
                                        </p:attrNameLst>
                                      </p:cBhvr>
                                      <p:tavLst>
                                        <p:tav tm="0">
                                          <p:val>
                                            <p:strVal val="#ppt_x"/>
                                          </p:val>
                                        </p:tav>
                                        <p:tav tm="100000">
                                          <p:val>
                                            <p:strVal val="#ppt_x"/>
                                          </p:val>
                                        </p:tav>
                                      </p:tavLst>
                                    </p:anim>
                                    <p:anim calcmode="lin" valueType="num">
                                      <p:cBhvr>
                                        <p:cTn id="120"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121" fill="hold">
                      <p:stCondLst>
                        <p:cond delay="indefinite"/>
                      </p:stCondLst>
                      <p:childTnLst>
                        <p:par>
                          <p:cTn id="122" fill="hold">
                            <p:stCondLst>
                              <p:cond delay="0"/>
                            </p:stCondLst>
                            <p:childTnLst>
                              <p:par>
                                <p:cTn id="123" presetID="14" presetClass="exit" presetSubtype="10" fill="hold" grpId="0" nodeType="clickEffect">
                                  <p:stCondLst>
                                    <p:cond delay="0"/>
                                  </p:stCondLst>
                                  <p:childTnLst>
                                    <p:animEffect transition="out" filter="randombar(horizontal)">
                                      <p:cBhvr>
                                        <p:cTn id="124" dur="500"/>
                                        <p:tgtEl>
                                          <p:spTgt spid="35"/>
                                        </p:tgtEl>
                                      </p:cBhvr>
                                    </p:animEffect>
                                    <p:set>
                                      <p:cBhvr>
                                        <p:cTn id="125" dur="1" fill="hold">
                                          <p:stCondLst>
                                            <p:cond delay="499"/>
                                          </p:stCondLst>
                                        </p:cTn>
                                        <p:tgtEl>
                                          <p:spTgt spid="3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P spid="9" grpId="0" animBg="1"/>
      <p:bldP spid="10" grpId="0" animBg="1"/>
      <p:bldP spid="12" grpId="0" animBg="1"/>
      <p:bldP spid="14" grpId="0" animBg="1"/>
      <p:bldP spid="15" grpId="0" animBg="1"/>
      <p:bldP spid="18" grpId="0" animBg="1"/>
      <p:bldP spid="19" grpId="0" animBg="1"/>
      <p:bldP spid="20" grpId="0" animBg="1"/>
      <p:bldP spid="23" grpId="0" animBg="1"/>
      <p:bldP spid="24" grpId="0" animBg="1"/>
      <p:bldP spid="25" grpId="0" animBg="1"/>
      <p:bldP spid="28" grpId="0" animBg="1"/>
      <p:bldP spid="29" grpId="0" animBg="1"/>
      <p:bldP spid="30" grpId="0" animBg="1"/>
      <p:bldP spid="33" grpId="0" animBg="1"/>
      <p:bldP spid="34" grpId="0" animBg="1"/>
      <p:bldP spid="3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B4332"/>
        </a:solidFill>
        <a:effectLst/>
      </p:bgPr>
    </p:bg>
    <p:spTree>
      <p:nvGrpSpPr>
        <p:cNvPr id="1" name=""/>
        <p:cNvGrpSpPr/>
        <p:nvPr/>
      </p:nvGrpSpPr>
      <p:grpSpPr>
        <a:xfrm>
          <a:off x="0" y="0"/>
          <a:ext cx="0" cy="0"/>
          <a:chOff x="0" y="0"/>
          <a:chExt cx="0" cy="0"/>
        </a:xfrm>
      </p:grpSpPr>
      <p:sp>
        <p:nvSpPr>
          <p:cNvPr id="2" name="Shape 0"/>
          <p:cNvSpPr/>
          <p:nvPr/>
        </p:nvSpPr>
        <p:spPr>
          <a:xfrm>
            <a:off x="5943600" y="0"/>
            <a:ext cx="3200400" cy="5143500"/>
          </a:xfrm>
          <a:prstGeom prst="rect">
            <a:avLst/>
          </a:prstGeom>
          <a:solidFill>
            <a:srgbClr val="F8F4E3"/>
          </a:solidFill>
          <a:ln w="12700">
            <a:solidFill>
              <a:srgbClr val="F8F4E3"/>
            </a:solidFill>
            <a:prstDash val="solid"/>
          </a:ln>
        </p:spPr>
        <p:txBody>
          <a:bodyPr/>
          <a:lstStyle/>
          <a:p>
            <a:endParaRPr lang="en-GB"/>
          </a:p>
        </p:txBody>
      </p:sp>
      <p:sp>
        <p:nvSpPr>
          <p:cNvPr id="3" name="Shape 1"/>
          <p:cNvSpPr/>
          <p:nvPr/>
        </p:nvSpPr>
        <p:spPr>
          <a:xfrm>
            <a:off x="5760720" y="0"/>
            <a:ext cx="137160" cy="5143500"/>
          </a:xfrm>
          <a:prstGeom prst="rect">
            <a:avLst/>
          </a:prstGeom>
          <a:solidFill>
            <a:srgbClr val="52B788"/>
          </a:solidFill>
          <a:ln w="12700">
            <a:solidFill>
              <a:srgbClr val="52B788"/>
            </a:solidFill>
            <a:prstDash val="solid"/>
          </a:ln>
        </p:spPr>
        <p:txBody>
          <a:bodyPr/>
          <a:lstStyle/>
          <a:p>
            <a:endParaRPr lang="en-GB"/>
          </a:p>
        </p:txBody>
      </p:sp>
      <p:pic>
        <p:nvPicPr>
          <p:cNvPr id="4" name="Image 0" descr="preencoded.png"/>
          <p:cNvPicPr>
            <a:picLocks noChangeAspect="1"/>
          </p:cNvPicPr>
          <p:nvPr/>
        </p:nvPicPr>
        <p:blipFill>
          <a:blip r:embed="rId4"/>
          <a:stretch>
            <a:fillRect/>
          </a:stretch>
        </p:blipFill>
        <p:spPr>
          <a:xfrm>
            <a:off x="274320" y="365760"/>
            <a:ext cx="3657600" cy="1828800"/>
          </a:xfrm>
          <a:prstGeom prst="rect">
            <a:avLst/>
          </a:prstGeom>
        </p:spPr>
      </p:pic>
      <p:sp>
        <p:nvSpPr>
          <p:cNvPr id="5" name="Text 2"/>
          <p:cNvSpPr/>
          <p:nvPr/>
        </p:nvSpPr>
        <p:spPr>
          <a:xfrm>
            <a:off x="365760" y="2331720"/>
            <a:ext cx="5212080" cy="457200"/>
          </a:xfrm>
          <a:prstGeom prst="rect">
            <a:avLst/>
          </a:prstGeom>
          <a:noFill/>
          <a:ln/>
        </p:spPr>
        <p:txBody>
          <a:bodyPr wrap="square" rtlCol="0" anchor="ctr"/>
          <a:lstStyle/>
          <a:p>
            <a:pPr marL="0" indent="0">
              <a:buNone/>
            </a:pPr>
            <a:r>
              <a:rPr lang="en-US" sz="2400" b="1" dirty="0">
                <a:solidFill>
                  <a:srgbClr val="FFFFFF"/>
                </a:solidFill>
                <a:latin typeface="Georgia" pitchFamily="34" charset="0"/>
                <a:ea typeface="Georgia" pitchFamily="34" charset="-122"/>
                <a:cs typeface="Georgia" pitchFamily="34" charset="-120"/>
              </a:rPr>
              <a:t>Conclusion</a:t>
            </a:r>
            <a:endParaRPr lang="en-US" sz="2400" dirty="0"/>
          </a:p>
        </p:txBody>
      </p:sp>
      <p:sp>
        <p:nvSpPr>
          <p:cNvPr id="6" name="Shape 3"/>
          <p:cNvSpPr/>
          <p:nvPr/>
        </p:nvSpPr>
        <p:spPr>
          <a:xfrm>
            <a:off x="365760" y="2834640"/>
            <a:ext cx="5120640" cy="0"/>
          </a:xfrm>
          <a:prstGeom prst="line">
            <a:avLst/>
          </a:prstGeom>
          <a:noFill/>
          <a:ln w="25400">
            <a:solidFill>
              <a:srgbClr val="D4A373"/>
            </a:solidFill>
            <a:prstDash val="solid"/>
          </a:ln>
        </p:spPr>
        <p:txBody>
          <a:bodyPr/>
          <a:lstStyle/>
          <a:p>
            <a:endParaRPr lang="en-GB"/>
          </a:p>
        </p:txBody>
      </p:sp>
      <p:sp>
        <p:nvSpPr>
          <p:cNvPr id="7" name="Text 4"/>
          <p:cNvSpPr/>
          <p:nvPr/>
        </p:nvSpPr>
        <p:spPr>
          <a:xfrm>
            <a:off x="365760" y="2926080"/>
            <a:ext cx="5212080" cy="1371600"/>
          </a:xfrm>
          <a:prstGeom prst="rect">
            <a:avLst/>
          </a:prstGeom>
          <a:noFill/>
          <a:ln/>
        </p:spPr>
        <p:txBody>
          <a:bodyPr wrap="square" rtlCol="0" anchor="ctr"/>
          <a:lstStyle/>
          <a:p>
            <a:pPr marL="0" indent="0">
              <a:spcAft>
                <a:spcPts val="500"/>
              </a:spcAft>
              <a:buNone/>
            </a:pPr>
            <a:r>
              <a:rPr lang="en-US" sz="1100" dirty="0">
                <a:solidFill>
                  <a:srgbClr val="D4EDDA"/>
                </a:solidFill>
                <a:latin typeface="Calibri" pitchFamily="34" charset="0"/>
                <a:ea typeface="Calibri" pitchFamily="34" charset="-122"/>
                <a:cs typeface="Calibri" pitchFamily="34" charset="-120"/>
              </a:rPr>
              <a:t>This strategic plan equips Urban Green Café with a comprehensive roadmap for building a compelling online presence — from a memorable brand identity and multi-channel marketing to scalable cloud infrastructure and robust cybersecurity. By embracing digital tools thoughtfully, Urban Green Café will attract and retain the conscious consumers who share its vision of a greener, tastier world.</a:t>
            </a:r>
            <a:endParaRPr lang="en-US" sz="1100" dirty="0"/>
          </a:p>
        </p:txBody>
      </p:sp>
      <p:sp>
        <p:nvSpPr>
          <p:cNvPr id="8" name="Text 5"/>
          <p:cNvSpPr/>
          <p:nvPr/>
        </p:nvSpPr>
        <p:spPr>
          <a:xfrm>
            <a:off x="6035040" y="365760"/>
            <a:ext cx="2834640" cy="347472"/>
          </a:xfrm>
          <a:prstGeom prst="rect">
            <a:avLst/>
          </a:prstGeom>
          <a:noFill/>
          <a:ln/>
        </p:spPr>
        <p:txBody>
          <a:bodyPr wrap="square" rtlCol="0" anchor="ctr"/>
          <a:lstStyle/>
          <a:p>
            <a:pPr marL="0" indent="0">
              <a:buNone/>
            </a:pPr>
            <a:r>
              <a:rPr lang="en-US" sz="1400" b="1" dirty="0">
                <a:solidFill>
                  <a:srgbClr val="1B4332"/>
                </a:solidFill>
                <a:latin typeface="Georgia" pitchFamily="34" charset="0"/>
                <a:ea typeface="Georgia" pitchFamily="34" charset="-122"/>
                <a:cs typeface="Georgia" pitchFamily="34" charset="-120"/>
              </a:rPr>
              <a:t>Strategy Summary</a:t>
            </a:r>
            <a:endParaRPr lang="en-US" sz="1400" dirty="0"/>
          </a:p>
        </p:txBody>
      </p:sp>
      <p:sp>
        <p:nvSpPr>
          <p:cNvPr id="9" name="Text 6"/>
          <p:cNvSpPr/>
          <p:nvPr/>
        </p:nvSpPr>
        <p:spPr>
          <a:xfrm>
            <a:off x="6035040" y="868680"/>
            <a:ext cx="2834640" cy="411480"/>
          </a:xfrm>
          <a:prstGeom prst="rect">
            <a:avLst/>
          </a:prstGeom>
          <a:noFill/>
          <a:ln/>
        </p:spPr>
        <p:txBody>
          <a:bodyPr wrap="square"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  Brand Identity &amp; Logo</a:t>
            </a:r>
            <a:endParaRPr lang="en-US" sz="1100" dirty="0"/>
          </a:p>
        </p:txBody>
      </p:sp>
      <p:sp>
        <p:nvSpPr>
          <p:cNvPr id="10" name="Shape 7"/>
          <p:cNvSpPr/>
          <p:nvPr/>
        </p:nvSpPr>
        <p:spPr>
          <a:xfrm>
            <a:off x="6035040" y="1261872"/>
            <a:ext cx="2834640" cy="0"/>
          </a:xfrm>
          <a:prstGeom prst="line">
            <a:avLst/>
          </a:prstGeom>
          <a:noFill/>
          <a:ln w="6350">
            <a:solidFill>
              <a:srgbClr val="D1E8D4"/>
            </a:solidFill>
            <a:prstDash val="solid"/>
          </a:ln>
        </p:spPr>
        <p:txBody>
          <a:bodyPr/>
          <a:lstStyle/>
          <a:p>
            <a:endParaRPr lang="en-GB"/>
          </a:p>
        </p:txBody>
      </p:sp>
      <p:sp>
        <p:nvSpPr>
          <p:cNvPr id="11" name="Text 8"/>
          <p:cNvSpPr/>
          <p:nvPr/>
        </p:nvSpPr>
        <p:spPr>
          <a:xfrm>
            <a:off x="6035040" y="1435608"/>
            <a:ext cx="2834640" cy="411480"/>
          </a:xfrm>
          <a:prstGeom prst="rect">
            <a:avLst/>
          </a:prstGeom>
          <a:noFill/>
          <a:ln/>
        </p:spPr>
        <p:txBody>
          <a:bodyPr wrap="square" rtlCol="0" anchor="ctr"/>
          <a:lstStyle/>
          <a:p>
            <a:pPr marL="0" indent="0">
              <a:buNone/>
            </a:pPr>
            <a:r>
              <a:rPr lang="en-US" sz="1100" dirty="0">
                <a:solidFill>
                  <a:srgbClr val="2D6A4F"/>
                </a:solidFill>
                <a:latin typeface="Calibri" pitchFamily="34" charset="0"/>
                <a:ea typeface="Calibri" pitchFamily="34" charset="-122"/>
                <a:cs typeface="Calibri" pitchFamily="34" charset="-120"/>
              </a:rPr>
              <a:t>📖  Compelling Brand Story</a:t>
            </a:r>
            <a:endParaRPr lang="en-US" sz="1100" dirty="0"/>
          </a:p>
        </p:txBody>
      </p:sp>
      <p:sp>
        <p:nvSpPr>
          <p:cNvPr id="12" name="Shape 9"/>
          <p:cNvSpPr/>
          <p:nvPr/>
        </p:nvSpPr>
        <p:spPr>
          <a:xfrm>
            <a:off x="6035040" y="1828800"/>
            <a:ext cx="2834640" cy="0"/>
          </a:xfrm>
          <a:prstGeom prst="line">
            <a:avLst/>
          </a:prstGeom>
          <a:noFill/>
          <a:ln w="6350">
            <a:solidFill>
              <a:srgbClr val="D1E8D4"/>
            </a:solidFill>
            <a:prstDash val="solid"/>
          </a:ln>
        </p:spPr>
        <p:txBody>
          <a:bodyPr/>
          <a:lstStyle/>
          <a:p>
            <a:endParaRPr lang="en-GB"/>
          </a:p>
        </p:txBody>
      </p:sp>
      <p:sp>
        <p:nvSpPr>
          <p:cNvPr id="13" name="Text 10"/>
          <p:cNvSpPr/>
          <p:nvPr/>
        </p:nvSpPr>
        <p:spPr>
          <a:xfrm>
            <a:off x="6035040" y="2002536"/>
            <a:ext cx="2834640" cy="411480"/>
          </a:xfrm>
          <a:prstGeom prst="rect">
            <a:avLst/>
          </a:prstGeom>
          <a:noFill/>
          <a:ln/>
        </p:spPr>
        <p:txBody>
          <a:bodyPr wrap="square"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  Social Media Strategy</a:t>
            </a:r>
            <a:endParaRPr lang="en-US" sz="1100" dirty="0"/>
          </a:p>
        </p:txBody>
      </p:sp>
      <p:sp>
        <p:nvSpPr>
          <p:cNvPr id="14" name="Shape 11"/>
          <p:cNvSpPr/>
          <p:nvPr/>
        </p:nvSpPr>
        <p:spPr>
          <a:xfrm>
            <a:off x="6035040" y="2395728"/>
            <a:ext cx="2834640" cy="0"/>
          </a:xfrm>
          <a:prstGeom prst="line">
            <a:avLst/>
          </a:prstGeom>
          <a:noFill/>
          <a:ln w="6350">
            <a:solidFill>
              <a:srgbClr val="D1E8D4"/>
            </a:solidFill>
            <a:prstDash val="solid"/>
          </a:ln>
        </p:spPr>
        <p:txBody>
          <a:bodyPr/>
          <a:lstStyle/>
          <a:p>
            <a:endParaRPr lang="en-GB"/>
          </a:p>
        </p:txBody>
      </p:sp>
      <p:sp>
        <p:nvSpPr>
          <p:cNvPr id="15" name="Text 12"/>
          <p:cNvSpPr/>
          <p:nvPr/>
        </p:nvSpPr>
        <p:spPr>
          <a:xfrm>
            <a:off x="6035040" y="2569464"/>
            <a:ext cx="2834640" cy="411480"/>
          </a:xfrm>
          <a:prstGeom prst="rect">
            <a:avLst/>
          </a:prstGeom>
          <a:noFill/>
          <a:ln/>
        </p:spPr>
        <p:txBody>
          <a:bodyPr wrap="square" rtlCol="0" anchor="ctr"/>
          <a:lstStyle/>
          <a:p>
            <a:pPr marL="0" indent="0">
              <a:buNone/>
            </a:pPr>
            <a:r>
              <a:rPr lang="en-US" sz="1100" dirty="0">
                <a:solidFill>
                  <a:srgbClr val="2D6A4F"/>
                </a:solidFill>
                <a:latin typeface="Calibri" pitchFamily="34" charset="0"/>
                <a:ea typeface="Calibri" pitchFamily="34" charset="-122"/>
                <a:cs typeface="Calibri" pitchFamily="34" charset="-120"/>
              </a:rPr>
              <a:t>✍️  Content Marketing Plan</a:t>
            </a:r>
            <a:endParaRPr lang="en-US" sz="1100" dirty="0"/>
          </a:p>
        </p:txBody>
      </p:sp>
      <p:sp>
        <p:nvSpPr>
          <p:cNvPr id="16" name="Shape 13"/>
          <p:cNvSpPr/>
          <p:nvPr/>
        </p:nvSpPr>
        <p:spPr>
          <a:xfrm>
            <a:off x="6035040" y="2962656"/>
            <a:ext cx="2834640" cy="0"/>
          </a:xfrm>
          <a:prstGeom prst="line">
            <a:avLst/>
          </a:prstGeom>
          <a:noFill/>
          <a:ln w="6350">
            <a:solidFill>
              <a:srgbClr val="D1E8D4"/>
            </a:solidFill>
            <a:prstDash val="solid"/>
          </a:ln>
        </p:spPr>
        <p:txBody>
          <a:bodyPr/>
          <a:lstStyle/>
          <a:p>
            <a:endParaRPr lang="en-GB"/>
          </a:p>
        </p:txBody>
      </p:sp>
      <p:sp>
        <p:nvSpPr>
          <p:cNvPr id="17" name="Text 14"/>
          <p:cNvSpPr/>
          <p:nvPr/>
        </p:nvSpPr>
        <p:spPr>
          <a:xfrm>
            <a:off x="6035040" y="3136392"/>
            <a:ext cx="2834640" cy="411480"/>
          </a:xfrm>
          <a:prstGeom prst="rect">
            <a:avLst/>
          </a:prstGeom>
          <a:noFill/>
          <a:ln/>
        </p:spPr>
        <p:txBody>
          <a:bodyPr wrap="square"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  SEO &amp; Local Discovery</a:t>
            </a:r>
            <a:endParaRPr lang="en-US" sz="1100" dirty="0"/>
          </a:p>
        </p:txBody>
      </p:sp>
      <p:sp>
        <p:nvSpPr>
          <p:cNvPr id="18" name="Shape 15"/>
          <p:cNvSpPr/>
          <p:nvPr/>
        </p:nvSpPr>
        <p:spPr>
          <a:xfrm>
            <a:off x="6035040" y="3529584"/>
            <a:ext cx="2834640" cy="0"/>
          </a:xfrm>
          <a:prstGeom prst="line">
            <a:avLst/>
          </a:prstGeom>
          <a:noFill/>
          <a:ln w="6350">
            <a:solidFill>
              <a:srgbClr val="D1E8D4"/>
            </a:solidFill>
            <a:prstDash val="solid"/>
          </a:ln>
        </p:spPr>
        <p:txBody>
          <a:bodyPr/>
          <a:lstStyle/>
          <a:p>
            <a:endParaRPr lang="en-GB"/>
          </a:p>
        </p:txBody>
      </p:sp>
      <p:sp>
        <p:nvSpPr>
          <p:cNvPr id="19" name="Text 16"/>
          <p:cNvSpPr/>
          <p:nvPr/>
        </p:nvSpPr>
        <p:spPr>
          <a:xfrm>
            <a:off x="6035040" y="3703320"/>
            <a:ext cx="2834640" cy="411480"/>
          </a:xfrm>
          <a:prstGeom prst="rect">
            <a:avLst/>
          </a:prstGeom>
          <a:noFill/>
          <a:ln/>
        </p:spPr>
        <p:txBody>
          <a:bodyPr wrap="square" rtlCol="0" anchor="ctr"/>
          <a:lstStyle/>
          <a:p>
            <a:pPr marL="0" indent="0">
              <a:buNone/>
            </a:pPr>
            <a:r>
              <a:rPr lang="en-US" sz="1100" dirty="0">
                <a:solidFill>
                  <a:srgbClr val="2D6A4F"/>
                </a:solidFill>
                <a:latin typeface="Calibri" pitchFamily="34" charset="0"/>
                <a:ea typeface="Calibri" pitchFamily="34" charset="-122"/>
                <a:cs typeface="Calibri" pitchFamily="34" charset="-120"/>
              </a:rPr>
              <a:t>☁️  Cloud Computing Support</a:t>
            </a:r>
            <a:endParaRPr lang="en-US" sz="1100" dirty="0"/>
          </a:p>
        </p:txBody>
      </p:sp>
      <p:sp>
        <p:nvSpPr>
          <p:cNvPr id="20" name="Shape 17"/>
          <p:cNvSpPr/>
          <p:nvPr/>
        </p:nvSpPr>
        <p:spPr>
          <a:xfrm>
            <a:off x="6035040" y="4096512"/>
            <a:ext cx="2834640" cy="0"/>
          </a:xfrm>
          <a:prstGeom prst="line">
            <a:avLst/>
          </a:prstGeom>
          <a:noFill/>
          <a:ln w="6350">
            <a:solidFill>
              <a:srgbClr val="D1E8D4"/>
            </a:solidFill>
            <a:prstDash val="solid"/>
          </a:ln>
        </p:spPr>
        <p:txBody>
          <a:bodyPr/>
          <a:lstStyle/>
          <a:p>
            <a:endParaRPr lang="en-GB"/>
          </a:p>
        </p:txBody>
      </p:sp>
      <p:sp>
        <p:nvSpPr>
          <p:cNvPr id="21" name="Text 18"/>
          <p:cNvSpPr/>
          <p:nvPr/>
        </p:nvSpPr>
        <p:spPr>
          <a:xfrm>
            <a:off x="6035040" y="4270248"/>
            <a:ext cx="2834640" cy="411480"/>
          </a:xfrm>
          <a:prstGeom prst="rect">
            <a:avLst/>
          </a:prstGeom>
          <a:noFill/>
          <a:ln/>
        </p:spPr>
        <p:txBody>
          <a:bodyPr wrap="square"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  Cybersecurity Measures</a:t>
            </a:r>
            <a:endParaRPr lang="en-US" sz="1100" dirty="0"/>
          </a:p>
        </p:txBody>
      </p:sp>
      <p:sp>
        <p:nvSpPr>
          <p:cNvPr id="22" name="Shape 19"/>
          <p:cNvSpPr/>
          <p:nvPr/>
        </p:nvSpPr>
        <p:spPr>
          <a:xfrm>
            <a:off x="0" y="4828032"/>
            <a:ext cx="5760720" cy="315468"/>
          </a:xfrm>
          <a:prstGeom prst="rect">
            <a:avLst/>
          </a:prstGeom>
          <a:solidFill>
            <a:srgbClr val="52B788"/>
          </a:solidFill>
          <a:ln w="12700">
            <a:solidFill>
              <a:srgbClr val="52B788"/>
            </a:solidFill>
            <a:prstDash val="solid"/>
          </a:ln>
        </p:spPr>
        <p:txBody>
          <a:bodyPr/>
          <a:lstStyle/>
          <a:p>
            <a:endParaRPr lang="en-GB"/>
          </a:p>
        </p:txBody>
      </p:sp>
      <p:sp>
        <p:nvSpPr>
          <p:cNvPr id="23" name="Text 20"/>
          <p:cNvSpPr/>
          <p:nvPr/>
        </p:nvSpPr>
        <p:spPr>
          <a:xfrm>
            <a:off x="182880" y="4855464"/>
            <a:ext cx="5394960" cy="256032"/>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Thank You  |  Urban Green Café  |  Online Presence Strategy  |  2026</a:t>
            </a:r>
            <a:endParaRPr lang="en-US" sz="900" dirty="0"/>
          </a:p>
        </p:txBody>
      </p:sp>
      <p:sp>
        <p:nvSpPr>
          <p:cNvPr id="24" name="Text 21"/>
          <p:cNvSpPr/>
          <p:nvPr/>
        </p:nvSpPr>
        <p:spPr>
          <a:xfrm>
            <a:off x="8686800" y="4754880"/>
            <a:ext cx="365760" cy="274320"/>
          </a:xfrm>
          <a:prstGeom prst="rect">
            <a:avLst/>
          </a:prstGeom>
          <a:noFill/>
          <a:ln/>
        </p:spPr>
        <p:txBody>
          <a:bodyPr wrap="square" rtlCol="0" anchor="ctr"/>
          <a:lstStyle/>
          <a:p>
            <a:pPr marL="0" indent="0" algn="r">
              <a:buNone/>
            </a:pPr>
            <a:r>
              <a:rPr lang="en-US" sz="900" dirty="0">
                <a:solidFill>
                  <a:srgbClr val="6B7280"/>
                </a:solidFill>
              </a:rPr>
              <a:t>10</a:t>
            </a:r>
            <a:endParaRPr lang="en-US" sz="900"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heel(1)">
                                      <p:cBhvr>
                                        <p:cTn id="18" dur="20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ppt_x"/>
                                          </p:val>
                                        </p:tav>
                                        <p:tav tm="100000">
                                          <p:val>
                                            <p:strVal val="#ppt_x"/>
                                          </p:val>
                                        </p:tav>
                                      </p:tavLst>
                                    </p:anim>
                                    <p:anim calcmode="lin" valueType="num">
                                      <p:cBhvr additive="base">
                                        <p:cTn id="3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additive="base">
                                        <p:cTn id="35" dur="500" fill="hold"/>
                                        <p:tgtEl>
                                          <p:spTgt spid="11"/>
                                        </p:tgtEl>
                                        <p:attrNameLst>
                                          <p:attrName>ppt_x</p:attrName>
                                        </p:attrNameLst>
                                      </p:cBhvr>
                                      <p:tavLst>
                                        <p:tav tm="0">
                                          <p:val>
                                            <p:strVal val="#ppt_x"/>
                                          </p:val>
                                        </p:tav>
                                        <p:tav tm="100000">
                                          <p:val>
                                            <p:strVal val="#ppt_x"/>
                                          </p:val>
                                        </p:tav>
                                      </p:tavLst>
                                    </p:anim>
                                    <p:anim calcmode="lin" valueType="num">
                                      <p:cBhvr additive="base">
                                        <p:cTn id="3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anim calcmode="lin" valueType="num">
                                      <p:cBhvr additive="base">
                                        <p:cTn id="41" dur="500" fill="hold"/>
                                        <p:tgtEl>
                                          <p:spTgt spid="13"/>
                                        </p:tgtEl>
                                        <p:attrNameLst>
                                          <p:attrName>ppt_x</p:attrName>
                                        </p:attrNameLst>
                                      </p:cBhvr>
                                      <p:tavLst>
                                        <p:tav tm="0">
                                          <p:val>
                                            <p:strVal val="#ppt_x"/>
                                          </p:val>
                                        </p:tav>
                                        <p:tav tm="100000">
                                          <p:val>
                                            <p:strVal val="#ppt_x"/>
                                          </p:val>
                                        </p:tav>
                                      </p:tavLst>
                                    </p:anim>
                                    <p:anim calcmode="lin" valueType="num">
                                      <p:cBhvr additive="base">
                                        <p:cTn id="4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ppt_x"/>
                                          </p:val>
                                        </p:tav>
                                        <p:tav tm="100000">
                                          <p:val>
                                            <p:strVal val="#ppt_x"/>
                                          </p:val>
                                        </p:tav>
                                      </p:tavLst>
                                    </p:anim>
                                    <p:anim calcmode="lin" valueType="num">
                                      <p:cBhvr additive="base">
                                        <p:cTn id="4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7"/>
                                        </p:tgtEl>
                                        <p:attrNameLst>
                                          <p:attrName>style.visibility</p:attrName>
                                        </p:attrNameLst>
                                      </p:cBhvr>
                                      <p:to>
                                        <p:strVal val="visible"/>
                                      </p:to>
                                    </p:set>
                                    <p:anim calcmode="lin" valueType="num">
                                      <p:cBhvr additive="base">
                                        <p:cTn id="53" dur="500" fill="hold"/>
                                        <p:tgtEl>
                                          <p:spTgt spid="17"/>
                                        </p:tgtEl>
                                        <p:attrNameLst>
                                          <p:attrName>ppt_x</p:attrName>
                                        </p:attrNameLst>
                                      </p:cBhvr>
                                      <p:tavLst>
                                        <p:tav tm="0">
                                          <p:val>
                                            <p:strVal val="#ppt_x"/>
                                          </p:val>
                                        </p:tav>
                                        <p:tav tm="100000">
                                          <p:val>
                                            <p:strVal val="#ppt_x"/>
                                          </p:val>
                                        </p:tav>
                                      </p:tavLst>
                                    </p:anim>
                                    <p:anim calcmode="lin" valueType="num">
                                      <p:cBhvr additive="base">
                                        <p:cTn id="5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9"/>
                                        </p:tgtEl>
                                        <p:attrNameLst>
                                          <p:attrName>style.visibility</p:attrName>
                                        </p:attrNameLst>
                                      </p:cBhvr>
                                      <p:to>
                                        <p:strVal val="visible"/>
                                      </p:to>
                                    </p:set>
                                    <p:anim calcmode="lin" valueType="num">
                                      <p:cBhvr additive="base">
                                        <p:cTn id="59" dur="500" fill="hold"/>
                                        <p:tgtEl>
                                          <p:spTgt spid="19"/>
                                        </p:tgtEl>
                                        <p:attrNameLst>
                                          <p:attrName>ppt_x</p:attrName>
                                        </p:attrNameLst>
                                      </p:cBhvr>
                                      <p:tavLst>
                                        <p:tav tm="0">
                                          <p:val>
                                            <p:strVal val="#ppt_x"/>
                                          </p:val>
                                        </p:tav>
                                        <p:tav tm="100000">
                                          <p:val>
                                            <p:strVal val="#ppt_x"/>
                                          </p:val>
                                        </p:tav>
                                      </p:tavLst>
                                    </p:anim>
                                    <p:anim calcmode="lin" valueType="num">
                                      <p:cBhvr additive="base">
                                        <p:cTn id="6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21"/>
                                        </p:tgtEl>
                                        <p:attrNameLst>
                                          <p:attrName>style.visibility</p:attrName>
                                        </p:attrNameLst>
                                      </p:cBhvr>
                                      <p:to>
                                        <p:strVal val="visible"/>
                                      </p:to>
                                    </p:set>
                                    <p:anim calcmode="lin" valueType="num">
                                      <p:cBhvr additive="base">
                                        <p:cTn id="65" dur="500" fill="hold"/>
                                        <p:tgtEl>
                                          <p:spTgt spid="21"/>
                                        </p:tgtEl>
                                        <p:attrNameLst>
                                          <p:attrName>ppt_x</p:attrName>
                                        </p:attrNameLst>
                                      </p:cBhvr>
                                      <p:tavLst>
                                        <p:tav tm="0">
                                          <p:val>
                                            <p:strVal val="#ppt_x"/>
                                          </p:val>
                                        </p:tav>
                                        <p:tav tm="100000">
                                          <p:val>
                                            <p:strVal val="#ppt_x"/>
                                          </p:val>
                                        </p:tav>
                                      </p:tavLst>
                                    </p:anim>
                                    <p:anim calcmode="lin" valueType="num">
                                      <p:cBhvr additive="base">
                                        <p:cTn id="6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1" grpId="0" animBg="1"/>
      <p:bldP spid="13" grpId="0" animBg="1"/>
      <p:bldP spid="15" grpId="0" animBg="1"/>
      <p:bldP spid="17" grpId="0" animBg="1"/>
      <p:bldP spid="19" grpId="0" animBg="1"/>
      <p:bldP spid="21"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TIMING" val="|3.3|5|3.7"/>
</p:tagLst>
</file>

<file path=ppt/tags/tag2.xml><?xml version="1.0" encoding="utf-8"?>
<p:tagLst xmlns:a="http://schemas.openxmlformats.org/drawingml/2006/main" xmlns:r="http://schemas.openxmlformats.org/officeDocument/2006/relationships" xmlns:p="http://schemas.openxmlformats.org/presentationml/2006/main">
  <p:tag name="TIMING" val="|1.1|2.6|1.5|3.2|12.2|1.8|9.6|4.7|4.5|3|2.2|1.7"/>
</p:tagLst>
</file>

<file path=ppt/tags/tag3.xml><?xml version="1.0" encoding="utf-8"?>
<p:tagLst xmlns:a="http://schemas.openxmlformats.org/drawingml/2006/main" xmlns:r="http://schemas.openxmlformats.org/officeDocument/2006/relationships" xmlns:p="http://schemas.openxmlformats.org/presentationml/2006/main">
  <p:tag name="TIMING" val="|1.8|2.5|1.6|9.5|3.6|4.1|6.7|1.7|2.8|2.3|4"/>
</p:tagLst>
</file>

<file path=ppt/tags/tag4.xml><?xml version="1.0" encoding="utf-8"?>
<p:tagLst xmlns:a="http://schemas.openxmlformats.org/drawingml/2006/main" xmlns:r="http://schemas.openxmlformats.org/officeDocument/2006/relationships" xmlns:p="http://schemas.openxmlformats.org/presentationml/2006/main">
  <p:tag name="TIMING" val="|1.1|1.4|0.7|1.6|14.1|0.9|0.9|1.8|1.2|1.9|1.4|2|3|1.9"/>
</p:tagLst>
</file>

<file path=ppt/tags/tag5.xml><?xml version="1.0" encoding="utf-8"?>
<p:tagLst xmlns:a="http://schemas.openxmlformats.org/drawingml/2006/main" xmlns:r="http://schemas.openxmlformats.org/officeDocument/2006/relationships" xmlns:p="http://schemas.openxmlformats.org/presentationml/2006/main">
  <p:tag name="TIMING" val="|1|2.6|4|1.7|1|3.5|0.7|1.4|1.9"/>
</p:tagLst>
</file>

<file path=ppt/tags/tag6.xml><?xml version="1.0" encoding="utf-8"?>
<p:tagLst xmlns:a="http://schemas.openxmlformats.org/drawingml/2006/main" xmlns:r="http://schemas.openxmlformats.org/officeDocument/2006/relationships" xmlns:p="http://schemas.openxmlformats.org/presentationml/2006/main">
  <p:tag name="TIMING" val="|0.8|1.8|1|3|1.2|6.5|2.3|0.8|1.9|1.2"/>
</p:tagLst>
</file>

<file path=ppt/tags/tag7.xml><?xml version="1.0" encoding="utf-8"?>
<p:tagLst xmlns:a="http://schemas.openxmlformats.org/drawingml/2006/main" xmlns:r="http://schemas.openxmlformats.org/officeDocument/2006/relationships" xmlns:p="http://schemas.openxmlformats.org/presentationml/2006/main">
  <p:tag name="TIMING" val="|0.8|1.1|1.7|1|1.1|0.9|2.3|1.3|3.2"/>
</p:tagLst>
</file>

<file path=ppt/tags/tag8.xml><?xml version="1.0" encoding="utf-8"?>
<p:tagLst xmlns:a="http://schemas.openxmlformats.org/drawingml/2006/main" xmlns:r="http://schemas.openxmlformats.org/officeDocument/2006/relationships" xmlns:p="http://schemas.openxmlformats.org/presentationml/2006/main">
  <p:tag name="TIMING" val="|1.1|2|1.3|3.1|4.5|3.7|4.2|1.3|1.7|0.9|1.7|1.1|1.5|2.3|1.7"/>
</p:tagLst>
</file>

<file path=ppt/tags/tag9.xml><?xml version="1.0" encoding="utf-8"?>
<p:tagLst xmlns:a="http://schemas.openxmlformats.org/drawingml/2006/main" xmlns:r="http://schemas.openxmlformats.org/officeDocument/2006/relationships" xmlns:p="http://schemas.openxmlformats.org/presentationml/2006/main">
  <p:tag name="TIMING" val="|1.1|1.4|1.6|1.3|1.2|1.5|4.7|1.1|4.1|1.5|0.8|0.8|1.7|1.8|2.3|1.9|1.1|2.6|1.1|0.5|7.5"/>
</p:tagLst>
</file>

<file path=ppt/tags/tag10.xml><?xml version="1.0" encoding="utf-8"?>
<p:tagLst xmlns:a="http://schemas.openxmlformats.org/drawingml/2006/main" xmlns:r="http://schemas.openxmlformats.org/officeDocument/2006/relationships" xmlns:p="http://schemas.openxmlformats.org/presentationml/2006/main">
  <p:tag name="TIMING" val="|1.3|1.5|0.7|0.9|3.3|2.6|1.4|3.3|1.7|1.7|1.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TotalTime>
  <Words>1661</Words>
  <Application>Microsoft Office PowerPoint</Application>
  <PresentationFormat>On-screen Show (16:9)</PresentationFormat>
  <Paragraphs>160</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Georgia</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Urban Green Café – Online Presence Strategy</dc:title>
  <dc:subject>PptxGenJS Presentation</dc:subject>
  <dc:creator>Junior IT &amp; Web Designer</dc:creator>
  <cp:lastModifiedBy>Andy Ibeh</cp:lastModifiedBy>
  <cp:revision>2</cp:revision>
  <dcterms:created xsi:type="dcterms:W3CDTF">2026-03-30T18:14:47Z</dcterms:created>
  <dcterms:modified xsi:type="dcterms:W3CDTF">2026-04-02T13:57:41Z</dcterms:modified>
</cp:coreProperties>
</file>