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2"/>
  </p:notesMasterIdLst>
  <p:sldIdLst>
    <p:sldId id="263" r:id="rId2"/>
    <p:sldId id="297" r:id="rId3"/>
    <p:sldId id="289" r:id="rId4"/>
    <p:sldId id="285" r:id="rId5"/>
    <p:sldId id="301" r:id="rId6"/>
    <p:sldId id="300" r:id="rId7"/>
    <p:sldId id="290" r:id="rId8"/>
    <p:sldId id="273" r:id="rId9"/>
    <p:sldId id="302" r:id="rId10"/>
    <p:sldId id="291" r:id="rId11"/>
    <p:sldId id="274" r:id="rId12"/>
    <p:sldId id="292" r:id="rId13"/>
    <p:sldId id="286" r:id="rId14"/>
    <p:sldId id="267" r:id="rId15"/>
    <p:sldId id="298" r:id="rId16"/>
    <p:sldId id="257" r:id="rId17"/>
    <p:sldId id="260" r:id="rId18"/>
    <p:sldId id="259" r:id="rId19"/>
    <p:sldId id="258" r:id="rId20"/>
    <p:sldId id="262" r:id="rId2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Corbel" pitchFamily="34" charset="0"/>
        <a:ea typeface="+mn-ea"/>
        <a:cs typeface="Arial" charset="0"/>
      </a:defRPr>
    </a:lvl1pPr>
    <a:lvl2pPr marL="457200" algn="l" rtl="0" fontAlgn="base">
      <a:spcBef>
        <a:spcPct val="0"/>
      </a:spcBef>
      <a:spcAft>
        <a:spcPct val="0"/>
      </a:spcAft>
      <a:defRPr kern="1200">
        <a:solidFill>
          <a:schemeClr val="tx1"/>
        </a:solidFill>
        <a:latin typeface="Corbel" pitchFamily="34" charset="0"/>
        <a:ea typeface="+mn-ea"/>
        <a:cs typeface="Arial" charset="0"/>
      </a:defRPr>
    </a:lvl2pPr>
    <a:lvl3pPr marL="914400" algn="l" rtl="0" fontAlgn="base">
      <a:spcBef>
        <a:spcPct val="0"/>
      </a:spcBef>
      <a:spcAft>
        <a:spcPct val="0"/>
      </a:spcAft>
      <a:defRPr kern="1200">
        <a:solidFill>
          <a:schemeClr val="tx1"/>
        </a:solidFill>
        <a:latin typeface="Corbel" pitchFamily="34" charset="0"/>
        <a:ea typeface="+mn-ea"/>
        <a:cs typeface="Arial" charset="0"/>
      </a:defRPr>
    </a:lvl3pPr>
    <a:lvl4pPr marL="1371600" algn="l" rtl="0" fontAlgn="base">
      <a:spcBef>
        <a:spcPct val="0"/>
      </a:spcBef>
      <a:spcAft>
        <a:spcPct val="0"/>
      </a:spcAft>
      <a:defRPr kern="1200">
        <a:solidFill>
          <a:schemeClr val="tx1"/>
        </a:solidFill>
        <a:latin typeface="Corbel" pitchFamily="34" charset="0"/>
        <a:ea typeface="+mn-ea"/>
        <a:cs typeface="Arial" charset="0"/>
      </a:defRPr>
    </a:lvl4pPr>
    <a:lvl5pPr marL="1828800" algn="l" rtl="0" fontAlgn="base">
      <a:spcBef>
        <a:spcPct val="0"/>
      </a:spcBef>
      <a:spcAft>
        <a:spcPct val="0"/>
      </a:spcAft>
      <a:defRPr kern="1200">
        <a:solidFill>
          <a:schemeClr val="tx1"/>
        </a:solidFill>
        <a:latin typeface="Corbel" pitchFamily="34" charset="0"/>
        <a:ea typeface="+mn-ea"/>
        <a:cs typeface="Arial" charset="0"/>
      </a:defRPr>
    </a:lvl5pPr>
    <a:lvl6pPr marL="2286000" algn="l" defTabSz="914400" rtl="0" eaLnBrk="1" latinLnBrk="0" hangingPunct="1">
      <a:defRPr kern="1200">
        <a:solidFill>
          <a:schemeClr val="tx1"/>
        </a:solidFill>
        <a:latin typeface="Corbel" pitchFamily="34" charset="0"/>
        <a:ea typeface="+mn-ea"/>
        <a:cs typeface="Arial" charset="0"/>
      </a:defRPr>
    </a:lvl6pPr>
    <a:lvl7pPr marL="2743200" algn="l" defTabSz="914400" rtl="0" eaLnBrk="1" latinLnBrk="0" hangingPunct="1">
      <a:defRPr kern="1200">
        <a:solidFill>
          <a:schemeClr val="tx1"/>
        </a:solidFill>
        <a:latin typeface="Corbel" pitchFamily="34" charset="0"/>
        <a:ea typeface="+mn-ea"/>
        <a:cs typeface="Arial" charset="0"/>
      </a:defRPr>
    </a:lvl7pPr>
    <a:lvl8pPr marL="3200400" algn="l" defTabSz="914400" rtl="0" eaLnBrk="1" latinLnBrk="0" hangingPunct="1">
      <a:defRPr kern="1200">
        <a:solidFill>
          <a:schemeClr val="tx1"/>
        </a:solidFill>
        <a:latin typeface="Corbel" pitchFamily="34" charset="0"/>
        <a:ea typeface="+mn-ea"/>
        <a:cs typeface="Arial" charset="0"/>
      </a:defRPr>
    </a:lvl8pPr>
    <a:lvl9pPr marL="3657600" algn="l" defTabSz="914400" rtl="0" eaLnBrk="1" latinLnBrk="0" hangingPunct="1">
      <a:defRPr kern="1200">
        <a:solidFill>
          <a:schemeClr val="tx1"/>
        </a:solidFill>
        <a:latin typeface="Corbel"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p:restoredTop sz="90674" autoAdjust="0"/>
  </p:normalViewPr>
  <p:slideViewPr>
    <p:cSldViewPr>
      <p:cViewPr varScale="1">
        <p:scale>
          <a:sx n="62" d="100"/>
          <a:sy n="62" d="100"/>
        </p:scale>
        <p:origin x="1744"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72AB1D35-83F9-47A4-89F8-B940080D27BB}" type="datetimeFigureOut">
              <a:rPr lang="en-GB"/>
              <a:pPr>
                <a:defRPr/>
              </a:pPr>
              <a:t>02/10/2019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DE9871A0-518B-41B6-911E-6E36390881AF}" type="slidenum">
              <a:rPr lang="en-GB"/>
              <a:pPr>
                <a:defRPr/>
              </a:pPr>
              <a:t>‹#›</a:t>
            </a:fld>
            <a:endParaRPr lang="en-GB"/>
          </a:p>
        </p:txBody>
      </p:sp>
    </p:spTree>
    <p:extLst>
      <p:ext uri="{BB962C8B-B14F-4D97-AF65-F5344CB8AC3E}">
        <p14:creationId xmlns:p14="http://schemas.microsoft.com/office/powerpoint/2010/main" val="150380768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8">
            <a:extLst>
              <a:ext uri="{FF2B5EF4-FFF2-40B4-BE49-F238E27FC236}">
                <a16:creationId xmlns:a16="http://schemas.microsoft.com/office/drawing/2014/main" id="{D623A770-0213-2D4D-BD94-F81DA7A6ACE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70B55E0A-D6C6-7C4A-A89B-5572C1735FC2}" type="slidenum">
              <a:rPr lang="en-GB" altLang="en-US" smtClean="0"/>
              <a:pPr fontAlgn="base">
                <a:spcBef>
                  <a:spcPct val="0"/>
                </a:spcBef>
                <a:spcAft>
                  <a:spcPct val="0"/>
                </a:spcAft>
              </a:pPr>
              <a:t>6</a:t>
            </a:fld>
            <a:endParaRPr lang="en-GB" altLang="en-US"/>
          </a:p>
        </p:txBody>
      </p:sp>
      <p:sp>
        <p:nvSpPr>
          <p:cNvPr id="13315" name="Rectangle 2">
            <a:extLst>
              <a:ext uri="{FF2B5EF4-FFF2-40B4-BE49-F238E27FC236}">
                <a16:creationId xmlns:a16="http://schemas.microsoft.com/office/drawing/2014/main" id="{34F6F769-4B46-F149-AF0B-334A6482B51D}"/>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6" name="Rectangle 3">
            <a:extLst>
              <a:ext uri="{FF2B5EF4-FFF2-40B4-BE49-F238E27FC236}">
                <a16:creationId xmlns:a16="http://schemas.microsoft.com/office/drawing/2014/main" id="{CA5A3F9E-42E5-5344-A7A9-A30D72BE93B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2442885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8">
            <a:extLst>
              <a:ext uri="{FF2B5EF4-FFF2-40B4-BE49-F238E27FC236}">
                <a16:creationId xmlns:a16="http://schemas.microsoft.com/office/drawing/2014/main" id="{337324D6-10E5-5C42-BE1F-FE7BE295B91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6A6DB390-368F-864A-97F0-640ADA13E00B}" type="slidenum">
              <a:rPr lang="en-GB" altLang="en-US" smtClean="0"/>
              <a:pPr fontAlgn="base">
                <a:spcBef>
                  <a:spcPct val="0"/>
                </a:spcBef>
                <a:spcAft>
                  <a:spcPct val="0"/>
                </a:spcAft>
              </a:pPr>
              <a:t>8</a:t>
            </a:fld>
            <a:endParaRPr lang="en-GB" altLang="en-US"/>
          </a:p>
        </p:txBody>
      </p:sp>
      <p:sp>
        <p:nvSpPr>
          <p:cNvPr id="16387" name="Rectangle 2">
            <a:extLst>
              <a:ext uri="{FF2B5EF4-FFF2-40B4-BE49-F238E27FC236}">
                <a16:creationId xmlns:a16="http://schemas.microsoft.com/office/drawing/2014/main" id="{4B8516EE-2CE2-DB47-95F1-8651AEF542AE}"/>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8" name="Rectangle 3">
            <a:extLst>
              <a:ext uri="{FF2B5EF4-FFF2-40B4-BE49-F238E27FC236}">
                <a16:creationId xmlns:a16="http://schemas.microsoft.com/office/drawing/2014/main" id="{6DC8273D-B696-EB46-A1B2-28D59BE40B8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647265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8">
            <a:extLst>
              <a:ext uri="{FF2B5EF4-FFF2-40B4-BE49-F238E27FC236}">
                <a16:creationId xmlns:a16="http://schemas.microsoft.com/office/drawing/2014/main" id="{97A571D7-A9BD-5E4D-B141-3750C67426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3CE59FFA-4ED5-8943-ADE5-06450CACB10A}" type="slidenum">
              <a:rPr lang="en-GB" altLang="en-US" smtClean="0"/>
              <a:pPr fontAlgn="base">
                <a:spcBef>
                  <a:spcPct val="0"/>
                </a:spcBef>
                <a:spcAft>
                  <a:spcPct val="0"/>
                </a:spcAft>
              </a:pPr>
              <a:t>11</a:t>
            </a:fld>
            <a:endParaRPr lang="en-GB" altLang="en-US"/>
          </a:p>
        </p:txBody>
      </p:sp>
      <p:sp>
        <p:nvSpPr>
          <p:cNvPr id="19459" name="Rectangle 2">
            <a:extLst>
              <a:ext uri="{FF2B5EF4-FFF2-40B4-BE49-F238E27FC236}">
                <a16:creationId xmlns:a16="http://schemas.microsoft.com/office/drawing/2014/main" id="{66CB96A2-1661-8E4A-AB34-5F40C901B9B8}"/>
              </a:ext>
            </a:extLst>
          </p:cNvPr>
          <p:cNvSpPr>
            <a:spLocks noGrp="1" noRot="1" noChangeAspect="1" noChangeArrowheads="1" noTextEdit="1"/>
          </p:cNvSpPr>
          <p:nvPr>
            <p:ph type="sldImg"/>
          </p:nvPr>
        </p:nvSpPr>
        <p:spPr bwMode="auto">
          <a:xfrm>
            <a:off x="1144588" y="685800"/>
            <a:ext cx="4567237" cy="34258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E59126C2-EFCA-984F-BED6-B7236B6222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extLst>
      <p:ext uri="{BB962C8B-B14F-4D97-AF65-F5344CB8AC3E}">
        <p14:creationId xmlns:p14="http://schemas.microsoft.com/office/powerpoint/2010/main" val="3364584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sz="900"/>
              <a:t>Source: Bradley, Woodman and Hutchings 2012</a:t>
            </a:r>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5DBF061A-78F3-4E9B-9CC8-61AC3EC6FD1B}" type="slidenum">
              <a:rPr lang="en-GB" altLang="en-US">
                <a:latin typeface="Calibri" pitchFamily="34" charset="0"/>
              </a:rPr>
              <a:pPr fontAlgn="base">
                <a:spcBef>
                  <a:spcPct val="0"/>
                </a:spcBef>
                <a:spcAft>
                  <a:spcPct val="0"/>
                </a:spcAft>
              </a:pPr>
              <a:t>16</a:t>
            </a:fld>
            <a:endParaRPr lang="en-GB" altLang="en-US">
              <a:latin typeface="Calibri" pitchFamily="34" charset="0"/>
            </a:endParaRPr>
          </a:p>
        </p:txBody>
      </p:sp>
    </p:spTree>
    <p:extLst>
      <p:ext uri="{BB962C8B-B14F-4D97-AF65-F5344CB8AC3E}">
        <p14:creationId xmlns:p14="http://schemas.microsoft.com/office/powerpoint/2010/main" val="505799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a:t>Increasing confidence - </a:t>
            </a:r>
            <a:r>
              <a:rPr lang="en-GB" altLang="en-US"/>
              <a:t>is a very important concept in organisational psychology as it is closely linked to “self-efficacy” ,a person’s belief in their ability to succeed in specific situations. </a:t>
            </a:r>
            <a:r>
              <a:rPr lang="en-GB" altLang="en-US" dirty="0"/>
              <a:t>People with a high level of self-efficacy will readily undertake challenging activities and will be more motivated to</a:t>
            </a:r>
          </a:p>
          <a:p>
            <a:pPr>
              <a:spcBef>
                <a:spcPct val="0"/>
              </a:spcBef>
            </a:pPr>
            <a:r>
              <a:rPr lang="en-GB" altLang="en-US" dirty="0"/>
              <a:t>persist in these activities (Wood and Bandura 1989).</a:t>
            </a:r>
          </a:p>
          <a:p>
            <a:pPr>
              <a:spcBef>
                <a:spcPct val="0"/>
              </a:spcBef>
            </a:pPr>
            <a:r>
              <a:rPr lang="en-GB" altLang="en-US" b="1" dirty="0"/>
              <a:t>Increased </a:t>
            </a:r>
            <a:r>
              <a:rPr lang="en-GB" altLang="en-US" b="1" dirty="0" err="1"/>
              <a:t>self awareness</a:t>
            </a:r>
            <a:r>
              <a:rPr lang="en-GB" altLang="en-US" b="1" dirty="0"/>
              <a:t>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94E931E9-F55E-4B23-82DE-5C36C1047B2B}" type="slidenum">
              <a:rPr lang="en-GB" altLang="en-US">
                <a:latin typeface="Calibri" pitchFamily="34" charset="0"/>
              </a:rPr>
              <a:pPr fontAlgn="base">
                <a:spcBef>
                  <a:spcPct val="0"/>
                </a:spcBef>
                <a:spcAft>
                  <a:spcPct val="0"/>
                </a:spcAft>
              </a:pPr>
              <a:t>19</a:t>
            </a:fld>
            <a:endParaRPr lang="en-GB" altLang="en-US">
              <a:latin typeface="Calibri" pitchFamily="34" charset="0"/>
            </a:endParaRPr>
          </a:p>
        </p:txBody>
      </p:sp>
    </p:spTree>
    <p:extLst>
      <p:ext uri="{BB962C8B-B14F-4D97-AF65-F5344CB8AC3E}">
        <p14:creationId xmlns:p14="http://schemas.microsoft.com/office/powerpoint/2010/main" val="457912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Working module title are provided for the 2</a:t>
            </a:r>
            <a:r>
              <a:rPr lang="en-GB" altLang="en-US" baseline="30000"/>
              <a:t>nd</a:t>
            </a:r>
            <a:r>
              <a:rPr lang="en-GB" altLang="en-US"/>
              <a:t> and 3</a:t>
            </a:r>
            <a:r>
              <a:rPr lang="en-GB" altLang="en-US" baseline="30000"/>
              <a:t>rd</a:t>
            </a:r>
            <a:r>
              <a:rPr lang="en-GB" altLang="en-US"/>
              <a:t> year</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pPr>
            <a:fld id="{E3FF58CF-7651-445D-90C8-1394D9D887F1}" type="slidenum">
              <a:rPr lang="en-GB" altLang="en-US">
                <a:latin typeface="Calibri" pitchFamily="34" charset="0"/>
              </a:rPr>
              <a:pPr fontAlgn="base">
                <a:spcBef>
                  <a:spcPct val="0"/>
                </a:spcBef>
                <a:spcAft>
                  <a:spcPct val="0"/>
                </a:spcAft>
              </a:pPr>
              <a:t>20</a:t>
            </a:fld>
            <a:endParaRPr lang="en-GB" altLang="en-US">
              <a:latin typeface="Calibri" pitchFamily="34" charset="0"/>
            </a:endParaRPr>
          </a:p>
        </p:txBody>
      </p:sp>
    </p:spTree>
    <p:extLst>
      <p:ext uri="{BB962C8B-B14F-4D97-AF65-F5344CB8AC3E}">
        <p14:creationId xmlns:p14="http://schemas.microsoft.com/office/powerpoint/2010/main" val="41309642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4908F19B-3057-4558-A76C-5E092891AD71}" type="datetimeFigureOut">
              <a:rPr lang="en-GB" smtClean="0"/>
              <a:pPr>
                <a:defRPr/>
              </a:pPr>
              <a:t>02/10/2019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E2BC3E-5565-4413-B352-D2D12C8853C2}" type="slidenum">
              <a:rPr lang="en-GB" smtClean="0"/>
              <a:pPr>
                <a:defRPr/>
              </a:pPr>
              <a:t>‹#›</a:t>
            </a:fld>
            <a:endParaRPr lang="en-GB"/>
          </a:p>
        </p:txBody>
      </p:sp>
    </p:spTree>
    <p:extLst>
      <p:ext uri="{BB962C8B-B14F-4D97-AF65-F5344CB8AC3E}">
        <p14:creationId xmlns:p14="http://schemas.microsoft.com/office/powerpoint/2010/main" val="1813535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2D68B7E-024B-4F75-ACB5-27525B99FA66}" type="datetimeFigureOut">
              <a:rPr lang="en-GB" smtClean="0"/>
              <a:pPr>
                <a:defRPr/>
              </a:pPr>
              <a:t>02/10/2019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C79AA6D-10F2-4C30-849F-BCCCB9BA83A6}" type="slidenum">
              <a:rPr lang="en-GB" smtClean="0"/>
              <a:pPr>
                <a:defRPr/>
              </a:pPr>
              <a:t>‹#›</a:t>
            </a:fld>
            <a:endParaRPr lang="en-GB"/>
          </a:p>
        </p:txBody>
      </p:sp>
    </p:spTree>
    <p:extLst>
      <p:ext uri="{BB962C8B-B14F-4D97-AF65-F5344CB8AC3E}">
        <p14:creationId xmlns:p14="http://schemas.microsoft.com/office/powerpoint/2010/main" val="992286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1D0F14D8-47EA-4D4F-A9A2-AD80C0250A83}" type="datetimeFigureOut">
              <a:rPr lang="en-GB" smtClean="0"/>
              <a:pPr>
                <a:defRPr/>
              </a:pPr>
              <a:t>02/10/2019</a:t>
            </a:fld>
            <a:endParaRPr lang="en-GB"/>
          </a:p>
        </p:txBody>
      </p:sp>
      <p:sp>
        <p:nvSpPr>
          <p:cNvPr id="6" name="Slide Number Placeholder 5"/>
          <p:cNvSpPr>
            <a:spLocks noGrp="1"/>
          </p:cNvSpPr>
          <p:nvPr>
            <p:ph type="sldNum" sz="quarter" idx="12"/>
          </p:nvPr>
        </p:nvSpPr>
        <p:spPr/>
        <p:txBody>
          <a:bodyPr/>
          <a:lstStyle/>
          <a:p>
            <a:pPr>
              <a:defRPr/>
            </a:pPr>
            <a:fld id="{B8AE2928-7436-4DE7-9B7C-C940EF7842F8}" type="slidenum">
              <a:rPr lang="en-GB" smtClean="0"/>
              <a:pPr>
                <a:defRPr/>
              </a:pPr>
              <a:t>‹#›</a:t>
            </a:fld>
            <a:endParaRPr lang="en-GB"/>
          </a:p>
        </p:txBody>
      </p:sp>
    </p:spTree>
    <p:extLst>
      <p:ext uri="{BB962C8B-B14F-4D97-AF65-F5344CB8AC3E}">
        <p14:creationId xmlns:p14="http://schemas.microsoft.com/office/powerpoint/2010/main" val="3952973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AE47057F-DC6D-4814-8E2A-AE2C9024A933}" type="datetimeFigureOut">
              <a:rPr lang="en-GB" smtClean="0"/>
              <a:pPr>
                <a:defRPr/>
              </a:pPr>
              <a:t>02/10/2019</a:t>
            </a:fld>
            <a:endParaRPr lang="en-GB"/>
          </a:p>
        </p:txBody>
      </p:sp>
      <p:sp>
        <p:nvSpPr>
          <p:cNvPr id="7" name="Slide Number Placeholder 6"/>
          <p:cNvSpPr>
            <a:spLocks noGrp="1"/>
          </p:cNvSpPr>
          <p:nvPr>
            <p:ph type="sldNum" sz="quarter" idx="12"/>
          </p:nvPr>
        </p:nvSpPr>
        <p:spPr/>
        <p:txBody>
          <a:bodyPr/>
          <a:lstStyle/>
          <a:p>
            <a:pPr>
              <a:defRPr/>
            </a:pPr>
            <a:fld id="{EB321168-5FDE-4571-8779-84AEBAC86911}" type="slidenum">
              <a:rPr lang="en-GB" smtClean="0"/>
              <a:pPr>
                <a:defRPr/>
              </a:pPr>
              <a:t>‹#›</a:t>
            </a:fld>
            <a:endParaRPr lang="en-GB"/>
          </a:p>
        </p:txBody>
      </p:sp>
    </p:spTree>
    <p:extLst>
      <p:ext uri="{BB962C8B-B14F-4D97-AF65-F5344CB8AC3E}">
        <p14:creationId xmlns:p14="http://schemas.microsoft.com/office/powerpoint/2010/main" val="2388684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94EB3B7-11E8-4B0F-8360-0C697E1E7979}" type="datetimeFigureOut">
              <a:rPr lang="en-GB" smtClean="0"/>
              <a:pPr>
                <a:defRPr/>
              </a:pPr>
              <a:t>02/10/2019</a:t>
            </a:fld>
            <a:endParaRPr lang="en-GB"/>
          </a:p>
        </p:txBody>
      </p:sp>
      <p:sp>
        <p:nvSpPr>
          <p:cNvPr id="9" name="Slide Number Placeholder 8"/>
          <p:cNvSpPr>
            <a:spLocks noGrp="1"/>
          </p:cNvSpPr>
          <p:nvPr>
            <p:ph type="sldNum" sz="quarter" idx="12"/>
          </p:nvPr>
        </p:nvSpPr>
        <p:spPr/>
        <p:txBody>
          <a:bodyPr/>
          <a:lstStyle/>
          <a:p>
            <a:pPr>
              <a:defRPr/>
            </a:pPr>
            <a:fld id="{B83AAC6C-F47F-4E08-883B-073273FD972E}" type="slidenum">
              <a:rPr lang="en-GB" smtClean="0"/>
              <a:pPr>
                <a:defRPr/>
              </a:pPr>
              <a:t>‹#›</a:t>
            </a:fld>
            <a:endParaRPr lang="en-GB"/>
          </a:p>
        </p:txBody>
      </p:sp>
    </p:spTree>
    <p:extLst>
      <p:ext uri="{BB962C8B-B14F-4D97-AF65-F5344CB8AC3E}">
        <p14:creationId xmlns:p14="http://schemas.microsoft.com/office/powerpoint/2010/main" val="3890530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E082E962-E3A5-4203-BA6E-664669C01FE6}" type="datetimeFigureOut">
              <a:rPr lang="en-GB" smtClean="0"/>
              <a:pPr>
                <a:defRPr/>
              </a:pPr>
              <a:t>02/10/2019</a:t>
            </a:fld>
            <a:endParaRPr lang="en-GB"/>
          </a:p>
        </p:txBody>
      </p:sp>
      <p:sp>
        <p:nvSpPr>
          <p:cNvPr id="5" name="Slide Number Placeholder 4"/>
          <p:cNvSpPr>
            <a:spLocks noGrp="1"/>
          </p:cNvSpPr>
          <p:nvPr>
            <p:ph type="sldNum" sz="quarter" idx="12"/>
          </p:nvPr>
        </p:nvSpPr>
        <p:spPr/>
        <p:txBody>
          <a:bodyPr/>
          <a:lstStyle/>
          <a:p>
            <a:pPr>
              <a:defRPr/>
            </a:pPr>
            <a:fld id="{C92F3D88-C136-4943-AB93-F9B82A4B7E8D}" type="slidenum">
              <a:rPr lang="en-GB" smtClean="0"/>
              <a:pPr>
                <a:defRPr/>
              </a:pPr>
              <a:t>‹#›</a:t>
            </a:fld>
            <a:endParaRPr lang="en-GB"/>
          </a:p>
        </p:txBody>
      </p:sp>
    </p:spTree>
    <p:extLst>
      <p:ext uri="{BB962C8B-B14F-4D97-AF65-F5344CB8AC3E}">
        <p14:creationId xmlns:p14="http://schemas.microsoft.com/office/powerpoint/2010/main" val="2765007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07D5D9C-D303-48E9-A406-AD8D549A55B0}" type="datetimeFigureOut">
              <a:rPr lang="en-GB" smtClean="0"/>
              <a:pPr>
                <a:defRPr/>
              </a:pPr>
              <a:t>02/10/2019</a:t>
            </a:fld>
            <a:endParaRPr lang="en-GB"/>
          </a:p>
        </p:txBody>
      </p:sp>
      <p:sp>
        <p:nvSpPr>
          <p:cNvPr id="4" name="Slide Number Placeholder 3"/>
          <p:cNvSpPr>
            <a:spLocks noGrp="1"/>
          </p:cNvSpPr>
          <p:nvPr>
            <p:ph type="sldNum" sz="quarter" idx="12"/>
          </p:nvPr>
        </p:nvSpPr>
        <p:spPr/>
        <p:txBody>
          <a:bodyPr/>
          <a:lstStyle/>
          <a:p>
            <a:pPr>
              <a:defRPr/>
            </a:pPr>
            <a:fld id="{4550ACF8-0D57-4422-928A-D83F0C35007D}" type="slidenum">
              <a:rPr lang="en-GB" smtClean="0"/>
              <a:pPr>
                <a:defRPr/>
              </a:pPr>
              <a:t>‹#›</a:t>
            </a:fld>
            <a:endParaRPr lang="en-GB"/>
          </a:p>
        </p:txBody>
      </p:sp>
    </p:spTree>
    <p:extLst>
      <p:ext uri="{BB962C8B-B14F-4D97-AF65-F5344CB8AC3E}">
        <p14:creationId xmlns:p14="http://schemas.microsoft.com/office/powerpoint/2010/main" val="4076218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F492F42C-2FEE-4550-9A1E-D24F040C5199}" type="datetimeFigureOut">
              <a:rPr lang="en-GB" smtClean="0"/>
              <a:pPr>
                <a:defRPr/>
              </a:pPr>
              <a:t>02/10/2019</a:t>
            </a:fld>
            <a:endParaRPr lang="en-GB"/>
          </a:p>
        </p:txBody>
      </p:sp>
      <p:sp>
        <p:nvSpPr>
          <p:cNvPr id="7" name="Slide Number Placeholder 6"/>
          <p:cNvSpPr>
            <a:spLocks noGrp="1"/>
          </p:cNvSpPr>
          <p:nvPr>
            <p:ph type="sldNum" sz="quarter" idx="12"/>
          </p:nvPr>
        </p:nvSpPr>
        <p:spPr/>
        <p:txBody>
          <a:bodyPr/>
          <a:lstStyle/>
          <a:p>
            <a:pPr>
              <a:defRPr/>
            </a:pPr>
            <a:fld id="{560FA4FB-F0EF-4BBC-B462-550A9900853F}" type="slidenum">
              <a:rPr lang="en-GB" smtClean="0"/>
              <a:pPr>
                <a:defRPr/>
              </a:pPr>
              <a:t>‹#›</a:t>
            </a:fld>
            <a:endParaRPr lang="en-GB"/>
          </a:p>
        </p:txBody>
      </p:sp>
    </p:spTree>
    <p:extLst>
      <p:ext uri="{BB962C8B-B14F-4D97-AF65-F5344CB8AC3E}">
        <p14:creationId xmlns:p14="http://schemas.microsoft.com/office/powerpoint/2010/main" val="1114740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062543EF-A6BB-4D57-9863-5C178E5F39AC}" type="datetimeFigureOut">
              <a:rPr lang="en-GB" smtClean="0"/>
              <a:pPr>
                <a:defRPr/>
              </a:pPr>
              <a:t>02/10/2019</a:t>
            </a:fld>
            <a:endParaRPr lang="en-GB"/>
          </a:p>
        </p:txBody>
      </p:sp>
      <p:sp>
        <p:nvSpPr>
          <p:cNvPr id="7" name="Slide Number Placeholder 6"/>
          <p:cNvSpPr>
            <a:spLocks noGrp="1"/>
          </p:cNvSpPr>
          <p:nvPr>
            <p:ph type="sldNum" sz="quarter" idx="12"/>
          </p:nvPr>
        </p:nvSpPr>
        <p:spPr/>
        <p:txBody>
          <a:bodyPr/>
          <a:lstStyle/>
          <a:p>
            <a:pPr>
              <a:defRPr/>
            </a:pPr>
            <a:fld id="{C25DBA12-0AD4-492B-856F-731F28A52AAC}" type="slidenum">
              <a:rPr lang="en-GB" smtClean="0"/>
              <a:pPr>
                <a:defRPr/>
              </a:pPr>
              <a:t>‹#›</a:t>
            </a:fld>
            <a:endParaRPr lang="en-GB"/>
          </a:p>
        </p:txBody>
      </p:sp>
    </p:spTree>
    <p:extLst>
      <p:ext uri="{BB962C8B-B14F-4D97-AF65-F5344CB8AC3E}">
        <p14:creationId xmlns:p14="http://schemas.microsoft.com/office/powerpoint/2010/main" val="808872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0B6CB8B6-FC8B-44F5-B7DA-77C3EE65952D}" type="datetimeFigureOut">
              <a:rPr lang="en-GB" smtClean="0"/>
              <a:pPr>
                <a:defRPr/>
              </a:pPr>
              <a:t>02/10/2019</a:t>
            </a:fld>
            <a:endParaRPr lang="en-GB"/>
          </a:p>
        </p:txBody>
      </p:sp>
      <p:sp>
        <p:nvSpPr>
          <p:cNvPr id="6" name="Slide Number Placeholder 5"/>
          <p:cNvSpPr>
            <a:spLocks noGrp="1"/>
          </p:cNvSpPr>
          <p:nvPr>
            <p:ph type="sldNum" sz="quarter" idx="12"/>
          </p:nvPr>
        </p:nvSpPr>
        <p:spPr/>
        <p:txBody>
          <a:bodyPr/>
          <a:lstStyle/>
          <a:p>
            <a:pPr>
              <a:defRPr/>
            </a:pPr>
            <a:fld id="{30B593BF-135C-40B2-94FD-6397498AD301}" type="slidenum">
              <a:rPr lang="en-GB" smtClean="0"/>
              <a:pPr>
                <a:defRPr/>
              </a:pPr>
              <a:t>‹#›</a:t>
            </a:fld>
            <a:endParaRPr lang="en-GB"/>
          </a:p>
        </p:txBody>
      </p:sp>
    </p:spTree>
    <p:extLst>
      <p:ext uri="{BB962C8B-B14F-4D97-AF65-F5344CB8AC3E}">
        <p14:creationId xmlns:p14="http://schemas.microsoft.com/office/powerpoint/2010/main" val="330037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55D429C-C447-4ED0-B910-CF229D280D0B}" type="datetimeFigureOut">
              <a:rPr lang="en-GB" smtClean="0"/>
              <a:pPr>
                <a:defRPr/>
              </a:pPr>
              <a:t>02/10/2019</a:t>
            </a:fld>
            <a:endParaRPr lang="en-GB"/>
          </a:p>
        </p:txBody>
      </p:sp>
      <p:sp>
        <p:nvSpPr>
          <p:cNvPr id="6" name="Slide Number Placeholder 5"/>
          <p:cNvSpPr>
            <a:spLocks noGrp="1"/>
          </p:cNvSpPr>
          <p:nvPr>
            <p:ph type="sldNum" sz="quarter" idx="12"/>
          </p:nvPr>
        </p:nvSpPr>
        <p:spPr/>
        <p:txBody>
          <a:bodyPr/>
          <a:lstStyle/>
          <a:p>
            <a:pPr>
              <a:defRPr/>
            </a:pPr>
            <a:fld id="{559C7178-6626-4808-AC81-83ED1E5169DC}" type="slidenum">
              <a:rPr lang="en-GB" smtClean="0"/>
              <a:pPr>
                <a:defRPr/>
              </a:pPr>
              <a:t>‹#›</a:t>
            </a:fld>
            <a:endParaRPr lang="en-GB"/>
          </a:p>
        </p:txBody>
      </p:sp>
    </p:spTree>
    <p:extLst>
      <p:ext uri="{BB962C8B-B14F-4D97-AF65-F5344CB8AC3E}">
        <p14:creationId xmlns:p14="http://schemas.microsoft.com/office/powerpoint/2010/main" val="2328267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A3462AFA-8D6E-4A06-BE3F-4FC0C7261DC6}" type="datetimeFigureOut">
              <a:rPr lang="en-GB" smtClean="0"/>
              <a:pPr>
                <a:defRPr/>
              </a:pPr>
              <a:t>02/10/2019</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FAAB697-3407-4B2C-B195-CD78B8E487A8}" type="slidenum">
              <a:rPr lang="en-GB" smtClean="0"/>
              <a:pPr>
                <a:defRPr/>
              </a:pPr>
              <a:t>‹#›</a:t>
            </a:fld>
            <a:endParaRPr lang="en-GB"/>
          </a:p>
        </p:txBody>
      </p:sp>
    </p:spTree>
    <p:extLst>
      <p:ext uri="{BB962C8B-B14F-4D97-AF65-F5344CB8AC3E}">
        <p14:creationId xmlns:p14="http://schemas.microsoft.com/office/powerpoint/2010/main" val="562402558"/>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BMSK5002 </a:t>
            </a:r>
            <a:br>
              <a:rPr lang="en-GB" dirty="0"/>
            </a:br>
            <a:r>
              <a:rPr lang="en-GB" dirty="0"/>
              <a:t>Developing relationships and workplace achievement</a:t>
            </a:r>
          </a:p>
        </p:txBody>
      </p:sp>
      <p:sp>
        <p:nvSpPr>
          <p:cNvPr id="3" name="Subtitle 2"/>
          <p:cNvSpPr>
            <a:spLocks noGrp="1"/>
          </p:cNvSpPr>
          <p:nvPr>
            <p:ph type="subTitle" idx="1"/>
          </p:nvPr>
        </p:nvSpPr>
        <p:spPr/>
        <p:txBody>
          <a:bodyPr/>
          <a:lstStyle/>
          <a:p>
            <a:r>
              <a:rPr lang="en-GB" dirty="0">
                <a:solidFill>
                  <a:schemeClr val="bg2"/>
                </a:solidFill>
              </a:rPr>
              <a:t>Workshop</a:t>
            </a:r>
          </a:p>
        </p:txBody>
      </p:sp>
      <p:pic>
        <p:nvPicPr>
          <p:cNvPr id="4"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23702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BFAD9F10-1736-AD44-8AD8-EAF62D8FEAF4}"/>
              </a:ext>
            </a:extLst>
          </p:cNvPr>
          <p:cNvSpPr>
            <a:spLocks noGrp="1" noChangeArrowheads="1"/>
          </p:cNvSpPr>
          <p:nvPr>
            <p:ph type="title"/>
          </p:nvPr>
        </p:nvSpPr>
        <p:spPr>
          <a:xfrm>
            <a:off x="11113" y="-152400"/>
            <a:ext cx="8229600" cy="1143000"/>
          </a:xfrm>
        </p:spPr>
        <p:txBody>
          <a:bodyPr/>
          <a:lstStyle/>
          <a:p>
            <a:pPr eaLnBrk="1" hangingPunct="1"/>
            <a:r>
              <a:rPr lang="en-GB" altLang="en-US"/>
              <a:t>Aim &amp; Learning Outcomes</a:t>
            </a:r>
          </a:p>
        </p:txBody>
      </p:sp>
      <p:sp>
        <p:nvSpPr>
          <p:cNvPr id="3" name="Content Placeholder 2">
            <a:extLst>
              <a:ext uri="{FF2B5EF4-FFF2-40B4-BE49-F238E27FC236}">
                <a16:creationId xmlns:a16="http://schemas.microsoft.com/office/drawing/2014/main" id="{60F66827-0678-F741-87D1-538149161FE5}"/>
              </a:ext>
            </a:extLst>
          </p:cNvPr>
          <p:cNvSpPr>
            <a:spLocks noGrp="1"/>
          </p:cNvSpPr>
          <p:nvPr>
            <p:ph idx="1"/>
          </p:nvPr>
        </p:nvSpPr>
        <p:spPr>
          <a:xfrm>
            <a:off x="190500" y="762000"/>
            <a:ext cx="8888413" cy="4395192"/>
          </a:xfrm>
        </p:spPr>
        <p:txBody>
          <a:bodyPr>
            <a:noAutofit/>
          </a:bodyPr>
          <a:lstStyle/>
          <a:p>
            <a:pPr marL="0" indent="0" eaLnBrk="1" hangingPunct="1">
              <a:buFont typeface="Arial" panose="020B0604020202020204" pitchFamily="34" charset="0"/>
              <a:buNone/>
              <a:defRPr/>
            </a:pPr>
            <a:r>
              <a:rPr lang="en-GB" sz="1600" b="1" dirty="0"/>
              <a:t>AIM(S)</a:t>
            </a:r>
          </a:p>
          <a:p>
            <a:pPr lvl="1">
              <a:defRPr/>
            </a:pPr>
            <a:r>
              <a:rPr lang="en-GB" sz="1400" b="1" dirty="0"/>
              <a:t>To develop strategies for the personal and career development of individuals</a:t>
            </a:r>
          </a:p>
          <a:p>
            <a:pPr marL="0" indent="0" eaLnBrk="1" hangingPunct="1">
              <a:buFont typeface="Arial" panose="020B0604020202020204" pitchFamily="34" charset="0"/>
              <a:buNone/>
              <a:defRPr/>
            </a:pPr>
            <a:endParaRPr lang="en-GB" sz="1400" b="1" dirty="0"/>
          </a:p>
          <a:p>
            <a:pPr marL="0" indent="0" eaLnBrk="1" hangingPunct="1">
              <a:buFont typeface="Arial" panose="020B0604020202020204" pitchFamily="34" charset="0"/>
              <a:buNone/>
              <a:defRPr/>
            </a:pPr>
            <a:endParaRPr lang="en-GB" sz="1400" b="1" dirty="0"/>
          </a:p>
          <a:p>
            <a:pPr marL="0" indent="0" eaLnBrk="1" hangingPunct="1">
              <a:buFont typeface="Arial" panose="020B0604020202020204" pitchFamily="34" charset="0"/>
              <a:buNone/>
              <a:defRPr/>
            </a:pPr>
            <a:endParaRPr lang="en-GB" sz="1400" b="1" dirty="0"/>
          </a:p>
          <a:p>
            <a:pPr marL="0" indent="0" eaLnBrk="1" hangingPunct="1">
              <a:buFont typeface="Arial" panose="020B0604020202020204" pitchFamily="34" charset="0"/>
              <a:buNone/>
              <a:defRPr/>
            </a:pPr>
            <a:r>
              <a:rPr lang="en-GB" sz="1600" b="1" dirty="0"/>
              <a:t>LEARNING OUTCOMES </a:t>
            </a:r>
          </a:p>
          <a:p>
            <a:pPr marL="0" indent="0" eaLnBrk="1" hangingPunct="1">
              <a:buFont typeface="Arial" panose="020B0604020202020204" pitchFamily="34" charset="0"/>
              <a:buNone/>
              <a:defRPr/>
            </a:pPr>
            <a:r>
              <a:rPr lang="en-GB" sz="1800" b="1" dirty="0">
                <a:solidFill>
                  <a:srgbClr val="FF0000"/>
                </a:solidFill>
              </a:rPr>
              <a:t>Upon the successful completion of this module, the student should be able to demonstrate the ability to:</a:t>
            </a:r>
          </a:p>
          <a:p>
            <a:r>
              <a:rPr lang="en-GB" sz="1800" b="1" dirty="0">
                <a:solidFill>
                  <a:srgbClr val="FF0000"/>
                </a:solidFill>
              </a:rPr>
              <a:t>Critically assess the potential benefits to the organisation of developing individuals in the workplace</a:t>
            </a:r>
          </a:p>
          <a:p>
            <a:r>
              <a:rPr lang="en-GB" sz="1800" b="1" dirty="0">
                <a:solidFill>
                  <a:srgbClr val="FF0000"/>
                </a:solidFill>
              </a:rPr>
              <a:t>Manage the individual's expectations in respect of personal development</a:t>
            </a:r>
          </a:p>
          <a:p>
            <a:r>
              <a:rPr lang="en-GB" sz="1800" b="1" dirty="0">
                <a:solidFill>
                  <a:srgbClr val="FF0000"/>
                </a:solidFill>
              </a:rPr>
              <a:t>Critically evaluate  development vehicles available to an organisation appropriate to the development needs of the individual</a:t>
            </a:r>
          </a:p>
          <a:p>
            <a:r>
              <a:rPr lang="en-GB" sz="1800" b="1" dirty="0">
                <a:solidFill>
                  <a:srgbClr val="FF0000"/>
                </a:solidFill>
              </a:rPr>
              <a:t>Generate a detailed plan to meet the development  needs of the individual in the workplace </a:t>
            </a:r>
          </a:p>
          <a:p>
            <a:pPr marL="457200" lvl="1" indent="0">
              <a:buNone/>
              <a:defRPr/>
            </a:pPr>
            <a:endParaRPr lang="en-GB" sz="1200" b="1" dirty="0">
              <a:solidFill>
                <a:srgbClr val="7030A0"/>
              </a:solidFill>
            </a:endParaRPr>
          </a:p>
        </p:txBody>
      </p:sp>
      <p:sp>
        <p:nvSpPr>
          <p:cNvPr id="4" name="Slide Number Placeholder 3">
            <a:extLst>
              <a:ext uri="{FF2B5EF4-FFF2-40B4-BE49-F238E27FC236}">
                <a16:creationId xmlns:a16="http://schemas.microsoft.com/office/drawing/2014/main" id="{0A137256-C754-374B-B56E-652A9067284A}"/>
              </a:ext>
            </a:extLst>
          </p:cNvPr>
          <p:cNvSpPr>
            <a:spLocks noGrp="1"/>
          </p:cNvSpPr>
          <p:nvPr>
            <p:ph type="sldNum" sz="quarter" idx="12"/>
          </p:nvPr>
        </p:nvSpPr>
        <p:spPr/>
        <p:txBody>
          <a:bodyPr/>
          <a:lstStyle/>
          <a:p>
            <a:pPr>
              <a:defRPr/>
            </a:pPr>
            <a:fld id="{9FCF0220-3DFC-184B-A831-D82BDBC26456}" type="slidenum">
              <a:rPr lang="en-GB" altLang="en-US" smtClean="0"/>
              <a:pPr>
                <a:defRPr/>
              </a:pPr>
              <a:t>2</a:t>
            </a:fld>
            <a:endParaRPr lang="en-GB" altLang="en-US"/>
          </a:p>
        </p:txBody>
      </p:sp>
      <p:pic>
        <p:nvPicPr>
          <p:cNvPr id="8197" name="Picture 3">
            <a:extLst>
              <a:ext uri="{FF2B5EF4-FFF2-40B4-BE49-F238E27FC236}">
                <a16:creationId xmlns:a16="http://schemas.microsoft.com/office/drawing/2014/main" id="{221A56B7-F9C6-1B4D-934C-3E18F7349C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1288"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1908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22D9DD3-B871-B246-B7FA-969443722998}"/>
              </a:ext>
            </a:extLst>
          </p:cNvPr>
          <p:cNvSpPr>
            <a:spLocks noGrp="1" noChangeArrowheads="1"/>
          </p:cNvSpPr>
          <p:nvPr>
            <p:ph type="title"/>
          </p:nvPr>
        </p:nvSpPr>
        <p:spPr/>
        <p:txBody>
          <a:bodyPr/>
          <a:lstStyle/>
          <a:p>
            <a:pPr eaLnBrk="1" hangingPunct="1"/>
            <a:r>
              <a:rPr lang="en-GB" altLang="en-US" dirty="0"/>
              <a:t>BMSK5002</a:t>
            </a:r>
          </a:p>
        </p:txBody>
      </p:sp>
      <p:sp>
        <p:nvSpPr>
          <p:cNvPr id="3" name="Content Placeholder 2">
            <a:extLst>
              <a:ext uri="{FF2B5EF4-FFF2-40B4-BE49-F238E27FC236}">
                <a16:creationId xmlns:a16="http://schemas.microsoft.com/office/drawing/2014/main" id="{CFA30D66-545C-40EA-A51C-5DEFC1592B6D}"/>
              </a:ext>
            </a:extLst>
          </p:cNvPr>
          <p:cNvSpPr>
            <a:spLocks noGrp="1"/>
          </p:cNvSpPr>
          <p:nvPr>
            <p:ph idx="1"/>
          </p:nvPr>
        </p:nvSpPr>
        <p:spPr>
          <a:xfrm>
            <a:off x="457200" y="1600200"/>
            <a:ext cx="8229600" cy="3916363"/>
          </a:xfrm>
        </p:spPr>
        <p:txBody>
          <a:bodyPr rtlCol="0">
            <a:normAutofit lnSpcReduction="10000"/>
          </a:bodyPr>
          <a:lstStyle/>
          <a:p>
            <a:pPr eaLnBrk="1" fontAlgn="auto" hangingPunct="1">
              <a:lnSpc>
                <a:spcPct val="150000"/>
              </a:lnSpc>
              <a:spcAft>
                <a:spcPts val="0"/>
              </a:spcAft>
              <a:defRPr/>
            </a:pPr>
            <a:r>
              <a:rPr lang="en-GB" altLang="en-US" dirty="0" smtClean="0"/>
              <a:t>Who </a:t>
            </a:r>
            <a:r>
              <a:rPr lang="en-GB" altLang="en-US" dirty="0"/>
              <a:t>are the individuals in the Workplace?</a:t>
            </a:r>
          </a:p>
          <a:p>
            <a:pPr eaLnBrk="1" fontAlgn="auto" hangingPunct="1">
              <a:lnSpc>
                <a:spcPct val="150000"/>
              </a:lnSpc>
              <a:spcAft>
                <a:spcPts val="0"/>
              </a:spcAft>
              <a:defRPr/>
            </a:pPr>
            <a:r>
              <a:rPr lang="en-GB" altLang="en-US" dirty="0"/>
              <a:t>What is Personal Development? </a:t>
            </a:r>
            <a:r>
              <a:rPr lang="en-GB" altLang="en-US" dirty="0" smtClean="0"/>
              <a:t> </a:t>
            </a:r>
            <a:endParaRPr lang="en-GB" altLang="en-US" dirty="0"/>
          </a:p>
          <a:p>
            <a:pPr eaLnBrk="1" fontAlgn="auto" hangingPunct="1">
              <a:lnSpc>
                <a:spcPct val="150000"/>
              </a:lnSpc>
              <a:spcAft>
                <a:spcPts val="0"/>
              </a:spcAft>
              <a:defRPr/>
            </a:pPr>
            <a:r>
              <a:rPr lang="en-GB" altLang="en-US" dirty="0"/>
              <a:t>What are the potential benefits? </a:t>
            </a:r>
            <a:r>
              <a:rPr lang="en-GB" altLang="en-US" dirty="0" smtClean="0"/>
              <a:t> </a:t>
            </a:r>
            <a:endParaRPr lang="en-GB" altLang="en-US" dirty="0"/>
          </a:p>
          <a:p>
            <a:pPr eaLnBrk="1" fontAlgn="auto" hangingPunct="1">
              <a:lnSpc>
                <a:spcPct val="150000"/>
              </a:lnSpc>
              <a:spcAft>
                <a:spcPts val="0"/>
              </a:spcAft>
              <a:defRPr/>
            </a:pPr>
            <a:r>
              <a:rPr lang="en-GB" altLang="en-US" dirty="0"/>
              <a:t>How would the Organisation Benefit? </a:t>
            </a:r>
            <a:r>
              <a:rPr lang="en-GB" altLang="en-US" dirty="0" smtClean="0"/>
              <a:t> </a:t>
            </a:r>
            <a:endParaRPr lang="en-GB" altLang="en-US" dirty="0"/>
          </a:p>
          <a:p>
            <a:pPr>
              <a:lnSpc>
                <a:spcPct val="150000"/>
              </a:lnSpc>
              <a:defRPr/>
            </a:pPr>
            <a:r>
              <a:rPr lang="en-GB" altLang="en-US" dirty="0"/>
              <a:t>How would the Individual Benefit? </a:t>
            </a:r>
            <a:r>
              <a:rPr lang="en-GB" altLang="en-US" dirty="0" smtClean="0"/>
              <a:t> </a:t>
            </a:r>
            <a:endParaRPr lang="en-GB" altLang="en-US" dirty="0"/>
          </a:p>
          <a:p>
            <a:pPr marL="0" indent="0" eaLnBrk="1" fontAlgn="auto" hangingPunct="1">
              <a:spcAft>
                <a:spcPts val="0"/>
              </a:spcAft>
              <a:buNone/>
              <a:defRPr/>
            </a:pPr>
            <a:endParaRPr lang="en-GB" dirty="0"/>
          </a:p>
        </p:txBody>
      </p:sp>
      <p:sp>
        <p:nvSpPr>
          <p:cNvPr id="4" name="Slide Number Placeholder 3">
            <a:extLst>
              <a:ext uri="{FF2B5EF4-FFF2-40B4-BE49-F238E27FC236}">
                <a16:creationId xmlns:a16="http://schemas.microsoft.com/office/drawing/2014/main" id="{72BBBCED-8DDF-4442-8118-F157275F1DBE}"/>
              </a:ext>
            </a:extLst>
          </p:cNvPr>
          <p:cNvSpPr>
            <a:spLocks noGrp="1"/>
          </p:cNvSpPr>
          <p:nvPr>
            <p:ph type="sldNum" sz="quarter" idx="12"/>
          </p:nvPr>
        </p:nvSpPr>
        <p:spPr/>
        <p:txBody>
          <a:bodyPr/>
          <a:lstStyle/>
          <a:p>
            <a:pPr>
              <a:defRPr/>
            </a:pPr>
            <a:fld id="{82800B02-77F5-1544-A3A3-DB2489258A01}" type="slidenum">
              <a:rPr lang="en-GB" altLang="en-US"/>
              <a:pPr>
                <a:defRPr/>
              </a:pPr>
              <a:t>3</a:t>
            </a:fld>
            <a:endParaRPr lang="en-GB" altLang="en-US"/>
          </a:p>
        </p:txBody>
      </p:sp>
    </p:spTree>
    <p:extLst>
      <p:ext uri="{BB962C8B-B14F-4D97-AF65-F5344CB8AC3E}">
        <p14:creationId xmlns:p14="http://schemas.microsoft.com/office/powerpoint/2010/main" val="21881309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3" descr="A person posing for the camera&#10;&#10;Description generated with very high confidence">
            <a:extLst>
              <a:ext uri="{FF2B5EF4-FFF2-40B4-BE49-F238E27FC236}">
                <a16:creationId xmlns:a16="http://schemas.microsoft.com/office/drawing/2014/main" id="{5248D58E-A0B0-BE44-9938-E44214885C7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689600" y="1196752"/>
            <a:ext cx="34544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Title 1">
            <a:extLst>
              <a:ext uri="{FF2B5EF4-FFF2-40B4-BE49-F238E27FC236}">
                <a16:creationId xmlns:a16="http://schemas.microsoft.com/office/drawing/2014/main" id="{85F10570-C7B2-4E96-ACFB-D395C8B3808E}"/>
              </a:ext>
            </a:extLst>
          </p:cNvPr>
          <p:cNvSpPr>
            <a:spLocks noGrp="1"/>
          </p:cNvSpPr>
          <p:nvPr>
            <p:ph type="title"/>
          </p:nvPr>
        </p:nvSpPr>
        <p:spPr/>
        <p:txBody>
          <a:bodyPr rtlCol="0">
            <a:normAutofit fontScale="90000"/>
          </a:bodyPr>
          <a:lstStyle/>
          <a:p>
            <a:pPr>
              <a:defRPr/>
            </a:pPr>
            <a:r>
              <a:rPr lang="en-GB" b="1" cap="small" dirty="0"/>
              <a:t>Developing Relationships </a:t>
            </a:r>
            <a:br>
              <a:rPr lang="en-GB" b="1" cap="small" dirty="0"/>
            </a:br>
            <a:r>
              <a:rPr lang="en-GB" b="1" cap="small" dirty="0"/>
              <a:t>&amp; Workplace Achievement</a:t>
            </a:r>
            <a:endParaRPr lang="en-GB" altLang="en-US" sz="3600" cap="small" dirty="0"/>
          </a:p>
        </p:txBody>
      </p:sp>
      <p:sp>
        <p:nvSpPr>
          <p:cNvPr id="3" name="Content Placeholder 2">
            <a:extLst>
              <a:ext uri="{FF2B5EF4-FFF2-40B4-BE49-F238E27FC236}">
                <a16:creationId xmlns:a16="http://schemas.microsoft.com/office/drawing/2014/main" id="{48728ED0-418B-4202-9EC7-E24D3DB0FD48}"/>
              </a:ext>
            </a:extLst>
          </p:cNvPr>
          <p:cNvSpPr>
            <a:spLocks noGrp="1"/>
          </p:cNvSpPr>
          <p:nvPr>
            <p:ph idx="1"/>
          </p:nvPr>
        </p:nvSpPr>
        <p:spPr>
          <a:xfrm>
            <a:off x="457200" y="1600200"/>
            <a:ext cx="8229600" cy="3916363"/>
          </a:xfrm>
        </p:spPr>
        <p:txBody>
          <a:bodyPr rtlCol="0">
            <a:normAutofit/>
          </a:bodyPr>
          <a:lstStyle/>
          <a:p>
            <a:pPr eaLnBrk="1" fontAlgn="auto" hangingPunct="1">
              <a:spcAft>
                <a:spcPts val="0"/>
              </a:spcAft>
              <a:defRPr/>
            </a:pPr>
            <a:r>
              <a:rPr lang="en-GB" dirty="0">
                <a:solidFill>
                  <a:srgbClr val="C00000"/>
                </a:solidFill>
              </a:rPr>
              <a:t>What do </a:t>
            </a:r>
            <a:r>
              <a:rPr lang="en-GB" i="1" dirty="0">
                <a:solidFill>
                  <a:srgbClr val="C00000"/>
                </a:solidFill>
              </a:rPr>
              <a:t>you think </a:t>
            </a:r>
            <a:r>
              <a:rPr lang="en-GB" dirty="0">
                <a:solidFill>
                  <a:srgbClr val="C00000"/>
                </a:solidFill>
              </a:rPr>
              <a:t>this means?</a:t>
            </a:r>
          </a:p>
          <a:p>
            <a:pPr eaLnBrk="1" fontAlgn="auto" hangingPunct="1">
              <a:spcAft>
                <a:spcPts val="0"/>
              </a:spcAft>
              <a:defRPr/>
            </a:pPr>
            <a:endParaRPr lang="en-GB" dirty="0"/>
          </a:p>
          <a:p>
            <a:pPr lvl="1" eaLnBrk="1" fontAlgn="auto" hangingPunct="1">
              <a:spcAft>
                <a:spcPts val="0"/>
              </a:spcAft>
              <a:defRPr/>
            </a:pPr>
            <a:r>
              <a:rPr lang="en-GB" dirty="0">
                <a:solidFill>
                  <a:srgbClr val="7030A0"/>
                </a:solidFill>
              </a:rPr>
              <a:t>What relationship?</a:t>
            </a:r>
          </a:p>
          <a:p>
            <a:pPr lvl="1" eaLnBrk="1" fontAlgn="auto" hangingPunct="1">
              <a:spcAft>
                <a:spcPts val="0"/>
              </a:spcAft>
              <a:defRPr/>
            </a:pPr>
            <a:r>
              <a:rPr lang="en-GB" dirty="0">
                <a:solidFill>
                  <a:srgbClr val="0070C0"/>
                </a:solidFill>
              </a:rPr>
              <a:t>Why develop them?</a:t>
            </a:r>
          </a:p>
          <a:p>
            <a:pPr lvl="1" eaLnBrk="1" fontAlgn="auto" hangingPunct="1">
              <a:spcAft>
                <a:spcPts val="0"/>
              </a:spcAft>
              <a:defRPr/>
            </a:pPr>
            <a:r>
              <a:rPr lang="en-GB" dirty="0">
                <a:solidFill>
                  <a:srgbClr val="00B050"/>
                </a:solidFill>
              </a:rPr>
              <a:t>How could they affect workplace achievement?</a:t>
            </a:r>
          </a:p>
          <a:p>
            <a:pPr lvl="1" eaLnBrk="1" fontAlgn="auto" hangingPunct="1">
              <a:spcAft>
                <a:spcPts val="0"/>
              </a:spcAft>
              <a:defRPr/>
            </a:pPr>
            <a:endParaRPr lang="en-GB" dirty="0"/>
          </a:p>
          <a:p>
            <a:pPr marL="0" indent="0" eaLnBrk="1" fontAlgn="auto" hangingPunct="1">
              <a:spcAft>
                <a:spcPts val="0"/>
              </a:spcAft>
              <a:buFont typeface="Arial" panose="020B0604020202020204" pitchFamily="34" charset="0"/>
              <a:buNone/>
              <a:defRPr/>
            </a:pPr>
            <a:r>
              <a:rPr lang="en-GB" i="1" u="sng" dirty="0">
                <a:solidFill>
                  <a:schemeClr val="tx1">
                    <a:lumMod val="95000"/>
                    <a:lumOff val="5000"/>
                  </a:schemeClr>
                </a:solidFill>
              </a:rPr>
              <a:t>10 mins </a:t>
            </a:r>
            <a:r>
              <a:rPr lang="en-GB" dirty="0">
                <a:solidFill>
                  <a:schemeClr val="tx1">
                    <a:lumMod val="95000"/>
                    <a:lumOff val="5000"/>
                  </a:schemeClr>
                </a:solidFill>
              </a:rPr>
              <a:t>to discuss and record your thoughts</a:t>
            </a:r>
          </a:p>
        </p:txBody>
      </p:sp>
      <p:sp>
        <p:nvSpPr>
          <p:cNvPr id="7173" name="Slide Number Placeholder 3">
            <a:extLst>
              <a:ext uri="{FF2B5EF4-FFF2-40B4-BE49-F238E27FC236}">
                <a16:creationId xmlns:a16="http://schemas.microsoft.com/office/drawing/2014/main" id="{0CBC5847-0D0D-054D-8968-BF112E49522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F5A46440-D9F8-984E-8692-67A253F18A0B}" type="slidenum">
              <a:rPr lang="en-GB" altLang="en-US" sz="1200" smtClean="0">
                <a:solidFill>
                  <a:srgbClr val="898989"/>
                </a:solidFill>
                <a:latin typeface="Arial" panose="020B0604020202020204" pitchFamily="34" charset="0"/>
              </a:rPr>
              <a:pPr fontAlgn="base">
                <a:spcBef>
                  <a:spcPct val="0"/>
                </a:spcBef>
                <a:spcAft>
                  <a:spcPct val="0"/>
                </a:spcAft>
                <a:buFontTx/>
                <a:buNone/>
              </a:pPr>
              <a:t>4</a:t>
            </a:fld>
            <a:endParaRPr lang="en-GB" altLang="en-US" sz="1200">
              <a:solidFill>
                <a:srgbClr val="898989"/>
              </a:solidFill>
              <a:latin typeface="Arial" panose="020B0604020202020204" pitchFamily="34" charset="0"/>
            </a:endParaRPr>
          </a:p>
        </p:txBody>
      </p:sp>
    </p:spTree>
    <p:extLst>
      <p:ext uri="{BB962C8B-B14F-4D97-AF65-F5344CB8AC3E}">
        <p14:creationId xmlns:p14="http://schemas.microsoft.com/office/powerpoint/2010/main" val="6757454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a:extLst>
              <a:ext uri="{FF2B5EF4-FFF2-40B4-BE49-F238E27FC236}">
                <a16:creationId xmlns:a16="http://schemas.microsoft.com/office/drawing/2014/main" id="{1479CC2D-1A20-164A-AC1C-9E50A58053C9}"/>
              </a:ext>
            </a:extLst>
          </p:cNvPr>
          <p:cNvSpPr>
            <a:spLocks noGrp="1" noChangeArrowheads="1"/>
          </p:cNvSpPr>
          <p:nvPr>
            <p:ph type="title"/>
          </p:nvPr>
        </p:nvSpPr>
        <p:spPr/>
        <p:txBody>
          <a:bodyPr/>
          <a:lstStyle/>
          <a:p>
            <a:pPr eaLnBrk="1" hangingPunct="1"/>
            <a:r>
              <a:rPr lang="en-GB" altLang="en-US" sz="3600" dirty="0"/>
              <a:t>BMSK5002</a:t>
            </a:r>
          </a:p>
        </p:txBody>
      </p:sp>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457200" y="1066800"/>
            <a:ext cx="8229600" cy="3916363"/>
          </a:xfrm>
        </p:spPr>
        <p:txBody>
          <a:bodyPr rtlCol="0">
            <a:normAutofit fontScale="92500"/>
          </a:bodyPr>
          <a:lstStyle/>
          <a:p>
            <a:pPr eaLnBrk="1" fontAlgn="auto" hangingPunct="1">
              <a:lnSpc>
                <a:spcPct val="150000"/>
              </a:lnSpc>
              <a:spcAft>
                <a:spcPts val="0"/>
              </a:spcAft>
              <a:defRPr/>
            </a:pPr>
            <a:r>
              <a:rPr lang="en-GB" altLang="en-US" dirty="0" smtClean="0">
                <a:solidFill>
                  <a:srgbClr val="002060"/>
                </a:solidFill>
              </a:rPr>
              <a:t>What </a:t>
            </a:r>
            <a:r>
              <a:rPr lang="en-GB" altLang="en-US" dirty="0">
                <a:solidFill>
                  <a:srgbClr val="002060"/>
                </a:solidFill>
              </a:rPr>
              <a:t>is a  development vehicle? </a:t>
            </a:r>
          </a:p>
          <a:p>
            <a:pPr eaLnBrk="1" fontAlgn="auto" hangingPunct="1">
              <a:lnSpc>
                <a:spcPct val="150000"/>
              </a:lnSpc>
              <a:spcAft>
                <a:spcPts val="0"/>
              </a:spcAft>
              <a:defRPr/>
            </a:pPr>
            <a:r>
              <a:rPr lang="en-GB" altLang="en-US" dirty="0">
                <a:solidFill>
                  <a:srgbClr val="FF0000"/>
                </a:solidFill>
              </a:rPr>
              <a:t>What sorts of development vehicles do companies use?</a:t>
            </a:r>
          </a:p>
          <a:p>
            <a:pPr eaLnBrk="1" fontAlgn="auto" hangingPunct="1">
              <a:lnSpc>
                <a:spcPct val="150000"/>
              </a:lnSpc>
              <a:spcAft>
                <a:spcPts val="0"/>
              </a:spcAft>
              <a:defRPr/>
            </a:pPr>
            <a:r>
              <a:rPr lang="en-GB" altLang="en-US" dirty="0">
                <a:solidFill>
                  <a:srgbClr val="002060"/>
                </a:solidFill>
              </a:rPr>
              <a:t>How do you determine the appropriate vehicle?</a:t>
            </a:r>
          </a:p>
          <a:p>
            <a:pPr eaLnBrk="1" fontAlgn="auto" hangingPunct="1">
              <a:lnSpc>
                <a:spcPct val="150000"/>
              </a:lnSpc>
              <a:spcAft>
                <a:spcPts val="0"/>
              </a:spcAft>
              <a:defRPr/>
            </a:pPr>
            <a:r>
              <a:rPr lang="en-GB" altLang="en-US" dirty="0">
                <a:solidFill>
                  <a:srgbClr val="FF0000"/>
                </a:solidFill>
              </a:rPr>
              <a:t>What does your organisation use?</a:t>
            </a:r>
          </a:p>
          <a:p>
            <a:pPr eaLnBrk="1" fontAlgn="auto" hangingPunct="1">
              <a:spcAft>
                <a:spcPts val="0"/>
              </a:spcAft>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5</a:t>
            </a:fld>
            <a:endParaRPr lang="en-GB" altLang="en-US"/>
          </a:p>
        </p:txBody>
      </p:sp>
    </p:spTree>
    <p:extLst>
      <p:ext uri="{BB962C8B-B14F-4D97-AF65-F5344CB8AC3E}">
        <p14:creationId xmlns:p14="http://schemas.microsoft.com/office/powerpoint/2010/main" val="28327717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6B92E91-8B66-2044-B499-1BDCCD05BDA6}"/>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031F91DF-27CC-AA4F-B2C2-5458B847A767}"/>
              </a:ext>
            </a:extLst>
          </p:cNvPr>
          <p:cNvSpPr>
            <a:spLocks noGrp="1" noChangeArrowheads="1"/>
          </p:cNvSpPr>
          <p:nvPr>
            <p:ph idx="1"/>
          </p:nvPr>
        </p:nvSpPr>
        <p:spPr>
          <a:xfrm>
            <a:off x="900113" y="1484784"/>
            <a:ext cx="7499350" cy="3888432"/>
          </a:xfrm>
        </p:spPr>
        <p:txBody>
          <a:bodyPr/>
          <a:lstStyle/>
          <a:p>
            <a:pPr marL="0" indent="0">
              <a:lnSpc>
                <a:spcPct val="115000"/>
              </a:lnSpc>
              <a:buNone/>
            </a:pPr>
            <a:r>
              <a:rPr lang="en-US" dirty="0" smtClean="0"/>
              <a:t>The assessment will require you to develop </a:t>
            </a:r>
            <a:r>
              <a:rPr lang="en-US" dirty="0"/>
              <a:t>a plan to meet the identified development needs and expectations of an individual.</a:t>
            </a:r>
            <a:r>
              <a:rPr lang="en-GB" altLang="en-US" dirty="0">
                <a:solidFill>
                  <a:srgbClr val="0070C0"/>
                </a:solidFill>
              </a:rPr>
              <a:t> </a:t>
            </a:r>
            <a:endParaRPr lang="en-GB" altLang="en-US" dirty="0">
              <a:solidFill>
                <a:srgbClr val="0070C0"/>
              </a:solidFill>
              <a:latin typeface="Tahoma" panose="020B0604030504040204" pitchFamily="34" charset="0"/>
              <a:cs typeface="Times New Roman" panose="02020603050405020304" pitchFamily="18" charset="0"/>
            </a:endParaRPr>
          </a:p>
        </p:txBody>
      </p:sp>
      <p:sp>
        <p:nvSpPr>
          <p:cNvPr id="12292" name="Slide Number Placeholder 4">
            <a:extLst>
              <a:ext uri="{FF2B5EF4-FFF2-40B4-BE49-F238E27FC236}">
                <a16:creationId xmlns:a16="http://schemas.microsoft.com/office/drawing/2014/main" id="{186E1B0C-0573-0445-A53C-2C9F36201CE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B5431929-C15A-BD43-8EE5-58502DDDC9E7}" type="slidenum">
              <a:rPr lang="en-GB" altLang="en-US" sz="1200" smtClean="0">
                <a:solidFill>
                  <a:srgbClr val="898989"/>
                </a:solidFill>
                <a:latin typeface="Arial" panose="020B0604020202020204" pitchFamily="34" charset="0"/>
              </a:rPr>
              <a:pPr fontAlgn="base">
                <a:spcBef>
                  <a:spcPct val="0"/>
                </a:spcBef>
                <a:spcAft>
                  <a:spcPct val="0"/>
                </a:spcAft>
                <a:buFontTx/>
                <a:buNone/>
              </a:pPr>
              <a:t>6</a:t>
            </a:fld>
            <a:endParaRPr lang="en-GB" altLang="en-US" sz="1200">
              <a:solidFill>
                <a:srgbClr val="898989"/>
              </a:solidFill>
              <a:latin typeface="Arial" panose="020B0604020202020204" pitchFamily="34" charset="0"/>
            </a:endParaRPr>
          </a:p>
        </p:txBody>
      </p:sp>
      <p:pic>
        <p:nvPicPr>
          <p:cNvPr id="12293" name="Picture 3">
            <a:extLst>
              <a:ext uri="{FF2B5EF4-FFF2-40B4-BE49-F238E27FC236}">
                <a16:creationId xmlns:a16="http://schemas.microsoft.com/office/drawing/2014/main" id="{87879DBA-EB62-FE46-A445-9119911D22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99563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itle 1">
            <a:extLst>
              <a:ext uri="{FF2B5EF4-FFF2-40B4-BE49-F238E27FC236}">
                <a16:creationId xmlns:a16="http://schemas.microsoft.com/office/drawing/2014/main" id="{1479CC2D-1A20-164A-AC1C-9E50A58053C9}"/>
              </a:ext>
            </a:extLst>
          </p:cNvPr>
          <p:cNvSpPr>
            <a:spLocks noGrp="1" noChangeArrowheads="1"/>
          </p:cNvSpPr>
          <p:nvPr>
            <p:ph type="title"/>
          </p:nvPr>
        </p:nvSpPr>
        <p:spPr/>
        <p:txBody>
          <a:bodyPr/>
          <a:lstStyle/>
          <a:p>
            <a:pPr eaLnBrk="1" hangingPunct="1"/>
            <a:r>
              <a:rPr lang="en-GB" altLang="en-US" sz="3600" dirty="0" smtClean="0"/>
              <a:t>We will be asking ourselves</a:t>
            </a:r>
            <a:endParaRPr lang="en-GB" altLang="en-US" sz="3600" dirty="0"/>
          </a:p>
        </p:txBody>
      </p:sp>
      <p:sp>
        <p:nvSpPr>
          <p:cNvPr id="3" name="Content Placeholder 2">
            <a:extLst>
              <a:ext uri="{FF2B5EF4-FFF2-40B4-BE49-F238E27FC236}">
                <a16:creationId xmlns:a16="http://schemas.microsoft.com/office/drawing/2014/main" id="{351A448E-4CEB-453F-B80A-E790CE31D8A0}"/>
              </a:ext>
            </a:extLst>
          </p:cNvPr>
          <p:cNvSpPr>
            <a:spLocks noGrp="1"/>
          </p:cNvSpPr>
          <p:nvPr>
            <p:ph idx="1"/>
          </p:nvPr>
        </p:nvSpPr>
        <p:spPr>
          <a:xfrm>
            <a:off x="457200" y="1066800"/>
            <a:ext cx="8229600" cy="3916363"/>
          </a:xfrm>
        </p:spPr>
        <p:txBody>
          <a:bodyPr rtlCol="0">
            <a:normAutofit fontScale="85000" lnSpcReduction="20000"/>
          </a:bodyPr>
          <a:lstStyle/>
          <a:p>
            <a:pPr eaLnBrk="1" fontAlgn="auto" hangingPunct="1">
              <a:lnSpc>
                <a:spcPct val="150000"/>
              </a:lnSpc>
              <a:spcAft>
                <a:spcPts val="0"/>
              </a:spcAft>
              <a:defRPr/>
            </a:pPr>
            <a:r>
              <a:rPr lang="en-GB" altLang="en-US" dirty="0">
                <a:solidFill>
                  <a:srgbClr val="FF0000"/>
                </a:solidFill>
              </a:rPr>
              <a:t>How do you identify the needs?</a:t>
            </a:r>
          </a:p>
          <a:p>
            <a:pPr eaLnBrk="1" fontAlgn="auto" hangingPunct="1">
              <a:lnSpc>
                <a:spcPct val="150000"/>
              </a:lnSpc>
              <a:spcAft>
                <a:spcPts val="0"/>
              </a:spcAft>
              <a:defRPr/>
            </a:pPr>
            <a:r>
              <a:rPr lang="en-GB" altLang="en-US" dirty="0">
                <a:solidFill>
                  <a:srgbClr val="002060"/>
                </a:solidFill>
              </a:rPr>
              <a:t>What information do you need?</a:t>
            </a:r>
          </a:p>
          <a:p>
            <a:pPr eaLnBrk="1" fontAlgn="auto" hangingPunct="1">
              <a:lnSpc>
                <a:spcPct val="150000"/>
              </a:lnSpc>
              <a:spcAft>
                <a:spcPts val="0"/>
              </a:spcAft>
              <a:defRPr/>
            </a:pPr>
            <a:r>
              <a:rPr lang="en-GB" altLang="en-US" dirty="0">
                <a:solidFill>
                  <a:srgbClr val="FF0000"/>
                </a:solidFill>
              </a:rPr>
              <a:t>How is it Captured?</a:t>
            </a:r>
          </a:p>
          <a:p>
            <a:pPr eaLnBrk="1" fontAlgn="auto" hangingPunct="1">
              <a:lnSpc>
                <a:spcPct val="150000"/>
              </a:lnSpc>
              <a:spcAft>
                <a:spcPts val="0"/>
              </a:spcAft>
              <a:defRPr/>
            </a:pPr>
            <a:r>
              <a:rPr lang="en-GB" altLang="en-US" dirty="0">
                <a:solidFill>
                  <a:srgbClr val="002060"/>
                </a:solidFill>
              </a:rPr>
              <a:t>How is the plan presented?</a:t>
            </a:r>
          </a:p>
          <a:p>
            <a:pPr eaLnBrk="1" fontAlgn="auto" hangingPunct="1">
              <a:lnSpc>
                <a:spcPct val="150000"/>
              </a:lnSpc>
              <a:spcAft>
                <a:spcPts val="0"/>
              </a:spcAft>
              <a:defRPr/>
            </a:pPr>
            <a:r>
              <a:rPr lang="en-GB" altLang="en-US" dirty="0">
                <a:solidFill>
                  <a:srgbClr val="FF0000"/>
                </a:solidFill>
              </a:rPr>
              <a:t>How is the plan implemented and monitored?</a:t>
            </a:r>
          </a:p>
          <a:p>
            <a:pPr>
              <a:lnSpc>
                <a:spcPct val="150000"/>
              </a:lnSpc>
              <a:defRPr/>
            </a:pPr>
            <a:r>
              <a:rPr lang="en-GB" altLang="en-US" dirty="0">
                <a:solidFill>
                  <a:srgbClr val="002060"/>
                </a:solidFill>
              </a:rPr>
              <a:t>How is the effectiveness evaluated?</a:t>
            </a:r>
          </a:p>
          <a:p>
            <a:pPr marL="0" indent="0" eaLnBrk="1" fontAlgn="auto" hangingPunct="1">
              <a:spcAft>
                <a:spcPts val="0"/>
              </a:spcAft>
              <a:buNone/>
              <a:defRPr/>
            </a:pPr>
            <a:endParaRPr lang="en-GB" dirty="0"/>
          </a:p>
        </p:txBody>
      </p:sp>
      <p:sp>
        <p:nvSpPr>
          <p:cNvPr id="4" name="Slide Number Placeholder 3">
            <a:extLst>
              <a:ext uri="{FF2B5EF4-FFF2-40B4-BE49-F238E27FC236}">
                <a16:creationId xmlns:a16="http://schemas.microsoft.com/office/drawing/2014/main" id="{405F1C18-C4C7-422C-90CF-718B19901E45}"/>
              </a:ext>
            </a:extLst>
          </p:cNvPr>
          <p:cNvSpPr>
            <a:spLocks noGrp="1"/>
          </p:cNvSpPr>
          <p:nvPr>
            <p:ph type="sldNum" sz="quarter" idx="12"/>
          </p:nvPr>
        </p:nvSpPr>
        <p:spPr/>
        <p:txBody>
          <a:bodyPr/>
          <a:lstStyle/>
          <a:p>
            <a:pPr>
              <a:defRPr/>
            </a:pPr>
            <a:fld id="{89B586A0-8AC2-864E-A512-F1BFFC65A8EE}" type="slidenum">
              <a:rPr lang="en-GB" altLang="en-US"/>
              <a:pPr>
                <a:defRPr/>
              </a:pPr>
              <a:t>7</a:t>
            </a:fld>
            <a:endParaRPr lang="en-GB" altLang="en-US"/>
          </a:p>
        </p:txBody>
      </p:sp>
    </p:spTree>
    <p:extLst>
      <p:ext uri="{BB962C8B-B14F-4D97-AF65-F5344CB8AC3E}">
        <p14:creationId xmlns:p14="http://schemas.microsoft.com/office/powerpoint/2010/main" val="39306061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982CB365-3D45-D74A-9F9C-67697335E5AD}"/>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962EFF31-B2B6-CA4D-BE9C-4EF812A7392B}"/>
              </a:ext>
            </a:extLst>
          </p:cNvPr>
          <p:cNvSpPr>
            <a:spLocks noGrp="1" noChangeArrowheads="1"/>
          </p:cNvSpPr>
          <p:nvPr>
            <p:ph idx="1"/>
          </p:nvPr>
        </p:nvSpPr>
        <p:spPr>
          <a:xfrm>
            <a:off x="900113" y="1916113"/>
            <a:ext cx="7499350" cy="4572000"/>
          </a:xfrm>
        </p:spPr>
        <p:txBody>
          <a:bodyPr/>
          <a:lstStyle/>
          <a:p>
            <a:pPr marL="0" indent="0" eaLnBrk="1" hangingPunct="1">
              <a:lnSpc>
                <a:spcPct val="115000"/>
              </a:lnSpc>
              <a:buFont typeface="Arial" panose="020B0604020202020204" pitchFamily="34" charset="0"/>
              <a:buNone/>
            </a:pPr>
            <a:r>
              <a:rPr lang="en-GB" altLang="en-US">
                <a:solidFill>
                  <a:srgbClr val="FF0000"/>
                </a:solidFill>
              </a:rPr>
              <a:t>Evidence of wide reading and research, encompassing application of relevant academic theories and models.</a:t>
            </a:r>
            <a:endParaRPr lang="en-GB" altLang="en-US" sz="2000">
              <a:solidFill>
                <a:srgbClr val="FF000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r>
              <a:rPr lang="en-GB" altLang="en-US" b="1">
                <a:solidFill>
                  <a:srgbClr val="C00000"/>
                </a:solidFill>
              </a:rPr>
              <a:t>(10%)</a:t>
            </a:r>
          </a:p>
        </p:txBody>
      </p:sp>
      <p:sp>
        <p:nvSpPr>
          <p:cNvPr id="15364" name="Slide Number Placeholder 4">
            <a:extLst>
              <a:ext uri="{FF2B5EF4-FFF2-40B4-BE49-F238E27FC236}">
                <a16:creationId xmlns:a16="http://schemas.microsoft.com/office/drawing/2014/main" id="{037C88E1-379F-5243-BD8A-6BAD87F13F2D}"/>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8101FD00-D491-5D4C-88D6-FF1F58DA2C42}" type="slidenum">
              <a:rPr lang="en-GB" altLang="en-US" sz="1200" smtClean="0">
                <a:solidFill>
                  <a:srgbClr val="898989"/>
                </a:solidFill>
                <a:latin typeface="Arial" panose="020B0604020202020204" pitchFamily="34" charset="0"/>
              </a:rPr>
              <a:pPr fontAlgn="base">
                <a:spcBef>
                  <a:spcPct val="0"/>
                </a:spcBef>
                <a:spcAft>
                  <a:spcPct val="0"/>
                </a:spcAft>
                <a:buFontTx/>
                <a:buNone/>
              </a:pPr>
              <a:t>8</a:t>
            </a:fld>
            <a:endParaRPr lang="en-GB" altLang="en-US" sz="1200">
              <a:solidFill>
                <a:srgbClr val="898989"/>
              </a:solidFill>
              <a:latin typeface="Arial" panose="020B0604020202020204" pitchFamily="34" charset="0"/>
            </a:endParaRPr>
          </a:p>
        </p:txBody>
      </p:sp>
      <p:pic>
        <p:nvPicPr>
          <p:cNvPr id="15365" name="Picture 3">
            <a:extLst>
              <a:ext uri="{FF2B5EF4-FFF2-40B4-BE49-F238E27FC236}">
                <a16:creationId xmlns:a16="http://schemas.microsoft.com/office/drawing/2014/main" id="{D8EDF647-8E07-AB47-820C-B57E8987D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3696513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To be successful in the module</a:t>
            </a:r>
            <a:endParaRPr lang="en-GB" dirty="0"/>
          </a:p>
        </p:txBody>
      </p:sp>
    </p:spTree>
    <p:extLst>
      <p:ext uri="{BB962C8B-B14F-4D97-AF65-F5344CB8AC3E}">
        <p14:creationId xmlns:p14="http://schemas.microsoft.com/office/powerpoint/2010/main" val="3104856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817EA657-5ED2-FC4B-844F-2980394337BA}"/>
              </a:ext>
            </a:extLst>
          </p:cNvPr>
          <p:cNvSpPr>
            <a:spLocks noGrp="1" noChangeArrowheads="1"/>
          </p:cNvSpPr>
          <p:nvPr>
            <p:ph type="title"/>
          </p:nvPr>
        </p:nvSpPr>
        <p:spPr/>
        <p:txBody>
          <a:bodyPr>
            <a:normAutofit fontScale="90000"/>
          </a:bodyPr>
          <a:lstStyle/>
          <a:p>
            <a:r>
              <a:rPr lang="en-GB" sz="3600" dirty="0"/>
              <a:t>Students </a:t>
            </a:r>
            <a:r>
              <a:rPr lang="en-GB" sz="3600" dirty="0" smtClean="0"/>
              <a:t>Should ……</a:t>
            </a:r>
            <a:r>
              <a:rPr lang="en-GB" sz="3600" dirty="0"/>
              <a:t/>
            </a:r>
            <a:br>
              <a:rPr lang="en-GB" sz="3600" dirty="0"/>
            </a:br>
            <a:endParaRPr lang="en-GB" altLang="en-US" sz="3600" dirty="0"/>
          </a:p>
        </p:txBody>
      </p:sp>
      <p:sp>
        <p:nvSpPr>
          <p:cNvPr id="3" name="Content Placeholder 2">
            <a:extLst>
              <a:ext uri="{FF2B5EF4-FFF2-40B4-BE49-F238E27FC236}">
                <a16:creationId xmlns:a16="http://schemas.microsoft.com/office/drawing/2014/main" id="{B7E1C05F-9A96-4DA4-BD27-6A15ED6E3AFE}"/>
              </a:ext>
            </a:extLst>
          </p:cNvPr>
          <p:cNvSpPr>
            <a:spLocks noGrp="1"/>
          </p:cNvSpPr>
          <p:nvPr>
            <p:ph idx="1"/>
          </p:nvPr>
        </p:nvSpPr>
        <p:spPr>
          <a:xfrm>
            <a:off x="4572000" y="1600200"/>
            <a:ext cx="4572000" cy="3916363"/>
          </a:xfrm>
        </p:spPr>
        <p:txBody>
          <a:bodyPr rtlCol="0">
            <a:normAutofit fontScale="85000" lnSpcReduction="10000"/>
          </a:bodyPr>
          <a:lstStyle/>
          <a:p>
            <a:pPr eaLnBrk="1" fontAlgn="auto" hangingPunct="1">
              <a:lnSpc>
                <a:spcPct val="150000"/>
              </a:lnSpc>
              <a:spcAft>
                <a:spcPts val="0"/>
              </a:spcAft>
              <a:defRPr/>
            </a:pPr>
            <a:r>
              <a:rPr lang="en-GB" altLang="en-US" dirty="0">
                <a:solidFill>
                  <a:srgbClr val="FF0000"/>
                </a:solidFill>
              </a:rPr>
              <a:t>Evidence in depth </a:t>
            </a:r>
          </a:p>
          <a:p>
            <a:pPr eaLnBrk="1" fontAlgn="auto" hangingPunct="1">
              <a:spcAft>
                <a:spcPts val="0"/>
              </a:spcAft>
              <a:defRPr/>
            </a:pPr>
            <a:r>
              <a:rPr lang="en-GB" altLang="en-US" dirty="0">
                <a:solidFill>
                  <a:srgbClr val="00B050"/>
                </a:solidFill>
              </a:rPr>
              <a:t>High quality research has been demonstrated throughout the assignment</a:t>
            </a:r>
          </a:p>
          <a:p>
            <a:pPr eaLnBrk="1" fontAlgn="auto" hangingPunct="1">
              <a:lnSpc>
                <a:spcPct val="150000"/>
              </a:lnSpc>
              <a:spcAft>
                <a:spcPts val="0"/>
              </a:spcAft>
              <a:defRPr/>
            </a:pPr>
            <a:r>
              <a:rPr lang="en-GB" altLang="en-US" dirty="0">
                <a:solidFill>
                  <a:srgbClr val="0070C0"/>
                </a:solidFill>
              </a:rPr>
              <a:t>Using relevant theorists</a:t>
            </a:r>
          </a:p>
          <a:p>
            <a:pPr eaLnBrk="1" fontAlgn="auto" hangingPunct="1">
              <a:spcAft>
                <a:spcPts val="0"/>
              </a:spcAft>
              <a:defRPr/>
            </a:pPr>
            <a:r>
              <a:rPr lang="en-GB" altLang="en-US" dirty="0">
                <a:solidFill>
                  <a:srgbClr val="7030A0"/>
                </a:solidFill>
              </a:rPr>
              <a:t>Using a variety of quality resources (web, book, article, newspaper, TV, etc)</a:t>
            </a:r>
          </a:p>
          <a:p>
            <a:pPr eaLnBrk="1" fontAlgn="auto" hangingPunct="1">
              <a:spcAft>
                <a:spcPts val="0"/>
              </a:spcAft>
              <a:defRPr/>
            </a:pPr>
            <a:endParaRPr lang="en-GB" dirty="0"/>
          </a:p>
        </p:txBody>
      </p:sp>
      <p:sp>
        <p:nvSpPr>
          <p:cNvPr id="4" name="Slide Number Placeholder 3">
            <a:extLst>
              <a:ext uri="{FF2B5EF4-FFF2-40B4-BE49-F238E27FC236}">
                <a16:creationId xmlns:a16="http://schemas.microsoft.com/office/drawing/2014/main" id="{60586869-D50F-4D32-B959-BA12F3AB4FC6}"/>
              </a:ext>
            </a:extLst>
          </p:cNvPr>
          <p:cNvSpPr>
            <a:spLocks noGrp="1"/>
          </p:cNvSpPr>
          <p:nvPr>
            <p:ph type="sldNum" sz="quarter" idx="12"/>
          </p:nvPr>
        </p:nvSpPr>
        <p:spPr/>
        <p:txBody>
          <a:bodyPr/>
          <a:lstStyle/>
          <a:p>
            <a:pPr>
              <a:defRPr/>
            </a:pPr>
            <a:fld id="{C20681A5-6046-D44F-9EEA-BD93FC175993}" type="slidenum">
              <a:rPr lang="en-GB" altLang="en-US"/>
              <a:pPr>
                <a:defRPr/>
              </a:pPr>
              <a:t>10</a:t>
            </a:fld>
            <a:endParaRPr lang="en-GB" altLang="en-US"/>
          </a:p>
        </p:txBody>
      </p:sp>
      <p:pic>
        <p:nvPicPr>
          <p:cNvPr id="6" name="Picture 5" descr="A person sitting in front of a book shelf&#10;&#10;Description generated with high confidence">
            <a:extLst>
              <a:ext uri="{FF2B5EF4-FFF2-40B4-BE49-F238E27FC236}">
                <a16:creationId xmlns:a16="http://schemas.microsoft.com/office/drawing/2014/main" id="{71616FB4-8A94-6E47-B3D4-4D1F5C174A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82763"/>
            <a:ext cx="4572000" cy="3916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793812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363C838-17A4-974D-B8E9-14E4BD0A1906}"/>
              </a:ext>
            </a:extLst>
          </p:cNvPr>
          <p:cNvSpPr>
            <a:spLocks noGrp="1" noChangeArrowheads="1"/>
          </p:cNvSpPr>
          <p:nvPr>
            <p:ph type="title"/>
          </p:nvPr>
        </p:nvSpPr>
        <p:spPr>
          <a:xfrm>
            <a:off x="627063" y="487363"/>
            <a:ext cx="7772400" cy="1190625"/>
          </a:xfrm>
        </p:spPr>
        <p:txBody>
          <a:bodyPr/>
          <a:lstStyle/>
          <a:p>
            <a:pPr eaLnBrk="1" hangingPunct="1"/>
            <a:r>
              <a:rPr lang="en-GB" altLang="en-US" sz="3600" dirty="0"/>
              <a:t>BMSK5002</a:t>
            </a:r>
          </a:p>
        </p:txBody>
      </p:sp>
      <p:sp>
        <p:nvSpPr>
          <p:cNvPr id="9219" name="Rectangle 3">
            <a:extLst>
              <a:ext uri="{FF2B5EF4-FFF2-40B4-BE49-F238E27FC236}">
                <a16:creationId xmlns:a16="http://schemas.microsoft.com/office/drawing/2014/main" id="{CA5744AF-BDEB-E24D-BC2E-E064E17B8863}"/>
              </a:ext>
            </a:extLst>
          </p:cNvPr>
          <p:cNvSpPr>
            <a:spLocks noGrp="1" noChangeArrowheads="1"/>
          </p:cNvSpPr>
          <p:nvPr>
            <p:ph idx="1"/>
          </p:nvPr>
        </p:nvSpPr>
        <p:spPr>
          <a:xfrm>
            <a:off x="900113" y="1916113"/>
            <a:ext cx="7499350" cy="4572000"/>
          </a:xfrm>
        </p:spPr>
        <p:txBody>
          <a:bodyPr/>
          <a:lstStyle/>
          <a:p>
            <a:pPr marL="0" indent="0" eaLnBrk="1" hangingPunct="1">
              <a:lnSpc>
                <a:spcPct val="115000"/>
              </a:lnSpc>
              <a:buFont typeface="Arial" panose="020B0604020202020204" pitchFamily="34" charset="0"/>
              <a:buNone/>
            </a:pPr>
            <a:r>
              <a:rPr lang="en-GB" altLang="en-US">
                <a:solidFill>
                  <a:srgbClr val="7030A0"/>
                </a:solidFill>
              </a:rPr>
              <a:t>Citation/ referencing, report structure, syntax, grammar and punctuation.</a:t>
            </a:r>
            <a:endParaRPr lang="en-GB" altLang="en-US" sz="2000">
              <a:solidFill>
                <a:srgbClr val="7030A0"/>
              </a:solidFill>
              <a:latin typeface="Tahoma" panose="020B0604030504040204" pitchFamily="34" charset="0"/>
              <a:cs typeface="Times New Roman" panose="02020603050405020304" pitchFamily="18" charset="0"/>
            </a:endParaRPr>
          </a:p>
          <a:p>
            <a:pPr marL="0" indent="0" algn="r" eaLnBrk="1" hangingPunct="1">
              <a:lnSpc>
                <a:spcPct val="90000"/>
              </a:lnSpc>
              <a:buFont typeface="Arial" panose="020B0604020202020204" pitchFamily="34" charset="0"/>
              <a:buNone/>
            </a:pPr>
            <a:r>
              <a:rPr lang="en-GB" altLang="en-US" b="1">
                <a:solidFill>
                  <a:srgbClr val="7030A0"/>
                </a:solidFill>
              </a:rPr>
              <a:t>(10%)</a:t>
            </a:r>
          </a:p>
        </p:txBody>
      </p:sp>
      <p:sp>
        <p:nvSpPr>
          <p:cNvPr id="18436" name="Slide Number Placeholder 4">
            <a:extLst>
              <a:ext uri="{FF2B5EF4-FFF2-40B4-BE49-F238E27FC236}">
                <a16:creationId xmlns:a16="http://schemas.microsoft.com/office/drawing/2014/main" id="{1AA5C2BC-CFC2-AF47-89D4-4A4A79B52ED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FB5E6416-8E1D-5742-8C04-69A40E20AE31}" type="slidenum">
              <a:rPr lang="en-GB" altLang="en-US" sz="1200" smtClean="0">
                <a:solidFill>
                  <a:srgbClr val="898989"/>
                </a:solidFill>
                <a:latin typeface="Arial" panose="020B0604020202020204" pitchFamily="34" charset="0"/>
              </a:rPr>
              <a:pPr fontAlgn="base">
                <a:spcBef>
                  <a:spcPct val="0"/>
                </a:spcBef>
                <a:spcAft>
                  <a:spcPct val="0"/>
                </a:spcAft>
                <a:buFontTx/>
                <a:buNone/>
              </a:pPr>
              <a:t>11</a:t>
            </a:fld>
            <a:endParaRPr lang="en-GB" altLang="en-US" sz="1200">
              <a:solidFill>
                <a:srgbClr val="898989"/>
              </a:solidFill>
              <a:latin typeface="Arial" panose="020B0604020202020204" pitchFamily="34" charset="0"/>
            </a:endParaRPr>
          </a:p>
        </p:txBody>
      </p:sp>
      <p:pic>
        <p:nvPicPr>
          <p:cNvPr id="18437" name="Picture 3">
            <a:extLst>
              <a:ext uri="{FF2B5EF4-FFF2-40B4-BE49-F238E27FC236}">
                <a16:creationId xmlns:a16="http://schemas.microsoft.com/office/drawing/2014/main" id="{6D55C20C-5070-5F4C-8A06-3381B2DD8A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7988" y="106363"/>
            <a:ext cx="1030287"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58433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98B3FC8-A814-B04A-B27C-FCB8CD19298E}"/>
              </a:ext>
            </a:extLst>
          </p:cNvPr>
          <p:cNvSpPr>
            <a:spLocks noGrp="1" noChangeArrowheads="1"/>
          </p:cNvSpPr>
          <p:nvPr>
            <p:ph type="title"/>
          </p:nvPr>
        </p:nvSpPr>
        <p:spPr>
          <a:xfrm>
            <a:off x="152400" y="223838"/>
            <a:ext cx="6248400" cy="1143000"/>
          </a:xfrm>
        </p:spPr>
        <p:txBody>
          <a:bodyPr/>
          <a:lstStyle/>
          <a:p>
            <a:pPr eaLnBrk="1" hangingPunct="1"/>
            <a:r>
              <a:rPr lang="en-GB" altLang="en-US" sz="3600" dirty="0"/>
              <a:t>BMSK5002</a:t>
            </a:r>
          </a:p>
        </p:txBody>
      </p:sp>
      <p:sp>
        <p:nvSpPr>
          <p:cNvPr id="3" name="Content Placeholder 2">
            <a:extLst>
              <a:ext uri="{FF2B5EF4-FFF2-40B4-BE49-F238E27FC236}">
                <a16:creationId xmlns:a16="http://schemas.microsoft.com/office/drawing/2014/main" id="{E19E74B3-192F-4A8D-95EF-7AF1A91E474E}"/>
              </a:ext>
            </a:extLst>
          </p:cNvPr>
          <p:cNvSpPr>
            <a:spLocks noGrp="1"/>
          </p:cNvSpPr>
          <p:nvPr>
            <p:ph idx="1"/>
          </p:nvPr>
        </p:nvSpPr>
        <p:spPr>
          <a:xfrm>
            <a:off x="152400" y="1563688"/>
            <a:ext cx="8229600" cy="3917950"/>
          </a:xfrm>
        </p:spPr>
        <p:txBody>
          <a:bodyPr rtlCol="0">
            <a:normAutofit lnSpcReduction="10000"/>
          </a:bodyPr>
          <a:lstStyle/>
          <a:p>
            <a:pPr eaLnBrk="1" fontAlgn="auto" hangingPunct="1">
              <a:lnSpc>
                <a:spcPct val="150000"/>
              </a:lnSpc>
              <a:spcAft>
                <a:spcPts val="0"/>
              </a:spcAft>
              <a:defRPr/>
            </a:pPr>
            <a:r>
              <a:rPr lang="en-GB" altLang="en-US" dirty="0">
                <a:solidFill>
                  <a:srgbClr val="7030A0"/>
                </a:solidFill>
              </a:rPr>
              <a:t>Correct citation in the text</a:t>
            </a:r>
          </a:p>
          <a:p>
            <a:pPr eaLnBrk="1" fontAlgn="auto" hangingPunct="1">
              <a:lnSpc>
                <a:spcPct val="150000"/>
              </a:lnSpc>
              <a:spcAft>
                <a:spcPts val="0"/>
              </a:spcAft>
              <a:defRPr/>
            </a:pPr>
            <a:r>
              <a:rPr lang="en-GB" altLang="en-US" dirty="0">
                <a:solidFill>
                  <a:srgbClr val="0070C0"/>
                </a:solidFill>
              </a:rPr>
              <a:t>Good quality Bibliography</a:t>
            </a:r>
          </a:p>
          <a:p>
            <a:pPr eaLnBrk="1" fontAlgn="auto" hangingPunct="1">
              <a:lnSpc>
                <a:spcPct val="150000"/>
              </a:lnSpc>
              <a:spcAft>
                <a:spcPts val="0"/>
              </a:spcAft>
              <a:defRPr/>
            </a:pPr>
            <a:r>
              <a:rPr lang="en-GB" altLang="en-US" dirty="0">
                <a:solidFill>
                  <a:srgbClr val="002060"/>
                </a:solidFill>
              </a:rPr>
              <a:t>Laid out well, including a front page</a:t>
            </a:r>
          </a:p>
          <a:p>
            <a:pPr eaLnBrk="1" fontAlgn="auto" hangingPunct="1">
              <a:lnSpc>
                <a:spcPct val="150000"/>
              </a:lnSpc>
              <a:spcAft>
                <a:spcPts val="0"/>
              </a:spcAft>
              <a:defRPr/>
            </a:pPr>
            <a:r>
              <a:rPr lang="en-GB" altLang="en-US" dirty="0">
                <a:solidFill>
                  <a:srgbClr val="FF0000"/>
                </a:solidFill>
              </a:rPr>
              <a:t>Runs logically throughout</a:t>
            </a:r>
          </a:p>
          <a:p>
            <a:pPr eaLnBrk="1" fontAlgn="auto" hangingPunct="1">
              <a:lnSpc>
                <a:spcPct val="150000"/>
              </a:lnSpc>
              <a:spcAft>
                <a:spcPts val="0"/>
              </a:spcAft>
              <a:defRPr/>
            </a:pPr>
            <a:r>
              <a:rPr lang="en-GB" altLang="en-US" dirty="0">
                <a:solidFill>
                  <a:srgbClr val="00B050"/>
                </a:solidFill>
              </a:rPr>
              <a:t>Spelling, grammar and punctuation correct</a:t>
            </a:r>
          </a:p>
          <a:p>
            <a:pPr eaLnBrk="1" fontAlgn="auto" hangingPunct="1">
              <a:spcAft>
                <a:spcPts val="0"/>
              </a:spcAft>
              <a:defRPr/>
            </a:pPr>
            <a:endParaRPr lang="en-GB" dirty="0"/>
          </a:p>
        </p:txBody>
      </p:sp>
      <p:sp>
        <p:nvSpPr>
          <p:cNvPr id="4" name="Slide Number Placeholder 3">
            <a:extLst>
              <a:ext uri="{FF2B5EF4-FFF2-40B4-BE49-F238E27FC236}">
                <a16:creationId xmlns:a16="http://schemas.microsoft.com/office/drawing/2014/main" id="{F5464F99-3B72-45B7-84C6-9DD930487336}"/>
              </a:ext>
            </a:extLst>
          </p:cNvPr>
          <p:cNvSpPr>
            <a:spLocks noGrp="1"/>
          </p:cNvSpPr>
          <p:nvPr>
            <p:ph type="sldNum" sz="quarter" idx="12"/>
          </p:nvPr>
        </p:nvSpPr>
        <p:spPr/>
        <p:txBody>
          <a:bodyPr/>
          <a:lstStyle/>
          <a:p>
            <a:pPr>
              <a:defRPr/>
            </a:pPr>
            <a:fld id="{6A63C1F8-09FF-CB47-B356-3E3DAAE877CF}" type="slidenum">
              <a:rPr lang="en-GB" altLang="en-US"/>
              <a:pPr>
                <a:defRPr/>
              </a:pPr>
              <a:t>12</a:t>
            </a:fld>
            <a:endParaRPr lang="en-GB" altLang="en-US"/>
          </a:p>
        </p:txBody>
      </p:sp>
      <p:pic>
        <p:nvPicPr>
          <p:cNvPr id="20485" name="Picture 5" descr="A person holding a sign&#10;&#10;Description generated with very high confidence">
            <a:extLst>
              <a:ext uri="{FF2B5EF4-FFF2-40B4-BE49-F238E27FC236}">
                <a16:creationId xmlns:a16="http://schemas.microsoft.com/office/drawing/2014/main" id="{57028329-B7A6-5F42-8C58-645118C6F7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92763" y="9525"/>
            <a:ext cx="3551237" cy="266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45721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D27406C1-C85C-3648-8301-E1190F293E57}"/>
              </a:ext>
            </a:extLst>
          </p:cNvPr>
          <p:cNvSpPr>
            <a:spLocks noGrp="1" noChangeArrowheads="1"/>
          </p:cNvSpPr>
          <p:nvPr>
            <p:ph type="title"/>
          </p:nvPr>
        </p:nvSpPr>
        <p:spPr/>
        <p:txBody>
          <a:bodyPr/>
          <a:lstStyle/>
          <a:p>
            <a:pPr eaLnBrk="1" hangingPunct="1"/>
            <a:r>
              <a:rPr lang="en-GB" altLang="en-US"/>
              <a:t>Assignment Strategy</a:t>
            </a:r>
          </a:p>
        </p:txBody>
      </p:sp>
      <p:sp>
        <p:nvSpPr>
          <p:cNvPr id="16387" name="Content Placeholder 2">
            <a:extLst>
              <a:ext uri="{FF2B5EF4-FFF2-40B4-BE49-F238E27FC236}">
                <a16:creationId xmlns:a16="http://schemas.microsoft.com/office/drawing/2014/main" id="{17169E2E-7050-8D42-A8FF-38E161B95191}"/>
              </a:ext>
            </a:extLst>
          </p:cNvPr>
          <p:cNvSpPr>
            <a:spLocks noGrp="1" noChangeArrowheads="1"/>
          </p:cNvSpPr>
          <p:nvPr>
            <p:ph idx="1"/>
          </p:nvPr>
        </p:nvSpPr>
        <p:spPr>
          <a:xfrm>
            <a:off x="457200" y="1600200"/>
            <a:ext cx="8229600" cy="3916363"/>
          </a:xfrm>
        </p:spPr>
        <p:txBody>
          <a:bodyPr/>
          <a:lstStyle/>
          <a:p>
            <a:pPr eaLnBrk="1" hangingPunct="1"/>
            <a:r>
              <a:rPr lang="en-GB" altLang="en-US" dirty="0">
                <a:solidFill>
                  <a:srgbClr val="00B050"/>
                </a:solidFill>
              </a:rPr>
              <a:t>What are the key components to address?</a:t>
            </a:r>
          </a:p>
          <a:p>
            <a:pPr eaLnBrk="1" hangingPunct="1"/>
            <a:r>
              <a:rPr lang="en-GB" altLang="en-US" dirty="0">
                <a:solidFill>
                  <a:srgbClr val="0070C0"/>
                </a:solidFill>
              </a:rPr>
              <a:t>How can you do it?</a:t>
            </a:r>
          </a:p>
          <a:p>
            <a:pPr eaLnBrk="1" hangingPunct="1"/>
            <a:r>
              <a:rPr lang="en-GB" altLang="en-US" dirty="0">
                <a:solidFill>
                  <a:srgbClr val="002060"/>
                </a:solidFill>
              </a:rPr>
              <a:t>What are the steps you need to take?</a:t>
            </a:r>
          </a:p>
          <a:p>
            <a:pPr eaLnBrk="1" hangingPunct="1"/>
            <a:r>
              <a:rPr lang="en-GB" altLang="en-US" dirty="0">
                <a:solidFill>
                  <a:srgbClr val="C00000"/>
                </a:solidFill>
              </a:rPr>
              <a:t>What’s your plan? </a:t>
            </a:r>
          </a:p>
          <a:p>
            <a:pPr eaLnBrk="1" hangingPunct="1"/>
            <a:r>
              <a:rPr lang="en-GB" altLang="en-US" dirty="0">
                <a:solidFill>
                  <a:srgbClr val="FF0000"/>
                </a:solidFill>
              </a:rPr>
              <a:t>Check Submission Date?</a:t>
            </a:r>
          </a:p>
          <a:p>
            <a:pPr eaLnBrk="1" hangingPunct="1"/>
            <a:r>
              <a:rPr lang="en-GB" altLang="en-US" dirty="0">
                <a:solidFill>
                  <a:srgbClr val="7030A0"/>
                </a:solidFill>
              </a:rPr>
              <a:t>4,000 words</a:t>
            </a:r>
          </a:p>
          <a:p>
            <a:pPr eaLnBrk="1" hangingPunct="1"/>
            <a:endParaRPr lang="en-GB" altLang="en-US" dirty="0"/>
          </a:p>
        </p:txBody>
      </p:sp>
      <p:sp>
        <p:nvSpPr>
          <p:cNvPr id="21508" name="Slide Number Placeholder 3">
            <a:extLst>
              <a:ext uri="{FF2B5EF4-FFF2-40B4-BE49-F238E27FC236}">
                <a16:creationId xmlns:a16="http://schemas.microsoft.com/office/drawing/2014/main" id="{D7A2B917-2A16-4E44-AE4C-4488923421F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fld id="{F21570EA-91F9-AF43-A552-CB5429832CDF}" type="slidenum">
              <a:rPr lang="en-GB" altLang="en-US" sz="1200" smtClean="0">
                <a:solidFill>
                  <a:srgbClr val="898989"/>
                </a:solidFill>
                <a:latin typeface="Arial" panose="020B0604020202020204" pitchFamily="34" charset="0"/>
              </a:rPr>
              <a:pPr fontAlgn="base">
                <a:spcBef>
                  <a:spcPct val="0"/>
                </a:spcBef>
                <a:spcAft>
                  <a:spcPct val="0"/>
                </a:spcAft>
                <a:buFontTx/>
                <a:buNone/>
              </a:pPr>
              <a:t>13</a:t>
            </a:fld>
            <a:endParaRPr lang="en-GB" altLang="en-US" sz="1200">
              <a:solidFill>
                <a:srgbClr val="898989"/>
              </a:solidFill>
              <a:latin typeface="Arial" panose="020B0604020202020204" pitchFamily="34" charset="0"/>
            </a:endParaRPr>
          </a:p>
        </p:txBody>
      </p:sp>
      <p:pic>
        <p:nvPicPr>
          <p:cNvPr id="3" name="Picture 2" descr="A group of people around each other&#10;&#10;Description generated with very high confidence">
            <a:extLst>
              <a:ext uri="{FF2B5EF4-FFF2-40B4-BE49-F238E27FC236}">
                <a16:creationId xmlns:a16="http://schemas.microsoft.com/office/drawing/2014/main" id="{3FF51A02-AC44-3E4E-BC2F-4BD92CF1240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87988" y="3267075"/>
            <a:ext cx="3656012"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2023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387">
                                            <p:txEl>
                                              <p:pRg st="0" end="0"/>
                                            </p:txEl>
                                          </p:spTgt>
                                        </p:tgtEl>
                                        <p:attrNameLst>
                                          <p:attrName>style.visibility</p:attrName>
                                        </p:attrNameLst>
                                      </p:cBhvr>
                                      <p:to>
                                        <p:strVal val="visible"/>
                                      </p:to>
                                    </p:set>
                                    <p:animEffect transition="in" filter="fade">
                                      <p:cBhvr>
                                        <p:cTn id="12" dur="500"/>
                                        <p:tgtEl>
                                          <p:spTgt spid="1638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387">
                                            <p:txEl>
                                              <p:pRg st="1" end="1"/>
                                            </p:txEl>
                                          </p:spTgt>
                                        </p:tgtEl>
                                        <p:attrNameLst>
                                          <p:attrName>style.visibility</p:attrName>
                                        </p:attrNameLst>
                                      </p:cBhvr>
                                      <p:to>
                                        <p:strVal val="visible"/>
                                      </p:to>
                                    </p:set>
                                    <p:animEffect transition="in" filter="fade">
                                      <p:cBhvr>
                                        <p:cTn id="17" dur="500"/>
                                        <p:tgtEl>
                                          <p:spTgt spid="16387">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6387">
                                            <p:txEl>
                                              <p:pRg st="2" end="2"/>
                                            </p:txEl>
                                          </p:spTgt>
                                        </p:tgtEl>
                                        <p:attrNameLst>
                                          <p:attrName>style.visibility</p:attrName>
                                        </p:attrNameLst>
                                      </p:cBhvr>
                                      <p:to>
                                        <p:strVal val="visible"/>
                                      </p:to>
                                    </p:set>
                                    <p:animEffect transition="in" filter="fade">
                                      <p:cBhvr>
                                        <p:cTn id="22" dur="500"/>
                                        <p:tgtEl>
                                          <p:spTgt spid="16387">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16387">
                                            <p:txEl>
                                              <p:pRg st="3" end="3"/>
                                            </p:txEl>
                                          </p:spTgt>
                                        </p:tgtEl>
                                        <p:attrNameLst>
                                          <p:attrName>style.visibility</p:attrName>
                                        </p:attrNameLst>
                                      </p:cBhvr>
                                      <p:to>
                                        <p:strVal val="visible"/>
                                      </p:to>
                                    </p:set>
                                    <p:animEffect transition="in" filter="fade">
                                      <p:cBhvr>
                                        <p:cTn id="27" dur="500"/>
                                        <p:tgtEl>
                                          <p:spTgt spid="16387">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6387">
                                            <p:txEl>
                                              <p:pRg st="4" end="4"/>
                                            </p:txEl>
                                          </p:spTgt>
                                        </p:tgtEl>
                                        <p:attrNameLst>
                                          <p:attrName>style.visibility</p:attrName>
                                        </p:attrNameLst>
                                      </p:cBhvr>
                                      <p:to>
                                        <p:strVal val="visible"/>
                                      </p:to>
                                    </p:set>
                                    <p:animEffect transition="in" filter="fade">
                                      <p:cBhvr>
                                        <p:cTn id="32" dur="500"/>
                                        <p:tgtEl>
                                          <p:spTgt spid="16387">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16387">
                                            <p:txEl>
                                              <p:pRg st="5" end="5"/>
                                            </p:txEl>
                                          </p:spTgt>
                                        </p:tgtEl>
                                        <p:attrNameLst>
                                          <p:attrName>style.visibility</p:attrName>
                                        </p:attrNameLst>
                                      </p:cBhvr>
                                      <p:to>
                                        <p:strVal val="visible"/>
                                      </p:to>
                                    </p:set>
                                    <p:animEffect transition="in" filter="fade">
                                      <p:cBhvr>
                                        <p:cTn id="37" dur="500"/>
                                        <p:tgtEl>
                                          <p:spTgt spid="1638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66755"/>
            <a:ext cx="8229600" cy="1143000"/>
          </a:xfrm>
        </p:spPr>
        <p:txBody>
          <a:bodyPr>
            <a:normAutofit fontScale="90000"/>
          </a:bodyPr>
          <a:lstStyle/>
          <a:p>
            <a:r>
              <a:rPr lang="en-GB" dirty="0"/>
              <a:t>Aligning people development with business strategy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0372" y="1609755"/>
            <a:ext cx="7344815" cy="4050227"/>
          </a:xfrm>
        </p:spPr>
      </p:pic>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41973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581AC-40C2-404E-A4BA-1FE5C903486D}"/>
              </a:ext>
            </a:extLst>
          </p:cNvPr>
          <p:cNvSpPr>
            <a:spLocks noGrp="1"/>
          </p:cNvSpPr>
          <p:nvPr>
            <p:ph type="title"/>
          </p:nvPr>
        </p:nvSpPr>
        <p:spPr>
          <a:xfrm>
            <a:off x="457200" y="976662"/>
            <a:ext cx="8229600" cy="2578298"/>
          </a:xfrm>
        </p:spPr>
        <p:txBody>
          <a:bodyPr>
            <a:normAutofit fontScale="90000"/>
          </a:bodyPr>
          <a:lstStyle/>
          <a:p>
            <a:r>
              <a:rPr lang="en-GB" dirty="0"/>
              <a:t>The Value of </a:t>
            </a:r>
            <a:br>
              <a:rPr lang="en-GB" dirty="0"/>
            </a:br>
            <a:r>
              <a:rPr lang="en-GB" dirty="0"/>
              <a:t>Management and Leadership </a:t>
            </a:r>
            <a:br>
              <a:rPr lang="en-GB" dirty="0"/>
            </a:br>
            <a:r>
              <a:rPr lang="en-GB" dirty="0"/>
              <a:t>Qualifications</a:t>
            </a:r>
            <a:br>
              <a:rPr lang="en-GB" dirty="0"/>
            </a:br>
            <a:endParaRPr lang="en-GB" dirty="0"/>
          </a:p>
        </p:txBody>
      </p:sp>
      <p:sp>
        <p:nvSpPr>
          <p:cNvPr id="3" name="Content Placeholder 2">
            <a:extLst>
              <a:ext uri="{FF2B5EF4-FFF2-40B4-BE49-F238E27FC236}">
                <a16:creationId xmlns:a16="http://schemas.microsoft.com/office/drawing/2014/main" id="{A3D8A657-DACB-7340-8935-DD466487453D}"/>
              </a:ext>
            </a:extLst>
          </p:cNvPr>
          <p:cNvSpPr>
            <a:spLocks noGrp="1"/>
          </p:cNvSpPr>
          <p:nvPr>
            <p:ph idx="1"/>
          </p:nvPr>
        </p:nvSpPr>
        <p:spPr>
          <a:xfrm>
            <a:off x="2339752" y="3428999"/>
            <a:ext cx="6347048" cy="2088233"/>
          </a:xfrm>
        </p:spPr>
        <p:txBody>
          <a:bodyPr>
            <a:normAutofit lnSpcReduction="10000"/>
          </a:bodyPr>
          <a:lstStyle/>
          <a:p>
            <a:endParaRPr lang="en-GB" dirty="0"/>
          </a:p>
          <a:p>
            <a:endParaRPr lang="en-GB" dirty="0"/>
          </a:p>
          <a:p>
            <a:endParaRPr lang="en-GB" dirty="0"/>
          </a:p>
          <a:p>
            <a:pPr marL="0" indent="0" algn="r">
              <a:buNone/>
            </a:pPr>
            <a:r>
              <a:rPr lang="en-GB" sz="2000" dirty="0"/>
              <a:t>Bradley, M. Woodman, P. &amp; Hutchings, P. (2012) </a:t>
            </a:r>
          </a:p>
          <a:p>
            <a:endParaRPr lang="en-GB" dirty="0"/>
          </a:p>
        </p:txBody>
      </p:sp>
    </p:spTree>
    <p:extLst>
      <p:ext uri="{BB962C8B-B14F-4D97-AF65-F5344CB8AC3E}">
        <p14:creationId xmlns:p14="http://schemas.microsoft.com/office/powerpoint/2010/main" val="34724348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124" y="513937"/>
            <a:ext cx="8229600" cy="1143000"/>
          </a:xfrm>
        </p:spPr>
        <p:txBody>
          <a:bodyPr>
            <a:normAutofit fontScale="90000"/>
          </a:bodyPr>
          <a:lstStyle/>
          <a:p>
            <a:pPr fontAlgn="auto">
              <a:spcAft>
                <a:spcPts val="0"/>
              </a:spcAft>
              <a:defRPr/>
            </a:pPr>
            <a:r>
              <a:rPr lang="en-GB" dirty="0"/>
              <a:t>Why qualifications have become more important, by sector</a:t>
            </a:r>
          </a:p>
        </p:txBody>
      </p:sp>
      <p:sp>
        <p:nvSpPr>
          <p:cNvPr id="10243" name="TextBox 2"/>
          <p:cNvSpPr txBox="1">
            <a:spLocks noChangeArrowheads="1"/>
          </p:cNvSpPr>
          <p:nvPr/>
        </p:nvSpPr>
        <p:spPr bwMode="auto">
          <a:xfrm>
            <a:off x="3563938" y="6381750"/>
            <a:ext cx="48958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r>
              <a:rPr lang="en-GB" altLang="en-US"/>
              <a:t>Source: Bradley, Woodman and Hutchings 2012</a:t>
            </a:r>
          </a:p>
        </p:txBody>
      </p:sp>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1685139"/>
            <a:ext cx="6535667" cy="3944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5630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a:t>Learners reasons for study</a:t>
            </a:r>
          </a:p>
        </p:txBody>
      </p:sp>
      <p:pic>
        <p:nvPicPr>
          <p:cNvPr id="1126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1372155"/>
            <a:ext cx="6058184" cy="41773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6100" y="6364288"/>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91419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Value of qualifications from an employer perspective</a:t>
            </a:r>
          </a:p>
        </p:txBody>
      </p:sp>
      <p:pic>
        <p:nvPicPr>
          <p:cNvPr id="12291"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13" y="2565400"/>
            <a:ext cx="8205787" cy="1223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4175" y="6364288"/>
            <a:ext cx="4949825" cy="493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92511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692696"/>
            <a:ext cx="9058275" cy="1252728"/>
          </a:xfrm>
        </p:spPr>
        <p:txBody>
          <a:bodyPr>
            <a:noAutofit/>
          </a:bodyPr>
          <a:lstStyle/>
          <a:p>
            <a:pPr fontAlgn="auto">
              <a:spcAft>
                <a:spcPts val="0"/>
              </a:spcAft>
              <a:defRPr/>
            </a:pPr>
            <a:r>
              <a:rPr lang="en-GB" sz="3200" dirty="0"/>
              <a:t>Impact of management qualifications on </a:t>
            </a:r>
            <a:br>
              <a:rPr lang="en-GB" sz="3200" dirty="0"/>
            </a:br>
            <a:r>
              <a:rPr lang="en-GB" sz="3200" dirty="0"/>
              <a:t>work based skills, knowledge &amp; behaviours</a:t>
            </a:r>
          </a:p>
        </p:txBody>
      </p:sp>
      <p:sp>
        <p:nvSpPr>
          <p:cNvPr id="13315" name="Content Placeholder 2"/>
          <p:cNvSpPr>
            <a:spLocks noGrp="1"/>
          </p:cNvSpPr>
          <p:nvPr>
            <p:ph idx="1"/>
          </p:nvPr>
        </p:nvSpPr>
        <p:spPr>
          <a:xfrm>
            <a:off x="539552" y="2060849"/>
            <a:ext cx="8229600" cy="3600400"/>
          </a:xfrm>
        </p:spPr>
        <p:txBody>
          <a:bodyPr>
            <a:normAutofit/>
          </a:bodyPr>
          <a:lstStyle/>
          <a:p>
            <a:r>
              <a:rPr lang="en-GB" altLang="en-US" sz="2800" dirty="0"/>
              <a:t>Increased confidence</a:t>
            </a:r>
          </a:p>
          <a:p>
            <a:r>
              <a:rPr lang="en-GB" altLang="en-US" sz="2800" dirty="0"/>
              <a:t>Increased self-awareness</a:t>
            </a:r>
          </a:p>
          <a:p>
            <a:r>
              <a:rPr lang="en-GB" altLang="en-US" sz="2800" dirty="0"/>
              <a:t>Increased strategic awareness</a:t>
            </a:r>
          </a:p>
          <a:p>
            <a:r>
              <a:rPr lang="en-GB" altLang="en-US" sz="2800" dirty="0"/>
              <a:t>Enhanced people management skills</a:t>
            </a:r>
          </a:p>
          <a:p>
            <a:r>
              <a:rPr lang="en-GB" altLang="en-US" sz="2800" dirty="0"/>
              <a:t>Managing change more effectively</a:t>
            </a:r>
          </a:p>
          <a:p>
            <a:r>
              <a:rPr lang="en-GB" altLang="en-US" sz="2800" dirty="0"/>
              <a:t>Improved networks</a:t>
            </a:r>
          </a:p>
        </p:txBody>
      </p:sp>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7416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862" y="404664"/>
            <a:ext cx="8229600" cy="1143000"/>
          </a:xfrm>
        </p:spPr>
        <p:txBody>
          <a:bodyPr>
            <a:normAutofit fontScale="90000"/>
          </a:bodyPr>
          <a:lstStyle/>
          <a:p>
            <a:pPr fontAlgn="auto">
              <a:spcAft>
                <a:spcPts val="0"/>
              </a:spcAft>
              <a:defRPr/>
            </a:pPr>
            <a:r>
              <a:rPr lang="en-GB" dirty="0"/>
              <a:t>Skills for the Workplace Modules for Qualifications </a:t>
            </a:r>
          </a:p>
        </p:txBody>
      </p:sp>
      <p:graphicFrame>
        <p:nvGraphicFramePr>
          <p:cNvPr id="3" name="Table 2"/>
          <p:cNvGraphicFramePr>
            <a:graphicFrameLocks noGrp="1"/>
          </p:cNvGraphicFramePr>
          <p:nvPr>
            <p:extLst/>
          </p:nvPr>
        </p:nvGraphicFramePr>
        <p:xfrm>
          <a:off x="467546" y="1557338"/>
          <a:ext cx="8064895" cy="3694885"/>
        </p:xfrm>
        <a:graphic>
          <a:graphicData uri="http://schemas.openxmlformats.org/drawingml/2006/table">
            <a:tbl>
              <a:tblPr firstRow="1" firstCol="1" bandRow="1"/>
              <a:tblGrid>
                <a:gridCol w="2687525">
                  <a:extLst>
                    <a:ext uri="{9D8B030D-6E8A-4147-A177-3AD203B41FA5}">
                      <a16:colId xmlns:a16="http://schemas.microsoft.com/office/drawing/2014/main" val="20000"/>
                    </a:ext>
                  </a:extLst>
                </a:gridCol>
                <a:gridCol w="2688685">
                  <a:extLst>
                    <a:ext uri="{9D8B030D-6E8A-4147-A177-3AD203B41FA5}">
                      <a16:colId xmlns:a16="http://schemas.microsoft.com/office/drawing/2014/main" val="20001"/>
                    </a:ext>
                  </a:extLst>
                </a:gridCol>
                <a:gridCol w="2688685">
                  <a:extLst>
                    <a:ext uri="{9D8B030D-6E8A-4147-A177-3AD203B41FA5}">
                      <a16:colId xmlns:a16="http://schemas.microsoft.com/office/drawing/2014/main" val="20002"/>
                    </a:ext>
                  </a:extLst>
                </a:gridCol>
              </a:tblGrid>
              <a:tr h="202079">
                <a:tc>
                  <a:txBody>
                    <a:bodyPr/>
                    <a:lstStyle/>
                    <a:p>
                      <a:pPr marL="0" marR="0" algn="ctr">
                        <a:spcBef>
                          <a:spcPts val="0"/>
                        </a:spcBef>
                        <a:spcAft>
                          <a:spcPts val="0"/>
                        </a:spcAft>
                      </a:pPr>
                      <a:r>
                        <a:rPr lang="en-GB" sz="1200" b="1" dirty="0">
                          <a:effectLst/>
                          <a:latin typeface="Tahoma"/>
                          <a:ea typeface="Times New Roman"/>
                          <a:cs typeface="Times New Roman"/>
                        </a:rPr>
                        <a:t>Year 1</a:t>
                      </a:r>
                      <a:endParaRPr lang="en-GB" sz="900" dirty="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lgn="ctr">
                        <a:spcBef>
                          <a:spcPts val="0"/>
                        </a:spcBef>
                        <a:spcAft>
                          <a:spcPts val="0"/>
                        </a:spcAft>
                      </a:pPr>
                      <a:r>
                        <a:rPr lang="en-GB" sz="1200" b="1">
                          <a:effectLst/>
                          <a:latin typeface="Tahoma"/>
                          <a:ea typeface="Times New Roman"/>
                          <a:cs typeface="Times New Roman"/>
                        </a:rPr>
                        <a:t>Year 2</a:t>
                      </a:r>
                      <a:endParaRPr lang="en-GB" sz="90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lgn="ctr">
                        <a:spcBef>
                          <a:spcPts val="0"/>
                        </a:spcBef>
                        <a:spcAft>
                          <a:spcPts val="0"/>
                        </a:spcAft>
                      </a:pPr>
                      <a:r>
                        <a:rPr lang="en-GB" sz="1200" b="1">
                          <a:effectLst/>
                          <a:latin typeface="Tahoma"/>
                          <a:ea typeface="Times New Roman"/>
                          <a:cs typeface="Times New Roman"/>
                        </a:rPr>
                        <a:t>Year 3</a:t>
                      </a:r>
                      <a:endParaRPr lang="en-GB" sz="90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0"/>
                  </a:ext>
                </a:extLst>
              </a:tr>
              <a:tr h="157415">
                <a:tc gridSpan="3">
                  <a:txBody>
                    <a:bodyPr/>
                    <a:lstStyle/>
                    <a:p>
                      <a:pPr marL="0" marR="0" algn="ctr">
                        <a:spcBef>
                          <a:spcPts val="0"/>
                        </a:spcBef>
                        <a:spcAft>
                          <a:spcPts val="0"/>
                        </a:spcAft>
                      </a:pPr>
                      <a:r>
                        <a:rPr lang="en-GB" sz="900" b="1">
                          <a:effectLst/>
                          <a:latin typeface="Tahoma"/>
                          <a:ea typeface="Times New Roman"/>
                          <a:cs typeface="Times New Roman"/>
                        </a:rPr>
                        <a:t>Module Titles</a:t>
                      </a:r>
                      <a:endParaRPr lang="en-GB" sz="90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32048">
                <a:tc>
                  <a:txBody>
                    <a:bodyPr/>
                    <a:lstStyle/>
                    <a:p>
                      <a:pPr marL="0" marR="0">
                        <a:spcBef>
                          <a:spcPts val="0"/>
                        </a:spcBef>
                        <a:spcAft>
                          <a:spcPts val="0"/>
                        </a:spcAft>
                      </a:pPr>
                      <a:r>
                        <a:rPr lang="en-GB" sz="1200">
                          <a:effectLst/>
                          <a:latin typeface="Tahoma"/>
                          <a:ea typeface="Times New Roman"/>
                          <a:cs typeface="Times New Roman"/>
                        </a:rPr>
                        <a:t>Professional </a:t>
                      </a:r>
                      <a:r>
                        <a:rPr lang="en-GB" sz="1200" dirty="0">
                          <a:effectLst/>
                          <a:latin typeface="Tahoma"/>
                          <a:ea typeface="Times New Roman"/>
                          <a:cs typeface="Times New Roman"/>
                        </a:rPr>
                        <a:t>Career Development</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relationships for workplace achievement</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innovation &amp; creativity skills in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2"/>
                  </a:ext>
                </a:extLst>
              </a:tr>
              <a:tr h="480017">
                <a:tc>
                  <a:txBody>
                    <a:bodyPr/>
                    <a:lstStyle/>
                    <a:p>
                      <a:pPr marL="0" marR="0">
                        <a:spcBef>
                          <a:spcPts val="0"/>
                        </a:spcBef>
                        <a:spcAft>
                          <a:spcPts val="0"/>
                        </a:spcAft>
                      </a:pPr>
                      <a:r>
                        <a:rPr lang="en-GB" sz="1200" dirty="0">
                          <a:effectLst/>
                          <a:latin typeface="Tahoma"/>
                          <a:ea typeface="Times New Roman"/>
                          <a:cs typeface="Times New Roman"/>
                        </a:rPr>
                        <a:t>Effective Teamworking and Communication</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Workplace culture &amp; organisational efficiency</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Strategic business planning skills for SME’s &amp; SBU’s</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extLst>
                  <a:ext uri="{0D108BD9-81ED-4DB2-BD59-A6C34878D82A}">
                    <a16:rowId xmlns:a16="http://schemas.microsoft.com/office/drawing/2014/main" val="10003"/>
                  </a:ext>
                </a:extLst>
              </a:tr>
              <a:tr h="475164">
                <a:tc>
                  <a:txBody>
                    <a:bodyPr/>
                    <a:lstStyle/>
                    <a:p>
                      <a:pPr marL="0" marR="0">
                        <a:spcBef>
                          <a:spcPts val="0"/>
                        </a:spcBef>
                        <a:spcAft>
                          <a:spcPts val="0"/>
                        </a:spcAft>
                      </a:pPr>
                      <a:r>
                        <a:rPr lang="en-GB" sz="1200" dirty="0">
                          <a:effectLst/>
                          <a:latin typeface="Tahoma"/>
                          <a:ea typeface="Times New Roman"/>
                          <a:cs typeface="Times New Roman"/>
                        </a:rPr>
                        <a:t>Problem Solving &amp; Decision Making</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workplace critical thinking</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a:effectLst/>
                          <a:latin typeface="Tahoma"/>
                          <a:ea typeface="Times New Roman"/>
                          <a:cs typeface="Times New Roman"/>
                        </a:rPr>
                        <a:t>Emergent leadership skills for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4"/>
                  </a:ext>
                </a:extLst>
              </a:tr>
              <a:tr h="51240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ahoma"/>
                          <a:ea typeface="Times New Roman"/>
                          <a:cs typeface="Times New Roman"/>
                        </a:rPr>
                        <a:t> Managing Enterprise in the 21</a:t>
                      </a:r>
                      <a:r>
                        <a:rPr lang="en-GB" sz="1200" baseline="30000" dirty="0">
                          <a:effectLst/>
                          <a:latin typeface="Tahoma"/>
                          <a:ea typeface="Times New Roman"/>
                          <a:cs typeface="Times New Roman"/>
                        </a:rPr>
                        <a:t>st</a:t>
                      </a:r>
                      <a:r>
                        <a:rPr lang="en-GB" sz="1200" dirty="0">
                          <a:effectLst/>
                          <a:latin typeface="Tahoma"/>
                          <a:ea typeface="Times New Roman"/>
                          <a:cs typeface="Times New Roman"/>
                        </a:rPr>
                        <a:t> Century</a:t>
                      </a:r>
                    </a:p>
                    <a:p>
                      <a:pPr marL="0" marR="0">
                        <a:spcBef>
                          <a:spcPts val="0"/>
                        </a:spcBef>
                        <a:spcAft>
                          <a:spcPts val="0"/>
                        </a:spcAft>
                      </a:pPr>
                      <a:endParaRPr lang="en-GB" sz="1200" dirty="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Understanding &amp; engaging in the customer experience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a:effectLst/>
                          <a:latin typeface="Tahoma"/>
                          <a:ea typeface="Times New Roman"/>
                          <a:cs typeface="Times New Roman"/>
                        </a:rPr>
                        <a:t>Skills for leading &amp; implementing workplace change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extLst>
                  <a:ext uri="{0D108BD9-81ED-4DB2-BD59-A6C34878D82A}">
                    <a16:rowId xmlns:a16="http://schemas.microsoft.com/office/drawing/2014/main" val="10005"/>
                  </a:ext>
                </a:extLst>
              </a:tr>
              <a:tr h="489975">
                <a:tc>
                  <a:txBody>
                    <a:bodyPr/>
                    <a:lstStyle/>
                    <a:p>
                      <a:pPr marL="0" marR="0">
                        <a:spcBef>
                          <a:spcPts val="0"/>
                        </a:spcBef>
                        <a:spcAft>
                          <a:spcPts val="0"/>
                        </a:spcAft>
                      </a:pPr>
                      <a:r>
                        <a:rPr lang="en-GB" sz="1200" dirty="0">
                          <a:effectLst/>
                          <a:latin typeface="Tahoma"/>
                          <a:ea typeface="Times New Roman"/>
                          <a:cs typeface="Times New Roman"/>
                        </a:rPr>
                        <a:t>Academic and Employability Skills</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Knowledge &amp; information management skills for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Coaching &amp; mentoring skills for the workplace</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6"/>
                  </a:ext>
                </a:extLst>
              </a:tr>
              <a:tr h="335250">
                <a:tc>
                  <a:txBody>
                    <a:bodyPr/>
                    <a:lstStyle/>
                    <a:p>
                      <a:pPr marL="0" marR="0">
                        <a:spcBef>
                          <a:spcPts val="0"/>
                        </a:spcBef>
                        <a:spcAft>
                          <a:spcPts val="0"/>
                        </a:spcAft>
                      </a:pPr>
                      <a:r>
                        <a:rPr lang="en-GB" sz="1200" dirty="0">
                          <a:effectLst/>
                          <a:latin typeface="Tahoma"/>
                          <a:ea typeface="Times New Roman"/>
                          <a:cs typeface="Times New Roman"/>
                        </a:rPr>
                        <a:t>Digital Skills and Research methods</a:t>
                      </a:r>
                    </a:p>
                    <a:p>
                      <a:pPr marL="0" marR="0">
                        <a:spcBef>
                          <a:spcPts val="0"/>
                        </a:spcBef>
                        <a:spcAft>
                          <a:spcPts val="0"/>
                        </a:spcAft>
                      </a:pPr>
                      <a:r>
                        <a:rPr lang="en-GB" sz="1200" dirty="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dirty="0">
                          <a:effectLst/>
                          <a:latin typeface="Tahoma"/>
                          <a:ea typeface="Times New Roman"/>
                          <a:cs typeface="Times New Roman"/>
                        </a:rPr>
                        <a:t> Managing projects in the organisation</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tc>
                  <a:txBody>
                    <a:bodyPr/>
                    <a:lstStyle/>
                    <a:p>
                      <a:pPr marL="0" marR="0">
                        <a:spcBef>
                          <a:spcPts val="0"/>
                        </a:spcBef>
                        <a:spcAft>
                          <a:spcPts val="0"/>
                        </a:spcAft>
                      </a:pPr>
                      <a:r>
                        <a:rPr lang="en-GB" sz="1200">
                          <a:effectLst/>
                          <a:latin typeface="Tahoma"/>
                          <a:ea typeface="Times New Roman"/>
                          <a:cs typeface="Times New Roman"/>
                        </a:rPr>
                        <a:t>Equality &amp; diversity</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BCAA2"/>
                    </a:solidFill>
                  </a:tcPr>
                </a:tc>
                <a:extLst>
                  <a:ext uri="{0D108BD9-81ED-4DB2-BD59-A6C34878D82A}">
                    <a16:rowId xmlns:a16="http://schemas.microsoft.com/office/drawing/2014/main" val="10007"/>
                  </a:ext>
                </a:extLst>
              </a:tr>
              <a:tr h="475164">
                <a:tc>
                  <a:txBody>
                    <a:bodyPr/>
                    <a:lstStyle/>
                    <a:p>
                      <a:pPr marL="0" marR="0">
                        <a:spcBef>
                          <a:spcPts val="0"/>
                        </a:spcBef>
                        <a:spcAft>
                          <a:spcPts val="0"/>
                        </a:spcAft>
                      </a:pPr>
                      <a:endParaRPr lang="en-GB" sz="1200" dirty="0">
                        <a:effectLst/>
                        <a:latin typeface="Tahoma"/>
                        <a:ea typeface="Times New Roman"/>
                        <a:cs typeface="Times New Roman"/>
                      </a:endParaRP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000">
                          <a:effectLst/>
                          <a:latin typeface="Tahoma"/>
                          <a:ea typeface="Times New Roman"/>
                          <a:cs typeface="Times New Roman"/>
                        </a:rPr>
                        <a:t> </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tc>
                  <a:txBody>
                    <a:bodyPr/>
                    <a:lstStyle/>
                    <a:p>
                      <a:pPr marL="0" marR="0">
                        <a:spcBef>
                          <a:spcPts val="0"/>
                        </a:spcBef>
                        <a:spcAft>
                          <a:spcPts val="0"/>
                        </a:spcAft>
                      </a:pPr>
                      <a:r>
                        <a:rPr lang="en-GB" sz="1200" dirty="0">
                          <a:effectLst/>
                          <a:latin typeface="Tahoma"/>
                          <a:ea typeface="Times New Roman"/>
                          <a:cs typeface="Times New Roman"/>
                        </a:rPr>
                        <a:t>Developing workplace skills for ebusiness</a:t>
                      </a:r>
                    </a:p>
                  </a:txBody>
                  <a:tcPr marL="58639" marR="58639" marT="0" marB="0">
                    <a:lnL w="12700" cap="flat" cmpd="sng" algn="ctr">
                      <a:solidFill>
                        <a:srgbClr val="F9B074"/>
                      </a:solidFill>
                      <a:prstDash val="solid"/>
                      <a:round/>
                      <a:headEnd type="none" w="med" len="med"/>
                      <a:tailEnd type="none" w="med" len="med"/>
                    </a:lnL>
                    <a:lnR w="12700" cap="flat" cmpd="sng" algn="ctr">
                      <a:solidFill>
                        <a:srgbClr val="F9B074"/>
                      </a:solidFill>
                      <a:prstDash val="solid"/>
                      <a:round/>
                      <a:headEnd type="none" w="med" len="med"/>
                      <a:tailEnd type="none" w="med" len="med"/>
                    </a:lnR>
                    <a:lnT w="12700" cap="flat" cmpd="sng" algn="ctr">
                      <a:solidFill>
                        <a:srgbClr val="F9B074"/>
                      </a:solidFill>
                      <a:prstDash val="solid"/>
                      <a:round/>
                      <a:headEnd type="none" w="med" len="med"/>
                      <a:tailEnd type="none" w="med" len="med"/>
                    </a:lnT>
                    <a:lnB w="12700" cap="flat" cmpd="sng" algn="ctr">
                      <a:solidFill>
                        <a:srgbClr val="F9B074"/>
                      </a:solidFill>
                      <a:prstDash val="solid"/>
                      <a:round/>
                      <a:headEnd type="none" w="med" len="med"/>
                      <a:tailEnd type="none" w="med" len="med"/>
                    </a:lnB>
                    <a:solidFill>
                      <a:srgbClr val="FDE4D0"/>
                    </a:solidFill>
                  </a:tcPr>
                </a:tc>
                <a:extLst>
                  <a:ext uri="{0D108BD9-81ED-4DB2-BD59-A6C34878D82A}">
                    <a16:rowId xmlns:a16="http://schemas.microsoft.com/office/drawing/2014/main" val="10008"/>
                  </a:ext>
                </a:extLst>
              </a:tr>
            </a:tbl>
          </a:graphicData>
        </a:graphic>
      </p:graphicFrame>
      <p:pic>
        <p:nvPicPr>
          <p:cNvPr id="5"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40650" y="0"/>
            <a:ext cx="1317625"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46394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D76CC6D7-5A46-C649-BE43-9C90B3BE928E}" vid="{B8378673-AF48-4D41-9265-BCC40E21B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1858</TotalTime>
  <Words>927</Words>
  <Application>Microsoft Office PowerPoint</Application>
  <PresentationFormat>On-screen Show (4:3)</PresentationFormat>
  <Paragraphs>141</Paragraphs>
  <Slides>20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Corbel</vt:lpstr>
      <vt:lpstr>Myriad Pro</vt:lpstr>
      <vt:lpstr>Tahoma</vt:lpstr>
      <vt:lpstr>Times New Roman</vt:lpstr>
      <vt:lpstr>20140311PresentationUWTSDTemplate</vt:lpstr>
      <vt:lpstr>BMSK5002  Developing relationships and workplace achievement</vt:lpstr>
      <vt:lpstr>Aim &amp; Learning Outcomes</vt:lpstr>
      <vt:lpstr>BMSK5002</vt:lpstr>
      <vt:lpstr>Developing Relationships  &amp; Workplace Achievement</vt:lpstr>
      <vt:lpstr>BMSK5002</vt:lpstr>
      <vt:lpstr>BMSK5002</vt:lpstr>
      <vt:lpstr>We will be asking ourselves</vt:lpstr>
      <vt:lpstr>BMSK5002</vt:lpstr>
      <vt:lpstr>To be successful in the module</vt:lpstr>
      <vt:lpstr>Students Should …… </vt:lpstr>
      <vt:lpstr>BMSK5002</vt:lpstr>
      <vt:lpstr>BMSK5002</vt:lpstr>
      <vt:lpstr>Assignment Strategy</vt:lpstr>
      <vt:lpstr>Aligning people development with business strategy</vt:lpstr>
      <vt:lpstr>The Value of  Management and Leadership  Qualifications </vt:lpstr>
      <vt:lpstr>Why qualifications have become more important, by sector</vt:lpstr>
      <vt:lpstr>Learners reasons for study</vt:lpstr>
      <vt:lpstr>Value of qualifications from an employer perspective</vt:lpstr>
      <vt:lpstr>Impact of management qualifications on  work based skills, knowledge &amp; behaviours</vt:lpstr>
      <vt:lpstr>Skills for the Workplace Modules for Qualifications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dc:creator>
  <cp:lastModifiedBy>Marie Pitson</cp:lastModifiedBy>
  <cp:revision>40</cp:revision>
  <dcterms:created xsi:type="dcterms:W3CDTF">2013-07-17T08:51:32Z</dcterms:created>
  <dcterms:modified xsi:type="dcterms:W3CDTF">2019-10-02T08:15:04Z</dcterms:modified>
</cp:coreProperties>
</file>