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73" r:id="rId6"/>
    <p:sldId id="270" r:id="rId7"/>
    <p:sldId id="260" r:id="rId8"/>
    <p:sldId id="265" r:id="rId9"/>
    <p:sldId id="261" r:id="rId10"/>
    <p:sldId id="262" r:id="rId11"/>
    <p:sldId id="264" r:id="rId12"/>
    <p:sldId id="266" r:id="rId13"/>
    <p:sldId id="272" r:id="rId14"/>
    <p:sldId id="275" r:id="rId15"/>
    <p:sldId id="268" r:id="rId16"/>
    <p:sldId id="269"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7A3C4"/>
    <a:srgbClr val="BCE292"/>
    <a:srgbClr val="CCE9AD"/>
    <a:srgbClr val="B6006D"/>
    <a:srgbClr val="FDF3FB"/>
    <a:srgbClr val="FFFFCC"/>
    <a:srgbClr val="632C87"/>
    <a:srgbClr val="FFD347"/>
    <a:srgbClr val="CC0000"/>
    <a:srgbClr val="AF05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2ADEC-C96C-4C2A-BBE4-0E4A249C98DE}" v="2496" dt="2023-06-20T21:47:30.071"/>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73E59-7D9D-4A88-BD79-33F579944A81}" type="datetimeFigureOut">
              <a:rPr lang="en-GB" smtClean="0"/>
              <a:t>22/06/2023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2CAD92-8968-4414-ACBC-5565AF4A3CD2}" type="slidenum">
              <a:rPr lang="en-GB" smtClean="0"/>
              <a:t>‹#›</a:t>
            </a:fld>
            <a:endParaRPr lang="en-GB" dirty="0"/>
          </a:p>
        </p:txBody>
      </p:sp>
    </p:spTree>
    <p:extLst>
      <p:ext uri="{BB962C8B-B14F-4D97-AF65-F5344CB8AC3E}">
        <p14:creationId xmlns:p14="http://schemas.microsoft.com/office/powerpoint/2010/main" val="31756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a:t>
            </a:fld>
            <a:endParaRPr lang="en-GB" dirty="0"/>
          </a:p>
        </p:txBody>
      </p:sp>
    </p:spTree>
    <p:extLst>
      <p:ext uri="{BB962C8B-B14F-4D97-AF65-F5344CB8AC3E}">
        <p14:creationId xmlns:p14="http://schemas.microsoft.com/office/powerpoint/2010/main" val="2709340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4</a:t>
            </a:fld>
            <a:endParaRPr lang="en-GB" dirty="0"/>
          </a:p>
        </p:txBody>
      </p:sp>
    </p:spTree>
    <p:extLst>
      <p:ext uri="{BB962C8B-B14F-4D97-AF65-F5344CB8AC3E}">
        <p14:creationId xmlns:p14="http://schemas.microsoft.com/office/powerpoint/2010/main" val="118603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5</a:t>
            </a:fld>
            <a:endParaRPr lang="en-GB" dirty="0"/>
          </a:p>
        </p:txBody>
      </p:sp>
    </p:spTree>
    <p:extLst>
      <p:ext uri="{BB962C8B-B14F-4D97-AF65-F5344CB8AC3E}">
        <p14:creationId xmlns:p14="http://schemas.microsoft.com/office/powerpoint/2010/main" val="78290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11</a:t>
            </a:fld>
            <a:endParaRPr lang="en-GB" dirty="0"/>
          </a:p>
        </p:txBody>
      </p:sp>
    </p:spTree>
    <p:extLst>
      <p:ext uri="{BB962C8B-B14F-4D97-AF65-F5344CB8AC3E}">
        <p14:creationId xmlns:p14="http://schemas.microsoft.com/office/powerpoint/2010/main" val="3803189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B975E-B8F1-B9AF-8F75-E44264D2C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988BFB-7BFB-3428-CA84-93DC002019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3C5AE-7442-33B9-1D95-F1C8C50AC2B1}"/>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B416DAC3-3944-2772-4987-CA346BF0B0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1D43D6-C2D1-47C0-9853-269FD53C034F}"/>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68844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101E-84DD-188D-2E10-977E6A34CF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955B9E-FB25-E64D-A690-B509D2A4E9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46643-3D2F-FA76-2C2D-5279A01C3E4B}"/>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63873646-4839-45DE-080C-FACEB05C61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5CA1F3-8F94-B922-8653-2F8AC04EB8B3}"/>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46523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6EEB4-5CF7-9CF9-AD22-1A8E0D629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661F6D-D36C-79C9-5B5B-96B16EA987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D36F6A-4855-9430-EED8-FFD4B10E46CF}"/>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B5157415-2E93-613F-6D95-AD98B0781D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8473C4-E0E2-D0AB-B09A-EB375DAFA87D}"/>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91979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E62C-20F4-38B3-DF09-E7C66F6BC7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86F17-831A-21AC-C2C1-F3E7D9BF65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7C211E-FDB3-FF7D-AD61-5EB3DF8B5A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922B4-13B1-70EA-7044-8B2F14A45836}"/>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6" name="Footer Placeholder 5">
            <a:extLst>
              <a:ext uri="{FF2B5EF4-FFF2-40B4-BE49-F238E27FC236}">
                <a16:creationId xmlns:a16="http://schemas.microsoft.com/office/drawing/2014/main" id="{F3F092F2-1830-04FB-076A-80C7CCDFA2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992D7F-ECB4-469D-7EF8-71C5E131125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2018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753B-187E-CDA8-80C6-B6D995E2FF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8EEC0C-79F1-12D8-9135-8612AC168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31CA94-A977-BFC5-0F45-E9F9A79BF1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E9742A-C27C-C413-8B89-A380FC069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DA7764-A749-D15D-2C1D-C4AA0FFC14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D03594-7736-4353-288B-0DA402941B97}"/>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8" name="Footer Placeholder 7">
            <a:extLst>
              <a:ext uri="{FF2B5EF4-FFF2-40B4-BE49-F238E27FC236}">
                <a16:creationId xmlns:a16="http://schemas.microsoft.com/office/drawing/2014/main" id="{8234A5DC-F813-B794-04C5-6B54241F29C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28743B3-77AB-F308-3BA7-C143FAF605C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43132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8238-C5C6-84BA-C2B7-3926044209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1B7195-50E4-F492-BC74-FC74F3E3ED45}"/>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4" name="Footer Placeholder 3">
            <a:extLst>
              <a:ext uri="{FF2B5EF4-FFF2-40B4-BE49-F238E27FC236}">
                <a16:creationId xmlns:a16="http://schemas.microsoft.com/office/drawing/2014/main" id="{0BB6DE84-C558-655C-6B06-EFFBE982D55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1B5420C-495D-B71E-33A3-6757BAC841AB}"/>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46607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818A86-4CF6-5058-4879-F1462A714117}"/>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3" name="Footer Placeholder 2">
            <a:extLst>
              <a:ext uri="{FF2B5EF4-FFF2-40B4-BE49-F238E27FC236}">
                <a16:creationId xmlns:a16="http://schemas.microsoft.com/office/drawing/2014/main" id="{1FCBD2B4-81D6-9D10-4540-E66CE1CEF4F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ECBA457-42C9-4847-D4D4-5FC513538591}"/>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294881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948CB-97D7-2621-D282-688529EEB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054A24-966E-509C-F28F-4ACE4C8089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89C538-4E3C-D7B8-3796-44E72D533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A33587-D85D-2D76-67AE-12EC12AFDB63}"/>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6" name="Footer Placeholder 5">
            <a:extLst>
              <a:ext uri="{FF2B5EF4-FFF2-40B4-BE49-F238E27FC236}">
                <a16:creationId xmlns:a16="http://schemas.microsoft.com/office/drawing/2014/main" id="{93BBC204-47E4-C5C6-E7AD-602F84456A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3FFE97-A7B4-E407-380A-1B9D67C2A3E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174411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3A6-5D1C-1E78-13BA-C58CB3087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03276D-74D3-A071-0329-A7E0F08F54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EE5900-3C6B-2045-CB91-1F0CC7F6D0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45D63A-C5E1-8AEA-2A21-51CA381754BB}"/>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6" name="Footer Placeholder 5">
            <a:extLst>
              <a:ext uri="{FF2B5EF4-FFF2-40B4-BE49-F238E27FC236}">
                <a16:creationId xmlns:a16="http://schemas.microsoft.com/office/drawing/2014/main" id="{BAEB6E08-5E11-6B6F-6446-BF4D6A17548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169FAB-5B43-AD20-F5A4-AD4D185927F6}"/>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73537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7E94-F0CD-D171-5447-0D96FE4317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EE459B-9FE4-4B2E-8EB7-5733CB019F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A621B7-D939-EE3D-5AC1-93F98BEE7A65}"/>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629F4FD6-525F-B922-6ECD-332EB2AE4C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2C313A-8531-0A87-573F-27920891A835}"/>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828155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2C04AA-DE2C-C653-D60C-065FAA08F4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75422-F520-455A-ED40-9734F49AB6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F317C-9A2E-1464-F74C-10AE70759638}"/>
              </a:ext>
            </a:extLst>
          </p:cNvPr>
          <p:cNvSpPr>
            <a:spLocks noGrp="1"/>
          </p:cNvSpPr>
          <p:nvPr>
            <p:ph type="dt" sz="half" idx="10"/>
          </p:nvPr>
        </p:nvSpPr>
        <p:spPr/>
        <p:txBody>
          <a:body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C6B8761B-E9D7-4785-C960-CC007E0906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400AFA-E340-B4AD-07C2-469EC5C2BC2A}"/>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35629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8831A6-DEB3-EFDB-EEFD-139305BB4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BC76DB-B0EC-2D3A-FEEE-E5B5194280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08BB5E-A9F6-42B8-DBA0-D4E91ECBDF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4820CD-FC0F-407C-BED2-376B318FCD73}" type="datetimeFigureOut">
              <a:rPr lang="en-GB" smtClean="0"/>
              <a:t>22/06/2023</a:t>
            </a:fld>
            <a:endParaRPr lang="en-GB" dirty="0"/>
          </a:p>
        </p:txBody>
      </p:sp>
      <p:sp>
        <p:nvSpPr>
          <p:cNvPr id="5" name="Footer Placeholder 4">
            <a:extLst>
              <a:ext uri="{FF2B5EF4-FFF2-40B4-BE49-F238E27FC236}">
                <a16:creationId xmlns:a16="http://schemas.microsoft.com/office/drawing/2014/main" id="{6A7D6D1E-65DE-9D3B-5C2F-E78D8794A3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6D318E7-4EA1-46B7-7609-61E9EDECB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28E61F-5066-4E30-8D6D-E786D8D1C714}" type="slidenum">
              <a:rPr lang="en-GB" smtClean="0"/>
              <a:t>‹#›</a:t>
            </a:fld>
            <a:endParaRPr lang="en-GB" dirty="0"/>
          </a:p>
        </p:txBody>
      </p:sp>
    </p:spTree>
    <p:extLst>
      <p:ext uri="{BB962C8B-B14F-4D97-AF65-F5344CB8AC3E}">
        <p14:creationId xmlns:p14="http://schemas.microsoft.com/office/powerpoint/2010/main" val="990567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equalityhumanrights.com/en/human-rights/human-rights-act" TargetMode="External"/><Relationship Id="rId3" Type="http://schemas.openxmlformats.org/officeDocument/2006/relationships/hyperlink" Target="https://www.womensaid.org.uk/what-we-do/" TargetMode="External"/><Relationship Id="rId7" Type="http://schemas.openxmlformats.org/officeDocument/2006/relationships/hyperlink" Target="https://www.nidirect.gov.uk/articles/community-family-support-programme" TargetMode="External"/><Relationship Id="rId12" Type="http://schemas.openxmlformats.org/officeDocument/2006/relationships/image" Target="../media/image24.svg"/><Relationship Id="rId2" Type="http://schemas.openxmlformats.org/officeDocument/2006/relationships/hyperlink" Target="Fournier,%20A.B%20https:/www.verywellmind.com/what-you-need-to-know-about-relationship-counseling-4694545" TargetMode="External"/><Relationship Id="rId1" Type="http://schemas.openxmlformats.org/officeDocument/2006/relationships/slideLayout" Target="../slideLayouts/slideLayout2.xml"/><Relationship Id="rId6" Type="http://schemas.openxmlformats.org/officeDocument/2006/relationships/hyperlink" Target=":%20https:/www.cqc.org.uk/what-we-do/how-we-do-our-job/safeguarding-people" TargetMode="External"/><Relationship Id="rId11" Type="http://schemas.openxmlformats.org/officeDocument/2006/relationships/image" Target="../media/image23.png"/><Relationship Id="rId5" Type="http://schemas.openxmlformats.org/officeDocument/2006/relationships/hyperlink" Target="//uk.indeed.com/career-advice/finding-a-job/advantages-of-job-centres" TargetMode="External"/><Relationship Id="rId10" Type="http://schemas.openxmlformats.org/officeDocument/2006/relationships/hyperlink" Target="https://www.unicef.org.uk/what-we-do/un-convention-child-rights/" TargetMode="External"/><Relationship Id="rId4" Type="http://schemas.openxmlformats.org/officeDocument/2006/relationships/hyperlink" Target="file:///\\www.ncdv.org.uk\#:~:text=A%20free%2C%20fast%20emergency%20injunction%20service%20to%20survivors,gender%2C%20age%2C%20ethnicity%2C%20socio-economic%20status%2C%20sexuality%20or%20background." TargetMode="External"/><Relationship Id="rId9" Type="http://schemas.openxmlformats.org/officeDocument/2006/relationships/hyperlink" Target="https://www.legislation.gov.uk/ukpga/2010/15/content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Kids HD Wallpaper - WallpaperSafari">
            <a:extLst>
              <a:ext uri="{FF2B5EF4-FFF2-40B4-BE49-F238E27FC236}">
                <a16:creationId xmlns:a16="http://schemas.microsoft.com/office/drawing/2014/main" id="{3A98C747-E622-22CD-F94A-F2B4026ECB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289"/>
          <a:stretch/>
        </p:blipFill>
        <p:spPr bwMode="auto">
          <a:xfrm>
            <a:off x="3518773" y="-5603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AB49E-CEF0-2ACF-BA07-5B9E3CA636BE}"/>
              </a:ext>
            </a:extLst>
          </p:cNvPr>
          <p:cNvSpPr>
            <a:spLocks noGrp="1"/>
          </p:cNvSpPr>
          <p:nvPr>
            <p:ph type="ctrTitle"/>
          </p:nvPr>
        </p:nvSpPr>
        <p:spPr>
          <a:xfrm>
            <a:off x="320300" y="1303969"/>
            <a:ext cx="4099299" cy="1124712"/>
          </a:xfrm>
        </p:spPr>
        <p:txBody>
          <a:bodyPr vert="horz" lIns="91440" tIns="45720" rIns="91440" bIns="45720" rtlCol="0" anchor="b">
            <a:normAutofit fontScale="90000"/>
          </a:bodyPr>
          <a:lstStyle/>
          <a:p>
            <a:pPr algn="l"/>
            <a:r>
              <a:rPr lang="en-US" sz="3600" dirty="0">
                <a:latin typeface="Amasis MT Pro Black" panose="020B0604020202020204" pitchFamily="18" charset="0"/>
                <a:cs typeface="Aharoni" panose="02010803020104030203" pitchFamily="2" charset="-79"/>
              </a:rPr>
              <a:t>Presentation Case Study - Family D</a:t>
            </a:r>
          </a:p>
        </p:txBody>
      </p:sp>
      <p:sp>
        <p:nvSpPr>
          <p:cNvPr id="1044" name="Rectangle 10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5" name="Rectangle 10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CF9B6DC8-2B90-3BCA-9EA9-FD7428EA2866}"/>
              </a:ext>
            </a:extLst>
          </p:cNvPr>
          <p:cNvSpPr>
            <a:spLocks noGrp="1"/>
          </p:cNvSpPr>
          <p:nvPr>
            <p:ph type="subTitle" idx="1"/>
          </p:nvPr>
        </p:nvSpPr>
        <p:spPr>
          <a:xfrm>
            <a:off x="371094" y="2718054"/>
            <a:ext cx="3438906" cy="3207258"/>
          </a:xfrm>
        </p:spPr>
        <p:txBody>
          <a:bodyPr vert="horz" lIns="91440" tIns="45720" rIns="91440" bIns="45720" rtlCol="0" anchor="t">
            <a:normAutofit/>
          </a:bodyPr>
          <a:lstStyle/>
          <a:p>
            <a:pPr algn="l"/>
            <a:r>
              <a:rPr lang="en-US" dirty="0">
                <a:latin typeface="Amasis MT Pro Black" panose="02040A04050005020304" pitchFamily="18" charset="0"/>
              </a:rPr>
              <a:t>Children, Young People and Families</a:t>
            </a:r>
          </a:p>
          <a:p>
            <a:pPr algn="l"/>
            <a:endParaRPr lang="en-US" dirty="0">
              <a:latin typeface="Amasis MT Pro Black" panose="02040A04050005020304" pitchFamily="18" charset="0"/>
            </a:endParaRPr>
          </a:p>
          <a:p>
            <a:pPr indent="-228600" algn="l">
              <a:buFont typeface="Arial" panose="020B0604020202020204" pitchFamily="34" charset="0"/>
              <a:buChar char="•"/>
            </a:pPr>
            <a:r>
              <a:rPr lang="en-US" sz="1700" dirty="0">
                <a:solidFill>
                  <a:srgbClr val="FF0000"/>
                </a:solidFill>
                <a:latin typeface="Amasis MT Pro Black" panose="02040A04050005020304" pitchFamily="18" charset="0"/>
              </a:rPr>
              <a:t>Nazreen Akhtar - 2128933</a:t>
            </a:r>
          </a:p>
          <a:p>
            <a:pPr indent="-228600" algn="l">
              <a:buFont typeface="Arial" panose="020B0604020202020204" pitchFamily="34" charset="0"/>
              <a:buChar char="•"/>
            </a:pPr>
            <a:r>
              <a:rPr lang="en-US" sz="1700" dirty="0">
                <a:solidFill>
                  <a:srgbClr val="FFFF00"/>
                </a:solidFill>
                <a:latin typeface="Amasis MT Pro Black" panose="02040A04050005020304" pitchFamily="18" charset="0"/>
              </a:rPr>
              <a:t>Parveen Iqbal - 2132796</a:t>
            </a:r>
          </a:p>
          <a:p>
            <a:pPr indent="-228600" algn="l">
              <a:buFont typeface="Arial" panose="020B0604020202020204" pitchFamily="34" charset="0"/>
              <a:buChar char="•"/>
            </a:pPr>
            <a:r>
              <a:rPr lang="en-US" sz="1700" dirty="0">
                <a:solidFill>
                  <a:srgbClr val="0070C0"/>
                </a:solidFill>
                <a:latin typeface="Amasis MT Pro Black" panose="02040A04050005020304" pitchFamily="18" charset="0"/>
              </a:rPr>
              <a:t>Madona Igbinoba - 1815861</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C9202CE5-1A05-329D-BA92-15358B87DBBD}"/>
              </a:ext>
            </a:extLst>
          </p:cNvPr>
          <p:cNvSpPr txBox="1"/>
          <p:nvPr/>
        </p:nvSpPr>
        <p:spPr>
          <a:xfrm>
            <a:off x="0" y="6070155"/>
            <a:ext cx="3048000" cy="1077218"/>
          </a:xfrm>
          <a:prstGeom prst="rect">
            <a:avLst/>
          </a:prstGeom>
          <a:noFill/>
        </p:spPr>
        <p:txBody>
          <a:bodyPr wrap="square" rtlCol="0">
            <a:spAutoFit/>
          </a:bodyPr>
          <a:lstStyle/>
          <a:p>
            <a:pPr>
              <a:spcAft>
                <a:spcPts val="600"/>
              </a:spcAft>
            </a:pPr>
            <a:r>
              <a:rPr lang="en-GB" dirty="0"/>
              <a:t>BMHP5004_BIRM </a:t>
            </a:r>
          </a:p>
          <a:p>
            <a:pPr>
              <a:spcAft>
                <a:spcPts val="600"/>
              </a:spcAft>
            </a:pPr>
            <a:r>
              <a:rPr lang="en-GB" dirty="0"/>
              <a:t>Colin Barr</a:t>
            </a:r>
          </a:p>
          <a:p>
            <a:pPr>
              <a:spcAft>
                <a:spcPts val="600"/>
              </a:spcAft>
            </a:pPr>
            <a:endParaRPr lang="en-GB" dirty="0"/>
          </a:p>
        </p:txBody>
      </p:sp>
    </p:spTree>
    <p:extLst>
      <p:ext uri="{BB962C8B-B14F-4D97-AF65-F5344CB8AC3E}">
        <p14:creationId xmlns:p14="http://schemas.microsoft.com/office/powerpoint/2010/main" val="42478834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Freeform: Shape 615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609309-FB57-EDDF-68E2-D8FE16A44DE9}"/>
              </a:ext>
            </a:extLst>
          </p:cNvPr>
          <p:cNvSpPr>
            <a:spLocks noGrp="1"/>
          </p:cNvSpPr>
          <p:nvPr>
            <p:ph type="title"/>
          </p:nvPr>
        </p:nvSpPr>
        <p:spPr>
          <a:xfrm>
            <a:off x="838201" y="643467"/>
            <a:ext cx="3888526" cy="1800526"/>
          </a:xfrm>
        </p:spPr>
        <p:txBody>
          <a:bodyPr>
            <a:normAutofit/>
          </a:bodyPr>
          <a:lstStyle/>
          <a:p>
            <a:r>
              <a:rPr lang="en-GB" sz="3200" u="sng" dirty="0">
                <a:latin typeface="Amasis MT Pro Black" panose="02040A04050005020304" pitchFamily="18" charset="0"/>
              </a:rPr>
              <a:t>Context Page</a:t>
            </a:r>
          </a:p>
        </p:txBody>
      </p:sp>
      <p:sp>
        <p:nvSpPr>
          <p:cNvPr id="3" name="Content Placeholder 2">
            <a:extLst>
              <a:ext uri="{FF2B5EF4-FFF2-40B4-BE49-F238E27FC236}">
                <a16:creationId xmlns:a16="http://schemas.microsoft.com/office/drawing/2014/main" id="{E9CC633C-3874-C8DE-1A1A-D28CED672B28}"/>
              </a:ext>
            </a:extLst>
          </p:cNvPr>
          <p:cNvSpPr>
            <a:spLocks noGrp="1"/>
          </p:cNvSpPr>
          <p:nvPr>
            <p:ph idx="1"/>
          </p:nvPr>
        </p:nvSpPr>
        <p:spPr>
          <a:xfrm>
            <a:off x="838201" y="1993392"/>
            <a:ext cx="3888528" cy="4183570"/>
          </a:xfrm>
        </p:spPr>
        <p:txBody>
          <a:bodyPr>
            <a:normAutofit fontScale="85000" lnSpcReduction="20000"/>
          </a:bodyPr>
          <a:lstStyle/>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 Introduction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Risk Factors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Safeguarding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Mother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Non-resident Partner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Disabled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Two daughter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Older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Current revenant policies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multiagency and partnership approach</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a Multiagency Partnership Approach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Contingency Plan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Conclusion</a:t>
            </a:r>
          </a:p>
          <a:p>
            <a:endParaRPr lang="en-GB" sz="1300" dirty="0"/>
          </a:p>
          <a:p>
            <a:endParaRPr lang="en-GB" sz="1300" dirty="0"/>
          </a:p>
        </p:txBody>
      </p:sp>
      <p:pic>
        <p:nvPicPr>
          <p:cNvPr id="6148" name="Picture 4" descr="Icons-papers - Input And Output English Skills, HD Png Download - kindpng">
            <a:extLst>
              <a:ext uri="{FF2B5EF4-FFF2-40B4-BE49-F238E27FC236}">
                <a16:creationId xmlns:a16="http://schemas.microsoft.com/office/drawing/2014/main" id="{EF96369F-AF3E-D448-8140-C884A38C2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539" y="1814727"/>
            <a:ext cx="3798149" cy="3466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039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347">
            <a:alpha val="98824"/>
          </a:srgbClr>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8B530D-4C3C-1618-CA41-F4294CB861A2}"/>
              </a:ext>
            </a:extLst>
          </p:cNvPr>
          <p:cNvSpPr>
            <a:spLocks noGrp="1"/>
          </p:cNvSpPr>
          <p:nvPr>
            <p:ph type="title"/>
          </p:nvPr>
        </p:nvSpPr>
        <p:spPr>
          <a:xfrm>
            <a:off x="640080" y="325369"/>
            <a:ext cx="4368602" cy="1956841"/>
          </a:xfrm>
        </p:spPr>
        <p:txBody>
          <a:bodyPr anchor="b">
            <a:normAutofit/>
          </a:bodyPr>
          <a:lstStyle/>
          <a:p>
            <a:r>
              <a:rPr lang="en-GB" sz="5000" u="sng" dirty="0">
                <a:latin typeface="Amasis MT Pro Black" panose="02040A04050005020304" pitchFamily="18" charset="0"/>
              </a:rPr>
              <a:t>Introduction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B09AD3-69E8-B925-8F2C-0457D82308D2}"/>
              </a:ext>
            </a:extLst>
          </p:cNvPr>
          <p:cNvSpPr>
            <a:spLocks noGrp="1"/>
          </p:cNvSpPr>
          <p:nvPr>
            <p:ph idx="1"/>
          </p:nvPr>
        </p:nvSpPr>
        <p:spPr>
          <a:xfrm>
            <a:off x="640080" y="2872898"/>
            <a:ext cx="4519749" cy="3985101"/>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In this presentation we will be analysing the risk factors and safeguarding of the family from the given Case Study. In addition, we will be discussing the relevant policies, legislations and the importance of a multiagency and partnership approaches. Lastly this presentation will be summarised with a conclusion.</a:t>
            </a:r>
          </a:p>
          <a:p>
            <a:pPr marL="0" indent="0">
              <a:buNone/>
            </a:pPr>
            <a:r>
              <a:rPr lang="en-US" sz="2700" dirty="0">
                <a:latin typeface="Arial" panose="020B0604020202020204" pitchFamily="34" charset="0"/>
                <a:ea typeface="+mj-ea"/>
                <a:cs typeface="Arial" panose="020B0604020202020204" pitchFamily="34" charset="0"/>
              </a:rPr>
              <a:t>The staff member who deals with housing problems at Neighboring Services was the one who made the initial referral to help Family D.</a:t>
            </a: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 family's financial needs can only be satisfied by receiving some form of income support. They have just moved into a brand-new house, which means it must be decorated.</a:t>
            </a:r>
          </a:p>
          <a:p>
            <a:pPr marL="0" lvl="0" indent="0">
              <a:spcBef>
                <a:spcPts val="1000"/>
              </a:spcBef>
              <a:buClr>
                <a:srgbClr val="ACD433"/>
              </a:buClr>
              <a:buSzPct val="80000"/>
              <a:buNone/>
            </a:pPr>
            <a:r>
              <a:rPr lang="en-US" dirty="0">
                <a:latin typeface="Arial" panose="020B0604020202020204" pitchFamily="34" charset="0"/>
                <a:cs typeface="Arial" panose="020B0604020202020204" pitchFamily="34" charset="0"/>
              </a:rPr>
              <a:t>As a result of the in-depth investigation and evaluation that will be carried out, a determination will be made regarding the overall health and happiness of the family, as well as some recommendations regarding how this might be improved.</a:t>
            </a:r>
            <a:endParaRPr lang="en-GB" dirty="0">
              <a:latin typeface="Arial" panose="020B0604020202020204" pitchFamily="34" charset="0"/>
              <a:cs typeface="Arial" panose="020B0604020202020204" pitchFamily="34" charset="0"/>
            </a:endParaRPr>
          </a:p>
          <a:p>
            <a:pPr marL="0" indent="0">
              <a:buNone/>
            </a:pPr>
            <a:endParaRPr lang="en-GB" sz="1700" dirty="0">
              <a:solidFill>
                <a:schemeClr val="bg1"/>
              </a:solidFill>
              <a:latin typeface="Arial" panose="020B0604020202020204" pitchFamily="34" charset="0"/>
              <a:cs typeface="Arial" panose="020B0604020202020204" pitchFamily="34" charset="0"/>
            </a:endParaRPr>
          </a:p>
        </p:txBody>
      </p:sp>
      <p:pic>
        <p:nvPicPr>
          <p:cNvPr id="2050" name="Picture 2" descr="Reading flat becomes no-go zone after police ban everyone from entering ...">
            <a:extLst>
              <a:ext uri="{FF2B5EF4-FFF2-40B4-BE49-F238E27FC236}">
                <a16:creationId xmlns:a16="http://schemas.microsoft.com/office/drawing/2014/main" id="{62ACA150-D88E-C12A-6BA7-F40F9078E05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2428" r="20619" b="-1"/>
          <a:stretch/>
        </p:blipFill>
        <p:spPr bwMode="auto">
          <a:xfrm>
            <a:off x="5311702" y="-6722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E4F76A-AFA7-4D29-1CD5-71E2E98E134A}"/>
              </a:ext>
            </a:extLst>
          </p:cNvPr>
          <p:cNvSpPr txBox="1"/>
          <p:nvPr/>
        </p:nvSpPr>
        <p:spPr>
          <a:xfrm>
            <a:off x="4373182" y="6516605"/>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387954402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47"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1BB0B4-A4B3-88FD-BBE2-018A0A0FCC61}"/>
              </a:ext>
            </a:extLst>
          </p:cNvPr>
          <p:cNvSpPr>
            <a:spLocks noGrp="1"/>
          </p:cNvSpPr>
          <p:nvPr>
            <p:ph type="title"/>
          </p:nvPr>
        </p:nvSpPr>
        <p:spPr>
          <a:xfrm>
            <a:off x="4769745" y="164533"/>
            <a:ext cx="5458838" cy="1325563"/>
          </a:xfrm>
        </p:spPr>
        <p:txBody>
          <a:bodyPr>
            <a:normAutofit/>
          </a:bodyPr>
          <a:lstStyle/>
          <a:p>
            <a:r>
              <a:rPr lang="en-GB" u="sng" dirty="0">
                <a:solidFill>
                  <a:srgbClr val="FFC000"/>
                </a:solidFill>
                <a:latin typeface="Amasis MT Pro Black" panose="02040A04050005020304" pitchFamily="18" charset="0"/>
              </a:rPr>
              <a:t>Risk Factors</a:t>
            </a:r>
          </a:p>
        </p:txBody>
      </p:sp>
      <p:sp>
        <p:nvSpPr>
          <p:cNvPr id="1048"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Risk Assessment New York NY | Security Consulting | American Eagle ...">
            <a:extLst>
              <a:ext uri="{FF2B5EF4-FFF2-40B4-BE49-F238E27FC236}">
                <a16:creationId xmlns:a16="http://schemas.microsoft.com/office/drawing/2014/main" id="{38798AB2-C2A0-935B-59BA-7D68D6C7EE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0493" y="615000"/>
            <a:ext cx="424925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9276D9-2A1B-DE7C-456A-C4469B49928F}"/>
              </a:ext>
            </a:extLst>
          </p:cNvPr>
          <p:cNvSpPr>
            <a:spLocks noGrp="1"/>
          </p:cNvSpPr>
          <p:nvPr>
            <p:ph idx="1"/>
          </p:nvPr>
        </p:nvSpPr>
        <p:spPr>
          <a:xfrm>
            <a:off x="4906040" y="1276899"/>
            <a:ext cx="6765467" cy="5216968"/>
          </a:xfrm>
        </p:spPr>
        <p:txBody>
          <a:bodyPr>
            <a:normAutofit/>
          </a:bodyPr>
          <a:lstStyle/>
          <a:p>
            <a:pPr marL="0" indent="0">
              <a:buNone/>
            </a:pPr>
            <a:r>
              <a:rPr lang="en-US" sz="1200" b="1" dirty="0">
                <a:solidFill>
                  <a:srgbClr val="C00000"/>
                </a:solidFill>
                <a:latin typeface="Arial" panose="020B0604020202020204" pitchFamily="34" charset="0"/>
                <a:cs typeface="Arial" panose="020B0604020202020204" pitchFamily="34" charset="0"/>
              </a:rPr>
              <a:t>Issues related to domestic violence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Mother and child's mental and physical health jeopardized.</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emotional and mental toll that domestic violence might take on a whole household.</a:t>
            </a:r>
          </a:p>
          <a:p>
            <a:pPr marL="0" indent="0">
              <a:buNone/>
            </a:pPr>
            <a:r>
              <a:rPr lang="en-US" sz="1200" b="1" dirty="0">
                <a:solidFill>
                  <a:srgbClr val="C00000"/>
                </a:solidFill>
                <a:latin typeface="Arial" panose="020B0604020202020204" pitchFamily="34" charset="0"/>
                <a:cs typeface="Arial" panose="020B0604020202020204" pitchFamily="34" charset="0"/>
              </a:rPr>
              <a:t>Shelter requirements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Feelings of insecurity and instability may be exacerbated by living conditions that are not secure and stable.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repeated moves caused disruptions in the children schooling and social lives.</a:t>
            </a:r>
          </a:p>
          <a:p>
            <a:pPr marL="0" indent="0">
              <a:buNone/>
            </a:pPr>
            <a:r>
              <a:rPr lang="en-US" sz="1200" b="1" dirty="0">
                <a:solidFill>
                  <a:srgbClr val="C00000"/>
                </a:solidFill>
                <a:latin typeface="Arial" panose="020B0604020202020204" pitchFamily="34" charset="0"/>
                <a:cs typeface="Arial" panose="020B0604020202020204" pitchFamily="34" charset="0"/>
              </a:rPr>
              <a:t>Budget in general</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Financial hardship and inability to meet basic necessities may result from reliance on supplemental income.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mother's tension and concern over providing for her family has increased.</a:t>
            </a:r>
          </a:p>
          <a:p>
            <a:pPr marL="0" indent="0">
              <a:buNone/>
            </a:pPr>
            <a:r>
              <a:rPr lang="en-US" sz="1200" b="1" dirty="0">
                <a:solidFill>
                  <a:srgbClr val="C00000"/>
                </a:solidFill>
                <a:latin typeface="Arial" panose="020B0604020202020204" pitchFamily="34" charset="0"/>
                <a:cs typeface="Arial" panose="020B0604020202020204" pitchFamily="34" charset="0"/>
              </a:rPr>
              <a:t>The youngest son's disabilities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Extra help is needed because of the child's special circumstances.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Possible effects on the kid's future success in school, relationships, and maturation</a:t>
            </a:r>
          </a:p>
          <a:p>
            <a:pPr marL="0" indent="0">
              <a:buNone/>
            </a:pPr>
            <a:r>
              <a:rPr lang="en-US" sz="1200" b="1" dirty="0">
                <a:solidFill>
                  <a:srgbClr val="C00000"/>
                </a:solidFill>
                <a:latin typeface="Arial" panose="020B0604020202020204" pitchFamily="34" charset="0"/>
                <a:cs typeface="Arial" panose="020B0604020202020204" pitchFamily="34" charset="0"/>
              </a:rPr>
              <a:t>Vulnerability </a:t>
            </a:r>
            <a:endParaRPr lang="en-GB" sz="1500" b="1" dirty="0">
              <a:solidFill>
                <a:srgbClr val="C0000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1200" dirty="0">
                <a:solidFill>
                  <a:srgbClr val="C00000"/>
                </a:solidFill>
                <a:latin typeface="Arial" panose="020B0604020202020204" pitchFamily="34" charset="0"/>
                <a:cs typeface="Arial" panose="020B0604020202020204" pitchFamily="34" charset="0"/>
              </a:rPr>
              <a:t>The children in the house are vulnerable due to the housing needs and domestic violences acts in household.</a:t>
            </a:r>
          </a:p>
          <a:p>
            <a:pPr>
              <a:buFont typeface="Wingdings" panose="05000000000000000000" pitchFamily="2" charset="2"/>
              <a:buChar char="Ø"/>
            </a:pPr>
            <a:r>
              <a:rPr lang="en-GB" sz="1200" dirty="0">
                <a:solidFill>
                  <a:srgbClr val="C00000"/>
                </a:solidFill>
                <a:latin typeface="Arial" panose="020B0604020202020204" pitchFamily="34" charset="0"/>
                <a:cs typeface="Arial" panose="020B0604020202020204" pitchFamily="34" charset="0"/>
              </a:rPr>
              <a:t>The mother is also vulnerable as she is facing problems with finances and being domestically violated by her partner.</a:t>
            </a:r>
          </a:p>
          <a:p>
            <a:pPr marL="0" indent="0">
              <a:buNone/>
            </a:pPr>
            <a:endParaRPr lang="en-GB" sz="1200" dirty="0">
              <a:solidFill>
                <a:srgbClr val="C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0C7F49F-24D5-8C56-D0D3-044A6B0961A9}"/>
              </a:ext>
            </a:extLst>
          </p:cNvPr>
          <p:cNvSpPr txBox="1"/>
          <p:nvPr/>
        </p:nvSpPr>
        <p:spPr>
          <a:xfrm>
            <a:off x="4373182" y="6516605"/>
            <a:ext cx="1725168" cy="276999"/>
          </a:xfrm>
          <a:prstGeom prst="rect">
            <a:avLst/>
          </a:prstGeom>
          <a:noFill/>
        </p:spPr>
        <p:txBody>
          <a:bodyPr wrap="square" rtlCol="0">
            <a:spAutoFit/>
          </a:bodyPr>
          <a:lstStyle/>
          <a:p>
            <a:r>
              <a:rPr lang="en-GB" sz="1200" dirty="0"/>
              <a:t>Parveen Iqbal </a:t>
            </a:r>
          </a:p>
        </p:txBody>
      </p:sp>
    </p:spTree>
    <p:extLst>
      <p:ext uri="{BB962C8B-B14F-4D97-AF65-F5344CB8AC3E}">
        <p14:creationId xmlns:p14="http://schemas.microsoft.com/office/powerpoint/2010/main" val="30409501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32">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6" name="Rectangle 1034">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030C56-C100-C2F8-AAB5-53DE20C51539}"/>
              </a:ext>
            </a:extLst>
          </p:cNvPr>
          <p:cNvSpPr>
            <a:spLocks noGrp="1"/>
          </p:cNvSpPr>
          <p:nvPr>
            <p:ph type="title"/>
          </p:nvPr>
        </p:nvSpPr>
        <p:spPr>
          <a:xfrm>
            <a:off x="632345" y="2615577"/>
            <a:ext cx="4390586" cy="2094640"/>
          </a:xfrm>
        </p:spPr>
        <p:txBody>
          <a:bodyPr>
            <a:normAutofit/>
          </a:bodyPr>
          <a:lstStyle/>
          <a:p>
            <a:r>
              <a:rPr lang="en-GB" u="sng" dirty="0">
                <a:solidFill>
                  <a:srgbClr val="0070C0"/>
                </a:solidFill>
                <a:latin typeface="Amasis MT Pro Black" panose="02040A04050005020304" pitchFamily="18" charset="0"/>
              </a:rPr>
              <a:t>Safeguarding </a:t>
            </a:r>
          </a:p>
        </p:txBody>
      </p:sp>
      <p:pic>
        <p:nvPicPr>
          <p:cNvPr id="1026" name="Picture 2" descr="5 things your club can do to improve its safeguarding standard ...">
            <a:extLst>
              <a:ext uri="{FF2B5EF4-FFF2-40B4-BE49-F238E27FC236}">
                <a16:creationId xmlns:a16="http://schemas.microsoft.com/office/drawing/2014/main" id="{0763B4ED-D125-5963-FA7D-55B215C7F7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31" b="3"/>
          <a:stretch/>
        </p:blipFill>
        <p:spPr bwMode="auto">
          <a:xfrm>
            <a:off x="-1" y="-4"/>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Safeguarding Children in Health and Social care">
            <a:extLst>
              <a:ext uri="{FF2B5EF4-FFF2-40B4-BE49-F238E27FC236}">
                <a16:creationId xmlns:a16="http://schemas.microsoft.com/office/drawing/2014/main" id="{E9D6C609-8851-13E4-8B98-F4957B9CF8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794" b="2351"/>
          <a:stretch/>
        </p:blipFill>
        <p:spPr bwMode="auto">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C32475-8E0A-2F77-2EFB-970AC96E2110}"/>
              </a:ext>
            </a:extLst>
          </p:cNvPr>
          <p:cNvSpPr>
            <a:spLocks noGrp="1"/>
          </p:cNvSpPr>
          <p:nvPr>
            <p:ph idx="1"/>
          </p:nvPr>
        </p:nvSpPr>
        <p:spPr>
          <a:xfrm>
            <a:off x="5745707" y="3493827"/>
            <a:ext cx="5813948" cy="2856166"/>
          </a:xfrm>
        </p:spPr>
        <p:txBody>
          <a:bodyPr anchor="ctr">
            <a:normAutofit fontScale="92500" lnSpcReduction="10000"/>
          </a:bodyPr>
          <a:lstStyle/>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Safeguarding is protecting people's health's, human rights and wellbeing.  It allows people to live free from harm neglect and abuse, its fundamental to high quality health and social care </a:t>
            </a:r>
            <a:r>
              <a:rPr lang="en-GB" sz="1900" i="1" dirty="0">
                <a:solidFill>
                  <a:srgbClr val="0070C0"/>
                </a:solidFill>
                <a:latin typeface="Arial" panose="020B0604020202020204" pitchFamily="34" charset="0"/>
                <a:cs typeface="Arial" panose="020B0604020202020204" pitchFamily="34" charset="0"/>
              </a:rPr>
              <a:t>(safeguarding people, 2023).</a:t>
            </a:r>
          </a:p>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Safeguarding can help the family by providing a safe place to them to maintain therapy and counselling sessions this can identify their potential risks and appropriate actions that should take place.</a:t>
            </a:r>
          </a:p>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The 7 Rs recognise, respond, report, record, renotify, reflect and review</a:t>
            </a:r>
          </a:p>
        </p:txBody>
      </p:sp>
      <p:pic>
        <p:nvPicPr>
          <p:cNvPr id="1030" name="Picture 6" descr="SAFEGUARDING. - ppt download">
            <a:extLst>
              <a:ext uri="{FF2B5EF4-FFF2-40B4-BE49-F238E27FC236}">
                <a16:creationId xmlns:a16="http://schemas.microsoft.com/office/drawing/2014/main" id="{DC9D9505-D2E9-FE31-3567-5E27EDAD5BF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4870" b="91927" l="8887" r="89844">
                        <a14:foregroundMark x1="50195" y1="35938" x2="43066" y2="45443"/>
                        <a14:foregroundMark x1="58594" y1="30469" x2="72461" y2="44141"/>
                        <a14:foregroundMark x1="44434" y1="44792" x2="62988" y2="71094"/>
                        <a14:foregroundMark x1="62988" y1="71094" x2="64063" y2="74870"/>
                        <a14:foregroundMark x1="58691" y1="83333" x2="78613" y2="54818"/>
                        <a14:foregroundMark x1="42383" y1="58594" x2="52539" y2="51563"/>
                        <a14:foregroundMark x1="15137" y1="54557" x2="20117" y2="54297"/>
                        <a14:foregroundMark x1="56738" y1="71094" x2="45215" y2="58854"/>
                        <a14:foregroundMark x1="45215" y1="58854" x2="45117" y2="58854"/>
                        <a14:foregroundMark x1="53906" y1="71745" x2="46387" y2="64323"/>
                        <a14:foregroundMark x1="52148" y1="74349" x2="44727" y2="62500"/>
                        <a14:foregroundMark x1="38379" y1="58464" x2="43262" y2="55208"/>
                        <a14:foregroundMark x1="48535" y1="46094" x2="56152" y2="38411"/>
                        <a14:foregroundMark x1="56152" y1="38411" x2="62305" y2="39323"/>
                        <a14:foregroundMark x1="62305" y1="39323" x2="70313" y2="50000"/>
                        <a14:foregroundMark x1="70313" y1="50000" x2="71191" y2="66016"/>
                        <a14:foregroundMark x1="46387" y1="48828" x2="55566" y2="37109"/>
                        <a14:foregroundMark x1="63477" y1="33203" x2="72852" y2="41146"/>
                        <a14:foregroundMark x1="72852" y1="41146" x2="75000" y2="45703"/>
                        <a14:foregroundMark x1="27734" y1="55859" x2="31445" y2="56380"/>
                        <a14:foregroundMark x1="58301" y1="26302" x2="59082" y2="24870"/>
                        <a14:foregroundMark x1="52539" y1="51953" x2="62500" y2="48828"/>
                        <a14:foregroundMark x1="8887" y1="53646" x2="20703" y2="59245"/>
                        <a14:foregroundMark x1="42285" y1="65104" x2="50098" y2="46745"/>
                        <a14:foregroundMark x1="50098" y1="46745" x2="56641" y2="38151"/>
                        <a14:foregroundMark x1="56641" y1="38151" x2="56934" y2="37630"/>
                        <a14:foregroundMark x1="39648" y1="52214" x2="54297" y2="32813"/>
                        <a14:foregroundMark x1="54297" y1="32813" x2="54688" y2="32682"/>
                      </a14:backgroundRemoval>
                    </a14:imgEffect>
                  </a14:imgLayer>
                </a14:imgProps>
              </a:ext>
              <a:ext uri="{28A0092B-C50C-407E-A947-70E740481C1C}">
                <a14:useLocalDpi xmlns:a14="http://schemas.microsoft.com/office/drawing/2010/main" val="0"/>
              </a:ext>
            </a:extLst>
          </a:blip>
          <a:srcRect t="21270"/>
          <a:stretch/>
        </p:blipFill>
        <p:spPr bwMode="auto">
          <a:xfrm>
            <a:off x="278828" y="4103907"/>
            <a:ext cx="5188052" cy="3063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157FCE-AF8F-F683-33F7-9887CF49725E}"/>
              </a:ext>
            </a:extLst>
          </p:cNvPr>
          <p:cNvSpPr txBox="1"/>
          <p:nvPr/>
        </p:nvSpPr>
        <p:spPr>
          <a:xfrm>
            <a:off x="10799025" y="6465496"/>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2406525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100000">
              <a:srgbClr val="92D050"/>
            </a:gs>
          </a:gsLst>
          <a:lin ang="5400000" scaled="1"/>
        </a:gradFill>
        <a:effectLst/>
      </p:bgPr>
    </p:bg>
    <p:spTree>
      <p:nvGrpSpPr>
        <p:cNvPr id="1" name=""/>
        <p:cNvGrpSpPr/>
        <p:nvPr/>
      </p:nvGrpSpPr>
      <p:grpSpPr>
        <a:xfrm>
          <a:off x="0" y="0"/>
          <a:ext cx="0" cy="0"/>
          <a:chOff x="0" y="0"/>
          <a:chExt cx="0" cy="0"/>
        </a:xfrm>
      </p:grpSpPr>
      <p:sp useBgFill="1">
        <p:nvSpPr>
          <p:cNvPr id="1072" name="Rectangle 10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How Can Marriage Counseling In Toronto Help? - wLoger - Advancing Your ...">
            <a:extLst>
              <a:ext uri="{FF2B5EF4-FFF2-40B4-BE49-F238E27FC236}">
                <a16:creationId xmlns:a16="http://schemas.microsoft.com/office/drawing/2014/main" id="{AFBE1DC0-73E5-8E1A-5560-D64564D952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1461"/>
          <a:stretch/>
        </p:blipFill>
        <p:spPr bwMode="auto">
          <a:xfrm>
            <a:off x="4883025" y="-96243"/>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hy doesn't she just leave? The realities of escaping domestic violence">
            <a:extLst>
              <a:ext uri="{FF2B5EF4-FFF2-40B4-BE49-F238E27FC236}">
                <a16:creationId xmlns:a16="http://schemas.microsoft.com/office/drawing/2014/main" id="{390B0DC9-A11B-C94A-B9C6-EDAC5E4A20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54" r="-2" b="1783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73" name="Freeform: Shape 103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74" name="Freeform: Shape 103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448056" y="859536"/>
            <a:ext cx="4832802" cy="1243584"/>
          </a:xfrm>
        </p:spPr>
        <p:txBody>
          <a:bodyPr>
            <a:normAutofit/>
          </a:bodyPr>
          <a:lstStyle/>
          <a:p>
            <a:r>
              <a:rPr lang="en-GB" sz="3400" u="sng" dirty="0">
                <a:solidFill>
                  <a:schemeClr val="bg1"/>
                </a:solidFill>
                <a:latin typeface="Amasis MT Pro Black" panose="02040A04050005020304" pitchFamily="18" charset="0"/>
              </a:rPr>
              <a:t>Analysis of Mother</a:t>
            </a:r>
          </a:p>
        </p:txBody>
      </p:sp>
      <p:sp>
        <p:nvSpPr>
          <p:cNvPr id="1075" name="Rectangle 103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076" name="Rectangle 104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77" name="Rectangle 104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448056" y="2512611"/>
            <a:ext cx="4832803" cy="3664351"/>
          </a:xfrm>
        </p:spPr>
        <p:txBody>
          <a:bodyPr>
            <a:normAutofit/>
          </a:bodyPr>
          <a:lstStyle/>
          <a:p>
            <a:pPr>
              <a:buFont typeface="Wingdings" panose="05000000000000000000" pitchFamily="2" charset="2"/>
              <a:buChar char="Ø"/>
            </a:pPr>
            <a:r>
              <a:rPr lang="en-GB" sz="1600" dirty="0">
                <a:solidFill>
                  <a:schemeClr val="bg1"/>
                </a:solidFill>
              </a:rPr>
              <a:t>The situations the Mother contains is domestic violences between herself and her non-residential partner,  housing needs and general finance issues. </a:t>
            </a:r>
          </a:p>
          <a:p>
            <a:pPr>
              <a:buFont typeface="Wingdings" panose="05000000000000000000" pitchFamily="2" charset="2"/>
              <a:buChar char="Ø"/>
            </a:pPr>
            <a:r>
              <a:rPr lang="en-GB" sz="1600" dirty="0">
                <a:solidFill>
                  <a:schemeClr val="bg1"/>
                </a:solidFill>
              </a:rPr>
              <a:t>This can impact her family as it can disturb her children's mental health as the violence creates an unsafe environment due to the negative atmosphere.</a:t>
            </a:r>
          </a:p>
          <a:p>
            <a:pPr>
              <a:buFont typeface="Wingdings" panose="05000000000000000000" pitchFamily="2" charset="2"/>
              <a:buChar char="Ø"/>
            </a:pPr>
            <a:r>
              <a:rPr lang="en-GB" sz="1600" dirty="0">
                <a:solidFill>
                  <a:schemeClr val="bg1"/>
                </a:solidFill>
              </a:rPr>
              <a:t> The intervention agencies that will, be suitable for this situation will be couple counselling and Women's Aid. Couple counselling is a type of therapy that focuses on helping people improve their domestic  relationships, this is done by working on communication ad resolving conflicts </a:t>
            </a:r>
            <a:r>
              <a:rPr lang="en-GB" sz="1600" i="1" dirty="0">
                <a:solidFill>
                  <a:schemeClr val="bg1"/>
                </a:solidFill>
              </a:rPr>
              <a:t>(Bernard, 2023). </a:t>
            </a:r>
            <a:r>
              <a:rPr lang="en-GB" sz="1600" dirty="0">
                <a:solidFill>
                  <a:schemeClr val="bg1"/>
                </a:solidFill>
              </a:rPr>
              <a:t>This can better the  couple's relationships and reduce the violence. </a:t>
            </a:r>
          </a:p>
        </p:txBody>
      </p:sp>
      <p:sp>
        <p:nvSpPr>
          <p:cNvPr id="6" name="TextBox 5">
            <a:extLst>
              <a:ext uri="{FF2B5EF4-FFF2-40B4-BE49-F238E27FC236}">
                <a16:creationId xmlns:a16="http://schemas.microsoft.com/office/drawing/2014/main" id="{16AC6559-C5E7-A0DD-5F93-A339F6F208F3}"/>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0469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1000">
              <a:schemeClr val="bg1"/>
            </a:gs>
            <a:gs pos="100000">
              <a:srgbClr val="B6006D"/>
            </a:gs>
          </a:gsLst>
          <a:lin ang="5400000" scaled="1"/>
        </a:gradFill>
        <a:effectLst/>
      </p:bgPr>
    </p:bg>
    <p:spTree>
      <p:nvGrpSpPr>
        <p:cNvPr id="1" name=""/>
        <p:cNvGrpSpPr/>
        <p:nvPr/>
      </p:nvGrpSpPr>
      <p:grpSpPr>
        <a:xfrm>
          <a:off x="0" y="0"/>
          <a:ext cx="0" cy="0"/>
          <a:chOff x="0" y="0"/>
          <a:chExt cx="0" cy="0"/>
        </a:xfrm>
      </p:grpSpPr>
      <p:sp useBgFill="1">
        <p:nvSpPr>
          <p:cNvPr id="2060" name="Rectangle 2058">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62" name="Rectangle 2060">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838199" y="978408"/>
            <a:ext cx="4056530" cy="1106424"/>
          </a:xfrm>
        </p:spPr>
        <p:txBody>
          <a:bodyPr>
            <a:normAutofit/>
          </a:bodyPr>
          <a:lstStyle/>
          <a:p>
            <a:r>
              <a:rPr lang="en-GB" sz="2800" u="sng" dirty="0">
                <a:latin typeface="Amasis MT Pro Black" panose="02040A04050005020304" pitchFamily="18" charset="0"/>
              </a:rPr>
              <a:t>Analysis of Mother</a:t>
            </a:r>
          </a:p>
        </p:txBody>
      </p:sp>
      <p:sp>
        <p:nvSpPr>
          <p:cNvPr id="2066" name="Rectangle 2062">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67" name="Rectangle 2064">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838199" y="2359152"/>
            <a:ext cx="4056530" cy="3429000"/>
          </a:xfrm>
        </p:spPr>
        <p:txBody>
          <a:bodyPr>
            <a:normAutofit fontScale="92500" lnSpcReduction="20000"/>
          </a:bodyPr>
          <a:lstStyle/>
          <a:p>
            <a:pPr>
              <a:buFont typeface="Wingdings" panose="05000000000000000000" pitchFamily="2" charset="2"/>
              <a:buChar char="Ø"/>
            </a:pPr>
            <a:r>
              <a:rPr lang="en-GB" sz="1400" dirty="0"/>
              <a:t>Housing needs, this may be a situation as it will cost to improve the house which can impact the mothers finance situation  negatively. General finance issues can be a situation for the mother as it will impact her to get a job to earn money in order to resolve the issue. This can impact the family as it can lead them to poverty. The local council agency and social services can help with this situation as they can repair the house and provide additional finances for the Mother. </a:t>
            </a:r>
          </a:p>
          <a:p>
            <a:pPr>
              <a:buFont typeface="Wingdings" panose="05000000000000000000" pitchFamily="2" charset="2"/>
              <a:buChar char="Ø"/>
            </a:pPr>
            <a:r>
              <a:rPr lang="en-GB" sz="1400" dirty="0"/>
              <a:t>Her youngest son also is disabled which increases her responsibilities as a mother. This will impact her and her family as they will all need to be more cautious with the son. The mother also has four children so she has a higher responsibility for them the agency that can help with this situation is Woman's Aid. This is a national charity that work with women with children that also experience abuse </a:t>
            </a:r>
            <a:r>
              <a:rPr lang="en-GB" sz="1400" i="1" dirty="0"/>
              <a:t>(Woman's Aid, 2023)</a:t>
            </a:r>
            <a:r>
              <a:rPr lang="en-GB" sz="1400" dirty="0"/>
              <a:t>. This can be beneficial for the Mother in the case study as she contains a violent partner. The agency can provide support with the tools that will help her know what to do with the situation. </a:t>
            </a:r>
          </a:p>
          <a:p>
            <a:pPr marL="0" indent="0">
              <a:buNone/>
            </a:pPr>
            <a:endParaRPr lang="en-GB" sz="1100" dirty="0"/>
          </a:p>
        </p:txBody>
      </p:sp>
      <p:pic>
        <p:nvPicPr>
          <p:cNvPr id="2054" name="Picture 6" descr="Social Services with Icon Portrait v2 - Wall Sign | Creative Safety Supply">
            <a:extLst>
              <a:ext uri="{FF2B5EF4-FFF2-40B4-BE49-F238E27FC236}">
                <a16:creationId xmlns:a16="http://schemas.microsoft.com/office/drawing/2014/main" id="{16E73EB5-83DB-CFD8-0C0D-BFC66ACF8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3225" y="566928"/>
            <a:ext cx="1660628" cy="23389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illowbrook Medical Practice">
            <a:extLst>
              <a:ext uri="{FF2B5EF4-FFF2-40B4-BE49-F238E27FC236}">
                <a16:creationId xmlns:a16="http://schemas.microsoft.com/office/drawing/2014/main" id="{6EDA4ABC-EB8C-09A2-0040-728A298C96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29742" y="564969"/>
            <a:ext cx="2338914" cy="233891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omen’s Aid">
            <a:extLst>
              <a:ext uri="{FF2B5EF4-FFF2-40B4-BE49-F238E27FC236}">
                <a16:creationId xmlns:a16="http://schemas.microsoft.com/office/drawing/2014/main" id="{697C533F-AB6A-E638-16B5-335B45B6E0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46705" y="3734704"/>
            <a:ext cx="5989328" cy="18067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70A333-FAD7-6F65-9544-73A41656A83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16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7" name="Rectangle 20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4CF8B7-0F65-03F4-3A9C-8E8F4F37C663}"/>
              </a:ext>
            </a:extLst>
          </p:cNvPr>
          <p:cNvSpPr>
            <a:spLocks noGrp="1"/>
          </p:cNvSpPr>
          <p:nvPr>
            <p:ph type="title"/>
          </p:nvPr>
        </p:nvSpPr>
        <p:spPr>
          <a:xfrm>
            <a:off x="5454316" y="609599"/>
            <a:ext cx="4140014" cy="1330839"/>
          </a:xfrm>
        </p:spPr>
        <p:txBody>
          <a:bodyPr>
            <a:normAutofit/>
          </a:bodyPr>
          <a:lstStyle/>
          <a:p>
            <a:r>
              <a:rPr lang="en-GB" sz="3400" u="sng" dirty="0">
                <a:solidFill>
                  <a:srgbClr val="632C87"/>
                </a:solidFill>
                <a:latin typeface="Amasis MT Pro Black" panose="02040A04050005020304" pitchFamily="18" charset="0"/>
              </a:rPr>
              <a:t>Analysis of Non-Resident Partner</a:t>
            </a:r>
          </a:p>
        </p:txBody>
      </p:sp>
      <p:pic>
        <p:nvPicPr>
          <p:cNvPr id="2054" name="Picture 6" descr="You can help stop domestic violence. Here’s how">
            <a:extLst>
              <a:ext uri="{FF2B5EF4-FFF2-40B4-BE49-F238E27FC236}">
                <a16:creationId xmlns:a16="http://schemas.microsoft.com/office/drawing/2014/main" id="{615B934F-82B1-60F3-E873-642A90D19E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 b="-2278"/>
          <a:stretch/>
        </p:blipFill>
        <p:spPr bwMode="auto">
          <a:xfrm>
            <a:off x="134789" y="-1"/>
            <a:ext cx="5028921" cy="6857999"/>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64F491-B9FE-6D7F-CFE1-F384490B130A}"/>
              </a:ext>
            </a:extLst>
          </p:cNvPr>
          <p:cNvSpPr>
            <a:spLocks noGrp="1"/>
          </p:cNvSpPr>
          <p:nvPr>
            <p:ph idx="1"/>
          </p:nvPr>
        </p:nvSpPr>
        <p:spPr>
          <a:xfrm>
            <a:off x="5454315" y="2048718"/>
            <a:ext cx="6309317" cy="4290298"/>
          </a:xfrm>
        </p:spPr>
        <p:txBody>
          <a:bodyPr>
            <a:normAutofit fontScale="92500" lnSpcReduction="10000"/>
          </a:bodyPr>
          <a:lstStyle/>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The Non-resident partner domestically violent towards the Mother. He isn’t a resident in the household, which suggest he not supposed to live there. The impact of this partner is that he is disturbing the Mothers and children's mental health. This partner should be reported to the housing agencies as he isn’t a permeant resident</a:t>
            </a:r>
          </a:p>
          <a:p>
            <a:pPr>
              <a:spcAft>
                <a:spcPts val="800"/>
              </a:spcAft>
              <a:buFont typeface="Wingdings" panose="05000000000000000000" pitchFamily="2" charset="2"/>
              <a:buChar char="Ø"/>
            </a:pPr>
            <a:r>
              <a:rPr lang="en-GB" sz="1900" dirty="0">
                <a:latin typeface="Arial" panose="020B0604020202020204" pitchFamily="34" charset="0"/>
                <a:cs typeface="Arial" panose="020B0604020202020204" pitchFamily="34" charset="0"/>
              </a:rPr>
              <a:t>The agency that will be considered is domestic violence agency this is an agency dedicated to helping people within violent situations and domestic abuse</a:t>
            </a:r>
            <a:r>
              <a:rPr lang="en-GB" sz="1900" i="1" dirty="0">
                <a:latin typeface="Arial" panose="020B0604020202020204" pitchFamily="34" charset="0"/>
                <a:cs typeface="Arial" panose="020B0604020202020204" pitchFamily="34" charset="0"/>
              </a:rPr>
              <a:t> (NCDV, 2023)</a:t>
            </a:r>
          </a:p>
          <a:p>
            <a:pPr>
              <a:spcAft>
                <a:spcPts val="800"/>
              </a:spcAft>
              <a:buFont typeface="Wingdings" panose="05000000000000000000" pitchFamily="2" charset="2"/>
              <a:buChar char="Ø"/>
            </a:pPr>
            <a:r>
              <a:rPr lang="en-GB" sz="1900" dirty="0">
                <a:latin typeface="Arial" panose="020B0604020202020204" pitchFamily="34" charset="0"/>
                <a:cs typeface="Arial" panose="020B0604020202020204" pitchFamily="34" charset="0"/>
              </a:rPr>
              <a:t>He should </a:t>
            </a:r>
            <a:r>
              <a:rPr lang="en-GB" sz="1900" dirty="0">
                <a:latin typeface="Arial" panose="020B0604020202020204" pitchFamily="34" charset="0"/>
                <a:ea typeface="STZhongsong" panose="020B0503020204020204" pitchFamily="2" charset="-122"/>
                <a:cs typeface="Arial" panose="020B0604020202020204" pitchFamily="34" charset="0"/>
              </a:rPr>
              <a:t>a</a:t>
            </a:r>
            <a:r>
              <a:rPr lang="en-GB" sz="1900" dirty="0">
                <a:effectLst/>
                <a:latin typeface="Arial" panose="020B0604020202020204" pitchFamily="34" charset="0"/>
                <a:ea typeface="STZhongsong" panose="020B0503020204020204" pitchFamily="2" charset="-122"/>
                <a:cs typeface="Arial" panose="020B0604020202020204" pitchFamily="34" charset="0"/>
              </a:rPr>
              <a:t>ttend counselling or anger management programs for behavioural issues. Furthermore, he should stablish clear boundaries and expectations for respectful interactions and encourage taking responsibility and working towards positive change. </a:t>
            </a:r>
            <a:r>
              <a:rPr lang="en-GB" sz="1900" dirty="0">
                <a:latin typeface="Arial" panose="020B0604020202020204" pitchFamily="34" charset="0"/>
                <a:ea typeface="STZhongsong" panose="020B0503020204020204" pitchFamily="2" charset="-122"/>
                <a:cs typeface="Arial" panose="020B0604020202020204" pitchFamily="34" charset="0"/>
              </a:rPr>
              <a:t>If his behaviour changes in the process, he will be able to rejoin the family.</a:t>
            </a:r>
            <a:endParaRPr lang="en-GB" sz="1900" dirty="0">
              <a:effectLst/>
              <a:latin typeface="Arial" panose="020B0604020202020204" pitchFamily="34" charset="0"/>
              <a:ea typeface="STZhongsong" panose="020B0503020204020204" pitchFamily="2" charset="-122"/>
              <a:cs typeface="Arial" panose="020B0604020202020204" pitchFamily="34" charset="0"/>
            </a:endParaRPr>
          </a:p>
          <a:p>
            <a:pPr marL="0" indent="0">
              <a:buNone/>
            </a:pPr>
            <a:endParaRPr lang="en-GB" sz="1400" dirty="0"/>
          </a:p>
        </p:txBody>
      </p:sp>
      <p:sp>
        <p:nvSpPr>
          <p:cNvPr id="4" name="TextBox 3">
            <a:extLst>
              <a:ext uri="{FF2B5EF4-FFF2-40B4-BE49-F238E27FC236}">
                <a16:creationId xmlns:a16="http://schemas.microsoft.com/office/drawing/2014/main" id="{771DD228-CE1B-EE4F-C2EF-4CAB22C48888}"/>
              </a:ext>
            </a:extLst>
          </p:cNvPr>
          <p:cNvSpPr txBox="1"/>
          <p:nvPr/>
        </p:nvSpPr>
        <p:spPr>
          <a:xfrm>
            <a:off x="10230328" y="646000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68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alpha val="94902"/>
          </a:srgbClr>
        </a:solidFill>
        <a:effectLst/>
      </p:bgPr>
    </p:bg>
    <p:spTree>
      <p:nvGrpSpPr>
        <p:cNvPr id="1" name=""/>
        <p:cNvGrpSpPr/>
        <p:nvPr/>
      </p:nvGrpSpPr>
      <p:grpSpPr>
        <a:xfrm>
          <a:off x="0" y="0"/>
          <a:ext cx="0" cy="0"/>
          <a:chOff x="0" y="0"/>
          <a:chExt cx="0" cy="0"/>
        </a:xfrm>
      </p:grpSpPr>
      <p:sp useBgFill="1">
        <p:nvSpPr>
          <p:cNvPr id="3102" name="Rectangle 308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D4F8B8-CB92-5F79-D01D-F8EED14FDD78}"/>
              </a:ext>
            </a:extLst>
          </p:cNvPr>
          <p:cNvSpPr>
            <a:spLocks noGrp="1"/>
          </p:cNvSpPr>
          <p:nvPr>
            <p:ph type="title"/>
          </p:nvPr>
        </p:nvSpPr>
        <p:spPr>
          <a:xfrm>
            <a:off x="838201" y="345810"/>
            <a:ext cx="5120561" cy="1325563"/>
          </a:xfrm>
        </p:spPr>
        <p:txBody>
          <a:bodyPr>
            <a:noAutofit/>
          </a:bodyPr>
          <a:lstStyle/>
          <a:p>
            <a:r>
              <a:rPr lang="en-GB" sz="3600" u="sng" dirty="0">
                <a:latin typeface="Amasis MT Pro Black" panose="02040A04050005020304" pitchFamily="18" charset="0"/>
              </a:rPr>
              <a:t>Analysis of Son – (Primary School Age)</a:t>
            </a:r>
          </a:p>
        </p:txBody>
      </p:sp>
      <p:sp>
        <p:nvSpPr>
          <p:cNvPr id="3" name="Content Placeholder 2">
            <a:extLst>
              <a:ext uri="{FF2B5EF4-FFF2-40B4-BE49-F238E27FC236}">
                <a16:creationId xmlns:a16="http://schemas.microsoft.com/office/drawing/2014/main" id="{1173EA41-B832-8936-EFA5-92BEAFCB3189}"/>
              </a:ext>
            </a:extLst>
          </p:cNvPr>
          <p:cNvSpPr>
            <a:spLocks noGrp="1"/>
          </p:cNvSpPr>
          <p:nvPr>
            <p:ph idx="1"/>
          </p:nvPr>
        </p:nvSpPr>
        <p:spPr>
          <a:xfrm>
            <a:off x="838201" y="1825625"/>
            <a:ext cx="5092194" cy="4351338"/>
          </a:xfrm>
        </p:spPr>
        <p:txBody>
          <a:bodyPr>
            <a:normAutofit fontScale="92500" lnSpcReduction="20000"/>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youngest son has a disability, this is an inability to perform an activity within the normal human range. This situation can impact himself and other members of his family., this is because it can affect his communications between them.</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agencies that he will need to improve the situation is the Disability support services, social services and child welfare services. The agencies can support him as they can provide assistance with his disability and resources that can improve his daily life.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Additional with the situation between the Mother and partner, it can affect the child's mental health, social serves will be able to stop the situation and provide support with his mental health.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equality Act 2010 policy supports this child as it states that a disabled children has rights to be in education and with the agencies provided the son will be able to visit the primary school without difficulties. </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p>
        </p:txBody>
      </p:sp>
      <p:sp>
        <p:nvSpPr>
          <p:cNvPr id="310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3076" name="Picture 4" descr="Child Welfare Germiston – Child Welfare Germiston is a registered, Non ...">
            <a:extLst>
              <a:ext uri="{FF2B5EF4-FFF2-40B4-BE49-F238E27FC236}">
                <a16:creationId xmlns:a16="http://schemas.microsoft.com/office/drawing/2014/main" id="{53EE0E6D-7508-B809-B078-2DCB43CCB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713" t="-9803" r="8716" b="12719"/>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3104" name="Arc 308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074" name="Picture 2" descr="Additional £2.4m funding awarded to disability charities | UK ...">
            <a:extLst>
              <a:ext uri="{FF2B5EF4-FFF2-40B4-BE49-F238E27FC236}">
                <a16:creationId xmlns:a16="http://schemas.microsoft.com/office/drawing/2014/main" id="{64D24E53-E3CB-88C3-E1C6-EB8C203C90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267"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880088-96E3-8318-B6F7-4CE7C579318C}"/>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1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A3C4">
            <a:alpha val="52000"/>
          </a:srgbClr>
        </a:solidFill>
        <a:effectLst/>
      </p:bgPr>
    </p:bg>
    <p:spTree>
      <p:nvGrpSpPr>
        <p:cNvPr id="1" name=""/>
        <p:cNvGrpSpPr/>
        <p:nvPr/>
      </p:nvGrpSpPr>
      <p:grpSpPr>
        <a:xfrm>
          <a:off x="0" y="0"/>
          <a:ext cx="0" cy="0"/>
          <a:chOff x="0" y="0"/>
          <a:chExt cx="0" cy="0"/>
        </a:xfrm>
      </p:grpSpPr>
      <p:sp useBgFill="1">
        <p:nvSpPr>
          <p:cNvPr id="4123" name="Rectangle 4106">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24" name="Group 4108">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10" name="Rectangle 4109">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5" name="Rectangle 4110">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26" name="Rectangle 4112">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036FE7AA-2153-BA8C-28B7-653BAAF5E455}"/>
              </a:ext>
            </a:extLst>
          </p:cNvPr>
          <p:cNvSpPr>
            <a:spLocks noGrp="1"/>
          </p:cNvSpPr>
          <p:nvPr>
            <p:ph type="title"/>
          </p:nvPr>
        </p:nvSpPr>
        <p:spPr>
          <a:xfrm>
            <a:off x="6383337" y="469448"/>
            <a:ext cx="4946651" cy="1487940"/>
          </a:xfrm>
        </p:spPr>
        <p:txBody>
          <a:bodyPr anchor="t">
            <a:normAutofit/>
          </a:bodyPr>
          <a:lstStyle/>
          <a:p>
            <a:r>
              <a:rPr lang="en-GB" sz="2800" u="sng" dirty="0">
                <a:solidFill>
                  <a:srgbClr val="D7A3C4"/>
                </a:solidFill>
                <a:latin typeface="Amasis MT Pro Black" panose="02040A04050005020304" pitchFamily="18" charset="0"/>
              </a:rPr>
              <a:t>Two Daughters – (Secondary School Age)</a:t>
            </a:r>
          </a:p>
        </p:txBody>
      </p:sp>
      <p:pic>
        <p:nvPicPr>
          <p:cNvPr id="4102" name="Picture 6" descr="School children working together, educational concept. Two school ...">
            <a:extLst>
              <a:ext uri="{FF2B5EF4-FFF2-40B4-BE49-F238E27FC236}">
                <a16:creationId xmlns:a16="http://schemas.microsoft.com/office/drawing/2014/main" id="{6F7448BE-52F1-ED7C-E97B-A0A5340734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4771"/>
          <a:stretch/>
        </p:blipFill>
        <p:spPr bwMode="auto">
          <a:xfrm>
            <a:off x="550862" y="551479"/>
            <a:ext cx="5256213"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DDA16E8-B0BB-E3BB-FF1F-2011CD498C68}"/>
              </a:ext>
            </a:extLst>
          </p:cNvPr>
          <p:cNvSpPr>
            <a:spLocks noGrp="1"/>
          </p:cNvSpPr>
          <p:nvPr>
            <p:ph idx="1"/>
          </p:nvPr>
        </p:nvSpPr>
        <p:spPr>
          <a:xfrm>
            <a:off x="6383338" y="2059200"/>
            <a:ext cx="5256214" cy="4276786"/>
          </a:xfrm>
        </p:spPr>
        <p:txBody>
          <a:bodyPr anchor="t">
            <a:normAutofit/>
          </a:bodyPr>
          <a:lstStyle/>
          <a:p>
            <a:pPr>
              <a:buFont typeface="Wingdings" panose="05000000000000000000" pitchFamily="2" charset="2"/>
              <a:buChar char="Ø"/>
            </a:pPr>
            <a:r>
              <a:rPr lang="en-GB" sz="1900" dirty="0">
                <a:solidFill>
                  <a:schemeClr val="tx1">
                    <a:alpha val="60000"/>
                  </a:schemeClr>
                </a:solidFill>
                <a:latin typeface="Arial" panose="020B0604020202020204" pitchFamily="34" charset="0"/>
                <a:cs typeface="Arial" panose="020B0604020202020204" pitchFamily="34" charset="0"/>
              </a:rPr>
              <a:t>The situation that the daughters are in is that the violence in the house can impact their educational outcome with exams, it can  also impact their health and wellbeing.</a:t>
            </a:r>
          </a:p>
          <a:p>
            <a:pPr>
              <a:spcAft>
                <a:spcPts val="800"/>
              </a:spcAft>
              <a:buFont typeface="Wingdings" panose="05000000000000000000" pitchFamily="2" charset="2"/>
              <a:buChar char="Ø"/>
            </a:pPr>
            <a:r>
              <a:rPr lang="en-GB" sz="1900" dirty="0">
                <a:solidFill>
                  <a:schemeClr val="tx1">
                    <a:alpha val="60000"/>
                  </a:schemeClr>
                </a:solidFill>
                <a:effectLst/>
                <a:latin typeface="Arial" panose="020B0604020202020204" pitchFamily="34" charset="0"/>
                <a:cs typeface="Arial" panose="020B0604020202020204" pitchFamily="34" charset="0"/>
              </a:rPr>
              <a:t>The Agencies that can support the daughter is counselling or support groups to address the emotional impact of violence, connect with school resources for academic and emotional support and provide opportunities for extracurricular activities to promote well-being.</a:t>
            </a:r>
          </a:p>
          <a:p>
            <a:pPr>
              <a:spcAft>
                <a:spcPts val="800"/>
              </a:spcAft>
              <a:buFont typeface="Wingdings" panose="05000000000000000000" pitchFamily="2" charset="2"/>
              <a:buChar char="Ø"/>
            </a:pPr>
            <a:r>
              <a:rPr lang="en-GB" sz="1900" dirty="0">
                <a:solidFill>
                  <a:schemeClr val="tx1">
                    <a:alpha val="60000"/>
                  </a:schemeClr>
                </a:solidFill>
                <a:latin typeface="Arial" panose="020B0604020202020204" pitchFamily="34" charset="0"/>
                <a:ea typeface="Calibri" panose="020F0502020204030204" pitchFamily="34" charset="0"/>
                <a:cs typeface="Arial" panose="020B0604020202020204" pitchFamily="34" charset="0"/>
              </a:rPr>
              <a:t>The educational services, can provide help with the daughters to improve their education resources in their secondary school. </a:t>
            </a:r>
          </a:p>
          <a:p>
            <a:pPr marL="0" indent="0">
              <a:spcAft>
                <a:spcPts val="800"/>
              </a:spcAft>
              <a:buNone/>
            </a:pPr>
            <a:endParaRPr lang="en-GB" sz="1900"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900" dirty="0">
              <a:solidFill>
                <a:schemeClr val="tx1">
                  <a:alpha val="60000"/>
                </a:schemeClr>
              </a:solidFill>
            </a:endParaRPr>
          </a:p>
        </p:txBody>
      </p:sp>
      <p:pic>
        <p:nvPicPr>
          <p:cNvPr id="4098" name="Picture 2" descr="Education and learning word business collage concept | Stock Photo ...">
            <a:extLst>
              <a:ext uri="{FF2B5EF4-FFF2-40B4-BE49-F238E27FC236}">
                <a16:creationId xmlns:a16="http://schemas.microsoft.com/office/drawing/2014/main" id="{687D481F-8E42-534C-DCE1-C34F17FE00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476"/>
          <a:stretch/>
        </p:blipFill>
        <p:spPr bwMode="auto">
          <a:xfrm>
            <a:off x="550862" y="3518725"/>
            <a:ext cx="5256000"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A9A537-215C-D47E-8D78-7C039D01349A}"/>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687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65" name="Rectangle 515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2D53C0-B074-84F5-D001-C5A4C2779136}"/>
              </a:ext>
            </a:extLst>
          </p:cNvPr>
          <p:cNvSpPr>
            <a:spLocks noGrp="1"/>
          </p:cNvSpPr>
          <p:nvPr>
            <p:ph type="title"/>
          </p:nvPr>
        </p:nvSpPr>
        <p:spPr>
          <a:xfrm>
            <a:off x="589560" y="856180"/>
            <a:ext cx="5279408" cy="1128068"/>
          </a:xfrm>
        </p:spPr>
        <p:txBody>
          <a:bodyPr anchor="ctr">
            <a:normAutofit/>
          </a:bodyPr>
          <a:lstStyle/>
          <a:p>
            <a:r>
              <a:rPr lang="en-GB" sz="3700" u="sng" dirty="0">
                <a:latin typeface="Amasis MT Pro Black" panose="02040A04050005020304" pitchFamily="18" charset="0"/>
              </a:rPr>
              <a:t>Son – (Working Age)</a:t>
            </a:r>
          </a:p>
        </p:txBody>
      </p:sp>
      <p:grpSp>
        <p:nvGrpSpPr>
          <p:cNvPr id="5166" name="Group 515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67" name="Rectangle 515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68" name="Rectangle 515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69" name="Rectangle 51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784F8A-38F3-9A3E-5D8F-A50498327249}"/>
              </a:ext>
            </a:extLst>
          </p:cNvPr>
          <p:cNvSpPr>
            <a:spLocks noGrp="1"/>
          </p:cNvSpPr>
          <p:nvPr>
            <p:ph idx="1"/>
          </p:nvPr>
        </p:nvSpPr>
        <p:spPr>
          <a:xfrm>
            <a:off x="590719" y="2330505"/>
            <a:ext cx="5278066" cy="3979585"/>
          </a:xfrm>
        </p:spPr>
        <p:txBody>
          <a:bodyPr anchor="ctr">
            <a:normAutofit fontScale="92500" lnSpcReduction="20000"/>
          </a:bodyPr>
          <a:lstStyle/>
          <a:p>
            <a:pPr marL="0" indent="0">
              <a:buNone/>
            </a:pPr>
            <a:endParaRPr lang="en-GB" sz="17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Since the son is at working age, he would be assisting the mother with the housing needs and general finance issues, this can prevent the amount of responsibility the mothers holds and can quicker the process of being financial stainable.  In addition, the son has come back from care to stay with the family which suggests that it's  a positive aspect for the family.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The agencies that will help the son is Job centre as they can provide the son with a suitable job that can help the families financial  situation </a:t>
            </a:r>
            <a:r>
              <a:rPr lang="en-GB" sz="1700" i="1" dirty="0">
                <a:latin typeface="Arial" panose="020B0604020202020204" pitchFamily="34" charset="0"/>
                <a:cs typeface="Arial" panose="020B0604020202020204" pitchFamily="34" charset="0"/>
              </a:rPr>
              <a:t>(Job Centre, 2023).</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The  community family support programme support families as they make life changing decision to improve their lives .  The agency can help him with family support  that tackle the challenges in the household.  Additionally, they can support him creating a CV and preparations for job interviews </a:t>
            </a:r>
            <a:r>
              <a:rPr lang="en-GB" sz="1700" i="1" dirty="0">
                <a:latin typeface="Arial" panose="020B0604020202020204" pitchFamily="34" charset="0"/>
                <a:cs typeface="Arial" panose="020B0604020202020204" pitchFamily="34" charset="0"/>
              </a:rPr>
              <a:t>(Nidirect, 2023).</a:t>
            </a:r>
          </a:p>
          <a:p>
            <a:pPr marL="0" indent="0">
              <a:buNone/>
            </a:pPr>
            <a:endParaRPr lang="en-GB" sz="1700" dirty="0"/>
          </a:p>
        </p:txBody>
      </p:sp>
      <p:sp>
        <p:nvSpPr>
          <p:cNvPr id="5170" name="Rectangle 515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71" name="Rectangle 516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Job vacancies back to pre-lockdown levels, study suggests | Shropshire Star">
            <a:extLst>
              <a:ext uri="{FF2B5EF4-FFF2-40B4-BE49-F238E27FC236}">
                <a16:creationId xmlns:a16="http://schemas.microsoft.com/office/drawing/2014/main" id="{77ACC04B-63AA-AE73-C254-3C04C2E8DD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01" r="16830"/>
          <a:stretch/>
        </p:blipFill>
        <p:spPr bwMode="auto">
          <a:xfrm>
            <a:off x="7982982" y="581892"/>
            <a:ext cx="2598315" cy="2518756"/>
          </a:xfrm>
          <a:prstGeom prst="rect">
            <a:avLst/>
          </a:prstGeom>
          <a:noFill/>
          <a:extLst>
            <a:ext uri="{909E8E84-426E-40DD-AFC4-6F175D3DCCD1}">
              <a14:hiddenFill xmlns:a14="http://schemas.microsoft.com/office/drawing/2010/main">
                <a:solidFill>
                  <a:srgbClr val="FFFFFF"/>
                </a:solidFill>
              </a14:hiddenFill>
            </a:ext>
          </a:extLst>
        </p:spPr>
      </p:pic>
      <p:sp>
        <p:nvSpPr>
          <p:cNvPr id="5172" name="Rectangle 516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Community Family Support Programme - Network Personnel">
            <a:extLst>
              <a:ext uri="{FF2B5EF4-FFF2-40B4-BE49-F238E27FC236}">
                <a16:creationId xmlns:a16="http://schemas.microsoft.com/office/drawing/2014/main" id="{0C5C0B4D-752B-9C7E-24AC-E8EF071430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89053" y="3707894"/>
            <a:ext cx="2984308" cy="25187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205481F-1F02-CCF0-8F8F-4751EBFC3F2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000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5000">
              <a:srgbClr val="0070C0"/>
            </a:gs>
            <a:gs pos="46000">
              <a:srgbClr val="00B050"/>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1D22-3808-5C0B-E741-D23023F7EF23}"/>
              </a:ext>
            </a:extLst>
          </p:cNvPr>
          <p:cNvSpPr>
            <a:spLocks noGrp="1"/>
          </p:cNvSpPr>
          <p:nvPr>
            <p:ph type="title"/>
          </p:nvPr>
        </p:nvSpPr>
        <p:spPr/>
        <p:txBody>
          <a:bodyPr>
            <a:normAutofit/>
          </a:bodyPr>
          <a:lstStyle/>
          <a:p>
            <a:r>
              <a:rPr lang="en-GB" sz="3600" u="sng" dirty="0">
                <a:solidFill>
                  <a:schemeClr val="bg1"/>
                </a:solidFill>
                <a:latin typeface="Amasis MT Pro Black" panose="02040A04050005020304" pitchFamily="18" charset="0"/>
              </a:rPr>
              <a:t>Current Relevant Policies </a:t>
            </a:r>
          </a:p>
        </p:txBody>
      </p:sp>
      <p:graphicFrame>
        <p:nvGraphicFramePr>
          <p:cNvPr id="4" name="Table 4">
            <a:extLst>
              <a:ext uri="{FF2B5EF4-FFF2-40B4-BE49-F238E27FC236}">
                <a16:creationId xmlns:a16="http://schemas.microsoft.com/office/drawing/2014/main" id="{ABC59DCF-C588-9D49-9D1E-CC9280A69ADF}"/>
              </a:ext>
            </a:extLst>
          </p:cNvPr>
          <p:cNvGraphicFramePr>
            <a:graphicFrameLocks noGrp="1"/>
          </p:cNvGraphicFramePr>
          <p:nvPr>
            <p:extLst>
              <p:ext uri="{D42A27DB-BD31-4B8C-83A1-F6EECF244321}">
                <p14:modId xmlns:p14="http://schemas.microsoft.com/office/powerpoint/2010/main" val="1554323524"/>
              </p:ext>
            </p:extLst>
          </p:nvPr>
        </p:nvGraphicFramePr>
        <p:xfrm>
          <a:off x="962242" y="1362637"/>
          <a:ext cx="10274718" cy="5214055"/>
        </p:xfrm>
        <a:graphic>
          <a:graphicData uri="http://schemas.openxmlformats.org/drawingml/2006/table">
            <a:tbl>
              <a:tblPr firstRow="1" bandRow="1">
                <a:tableStyleId>{5C22544A-7EE6-4342-B048-85BDC9FD1C3A}</a:tableStyleId>
              </a:tblPr>
              <a:tblGrid>
                <a:gridCol w="1861448">
                  <a:extLst>
                    <a:ext uri="{9D8B030D-6E8A-4147-A177-3AD203B41FA5}">
                      <a16:colId xmlns:a16="http://schemas.microsoft.com/office/drawing/2014/main" val="2199097875"/>
                    </a:ext>
                  </a:extLst>
                </a:gridCol>
                <a:gridCol w="3972137">
                  <a:extLst>
                    <a:ext uri="{9D8B030D-6E8A-4147-A177-3AD203B41FA5}">
                      <a16:colId xmlns:a16="http://schemas.microsoft.com/office/drawing/2014/main" val="480930655"/>
                    </a:ext>
                  </a:extLst>
                </a:gridCol>
                <a:gridCol w="4441133">
                  <a:extLst>
                    <a:ext uri="{9D8B030D-6E8A-4147-A177-3AD203B41FA5}">
                      <a16:colId xmlns:a16="http://schemas.microsoft.com/office/drawing/2014/main" val="775624433"/>
                    </a:ext>
                  </a:extLst>
                </a:gridCol>
              </a:tblGrid>
              <a:tr h="342151">
                <a:tc>
                  <a:txBody>
                    <a:bodyPr/>
                    <a:lstStyle/>
                    <a:p>
                      <a:r>
                        <a:rPr lang="en-GB" sz="1400" dirty="0"/>
                        <a:t>Policies </a:t>
                      </a:r>
                    </a:p>
                  </a:txBody>
                  <a:tcPr/>
                </a:tc>
                <a:tc>
                  <a:txBody>
                    <a:bodyPr/>
                    <a:lstStyle/>
                    <a:p>
                      <a:r>
                        <a:rPr lang="en-GB" sz="1400" dirty="0"/>
                        <a:t>Definition</a:t>
                      </a:r>
                    </a:p>
                  </a:txBody>
                  <a:tcPr/>
                </a:tc>
                <a:tc>
                  <a:txBody>
                    <a:bodyPr/>
                    <a:lstStyle/>
                    <a:p>
                      <a:r>
                        <a:rPr lang="en-GB" sz="1400" dirty="0"/>
                        <a:t>Case Study</a:t>
                      </a:r>
                    </a:p>
                  </a:txBody>
                  <a:tcPr/>
                </a:tc>
                <a:extLst>
                  <a:ext uri="{0D108BD9-81ED-4DB2-BD59-A6C34878D82A}">
                    <a16:rowId xmlns:a16="http://schemas.microsoft.com/office/drawing/2014/main" val="44550921"/>
                  </a:ext>
                </a:extLst>
              </a:tr>
              <a:tr h="1042985">
                <a:tc>
                  <a:txBody>
                    <a:bodyPr/>
                    <a:lstStyle/>
                    <a:p>
                      <a:r>
                        <a:rPr lang="en-GB" sz="1050" dirty="0"/>
                        <a:t>Human Rights Act 1998</a:t>
                      </a:r>
                    </a:p>
                  </a:txBody>
                  <a:tcPr/>
                </a:tc>
                <a:tc>
                  <a:txBody>
                    <a:bodyPr/>
                    <a:lstStyle/>
                    <a:p>
                      <a:r>
                        <a:rPr lang="en-GB" sz="1050" dirty="0"/>
                        <a:t>The policy  ensures that individuals have access to fundamental rights and freedoms </a:t>
                      </a:r>
                      <a:r>
                        <a:rPr lang="en-GB" sz="1050" i="1" dirty="0"/>
                        <a:t>(Equality and Human Rights, 2023).</a:t>
                      </a:r>
                    </a:p>
                  </a:txBody>
                  <a:tcPr/>
                </a:tc>
                <a:tc>
                  <a:txBody>
                    <a:bodyPr/>
                    <a:lstStyle/>
                    <a:p>
                      <a:r>
                        <a:rPr lang="en-GB" sz="1050" dirty="0"/>
                        <a:t>This policy will provide protection to the family as they are vulnerable, and one child is disabled. This law will make sure that the family are safe from the domestic violence from the partner. </a:t>
                      </a:r>
                    </a:p>
                  </a:txBody>
                  <a:tcPr/>
                </a:tc>
                <a:extLst>
                  <a:ext uri="{0D108BD9-81ED-4DB2-BD59-A6C34878D82A}">
                    <a16:rowId xmlns:a16="http://schemas.microsoft.com/office/drawing/2014/main" val="2914712158"/>
                  </a:ext>
                </a:extLst>
              </a:tr>
              <a:tr h="921908">
                <a:tc>
                  <a:txBody>
                    <a:bodyPr/>
                    <a:lstStyle/>
                    <a:p>
                      <a:r>
                        <a:rPr lang="en-GB" sz="1050" dirty="0"/>
                        <a:t>Care Act 2014</a:t>
                      </a:r>
                    </a:p>
                  </a:txBody>
                  <a:tcPr/>
                </a:tc>
                <a:tc>
                  <a:txBody>
                    <a:bodyPr/>
                    <a:lstStyle/>
                    <a:p>
                      <a:r>
                        <a:rPr lang="en-GB" sz="1050" dirty="0"/>
                        <a:t>The care act policy was Introduced by the UK government to reform the social care system, it aims to improve the quality of care that is provided to vulnerable people ensuring they are respected </a:t>
                      </a:r>
                      <a:r>
                        <a:rPr lang="en-GB" sz="1050" i="1" dirty="0"/>
                        <a:t>(DeltaNet, 2022).</a:t>
                      </a:r>
                    </a:p>
                  </a:txBody>
                  <a:tcPr/>
                </a:tc>
                <a:tc>
                  <a:txBody>
                    <a:bodyPr/>
                    <a:lstStyle/>
                    <a:p>
                      <a:r>
                        <a:rPr lang="en-GB" sz="1050" dirty="0"/>
                        <a:t>This act will also help the family from protect them from the mental abuse created by the violence in the household and can provide care to the children which can improve their quality of life.</a:t>
                      </a:r>
                    </a:p>
                  </a:txBody>
                  <a:tcPr/>
                </a:tc>
                <a:extLst>
                  <a:ext uri="{0D108BD9-81ED-4DB2-BD59-A6C34878D82A}">
                    <a16:rowId xmlns:a16="http://schemas.microsoft.com/office/drawing/2014/main" val="3999416561"/>
                  </a:ext>
                </a:extLst>
              </a:tr>
              <a:tr h="1180419">
                <a:tc>
                  <a:txBody>
                    <a:bodyPr/>
                    <a:lstStyle/>
                    <a:p>
                      <a:r>
                        <a:rPr lang="en-GB" sz="1050" dirty="0"/>
                        <a:t>Equality Act 2010</a:t>
                      </a:r>
                    </a:p>
                  </a:txBody>
                  <a:tcPr/>
                </a:tc>
                <a:tc>
                  <a:txBody>
                    <a:bodyPr/>
                    <a:lstStyle/>
                    <a:p>
                      <a:r>
                        <a:rPr lang="en-GB" sz="1050" dirty="0"/>
                        <a:t>This act protects issues including age, disability, gender reassignment, marriage and civil, partnership, pregnancy and maternity, race, religion, sex and sexual orientation </a:t>
                      </a:r>
                      <a:r>
                        <a:rPr lang="en-GB" sz="1050" i="1" dirty="0"/>
                        <a:t>(Participation, 2023). </a:t>
                      </a:r>
                    </a:p>
                  </a:txBody>
                  <a:tcPr/>
                </a:tc>
                <a:tc>
                  <a:txBody>
                    <a:bodyPr/>
                    <a:lstStyle/>
                    <a:p>
                      <a:r>
                        <a:rPr lang="en-GB" sz="1050" dirty="0"/>
                        <a:t>This act will support the family as the family contains a disabled child which the act can support by providing him with education opportunities and access to education. The act can also provide support to the mother by recovering  from the violence that she has experience by having access to support services like healthcare and they can also help with housing needs.</a:t>
                      </a:r>
                    </a:p>
                  </a:txBody>
                  <a:tcPr/>
                </a:tc>
                <a:extLst>
                  <a:ext uri="{0D108BD9-81ED-4DB2-BD59-A6C34878D82A}">
                    <a16:rowId xmlns:a16="http://schemas.microsoft.com/office/drawing/2014/main" val="3963552968"/>
                  </a:ext>
                </a:extLst>
              </a:tr>
              <a:tr h="685171">
                <a:tc>
                  <a:txBody>
                    <a:bodyPr/>
                    <a:lstStyle/>
                    <a:p>
                      <a:r>
                        <a:rPr lang="en-GB" sz="1050" dirty="0"/>
                        <a:t>United Nation Convention on the rights of the child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This policy understands children's, economic, social, civil, political  and culture rights.  (</a:t>
                      </a:r>
                      <a:r>
                        <a:rPr lang="en-GB" sz="1050" i="1" dirty="0"/>
                        <a:t>UNICEF, 2023) . </a:t>
                      </a:r>
                      <a:r>
                        <a:rPr lang="en-GB" sz="1050" dirty="0"/>
                        <a:t>According to Article 2 from (</a:t>
                      </a:r>
                      <a:r>
                        <a:rPr lang="en-GB" sz="1050" i="1" dirty="0"/>
                        <a:t>UNICEF, 2023)  the policy applies  to  ev</a:t>
                      </a:r>
                      <a:r>
                        <a:rPr lang="en-GB" sz="1050" dirty="0"/>
                        <a:t>ery child without discrimination  despite their language sex, race or family background etc. </a:t>
                      </a:r>
                    </a:p>
                  </a:txBody>
                  <a:tcPr/>
                </a:tc>
                <a:tc>
                  <a:txBody>
                    <a:bodyPr/>
                    <a:lstStyle/>
                    <a:p>
                      <a:r>
                        <a:rPr lang="en-GB" sz="1050" dirty="0"/>
                        <a:t>This policy will help the given family as the disabled child and violently domesticated mother won't be discriminated from having access to care to better their situations.</a:t>
                      </a:r>
                    </a:p>
                  </a:txBody>
                  <a:tcPr/>
                </a:tc>
                <a:extLst>
                  <a:ext uri="{0D108BD9-81ED-4DB2-BD59-A6C34878D82A}">
                    <a16:rowId xmlns:a16="http://schemas.microsoft.com/office/drawing/2014/main" val="594729055"/>
                  </a:ext>
                </a:extLst>
              </a:tr>
              <a:tr h="835052">
                <a:tc>
                  <a:txBody>
                    <a:bodyPr/>
                    <a:lstStyle/>
                    <a:p>
                      <a:r>
                        <a:rPr lang="en-GB" sz="1050" dirty="0"/>
                        <a:t>The Children and Social Work Act</a:t>
                      </a:r>
                    </a:p>
                  </a:txBody>
                  <a:tcPr/>
                </a:tc>
                <a:tc>
                  <a:txBody>
                    <a:bodyPr/>
                    <a:lstStyle/>
                    <a:p>
                      <a:r>
                        <a:rPr lang="en-GB" sz="1050" dirty="0"/>
                        <a:t>This act aims to improve the welfare of children and young people with vulnerabilities. It also strengthens the social work profession and ensures that social workers contain the skills and knowledge needs to create an impact </a:t>
                      </a:r>
                      <a:r>
                        <a:rPr lang="en-GB" sz="1050" i="1" dirty="0"/>
                        <a:t>(Social Work England, 2023).</a:t>
                      </a:r>
                    </a:p>
                  </a:txBody>
                  <a:tcPr/>
                </a:tc>
                <a:tc>
                  <a:txBody>
                    <a:bodyPr/>
                    <a:lstStyle/>
                    <a:p>
                      <a:r>
                        <a:rPr lang="en-GB" sz="1050" dirty="0"/>
                        <a:t>This act can help the family as they can provide personal advisers  that can help the children and mother from experiencing  the domestic violence  and can h=give access to resources that will improve their education, employment and housing opportunities. </a:t>
                      </a:r>
                    </a:p>
                  </a:txBody>
                  <a:tcPr/>
                </a:tc>
                <a:extLst>
                  <a:ext uri="{0D108BD9-81ED-4DB2-BD59-A6C34878D82A}">
                    <a16:rowId xmlns:a16="http://schemas.microsoft.com/office/drawing/2014/main" val="3648503737"/>
                  </a:ext>
                </a:extLst>
              </a:tr>
            </a:tbl>
          </a:graphicData>
        </a:graphic>
      </p:graphicFrame>
      <p:sp>
        <p:nvSpPr>
          <p:cNvPr id="3" name="TextBox 2">
            <a:extLst>
              <a:ext uri="{FF2B5EF4-FFF2-40B4-BE49-F238E27FC236}">
                <a16:creationId xmlns:a16="http://schemas.microsoft.com/office/drawing/2014/main" id="{02D0A7ED-11FF-D1D1-0810-D2B6F71BD6F7}"/>
              </a:ext>
            </a:extLst>
          </p:cNvPr>
          <p:cNvSpPr txBox="1"/>
          <p:nvPr/>
        </p:nvSpPr>
        <p:spPr>
          <a:xfrm>
            <a:off x="8789505" y="6576692"/>
            <a:ext cx="3066608"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 and Madona Igbinoba</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033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7555-0221-58D0-75C5-763B799AC09B}"/>
              </a:ext>
            </a:extLst>
          </p:cNvPr>
          <p:cNvSpPr>
            <a:spLocks noGrp="1"/>
          </p:cNvSpPr>
          <p:nvPr>
            <p:ph type="title"/>
          </p:nvPr>
        </p:nvSpPr>
        <p:spPr>
          <a:xfrm>
            <a:off x="838200" y="234496"/>
            <a:ext cx="10515600" cy="1325563"/>
          </a:xfrm>
        </p:spPr>
        <p:txBody>
          <a:bodyPr>
            <a:normAutofit/>
          </a:bodyPr>
          <a:lstStyle/>
          <a:p>
            <a:r>
              <a:rPr lang="en-GB" sz="2800" u="sng" dirty="0">
                <a:latin typeface="Amasis MT Pro Black" panose="02040A04050005020304" pitchFamily="18" charset="0"/>
              </a:rPr>
              <a:t>Importance of a Multiagency Partnership Approach</a:t>
            </a:r>
            <a:r>
              <a:rPr lang="en-GB" sz="2800" u="sng" dirty="0">
                <a:solidFill>
                  <a:schemeClr val="bg1"/>
                </a:solidFill>
                <a:latin typeface="Amasis MT Pro Black" panose="02040A04050005020304" pitchFamily="18" charset="0"/>
              </a:rPr>
              <a:t> </a:t>
            </a:r>
          </a:p>
        </p:txBody>
      </p:sp>
      <p:pic>
        <p:nvPicPr>
          <p:cNvPr id="9" name="Picture 8">
            <a:extLst>
              <a:ext uri="{FF2B5EF4-FFF2-40B4-BE49-F238E27FC236}">
                <a16:creationId xmlns:a16="http://schemas.microsoft.com/office/drawing/2014/main" id="{2028775D-FD98-069D-76F0-279AB4177720}"/>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83000"/>
                    </a14:imgEffect>
                  </a14:imgLayer>
                </a14:imgProps>
              </a:ext>
              <a:ext uri="{28A0092B-C50C-407E-A947-70E740481C1C}">
                <a14:useLocalDpi xmlns:a14="http://schemas.microsoft.com/office/drawing/2010/main" val="0"/>
              </a:ext>
            </a:extLst>
          </a:blip>
          <a:stretch>
            <a:fillRect/>
          </a:stretch>
        </p:blipFill>
        <p:spPr>
          <a:xfrm>
            <a:off x="1256566" y="1560059"/>
            <a:ext cx="9678868" cy="5297157"/>
          </a:xfrm>
          <a:prstGeom prst="rect">
            <a:avLst/>
          </a:prstGeom>
        </p:spPr>
      </p:pic>
      <p:graphicFrame>
        <p:nvGraphicFramePr>
          <p:cNvPr id="8" name="Table 7">
            <a:extLst>
              <a:ext uri="{FF2B5EF4-FFF2-40B4-BE49-F238E27FC236}">
                <a16:creationId xmlns:a16="http://schemas.microsoft.com/office/drawing/2014/main" id="{67E234B9-3B0C-4778-BF38-F2E63D4EE8BE}"/>
              </a:ext>
            </a:extLst>
          </p:cNvPr>
          <p:cNvGraphicFramePr>
            <a:graphicFrameLocks noGrp="1"/>
          </p:cNvGraphicFramePr>
          <p:nvPr>
            <p:extLst>
              <p:ext uri="{D42A27DB-BD31-4B8C-83A1-F6EECF244321}">
                <p14:modId xmlns:p14="http://schemas.microsoft.com/office/powerpoint/2010/main" val="2253105211"/>
              </p:ext>
            </p:extLst>
          </p:nvPr>
        </p:nvGraphicFramePr>
        <p:xfrm>
          <a:off x="707571" y="1303111"/>
          <a:ext cx="11190515" cy="4586063"/>
        </p:xfrm>
        <a:graphic>
          <a:graphicData uri="http://schemas.openxmlformats.org/drawingml/2006/table">
            <a:tbl>
              <a:tblPr firstRow="1" firstCol="1" bandRow="1">
                <a:effectLst>
                  <a:outerShdw blurRad="76200" dir="18900000" sy="23000" kx="-1200000" algn="bl" rotWithShape="0">
                    <a:prstClr val="black">
                      <a:alpha val="20000"/>
                    </a:prstClr>
                  </a:outerShdw>
                  <a:reflection stA="0" endPos="65000" dist="50800" dir="5400000" sy="-100000" algn="bl" rotWithShape="0"/>
                </a:effectLst>
                <a:tableStyleId>{9DCAF9ED-07DC-4A11-8D7F-57B35C25682E}</a:tableStyleId>
              </a:tblPr>
              <a:tblGrid>
                <a:gridCol w="4888488">
                  <a:extLst>
                    <a:ext uri="{9D8B030D-6E8A-4147-A177-3AD203B41FA5}">
                      <a16:colId xmlns:a16="http://schemas.microsoft.com/office/drawing/2014/main" val="3565302495"/>
                    </a:ext>
                  </a:extLst>
                </a:gridCol>
                <a:gridCol w="6302027">
                  <a:extLst>
                    <a:ext uri="{9D8B030D-6E8A-4147-A177-3AD203B41FA5}">
                      <a16:colId xmlns:a16="http://schemas.microsoft.com/office/drawing/2014/main" val="938299042"/>
                    </a:ext>
                  </a:extLst>
                </a:gridCol>
              </a:tblGrid>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Social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support and interventions for domestic violence, housing needs, and finances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41005737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Housing Agencies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Assist in finding suitable, safe, and stable housing options for the family</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200114261"/>
                  </a:ext>
                </a:extLst>
              </a:tr>
              <a:tr h="506579">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Domestic Violence Support Organizations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counselling, safety planning, and resources for individuals experiencing DV</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2054826322"/>
                  </a:ext>
                </a:extLst>
              </a:tr>
              <a:tr h="521324">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Financial Advisors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on budgeting, financial management, and accessing additional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6447712"/>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Disability Support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specific needs of the youngest son with disabilities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31069129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Mental Health Professionals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counseling and therapy services for emotional and psychological well-being</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4228769133"/>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Child Welfare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Collaborate on care and well-being of the son in care, ensure appropriate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896089265"/>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Education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educational disruptions and provide necessary accommodations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59999384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Community Support Programs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additional resources and programs for families facing multiple challenges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986889491"/>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Legal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and support related to legal rights and navigating the legal system</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0803548"/>
                  </a:ext>
                </a:extLst>
              </a:tr>
            </a:tbl>
          </a:graphicData>
        </a:graphic>
      </p:graphicFrame>
      <p:sp>
        <p:nvSpPr>
          <p:cNvPr id="3" name="TextBox 2">
            <a:extLst>
              <a:ext uri="{FF2B5EF4-FFF2-40B4-BE49-F238E27FC236}">
                <a16:creationId xmlns:a16="http://schemas.microsoft.com/office/drawing/2014/main" id="{041BB394-1F29-F9F7-9218-F4135EAD58C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881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ine Chemicals Contingency Planning: 5 Things to Consider">
            <a:extLst>
              <a:ext uri="{FF2B5EF4-FFF2-40B4-BE49-F238E27FC236}">
                <a16:creationId xmlns:a16="http://schemas.microsoft.com/office/drawing/2014/main" id="{1FF615BD-34AD-DBAA-F5ED-98FD338F2048}"/>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3965" b="11766"/>
          <a:stretch/>
        </p:blipFill>
        <p:spPr bwMode="auto">
          <a:xfrm>
            <a:off x="-1514" y="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4000" b="1" u="sng" dirty="0">
                <a:solidFill>
                  <a:srgbClr val="D7A3C4"/>
                </a:solidFill>
                <a:latin typeface="Amasis MT Pro Black" panose="02040A04050005020304" pitchFamily="18" charset="0"/>
              </a:rPr>
              <a:t>Contingency Plan </a:t>
            </a:r>
          </a:p>
        </p:txBody>
      </p:sp>
      <p:sp>
        <p:nvSpPr>
          <p:cNvPr id="1033" name="Rectangle 10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841248" y="3502152"/>
            <a:ext cx="10720832" cy="3073400"/>
          </a:xfrm>
          <a:prstGeom prst="rect">
            <a:avLst/>
          </a:prstGeom>
        </p:spPr>
        <p:txBody>
          <a:bodyPr vert="horz" lIns="91440" tIns="45720" rIns="91440" bIns="45720" rtlCol="0">
            <a:normAutofit fontScale="92500" lnSpcReduction="20000"/>
          </a:bodyPr>
          <a:lstStyle/>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information about the family's history, wants, and worries through in-depth interviews with individual members.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Pay a visit to the residence in question and look for any obvious safety or housing problems.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more information by working with educators, medical professionals, and social workers.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detailed information using standardized evaluation methods for domestic violence, housing requirements, financial circumstances, and impairments.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Learn more about the family's income, expenditures, and resources through a financial evaluation. </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Screenings and mental health exams can help determine how much of an effect domestic abuse has on family members.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Discuss the children's academic accomplishments, any special needs they may have, and any necessary modifications with their school.</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Contact a disability support service to discuss your youngest son's unique situation and their recommendations for how to help him best. If you're concerned about the safety of your home or the potential harm that domestic violence might do, you might want to undertake a risk assessment.</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several points of view by holding case conferences and conducting collaborative assessments with the participating specialists.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Additionally, we can contact the NSPCC as they help children and adults that have experience any  type of neglect and abuse.</a:t>
            </a:r>
          </a:p>
          <a:p>
            <a:pPr marL="342900" lvl="0" indent="-228600">
              <a:lnSpc>
                <a:spcPct val="90000"/>
              </a:lnSpc>
              <a:spcBef>
                <a:spcPts val="1000"/>
              </a:spcBef>
              <a:buClr>
                <a:srgbClr val="D7A3C4"/>
              </a:buClr>
              <a:buSzPct val="80000"/>
              <a:buFont typeface="Arial" panose="020B0604020202020204" pitchFamily="34" charset="0"/>
              <a:buChar char="•"/>
            </a:pPr>
            <a:endParaRPr lang="en-US" sz="1400" dirty="0"/>
          </a:p>
        </p:txBody>
      </p:sp>
      <p:sp>
        <p:nvSpPr>
          <p:cNvPr id="6" name="TextBox 5">
            <a:extLst>
              <a:ext uri="{FF2B5EF4-FFF2-40B4-BE49-F238E27FC236}">
                <a16:creationId xmlns:a16="http://schemas.microsoft.com/office/drawing/2014/main" id="{6A8652DB-E468-00F5-0F9E-85F44E9B91BE}"/>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493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379B6E-FF1B-A0C9-48EB-C2B2A7DCACD5}"/>
              </a:ext>
            </a:extLst>
          </p:cNvPr>
          <p:cNvSpPr>
            <a:spLocks noGrp="1"/>
          </p:cNvSpPr>
          <p:nvPr>
            <p:ph type="title"/>
          </p:nvPr>
        </p:nvSpPr>
        <p:spPr>
          <a:xfrm>
            <a:off x="836679" y="723898"/>
            <a:ext cx="6002110" cy="1495425"/>
          </a:xfrm>
        </p:spPr>
        <p:txBody>
          <a:bodyPr>
            <a:normAutofit/>
          </a:bodyPr>
          <a:lstStyle/>
          <a:p>
            <a:r>
              <a:rPr lang="en-GB" sz="4000" u="sng" dirty="0">
                <a:solidFill>
                  <a:schemeClr val="accent2">
                    <a:lumMod val="75000"/>
                  </a:schemeClr>
                </a:solidFill>
                <a:latin typeface="Amasis MT Pro Black" panose="02040A04050005020304" pitchFamily="18" charset="0"/>
              </a:rPr>
              <a:t>Conclusion</a:t>
            </a:r>
          </a:p>
        </p:txBody>
      </p:sp>
      <p:sp>
        <p:nvSpPr>
          <p:cNvPr id="3" name="Content Placeholder 2">
            <a:extLst>
              <a:ext uri="{FF2B5EF4-FFF2-40B4-BE49-F238E27FC236}">
                <a16:creationId xmlns:a16="http://schemas.microsoft.com/office/drawing/2014/main" id="{BF9650EF-CC47-C799-3744-4D160197073A}"/>
              </a:ext>
            </a:extLst>
          </p:cNvPr>
          <p:cNvSpPr>
            <a:spLocks noGrp="1"/>
          </p:cNvSpPr>
          <p:nvPr>
            <p:ph idx="1"/>
          </p:nvPr>
        </p:nvSpPr>
        <p:spPr>
          <a:xfrm>
            <a:off x="836680" y="2405067"/>
            <a:ext cx="6002110" cy="3280116"/>
          </a:xfrm>
        </p:spPr>
        <p:txBody>
          <a:bodyPr>
            <a:normAutofit lnSpcReduction="10000"/>
          </a:bodyPr>
          <a:lstStyle/>
          <a:p>
            <a:pPr marL="0" indent="0">
              <a:buNone/>
            </a:pPr>
            <a:r>
              <a:rPr lang="en-GB" sz="2000" dirty="0"/>
              <a:t>In conclusion this presentation has outlined the situations and their impacts of all the people in the case study, Mother, non-resident partner, the disabled son, two daughters and the working age son. Furthermore, we have provided possible agencies that can help each individual with the barriers they have and analysed the relevant polices that fit each situation. Additionally, we have stated the risk factors and safeguarding concerns in the family and explained the approach towards them. Finally, we have created a contingency plan, which is a back-up plan that can solve the situations if the first approaches don’t go so well. </a:t>
            </a:r>
          </a:p>
        </p:txBody>
      </p:sp>
      <p:pic>
        <p:nvPicPr>
          <p:cNvPr id="32" name="Picture 4" descr="Light bulb on yellow background with sketched light beams and cord">
            <a:extLst>
              <a:ext uri="{FF2B5EF4-FFF2-40B4-BE49-F238E27FC236}">
                <a16:creationId xmlns:a16="http://schemas.microsoft.com/office/drawing/2014/main" id="{51895D87-E4DC-4205-A74D-B71AAF0C8480}"/>
              </a:ext>
            </a:extLst>
          </p:cNvPr>
          <p:cNvPicPr>
            <a:picLocks noChangeAspect="1"/>
          </p:cNvPicPr>
          <p:nvPr/>
        </p:nvPicPr>
        <p:blipFill rotWithShape="1">
          <a:blip r:embed="rId2"/>
          <a:srcRect l="49743" r="548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A66B663C-B6D0-D20E-9C85-C5423B4A7ED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4638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99875-B8D9-61FD-EE72-788225642C3A}"/>
              </a:ext>
            </a:extLst>
          </p:cNvPr>
          <p:cNvSpPr>
            <a:spLocks noGrp="1"/>
          </p:cNvSpPr>
          <p:nvPr>
            <p:ph type="title"/>
          </p:nvPr>
        </p:nvSpPr>
        <p:spPr>
          <a:xfrm>
            <a:off x="630936" y="640080"/>
            <a:ext cx="4818888" cy="1481328"/>
          </a:xfrm>
        </p:spPr>
        <p:txBody>
          <a:bodyPr anchor="b">
            <a:normAutofit/>
          </a:bodyPr>
          <a:lstStyle/>
          <a:p>
            <a:r>
              <a:rPr lang="en-GB" sz="5400" u="sng">
                <a:latin typeface="Amasis MT Pro Black" panose="02040A04050005020304" pitchFamily="18" charset="0"/>
              </a:rPr>
              <a:t>References </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B294E-22F0-5392-7E99-BD0C6DA3A8E5}"/>
              </a:ext>
            </a:extLst>
          </p:cNvPr>
          <p:cNvSpPr>
            <a:spLocks noGrp="1"/>
          </p:cNvSpPr>
          <p:nvPr>
            <p:ph idx="1"/>
          </p:nvPr>
        </p:nvSpPr>
        <p:spPr>
          <a:xfrm>
            <a:off x="630936" y="2660904"/>
            <a:ext cx="4946904" cy="3945128"/>
          </a:xfrm>
        </p:spPr>
        <p:txBody>
          <a:bodyPr anchor="t">
            <a:normAutofit lnSpcReduction="10000"/>
          </a:bodyPr>
          <a:lstStyle/>
          <a:p>
            <a:r>
              <a:rPr lang="en-GB" sz="900" dirty="0">
                <a:effectLst/>
              </a:rPr>
              <a:t>Fournier, A.B. (2023) </a:t>
            </a:r>
            <a:r>
              <a:rPr lang="en-GB" sz="900" i="1" dirty="0">
                <a:effectLst/>
              </a:rPr>
              <a:t>Everything you need to know about relationship </a:t>
            </a:r>
            <a:r>
              <a:rPr lang="en-GB" sz="900" i="1" dirty="0" err="1">
                <a:effectLst/>
              </a:rPr>
              <a:t>counseling</a:t>
            </a:r>
            <a:r>
              <a:rPr lang="en-GB" sz="900" dirty="0">
                <a:effectLst/>
              </a:rPr>
              <a:t>, </a:t>
            </a:r>
            <a:r>
              <a:rPr lang="en-GB" sz="900" i="1" dirty="0" err="1">
                <a:effectLst/>
              </a:rPr>
              <a:t>Verywell</a:t>
            </a:r>
            <a:r>
              <a:rPr lang="en-GB" sz="900" i="1" dirty="0">
                <a:effectLst/>
              </a:rPr>
              <a:t> Mind</a:t>
            </a:r>
            <a:r>
              <a:rPr lang="en-GB" sz="900" dirty="0">
                <a:effectLst/>
              </a:rPr>
              <a:t>. Available at: </a:t>
            </a:r>
            <a:r>
              <a:rPr lang="en-GB" sz="900" dirty="0">
                <a:effectLst/>
                <a:hlinkClick r:id="rId2"/>
              </a:rPr>
              <a:t>https://www.verywellmind.com/what-you-need-to-know-about-relationship-counseling-4694545 </a:t>
            </a:r>
            <a:r>
              <a:rPr lang="en-GB" sz="900" dirty="0">
                <a:effectLst/>
              </a:rPr>
              <a:t>(Accessed: 14 June 2023). </a:t>
            </a:r>
          </a:p>
          <a:p>
            <a:r>
              <a:rPr lang="en-GB" sz="900" i="1" dirty="0">
                <a:effectLst/>
              </a:rPr>
              <a:t>What we do</a:t>
            </a:r>
            <a:r>
              <a:rPr lang="en-GB" sz="900" dirty="0">
                <a:effectLst/>
              </a:rPr>
              <a:t> (2023) </a:t>
            </a:r>
            <a:r>
              <a:rPr lang="en-GB" sz="900" i="1" dirty="0">
                <a:effectLst/>
              </a:rPr>
              <a:t>Women’s Aid</a:t>
            </a:r>
            <a:r>
              <a:rPr lang="en-GB" sz="900" dirty="0">
                <a:effectLst/>
              </a:rPr>
              <a:t>. Available at: </a:t>
            </a:r>
            <a:r>
              <a:rPr lang="en-GB" sz="900" dirty="0">
                <a:effectLst/>
                <a:hlinkClick r:id="rId3"/>
              </a:rPr>
              <a:t>https://www.womensaid.org.uk/what-we-do/ </a:t>
            </a:r>
            <a:r>
              <a:rPr lang="en-GB" sz="900" dirty="0">
                <a:effectLst/>
              </a:rPr>
              <a:t>(Accessed: 14 June 2023). </a:t>
            </a:r>
          </a:p>
          <a:p>
            <a:r>
              <a:rPr lang="en-GB" sz="900" i="1" dirty="0">
                <a:effectLst/>
              </a:rPr>
              <a:t>Domestic Violence &amp; Abuse · emergency injunction service</a:t>
            </a:r>
            <a:r>
              <a:rPr lang="en-GB" sz="900" dirty="0">
                <a:effectLst/>
              </a:rPr>
              <a:t> (2023) </a:t>
            </a:r>
            <a:r>
              <a:rPr lang="en-GB" sz="900" i="1" dirty="0">
                <a:effectLst/>
              </a:rPr>
              <a:t>NCDV</a:t>
            </a:r>
            <a:r>
              <a:rPr lang="en-GB" sz="900" dirty="0">
                <a:effectLst/>
              </a:rPr>
              <a:t>. Available at: https:</a:t>
            </a:r>
            <a:r>
              <a:rPr lang="en-GB" sz="900" dirty="0">
                <a:effectLst/>
                <a:hlinkClick r:id="rId4"/>
              </a:rPr>
              <a:t>//www.ncdv.org.uk/#:~:text=A%20free%2C%20fast%20emergency%20injunction%20service%20to%20survivors,gender%2C%20age%2C%20ethnicity%2C%20socio-economic%20status%2C%20sexuality%20or%20background. </a:t>
            </a:r>
            <a:r>
              <a:rPr lang="en-GB" sz="900" dirty="0">
                <a:effectLst/>
              </a:rPr>
              <a:t>(Accessed: 18 June 2023). </a:t>
            </a:r>
          </a:p>
          <a:p>
            <a:r>
              <a:rPr lang="en-GB" sz="900" dirty="0">
                <a:effectLst/>
              </a:rPr>
              <a:t>(No date) </a:t>
            </a:r>
            <a:r>
              <a:rPr lang="en-GB" sz="900" i="1" dirty="0">
                <a:effectLst/>
              </a:rPr>
              <a:t>What are the advantages of Job Centres? (plus </a:t>
            </a:r>
            <a:r>
              <a:rPr lang="en-GB" sz="900" i="1" dirty="0" err="1">
                <a:effectLst/>
              </a:rPr>
              <a:t>faqs</a:t>
            </a:r>
            <a:r>
              <a:rPr lang="en-GB" sz="900" i="1" dirty="0">
                <a:effectLst/>
              </a:rPr>
              <a:t>) - indeed</a:t>
            </a:r>
            <a:r>
              <a:rPr lang="en-GB" sz="900" dirty="0">
                <a:effectLst/>
              </a:rPr>
              <a:t>. Available at: https:</a:t>
            </a:r>
            <a:r>
              <a:rPr lang="en-GB" sz="900" dirty="0">
                <a:effectLst/>
                <a:hlinkClick r:id="rId5"/>
              </a:rPr>
              <a:t>//uk.indeed.com/career-advice/finding-a-job/advantages-of-job-centres </a:t>
            </a:r>
            <a:r>
              <a:rPr lang="en-GB" sz="900" dirty="0">
                <a:effectLst/>
              </a:rPr>
              <a:t>(Accessed: 18 June 2023). </a:t>
            </a:r>
          </a:p>
          <a:p>
            <a:r>
              <a:rPr lang="en-GB" sz="900" i="1" dirty="0">
                <a:effectLst/>
              </a:rPr>
              <a:t>Safeguarding people</a:t>
            </a:r>
            <a:r>
              <a:rPr lang="en-GB" sz="900" dirty="0">
                <a:effectLst/>
              </a:rPr>
              <a:t> (no date) </a:t>
            </a:r>
            <a:r>
              <a:rPr lang="en-GB" sz="900" i="1" dirty="0">
                <a:effectLst/>
              </a:rPr>
              <a:t>Safeguarding people - Care Quality Commission</a:t>
            </a:r>
            <a:r>
              <a:rPr lang="en-GB" sz="900" dirty="0">
                <a:effectLst/>
              </a:rPr>
              <a:t>. Available at</a:t>
            </a:r>
            <a:r>
              <a:rPr lang="en-GB" sz="900" dirty="0">
                <a:effectLst/>
                <a:hlinkClick r:id="rId6"/>
              </a:rPr>
              <a:t>: https://www.cqc.org.uk/what-we-do/how-we-do-our-job/safeguarding-people </a:t>
            </a:r>
            <a:r>
              <a:rPr lang="en-GB" sz="900" dirty="0">
                <a:effectLst/>
              </a:rPr>
              <a:t>(Accessed: 19 June 2023). </a:t>
            </a:r>
          </a:p>
          <a:p>
            <a:r>
              <a:rPr lang="en-GB" sz="900" i="1" dirty="0">
                <a:effectLst/>
              </a:rPr>
              <a:t>Community Family Support Programme</a:t>
            </a:r>
            <a:r>
              <a:rPr lang="en-GB" sz="900" dirty="0">
                <a:effectLst/>
              </a:rPr>
              <a:t> (2023) </a:t>
            </a:r>
            <a:r>
              <a:rPr lang="en-GB" sz="900" i="1" dirty="0" err="1">
                <a:effectLst/>
              </a:rPr>
              <a:t>nidirect</a:t>
            </a:r>
            <a:r>
              <a:rPr lang="en-GB" sz="900" dirty="0">
                <a:effectLst/>
              </a:rPr>
              <a:t>. Available at: </a:t>
            </a:r>
            <a:r>
              <a:rPr lang="en-GB" sz="900" dirty="0">
                <a:effectLst/>
                <a:hlinkClick r:id="rId7"/>
              </a:rPr>
              <a:t>https://www.nidirect.gov.uk/articles/community-family-support-programme </a:t>
            </a:r>
            <a:r>
              <a:rPr lang="en-GB" sz="900" dirty="0">
                <a:effectLst/>
              </a:rPr>
              <a:t>(Accessed: 19 June 2023). </a:t>
            </a:r>
          </a:p>
          <a:p>
            <a:r>
              <a:rPr lang="en-GB" sz="900" i="1" dirty="0">
                <a:effectLst/>
              </a:rPr>
              <a:t>The Human Rights Act</a:t>
            </a:r>
            <a:r>
              <a:rPr lang="en-GB" sz="900" dirty="0">
                <a:effectLst/>
              </a:rPr>
              <a:t> (no date) </a:t>
            </a:r>
            <a:r>
              <a:rPr lang="en-GB" sz="900" i="1" dirty="0">
                <a:effectLst/>
              </a:rPr>
              <a:t>The Human Rights Act | Equality and Human Rights Commission</a:t>
            </a:r>
            <a:r>
              <a:rPr lang="en-GB" sz="900" dirty="0">
                <a:effectLst/>
              </a:rPr>
              <a:t>. Available at: </a:t>
            </a:r>
            <a:r>
              <a:rPr lang="en-GB" sz="900" dirty="0">
                <a:effectLst/>
                <a:hlinkClick r:id="rId8"/>
              </a:rPr>
              <a:t>https://www.equalityhumanrights.com/en/human-rights/human-rights-act </a:t>
            </a:r>
            <a:r>
              <a:rPr lang="en-GB" sz="900" dirty="0">
                <a:effectLst/>
              </a:rPr>
              <a:t>(Accessed: 20 June 2023). </a:t>
            </a:r>
          </a:p>
          <a:p>
            <a:r>
              <a:rPr lang="en-GB" sz="900" dirty="0">
                <a:effectLst/>
              </a:rPr>
              <a:t>Participation, E. (no date) </a:t>
            </a:r>
            <a:r>
              <a:rPr lang="en-GB" sz="900" i="1" dirty="0">
                <a:effectLst/>
              </a:rPr>
              <a:t>Equality act 2010</a:t>
            </a:r>
            <a:r>
              <a:rPr lang="en-GB" sz="900" dirty="0">
                <a:effectLst/>
              </a:rPr>
              <a:t>, </a:t>
            </a:r>
            <a:r>
              <a:rPr lang="en-GB" sz="900" i="1" dirty="0">
                <a:effectLst/>
              </a:rPr>
              <a:t>Legislation.gov.uk</a:t>
            </a:r>
            <a:r>
              <a:rPr lang="en-GB" sz="900" dirty="0">
                <a:effectLst/>
              </a:rPr>
              <a:t>. Available at: </a:t>
            </a:r>
            <a:r>
              <a:rPr lang="en-GB" sz="900" dirty="0">
                <a:effectLst/>
                <a:hlinkClick r:id="rId9"/>
              </a:rPr>
              <a:t>https://www.legislation.gov.uk/ukpga/2010/15/contents </a:t>
            </a:r>
            <a:r>
              <a:rPr lang="en-GB" sz="900" dirty="0">
                <a:effectLst/>
              </a:rPr>
              <a:t>(Accessed: 20 June 2023). </a:t>
            </a:r>
          </a:p>
          <a:p>
            <a:r>
              <a:rPr lang="en-GB" sz="900" i="1" dirty="0">
                <a:effectLst/>
              </a:rPr>
              <a:t>UN Convention on the rights of the child</a:t>
            </a:r>
            <a:r>
              <a:rPr lang="en-GB" sz="900" dirty="0">
                <a:effectLst/>
              </a:rPr>
              <a:t> (2022) </a:t>
            </a:r>
            <a:r>
              <a:rPr lang="en-GB" sz="900" i="1" dirty="0">
                <a:effectLst/>
              </a:rPr>
              <a:t>UNICEF UK</a:t>
            </a:r>
            <a:r>
              <a:rPr lang="en-GB" sz="900" dirty="0">
                <a:effectLst/>
              </a:rPr>
              <a:t>. Available at: </a:t>
            </a:r>
            <a:r>
              <a:rPr lang="en-GB" sz="900" dirty="0">
                <a:effectLst/>
                <a:hlinkClick r:id="rId10"/>
              </a:rPr>
              <a:t>https://www.unicef.org.uk/what-we-do/un-convention-child-rights/</a:t>
            </a:r>
            <a:r>
              <a:rPr lang="en-GB" sz="900" dirty="0">
                <a:effectLst/>
              </a:rPr>
              <a:t> (Accessed: 20 June 2023). </a:t>
            </a:r>
          </a:p>
          <a:p>
            <a:endParaRPr lang="en-GB" sz="700" dirty="0">
              <a:effectLst/>
            </a:endParaRPr>
          </a:p>
          <a:p>
            <a:endParaRPr lang="en-GB" sz="700" dirty="0">
              <a:effectLst/>
            </a:endParaRPr>
          </a:p>
          <a:p>
            <a:endParaRPr lang="en-GB" sz="700" dirty="0">
              <a:effectLst/>
            </a:endParaRPr>
          </a:p>
          <a:p>
            <a:endParaRPr lang="en-GB" sz="700" dirty="0">
              <a:effectLst/>
            </a:endParaRPr>
          </a:p>
          <a:p>
            <a:endParaRPr lang="en-GB" sz="700" dirty="0"/>
          </a:p>
        </p:txBody>
      </p:sp>
      <p:pic>
        <p:nvPicPr>
          <p:cNvPr id="7" name="Graphic 6" descr="Veterinarian">
            <a:extLst>
              <a:ext uri="{FF2B5EF4-FFF2-40B4-BE49-F238E27FC236}">
                <a16:creationId xmlns:a16="http://schemas.microsoft.com/office/drawing/2014/main" id="{FF41106F-7D7F-AC56-A3CE-781BC98D94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28228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4100" b="1" u="sng">
                <a:solidFill>
                  <a:srgbClr val="FFFFFF"/>
                </a:solidFill>
                <a:latin typeface="Amasis MT Pro Black" panose="02040A04050005020304" pitchFamily="18" charset="0"/>
                <a:cs typeface="Arial" panose="020B0604020202020204" pitchFamily="34" charset="0"/>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US" sz="900">
                <a:latin typeface="Times New Roman" panose="02020603050405020304" pitchFamily="18" charset="0"/>
                <a:cs typeface="Times New Roman" panose="02020603050405020304" pitchFamily="18" charset="0"/>
              </a:rPr>
              <a:t> </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Alzahrani</a:t>
            </a:r>
            <a:r>
              <a:rPr lang="en-US" sz="900">
                <a:latin typeface="Times New Roman" panose="02020603050405020304" pitchFamily="18" charset="0"/>
                <a:cs typeface="Times New Roman" panose="02020603050405020304" pitchFamily="18" charset="0"/>
              </a:rPr>
              <a:t>, M., </a:t>
            </a:r>
            <a:r>
              <a:rPr lang="en-US" sz="900" err="1">
                <a:latin typeface="Times New Roman" panose="02020603050405020304" pitchFamily="18" charset="0"/>
                <a:cs typeface="Times New Roman" panose="02020603050405020304" pitchFamily="18" charset="0"/>
              </a:rPr>
              <a:t>Alharbi</a:t>
            </a:r>
            <a:r>
              <a:rPr lang="en-US" sz="900">
                <a:latin typeface="Times New Roman" panose="02020603050405020304" pitchFamily="18" charset="0"/>
                <a:cs typeface="Times New Roman" panose="02020603050405020304" pitchFamily="18" charset="0"/>
              </a:rPr>
              <a:t>, M., and </a:t>
            </a:r>
            <a:r>
              <a:rPr lang="en-US" sz="900" err="1">
                <a:latin typeface="Times New Roman" panose="02020603050405020304" pitchFamily="18" charset="0"/>
                <a:cs typeface="Times New Roman" panose="02020603050405020304" pitchFamily="18" charset="0"/>
              </a:rPr>
              <a:t>Alodwani</a:t>
            </a:r>
            <a:r>
              <a:rPr lang="en-US" sz="900">
                <a:latin typeface="Times New Roman" panose="02020603050405020304" pitchFamily="18" charset="0"/>
                <a:cs typeface="Times New Roman" panose="02020603050405020304" pitchFamily="18" charset="0"/>
              </a:rPr>
              <a:t>, A. (2019). The Effect of Social-Emotional Competence on Children Academic Achievement and Behavioral Development. </a:t>
            </a:r>
            <a:r>
              <a:rPr lang="en-GB" sz="900" i="1">
                <a:latin typeface="Times New Roman" panose="02020603050405020304" pitchFamily="18" charset="0"/>
                <a:cs typeface="Times New Roman" panose="02020603050405020304" pitchFamily="18" charset="0"/>
              </a:rPr>
              <a:t>International Education Studies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(12), 141-149.</a:t>
            </a:r>
          </a:p>
          <a:p>
            <a:r>
              <a:rPr lang="en-US" sz="900">
                <a:latin typeface="Times New Roman" panose="02020603050405020304" pitchFamily="18" charset="0"/>
                <a:cs typeface="Times New Roman" panose="02020603050405020304" pitchFamily="18" charset="0"/>
              </a:rPr>
              <a:t>Bourke-Taylor, H. M., Jane, F., and Peat, J. (2019). Healthy mothers healthy families workshop intervention: A preliminary investigation of healthy lifestyle changes for mothers of a child with a disability. </a:t>
            </a:r>
            <a:r>
              <a:rPr lang="en-GB" sz="900" i="1">
                <a:latin typeface="Times New Roman" panose="02020603050405020304" pitchFamily="18" charset="0"/>
                <a:cs typeface="Times New Roman" panose="02020603050405020304" pitchFamily="18" charset="0"/>
              </a:rPr>
              <a:t>Journal of Autism and Developmental Disorders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49</a:t>
            </a:r>
            <a:r>
              <a:rPr lang="en-GB" sz="900">
                <a:latin typeface="Times New Roman" panose="02020603050405020304" pitchFamily="18" charset="0"/>
                <a:cs typeface="Times New Roman" panose="02020603050405020304" pitchFamily="18" charset="0"/>
              </a:rPr>
              <a:t>, 935-949.</a:t>
            </a:r>
          </a:p>
          <a:p>
            <a:r>
              <a:rPr lang="en-US" sz="900" err="1">
                <a:latin typeface="Times New Roman" panose="02020603050405020304" pitchFamily="18" charset="0"/>
                <a:cs typeface="Times New Roman" panose="02020603050405020304" pitchFamily="18" charset="0"/>
              </a:rPr>
              <a:t>Caytuiro</a:t>
            </a:r>
            <a:r>
              <a:rPr lang="en-US" sz="900">
                <a:latin typeface="Times New Roman" panose="02020603050405020304" pitchFamily="18" charset="0"/>
                <a:cs typeface="Times New Roman" panose="02020603050405020304" pitchFamily="18" charset="0"/>
              </a:rPr>
              <a:t>, Y. C., </a:t>
            </a:r>
            <a:r>
              <a:rPr lang="en-US" sz="900" err="1">
                <a:latin typeface="Times New Roman" panose="02020603050405020304" pitchFamily="18" charset="0"/>
                <a:cs typeface="Times New Roman" panose="02020603050405020304" pitchFamily="18" charset="0"/>
              </a:rPr>
              <a:t>Mantari</a:t>
            </a:r>
            <a:r>
              <a:rPr lang="en-US" sz="900">
                <a:latin typeface="Times New Roman" panose="02020603050405020304" pitchFamily="18" charset="0"/>
                <a:cs typeface="Times New Roman" panose="02020603050405020304" pitchFamily="18" charset="0"/>
              </a:rPr>
              <a:t>, K. A. N., and Durango, D. W. B. (2022, August). Assessment System for Physical Abuse in adolescents caused by Domestic Violence. In </a:t>
            </a:r>
            <a:r>
              <a:rPr lang="en-GB" sz="900" i="1">
                <a:latin typeface="Times New Roman" panose="02020603050405020304" pitchFamily="18" charset="0"/>
                <a:cs typeface="Times New Roman" panose="02020603050405020304" pitchFamily="18" charset="0"/>
              </a:rPr>
              <a:t>2022 IEEE XXIX International Conference on Electronics, Electrical Engineering and Computing (INTERCON)</a:t>
            </a:r>
            <a:r>
              <a:rPr lang="en-GB" sz="900">
                <a:latin typeface="Times New Roman" panose="02020603050405020304" pitchFamily="18" charset="0"/>
                <a:cs typeface="Times New Roman" panose="02020603050405020304" pitchFamily="18" charset="0"/>
              </a:rPr>
              <a:t> (pp. 1-4). IEEE.</a:t>
            </a:r>
          </a:p>
          <a:p>
            <a:r>
              <a:rPr lang="en-US" sz="900">
                <a:latin typeface="Times New Roman" panose="02020603050405020304" pitchFamily="18" charset="0"/>
                <a:cs typeface="Times New Roman" panose="02020603050405020304" pitchFamily="18" charset="0"/>
              </a:rPr>
              <a:t>De Groot, J. I. (2019). Environmental psychology: An introduction.</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Ghidei</a:t>
            </a:r>
            <a:r>
              <a:rPr lang="en-US" sz="900">
                <a:latin typeface="Times New Roman" panose="02020603050405020304" pitchFamily="18" charset="0"/>
                <a:cs typeface="Times New Roman" panose="02020603050405020304" pitchFamily="18" charset="0"/>
              </a:rPr>
              <a:t>, W., </a:t>
            </a:r>
            <a:r>
              <a:rPr lang="en-US" sz="900" err="1">
                <a:latin typeface="Times New Roman" panose="02020603050405020304" pitchFamily="18" charset="0"/>
                <a:cs typeface="Times New Roman" panose="02020603050405020304" pitchFamily="18" charset="0"/>
              </a:rPr>
              <a:t>Montesanti</a:t>
            </a:r>
            <a:r>
              <a:rPr lang="en-US" sz="900">
                <a:latin typeface="Times New Roman" panose="02020603050405020304" pitchFamily="18" charset="0"/>
                <a:cs typeface="Times New Roman" panose="02020603050405020304" pitchFamily="18" charset="0"/>
              </a:rPr>
              <a:t>, S., </a:t>
            </a:r>
            <a:r>
              <a:rPr lang="en-US" sz="900" err="1">
                <a:latin typeface="Times New Roman" panose="02020603050405020304" pitchFamily="18" charset="0"/>
                <a:cs typeface="Times New Roman" panose="02020603050405020304" pitchFamily="18" charset="0"/>
              </a:rPr>
              <a:t>Tomkow</a:t>
            </a:r>
            <a:r>
              <a:rPr lang="en-US" sz="900">
                <a:latin typeface="Times New Roman" panose="02020603050405020304" pitchFamily="18" charset="0"/>
                <a:cs typeface="Times New Roman" panose="02020603050405020304" pitchFamily="18" charset="0"/>
              </a:rPr>
              <a:t>, K., Silverstone, P. H., Wells, L., and Campbell, S. (2022). Examining the effectiveness, acceptability, and feasibility of virtually delivered trauma-focused domestic violence and sexual violence interventions: A rapid evidence assessment. </a:t>
            </a:r>
            <a:r>
              <a:rPr lang="en-US" sz="900" i="1">
                <a:latin typeface="Times New Roman" panose="02020603050405020304" pitchFamily="18" charset="0"/>
                <a:cs typeface="Times New Roman" panose="02020603050405020304" pitchFamily="18" charset="0"/>
              </a:rPr>
              <a:t>Trauma, Violence, and Abuse</a:t>
            </a:r>
            <a:r>
              <a:rPr lang="en-US" sz="900">
                <a:latin typeface="Times New Roman" panose="02020603050405020304" pitchFamily="18" charset="0"/>
                <a:cs typeface="Times New Roman" panose="02020603050405020304" pitchFamily="18" charset="0"/>
              </a:rPr>
              <a:t>, 15248380211069059.</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Haines‐Delmont, A., Bracewell, K., and </a:t>
            </a:r>
            <a:r>
              <a:rPr lang="en-US" sz="900" err="1">
                <a:latin typeface="Times New Roman" panose="02020603050405020304" pitchFamily="18" charset="0"/>
                <a:cs typeface="Times New Roman" panose="02020603050405020304" pitchFamily="18" charset="0"/>
              </a:rPr>
              <a:t>Chantler</a:t>
            </a:r>
            <a:r>
              <a:rPr lang="en-US" sz="900">
                <a:latin typeface="Times New Roman" panose="02020603050405020304" pitchFamily="18" charset="0"/>
                <a:cs typeface="Times New Roman" panose="02020603050405020304" pitchFamily="18" charset="0"/>
              </a:rPr>
              <a:t>, K. (2022). Negotiating </a:t>
            </a:r>
            <a:r>
              <a:rPr lang="en-US" sz="900" err="1">
                <a:latin typeface="Times New Roman" panose="02020603050405020304" pitchFamily="18" charset="0"/>
                <a:cs typeface="Times New Roman" panose="02020603050405020304" pitchFamily="18" charset="0"/>
              </a:rPr>
              <a:t>organisational</a:t>
            </a:r>
            <a:r>
              <a:rPr lang="en-US" sz="900">
                <a:latin typeface="Times New Roman" panose="02020603050405020304" pitchFamily="18" charset="0"/>
                <a:cs typeface="Times New Roman" panose="02020603050405020304" pitchFamily="18" charset="0"/>
              </a:rPr>
              <a:t> blame to foster learning: Professionals’ perspectives about Domestic Homicide Reviews. </a:t>
            </a:r>
            <a:r>
              <a:rPr lang="en-US" sz="900" i="1">
                <a:latin typeface="Times New Roman" panose="02020603050405020304" pitchFamily="18" charset="0"/>
                <a:cs typeface="Times New Roman" panose="02020603050405020304" pitchFamily="18" charset="0"/>
              </a:rPr>
              <a:t>Health and Social Care in the Community</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30</a:t>
            </a:r>
            <a:r>
              <a:rPr lang="en-US" sz="900">
                <a:latin typeface="Times New Roman" panose="02020603050405020304" pitchFamily="18" charset="0"/>
                <a:cs typeface="Times New Roman" panose="02020603050405020304" pitchFamily="18" charset="0"/>
              </a:rPr>
              <a:t>(5), e2818-e2826.</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Olsson, H., and Bergman, A. (2022). From silence to recognition: Swedish social services and the handling of honor-based violence. </a:t>
            </a:r>
            <a:r>
              <a:rPr lang="en-US" sz="900" i="1">
                <a:latin typeface="Times New Roman" panose="02020603050405020304" pitchFamily="18" charset="0"/>
                <a:cs typeface="Times New Roman" panose="02020603050405020304" pitchFamily="18" charset="0"/>
              </a:rPr>
              <a:t>European journal of social work</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25</a:t>
            </a:r>
            <a:r>
              <a:rPr lang="en-US" sz="900">
                <a:latin typeface="Times New Roman" panose="02020603050405020304" pitchFamily="18" charset="0"/>
                <a:cs typeface="Times New Roman" panose="02020603050405020304" pitchFamily="18" charset="0"/>
              </a:rPr>
              <a:t>(2), 198-209.</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Paphitis</a:t>
            </a:r>
            <a:r>
              <a:rPr lang="en-US" sz="900">
                <a:latin typeface="Times New Roman" panose="02020603050405020304" pitchFamily="18" charset="0"/>
                <a:cs typeface="Times New Roman" panose="02020603050405020304" pitchFamily="18" charset="0"/>
              </a:rPr>
              <a:t>, S. A., Bentley, A., Asher, L., </a:t>
            </a:r>
            <a:r>
              <a:rPr lang="en-US" sz="900" err="1">
                <a:latin typeface="Times New Roman" panose="02020603050405020304" pitchFamily="18" charset="0"/>
                <a:cs typeface="Times New Roman" panose="02020603050405020304" pitchFamily="18" charset="0"/>
              </a:rPr>
              <a:t>Osrin</a:t>
            </a:r>
            <a:r>
              <a:rPr lang="en-US" sz="900">
                <a:latin typeface="Times New Roman" panose="02020603050405020304" pitchFamily="18" charset="0"/>
                <a:cs typeface="Times New Roman" panose="02020603050405020304" pitchFamily="18" charset="0"/>
              </a:rPr>
              <a:t>, D., and </a:t>
            </a:r>
            <a:r>
              <a:rPr lang="en-US" sz="900" err="1">
                <a:latin typeface="Times New Roman" panose="02020603050405020304" pitchFamily="18" charset="0"/>
                <a:cs typeface="Times New Roman" panose="02020603050405020304" pitchFamily="18" charset="0"/>
              </a:rPr>
              <a:t>Oram</a:t>
            </a:r>
            <a:r>
              <a:rPr lang="en-US" sz="900">
                <a:latin typeface="Times New Roman" panose="02020603050405020304" pitchFamily="18" charset="0"/>
                <a:cs typeface="Times New Roman" panose="02020603050405020304" pitchFamily="18" charset="0"/>
              </a:rPr>
              <a:t>, S. (2022). Improving the mental health of women intimate partner violence survivors: Findings from a realist review of psychosocial interventions. </a:t>
            </a:r>
            <a:r>
              <a:rPr lang="en-GB" sz="900" i="1" err="1">
                <a:latin typeface="Times New Roman" panose="02020603050405020304" pitchFamily="18" charset="0"/>
                <a:cs typeface="Times New Roman" panose="02020603050405020304" pitchFamily="18" charset="0"/>
              </a:rPr>
              <a:t>PLoS</a:t>
            </a:r>
            <a:r>
              <a:rPr lang="en-GB" sz="900" i="1">
                <a:latin typeface="Times New Roman" panose="02020603050405020304" pitchFamily="18" charset="0"/>
                <a:cs typeface="Times New Roman" panose="02020603050405020304" pitchFamily="18" charset="0"/>
              </a:rPr>
              <a:t> one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17</a:t>
            </a:r>
            <a:r>
              <a:rPr lang="en-GB" sz="900">
                <a:latin typeface="Times New Roman" panose="02020603050405020304" pitchFamily="18" charset="0"/>
                <a:cs typeface="Times New Roman" panose="02020603050405020304" pitchFamily="18" charset="0"/>
              </a:rPr>
              <a:t>(3), e0264845.</a:t>
            </a:r>
          </a:p>
          <a:p>
            <a:r>
              <a:rPr lang="en-US" sz="900" err="1">
                <a:latin typeface="Times New Roman" panose="02020603050405020304" pitchFamily="18" charset="0"/>
                <a:cs typeface="Times New Roman" panose="02020603050405020304" pitchFamily="18" charset="0"/>
              </a:rPr>
              <a:t>Rauhaus</a:t>
            </a:r>
            <a:r>
              <a:rPr lang="en-US" sz="900">
                <a:latin typeface="Times New Roman" panose="02020603050405020304" pitchFamily="18" charset="0"/>
                <a:cs typeface="Times New Roman" panose="02020603050405020304" pitchFamily="18" charset="0"/>
              </a:rPr>
              <a:t>, B. M., </a:t>
            </a:r>
            <a:r>
              <a:rPr lang="en-US" sz="900" err="1">
                <a:latin typeface="Times New Roman" panose="02020603050405020304" pitchFamily="18" charset="0"/>
                <a:cs typeface="Times New Roman" panose="02020603050405020304" pitchFamily="18" charset="0"/>
              </a:rPr>
              <a:t>Sibila</a:t>
            </a:r>
            <a:r>
              <a:rPr lang="en-US" sz="900">
                <a:latin typeface="Times New Roman" panose="02020603050405020304" pitchFamily="18" charset="0"/>
                <a:cs typeface="Times New Roman" panose="02020603050405020304" pitchFamily="18" charset="0"/>
              </a:rPr>
              <a:t>, D., and Johnson, A. F. (2020). Addressing the increase of domestic violence and abuse during the COVID-19 pandemic: A need for empathy, care, and social equity in collaborative planning and responses. </a:t>
            </a:r>
            <a:r>
              <a:rPr lang="en-US" sz="900" i="1">
                <a:latin typeface="Times New Roman" panose="02020603050405020304" pitchFamily="18" charset="0"/>
                <a:cs typeface="Times New Roman" panose="02020603050405020304" pitchFamily="18" charset="0"/>
              </a:rPr>
              <a:t>The American Review of Public Administration</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50</a:t>
            </a:r>
            <a:r>
              <a:rPr lang="en-US" sz="900">
                <a:latin typeface="Times New Roman" panose="02020603050405020304" pitchFamily="18" charset="0"/>
                <a:cs typeface="Times New Roman" panose="02020603050405020304" pitchFamily="18" charset="0"/>
              </a:rPr>
              <a:t>(6-7), 668-674.</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Santavy</a:t>
            </a:r>
            <a:r>
              <a:rPr lang="en-US" sz="900">
                <a:latin typeface="Times New Roman" panose="02020603050405020304" pitchFamily="18" charset="0"/>
                <a:cs typeface="Times New Roman" panose="02020603050405020304" pitchFamily="18" charset="0"/>
              </a:rPr>
              <a:t>, D. L., </a:t>
            </a:r>
            <a:r>
              <a:rPr lang="en-US" sz="900" err="1">
                <a:latin typeface="Times New Roman" panose="02020603050405020304" pitchFamily="18" charset="0"/>
                <a:cs typeface="Times New Roman" panose="02020603050405020304" pitchFamily="18" charset="0"/>
              </a:rPr>
              <a:t>Horstmann</a:t>
            </a:r>
            <a:r>
              <a:rPr lang="en-US" sz="900">
                <a:latin typeface="Times New Roman" panose="02020603050405020304" pitchFamily="18" charset="0"/>
                <a:cs typeface="Times New Roman" panose="02020603050405020304" pitchFamily="18" charset="0"/>
              </a:rPr>
              <a:t>, C. L., Sharpe, L. M., Yee, S. H., and </a:t>
            </a:r>
            <a:r>
              <a:rPr lang="en-US" sz="900" err="1">
                <a:latin typeface="Times New Roman" panose="02020603050405020304" pitchFamily="18" charset="0"/>
                <a:cs typeface="Times New Roman" panose="02020603050405020304" pitchFamily="18" charset="0"/>
              </a:rPr>
              <a:t>Ringold</a:t>
            </a:r>
            <a:r>
              <a:rPr lang="en-US" sz="900">
                <a:latin typeface="Times New Roman" panose="02020603050405020304" pitchFamily="18" charset="0"/>
                <a:cs typeface="Times New Roman" panose="02020603050405020304" pitchFamily="18" charset="0"/>
              </a:rPr>
              <a:t>, P. (2021). What is it about coral reefs? Translation of ecosystem goods and services relevant to people and their well‐being. </a:t>
            </a:r>
            <a:r>
              <a:rPr lang="en-GB" sz="900" i="1">
                <a:latin typeface="Times New Roman" panose="02020603050405020304" pitchFamily="18" charset="0"/>
                <a:cs typeface="Times New Roman" panose="02020603050405020304" pitchFamily="18" charset="0"/>
              </a:rPr>
              <a:t>Ecosphere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(8), e03639.</a:t>
            </a:r>
          </a:p>
          <a:p>
            <a:r>
              <a:rPr lang="en-US" sz="900">
                <a:latin typeface="Times New Roman" panose="02020603050405020304" pitchFamily="18" charset="0"/>
                <a:cs typeface="Times New Roman" panose="02020603050405020304" pitchFamily="18" charset="0"/>
              </a:rPr>
              <a:t>Van </a:t>
            </a:r>
            <a:r>
              <a:rPr lang="en-US" sz="900" err="1">
                <a:latin typeface="Times New Roman" panose="02020603050405020304" pitchFamily="18" charset="0"/>
                <a:cs typeface="Times New Roman" panose="02020603050405020304" pitchFamily="18" charset="0"/>
              </a:rPr>
              <a:t>Niel</a:t>
            </a:r>
            <a:r>
              <a:rPr lang="en-US" sz="900">
                <a:latin typeface="Times New Roman" panose="02020603050405020304" pitchFamily="18" charset="0"/>
                <a:cs typeface="Times New Roman" panose="02020603050405020304" pitchFamily="18" charset="0"/>
              </a:rPr>
              <a:t>, M. S., Bhatia, R., </a:t>
            </a:r>
            <a:r>
              <a:rPr lang="en-US" sz="900" err="1">
                <a:latin typeface="Times New Roman" panose="02020603050405020304" pitchFamily="18" charset="0"/>
                <a:cs typeface="Times New Roman" panose="02020603050405020304" pitchFamily="18" charset="0"/>
              </a:rPr>
              <a:t>Riano</a:t>
            </a:r>
            <a:r>
              <a:rPr lang="en-US" sz="900">
                <a:latin typeface="Times New Roman" panose="02020603050405020304" pitchFamily="18" charset="0"/>
                <a:cs typeface="Times New Roman" panose="02020603050405020304" pitchFamily="18" charset="0"/>
              </a:rPr>
              <a:t>, N. S., De </a:t>
            </a:r>
            <a:r>
              <a:rPr lang="en-US" sz="900" err="1">
                <a:latin typeface="Times New Roman" panose="02020603050405020304" pitchFamily="18" charset="0"/>
                <a:cs typeface="Times New Roman" panose="02020603050405020304" pitchFamily="18" charset="0"/>
              </a:rPr>
              <a:t>Faria</a:t>
            </a:r>
            <a:r>
              <a:rPr lang="en-US" sz="900">
                <a:latin typeface="Times New Roman" panose="02020603050405020304" pitchFamily="18" charset="0"/>
                <a:cs typeface="Times New Roman" panose="02020603050405020304" pitchFamily="18" charset="0"/>
              </a:rPr>
              <a:t>, L., </a:t>
            </a:r>
            <a:r>
              <a:rPr lang="en-US" sz="900" err="1">
                <a:latin typeface="Times New Roman" panose="02020603050405020304" pitchFamily="18" charset="0"/>
                <a:cs typeface="Times New Roman" panose="02020603050405020304" pitchFamily="18" charset="0"/>
              </a:rPr>
              <a:t>Catapano</a:t>
            </a:r>
            <a:r>
              <a:rPr lang="en-US" sz="900">
                <a:latin typeface="Times New Roman" panose="02020603050405020304" pitchFamily="18" charset="0"/>
                <a:cs typeface="Times New Roman" panose="02020603050405020304" pitchFamily="18" charset="0"/>
              </a:rPr>
              <a:t>-Friedman, L., </a:t>
            </a:r>
            <a:r>
              <a:rPr lang="en-US" sz="900" err="1">
                <a:latin typeface="Times New Roman" panose="02020603050405020304" pitchFamily="18" charset="0"/>
                <a:cs typeface="Times New Roman" panose="02020603050405020304" pitchFamily="18" charset="0"/>
              </a:rPr>
              <a:t>Ravven</a:t>
            </a:r>
            <a:r>
              <a:rPr lang="en-US" sz="900">
                <a:latin typeface="Times New Roman" panose="02020603050405020304" pitchFamily="18" charset="0"/>
                <a:cs typeface="Times New Roman" panose="02020603050405020304" pitchFamily="18" charset="0"/>
              </a:rPr>
              <a:t>, S., ... and </a:t>
            </a:r>
            <a:r>
              <a:rPr lang="en-US" sz="900" err="1">
                <a:latin typeface="Times New Roman" panose="02020603050405020304" pitchFamily="18" charset="0"/>
                <a:cs typeface="Times New Roman" panose="02020603050405020304" pitchFamily="18" charset="0"/>
              </a:rPr>
              <a:t>Mangurian</a:t>
            </a:r>
            <a:r>
              <a:rPr lang="en-US" sz="900">
                <a:latin typeface="Times New Roman" panose="02020603050405020304" pitchFamily="18" charset="0"/>
                <a:cs typeface="Times New Roman" panose="02020603050405020304" pitchFamily="18" charset="0"/>
              </a:rPr>
              <a:t>, C. (2020). The impact of paid maternity leave on the mental and physical health of mothers and children: a review of the literature and policy implications. </a:t>
            </a:r>
            <a:r>
              <a:rPr lang="en-GB" sz="900" i="1">
                <a:latin typeface="Times New Roman" panose="02020603050405020304" pitchFamily="18" charset="0"/>
                <a:cs typeface="Times New Roman" panose="02020603050405020304" pitchFamily="18" charset="0"/>
              </a:rPr>
              <a:t>Harvard review of psychiatry</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28</a:t>
            </a:r>
            <a:r>
              <a:rPr lang="en-GB" sz="900">
                <a:latin typeface="Times New Roman" panose="02020603050405020304" pitchFamily="18" charset="0"/>
                <a:cs typeface="Times New Roman" panose="02020603050405020304" pitchFamily="18" charset="0"/>
              </a:rPr>
              <a:t>(2), 113-126.</a:t>
            </a:r>
          </a:p>
          <a:p>
            <a:endParaRPr lang="en-GB" sz="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0259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814</TotalTime>
  <Words>3270</Words>
  <Application>Microsoft Office PowerPoint</Application>
  <PresentationFormat>Widescreen</PresentationFormat>
  <Paragraphs>169</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Amasis MT Pro Black</vt:lpstr>
      <vt:lpstr>Arial</vt:lpstr>
      <vt:lpstr>Calibri</vt:lpstr>
      <vt:lpstr>Calibri Light</vt:lpstr>
      <vt:lpstr>Times New Roman</vt:lpstr>
      <vt:lpstr>Wingdings</vt:lpstr>
      <vt:lpstr>Office Theme</vt:lpstr>
      <vt:lpstr>Presentation Case Study - Family D</vt:lpstr>
      <vt:lpstr>Context Page</vt:lpstr>
      <vt:lpstr>Introduction</vt:lpstr>
      <vt:lpstr>Risk Factors</vt:lpstr>
      <vt:lpstr>Safeguarding </vt:lpstr>
      <vt:lpstr>Analysis of Mother</vt:lpstr>
      <vt:lpstr>Analysis of Mother</vt:lpstr>
      <vt:lpstr>Analysis of Non-Resident Partner</vt:lpstr>
      <vt:lpstr>Analysis of Son – (Primary School Age)</vt:lpstr>
      <vt:lpstr>Two Daughters – (Secondary School Age)</vt:lpstr>
      <vt:lpstr>Son – (Working Age)</vt:lpstr>
      <vt:lpstr>Current Relevant Policies </vt:lpstr>
      <vt:lpstr>Importance of a Multiagency Partnership Approach </vt:lpstr>
      <vt:lpstr>Contingency Plan </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 Family D</dc:title>
  <dc:creator>Nazreen Akhtar (2128933)</dc:creator>
  <cp:lastModifiedBy>Nazreen Akhtar (2128933)</cp:lastModifiedBy>
  <cp:revision>2</cp:revision>
  <dcterms:created xsi:type="dcterms:W3CDTF">2023-06-11T19:31:38Z</dcterms:created>
  <dcterms:modified xsi:type="dcterms:W3CDTF">2023-06-22T20:19:43Z</dcterms:modified>
</cp:coreProperties>
</file>