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8288000" cy="10287000"/>
  <p:notesSz cx="6858000" cy="9144000"/>
  <p:embeddedFontLst>
    <p:embeddedFont>
      <p:font typeface="Arimo" panose="020B0604020202020204" charset="0"/>
      <p:regular r:id="rId21"/>
    </p:embeddedFont>
    <p:embeddedFont>
      <p:font typeface="Calibri (MS)" panose="020B0604020202020204" charset="0"/>
      <p:regular r:id="rId22"/>
    </p:embeddedFont>
    <p:embeddedFont>
      <p:font typeface="Calibri (MS) Bold" panose="020B0604020202020204" charset="0"/>
      <p:regular r:id="rId2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49" d="100"/>
          <a:sy n="49" d="100"/>
        </p:scale>
        <p:origin x="380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traumainformedschools.wales/?lang=en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tes/default/files/consultations/2024-04/consultation-document-draft-mental-health-and-wellbeing-strategy.pdf" TargetMode="External"/><Relationship Id="rId2" Type="http://schemas.openxmlformats.org/officeDocument/2006/relationships/hyperlink" Target="https://www.nice.org.uk/guidance/ng116/resources/posttraumatic-stress-disorder-pdf-66141601777861#:~:text=Recommendations%20in%20this%20guideline%20relate,mental%20capacity)%2C%20and%20safeguarding.&amp;text=medicines%20optimisation%20%E2%80%A2%20multimorbidit,from%20children's%20to%20adults'%20services.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mentallyhealthyschools.org.uk/whole-school-approach/wales/mental-health-on-the-curriculum-in-wales/#:~:text=I%20can%20identify%20different%20strategies,and%20to%20connect%20with%20others." TargetMode="External"/><Relationship Id="rId4" Type="http://schemas.openxmlformats.org/officeDocument/2006/relationships/hyperlink" Target="https://www.gov.wales/well-being-future-generations-act-essentials-html#:~:text=In%20this%20Act%2C%20any%20reference,to%20meet%20their%20own%20needs.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191888" y="-603651"/>
            <a:ext cx="11471360" cy="11494302"/>
            <a:chOff x="0" y="0"/>
            <a:chExt cx="6350000" cy="6362700"/>
          </a:xfrm>
        </p:grpSpPr>
        <p:sp>
          <p:nvSpPr>
            <p:cNvPr id="4" name="Freeform 4"/>
            <p:cNvSpPr/>
            <p:nvPr/>
          </p:nvSpPr>
          <p:spPr>
            <a:xfrm>
              <a:off x="-48044" y="-37490"/>
              <a:ext cx="6446076" cy="6446076"/>
            </a:xfrm>
            <a:custGeom>
              <a:avLst/>
              <a:gdLst/>
              <a:ahLst/>
              <a:cxnLst/>
              <a:rect l="l" t="t" r="r" b="b"/>
              <a:pathLst>
                <a:path w="6446076" h="6446076">
                  <a:moveTo>
                    <a:pt x="2100046" y="247180"/>
                  </a:moveTo>
                  <a:cubicBezTo>
                    <a:pt x="2245233" y="65951"/>
                    <a:pt x="2491308" y="0"/>
                    <a:pt x="2707665" y="84366"/>
                  </a:cubicBezTo>
                  <a:lnTo>
                    <a:pt x="3030042" y="210083"/>
                  </a:lnTo>
                  <a:cubicBezTo>
                    <a:pt x="3154159" y="258482"/>
                    <a:pt x="3291929" y="258482"/>
                    <a:pt x="3416046" y="210083"/>
                  </a:cubicBezTo>
                  <a:lnTo>
                    <a:pt x="3738423" y="84366"/>
                  </a:lnTo>
                  <a:cubicBezTo>
                    <a:pt x="3954780" y="0"/>
                    <a:pt x="4200855" y="65951"/>
                    <a:pt x="4346041" y="247180"/>
                  </a:cubicBezTo>
                  <a:lnTo>
                    <a:pt x="4562373" y="517233"/>
                  </a:lnTo>
                  <a:cubicBezTo>
                    <a:pt x="4645668" y="621206"/>
                    <a:pt x="4764984" y="690090"/>
                    <a:pt x="4896676" y="710234"/>
                  </a:cubicBezTo>
                  <a:lnTo>
                    <a:pt x="5238712" y="762558"/>
                  </a:lnTo>
                  <a:cubicBezTo>
                    <a:pt x="5468264" y="797674"/>
                    <a:pt x="5648414" y="977823"/>
                    <a:pt x="5683517" y="1207376"/>
                  </a:cubicBezTo>
                  <a:lnTo>
                    <a:pt x="5735841" y="1549412"/>
                  </a:lnTo>
                  <a:cubicBezTo>
                    <a:pt x="5755983" y="1681101"/>
                    <a:pt x="5824869" y="1800414"/>
                    <a:pt x="5928842" y="1883702"/>
                  </a:cubicBezTo>
                  <a:lnTo>
                    <a:pt x="6198895" y="2100033"/>
                  </a:lnTo>
                  <a:cubicBezTo>
                    <a:pt x="6380137" y="2245220"/>
                    <a:pt x="6446076" y="2491308"/>
                    <a:pt x="6361709" y="2707652"/>
                  </a:cubicBezTo>
                  <a:lnTo>
                    <a:pt x="6236005" y="3030029"/>
                  </a:lnTo>
                  <a:cubicBezTo>
                    <a:pt x="6187605" y="3154150"/>
                    <a:pt x="6187605" y="3291925"/>
                    <a:pt x="6236005" y="3416046"/>
                  </a:cubicBezTo>
                  <a:lnTo>
                    <a:pt x="6361709" y="3738423"/>
                  </a:lnTo>
                  <a:cubicBezTo>
                    <a:pt x="6446076" y="3954780"/>
                    <a:pt x="6380137" y="4200855"/>
                    <a:pt x="6198895" y="4346041"/>
                  </a:cubicBezTo>
                  <a:lnTo>
                    <a:pt x="5928842" y="4562373"/>
                  </a:lnTo>
                  <a:cubicBezTo>
                    <a:pt x="5824869" y="4645661"/>
                    <a:pt x="5755983" y="4764974"/>
                    <a:pt x="5735841" y="4896662"/>
                  </a:cubicBezTo>
                  <a:lnTo>
                    <a:pt x="5683517" y="5238699"/>
                  </a:lnTo>
                  <a:cubicBezTo>
                    <a:pt x="5648401" y="5468252"/>
                    <a:pt x="5468264" y="5648401"/>
                    <a:pt x="5238712" y="5683516"/>
                  </a:cubicBezTo>
                  <a:lnTo>
                    <a:pt x="4896663" y="5735840"/>
                  </a:lnTo>
                  <a:cubicBezTo>
                    <a:pt x="4764975" y="5755985"/>
                    <a:pt x="4645663" y="5824870"/>
                    <a:pt x="4562373" y="5928842"/>
                  </a:cubicBezTo>
                  <a:lnTo>
                    <a:pt x="4346041" y="6198895"/>
                  </a:lnTo>
                  <a:cubicBezTo>
                    <a:pt x="4200855" y="6380137"/>
                    <a:pt x="3954780" y="6446075"/>
                    <a:pt x="3738423" y="6361709"/>
                  </a:cubicBezTo>
                  <a:lnTo>
                    <a:pt x="3416046" y="6235992"/>
                  </a:lnTo>
                  <a:cubicBezTo>
                    <a:pt x="3291929" y="6187593"/>
                    <a:pt x="3154159" y="6187593"/>
                    <a:pt x="3030042" y="6235992"/>
                  </a:cubicBezTo>
                  <a:lnTo>
                    <a:pt x="2707665" y="6361709"/>
                  </a:lnTo>
                  <a:cubicBezTo>
                    <a:pt x="2491308" y="6446075"/>
                    <a:pt x="2245233" y="6380137"/>
                    <a:pt x="2100046" y="6198895"/>
                  </a:cubicBezTo>
                  <a:lnTo>
                    <a:pt x="1883715" y="5928842"/>
                  </a:lnTo>
                  <a:cubicBezTo>
                    <a:pt x="1800425" y="5824870"/>
                    <a:pt x="1681113" y="5755985"/>
                    <a:pt x="1549425" y="5735840"/>
                  </a:cubicBezTo>
                  <a:lnTo>
                    <a:pt x="1207376" y="5683516"/>
                  </a:lnTo>
                  <a:cubicBezTo>
                    <a:pt x="977824" y="5648401"/>
                    <a:pt x="797674" y="5468252"/>
                    <a:pt x="762571" y="5238699"/>
                  </a:cubicBezTo>
                  <a:lnTo>
                    <a:pt x="710247" y="4896662"/>
                  </a:lnTo>
                  <a:cubicBezTo>
                    <a:pt x="690104" y="4764975"/>
                    <a:pt x="621219" y="4645662"/>
                    <a:pt x="517245" y="4562373"/>
                  </a:cubicBezTo>
                  <a:lnTo>
                    <a:pt x="247180" y="4346041"/>
                  </a:lnTo>
                  <a:cubicBezTo>
                    <a:pt x="65951" y="4200855"/>
                    <a:pt x="13" y="3954780"/>
                    <a:pt x="84366" y="3738422"/>
                  </a:cubicBezTo>
                  <a:lnTo>
                    <a:pt x="210071" y="3416045"/>
                  </a:lnTo>
                  <a:cubicBezTo>
                    <a:pt x="258469" y="3291924"/>
                    <a:pt x="258469" y="3154150"/>
                    <a:pt x="210071" y="3030029"/>
                  </a:cubicBezTo>
                  <a:lnTo>
                    <a:pt x="84366" y="2707652"/>
                  </a:lnTo>
                  <a:cubicBezTo>
                    <a:pt x="0" y="2491308"/>
                    <a:pt x="65938" y="2245220"/>
                    <a:pt x="247180" y="2100033"/>
                  </a:cubicBezTo>
                  <a:lnTo>
                    <a:pt x="517233" y="1883702"/>
                  </a:lnTo>
                  <a:cubicBezTo>
                    <a:pt x="621206" y="1800413"/>
                    <a:pt x="690091" y="1681100"/>
                    <a:pt x="710235" y="1549412"/>
                  </a:cubicBezTo>
                  <a:lnTo>
                    <a:pt x="762559" y="1207376"/>
                  </a:lnTo>
                  <a:cubicBezTo>
                    <a:pt x="797661" y="977823"/>
                    <a:pt x="977811" y="797674"/>
                    <a:pt x="1207363" y="762558"/>
                  </a:cubicBezTo>
                  <a:lnTo>
                    <a:pt x="1549413" y="710234"/>
                  </a:lnTo>
                  <a:cubicBezTo>
                    <a:pt x="1681100" y="690089"/>
                    <a:pt x="1800412" y="621204"/>
                    <a:pt x="1883702" y="517232"/>
                  </a:cubicBezTo>
                  <a:close/>
                </a:path>
              </a:pathLst>
            </a:custGeom>
            <a:blipFill>
              <a:blip r:embed="rId3"/>
              <a:stretch>
                <a:fillRect l="-48515" r="-157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578823" y="6429585"/>
            <a:ext cx="7727851" cy="31529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63"/>
              </a:lnSpc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ECES6020C</a:t>
            </a:r>
          </a:p>
          <a:p>
            <a:pPr algn="ctr">
              <a:lnSpc>
                <a:spcPts val="4063"/>
              </a:lnSpc>
            </a:pPr>
            <a:endParaRPr lang="en-US" sz="3199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ctr">
              <a:lnSpc>
                <a:spcPts val="4063"/>
              </a:lnSpc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Gwaith Therapiwtig Gydag Unigolion</a:t>
            </a:r>
          </a:p>
          <a:p>
            <a:pPr algn="ctr">
              <a:lnSpc>
                <a:spcPts val="4063"/>
              </a:lnSpc>
            </a:pPr>
            <a:endParaRPr lang="en-US" sz="3199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ctr">
              <a:lnSpc>
                <a:spcPts val="4063"/>
              </a:lnSpc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Therapeutic Work With Individuals</a:t>
            </a:r>
          </a:p>
          <a:p>
            <a:pPr algn="ctr">
              <a:lnSpc>
                <a:spcPts val="4063"/>
              </a:lnSpc>
            </a:pPr>
            <a:endParaRPr lang="en-US" sz="3199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3724210" y="710380"/>
            <a:ext cx="3437077" cy="9771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755"/>
              </a:lnSpc>
            </a:pPr>
            <a:r>
              <a:rPr lang="en-US" sz="3999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Sesiwn 5 + 6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666454" y="2220918"/>
            <a:ext cx="9227241" cy="2943345"/>
            <a:chOff x="0" y="0"/>
            <a:chExt cx="12302988" cy="392446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2302989" cy="3924460"/>
            </a:xfrm>
            <a:custGeom>
              <a:avLst/>
              <a:gdLst/>
              <a:ahLst/>
              <a:cxnLst/>
              <a:rect l="l" t="t" r="r" b="b"/>
              <a:pathLst>
                <a:path w="12302989" h="3924460">
                  <a:moveTo>
                    <a:pt x="0" y="0"/>
                  </a:moveTo>
                  <a:lnTo>
                    <a:pt x="12302989" y="0"/>
                  </a:lnTo>
                  <a:lnTo>
                    <a:pt x="12302989" y="3924460"/>
                  </a:lnTo>
                  <a:lnTo>
                    <a:pt x="0" y="392446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57150"/>
              <a:ext cx="12302988" cy="3981610"/>
            </a:xfrm>
            <a:prstGeom prst="rect">
              <a:avLst/>
            </a:prstGeom>
          </p:spPr>
          <p:txBody>
            <a:bodyPr lIns="0" tIns="0" rIns="0" bIns="0" rtlCol="0" anchor="b"/>
            <a:lstStyle/>
            <a:p>
              <a:pPr algn="ctr">
                <a:lnSpc>
                  <a:spcPts val="6696"/>
                </a:lnSpc>
              </a:pPr>
              <a:r>
                <a:rPr lang="en-US" sz="6200" b="1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Goresgyn rhwystrau mewn gwaith therapiwtig gyda phlant a phobl ifanc.</a:t>
              </a: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144000" y="2241947"/>
            <a:ext cx="8789816" cy="7216926"/>
            <a:chOff x="0" y="0"/>
            <a:chExt cx="11719755" cy="962256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719755" cy="9622568"/>
            </a:xfrm>
            <a:custGeom>
              <a:avLst/>
              <a:gdLst/>
              <a:ahLst/>
              <a:cxnLst/>
              <a:rect l="l" t="t" r="r" b="b"/>
              <a:pathLst>
                <a:path w="11719755" h="9622568">
                  <a:moveTo>
                    <a:pt x="0" y="0"/>
                  </a:moveTo>
                  <a:lnTo>
                    <a:pt x="11719755" y="0"/>
                  </a:lnTo>
                  <a:lnTo>
                    <a:pt x="11719755" y="9622568"/>
                  </a:lnTo>
                  <a:lnTo>
                    <a:pt x="0" y="962256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11719755" cy="9641619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l">
                <a:lnSpc>
                  <a:spcPts val="3456"/>
                </a:lnSpc>
              </a:pPr>
              <a:r>
                <a:rPr lang="en-US" sz="3200" b="1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Aims</a:t>
              </a:r>
            </a:p>
            <a:p>
              <a:pPr marL="579122" lvl="1" indent="-289561" algn="l">
                <a:lnSpc>
                  <a:spcPts val="3456"/>
                </a:lnSpc>
                <a:buFont typeface="Arial"/>
                <a:buChar char="•"/>
              </a:pPr>
              <a:r>
                <a:rPr lang="en-US" sz="3200" spc="-6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Consider immediacy of support and on-going support for children than have experienced trauma</a:t>
              </a:r>
            </a:p>
            <a:p>
              <a:pPr marL="579122" lvl="1" indent="-289561" algn="l">
                <a:lnSpc>
                  <a:spcPts val="3456"/>
                </a:lnSpc>
                <a:buFont typeface="Arial"/>
                <a:buChar char="•"/>
              </a:pPr>
              <a:r>
                <a:rPr lang="en-US" sz="3200" spc="-6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Explore barriers to therapeutic work</a:t>
              </a:r>
            </a:p>
            <a:p>
              <a:pPr marL="579122" lvl="1" indent="-289561" algn="l">
                <a:lnSpc>
                  <a:spcPts val="3456"/>
                </a:lnSpc>
                <a:buFont typeface="Arial"/>
                <a:buChar char="•"/>
              </a:pPr>
              <a:r>
                <a:rPr lang="en-US" sz="3200" spc="-6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Examine the setting up and provision of therapeutic environments</a:t>
              </a:r>
            </a:p>
            <a:p>
              <a:pPr marL="578715" lvl="1" indent="-289358" algn="l">
                <a:lnSpc>
                  <a:spcPts val="3456"/>
                </a:lnSpc>
                <a:buFont typeface="Arial"/>
                <a:buChar char="•"/>
              </a:pPr>
              <a:r>
                <a:rPr lang="en-US" sz="3200" spc="-6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Think about what would happen if a child or young person does not receive support.</a:t>
              </a:r>
            </a:p>
            <a:p>
              <a:pPr algn="l">
                <a:lnSpc>
                  <a:spcPts val="3456"/>
                </a:lnSpc>
              </a:pPr>
              <a:endParaRPr lang="en-US" sz="3200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  <a:p>
              <a:pPr algn="l">
                <a:lnSpc>
                  <a:spcPts val="3456"/>
                </a:lnSpc>
              </a:pPr>
              <a:r>
                <a:rPr lang="en-US" sz="3200" b="1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Objectives</a:t>
              </a:r>
            </a:p>
            <a:p>
              <a:pPr marL="579122" lvl="1" indent="-289561" algn="l">
                <a:lnSpc>
                  <a:spcPts val="3456"/>
                </a:lnSpc>
                <a:buFont typeface="Arial"/>
                <a:buChar char="•"/>
              </a:pPr>
              <a:r>
                <a:rPr lang="en-US" sz="3200" spc="-6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Identify the importance of early intervention and on-going support</a:t>
              </a:r>
            </a:p>
            <a:p>
              <a:pPr marL="579122" lvl="1" indent="-289561" algn="l">
                <a:lnSpc>
                  <a:spcPts val="3456"/>
                </a:lnSpc>
                <a:buFont typeface="Arial"/>
                <a:buChar char="•"/>
              </a:pPr>
              <a:r>
                <a:rPr lang="en-US" sz="3200" spc="-6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Gain an insight into barriers of therapeutic work and the set up and provision of therapeutic environments.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28250" y="2241947"/>
            <a:ext cx="8044051" cy="7216926"/>
            <a:chOff x="0" y="0"/>
            <a:chExt cx="10725401" cy="962256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725402" cy="9622568"/>
            </a:xfrm>
            <a:custGeom>
              <a:avLst/>
              <a:gdLst/>
              <a:ahLst/>
              <a:cxnLst/>
              <a:rect l="l" t="t" r="r" b="b"/>
              <a:pathLst>
                <a:path w="10725402" h="9622568">
                  <a:moveTo>
                    <a:pt x="0" y="0"/>
                  </a:moveTo>
                  <a:lnTo>
                    <a:pt x="10725402" y="0"/>
                  </a:lnTo>
                  <a:lnTo>
                    <a:pt x="10725402" y="9622568"/>
                  </a:lnTo>
                  <a:lnTo>
                    <a:pt x="0" y="962256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10725401" cy="9641619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l">
                <a:lnSpc>
                  <a:spcPts val="3456"/>
                </a:lnSpc>
              </a:pP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b="1" dirty="0" err="1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Nodau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:</a:t>
              </a:r>
            </a:p>
            <a:p>
              <a:pPr algn="l">
                <a:lnSpc>
                  <a:spcPts val="3456"/>
                </a:lnSpc>
              </a:pP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•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Ystyried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cymorth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ar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unwaith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ac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yn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barhaus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i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blant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sydd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wedi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profi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trawma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.</a:t>
              </a:r>
            </a:p>
            <a:p>
              <a:pPr algn="l">
                <a:lnSpc>
                  <a:spcPts val="3456"/>
                </a:lnSpc>
              </a:pP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•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Archwilio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rhwystrau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mewn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gwaith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therapiwtig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.</a:t>
              </a:r>
            </a:p>
            <a:p>
              <a:pPr algn="l">
                <a:lnSpc>
                  <a:spcPts val="3456"/>
                </a:lnSpc>
              </a:pP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•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Archwilio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sefydlu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a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darparu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amgylcheddau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therapiwtig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.</a:t>
              </a:r>
            </a:p>
            <a:p>
              <a:pPr algn="l">
                <a:lnSpc>
                  <a:spcPts val="3456"/>
                </a:lnSpc>
              </a:pP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•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Ystyried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beth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allai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ddigwydd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os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na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chaiff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plentyn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neu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berson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ifanc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gymorth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.</a:t>
              </a:r>
            </a:p>
            <a:p>
              <a:pPr algn="l">
                <a:lnSpc>
                  <a:spcPts val="3456"/>
                </a:lnSpc>
              </a:pPr>
              <a:endParaRPr lang="en-US" sz="32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  <a:p>
              <a:pPr algn="l">
                <a:lnSpc>
                  <a:spcPts val="3456"/>
                </a:lnSpc>
              </a:pPr>
              <a:r>
                <a:rPr lang="en-US" sz="3200" b="1" dirty="0" err="1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Amcanion</a:t>
              </a:r>
              <a:r>
                <a:rPr lang="en-US" sz="3200" b="1" dirty="0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:</a:t>
              </a:r>
            </a:p>
            <a:p>
              <a:pPr algn="l">
                <a:lnSpc>
                  <a:spcPts val="3456"/>
                </a:lnSpc>
              </a:pP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• Nodi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pwysigrwydd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ymyrraeth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gynnar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a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chymorth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parhaus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.</a:t>
              </a:r>
            </a:p>
            <a:p>
              <a:pPr algn="l">
                <a:lnSpc>
                  <a:spcPts val="3456"/>
                </a:lnSpc>
              </a:pP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• Cael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mewnwelediad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i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rwystrau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gwaith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therapiwtig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a’r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modd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y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caiff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amgylcheddau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therapiwtig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eu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sefydlu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a’u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darparu</a:t>
              </a:r>
              <a:r>
                <a:rPr lang="en-US" sz="3200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.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0" y="-134408"/>
            <a:ext cx="18288000" cy="19142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9"/>
              </a:lnSpc>
              <a:spcBef>
                <a:spcPct val="0"/>
              </a:spcBef>
            </a:pPr>
            <a:r>
              <a:rPr lang="en-US" sz="5499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Nodau</a:t>
            </a:r>
            <a:r>
              <a:rPr lang="en-US" sz="5499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ac </a:t>
            </a:r>
            <a:r>
              <a:rPr lang="en-US" sz="5499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amcanion</a:t>
            </a:r>
            <a:r>
              <a:rPr lang="en-US" sz="5499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​</a:t>
            </a:r>
          </a:p>
          <a:p>
            <a:pPr algn="ctr">
              <a:lnSpc>
                <a:spcPts val="7699"/>
              </a:lnSpc>
              <a:spcBef>
                <a:spcPct val="0"/>
              </a:spcBef>
            </a:pPr>
            <a:r>
              <a:rPr lang="en-US" sz="5499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Aims and objectives​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115470" y="374333"/>
            <a:ext cx="6057060" cy="1330834"/>
            <a:chOff x="0" y="0"/>
            <a:chExt cx="8076080" cy="177444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076080" cy="1774446"/>
            </a:xfrm>
            <a:custGeom>
              <a:avLst/>
              <a:gdLst/>
              <a:ahLst/>
              <a:cxnLst/>
              <a:rect l="l" t="t" r="r" b="b"/>
              <a:pathLst>
                <a:path w="8076080" h="1774446">
                  <a:moveTo>
                    <a:pt x="0" y="0"/>
                  </a:moveTo>
                  <a:lnTo>
                    <a:pt x="8076080" y="0"/>
                  </a:lnTo>
                  <a:lnTo>
                    <a:pt x="8076080" y="1774446"/>
                  </a:lnTo>
                  <a:lnTo>
                    <a:pt x="0" y="177444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8076080" cy="1841121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algn="ctr">
                <a:lnSpc>
                  <a:spcPts val="7128"/>
                </a:lnSpc>
              </a:pPr>
              <a:r>
                <a:rPr lang="en-US" sz="6600" b="1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Recap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364273" y="2981945"/>
            <a:ext cx="8103485" cy="7090116"/>
            <a:chOff x="0" y="0"/>
            <a:chExt cx="10804647" cy="945348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804648" cy="9453488"/>
            </a:xfrm>
            <a:custGeom>
              <a:avLst/>
              <a:gdLst/>
              <a:ahLst/>
              <a:cxnLst/>
              <a:rect l="l" t="t" r="r" b="b"/>
              <a:pathLst>
                <a:path w="10804648" h="9453488">
                  <a:moveTo>
                    <a:pt x="0" y="0"/>
                  </a:moveTo>
                  <a:lnTo>
                    <a:pt x="10804648" y="0"/>
                  </a:lnTo>
                  <a:lnTo>
                    <a:pt x="10804648" y="9453488"/>
                  </a:lnTo>
                  <a:lnTo>
                    <a:pt x="0" y="945348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10804647" cy="9501113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marL="863599" lvl="1" indent="-431800" algn="l">
                <a:lnSpc>
                  <a:spcPts val="4319"/>
                </a:lnSpc>
                <a:buFont typeface="Arial"/>
                <a:buChar char="•"/>
              </a:pPr>
              <a:r>
                <a:rPr lang="en-US" sz="3999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What is trauma?</a:t>
              </a:r>
            </a:p>
            <a:p>
              <a:pPr algn="l">
                <a:lnSpc>
                  <a:spcPts val="4319"/>
                </a:lnSpc>
              </a:pPr>
              <a:endParaRPr lang="en-US" sz="3999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  <a:p>
              <a:pPr marL="863599" lvl="1" indent="-431800" algn="l">
                <a:lnSpc>
                  <a:spcPts val="4319"/>
                </a:lnSpc>
                <a:buFont typeface="Arial"/>
                <a:buChar char="•"/>
              </a:pPr>
              <a:r>
                <a:rPr lang="en-US" sz="3999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What are some of the possible causes?</a:t>
              </a:r>
            </a:p>
            <a:p>
              <a:pPr algn="l">
                <a:lnSpc>
                  <a:spcPts val="4319"/>
                </a:lnSpc>
              </a:pPr>
              <a:endParaRPr lang="en-US" sz="3999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  <a:p>
              <a:pPr marL="863599" lvl="1" indent="-431800" algn="l">
                <a:lnSpc>
                  <a:spcPts val="4319"/>
                </a:lnSpc>
                <a:buFont typeface="Arial"/>
                <a:buChar char="•"/>
              </a:pPr>
              <a:r>
                <a:rPr lang="en-US" sz="3999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What are some of the signs of trauma?</a:t>
              </a:r>
            </a:p>
            <a:p>
              <a:pPr algn="l">
                <a:lnSpc>
                  <a:spcPts val="4319"/>
                </a:lnSpc>
              </a:pPr>
              <a:endParaRPr lang="en-US" sz="3999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  <a:p>
              <a:pPr marL="863599" lvl="1" indent="-431800" algn="l">
                <a:lnSpc>
                  <a:spcPts val="4319"/>
                </a:lnSpc>
                <a:buFont typeface="Arial"/>
                <a:buChar char="•"/>
              </a:pPr>
              <a:r>
                <a:rPr lang="en-US" sz="3999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How might a child or young person feel?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328738" y="2981944"/>
            <a:ext cx="8103485" cy="7090116"/>
            <a:chOff x="0" y="0"/>
            <a:chExt cx="10804647" cy="945348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0804648" cy="9453488"/>
            </a:xfrm>
            <a:custGeom>
              <a:avLst/>
              <a:gdLst/>
              <a:ahLst/>
              <a:cxnLst/>
              <a:rect l="l" t="t" r="r" b="b"/>
              <a:pathLst>
                <a:path w="10804648" h="9453488">
                  <a:moveTo>
                    <a:pt x="0" y="0"/>
                  </a:moveTo>
                  <a:lnTo>
                    <a:pt x="10804648" y="0"/>
                  </a:lnTo>
                  <a:lnTo>
                    <a:pt x="10804648" y="9453488"/>
                  </a:lnTo>
                  <a:lnTo>
                    <a:pt x="0" y="945348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10804647" cy="9501113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marL="863599" lvl="1" indent="-431800" algn="l">
                <a:lnSpc>
                  <a:spcPts val="4319"/>
                </a:lnSpc>
                <a:buFont typeface="Arial"/>
                <a:buChar char="•"/>
              </a:pPr>
              <a:r>
                <a:rPr lang="en-US" sz="3999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Beth </a:t>
              </a:r>
              <a:r>
                <a:rPr lang="en-US" sz="3999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yw</a:t>
              </a:r>
              <a:r>
                <a:rPr lang="en-US" sz="3999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999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trawma</a:t>
              </a:r>
              <a:r>
                <a:rPr lang="en-US" sz="3999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? </a:t>
              </a:r>
            </a:p>
            <a:p>
              <a:pPr algn="l">
                <a:lnSpc>
                  <a:spcPts val="4319"/>
                </a:lnSpc>
              </a:pPr>
              <a:endParaRPr lang="en-US" sz="39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  <a:p>
              <a:pPr marL="863599" lvl="1" indent="-431800" algn="l">
                <a:lnSpc>
                  <a:spcPts val="4319"/>
                </a:lnSpc>
                <a:buFont typeface="Arial"/>
                <a:buChar char="•"/>
              </a:pPr>
              <a:r>
                <a:rPr lang="en-US" sz="3999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Beth </a:t>
              </a:r>
              <a:r>
                <a:rPr lang="en-US" sz="3999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yw</a:t>
              </a:r>
              <a:r>
                <a:rPr lang="en-US" sz="3999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999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achosion</a:t>
              </a:r>
              <a:r>
                <a:rPr lang="en-US" sz="3999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999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trawma</a:t>
              </a:r>
              <a:r>
                <a:rPr lang="en-US" sz="3999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? </a:t>
              </a:r>
            </a:p>
            <a:p>
              <a:pPr algn="l">
                <a:lnSpc>
                  <a:spcPts val="4319"/>
                </a:lnSpc>
              </a:pPr>
              <a:endParaRPr lang="en-US" sz="39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  <a:p>
              <a:pPr marL="863599" lvl="1" indent="-431800" algn="l">
                <a:lnSpc>
                  <a:spcPts val="4319"/>
                </a:lnSpc>
                <a:buFont typeface="Arial"/>
                <a:buChar char="•"/>
              </a:pPr>
              <a:r>
                <a:rPr lang="en-US" sz="3999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Beth </a:t>
              </a:r>
              <a:r>
                <a:rPr lang="en-US" sz="3999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yw</a:t>
              </a:r>
              <a:r>
                <a:rPr lang="en-US" sz="3999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999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arwyddion</a:t>
              </a:r>
              <a:r>
                <a:rPr lang="en-US" sz="3999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999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trawma</a:t>
              </a:r>
              <a:r>
                <a:rPr lang="en-US" sz="3999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?</a:t>
              </a:r>
            </a:p>
            <a:p>
              <a:pPr algn="l">
                <a:lnSpc>
                  <a:spcPts val="4319"/>
                </a:lnSpc>
              </a:pPr>
              <a:endParaRPr lang="en-US" sz="39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  <a:p>
              <a:pPr marL="863599" lvl="1" indent="-431800" algn="l">
                <a:lnSpc>
                  <a:spcPts val="4319"/>
                </a:lnSpc>
                <a:buFont typeface="Arial"/>
                <a:buChar char="•"/>
              </a:pPr>
              <a:r>
                <a:rPr lang="en-US" sz="3999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Sut </a:t>
              </a:r>
              <a:r>
                <a:rPr lang="en-US" sz="3999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mae</a:t>
              </a:r>
              <a:r>
                <a:rPr lang="en-US" sz="3999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999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trawma</a:t>
              </a:r>
              <a:r>
                <a:rPr lang="en-US" sz="3999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999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yn</a:t>
              </a:r>
              <a:r>
                <a:rPr lang="en-US" sz="3999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999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gallu</a:t>
              </a:r>
              <a:r>
                <a:rPr lang="en-US" sz="3999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999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gwneud</a:t>
              </a:r>
              <a:r>
                <a:rPr lang="en-US" sz="3999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999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i</a:t>
              </a:r>
              <a:r>
                <a:rPr lang="en-US" sz="3999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999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blant</a:t>
              </a:r>
              <a:r>
                <a:rPr lang="en-US" sz="3999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a </a:t>
              </a:r>
              <a:r>
                <a:rPr lang="en-US" sz="3999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phobl</a:t>
              </a:r>
              <a:r>
                <a:rPr lang="en-US" sz="3999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999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ifanc</a:t>
              </a:r>
              <a:r>
                <a:rPr lang="en-US" sz="3999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</a:t>
              </a:r>
              <a:r>
                <a:rPr lang="en-US" sz="3999" dirty="0" err="1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deimlo</a:t>
              </a:r>
              <a:r>
                <a:rPr lang="en-US" sz="3999" dirty="0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? </a:t>
              </a:r>
            </a:p>
            <a:p>
              <a:pPr algn="l">
                <a:lnSpc>
                  <a:spcPts val="4319"/>
                </a:lnSpc>
              </a:pPr>
              <a:endParaRPr lang="en-US" sz="3999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867535" y="0"/>
            <a:ext cx="14552930" cy="2341074"/>
            <a:chOff x="0" y="0"/>
            <a:chExt cx="19403906" cy="31214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403906" cy="3121432"/>
            </a:xfrm>
            <a:custGeom>
              <a:avLst/>
              <a:gdLst/>
              <a:ahLst/>
              <a:cxnLst/>
              <a:rect l="l" t="t" r="r" b="b"/>
              <a:pathLst>
                <a:path w="19403906" h="3121432">
                  <a:moveTo>
                    <a:pt x="0" y="0"/>
                  </a:moveTo>
                  <a:lnTo>
                    <a:pt x="19403906" y="0"/>
                  </a:lnTo>
                  <a:lnTo>
                    <a:pt x="19403906" y="3121432"/>
                  </a:lnTo>
                  <a:lnTo>
                    <a:pt x="0" y="312143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19403906" cy="3188107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128"/>
                </a:lnSpc>
              </a:pPr>
              <a:r>
                <a:rPr lang="en-US" sz="6600" b="1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Pam mae ymyriadau yn bwysig?</a:t>
              </a:r>
            </a:p>
            <a:p>
              <a:pPr algn="ctr">
                <a:lnSpc>
                  <a:spcPts val="7128"/>
                </a:lnSpc>
              </a:pPr>
              <a:r>
                <a:rPr lang="en-US" sz="6600" b="1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Why are interventions important?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399617" y="3236596"/>
            <a:ext cx="5859683" cy="4242055"/>
            <a:chOff x="0" y="0"/>
            <a:chExt cx="7812911" cy="565607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7812911" cy="5656073"/>
            </a:xfrm>
            <a:custGeom>
              <a:avLst/>
              <a:gdLst/>
              <a:ahLst/>
              <a:cxnLst/>
              <a:rect l="l" t="t" r="r" b="b"/>
              <a:pathLst>
                <a:path w="7812911" h="5656073">
                  <a:moveTo>
                    <a:pt x="0" y="0"/>
                  </a:moveTo>
                  <a:lnTo>
                    <a:pt x="7812911" y="0"/>
                  </a:lnTo>
                  <a:lnTo>
                    <a:pt x="7812911" y="5656073"/>
                  </a:lnTo>
                  <a:lnTo>
                    <a:pt x="0" y="5656073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7812911" cy="5684648"/>
            </a:xfrm>
            <a:prstGeom prst="rect">
              <a:avLst/>
            </a:prstGeom>
          </p:spPr>
          <p:txBody>
            <a:bodyPr lIns="0" tIns="0" rIns="0" bIns="0" rtlCol="0" anchor="t"/>
            <a:lstStyle/>
            <a:p>
              <a:pPr marL="712470" lvl="1" indent="-356235" algn="l">
                <a:lnSpc>
                  <a:spcPts val="3564"/>
                </a:lnSpc>
                <a:buFont typeface="Arial"/>
                <a:buChar char="•"/>
              </a:pPr>
              <a:r>
                <a:rPr lang="en-US" sz="3300" spc="-6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Help individuals cope with overly strong feelings</a:t>
              </a:r>
            </a:p>
            <a:p>
              <a:pPr algn="l">
                <a:lnSpc>
                  <a:spcPts val="3564"/>
                </a:lnSpc>
              </a:pPr>
              <a:endParaRPr lang="en-US" sz="3300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  <a:p>
              <a:pPr marL="712470" lvl="1" indent="-356235" algn="l">
                <a:lnSpc>
                  <a:spcPts val="3564"/>
                </a:lnSpc>
                <a:buFont typeface="Arial"/>
                <a:buChar char="•"/>
              </a:pPr>
              <a:r>
                <a:rPr lang="en-US" sz="3300" spc="-6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Identify and express emotions</a:t>
              </a:r>
            </a:p>
            <a:p>
              <a:pPr algn="l">
                <a:lnSpc>
                  <a:spcPts val="3564"/>
                </a:lnSpc>
              </a:pPr>
              <a:endParaRPr lang="en-US" sz="3300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  <a:p>
              <a:pPr marL="712470" lvl="1" indent="-356235" algn="l">
                <a:lnSpc>
                  <a:spcPts val="3564"/>
                </a:lnSpc>
                <a:buFont typeface="Arial"/>
                <a:buChar char="•"/>
              </a:pPr>
              <a:r>
                <a:rPr lang="en-US" sz="3300" spc="-6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Learn how to manage feelings</a:t>
              </a:r>
            </a:p>
            <a:p>
              <a:pPr algn="l">
                <a:lnSpc>
                  <a:spcPts val="3564"/>
                </a:lnSpc>
              </a:pPr>
              <a:endParaRPr lang="en-US" sz="3300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  <a:p>
              <a:pPr marL="712470" lvl="1" indent="-356235" algn="l">
                <a:lnSpc>
                  <a:spcPts val="3564"/>
                </a:lnSpc>
                <a:buFont typeface="Arial"/>
                <a:buChar char="•"/>
              </a:pPr>
              <a:r>
                <a:rPr lang="en-US" sz="3300" spc="-6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Learn how to manage feelings</a:t>
              </a:r>
            </a:p>
            <a:p>
              <a:pPr algn="l">
                <a:lnSpc>
                  <a:spcPts val="3564"/>
                </a:lnSpc>
              </a:pPr>
              <a:endParaRPr lang="en-US" sz="3300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867535" y="3141346"/>
            <a:ext cx="5730996" cy="46959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76" lvl="1" indent="-345438" algn="l">
              <a:lnSpc>
                <a:spcPts val="4063"/>
              </a:lnSpc>
              <a:spcBef>
                <a:spcPct val="0"/>
              </a:spcBef>
              <a:buFont typeface="Arial"/>
              <a:buChar char="•"/>
            </a:pP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Helpu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unigolion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ymdopi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â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theimladau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gormodol</a:t>
            </a:r>
            <a:endParaRPr lang="en-US" sz="3199" spc="-6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4063"/>
              </a:lnSpc>
              <a:spcBef>
                <a:spcPct val="0"/>
              </a:spcBef>
            </a:pPr>
            <a:endParaRPr lang="en-US" sz="3199" spc="-6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90876" lvl="1" indent="-345438" algn="l">
              <a:lnSpc>
                <a:spcPts val="4063"/>
              </a:lnSpc>
              <a:spcBef>
                <a:spcPct val="0"/>
              </a:spcBef>
              <a:buFont typeface="Arial"/>
              <a:buChar char="•"/>
            </a:pP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Adnabod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mynegi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emosiynau</a:t>
            </a:r>
            <a:endParaRPr lang="en-US" sz="3199" spc="-6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4063"/>
              </a:lnSpc>
              <a:spcBef>
                <a:spcPct val="0"/>
              </a:spcBef>
            </a:pPr>
            <a:endParaRPr lang="en-US" sz="3199" spc="-6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90876" lvl="1" indent="-345438" algn="l">
              <a:lnSpc>
                <a:spcPts val="4063"/>
              </a:lnSpc>
              <a:spcBef>
                <a:spcPct val="0"/>
              </a:spcBef>
              <a:buFont typeface="Arial"/>
              <a:buChar char="•"/>
            </a:pP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Dysgu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sut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reoli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teimladau</a:t>
            </a:r>
            <a:endParaRPr lang="en-US" sz="3199" spc="-6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4063"/>
              </a:lnSpc>
              <a:spcBef>
                <a:spcPct val="0"/>
              </a:spcBef>
            </a:pPr>
            <a:endParaRPr lang="en-US" sz="3199" spc="-6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90876" lvl="1" indent="-345438" algn="l">
              <a:lnSpc>
                <a:spcPts val="4063"/>
              </a:lnSpc>
              <a:spcBef>
                <a:spcPct val="0"/>
              </a:spcBef>
              <a:buFont typeface="Arial"/>
              <a:buChar char="•"/>
            </a:pP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Datblygu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strategaethau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rheoli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emosiynol</a:t>
            </a:r>
            <a:endParaRPr lang="en-US" sz="3199" spc="-6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514354" y="2570426"/>
            <a:ext cx="8460270" cy="72236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55"/>
              </a:lnSpc>
              <a:spcBef>
                <a:spcPct val="0"/>
              </a:spcBef>
            </a:pPr>
            <a:r>
              <a:rPr lang="en-US" sz="27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Resistance from the child:</a:t>
            </a:r>
          </a:p>
          <a:p>
            <a:pPr algn="l">
              <a:lnSpc>
                <a:spcPts val="3555"/>
              </a:lnSpc>
              <a:spcBef>
                <a:spcPct val="0"/>
              </a:spcBef>
            </a:pP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Fear, lack of trust, previous negative experiences</a:t>
            </a:r>
          </a:p>
          <a:p>
            <a:pPr algn="l">
              <a:lnSpc>
                <a:spcPts val="3555"/>
              </a:lnSpc>
              <a:spcBef>
                <a:spcPct val="0"/>
              </a:spcBef>
            </a:pPr>
            <a:endParaRPr lang="en-US" sz="2799" spc="-5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555"/>
              </a:lnSpc>
              <a:spcBef>
                <a:spcPct val="0"/>
              </a:spcBef>
            </a:pPr>
            <a:r>
              <a:rPr lang="en-US" sz="27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Resistance from caregivers or family:</a:t>
            </a:r>
          </a:p>
          <a:p>
            <a:pPr algn="l">
              <a:lnSpc>
                <a:spcPts val="3555"/>
              </a:lnSpc>
              <a:spcBef>
                <a:spcPct val="0"/>
              </a:spcBef>
            </a:pP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Stigma, cultural barriers, lack of understanding</a:t>
            </a:r>
          </a:p>
          <a:p>
            <a:pPr algn="l">
              <a:lnSpc>
                <a:spcPts val="3555"/>
              </a:lnSpc>
              <a:spcBef>
                <a:spcPct val="0"/>
              </a:spcBef>
            </a:pPr>
            <a:endParaRPr lang="en-US" sz="2799" spc="-5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555"/>
              </a:lnSpc>
              <a:spcBef>
                <a:spcPct val="0"/>
              </a:spcBef>
            </a:pPr>
            <a:r>
              <a:rPr lang="en-US" sz="27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Systemic challenges:</a:t>
            </a:r>
          </a:p>
          <a:p>
            <a:pPr algn="l">
              <a:lnSpc>
                <a:spcPts val="3555"/>
              </a:lnSpc>
              <a:spcBef>
                <a:spcPct val="0"/>
              </a:spcBef>
            </a:pP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Long waiting lists, underfunding (e.g., CAMHS), high demand for services</a:t>
            </a:r>
          </a:p>
          <a:p>
            <a:pPr algn="l">
              <a:lnSpc>
                <a:spcPts val="3555"/>
              </a:lnSpc>
              <a:spcBef>
                <a:spcPct val="0"/>
              </a:spcBef>
            </a:pPr>
            <a:endParaRPr lang="en-US" sz="2799" spc="-5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555"/>
              </a:lnSpc>
              <a:spcBef>
                <a:spcPct val="0"/>
              </a:spcBef>
            </a:pPr>
            <a:r>
              <a:rPr lang="en-US" sz="27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School and community limitations:</a:t>
            </a:r>
          </a:p>
          <a:p>
            <a:pPr algn="l">
              <a:lnSpc>
                <a:spcPts val="3555"/>
              </a:lnSpc>
              <a:spcBef>
                <a:spcPct val="0"/>
              </a:spcBef>
            </a:pP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Lack of training for staff, inconsistency in support</a:t>
            </a:r>
          </a:p>
          <a:p>
            <a:pPr algn="l">
              <a:lnSpc>
                <a:spcPts val="3555"/>
              </a:lnSpc>
              <a:spcBef>
                <a:spcPct val="0"/>
              </a:spcBef>
            </a:pPr>
            <a:endParaRPr lang="en-US" sz="2799" spc="-5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555"/>
              </a:lnSpc>
              <a:spcBef>
                <a:spcPct val="0"/>
              </a:spcBef>
            </a:pPr>
            <a:r>
              <a:rPr lang="en-US" sz="27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Emotional barriers for professionals:</a:t>
            </a:r>
          </a:p>
          <a:p>
            <a:pPr algn="l">
              <a:lnSpc>
                <a:spcPts val="3555"/>
              </a:lnSpc>
              <a:spcBef>
                <a:spcPct val="0"/>
              </a:spcBef>
            </a:pP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Compassion fatigue, vicarious trauma, emotional overload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29664" y="428498"/>
            <a:ext cx="14569380" cy="1355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79"/>
              </a:lnSpc>
              <a:spcBef>
                <a:spcPct val="0"/>
              </a:spcBef>
            </a:pPr>
            <a:r>
              <a:rPr lang="en-US" sz="3999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Rhwystrau i Waith Therapiwtig – Pam Mae Rhai Ymyriadau’n Methu?</a:t>
            </a:r>
          </a:p>
          <a:p>
            <a:pPr algn="ctr">
              <a:lnSpc>
                <a:spcPts val="5079"/>
              </a:lnSpc>
              <a:spcBef>
                <a:spcPct val="0"/>
              </a:spcBef>
            </a:pPr>
            <a:r>
              <a:rPr lang="en-US" sz="3999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Barriers to Therapeutic Work – Why Do Some Interventions Fail?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0354" y="2794263"/>
            <a:ext cx="8773646" cy="69043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55"/>
              </a:lnSpc>
            </a:pPr>
            <a:r>
              <a:rPr lang="en-US" sz="27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Gwrthwynebiad</a:t>
            </a:r>
            <a:r>
              <a:rPr lang="en-US" sz="27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7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gan</a:t>
            </a:r>
            <a:r>
              <a:rPr lang="en-US" sz="27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y </a:t>
            </a:r>
            <a:r>
              <a:rPr lang="en-US" sz="27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plentyn</a:t>
            </a:r>
            <a:r>
              <a:rPr lang="en-US" sz="27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:</a:t>
            </a:r>
          </a:p>
          <a:p>
            <a:pPr algn="l">
              <a:lnSpc>
                <a:spcPts val="3555"/>
              </a:lnSpc>
            </a:pP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</a:t>
            </a:r>
            <a:r>
              <a:rPr lang="en-US" sz="27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Ofn</a:t>
            </a: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7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diffyg</a:t>
            </a: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7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ymddiriedaeth</a:t>
            </a: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7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profiadau</a:t>
            </a: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7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negyddol</a:t>
            </a: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7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blaenorol</a:t>
            </a: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555"/>
              </a:lnSpc>
            </a:pPr>
            <a:endParaRPr lang="en-US" sz="2799" spc="-5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555"/>
              </a:lnSpc>
            </a:pPr>
            <a:r>
              <a:rPr lang="en-US" sz="27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Gwrthwynebiad</a:t>
            </a:r>
            <a:r>
              <a:rPr lang="en-US" sz="27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7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gan</a:t>
            </a:r>
            <a:r>
              <a:rPr lang="en-US" sz="27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7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ofalwyr</a:t>
            </a:r>
            <a:r>
              <a:rPr lang="en-US" sz="27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7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neu’r</a:t>
            </a:r>
            <a:r>
              <a:rPr lang="en-US" sz="27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7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teulu</a:t>
            </a:r>
            <a:r>
              <a:rPr lang="en-US" sz="27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:</a:t>
            </a:r>
          </a:p>
          <a:p>
            <a:pPr algn="l">
              <a:lnSpc>
                <a:spcPts val="3555"/>
              </a:lnSpc>
            </a:pP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Stigma, </a:t>
            </a:r>
            <a:r>
              <a:rPr lang="en-US" sz="27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rhwystrau</a:t>
            </a: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7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diwylliannol</a:t>
            </a: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7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diffyg</a:t>
            </a: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7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dealltwriaeth</a:t>
            </a: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555"/>
              </a:lnSpc>
            </a:pPr>
            <a:endParaRPr lang="en-US" sz="2799" spc="-5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555"/>
              </a:lnSpc>
            </a:pPr>
            <a:r>
              <a:rPr lang="en-US" sz="27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Heriau</a:t>
            </a:r>
            <a:r>
              <a:rPr lang="en-US" sz="27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7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systemig</a:t>
            </a:r>
            <a:r>
              <a:rPr lang="en-US" sz="27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:</a:t>
            </a:r>
          </a:p>
          <a:p>
            <a:pPr algn="l">
              <a:lnSpc>
                <a:spcPts val="3555"/>
              </a:lnSpc>
            </a:pP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</a:t>
            </a:r>
            <a:r>
              <a:rPr lang="en-US" sz="27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Rhestrau</a:t>
            </a: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aros hir (</a:t>
            </a:r>
            <a:r>
              <a:rPr lang="en-US" sz="27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e.e.</a:t>
            </a: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CAMHS), </a:t>
            </a:r>
            <a:r>
              <a:rPr lang="en-US" sz="27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diffyg</a:t>
            </a: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7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cyllid</a:t>
            </a: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7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galw</a:t>
            </a: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7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uchel</a:t>
            </a: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am </a:t>
            </a:r>
            <a:r>
              <a:rPr lang="en-US" sz="27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wasanaethau</a:t>
            </a: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555"/>
              </a:lnSpc>
            </a:pPr>
            <a:endParaRPr lang="en-US" sz="2799" spc="-5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555"/>
              </a:lnSpc>
            </a:pPr>
            <a:r>
              <a:rPr lang="en-US" sz="27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Cyfyngiadau</a:t>
            </a:r>
            <a:r>
              <a:rPr lang="en-US" sz="27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7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mewn</a:t>
            </a:r>
            <a:r>
              <a:rPr lang="en-US" sz="27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7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ysgolion</a:t>
            </a:r>
            <a:r>
              <a:rPr lang="en-US" sz="27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7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a’r</a:t>
            </a:r>
            <a:r>
              <a:rPr lang="en-US" sz="27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7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gymuned</a:t>
            </a:r>
            <a:r>
              <a:rPr lang="en-US" sz="27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:</a:t>
            </a:r>
          </a:p>
          <a:p>
            <a:pPr algn="l">
              <a:lnSpc>
                <a:spcPts val="3555"/>
              </a:lnSpc>
            </a:pP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</a:t>
            </a:r>
            <a:r>
              <a:rPr lang="en-US" sz="27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Diffyg</a:t>
            </a: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7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hyfforddiant</a:t>
            </a: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7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</a:t>
            </a: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staff, </a:t>
            </a:r>
            <a:r>
              <a:rPr lang="en-US" sz="27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anghysondeb</a:t>
            </a: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7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mewn</a:t>
            </a: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7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cymorth</a:t>
            </a: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555"/>
              </a:lnSpc>
            </a:pPr>
            <a:endParaRPr lang="en-US" sz="2799" spc="-5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555"/>
              </a:lnSpc>
            </a:pPr>
            <a:r>
              <a:rPr lang="en-US" sz="27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Rhwystrau</a:t>
            </a:r>
            <a:r>
              <a:rPr lang="en-US" sz="27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7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emosiynol</a:t>
            </a:r>
            <a:r>
              <a:rPr lang="en-US" sz="27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7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i</a:t>
            </a:r>
            <a:r>
              <a:rPr lang="en-US" sz="27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7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weithwyr</a:t>
            </a:r>
            <a:r>
              <a:rPr lang="en-US" sz="27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7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proffesiynol</a:t>
            </a:r>
            <a:r>
              <a:rPr lang="en-US" sz="27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:</a:t>
            </a:r>
          </a:p>
          <a:p>
            <a:pPr algn="l">
              <a:lnSpc>
                <a:spcPts val="3555"/>
              </a:lnSpc>
              <a:spcBef>
                <a:spcPct val="0"/>
              </a:spcBef>
            </a:pP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Blinder </a:t>
            </a:r>
            <a:r>
              <a:rPr lang="en-US" sz="27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tosturiol</a:t>
            </a: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7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trawma</a:t>
            </a: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7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eilaidd</a:t>
            </a: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7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gorlwytho</a:t>
            </a: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7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emosiynol</a:t>
            </a:r>
            <a:r>
              <a:rPr lang="en-US" sz="27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501898" y="2276577"/>
            <a:ext cx="7472726" cy="24403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09"/>
              </a:lnSpc>
              <a:spcBef>
                <a:spcPct val="0"/>
              </a:spcBef>
            </a:pPr>
            <a:r>
              <a:rPr lang="en-US" sz="2999" spc="-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Scenario: A 10-year-old child has experienced domestic abuse but refuses to engage in therapy. The caregiver is also reluctant, believing “talking about it will only make it worse.”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8843" y="2276577"/>
            <a:ext cx="6656290" cy="24403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09"/>
              </a:lnSpc>
              <a:spcBef>
                <a:spcPct val="0"/>
              </a:spcBef>
            </a:pPr>
            <a:r>
              <a:rPr lang="en-US" sz="2999" spc="-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Scenario: Mae plentyn 10 oed wedi profi cam-drin domestig ond yn gwrthod cymryd rhan mewn therapi. Mae’r gofalwr hefyd yn amheus, gan gredu bod “siarad amdano yn ei wneud yn waeth.”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8843" y="5452781"/>
            <a:ext cx="6656290" cy="43453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09"/>
              </a:lnSpc>
              <a:spcBef>
                <a:spcPct val="0"/>
              </a:spcBef>
            </a:pPr>
            <a:r>
              <a:rPr lang="en-US" sz="29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Cwestiynau</a:t>
            </a:r>
            <a:r>
              <a:rPr lang="en-US" sz="29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9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Trafod</a:t>
            </a:r>
            <a:r>
              <a:rPr lang="en-US" sz="29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:</a:t>
            </a:r>
          </a:p>
          <a:p>
            <a:pPr algn="l">
              <a:lnSpc>
                <a:spcPts val="3809"/>
              </a:lnSpc>
              <a:spcBef>
                <a:spcPct val="0"/>
              </a:spcBef>
            </a:pP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1. Pa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rwystrau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sy’n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atal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cymorth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effeithiol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?</a:t>
            </a:r>
          </a:p>
          <a:p>
            <a:pPr algn="l">
              <a:lnSpc>
                <a:spcPts val="3809"/>
              </a:lnSpc>
              <a:spcBef>
                <a:spcPct val="0"/>
              </a:spcBef>
            </a:pPr>
            <a:endParaRPr lang="en-US" sz="2999" spc="-5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809"/>
              </a:lnSpc>
              <a:spcBef>
                <a:spcPct val="0"/>
              </a:spcBef>
            </a:pP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2. Pa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strategaethau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all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helpu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ennyn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diddordeb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y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plentyn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?</a:t>
            </a:r>
          </a:p>
          <a:p>
            <a:pPr algn="l">
              <a:lnSpc>
                <a:spcPts val="3809"/>
              </a:lnSpc>
              <a:spcBef>
                <a:spcPct val="0"/>
              </a:spcBef>
            </a:pPr>
            <a:endParaRPr lang="en-US" sz="2999" spc="-5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809"/>
              </a:lnSpc>
              <a:spcBef>
                <a:spcPct val="0"/>
              </a:spcBef>
            </a:pP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3. Sut all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gweithwyr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proffesiynol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weithio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gyda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gofalwyr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i’w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hannog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gymryd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rhan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?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501898" y="5452781"/>
            <a:ext cx="7066239" cy="43453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09"/>
              </a:lnSpc>
              <a:spcBef>
                <a:spcPct val="0"/>
              </a:spcBef>
            </a:pPr>
            <a:r>
              <a:rPr lang="en-US" sz="2999" b="1" spc="-5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Discussion Questions:</a:t>
            </a:r>
          </a:p>
          <a:p>
            <a:pPr algn="l">
              <a:lnSpc>
                <a:spcPts val="3809"/>
              </a:lnSpc>
              <a:spcBef>
                <a:spcPct val="0"/>
              </a:spcBef>
            </a:pPr>
            <a:r>
              <a:rPr lang="en-US" sz="2999" spc="-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1. What barriers are preventing effective support?</a:t>
            </a:r>
          </a:p>
          <a:p>
            <a:pPr algn="l">
              <a:lnSpc>
                <a:spcPts val="3809"/>
              </a:lnSpc>
              <a:spcBef>
                <a:spcPct val="0"/>
              </a:spcBef>
            </a:pPr>
            <a:endParaRPr lang="en-US" sz="2999" spc="-5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809"/>
              </a:lnSpc>
              <a:spcBef>
                <a:spcPct val="0"/>
              </a:spcBef>
            </a:pPr>
            <a:r>
              <a:rPr lang="en-US" sz="2999" spc="-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2. What strategies could help engage the child?</a:t>
            </a:r>
          </a:p>
          <a:p>
            <a:pPr algn="l">
              <a:lnSpc>
                <a:spcPts val="3809"/>
              </a:lnSpc>
              <a:spcBef>
                <a:spcPct val="0"/>
              </a:spcBef>
            </a:pPr>
            <a:endParaRPr lang="en-US" sz="2999" spc="-5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809"/>
              </a:lnSpc>
              <a:spcBef>
                <a:spcPct val="0"/>
              </a:spcBef>
            </a:pPr>
            <a:r>
              <a:rPr lang="en-US" sz="2999" spc="-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3. How can professionals work with caregivers to encourage participation?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08958" y="185588"/>
            <a:ext cx="12470084" cy="1355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79"/>
              </a:lnSpc>
              <a:spcBef>
                <a:spcPct val="0"/>
              </a:spcBef>
            </a:pPr>
            <a:r>
              <a:rPr lang="en-US" sz="3999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Tasg Astudiaeth Achos – Gwrthwynebiad i Therapi</a:t>
            </a:r>
          </a:p>
          <a:p>
            <a:pPr algn="ctr">
              <a:lnSpc>
                <a:spcPts val="5079"/>
              </a:lnSpc>
              <a:spcBef>
                <a:spcPct val="0"/>
              </a:spcBef>
            </a:pPr>
            <a:r>
              <a:rPr lang="en-US" sz="3999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Case Study Task – Resistance to Therapy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908853" y="2737884"/>
            <a:ext cx="7955808" cy="72677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What does a trauma-informed school look like?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endParaRPr lang="en-US" sz="3199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Focuses on emotional well-being and resilience.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endParaRPr lang="en-US" sz="3199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Uses nurture groups, well-being mentors, and emotional literacy programs.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endParaRPr lang="en-US" sz="3199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Real-world examples of trauma-informed practice in schools.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endParaRPr lang="en-US" sz="3199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How can we implement trauma-informed approaches in different settings?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3197" y="2480709"/>
            <a:ext cx="8123048" cy="78636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Sut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olwg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sydd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ysgol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sy’n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ymwybodol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drawma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?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endParaRPr lang="en-US" sz="3199" spc="-6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Canolbwyntio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lesiant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emosiynol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gwydnwch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endParaRPr lang="en-US" sz="3199" spc="-6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Defnyddio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grwpiau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maeth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mentoriaid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llesiant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a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rhaglenni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llythrennedd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emosiynol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endParaRPr lang="en-US" sz="3199" spc="-6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Enghreifftiau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arferion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therapiwtig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llwyddiannus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mewn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ysgolion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endParaRPr lang="en-US" sz="3199" spc="-6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Sut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allwn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ni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weithredu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ymagwedd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sy’n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ymwybodol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drawma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mewn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lleoliadau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gwahanol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185588"/>
            <a:ext cx="16230600" cy="1355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79"/>
              </a:lnSpc>
              <a:spcBef>
                <a:spcPct val="0"/>
              </a:spcBef>
            </a:pPr>
            <a:r>
              <a:rPr lang="en-US" sz="3999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Ysgolion sy’n Ymwybodol o Drawma ac Iechyd Meddwl</a:t>
            </a:r>
          </a:p>
          <a:p>
            <a:pPr algn="ctr">
              <a:lnSpc>
                <a:spcPts val="5079"/>
              </a:lnSpc>
              <a:spcBef>
                <a:spcPct val="0"/>
              </a:spcBef>
            </a:pPr>
            <a:r>
              <a:rPr lang="en-US" sz="3999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Trauma-Informed and Mental Health-Informed Schools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01243" y="1662810"/>
            <a:ext cx="9485514" cy="639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63"/>
              </a:lnSpc>
            </a:pPr>
            <a:r>
              <a:rPr lang="en-US" sz="3617" u="sng">
                <a:solidFill>
                  <a:srgbClr val="38B6FF"/>
                </a:solidFill>
                <a:latin typeface="Arimo"/>
                <a:ea typeface="Arimo"/>
                <a:cs typeface="Arimo"/>
                <a:sym typeface="Arimo"/>
                <a:hlinkClick r:id="rId2" tooltip="https://traumainformedschools.wales/?lang=en"/>
              </a:rPr>
              <a:t>https://traumainformedschools.wales/?lang=en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924465" y="1837066"/>
            <a:ext cx="7127931" cy="77820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76" lvl="1" indent="-345438" algn="l">
              <a:lnSpc>
                <a:spcPts val="4063"/>
              </a:lnSpc>
              <a:spcBef>
                <a:spcPct val="0"/>
              </a:spcBef>
              <a:buFont typeface="Arial"/>
              <a:buChar char="•"/>
            </a:pPr>
            <a:r>
              <a:rPr lang="en-US" sz="3199" b="1" spc="-6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Psychological therapies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CBT, DBT, play therapy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</a:p>
          <a:p>
            <a:pPr marL="690876" lvl="1" indent="-345438" algn="l">
              <a:lnSpc>
                <a:spcPts val="4063"/>
              </a:lnSpc>
              <a:spcBef>
                <a:spcPct val="0"/>
              </a:spcBef>
              <a:buFont typeface="Arial"/>
              <a:buChar char="•"/>
            </a:pPr>
            <a:r>
              <a:rPr lang="en-US" sz="3199" b="1" spc="-6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Creative therapies 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art, music, drama therapy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</a:p>
          <a:p>
            <a:pPr marL="690876" lvl="1" indent="-345438" algn="l">
              <a:lnSpc>
                <a:spcPts val="4063"/>
              </a:lnSpc>
              <a:spcBef>
                <a:spcPct val="0"/>
              </a:spcBef>
              <a:buFont typeface="Arial"/>
              <a:buChar char="•"/>
            </a:pPr>
            <a:r>
              <a:rPr lang="en-US" sz="3199" b="1" spc="-6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Somatic interventions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movement therapy, mindfulness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</a:p>
          <a:p>
            <a:pPr marL="690876" lvl="1" indent="-345438" algn="l">
              <a:lnSpc>
                <a:spcPts val="4063"/>
              </a:lnSpc>
              <a:spcBef>
                <a:spcPct val="0"/>
              </a:spcBef>
              <a:buFont typeface="Arial"/>
              <a:buChar char="•"/>
            </a:pPr>
            <a:r>
              <a:rPr lang="en-US" sz="3199" b="1" spc="-6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Medical interventions 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where necessary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endParaRPr lang="en-US" sz="3199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90876" lvl="1" indent="-345438" algn="l">
              <a:lnSpc>
                <a:spcPts val="4063"/>
              </a:lnSpc>
              <a:spcBef>
                <a:spcPct val="0"/>
              </a:spcBef>
              <a:buFont typeface="Arial"/>
              <a:buChar char="•"/>
            </a:pPr>
            <a:r>
              <a:rPr lang="en-US" sz="3199" b="1" spc="-6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Family and community-based approaches 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mentoring, peer support, family therapy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23307" y="2094241"/>
            <a:ext cx="8115300" cy="72677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76" lvl="1" indent="-345438" algn="l">
              <a:lnSpc>
                <a:spcPts val="4063"/>
              </a:lnSpc>
              <a:spcBef>
                <a:spcPct val="0"/>
              </a:spcBef>
              <a:buFont typeface="Arial"/>
              <a:buChar char="•"/>
            </a:pPr>
            <a:r>
              <a:rPr lang="en-US" sz="3199" b="1" spc="-6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Therapïau</a:t>
            </a:r>
            <a:r>
              <a:rPr lang="en-US" sz="3199" b="1" spc="-6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199" b="1" spc="-6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seicolegol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CBT, DBT,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therapi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chwarae</a:t>
            </a:r>
            <a:endParaRPr lang="en-US" sz="3199" spc="-6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4063"/>
              </a:lnSpc>
              <a:spcBef>
                <a:spcPct val="0"/>
              </a:spcBef>
            </a:pPr>
            <a:endParaRPr lang="en-US" sz="3199" spc="-6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90876" lvl="1" indent="-345438" algn="l">
              <a:lnSpc>
                <a:spcPts val="4063"/>
              </a:lnSpc>
              <a:spcBef>
                <a:spcPct val="0"/>
              </a:spcBef>
              <a:buFont typeface="Arial"/>
              <a:buChar char="•"/>
            </a:pPr>
            <a:r>
              <a:rPr lang="en-US" sz="3199" b="1" spc="-6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Therapïau</a:t>
            </a:r>
            <a:r>
              <a:rPr lang="en-US" sz="3199" b="1" spc="-6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199" b="1" spc="-6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creadigol</a:t>
            </a:r>
            <a:r>
              <a:rPr lang="en-US" sz="3199" b="1" spc="-6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: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therapi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celf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cerddoriaeth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drama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endParaRPr lang="en-US" sz="3199" spc="-6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90876" lvl="1" indent="-345438" algn="l">
              <a:lnSpc>
                <a:spcPts val="4063"/>
              </a:lnSpc>
              <a:spcBef>
                <a:spcPct val="0"/>
              </a:spcBef>
              <a:buFont typeface="Arial"/>
              <a:buChar char="•"/>
            </a:pPr>
            <a:r>
              <a:rPr lang="en-US" sz="3199" b="1" spc="-6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Ymyriadau</a:t>
            </a:r>
            <a:r>
              <a:rPr lang="en-US" sz="3199" b="1" spc="-6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199" b="1" spc="-6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corfforol</a:t>
            </a:r>
            <a:endParaRPr lang="en-US" sz="3199" b="1" spc="-6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therapi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symud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ymwybyddiaeth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ofalgar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).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</a:p>
          <a:p>
            <a:pPr marL="690876" lvl="1" indent="-345438" algn="l">
              <a:lnSpc>
                <a:spcPts val="4063"/>
              </a:lnSpc>
              <a:spcBef>
                <a:spcPct val="0"/>
              </a:spcBef>
              <a:buFont typeface="Arial"/>
              <a:buChar char="•"/>
            </a:pPr>
            <a:r>
              <a:rPr lang="en-US" sz="3199" b="1" spc="-6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Ymyriadau</a:t>
            </a:r>
            <a:r>
              <a:rPr lang="en-US" sz="3199" b="1" spc="-6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199" b="1" spc="-6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meddygol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lle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bo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angen</a:t>
            </a:r>
            <a:endParaRPr lang="en-US" sz="3199" spc="-6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4063"/>
              </a:lnSpc>
              <a:spcBef>
                <a:spcPct val="0"/>
              </a:spcBef>
            </a:pPr>
            <a:endParaRPr lang="en-US" sz="3199" spc="-6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90876" lvl="1" indent="-345438" algn="l">
              <a:lnSpc>
                <a:spcPts val="4063"/>
              </a:lnSpc>
              <a:spcBef>
                <a:spcPct val="0"/>
              </a:spcBef>
              <a:buFont typeface="Arial"/>
              <a:buChar char="•"/>
            </a:pPr>
            <a:r>
              <a:rPr lang="en-US" sz="3199" b="1" spc="-6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Ymagweddau</a:t>
            </a:r>
            <a:r>
              <a:rPr lang="en-US" sz="3199" b="1" spc="-6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199" b="1" spc="-6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teuluol</a:t>
            </a:r>
            <a:r>
              <a:rPr lang="en-US" sz="3199" b="1" spc="-6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a </a:t>
            </a:r>
            <a:r>
              <a:rPr lang="en-US" sz="3199" b="1" spc="-6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chymunedol</a:t>
            </a:r>
            <a:endParaRPr lang="en-US" sz="3199" b="1" spc="-6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mentora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cefnogaeth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cymheiriaid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therapi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teulu</a:t>
            </a:r>
            <a:endParaRPr lang="en-US" sz="3199" spc="-6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8700" y="185588"/>
            <a:ext cx="16230600" cy="1355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79"/>
              </a:lnSpc>
            </a:pPr>
            <a:r>
              <a:rPr lang="en-US" sz="3999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Ymyriadau – Beth Sy’n Gweithio a Pham?</a:t>
            </a:r>
          </a:p>
          <a:p>
            <a:pPr algn="ctr">
              <a:lnSpc>
                <a:spcPts val="5079"/>
              </a:lnSpc>
              <a:spcBef>
                <a:spcPct val="0"/>
              </a:spcBef>
            </a:pPr>
            <a:r>
              <a:rPr lang="en-US" sz="3999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Interventions – What Works and Why?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404093" y="2870345"/>
            <a:ext cx="7855207" cy="5184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79"/>
              </a:lnSpc>
              <a:spcBef>
                <a:spcPct val="0"/>
              </a:spcBef>
            </a:pPr>
            <a:r>
              <a:rPr lang="en-US" sz="3999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Research a therapeutic intervention of your choice.</a:t>
            </a:r>
          </a:p>
          <a:p>
            <a:pPr algn="l">
              <a:lnSpc>
                <a:spcPts val="5079"/>
              </a:lnSpc>
              <a:spcBef>
                <a:spcPct val="0"/>
              </a:spcBef>
            </a:pPr>
            <a:endParaRPr lang="en-US" sz="3999" b="1" spc="-7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algn="l">
              <a:lnSpc>
                <a:spcPts val="5079"/>
              </a:lnSpc>
              <a:spcBef>
                <a:spcPct val="0"/>
              </a:spcBef>
            </a:pPr>
            <a:r>
              <a:rPr lang="en-US" sz="3999" spc="-7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Key questions to answer:</a:t>
            </a:r>
          </a:p>
          <a:p>
            <a:pPr algn="l">
              <a:lnSpc>
                <a:spcPts val="5079"/>
              </a:lnSpc>
              <a:spcBef>
                <a:spcPct val="0"/>
              </a:spcBef>
            </a:pPr>
            <a:r>
              <a:rPr lang="en-US" sz="3999" spc="-7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How does it work?</a:t>
            </a:r>
          </a:p>
          <a:p>
            <a:pPr algn="l">
              <a:lnSpc>
                <a:spcPts val="5079"/>
              </a:lnSpc>
              <a:spcBef>
                <a:spcPct val="0"/>
              </a:spcBef>
            </a:pPr>
            <a:r>
              <a:rPr lang="en-US" sz="3999" spc="-7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Who benefits from it?</a:t>
            </a:r>
          </a:p>
          <a:p>
            <a:pPr algn="l">
              <a:lnSpc>
                <a:spcPts val="5079"/>
              </a:lnSpc>
              <a:spcBef>
                <a:spcPct val="0"/>
              </a:spcBef>
            </a:pPr>
            <a:r>
              <a:rPr lang="en-US" sz="3999" spc="-7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What are its strengths and limitations?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80271" y="265430"/>
            <a:ext cx="11327457" cy="15830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49"/>
              </a:lnSpc>
            </a:pPr>
            <a:r>
              <a:rPr lang="en-US" sz="4999" b="1" spc="-9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Tasg</a:t>
            </a:r>
            <a:r>
              <a:rPr lang="en-US" sz="4999" b="1" spc="-9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– </a:t>
            </a:r>
            <a:r>
              <a:rPr lang="en-US" sz="4999" b="1" spc="-9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Ymchwilio</a:t>
            </a:r>
            <a:r>
              <a:rPr lang="en-US" sz="4999" b="1" spc="-9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4999" b="1" spc="-9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i</a:t>
            </a:r>
            <a:r>
              <a:rPr lang="en-US" sz="4999" b="1" spc="-9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4999" b="1" spc="-9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Ddull</a:t>
            </a:r>
            <a:r>
              <a:rPr lang="en-US" sz="4999" b="1" spc="-9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4999" b="1" spc="-9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Therapiwtig</a:t>
            </a:r>
            <a:endParaRPr lang="en-US" sz="4999" b="1" spc="-9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algn="ctr">
              <a:lnSpc>
                <a:spcPts val="6349"/>
              </a:lnSpc>
              <a:spcBef>
                <a:spcPct val="0"/>
              </a:spcBef>
            </a:pPr>
            <a:r>
              <a:rPr lang="en-US" sz="4999" b="1" spc="-9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Task – Research a Therapeutic Intervention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870345"/>
            <a:ext cx="7855207" cy="5184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79"/>
              </a:lnSpc>
              <a:spcBef>
                <a:spcPct val="0"/>
              </a:spcBef>
            </a:pPr>
            <a:r>
              <a:rPr lang="en-US" sz="3999" b="1" spc="-7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Ymchwiliwch</a:t>
            </a:r>
            <a:r>
              <a:rPr lang="en-US" sz="3999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un dull </a:t>
            </a:r>
            <a:r>
              <a:rPr lang="en-US" sz="3999" b="1" spc="-7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therapiwtig</a:t>
            </a:r>
            <a:r>
              <a:rPr lang="en-US" sz="3999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999" b="1" spc="-7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o’ch</a:t>
            </a:r>
            <a:r>
              <a:rPr lang="en-US" sz="3999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999" b="1" spc="-7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dewis</a:t>
            </a:r>
            <a:r>
              <a:rPr lang="en-US" sz="3999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.</a:t>
            </a:r>
          </a:p>
          <a:p>
            <a:pPr algn="l">
              <a:lnSpc>
                <a:spcPts val="5079"/>
              </a:lnSpc>
              <a:spcBef>
                <a:spcPct val="0"/>
              </a:spcBef>
            </a:pPr>
            <a:endParaRPr lang="en-US" sz="3999" b="1" spc="-7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algn="l">
              <a:lnSpc>
                <a:spcPts val="5079"/>
              </a:lnSpc>
              <a:spcBef>
                <a:spcPct val="0"/>
              </a:spcBef>
            </a:pP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Cwestiynau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i’w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hateb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:</a:t>
            </a:r>
          </a:p>
          <a:p>
            <a:pPr algn="l">
              <a:lnSpc>
                <a:spcPts val="5079"/>
              </a:lnSpc>
              <a:spcBef>
                <a:spcPct val="0"/>
              </a:spcBef>
            </a:pP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Sut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mae’n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gweithio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?</a:t>
            </a:r>
          </a:p>
          <a:p>
            <a:pPr algn="l">
              <a:lnSpc>
                <a:spcPts val="5079"/>
              </a:lnSpc>
              <a:spcBef>
                <a:spcPct val="0"/>
              </a:spcBef>
            </a:pP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Pwy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sy’n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elwa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ohono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?</a:t>
            </a:r>
          </a:p>
          <a:p>
            <a:pPr algn="l">
              <a:lnSpc>
                <a:spcPts val="5079"/>
              </a:lnSpc>
              <a:spcBef>
                <a:spcPct val="0"/>
              </a:spcBef>
            </a:pP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Beth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yw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ei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gryfderau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a’i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gyfyngiadau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?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198734" y="2531745"/>
            <a:ext cx="7060566" cy="67265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09"/>
              </a:lnSpc>
              <a:spcBef>
                <a:spcPct val="0"/>
              </a:spcBef>
            </a:pPr>
            <a:r>
              <a:rPr lang="en-US" sz="29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Why is a Therapeutic Frame Important?</a:t>
            </a:r>
          </a:p>
          <a:p>
            <a:pPr algn="l">
              <a:lnSpc>
                <a:spcPts val="3809"/>
              </a:lnSpc>
              <a:spcBef>
                <a:spcPct val="0"/>
              </a:spcBef>
            </a:pPr>
            <a:endParaRPr lang="en-US" sz="2999" b="1" spc="-5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marL="647697" lvl="1" indent="-323848" algn="l">
              <a:lnSpc>
                <a:spcPts val="380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Trauma doesn’t just affect the individual—it can also impact those supporting them.</a:t>
            </a:r>
          </a:p>
          <a:p>
            <a:pPr algn="l">
              <a:lnSpc>
                <a:spcPts val="3809"/>
              </a:lnSpc>
              <a:spcBef>
                <a:spcPct val="0"/>
              </a:spcBef>
            </a:pPr>
            <a:endParaRPr lang="en-US" sz="2999" spc="-5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697" lvl="1" indent="-323848" algn="l">
              <a:lnSpc>
                <a:spcPts val="380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 therapeutic frame helps maintain clear boundaries and prevents emotional overwhelm.</a:t>
            </a:r>
          </a:p>
          <a:p>
            <a:pPr algn="l">
              <a:lnSpc>
                <a:spcPts val="3809"/>
              </a:lnSpc>
              <a:spcBef>
                <a:spcPct val="0"/>
              </a:spcBef>
            </a:pPr>
            <a:endParaRPr lang="en-US" sz="2999" spc="-5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697" lvl="1" indent="-323848" algn="l">
              <a:lnSpc>
                <a:spcPts val="380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It ensures professionals and caregivers provide safe, structured support without taking on the trauma themselves.</a:t>
            </a:r>
          </a:p>
          <a:p>
            <a:pPr algn="l">
              <a:lnSpc>
                <a:spcPts val="3809"/>
              </a:lnSpc>
              <a:spcBef>
                <a:spcPct val="0"/>
              </a:spcBef>
            </a:pPr>
            <a:endParaRPr lang="en-US" sz="2999" spc="-5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217691" y="89920"/>
            <a:ext cx="7852618" cy="1355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79"/>
              </a:lnSpc>
            </a:pPr>
            <a:r>
              <a:rPr lang="en-US" sz="3999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Yr Angen am Fframwaith Therapiwtig</a:t>
            </a:r>
          </a:p>
          <a:p>
            <a:pPr algn="ctr">
              <a:lnSpc>
                <a:spcPts val="5079"/>
              </a:lnSpc>
              <a:spcBef>
                <a:spcPct val="0"/>
              </a:spcBef>
            </a:pPr>
            <a:r>
              <a:rPr lang="en-US" sz="3999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The Need for a Therapeutic Frame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769870"/>
            <a:ext cx="7852618" cy="58178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809"/>
              </a:lnSpc>
            </a:pPr>
            <a:r>
              <a:rPr lang="en-US" sz="29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Pam </a:t>
            </a:r>
            <a:r>
              <a:rPr lang="en-US" sz="29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mae</a:t>
            </a:r>
            <a:r>
              <a:rPr lang="en-US" sz="29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9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Fframwaith</a:t>
            </a:r>
            <a:r>
              <a:rPr lang="en-US" sz="29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9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Therapiwtig</a:t>
            </a:r>
            <a:r>
              <a:rPr lang="en-US" sz="29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9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yn</a:t>
            </a:r>
            <a:r>
              <a:rPr lang="en-US" sz="29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9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Bwysig</a:t>
            </a:r>
            <a:r>
              <a:rPr lang="en-US" sz="29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?</a:t>
            </a:r>
          </a:p>
          <a:p>
            <a:pPr algn="l">
              <a:lnSpc>
                <a:spcPts val="3809"/>
              </a:lnSpc>
            </a:pPr>
            <a:endParaRPr lang="en-US" sz="2999" b="1" spc="-5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marL="647697" lvl="1" indent="-323848" algn="l">
              <a:lnSpc>
                <a:spcPts val="380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Gall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trawma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effeithio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y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rhai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sy’n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darparu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cymorth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nid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yr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unigolyn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unig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809"/>
              </a:lnSpc>
              <a:spcBef>
                <a:spcPct val="0"/>
              </a:spcBef>
            </a:pPr>
            <a:endParaRPr lang="en-US" sz="2999" spc="-5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697" lvl="1" indent="-323848" algn="l">
              <a:lnSpc>
                <a:spcPts val="380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Mae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fframwaith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therapiwtig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helpu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gadw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ffiniau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clir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ac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atal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lletholrwydd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emosiynol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809"/>
              </a:lnSpc>
              <a:spcBef>
                <a:spcPct val="0"/>
              </a:spcBef>
            </a:pPr>
            <a:endParaRPr lang="en-US" sz="2999" spc="-5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697" lvl="1" indent="-323848" algn="l">
              <a:lnSpc>
                <a:spcPts val="3809"/>
              </a:lnSpc>
              <a:spcBef>
                <a:spcPct val="0"/>
              </a:spcBef>
              <a:buFont typeface="Arial"/>
              <a:buChar char="•"/>
            </a:pP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Mae'n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sicrhau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bod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gweithwyr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proffesiynol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a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rhoddwyr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gofal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yn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darparu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cefnogaeth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ddiogel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,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strwythuredig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heb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ymgymryd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â'r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trawma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eu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Segoe UI Web (West European)"/>
              </a:rPr>
              <a:t>hunain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 Web (West European)"/>
              </a:rPr>
              <a:t>.</a:t>
            </a:r>
            <a:endParaRPr lang="en-US" sz="2800" spc="-5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144000" y="2248874"/>
            <a:ext cx="8780318" cy="7679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09"/>
              </a:lnSpc>
              <a:spcBef>
                <a:spcPct val="0"/>
              </a:spcBef>
            </a:pPr>
            <a:r>
              <a:rPr lang="en-US" sz="2999" b="1" spc="-5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Who Can Be Affected?</a:t>
            </a:r>
          </a:p>
          <a:p>
            <a:pPr algn="l">
              <a:lnSpc>
                <a:spcPts val="3809"/>
              </a:lnSpc>
              <a:spcBef>
                <a:spcPct val="0"/>
              </a:spcBef>
            </a:pPr>
            <a:endParaRPr lang="en-US" sz="2999" b="1" spc="-5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marL="647697" lvl="1" indent="-323848" algn="l">
              <a:lnSpc>
                <a:spcPts val="380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b="1" spc="-5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Teachers</a:t>
            </a:r>
            <a:r>
              <a:rPr lang="en-US" sz="2999" spc="-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– Supporting distressed students can cause stress and burnout.</a:t>
            </a:r>
          </a:p>
          <a:p>
            <a:pPr algn="l">
              <a:lnSpc>
                <a:spcPts val="3809"/>
              </a:lnSpc>
              <a:spcBef>
                <a:spcPct val="0"/>
              </a:spcBef>
            </a:pPr>
            <a:endParaRPr lang="en-US" sz="2999" spc="-5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697" lvl="1" indent="-323848" algn="l">
              <a:lnSpc>
                <a:spcPts val="380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b="1" spc="-5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Social Workers</a:t>
            </a:r>
            <a:r>
              <a:rPr lang="en-US" sz="2999" spc="-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– Constant exposure to trauma can lead to emotional exhaustion.</a:t>
            </a:r>
          </a:p>
          <a:p>
            <a:pPr algn="l">
              <a:lnSpc>
                <a:spcPts val="3809"/>
              </a:lnSpc>
              <a:spcBef>
                <a:spcPct val="0"/>
              </a:spcBef>
            </a:pPr>
            <a:endParaRPr lang="en-US" sz="2999" spc="-5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697" lvl="1" indent="-323848" algn="l">
              <a:lnSpc>
                <a:spcPts val="380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b="1" spc="-5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Counsellors &amp; Therapists </a:t>
            </a:r>
            <a:r>
              <a:rPr lang="en-US" sz="2999" spc="-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– Need boundaries to avoid compassion fatigue.</a:t>
            </a:r>
          </a:p>
          <a:p>
            <a:pPr algn="l">
              <a:lnSpc>
                <a:spcPts val="3809"/>
              </a:lnSpc>
              <a:spcBef>
                <a:spcPct val="0"/>
              </a:spcBef>
            </a:pPr>
            <a:endParaRPr lang="en-US" sz="2999" spc="-5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697" lvl="1" indent="-323848" algn="l">
              <a:lnSpc>
                <a:spcPts val="380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b="1" spc="-5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Health Professionals</a:t>
            </a:r>
            <a:r>
              <a:rPr lang="en-US" sz="2999" spc="-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– May struggle with the emotional impact of their work.</a:t>
            </a:r>
          </a:p>
          <a:p>
            <a:pPr algn="l">
              <a:lnSpc>
                <a:spcPts val="3809"/>
              </a:lnSpc>
              <a:spcBef>
                <a:spcPct val="0"/>
              </a:spcBef>
            </a:pPr>
            <a:endParaRPr lang="en-US" sz="2999" spc="-5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697" lvl="1" indent="-323848" algn="l">
              <a:lnSpc>
                <a:spcPts val="380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b="1" spc="-5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Family &amp; Friends</a:t>
            </a:r>
            <a:r>
              <a:rPr lang="en-US" sz="2999" spc="-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– Can feel helpless or emotionally drained.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17691" y="89920"/>
            <a:ext cx="7852618" cy="1355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79"/>
              </a:lnSpc>
            </a:pPr>
            <a:r>
              <a:rPr lang="en-US" sz="3999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Yr Angen am Fframwaith Therapiwtig</a:t>
            </a:r>
          </a:p>
          <a:p>
            <a:pPr algn="ctr">
              <a:lnSpc>
                <a:spcPts val="5079"/>
              </a:lnSpc>
              <a:spcBef>
                <a:spcPct val="0"/>
              </a:spcBef>
            </a:pPr>
            <a:r>
              <a:rPr lang="en-US" sz="3999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The Need for a Therapeutic Frame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58" y="2248874"/>
            <a:ext cx="8702865" cy="77767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09"/>
              </a:lnSpc>
              <a:spcBef>
                <a:spcPct val="0"/>
              </a:spcBef>
            </a:pPr>
            <a:r>
              <a:rPr lang="en-US" sz="29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Pwy</a:t>
            </a:r>
            <a:r>
              <a:rPr lang="en-US" sz="29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All Gael </a:t>
            </a:r>
            <a:r>
              <a:rPr lang="en-US" sz="29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eu</a:t>
            </a:r>
            <a:r>
              <a:rPr lang="en-US" sz="29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29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Heffeithio</a:t>
            </a:r>
            <a:r>
              <a:rPr lang="en-US" sz="29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?</a:t>
            </a:r>
          </a:p>
          <a:p>
            <a:pPr algn="l">
              <a:lnSpc>
                <a:spcPts val="3809"/>
              </a:lnSpc>
              <a:spcBef>
                <a:spcPct val="0"/>
              </a:spcBef>
            </a:pPr>
            <a:endParaRPr lang="en-US" sz="2999" b="1" spc="-5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marL="647697" lvl="1" indent="-323848" algn="l">
              <a:lnSpc>
                <a:spcPts val="380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Athrawon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– Gall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cefnogi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dysgwyr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mewn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trawma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achosi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straen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809"/>
              </a:lnSpc>
              <a:spcBef>
                <a:spcPct val="0"/>
              </a:spcBef>
            </a:pPr>
            <a:endParaRPr lang="en-US" sz="2999" spc="-5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697" lvl="1" indent="-323848" algn="l">
              <a:lnSpc>
                <a:spcPts val="380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Gweithwyr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Cymdeithasol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– Yn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wynebu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straen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emosiynol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parhaus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809"/>
              </a:lnSpc>
              <a:spcBef>
                <a:spcPct val="0"/>
              </a:spcBef>
            </a:pPr>
            <a:endParaRPr lang="en-US" sz="2999" spc="-5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697" lvl="1" indent="-323848" algn="l">
              <a:lnSpc>
                <a:spcPts val="380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Cwnselwyr</a:t>
            </a:r>
            <a:r>
              <a:rPr lang="en-US" sz="29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a </a:t>
            </a:r>
            <a:r>
              <a:rPr lang="en-US" sz="29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Therapyddion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–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Angen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ffiniau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clir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osgoi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blinder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tosturiol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809"/>
              </a:lnSpc>
              <a:spcBef>
                <a:spcPct val="0"/>
              </a:spcBef>
            </a:pPr>
            <a:endParaRPr lang="en-US" sz="2999" spc="-5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697" lvl="1" indent="-323848" algn="l">
              <a:lnSpc>
                <a:spcPts val="380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Gweithwyr</a:t>
            </a:r>
            <a:r>
              <a:rPr lang="en-US" sz="29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Iechyd 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– Yn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gallu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profi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effaith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emosiynol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eu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gwaith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3809"/>
              </a:lnSpc>
              <a:spcBef>
                <a:spcPct val="0"/>
              </a:spcBef>
            </a:pPr>
            <a:endParaRPr lang="en-US" sz="2999" spc="-5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697" lvl="1" indent="-323848" algn="l">
              <a:lnSpc>
                <a:spcPts val="380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Teulu</a:t>
            </a:r>
            <a:r>
              <a:rPr lang="en-US" sz="2999" b="1" spc="-5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a </a:t>
            </a:r>
            <a:r>
              <a:rPr lang="en-US" sz="2999" b="1" spc="-5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Ffrindiau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– Gallant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deimlo’n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emosiynol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flinedig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neu’n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2999" spc="-5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ddi-rym</a:t>
            </a:r>
            <a:r>
              <a:rPr lang="en-US" sz="2999" spc="-5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891136" y="3005074"/>
            <a:ext cx="8115300" cy="57246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b="1" spc="-6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Emotional and social impacts: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Isolation, relationship difficulties, distrust of others.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endParaRPr lang="en-US" sz="3199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b="1" spc="-6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Cognitive and developmental impacts: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Struggles in education, difficulty managing emotions.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endParaRPr lang="en-US" sz="3199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b="1" spc="-6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Links to Maslow’s Hierarchy of Needs: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Without safety and emotional security, higher-level development is impacted.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11102" y="294005"/>
            <a:ext cx="13865796" cy="1355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79"/>
              </a:lnSpc>
            </a:pPr>
            <a:r>
              <a:rPr lang="en-US" sz="3999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Cost Peidio â Chymryd Camau – Beth Sy’n Digwydd Heb Gymorth?</a:t>
            </a:r>
          </a:p>
          <a:p>
            <a:pPr algn="ctr">
              <a:lnSpc>
                <a:spcPts val="5079"/>
              </a:lnSpc>
              <a:spcBef>
                <a:spcPct val="0"/>
              </a:spcBef>
            </a:pPr>
            <a:r>
              <a:rPr lang="en-US" sz="3999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The Cost of No Intervention – What Happens Without Support?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015" y="2766949"/>
            <a:ext cx="8761985" cy="57056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4"/>
              </a:lnSpc>
              <a:spcBef>
                <a:spcPct val="0"/>
              </a:spcBef>
            </a:pPr>
            <a:r>
              <a:rPr lang="en-US" sz="3200" b="1" spc="-6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Effaith emosiynol a chymdeithasol:</a:t>
            </a:r>
          </a:p>
          <a:p>
            <a:pPr algn="l">
              <a:lnSpc>
                <a:spcPts val="4064"/>
              </a:lnSpc>
              <a:spcBef>
                <a:spcPct val="0"/>
              </a:spcBef>
            </a:pPr>
            <a:r>
              <a:rPr lang="en-US" sz="3200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Unigrwydd, anhawster meithrin perthnasau, diffyg ymddiriedaeth mewn eraill.</a:t>
            </a:r>
          </a:p>
          <a:p>
            <a:pPr algn="l">
              <a:lnSpc>
                <a:spcPts val="4064"/>
              </a:lnSpc>
              <a:spcBef>
                <a:spcPct val="0"/>
              </a:spcBef>
            </a:pPr>
            <a:endParaRPr lang="en-US" sz="3200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4064"/>
              </a:lnSpc>
              <a:spcBef>
                <a:spcPct val="0"/>
              </a:spcBef>
            </a:pPr>
            <a:r>
              <a:rPr lang="en-US" sz="3200" b="1" spc="-6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Effaith gwybyddol a datblygiadol:</a:t>
            </a:r>
          </a:p>
          <a:p>
            <a:pPr algn="l">
              <a:lnSpc>
                <a:spcPts val="4064"/>
              </a:lnSpc>
              <a:spcBef>
                <a:spcPct val="0"/>
              </a:spcBef>
            </a:pPr>
            <a:r>
              <a:rPr lang="en-US" sz="3200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Anawsterau mewn addysg, anallu i reoli emosiynau.</a:t>
            </a:r>
          </a:p>
          <a:p>
            <a:pPr algn="l">
              <a:lnSpc>
                <a:spcPts val="4064"/>
              </a:lnSpc>
              <a:spcBef>
                <a:spcPct val="0"/>
              </a:spcBef>
            </a:pPr>
            <a:endParaRPr lang="en-US" sz="3200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4064"/>
              </a:lnSpc>
              <a:spcBef>
                <a:spcPct val="0"/>
              </a:spcBef>
            </a:pPr>
            <a:r>
              <a:rPr lang="en-US" sz="3200" b="1" spc="-6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Cysylltiad â Phyramid Anghenion Maslow:</a:t>
            </a:r>
          </a:p>
          <a:p>
            <a:pPr algn="l">
              <a:lnSpc>
                <a:spcPts val="4064"/>
              </a:lnSpc>
              <a:spcBef>
                <a:spcPct val="0"/>
              </a:spcBef>
            </a:pPr>
            <a:r>
              <a:rPr lang="en-US" sz="3200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• Heb ddiogelwch ac angen emosiynol, mae datblygiad lefel uwch yn dioddef.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39015" y="2504948"/>
            <a:ext cx="7020285" cy="68078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44" lvl="1" indent="-377822" algn="l">
              <a:lnSpc>
                <a:spcPts val="4444"/>
              </a:lnSpc>
              <a:buFont typeface="Arial"/>
              <a:buChar char="•"/>
            </a:pPr>
            <a:r>
              <a:rPr lang="en-US" sz="34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Vicarious trauma &amp; burnout – recognizing signs.</a:t>
            </a:r>
          </a:p>
          <a:p>
            <a:pPr algn="l">
              <a:lnSpc>
                <a:spcPts val="4444"/>
              </a:lnSpc>
            </a:pPr>
            <a:endParaRPr lang="en-US" sz="3499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755644" lvl="1" indent="-377822" algn="l">
              <a:lnSpc>
                <a:spcPts val="4444"/>
              </a:lnSpc>
              <a:buFont typeface="Arial"/>
              <a:buChar char="•"/>
            </a:pPr>
            <a:r>
              <a:rPr lang="en-US" sz="34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The importance of self-care &amp; supervision in practice.</a:t>
            </a:r>
          </a:p>
          <a:p>
            <a:pPr algn="l">
              <a:lnSpc>
                <a:spcPts val="4444"/>
              </a:lnSpc>
            </a:pPr>
            <a:endParaRPr lang="en-US" sz="3499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755644" lvl="1" indent="-377822" algn="l">
              <a:lnSpc>
                <a:spcPts val="4444"/>
              </a:lnSpc>
              <a:buFont typeface="Arial"/>
              <a:buChar char="•"/>
            </a:pPr>
            <a:r>
              <a:rPr lang="en-US" sz="34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Maintaining professional boundaries – the therapeutic frame.</a:t>
            </a:r>
          </a:p>
          <a:p>
            <a:pPr algn="l">
              <a:lnSpc>
                <a:spcPts val="4444"/>
              </a:lnSpc>
            </a:pPr>
            <a:endParaRPr lang="en-US" sz="3499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755644" lvl="1" indent="-377822" algn="l">
              <a:lnSpc>
                <a:spcPts val="4444"/>
              </a:lnSpc>
              <a:buFont typeface="Arial"/>
              <a:buChar char="•"/>
            </a:pPr>
            <a:r>
              <a:rPr lang="en-US" sz="34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When to seek support for yourself as a practitioner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8700" y="2247773"/>
            <a:ext cx="6133114" cy="68078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44" lvl="1" indent="-377822" algn="l">
              <a:lnSpc>
                <a:spcPts val="4444"/>
              </a:lnSpc>
              <a:buFont typeface="Arial"/>
              <a:buChar char="•"/>
            </a:pPr>
            <a:r>
              <a:rPr lang="en-US" sz="34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Trawma eilaidd a llosgi allan – sut i’w adnabod.</a:t>
            </a:r>
          </a:p>
          <a:p>
            <a:pPr algn="l">
              <a:lnSpc>
                <a:spcPts val="4444"/>
              </a:lnSpc>
            </a:pPr>
            <a:endParaRPr lang="en-US" sz="3499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755644" lvl="1" indent="-377822" algn="l">
              <a:lnSpc>
                <a:spcPts val="4444"/>
              </a:lnSpc>
              <a:buFont typeface="Arial"/>
              <a:buChar char="•"/>
            </a:pPr>
            <a:r>
              <a:rPr lang="en-US" sz="34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Pwysigrwydd hunanofal a goruchwyliaeth yn ymarfer proffesiynol.</a:t>
            </a:r>
          </a:p>
          <a:p>
            <a:pPr algn="l">
              <a:lnSpc>
                <a:spcPts val="4444"/>
              </a:lnSpc>
            </a:pPr>
            <a:endParaRPr lang="en-US" sz="3499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755644" lvl="1" indent="-377822" algn="l">
              <a:lnSpc>
                <a:spcPts val="4444"/>
              </a:lnSpc>
              <a:buFont typeface="Arial"/>
              <a:buChar char="•"/>
            </a:pPr>
            <a:r>
              <a:rPr lang="en-US" sz="34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Sefydlu ffiniau proffesiynol – y ‘fframwaith therapiwtig’.</a:t>
            </a:r>
          </a:p>
          <a:p>
            <a:pPr algn="l">
              <a:lnSpc>
                <a:spcPts val="4444"/>
              </a:lnSpc>
            </a:pPr>
            <a:endParaRPr lang="en-US" sz="3499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755644" lvl="1" indent="-377822" algn="l">
              <a:lnSpc>
                <a:spcPts val="4444"/>
              </a:lnSpc>
              <a:buFont typeface="Arial"/>
              <a:buChar char="•"/>
            </a:pPr>
            <a:r>
              <a:rPr lang="en-US" sz="34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Pryd i ofyn am gymorth fel ymarferydd.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311798" y="294005"/>
            <a:ext cx="11664404" cy="1355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79"/>
              </a:lnSpc>
              <a:spcBef>
                <a:spcPct val="0"/>
              </a:spcBef>
            </a:pPr>
            <a:r>
              <a:rPr lang="en-US" sz="3999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Rôl Gweithwyr Proffesiynol – Rheoli Effaith Emosiynol</a:t>
            </a:r>
          </a:p>
          <a:p>
            <a:pPr algn="ctr">
              <a:lnSpc>
                <a:spcPts val="5079"/>
              </a:lnSpc>
              <a:spcBef>
                <a:spcPct val="0"/>
              </a:spcBef>
            </a:pPr>
            <a:r>
              <a:rPr lang="en-US" sz="3999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The Role of Professionals – Managing Emotional Impact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933123" y="2414332"/>
            <a:ext cx="7326177" cy="7369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45"/>
              </a:lnSpc>
              <a:spcBef>
                <a:spcPct val="0"/>
              </a:spcBef>
            </a:pPr>
            <a:r>
              <a:rPr lang="en-US" sz="3500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Key Considerations:</a:t>
            </a:r>
          </a:p>
          <a:p>
            <a:pPr marL="755651" lvl="1" indent="-377825" algn="l">
              <a:lnSpc>
                <a:spcPts val="4445"/>
              </a:lnSpc>
              <a:spcBef>
                <a:spcPct val="0"/>
              </a:spcBef>
              <a:buFont typeface="Arial"/>
              <a:buChar char="•"/>
            </a:pPr>
            <a:r>
              <a:rPr lang="en-US" sz="3500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Supportive Environment – A space that feels safe, calm, and welcoming.</a:t>
            </a:r>
          </a:p>
          <a:p>
            <a:pPr marL="755651" lvl="1" indent="-377825" algn="l">
              <a:lnSpc>
                <a:spcPts val="4445"/>
              </a:lnSpc>
              <a:spcBef>
                <a:spcPct val="0"/>
              </a:spcBef>
              <a:buFont typeface="Arial"/>
              <a:buChar char="•"/>
            </a:pPr>
            <a:r>
              <a:rPr lang="en-US" sz="3500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Positive Atmosphere – Encourages trust and emotional expression.</a:t>
            </a:r>
          </a:p>
          <a:p>
            <a:pPr marL="755651" lvl="1" indent="-377825" algn="l">
              <a:lnSpc>
                <a:spcPts val="4445"/>
              </a:lnSpc>
              <a:spcBef>
                <a:spcPct val="0"/>
              </a:spcBef>
              <a:buFont typeface="Arial"/>
              <a:buChar char="•"/>
            </a:pPr>
            <a:r>
              <a:rPr lang="en-US" sz="3500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Healthy Physical Space – Well-lit, comfortable, and free from distractions.</a:t>
            </a:r>
          </a:p>
          <a:p>
            <a:pPr algn="l">
              <a:lnSpc>
                <a:spcPts val="4445"/>
              </a:lnSpc>
              <a:spcBef>
                <a:spcPct val="0"/>
              </a:spcBef>
            </a:pPr>
            <a:endParaRPr lang="en-US" sz="3500" spc="-7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4445"/>
              </a:lnSpc>
              <a:spcBef>
                <a:spcPct val="0"/>
              </a:spcBef>
            </a:pPr>
            <a:r>
              <a:rPr lang="en-US" sz="3500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 well-designed therapeutic environment helps individuals feel secure and supported.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15570" y="294005"/>
            <a:ext cx="7856860" cy="1355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79"/>
              </a:lnSpc>
            </a:pPr>
            <a:r>
              <a:rPr lang="en-US" sz="3999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Sefydlu Amgylcheddau Therapiwtig</a:t>
            </a:r>
          </a:p>
          <a:p>
            <a:pPr algn="ctr">
              <a:lnSpc>
                <a:spcPts val="5079"/>
              </a:lnSpc>
              <a:spcBef>
                <a:spcPct val="0"/>
              </a:spcBef>
            </a:pPr>
            <a:r>
              <a:rPr lang="en-US" sz="3999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Setting Up Therapeutic Environments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414332"/>
            <a:ext cx="6899329" cy="7877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45"/>
              </a:lnSpc>
            </a:pPr>
            <a:r>
              <a:rPr lang="en-US" sz="3500" b="1" spc="-7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Ystyriaethau</a:t>
            </a:r>
            <a:r>
              <a:rPr lang="en-US" sz="3500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500" b="1" spc="-7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Allweddol</a:t>
            </a:r>
            <a:r>
              <a:rPr lang="en-US" sz="3500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:</a:t>
            </a:r>
          </a:p>
          <a:p>
            <a:pPr marL="755651" lvl="1" indent="-377825" algn="l">
              <a:lnSpc>
                <a:spcPts val="4445"/>
              </a:lnSpc>
              <a:buFont typeface="Arial"/>
              <a:buChar char="•"/>
            </a:pPr>
            <a:r>
              <a:rPr lang="en-US" sz="3500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Amgylchedd</a:t>
            </a:r>
            <a:r>
              <a:rPr lang="en-US" sz="3500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500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Cefnogol</a:t>
            </a:r>
            <a:r>
              <a:rPr lang="en-US" sz="3500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– </a:t>
            </a:r>
            <a:r>
              <a:rPr lang="en-US" sz="3500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Lle</a:t>
            </a:r>
            <a:r>
              <a:rPr lang="en-US" sz="3500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500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sy’n</a:t>
            </a:r>
            <a:r>
              <a:rPr lang="en-US" sz="3500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500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teimlo’n</a:t>
            </a:r>
            <a:r>
              <a:rPr lang="en-US" sz="3500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500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ddiogel</a:t>
            </a:r>
            <a:r>
              <a:rPr lang="en-US" sz="3500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3500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llonydd</a:t>
            </a:r>
            <a:r>
              <a:rPr lang="en-US" sz="3500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a </a:t>
            </a:r>
            <a:r>
              <a:rPr lang="en-US" sz="3500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chroesawgar</a:t>
            </a:r>
            <a:r>
              <a:rPr lang="en-US" sz="3500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marL="755651" lvl="1" indent="-377825" algn="l">
              <a:lnSpc>
                <a:spcPts val="4445"/>
              </a:lnSpc>
              <a:buFont typeface="Arial"/>
              <a:buChar char="•"/>
            </a:pPr>
            <a:r>
              <a:rPr lang="en-US" sz="3500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Awyrgylch</a:t>
            </a:r>
            <a:r>
              <a:rPr lang="en-US" sz="3500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500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Cadarnhaol</a:t>
            </a:r>
            <a:r>
              <a:rPr lang="en-US" sz="3500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– Yn </a:t>
            </a:r>
            <a:r>
              <a:rPr lang="en-US" sz="3500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annog</a:t>
            </a:r>
            <a:r>
              <a:rPr lang="en-US" sz="3500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500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ymddiriedaeth</a:t>
            </a:r>
            <a:r>
              <a:rPr lang="en-US" sz="3500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3500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mynegi</a:t>
            </a:r>
            <a:r>
              <a:rPr lang="en-US" sz="3500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500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emosiynau</a:t>
            </a:r>
            <a:r>
              <a:rPr lang="en-US" sz="3500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marL="755651" lvl="1" indent="-377825" algn="l">
              <a:lnSpc>
                <a:spcPts val="4445"/>
              </a:lnSpc>
              <a:buFont typeface="Arial"/>
              <a:buChar char="•"/>
            </a:pPr>
            <a:r>
              <a:rPr lang="en-US" sz="3500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Gofod</a:t>
            </a:r>
            <a:r>
              <a:rPr lang="en-US" sz="3500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500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Ffisegol</a:t>
            </a:r>
            <a:r>
              <a:rPr lang="en-US" sz="3500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500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Iach</a:t>
            </a:r>
            <a:r>
              <a:rPr lang="en-US" sz="3500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– </a:t>
            </a:r>
            <a:r>
              <a:rPr lang="en-US" sz="3500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Wedi</a:t>
            </a:r>
            <a:r>
              <a:rPr lang="en-US" sz="3500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500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ei</a:t>
            </a:r>
            <a:r>
              <a:rPr lang="en-US" sz="3500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500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oleuo’n</a:t>
            </a:r>
            <a:r>
              <a:rPr lang="en-US" sz="3500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500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dda</a:t>
            </a:r>
            <a:r>
              <a:rPr lang="en-US" sz="3500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3500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3500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500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gyfforddus</a:t>
            </a:r>
            <a:r>
              <a:rPr lang="en-US" sz="3500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a di-</a:t>
            </a:r>
            <a:r>
              <a:rPr lang="en-US" sz="3500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derfysg</a:t>
            </a:r>
            <a:r>
              <a:rPr lang="en-US" sz="3500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algn="l">
              <a:lnSpc>
                <a:spcPts val="4445"/>
              </a:lnSpc>
            </a:pPr>
            <a:endParaRPr lang="en-US" sz="3500" spc="-7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4445"/>
              </a:lnSpc>
              <a:spcBef>
                <a:spcPct val="0"/>
              </a:spcBef>
            </a:pPr>
            <a:r>
              <a:rPr lang="en-US" sz="3500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Mae </a:t>
            </a:r>
            <a:r>
              <a:rPr lang="en-US" sz="3500" b="1" spc="-7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amgylchedd</a:t>
            </a:r>
            <a:r>
              <a:rPr lang="en-US" sz="3500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500" b="1" spc="-7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therapiwtig</a:t>
            </a:r>
            <a:r>
              <a:rPr lang="en-US" sz="3500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da </a:t>
            </a:r>
            <a:r>
              <a:rPr lang="en-US" sz="3500" b="1" spc="-7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yn</a:t>
            </a:r>
            <a:r>
              <a:rPr lang="en-US" sz="3500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500" b="1" spc="-7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helpu</a:t>
            </a:r>
            <a:r>
              <a:rPr lang="en-US" sz="3500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500" b="1" spc="-7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unigolion</a:t>
            </a:r>
            <a:r>
              <a:rPr lang="en-US" sz="3500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500" b="1" spc="-7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i</a:t>
            </a:r>
            <a:r>
              <a:rPr lang="en-US" sz="3500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500" b="1" spc="-7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deimlo’n</a:t>
            </a:r>
            <a:r>
              <a:rPr lang="en-US" sz="3500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500" b="1" spc="-7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ddiogel</a:t>
            </a:r>
            <a:r>
              <a:rPr lang="en-US" sz="3500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ac </a:t>
            </a:r>
            <a:r>
              <a:rPr lang="en-US" sz="3500" b="1" spc="-7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wedi’u</a:t>
            </a:r>
            <a:r>
              <a:rPr lang="en-US" sz="3500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500" b="1" spc="-7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cefnogi</a:t>
            </a:r>
            <a:r>
              <a:rPr lang="en-US" sz="3500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2921217"/>
            <a:ext cx="7456064" cy="57246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76" lvl="1" indent="-345438" algn="l">
              <a:lnSpc>
                <a:spcPts val="4063"/>
              </a:lnSpc>
              <a:buFont typeface="Arial"/>
              <a:buChar char="•"/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Strategaeth Iechyd Meddwl Llywodraeth Cymru 2024-2034</a:t>
            </a:r>
          </a:p>
          <a:p>
            <a:pPr algn="l">
              <a:lnSpc>
                <a:spcPts val="4063"/>
              </a:lnSpc>
            </a:pPr>
            <a:endParaRPr lang="en-US" sz="3199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90876" lvl="1" indent="-345438" algn="l">
              <a:lnSpc>
                <a:spcPts val="4063"/>
              </a:lnSpc>
              <a:buFont typeface="Arial"/>
              <a:buChar char="•"/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Swyddogaeth Deddf Llesiant Cenedlaethau’r Dyfodol (Cymru) 2015.</a:t>
            </a:r>
          </a:p>
          <a:p>
            <a:pPr algn="l">
              <a:lnSpc>
                <a:spcPts val="4063"/>
              </a:lnSpc>
            </a:pPr>
            <a:endParaRPr lang="en-US" sz="3199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90876" lvl="1" indent="-345438" algn="l">
              <a:lnSpc>
                <a:spcPts val="4063"/>
              </a:lnSpc>
              <a:buFont typeface="Arial"/>
              <a:buChar char="•"/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Canllawiau NICE diweddaraf ar arferion ymwybodol o drawma.</a:t>
            </a:r>
          </a:p>
          <a:p>
            <a:pPr algn="l">
              <a:lnSpc>
                <a:spcPts val="4063"/>
              </a:lnSpc>
            </a:pPr>
            <a:endParaRPr lang="en-US" sz="3199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90876" lvl="1" indent="-345438" algn="l">
              <a:lnSpc>
                <a:spcPts val="4063"/>
              </a:lnSpc>
              <a:buFont typeface="Arial"/>
              <a:buChar char="•"/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Effaith y Cwricwlwm Newydd i Gymru ar addysg iechyd meddwl.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0" y="414274"/>
            <a:ext cx="18288000" cy="1355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79"/>
              </a:lnSpc>
              <a:spcBef>
                <a:spcPct val="0"/>
              </a:spcBef>
            </a:pPr>
            <a:r>
              <a:rPr lang="en-US" sz="3999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Polisïau ac Arferion (Wedi’u Diweddaru ar gyfer 2025)</a:t>
            </a:r>
          </a:p>
          <a:p>
            <a:pPr algn="ctr">
              <a:lnSpc>
                <a:spcPts val="5079"/>
              </a:lnSpc>
              <a:spcBef>
                <a:spcPct val="0"/>
              </a:spcBef>
            </a:pPr>
            <a:r>
              <a:rPr lang="en-US" sz="3999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Policy &amp; Practice Updates (2025 Edition)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655159" y="6312245"/>
            <a:ext cx="5661089" cy="1066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 u="sng">
                <a:solidFill>
                  <a:srgbClr val="38B6FF"/>
                </a:solidFill>
                <a:latin typeface="Arimo"/>
                <a:ea typeface="Arimo"/>
                <a:cs typeface="Arimo"/>
                <a:sym typeface="Arimo"/>
                <a:hlinkClick r:id="rId2" tooltip="https://www.nice.org.uk/guidance/ng116/resources/posttraumatic-stress-disorder-pdf-66141601777861#:~:text=Recommendations%20in%20this%20guideline%20relate,mental%20capacity)%2C%20and%20safeguarding.&amp;text=medicines%20optimisation%20%E2%80%A2%20multimorbidit,from%20children's%20to%20adults'%20services."/>
              </a:rPr>
              <a:t>NICE guidelines on trauma-informed care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598211" y="2766949"/>
            <a:ext cx="5581815" cy="1066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 u="sng">
                <a:solidFill>
                  <a:srgbClr val="38B6FF"/>
                </a:solidFill>
                <a:latin typeface="Arimo"/>
                <a:ea typeface="Arimo"/>
                <a:cs typeface="Arimo"/>
                <a:sym typeface="Arimo"/>
                <a:hlinkClick r:id="rId3" tooltip="https://www.gov.wales/sites/default/files/consultations/2024-04/consultation-document-draft-mental-health-and-wellbeing-strategy.pdf"/>
              </a:rPr>
              <a:t>New Welsh Government Mental Health Strategy 2024-2034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1655159" y="4539597"/>
            <a:ext cx="5524868" cy="1066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 u="sng">
                <a:solidFill>
                  <a:srgbClr val="38B6FF"/>
                </a:solidFill>
                <a:latin typeface="Arimo"/>
                <a:ea typeface="Arimo"/>
                <a:cs typeface="Arimo"/>
                <a:sym typeface="Arimo"/>
                <a:hlinkClick r:id="rId4" tooltip="https://www.gov.wales/well-being-future-generations-act-essentials-html#:~:text=In%20this%20Act%2C%20any%20reference,to%20meet%20their%20own%20needs."/>
              </a:rPr>
              <a:t>The role of Wellbeing of Future Generations (Wales) Act 2015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598211" y="7807670"/>
            <a:ext cx="5581815" cy="1600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 u="sng">
                <a:solidFill>
                  <a:srgbClr val="38B6FF"/>
                </a:solidFill>
                <a:latin typeface="Arimo"/>
                <a:ea typeface="Arimo"/>
                <a:cs typeface="Arimo"/>
                <a:sym typeface="Arimo"/>
                <a:hlinkClick r:id="rId5" tooltip="https://www.mentallyhealthyschools.org.uk/whole-school-approach/wales/mental-health-on-the-curriculum-in-wales/#:~:text=I%20can%20identify%20different%20strategies,and%20to%20connect%20with%20others."/>
              </a:rPr>
              <a:t>The impact of the New Curriculum for Wales on mental health education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046360" y="2349297"/>
            <a:ext cx="7866421" cy="72028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09"/>
              </a:lnSpc>
              <a:spcBef>
                <a:spcPct val="0"/>
              </a:spcBef>
            </a:pPr>
            <a:r>
              <a:rPr lang="en-US" sz="2999" b="1" spc="-5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Explore the Welsh Curriculum and identify what it says about wellbeing in education.</a:t>
            </a:r>
          </a:p>
          <a:p>
            <a:pPr algn="l">
              <a:lnSpc>
                <a:spcPts val="3809"/>
              </a:lnSpc>
              <a:spcBef>
                <a:spcPct val="0"/>
              </a:spcBef>
            </a:pPr>
            <a:endParaRPr lang="en-US" sz="2999" b="1" spc="-5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algn="l">
              <a:lnSpc>
                <a:spcPts val="3809"/>
              </a:lnSpc>
              <a:spcBef>
                <a:spcPct val="0"/>
              </a:spcBef>
            </a:pPr>
            <a:r>
              <a:rPr lang="en-US" sz="2999" b="1" spc="-5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Key Questions to Consider:</a:t>
            </a:r>
          </a:p>
          <a:p>
            <a:pPr algn="l">
              <a:lnSpc>
                <a:spcPts val="3809"/>
              </a:lnSpc>
              <a:spcBef>
                <a:spcPct val="0"/>
              </a:spcBef>
            </a:pPr>
            <a:endParaRPr lang="en-US" sz="2999" b="1" spc="-5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marL="647697" lvl="1" indent="-323848" algn="l">
              <a:lnSpc>
                <a:spcPts val="380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spc="-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How is wellbeing defined in the curriculum?</a:t>
            </a:r>
          </a:p>
          <a:p>
            <a:pPr algn="l">
              <a:lnSpc>
                <a:spcPts val="3809"/>
              </a:lnSpc>
              <a:spcBef>
                <a:spcPct val="0"/>
              </a:spcBef>
            </a:pPr>
            <a:endParaRPr lang="en-US" sz="2999" spc="-5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697" lvl="1" indent="-323848" algn="l">
              <a:lnSpc>
                <a:spcPts val="380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spc="-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What areas of wellbeing are covered (e.g., emotional, physical, social)?</a:t>
            </a:r>
          </a:p>
          <a:p>
            <a:pPr algn="l">
              <a:lnSpc>
                <a:spcPts val="3809"/>
              </a:lnSpc>
              <a:spcBef>
                <a:spcPct val="0"/>
              </a:spcBef>
            </a:pPr>
            <a:endParaRPr lang="en-US" sz="2999" spc="-5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697" lvl="1" indent="-323848" algn="l">
              <a:lnSpc>
                <a:spcPts val="380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spc="-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How does the curriculum ensure schools support learners’ wellbeing?</a:t>
            </a:r>
          </a:p>
          <a:p>
            <a:pPr algn="l">
              <a:lnSpc>
                <a:spcPts val="3809"/>
              </a:lnSpc>
              <a:spcBef>
                <a:spcPct val="0"/>
              </a:spcBef>
            </a:pPr>
            <a:endParaRPr lang="en-US" sz="2999" spc="-5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697" lvl="1" indent="-323848" algn="l">
              <a:lnSpc>
                <a:spcPts val="380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spc="-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Are there specific policies or frameworks schools must follow?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24793" y="2111172"/>
            <a:ext cx="8115300" cy="7679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10"/>
              </a:lnSpc>
              <a:spcBef>
                <a:spcPct val="0"/>
              </a:spcBef>
            </a:pPr>
            <a:r>
              <a:rPr lang="en-US" sz="3000" b="1" spc="-6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Archwiliwch y Cwricwlwm i Gymru a nodwch beth mae’n ei ddweud am lles mewn addysg.</a:t>
            </a:r>
          </a:p>
          <a:p>
            <a:pPr algn="l">
              <a:lnSpc>
                <a:spcPts val="3810"/>
              </a:lnSpc>
              <a:spcBef>
                <a:spcPct val="0"/>
              </a:spcBef>
            </a:pPr>
            <a:endParaRPr lang="en-US" sz="3000" b="1" spc="-6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algn="l">
              <a:lnSpc>
                <a:spcPts val="3810"/>
              </a:lnSpc>
              <a:spcBef>
                <a:spcPct val="0"/>
              </a:spcBef>
            </a:pPr>
            <a:r>
              <a:rPr lang="en-US" sz="3000" b="1" spc="-6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Cwestiynau Allweddol i’w Hystyried:</a:t>
            </a:r>
          </a:p>
          <a:p>
            <a:pPr algn="l">
              <a:lnSpc>
                <a:spcPts val="3810"/>
              </a:lnSpc>
              <a:spcBef>
                <a:spcPct val="0"/>
              </a:spcBef>
            </a:pPr>
            <a:endParaRPr lang="en-US" sz="3000" b="1" spc="-6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marL="647700" lvl="1" indent="-323850" algn="l">
              <a:lnSpc>
                <a:spcPts val="381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b="1" spc="-6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</a:t>
            </a:r>
            <a:r>
              <a:rPr lang="en-US" sz="3000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ut mae lles yn cael ei ddiffinio yn y cwricwlwm?</a:t>
            </a:r>
          </a:p>
          <a:p>
            <a:pPr algn="l">
              <a:lnSpc>
                <a:spcPts val="3810"/>
              </a:lnSpc>
              <a:spcBef>
                <a:spcPct val="0"/>
              </a:spcBef>
            </a:pPr>
            <a:endParaRPr lang="en-US" sz="3000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0" lvl="1" indent="-323850" algn="l">
              <a:lnSpc>
                <a:spcPts val="381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Pa feysydd lles sy’n cael eu cynnwys (e.e., emosiynol, corfforol, cymdeithasol)?</a:t>
            </a:r>
          </a:p>
          <a:p>
            <a:pPr algn="l">
              <a:lnSpc>
                <a:spcPts val="3810"/>
              </a:lnSpc>
              <a:spcBef>
                <a:spcPct val="0"/>
              </a:spcBef>
            </a:pPr>
            <a:endParaRPr lang="en-US" sz="3000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0" lvl="1" indent="-323850" algn="l">
              <a:lnSpc>
                <a:spcPts val="381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Sut mae’r cwricwlwm yn sicrhau bod ysgolion yn cefnogi lles dysgwyr?</a:t>
            </a:r>
          </a:p>
          <a:p>
            <a:pPr algn="l">
              <a:lnSpc>
                <a:spcPts val="3810"/>
              </a:lnSpc>
              <a:spcBef>
                <a:spcPct val="0"/>
              </a:spcBef>
            </a:pPr>
            <a:endParaRPr lang="en-US" sz="3000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47700" lvl="1" indent="-323850" algn="l">
              <a:lnSpc>
                <a:spcPts val="3810"/>
              </a:lnSpc>
              <a:spcBef>
                <a:spcPct val="0"/>
              </a:spcBef>
              <a:buFont typeface="Arial"/>
              <a:buChar char="•"/>
            </a:pPr>
            <a:r>
              <a:rPr lang="en-US" sz="3000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 oes polisïau neu fframweithiau penodol y mae’n rhaid i ysgolion eu dilyn?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782443" y="311785"/>
            <a:ext cx="8723114" cy="12799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79"/>
              </a:lnSpc>
              <a:spcBef>
                <a:spcPct val="0"/>
              </a:spcBef>
            </a:pPr>
            <a:r>
              <a:rPr lang="en-US" sz="3999" b="1" spc="-7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Tasg</a:t>
            </a:r>
            <a:r>
              <a:rPr lang="en-US" sz="3999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– </a:t>
            </a:r>
            <a:r>
              <a:rPr lang="en-US" sz="3999" b="1" spc="-7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Lles</a:t>
            </a:r>
            <a:r>
              <a:rPr lang="en-US" sz="3999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999" b="1" spc="-7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yng</a:t>
            </a:r>
            <a:r>
              <a:rPr lang="en-US" sz="3999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 </a:t>
            </a:r>
            <a:r>
              <a:rPr lang="en-US" sz="3999" b="1" spc="-7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Nghwricwlwm</a:t>
            </a:r>
            <a:r>
              <a:rPr lang="en-US" sz="3999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Cymru</a:t>
            </a:r>
          </a:p>
          <a:p>
            <a:pPr algn="ctr">
              <a:lnSpc>
                <a:spcPts val="5079"/>
              </a:lnSpc>
              <a:spcBef>
                <a:spcPct val="0"/>
              </a:spcBef>
            </a:pPr>
            <a:r>
              <a:rPr lang="en-US" sz="3999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Task – Wellbeing in the Welsh Curriculum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323276" y="2159635"/>
            <a:ext cx="8187862" cy="7098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79"/>
              </a:lnSpc>
              <a:spcBef>
                <a:spcPct val="0"/>
              </a:spcBef>
            </a:pPr>
            <a:r>
              <a:rPr lang="en-US" sz="3999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Together for Mental Health (2019-2022)</a:t>
            </a:r>
          </a:p>
          <a:p>
            <a:pPr marL="863591" lvl="1" indent="-431796" algn="l">
              <a:lnSpc>
                <a:spcPts val="5079"/>
              </a:lnSpc>
              <a:spcBef>
                <a:spcPct val="0"/>
              </a:spcBef>
              <a:buFont typeface="Arial"/>
              <a:buChar char="•"/>
            </a:pP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Welsh Government’s 10-year strategy to improve mental health and well-being.</a:t>
            </a:r>
          </a:p>
          <a:p>
            <a:pPr marL="863591" lvl="1" indent="-431796" algn="l">
              <a:lnSpc>
                <a:spcPts val="5079"/>
              </a:lnSpc>
              <a:spcBef>
                <a:spcPct val="0"/>
              </a:spcBef>
              <a:buFont typeface="Arial"/>
              <a:buChar char="•"/>
            </a:pP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Aims to provide better support, early intervention, and improved services.</a:t>
            </a:r>
          </a:p>
          <a:p>
            <a:pPr marL="863591" lvl="1" indent="-431796" algn="l">
              <a:lnSpc>
                <a:spcPts val="5079"/>
              </a:lnSpc>
              <a:spcBef>
                <a:spcPct val="0"/>
              </a:spcBef>
              <a:buFont typeface="Arial"/>
              <a:buChar char="•"/>
            </a:pP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Focuses on reducing stigma, promoting resilience, and ensuring access to mental health care.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064794" y="294005"/>
            <a:ext cx="10158412" cy="1355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79"/>
              </a:lnSpc>
            </a:pPr>
            <a:r>
              <a:rPr lang="en-US" sz="3999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Strategaeth Iechyd Meddwl Llywodraeth Cymru</a:t>
            </a:r>
          </a:p>
          <a:p>
            <a:pPr algn="ctr">
              <a:lnSpc>
                <a:spcPts val="5079"/>
              </a:lnSpc>
              <a:spcBef>
                <a:spcPct val="0"/>
              </a:spcBef>
            </a:pPr>
            <a:r>
              <a:rPr lang="en-US" sz="3999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Welsh Government Mental Health Strategy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7948" y="2159635"/>
            <a:ext cx="8278434" cy="7098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79"/>
              </a:lnSpc>
              <a:spcBef>
                <a:spcPct val="0"/>
              </a:spcBef>
            </a:pPr>
            <a:r>
              <a:rPr lang="en-US" sz="3999" b="1" spc="-7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Gyda’n</a:t>
            </a:r>
            <a:r>
              <a:rPr lang="en-US" sz="3999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999" b="1" spc="-7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Gilydd</a:t>
            </a:r>
            <a:r>
              <a:rPr lang="en-US" sz="3999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999" b="1" spc="-7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dros</a:t>
            </a:r>
            <a:r>
              <a:rPr lang="en-US" sz="3999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Iechyd </a:t>
            </a:r>
            <a:r>
              <a:rPr lang="en-US" sz="3999" b="1" spc="-7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Meddwl</a:t>
            </a:r>
            <a:r>
              <a:rPr lang="en-US" sz="3999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(2019-2022)</a:t>
            </a:r>
          </a:p>
          <a:p>
            <a:pPr marL="863591" lvl="1" indent="-431796" algn="l">
              <a:lnSpc>
                <a:spcPts val="5079"/>
              </a:lnSpc>
              <a:spcBef>
                <a:spcPct val="0"/>
              </a:spcBef>
              <a:buFont typeface="Arial"/>
              <a:buChar char="•"/>
            </a:pP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Strategaeth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10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mlynedd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Llywodraeth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Cymru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wella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iechyd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meddwl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llesiant</a:t>
            </a:r>
            <a:endParaRPr lang="en-US" sz="3999" spc="-7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863591" lvl="1" indent="-431796" algn="l">
              <a:lnSpc>
                <a:spcPts val="5079"/>
              </a:lnSpc>
              <a:spcBef>
                <a:spcPct val="0"/>
              </a:spcBef>
              <a:buFont typeface="Arial"/>
              <a:buChar char="•"/>
            </a:pP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anelu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at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ddarparu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gwell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cymorth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ymyrraeth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gynnar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a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gwell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gwasanaethau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  <a:p>
            <a:pPr marL="863591" lvl="1" indent="-431796" algn="l">
              <a:lnSpc>
                <a:spcPts val="5079"/>
              </a:lnSpc>
              <a:spcBef>
                <a:spcPct val="0"/>
              </a:spcBef>
              <a:buFont typeface="Arial"/>
              <a:buChar char="•"/>
            </a:pP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canolbwyntio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ar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leihau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stigma,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hyrwyddo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gwytnwch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, a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sicrhau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mynediad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ofal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iechyd </a:t>
            </a:r>
            <a:r>
              <a:rPr lang="en-US" sz="3999" spc="-7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meddwl</a:t>
            </a:r>
            <a:r>
              <a:rPr lang="en-US" sz="3999" spc="-7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666961" y="3008955"/>
            <a:ext cx="5604141" cy="52103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76" lvl="1" indent="-345438" algn="l">
              <a:lnSpc>
                <a:spcPts val="4063"/>
              </a:lnSpc>
              <a:spcBef>
                <a:spcPct val="0"/>
              </a:spcBef>
              <a:buFont typeface="Arial"/>
              <a:buChar char="•"/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What are the biggest challenges in therapeutic work?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endParaRPr lang="en-US" sz="3199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90876" lvl="1" indent="-345438" algn="l">
              <a:lnSpc>
                <a:spcPts val="4063"/>
              </a:lnSpc>
              <a:spcBef>
                <a:spcPct val="0"/>
              </a:spcBef>
              <a:buFont typeface="Arial"/>
              <a:buChar char="•"/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What strategies from today’s session do you think are most useful?</a:t>
            </a:r>
          </a:p>
          <a:p>
            <a:pPr algn="l">
              <a:lnSpc>
                <a:spcPts val="4063"/>
              </a:lnSpc>
              <a:spcBef>
                <a:spcPct val="0"/>
              </a:spcBef>
            </a:pPr>
            <a:endParaRPr lang="en-US" sz="3199" spc="-6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90876" lvl="1" indent="-345438" algn="l">
              <a:lnSpc>
                <a:spcPts val="4063"/>
              </a:lnSpc>
              <a:spcBef>
                <a:spcPct val="0"/>
              </a:spcBef>
              <a:buFont typeface="Arial"/>
              <a:buChar char="•"/>
            </a:pPr>
            <a:r>
              <a:rPr lang="en-US" sz="3199" spc="-6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What do you want to explore further in this area?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46335" y="3008955"/>
            <a:ext cx="5604141" cy="41816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76" lvl="1" indent="-345438" algn="l">
              <a:lnSpc>
                <a:spcPts val="4063"/>
              </a:lnSpc>
              <a:buFont typeface="Arial"/>
              <a:buChar char="•"/>
            </a:pP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Beth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yw’r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heriau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mwyaf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mewn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gwaith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therapiwtig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?</a:t>
            </a:r>
          </a:p>
          <a:p>
            <a:pPr algn="l">
              <a:lnSpc>
                <a:spcPts val="4063"/>
              </a:lnSpc>
            </a:pPr>
            <a:endParaRPr lang="en-US" sz="3199" spc="-6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90876" lvl="1" indent="-345438" algn="l">
              <a:lnSpc>
                <a:spcPts val="4063"/>
              </a:lnSpc>
              <a:buFont typeface="Arial"/>
              <a:buChar char="•"/>
            </a:pP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Pa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strategaethau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o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heddiw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fydd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fwyaf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defnyddiol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chi?</a:t>
            </a:r>
          </a:p>
          <a:p>
            <a:pPr algn="l">
              <a:lnSpc>
                <a:spcPts val="4063"/>
              </a:lnSpc>
            </a:pPr>
            <a:endParaRPr lang="en-US" sz="3199" spc="-6" dirty="0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marL="690876" lvl="1" indent="-345438" algn="l">
              <a:lnSpc>
                <a:spcPts val="4063"/>
              </a:lnSpc>
              <a:buFont typeface="Arial"/>
              <a:buChar char="•"/>
            </a:pP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Beth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hoffech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chi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ymchwilio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ymhellach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yn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y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maes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</a:t>
            </a:r>
            <a:r>
              <a:rPr lang="en-US" sz="3199" spc="-6" dirty="0" err="1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hwn</a:t>
            </a:r>
            <a:r>
              <a:rPr lang="en-US" sz="3199" spc="-6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00428" y="414274"/>
            <a:ext cx="5487144" cy="12799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79"/>
              </a:lnSpc>
              <a:spcBef>
                <a:spcPct val="0"/>
              </a:spcBef>
            </a:pPr>
            <a:r>
              <a:rPr lang="en-US" sz="3999" b="1" spc="-7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Myfyrio</a:t>
            </a:r>
            <a:r>
              <a:rPr lang="en-US" sz="3999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999" b="1" spc="-7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a’r</a:t>
            </a:r>
            <a:r>
              <a:rPr lang="en-US" sz="3999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999" b="1" spc="-7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Camau</a:t>
            </a:r>
            <a:r>
              <a:rPr lang="en-US" sz="3999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</a:t>
            </a:r>
            <a:r>
              <a:rPr lang="en-US" sz="3999" b="1" spc="-7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Nesaf</a:t>
            </a:r>
            <a:endParaRPr lang="en-US" sz="3999" b="1" spc="-7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algn="ctr">
              <a:lnSpc>
                <a:spcPts val="5079"/>
              </a:lnSpc>
              <a:spcBef>
                <a:spcPct val="0"/>
              </a:spcBef>
            </a:pPr>
            <a:r>
              <a:rPr lang="en-US" sz="3999" b="1" spc="-7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Reflection &amp; Next Steps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263665"/>
            <a:ext cx="18288000" cy="99247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79"/>
              </a:lnSpc>
              <a:spcBef>
                <a:spcPct val="0"/>
              </a:spcBef>
            </a:pPr>
            <a:r>
              <a:rPr lang="en-US" sz="3999" b="1" spc="-7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Reference list</a:t>
            </a:r>
          </a:p>
          <a:p>
            <a:pPr algn="ctr">
              <a:lnSpc>
                <a:spcPts val="3175"/>
              </a:lnSpc>
              <a:spcBef>
                <a:spcPct val="0"/>
              </a:spcBef>
            </a:pPr>
            <a:endParaRPr lang="en-US" sz="3999" b="1" spc="-7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algn="l">
              <a:lnSpc>
                <a:spcPts val="3175"/>
              </a:lnSpc>
              <a:spcBef>
                <a:spcPct val="0"/>
              </a:spcBef>
            </a:pPr>
            <a:r>
              <a:rPr lang="en-US" sz="2500" spc="-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GOV.WALES. (2021). Programme for government 2021 to 2026: Well-being statement [HTML]. [online] Available at: https://www.gov.wales/programme-for-government-2021-to-2026-well-being-statement-html.</a:t>
            </a:r>
          </a:p>
          <a:p>
            <a:pPr algn="l">
              <a:lnSpc>
                <a:spcPts val="3175"/>
              </a:lnSpc>
              <a:spcBef>
                <a:spcPct val="0"/>
              </a:spcBef>
            </a:pPr>
            <a:endParaRPr lang="en-US" sz="2500" spc="-5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175"/>
              </a:lnSpc>
              <a:spcBef>
                <a:spcPct val="0"/>
              </a:spcBef>
            </a:pPr>
            <a:r>
              <a:rPr lang="en-US" sz="2500" spc="-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Hancock, S. (2023). Early Intervention for Lifelong Benefits. [online] GOV.UK. Available at: https://www.gov.uk/government/news/early-intervention-for-lifelong-benefits.</a:t>
            </a:r>
          </a:p>
          <a:p>
            <a:pPr algn="l">
              <a:lnSpc>
                <a:spcPts val="3175"/>
              </a:lnSpc>
              <a:spcBef>
                <a:spcPct val="0"/>
              </a:spcBef>
            </a:pPr>
            <a:endParaRPr lang="en-US" sz="2500" spc="-5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175"/>
              </a:lnSpc>
              <a:spcBef>
                <a:spcPct val="0"/>
              </a:spcBef>
            </a:pPr>
            <a:r>
              <a:rPr lang="en-US" sz="2500" spc="-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Integrative Psych (2024). Creating a Safe and Comforting Environment for Therapy | Integrative Psych. [online] www.integrative-psych.org. Available at: https://www.integrative-psych.org/resources/creating-a-safe-and-comforting-environment-for-therapy.</a:t>
            </a:r>
          </a:p>
          <a:p>
            <a:pPr algn="l">
              <a:lnSpc>
                <a:spcPts val="3175"/>
              </a:lnSpc>
              <a:spcBef>
                <a:spcPct val="0"/>
              </a:spcBef>
            </a:pPr>
            <a:endParaRPr lang="en-US" sz="2500" spc="-5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175"/>
              </a:lnSpc>
              <a:spcBef>
                <a:spcPct val="0"/>
              </a:spcBef>
            </a:pPr>
            <a:r>
              <a:rPr lang="en-US" sz="2500" spc="-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Khatri, M. (2023). What is Emotion-Focused Therapy. [online] WebMD. Available at: https://www.webmd.com/mental-health/what-is-emotion-focused-therapy.</a:t>
            </a:r>
          </a:p>
          <a:p>
            <a:pPr algn="l">
              <a:lnSpc>
                <a:spcPts val="3175"/>
              </a:lnSpc>
              <a:spcBef>
                <a:spcPct val="0"/>
              </a:spcBef>
            </a:pPr>
            <a:endParaRPr lang="en-US" sz="2500" spc="-5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175"/>
              </a:lnSpc>
              <a:spcBef>
                <a:spcPct val="0"/>
              </a:spcBef>
            </a:pPr>
            <a:r>
              <a:rPr lang="en-US" sz="2500" spc="-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Mind (2020). Effects of trauma. [online] www.mind.org.uk. Available at: https://www.mind.org.uk/information-support/types-of-mental-health-problems/trauma/effects-of-trauma/.</a:t>
            </a:r>
          </a:p>
          <a:p>
            <a:pPr algn="l">
              <a:lnSpc>
                <a:spcPts val="3175"/>
              </a:lnSpc>
              <a:spcBef>
                <a:spcPct val="0"/>
              </a:spcBef>
            </a:pPr>
            <a:endParaRPr lang="en-US" sz="2500" spc="-5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175"/>
              </a:lnSpc>
              <a:spcBef>
                <a:spcPct val="0"/>
              </a:spcBef>
            </a:pPr>
            <a:r>
              <a:rPr lang="en-US" sz="2500" spc="-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Peterson, S. (2018). Interventions. [online] The National Child Traumatic Stress Network. Available at: https://www.nctsn.org/what-is-child-trauma/trauma-types/early-childhood-trauma/interventions.</a:t>
            </a:r>
          </a:p>
          <a:p>
            <a:pPr algn="l">
              <a:lnSpc>
                <a:spcPts val="3175"/>
              </a:lnSpc>
              <a:spcBef>
                <a:spcPct val="0"/>
              </a:spcBef>
            </a:pPr>
            <a:endParaRPr lang="en-US" sz="2500" spc="-5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175"/>
              </a:lnSpc>
              <a:spcBef>
                <a:spcPct val="0"/>
              </a:spcBef>
            </a:pPr>
            <a:r>
              <a:rPr lang="en-US" sz="2500" spc="-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Welsh Government (2015). The Well-being of Future Generations. [online] GOV.WALES. Available at: https://www.gov.wales/well-being-of-future-generations-wales.</a:t>
            </a:r>
          </a:p>
          <a:p>
            <a:pPr algn="l">
              <a:lnSpc>
                <a:spcPts val="3175"/>
              </a:lnSpc>
              <a:spcBef>
                <a:spcPct val="0"/>
              </a:spcBef>
            </a:pPr>
            <a:endParaRPr lang="en-US" sz="2500" spc="-5">
              <a:solidFill>
                <a:srgbClr val="000000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175"/>
              </a:lnSpc>
              <a:spcBef>
                <a:spcPct val="0"/>
              </a:spcBef>
            </a:pPr>
            <a:r>
              <a:rPr lang="en-US" sz="2500" spc="-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www.traumainformedschools.co.uk. (n.d.). Trauma Informed Schools UK. [online] Available at: https://www.traumainformedschools.co.uk.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2265</Words>
  <Application>Microsoft Office PowerPoint</Application>
  <PresentationFormat>Custom</PresentationFormat>
  <Paragraphs>333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Arimo</vt:lpstr>
      <vt:lpstr>Calibri (MS) Bold</vt:lpstr>
      <vt:lpstr>Segoe UI Web (West European)</vt:lpstr>
      <vt:lpstr>Calibri (MS)</vt:lpstr>
      <vt:lpstr>Calibri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Sessions 5&amp;6 Goresgyn Rhwystrau .pptx</dc:title>
  <dc:creator>Evans, Undeg</dc:creator>
  <cp:lastModifiedBy>Evans, Undeg</cp:lastModifiedBy>
  <cp:revision>2</cp:revision>
  <dcterms:created xsi:type="dcterms:W3CDTF">2006-08-16T00:00:00Z</dcterms:created>
  <dcterms:modified xsi:type="dcterms:W3CDTF">2025-03-04T13:48:23Z</dcterms:modified>
  <dc:identifier>DAGf-aV_G1Q</dc:identifier>
</cp:coreProperties>
</file>