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handoutMasterIdLst>
    <p:handoutMasterId r:id="rId24"/>
  </p:handoutMasterIdLst>
  <p:sldIdLst>
    <p:sldId id="306" r:id="rId3"/>
    <p:sldId id="268" r:id="rId4"/>
    <p:sldId id="287" r:id="rId5"/>
    <p:sldId id="288" r:id="rId6"/>
    <p:sldId id="289" r:id="rId7"/>
    <p:sldId id="290" r:id="rId8"/>
    <p:sldId id="292" r:id="rId9"/>
    <p:sldId id="293" r:id="rId10"/>
    <p:sldId id="294" r:id="rId11"/>
    <p:sldId id="295" r:id="rId12"/>
    <p:sldId id="296" r:id="rId13"/>
    <p:sldId id="300" r:id="rId14"/>
    <p:sldId id="297" r:id="rId15"/>
    <p:sldId id="298" r:id="rId16"/>
    <p:sldId id="299" r:id="rId17"/>
    <p:sldId id="301" r:id="rId18"/>
    <p:sldId id="302" r:id="rId19"/>
    <p:sldId id="305" r:id="rId20"/>
    <p:sldId id="303" r:id="rId21"/>
    <p:sldId id="28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5bxyVhizqMZE0VRnK0bh4Q==" hashData="QU4VW2xTpoFA6Jfx0ejnDJ19f91PrmQdynZjT4clZevh2vRu1RLDSdgD1nR/VaZYx1y//y6Nt3xRU/vzFm4pc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ferSingleView="1">
    <p:restoredLeft sz="15002" autoAdjust="0"/>
    <p:restoredTop sz="60116" autoAdjust="0"/>
  </p:normalViewPr>
  <p:slideViewPr>
    <p:cSldViewPr snapToGrid="0">
      <p:cViewPr varScale="1">
        <p:scale>
          <a:sx n="58" d="100"/>
          <a:sy n="58" d="100"/>
        </p:scale>
        <p:origin x="1576" y="52"/>
      </p:cViewPr>
      <p:guideLst/>
    </p:cSldViewPr>
  </p:slideViewPr>
  <p:notesTextViewPr>
    <p:cViewPr>
      <p:scale>
        <a:sx n="1" d="1"/>
        <a:sy n="1" d="1"/>
      </p:scale>
      <p:origin x="0" y="0"/>
    </p:cViewPr>
  </p:notesTextViewPr>
  <p:sorterViewPr>
    <p:cViewPr>
      <p:scale>
        <a:sx n="100" d="100"/>
        <a:sy n="100" d="100"/>
      </p:scale>
      <p:origin x="0" y="-698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docmanager.pnld.co.uk/content/D698.htm"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docmanager.pnld.co.uk/content/D699.htm"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offence of ‘causing death by dangerous driving’ contrary to Section 1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definition of the terms ‘driving’, ‘mechanically propelled vehicle’, ‘road’, and ‘public place’ in relation to the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what would constitute ‘dangerous driving’ under Section 2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offences of ‘causing serious injury by dangerous driving’ (Sec 1A RTA 1988), ‘dangerous driving’ (Sec 2 RTA 1988), including any statutory defences, causing death by careless or inconsiderate driving (Sec 2B RTA 1988)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42144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dirty="0">
                <a:latin typeface="Arial" panose="020B0604020202020204" pitchFamily="34" charset="0"/>
                <a:cs typeface="Arial" panose="020B0604020202020204" pitchFamily="34" charset="0"/>
              </a:rPr>
              <a:t>Indictment: maximum 14 years imprisonment.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Obligatory disqualification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Obligatory endorsement - licence endorsed three to eleven penalty points.</a:t>
            </a:r>
          </a:p>
          <a:p>
            <a:r>
              <a:rPr lang="en-GB" sz="1100" dirty="0">
                <a:latin typeface="Arial" panose="020B0604020202020204" pitchFamily="34" charset="0"/>
                <a:cs typeface="Arial" panose="020B0604020202020204" pitchFamily="34" charset="0"/>
              </a:rPr>
              <a:t>Note: The vehicle may be forfeited.</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571341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dirty="0">
                <a:latin typeface="Arial" panose="020B0604020202020204" pitchFamily="34" charset="0"/>
                <a:cs typeface="Arial" panose="020B0604020202020204" pitchFamily="34" charset="0"/>
              </a:rPr>
              <a:t>The death of the person concerned must be shown to have resulted in some way from the incident to which the charge relates, however, does not have to be a major or substantial cause.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There is no longer a requirement that death must occur within a year and a day of the incident.</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Video Clip detail summary:  </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A recovery driver caught on camera checking his phone prior to a fatal crash has been jailed for five years.</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David Shields, 34, crashed into Yvonne Blackman's car in a line of traffic on the A75 in Dumfries last February.</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He had previously admitted a charge of causing the mother-of-four's death by dangerous driving.</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Footage captured Shields, of </a:t>
            </a:r>
            <a:r>
              <a:rPr lang="en-GB" sz="1100" dirty="0" err="1">
                <a:effectLst/>
                <a:latin typeface="Arial" panose="020B0604020202020204" pitchFamily="34" charset="0"/>
                <a:cs typeface="Arial" panose="020B0604020202020204" pitchFamily="34" charset="0"/>
              </a:rPr>
              <a:t>Drongan</a:t>
            </a:r>
            <a:r>
              <a:rPr lang="en-GB" sz="1100" dirty="0">
                <a:effectLst/>
                <a:latin typeface="Arial" panose="020B0604020202020204" pitchFamily="34" charset="0"/>
                <a:cs typeface="Arial" panose="020B0604020202020204" pitchFamily="34" charset="0"/>
              </a:rPr>
              <a:t>, East Ayrshire, focusing on his phone for a full 18 seconds in the lead-up to the fatal crash.</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Mrs Blackman, 66, of Lockerbie, never recovered and died weeks later in hospital.</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She was on her way to meet friends when the crash occurred. </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Her husband said he hoped the sentence given to Shields would deter other drivers from similar behaviour.</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dirty="0">
                <a:effectLst/>
                <a:latin typeface="Arial" panose="020B0604020202020204" pitchFamily="34" charset="0"/>
                <a:cs typeface="Arial" panose="020B0604020202020204" pitchFamily="34" charset="0"/>
              </a:rPr>
              <a:t>https://www.bbc.co.uk/news/uk-scotland-south-scotland-45665100 (1 minute) </a:t>
            </a:r>
          </a:p>
          <a:p>
            <a:pPr marL="0" indent="0">
              <a:buFont typeface="Arial" panose="020B0604020202020204" pitchFamily="34" charset="0"/>
              <a:buNone/>
            </a:pPr>
            <a:endParaRPr lang="en-GB" sz="1100" dirty="0">
              <a:effectLst/>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dirty="0">
              <a:effectLst/>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811676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4580166"/>
          </a:xfrm>
        </p:spPr>
        <p:txBody>
          <a:bodyPr/>
          <a:lstStyle/>
          <a:p>
            <a:r>
              <a:rPr lang="en-GB" sz="1100" b="1" dirty="0">
                <a:solidFill>
                  <a:srgbClr val="0000FF"/>
                </a:solidFill>
                <a:latin typeface="Arial" panose="020B0604020202020204" pitchFamily="34" charset="0"/>
                <a:cs typeface="Arial" panose="020B0604020202020204" pitchFamily="34" charset="0"/>
              </a:rPr>
              <a:t>Driving </a:t>
            </a:r>
            <a:r>
              <a:rPr lang="en-GB" sz="1100" dirty="0">
                <a:latin typeface="Arial" panose="020B0604020202020204" pitchFamily="34" charset="0"/>
                <a:cs typeface="Arial" panose="020B0604020202020204" pitchFamily="34" charset="0"/>
              </a:rPr>
              <a:t>– not defined under RTA 1988 – generally accepted as being in control of the steering, propulsion and brakes of the vehicle</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Mechanically Propelled Vehicle -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Motor Vehicle: M.P.V. constructed or adapted for use on a road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M.P.V.– wider in scope than motor vehicle and includes scrambler bikes whether or not intended for use on a road.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 steam</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 Electric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 Petrol</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D: Diesel</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 Oil</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G: Gas</a:t>
            </a:r>
          </a:p>
          <a:p>
            <a:endParaRPr lang="en-GB" sz="1100" b="1" dirty="0">
              <a:solidFill>
                <a:srgbClr val="0000FF"/>
              </a:solidFill>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Road - </a:t>
            </a:r>
            <a:r>
              <a:rPr lang="en-GB" altLang="en-US" sz="1100" kern="0" dirty="0">
                <a:latin typeface="Arial" panose="020B0604020202020204" pitchFamily="34" charset="0"/>
                <a:cs typeface="Arial" panose="020B0604020202020204" pitchFamily="34" charset="0"/>
              </a:rPr>
              <a:t>Road means any length of highway and any other place to which the public has access, and includes bridges over which a road passes</a:t>
            </a:r>
          </a:p>
          <a:p>
            <a:pPr>
              <a:defRPr/>
            </a:pPr>
            <a:r>
              <a:rPr lang="en-GB" sz="1100" b="1" dirty="0">
                <a:solidFill>
                  <a:srgbClr val="0000FF"/>
                </a:solidFill>
                <a:latin typeface="Arial" panose="020B0604020202020204" pitchFamily="34" charset="0"/>
                <a:cs typeface="Arial" panose="020B0604020202020204" pitchFamily="34" charset="0"/>
              </a:rPr>
              <a:t> </a:t>
            </a:r>
            <a:r>
              <a:rPr lang="en-GB" altLang="en-US" sz="1100" kern="0" dirty="0">
                <a:latin typeface="Arial" panose="020B0604020202020204" pitchFamily="34" charset="0"/>
                <a:cs typeface="Arial" panose="020B0604020202020204" pitchFamily="34" charset="0"/>
              </a:rPr>
              <a:t>It always includes obvious public highways, footpaths and bridleways maintained by Government agencies or local authorities</a:t>
            </a:r>
          </a:p>
          <a:p>
            <a:pPr>
              <a:defRPr/>
            </a:pPr>
            <a:endParaRPr lang="en-GB" altLang="en-US" sz="1100" kern="0" dirty="0">
              <a:latin typeface="Arial" panose="020B0604020202020204" pitchFamily="34" charset="0"/>
              <a:cs typeface="Arial" panose="020B0604020202020204" pitchFamily="34" charset="0"/>
            </a:endParaRP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b="1" kern="0" dirty="0">
                <a:solidFill>
                  <a:srgbClr val="0000FF"/>
                </a:solidFill>
                <a:latin typeface="Arial" panose="020B0604020202020204" pitchFamily="34" charset="0"/>
                <a:cs typeface="Arial" panose="020B0604020202020204" pitchFamily="34" charset="0"/>
              </a:rPr>
              <a:t>Public Place - </a:t>
            </a:r>
            <a:r>
              <a:rPr lang="en-GB" altLang="en-US" sz="1100" kern="0" dirty="0">
                <a:latin typeface="Arial" panose="020B0604020202020204" pitchFamily="34" charset="0"/>
                <a:cs typeface="Arial" panose="020B0604020202020204" pitchFamily="34" charset="0"/>
              </a:rPr>
              <a:t>Any place to which the public have open access is a public place even, (in certain circumstances), if payment must be made to gain entry</a:t>
            </a:r>
          </a:p>
          <a:p>
            <a:pPr>
              <a:defRPr/>
            </a:pPr>
            <a:endParaRPr lang="en-GB" altLang="en-US" b="1" kern="0" dirty="0">
              <a:solidFill>
                <a:srgbClr val="0000FF"/>
              </a:solidFill>
            </a:endParaRPr>
          </a:p>
          <a:p>
            <a:pPr>
              <a:defRPr/>
            </a:pPr>
            <a:endParaRPr lang="en-GB" altLang="en-US" kern="0" dirty="0"/>
          </a:p>
          <a:p>
            <a:pPr>
              <a:defRPr/>
            </a:pPr>
            <a:endParaRPr lang="en-GB" altLang="en-US" sz="2400" kern="0" dirty="0"/>
          </a:p>
          <a:p>
            <a:endParaRPr lang="en-GB" b="1" dirty="0">
              <a:solidFill>
                <a:srgbClr val="0000FF"/>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956706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Box 4"/>
          <p:cNvSpPr txBox="1"/>
          <p:nvPr/>
        </p:nvSpPr>
        <p:spPr>
          <a:xfrm>
            <a:off x="979715" y="2579914"/>
            <a:ext cx="5301343" cy="5262979"/>
          </a:xfrm>
          <a:prstGeom prst="rect">
            <a:avLst/>
          </a:prstGeom>
          <a:noFill/>
        </p:spPr>
        <p:txBody>
          <a:bodyPr wrap="square" rtlCol="0">
            <a:spAutoFit/>
          </a:bodyPr>
          <a:lstStyle/>
          <a:p>
            <a:r>
              <a:rPr lang="en-GB" sz="1200" b="1" i="1" dirty="0"/>
              <a:t>Examples of dangerous driving contrary to (1)</a:t>
            </a:r>
            <a:r>
              <a:rPr lang="en-GB" sz="1200" i="1" dirty="0"/>
              <a:t> -</a:t>
            </a:r>
            <a:endParaRPr lang="en-GB" sz="1200" dirty="0"/>
          </a:p>
          <a:p>
            <a:pPr marL="228600" indent="-228600">
              <a:buAutoNum type="arabicPeriod"/>
            </a:pPr>
            <a:r>
              <a:rPr lang="en-GB" sz="1200" i="1" dirty="0"/>
              <a:t>Attorney General's Reference (4 of 2000) </a:t>
            </a:r>
          </a:p>
          <a:p>
            <a:r>
              <a:rPr lang="en-GB" sz="1200" i="1" dirty="0"/>
              <a:t>The Court of Appeal gave judgement on the case of a bus driver who pressed the accelerator in mistake for the brake (killing two people). He had been charged with causing death by dangerous driving (but the original trial judge had ruled there was no case to answer). The Court made the following points</a:t>
            </a:r>
            <a:endParaRPr lang="en-GB" sz="1200" dirty="0"/>
          </a:p>
          <a:p>
            <a:r>
              <a:rPr lang="en-GB" sz="1200" i="1" dirty="0"/>
              <a:t>The essential 'limbs' of  the offence did not require specific intent by the driver, they are an objective test of competency and carefulness;</a:t>
            </a:r>
            <a:endParaRPr lang="en-GB" sz="1200" dirty="0"/>
          </a:p>
          <a:p>
            <a:r>
              <a:rPr lang="en-GB" sz="1200" i="1" dirty="0"/>
              <a:t>This was not an unconscious act by the driver (e.g. he had not gone into a fit), he was aware that he was pressing a pedal;</a:t>
            </a:r>
            <a:endParaRPr lang="en-GB" sz="1200" dirty="0"/>
          </a:p>
          <a:p>
            <a:r>
              <a:rPr lang="en-GB" sz="1200" i="1" dirty="0"/>
              <a:t>Nor was it an involuntary act, he was exercising his free will when he pressed the pedal;</a:t>
            </a:r>
            <a:endParaRPr lang="en-GB" sz="1200" dirty="0"/>
          </a:p>
          <a:p>
            <a:r>
              <a:rPr lang="en-GB" sz="1200" i="1" dirty="0"/>
              <a:t>It was not a case where a latent defect had suddenly caused a problem. </a:t>
            </a:r>
            <a:endParaRPr lang="en-GB" sz="1200" dirty="0"/>
          </a:p>
          <a:p>
            <a:r>
              <a:rPr lang="en-GB" sz="1200" i="1" dirty="0"/>
              <a:t>The court concluded that pressing the wrong pedal was no defence to dangerous driving and that the matter should have been left to the jury to decide.</a:t>
            </a:r>
            <a:endParaRPr lang="en-GB" sz="1200" dirty="0"/>
          </a:p>
          <a:p>
            <a:endParaRPr lang="en-GB" sz="1200" i="1" dirty="0"/>
          </a:p>
          <a:p>
            <a:r>
              <a:rPr lang="en-GB" sz="1200" i="1" dirty="0"/>
              <a:t>2. R v Brooks 2001</a:t>
            </a:r>
            <a:br>
              <a:rPr lang="en-GB" sz="1200" i="1" dirty="0"/>
            </a:br>
            <a:r>
              <a:rPr lang="en-GB" sz="1200" i="1" dirty="0"/>
              <a:t>Two vehicles were driving behind one another along a village road towards the centre of the village (the road was a single carriageway, minor 'A road' subject to a 30 mile per hour limit). The rear vehicle overtook at such a speed that the driver in the front vehicle said in evidence that he felt he was standing still. A vehicle pulled out of a street in front of them (on the nearside) and a collision occurred with the overtaking vehicle. The driver of the emerging vehicle stated that he had time to pull out in front of the slower moving vehicle and hadn't seen the overtaking vehicle pull out from behind it until it was too late. The skid marks showed the overtaking vehicle to have been doing not less than 45 m.p.h. The driver of the overtaking vehicle was convicted of dangerous driving and his appeal was dismissed.</a:t>
            </a:r>
            <a:endParaRPr lang="en-GB" sz="1200" dirty="0">
              <a:effectLst/>
            </a:endParaRPr>
          </a:p>
        </p:txBody>
      </p:sp>
    </p:spTree>
    <p:extLst>
      <p:ext uri="{BB962C8B-B14F-4D97-AF65-F5344CB8AC3E}">
        <p14:creationId xmlns:p14="http://schemas.microsoft.com/office/powerpoint/2010/main" val="635126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dirty="0">
                <a:latin typeface="Arial" panose="020B0604020202020204" pitchFamily="34" charset="0"/>
                <a:cs typeface="Arial" panose="020B0604020202020204" pitchFamily="34" charset="0"/>
              </a:rPr>
              <a:t>The danger </a:t>
            </a:r>
            <a:r>
              <a:rPr lang="en-GB" sz="1100" b="1" u="sng" dirty="0">
                <a:latin typeface="Arial" panose="020B0604020202020204" pitchFamily="34" charset="0"/>
                <a:cs typeface="Arial" panose="020B0604020202020204" pitchFamily="34" charset="0"/>
              </a:rPr>
              <a:t>must </a:t>
            </a:r>
            <a:r>
              <a:rPr lang="en-GB" sz="1100" dirty="0">
                <a:latin typeface="Arial" panose="020B0604020202020204" pitchFamily="34" charset="0"/>
                <a:cs typeface="Arial" panose="020B0604020202020204" pitchFamily="34" charset="0"/>
              </a:rPr>
              <a:t>relate to either injury to any person OR serious damage to property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4523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i="0" dirty="0">
                <a:latin typeface="Arial" panose="020B0604020202020204" pitchFamily="34" charset="0"/>
                <a:cs typeface="Arial" panose="020B0604020202020204" pitchFamily="34" charset="0"/>
              </a:rPr>
              <a:t>Competent and careful driver</a:t>
            </a:r>
            <a:r>
              <a:rPr lang="en-GB" sz="1100" i="0" dirty="0">
                <a:latin typeface="Arial" panose="020B0604020202020204" pitchFamily="34" charset="0"/>
                <a:cs typeface="Arial" panose="020B0604020202020204" pitchFamily="34" charset="0"/>
              </a:rPr>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Standard of driving</a:t>
            </a:r>
            <a:r>
              <a:rPr lang="en-GB" sz="1100" i="0" dirty="0">
                <a:latin typeface="Arial" panose="020B0604020202020204" pitchFamily="34" charset="0"/>
                <a:cs typeface="Arial" panose="020B0604020202020204" pitchFamily="34" charset="0"/>
              </a:rPr>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1428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i="0" dirty="0">
                <a:latin typeface="Arial" panose="020B0604020202020204" pitchFamily="34" charset="0"/>
                <a:cs typeface="Arial" panose="020B0604020202020204" pitchFamily="34" charset="0"/>
              </a:rPr>
              <a:t>Competent and careful driver</a:t>
            </a:r>
            <a:r>
              <a:rPr lang="en-GB" sz="1100" i="0" dirty="0">
                <a:latin typeface="Arial" panose="020B0604020202020204" pitchFamily="34" charset="0"/>
                <a:cs typeface="Arial" panose="020B0604020202020204" pitchFamily="34" charset="0"/>
              </a:rPr>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Standard of driving</a:t>
            </a:r>
            <a:r>
              <a:rPr lang="en-GB" sz="1100" i="0" dirty="0">
                <a:latin typeface="Arial" panose="020B0604020202020204" pitchFamily="34" charset="0"/>
                <a:cs typeface="Arial" panose="020B0604020202020204" pitchFamily="34" charset="0"/>
              </a:rPr>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1749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i="0" dirty="0">
                <a:latin typeface="Arial" panose="020B0604020202020204" pitchFamily="34" charset="0"/>
                <a:cs typeface="Arial" panose="020B0604020202020204" pitchFamily="34" charset="0"/>
              </a:rPr>
              <a:t>Competent and careful driver</a:t>
            </a:r>
            <a:r>
              <a:rPr lang="en-GB" sz="1100" i="0" dirty="0">
                <a:latin typeface="Arial" panose="020B0604020202020204" pitchFamily="34" charset="0"/>
                <a:cs typeface="Arial" panose="020B0604020202020204" pitchFamily="34" charset="0"/>
              </a:rPr>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Standard of driving</a:t>
            </a:r>
            <a:r>
              <a:rPr lang="en-GB" sz="1100" i="0" dirty="0">
                <a:latin typeface="Arial" panose="020B0604020202020204" pitchFamily="34" charset="0"/>
                <a:cs typeface="Arial" panose="020B0604020202020204" pitchFamily="34" charset="0"/>
              </a:rPr>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875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i="0" dirty="0">
                <a:latin typeface="Arial" panose="020B0604020202020204" pitchFamily="34" charset="0"/>
                <a:cs typeface="Arial" panose="020B0604020202020204" pitchFamily="34" charset="0"/>
              </a:rPr>
              <a:t>Competent and careful driver</a:t>
            </a:r>
            <a:r>
              <a:rPr lang="en-GB" sz="1100" i="0" dirty="0">
                <a:latin typeface="Arial" panose="020B0604020202020204" pitchFamily="34" charset="0"/>
                <a:cs typeface="Arial" panose="020B0604020202020204" pitchFamily="34" charset="0"/>
              </a:rPr>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Standard of driving</a:t>
            </a:r>
            <a:r>
              <a:rPr lang="en-GB" sz="1100" i="0" dirty="0">
                <a:latin typeface="Arial" panose="020B0604020202020204" pitchFamily="34" charset="0"/>
                <a:cs typeface="Arial" panose="020B0604020202020204" pitchFamily="34" charset="0"/>
              </a:rPr>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3847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i="0" dirty="0">
                <a:latin typeface="Arial" panose="020B0604020202020204" pitchFamily="34" charset="0"/>
                <a:cs typeface="Arial" panose="020B0604020202020204" pitchFamily="34" charset="0"/>
              </a:rPr>
              <a:t>Competent and careful driver</a:t>
            </a:r>
            <a:r>
              <a:rPr lang="en-GB" sz="1100" i="0" dirty="0">
                <a:latin typeface="Arial" panose="020B0604020202020204" pitchFamily="34" charset="0"/>
                <a:cs typeface="Arial" panose="020B0604020202020204" pitchFamily="34" charset="0"/>
              </a:rPr>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Standard of driving</a:t>
            </a:r>
            <a:r>
              <a:rPr lang="en-GB" sz="1100" i="0" dirty="0">
                <a:latin typeface="Arial" panose="020B0604020202020204" pitchFamily="34" charset="0"/>
                <a:cs typeface="Arial" panose="020B0604020202020204" pitchFamily="34" charset="0"/>
              </a:rPr>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4213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i="0" dirty="0">
                <a:latin typeface="Arial" panose="020B0604020202020204" pitchFamily="34" charset="0"/>
                <a:cs typeface="Arial" panose="020B0604020202020204" pitchFamily="34" charset="0"/>
              </a:rPr>
              <a:t>Competent and careful driver</a:t>
            </a:r>
            <a:r>
              <a:rPr lang="en-GB" sz="1100" i="0" dirty="0">
                <a:latin typeface="Arial" panose="020B0604020202020204" pitchFamily="34" charset="0"/>
                <a:cs typeface="Arial" panose="020B0604020202020204" pitchFamily="34" charset="0"/>
              </a:rPr>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Standard of driving</a:t>
            </a:r>
            <a:r>
              <a:rPr lang="en-GB" sz="1100" i="0" dirty="0">
                <a:latin typeface="Arial" panose="020B0604020202020204" pitchFamily="34" charset="0"/>
                <a:cs typeface="Arial" panose="020B0604020202020204" pitchFamily="34" charset="0"/>
              </a:rPr>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0771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5535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8681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b="1" i="1" dirty="0"/>
              <a:t>Competent and careful driver</a:t>
            </a:r>
            <a:r>
              <a:rPr lang="en-GB" i="1" dirty="0"/>
              <a:t> - in deciding what would be expected of, or obvious to, a competent and careful driver in a particular case, account shall be taken not only of the circumstances of which he could be expected to be aware, but also to any circumstances shown to have actually been within the knowledge of the accused.</a:t>
            </a:r>
          </a:p>
          <a:p>
            <a:endParaRPr lang="en-GB" i="1" dirty="0"/>
          </a:p>
          <a:p>
            <a:r>
              <a:rPr lang="en-GB" b="1" i="1" dirty="0"/>
              <a:t>Standard of driving</a:t>
            </a:r>
            <a:r>
              <a:rPr lang="en-GB" i="1" dirty="0"/>
              <a:t> - the standard of driving required (i.e. a competent and careful driver) applies to all drivers irrespective of their experience. It is perfectly possible for driving to be held to be competent and careful in one situation when the same actions fall below that standard in another. The weather, visibility and traffic conditions are examples of factors which will affect the degree of care required and for this reason Courts decide each case on its own merits.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4981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dirty="0">
                <a:latin typeface="Arial" panose="020B0604020202020204" pitchFamily="34" charset="0"/>
                <a:cs typeface="Arial" panose="020B0604020202020204" pitchFamily="34" charset="0"/>
              </a:rPr>
              <a:t>Either Way</a:t>
            </a:r>
          </a:p>
          <a:p>
            <a:r>
              <a:rPr lang="en-GB" sz="1100" dirty="0">
                <a:latin typeface="Arial" panose="020B0604020202020204" pitchFamily="34" charset="0"/>
                <a:cs typeface="Arial" panose="020B0604020202020204" pitchFamily="34" charset="0"/>
              </a:rPr>
              <a:t>Summary – 12 months imprisonment and/or fine</a:t>
            </a:r>
          </a:p>
          <a:p>
            <a:r>
              <a:rPr lang="en-GB" sz="1100" dirty="0">
                <a:latin typeface="Arial" panose="020B0604020202020204" pitchFamily="34" charset="0"/>
                <a:cs typeface="Arial" panose="020B0604020202020204" pitchFamily="34" charset="0"/>
              </a:rPr>
              <a:t>Indictment: 5 years imprisonment and/or fine</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Serious injury – </a:t>
            </a:r>
            <a:r>
              <a:rPr lang="en-GB" sz="1100" dirty="0">
                <a:latin typeface="Arial" panose="020B0604020202020204" pitchFamily="34" charset="0"/>
                <a:cs typeface="Arial" panose="020B0604020202020204" pitchFamily="34" charset="0"/>
              </a:rPr>
              <a:t>in this section the term ‘serious injury’ means physical harm which amounts to grievous bodily harm for the purposes of the Offences Against the Person Act 1861.</a:t>
            </a:r>
            <a:endParaRPr lang="en-GB" sz="1100" b="1" dirty="0">
              <a:solidFill>
                <a:srgbClr val="0000FF"/>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Notes</a:t>
            </a:r>
            <a:br>
              <a:rPr lang="en-GB" sz="1100" b="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This offence was created by section 143 of the Legal Aid, Sentencing and Punishment of Offenders Act 2012, and came in force on 3 December 2012. This section only has effect only in relation to driving occurring after that date.</a:t>
            </a:r>
          </a:p>
          <a:p>
            <a:br>
              <a:rPr lang="en-GB" sz="1100" i="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A person found not guilty of this offence may in the alternative be convicted of dangerous driving (contrary to </a:t>
            </a:r>
            <a:r>
              <a:rPr lang="en-GB" sz="1100" i="1" dirty="0">
                <a:latin typeface="Arial" panose="020B0604020202020204" pitchFamily="34" charset="0"/>
                <a:cs typeface="Arial" panose="020B0604020202020204" pitchFamily="34" charset="0"/>
                <a:hlinkClick r:id="rId3"/>
              </a:rPr>
              <a:t>section 2</a:t>
            </a:r>
            <a:r>
              <a:rPr lang="en-GB" sz="1100" i="1" dirty="0">
                <a:latin typeface="Arial" panose="020B0604020202020204" pitchFamily="34" charset="0"/>
                <a:cs typeface="Arial" panose="020B0604020202020204" pitchFamily="34" charset="0"/>
              </a:rPr>
              <a:t> of this Act) or careless, or inconsiderate, driving (contrary to </a:t>
            </a:r>
            <a:r>
              <a:rPr lang="en-GB" sz="1100" i="1" dirty="0">
                <a:latin typeface="Arial" panose="020B0604020202020204" pitchFamily="34" charset="0"/>
                <a:cs typeface="Arial" panose="020B0604020202020204" pitchFamily="34" charset="0"/>
                <a:hlinkClick r:id="rId4"/>
              </a:rPr>
              <a:t>section 3</a:t>
            </a:r>
            <a:r>
              <a:rPr lang="en-GB" sz="1100" i="1" dirty="0">
                <a:latin typeface="Arial" panose="020B0604020202020204" pitchFamily="34" charset="0"/>
                <a:cs typeface="Arial" panose="020B0604020202020204" pitchFamily="34" charset="0"/>
              </a:rPr>
              <a:t> of this Act).</a:t>
            </a:r>
            <a:br>
              <a:rPr lang="en-GB" i="1" dirty="0"/>
            </a:b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747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3"/>
            <a:ext cx="5486400" cy="6104165"/>
          </a:xfrm>
        </p:spPr>
        <p:txBody>
          <a:bodyPr/>
          <a:lstStyle/>
          <a:p>
            <a:r>
              <a:rPr lang="en-GB" sz="1100" b="1" i="0" dirty="0">
                <a:latin typeface="Arial" panose="020B0604020202020204" pitchFamily="34" charset="0"/>
                <a:cs typeface="Arial" panose="020B0604020202020204" pitchFamily="34" charset="0"/>
              </a:rPr>
              <a:t>Either Way</a:t>
            </a:r>
          </a:p>
          <a:p>
            <a:r>
              <a:rPr lang="en-GB" sz="1100" i="0" dirty="0">
                <a:latin typeface="Arial" panose="020B0604020202020204" pitchFamily="34" charset="0"/>
                <a:cs typeface="Arial" panose="020B0604020202020204" pitchFamily="34" charset="0"/>
              </a:rPr>
              <a:t>Summary – 6 months imprisonment and/or fine</a:t>
            </a:r>
          </a:p>
          <a:p>
            <a:r>
              <a:rPr lang="en-GB" sz="1100" i="0" dirty="0">
                <a:latin typeface="Arial" panose="020B0604020202020204" pitchFamily="34" charset="0"/>
                <a:cs typeface="Arial" panose="020B0604020202020204" pitchFamily="34" charset="0"/>
              </a:rPr>
              <a:t>Indictment: 2 years imprisonment and/or fine</a:t>
            </a:r>
          </a:p>
          <a:p>
            <a:r>
              <a:rPr lang="en-GB" sz="1100" i="0" dirty="0">
                <a:latin typeface="Arial" panose="020B0604020202020204" pitchFamily="34" charset="0"/>
                <a:cs typeface="Arial" panose="020B0604020202020204" pitchFamily="34" charset="0"/>
              </a:rPr>
              <a:t>Obligatory Disqualification</a:t>
            </a:r>
          </a:p>
          <a:p>
            <a:r>
              <a:rPr lang="en-GB" sz="1100" i="0" dirty="0">
                <a:latin typeface="Arial" panose="020B0604020202020204" pitchFamily="34" charset="0"/>
                <a:cs typeface="Arial" panose="020B0604020202020204" pitchFamily="34" charset="0"/>
              </a:rPr>
              <a:t>Obligatory Endorsement with 3 – 11 penalty points</a:t>
            </a:r>
            <a:br>
              <a:rPr lang="en-GB" sz="1100" i="0" dirty="0">
                <a:latin typeface="Arial" panose="020B0604020202020204" pitchFamily="34" charset="0"/>
                <a:cs typeface="Arial" panose="020B0604020202020204" pitchFamily="34" charset="0"/>
              </a:rPr>
            </a:br>
            <a:endParaRPr lang="en-GB" sz="1100" i="0" dirty="0">
              <a:latin typeface="Arial" panose="020B0604020202020204" pitchFamily="34" charset="0"/>
              <a:cs typeface="Arial" panose="020B0604020202020204" pitchFamily="34" charset="0"/>
            </a:endParaRPr>
          </a:p>
          <a:p>
            <a:endParaRPr lang="en-GB" sz="1100" i="0" dirty="0">
              <a:latin typeface="Arial" panose="020B0604020202020204" pitchFamily="34" charset="0"/>
              <a:cs typeface="Arial" panose="020B0604020202020204" pitchFamily="34" charset="0"/>
            </a:endParaRPr>
          </a:p>
          <a:p>
            <a:r>
              <a:rPr lang="en-GB" sz="1100" b="1" i="0" dirty="0">
                <a:solidFill>
                  <a:srgbClr val="0000FF"/>
                </a:solidFill>
                <a:latin typeface="Arial" panose="020B0604020202020204" pitchFamily="34" charset="0"/>
                <a:cs typeface="Arial" panose="020B0604020202020204" pitchFamily="34" charset="0"/>
              </a:rPr>
              <a:t>Serious injury – </a:t>
            </a:r>
            <a:r>
              <a:rPr lang="en-GB" sz="1100" i="0" dirty="0">
                <a:latin typeface="Arial" panose="020B0604020202020204" pitchFamily="34" charset="0"/>
                <a:cs typeface="Arial" panose="020B0604020202020204" pitchFamily="34" charset="0"/>
              </a:rPr>
              <a:t>in this section the term ‘serious injury’ means physical harm which amounts to grievous bodily harm for the purposes of the Offences Against the Person Act 1861.</a:t>
            </a:r>
            <a:endParaRPr lang="en-GB" sz="1100" b="1" i="0" dirty="0">
              <a:solidFill>
                <a:srgbClr val="0000FF"/>
              </a:solidFill>
              <a:latin typeface="Arial" panose="020B0604020202020204" pitchFamily="34" charset="0"/>
              <a:cs typeface="Arial" panose="020B0604020202020204" pitchFamily="34" charset="0"/>
            </a:endParaRPr>
          </a:p>
          <a:p>
            <a:endParaRPr lang="en-GB" sz="1100" i="0" dirty="0">
              <a:latin typeface="Arial" panose="020B0604020202020204" pitchFamily="34" charset="0"/>
              <a:cs typeface="Arial" panose="020B0604020202020204" pitchFamily="34" charset="0"/>
            </a:endParaRPr>
          </a:p>
          <a:p>
            <a:r>
              <a:rPr lang="en-GB" sz="1100" b="1" i="0" dirty="0">
                <a:latin typeface="Arial" panose="020B0604020202020204" pitchFamily="34" charset="0"/>
                <a:cs typeface="Arial" panose="020B0604020202020204" pitchFamily="34" charset="0"/>
              </a:rPr>
              <a:t>Notes</a:t>
            </a:r>
            <a:br>
              <a:rPr lang="en-GB" sz="1100" b="1" i="0" dirty="0">
                <a:latin typeface="Arial" panose="020B0604020202020204" pitchFamily="34" charset="0"/>
                <a:cs typeface="Arial" panose="020B0604020202020204" pitchFamily="34" charset="0"/>
              </a:rPr>
            </a:br>
            <a:r>
              <a:rPr lang="en-GB" sz="1100" i="0" dirty="0">
                <a:latin typeface="Arial" panose="020B0604020202020204" pitchFamily="34" charset="0"/>
                <a:cs typeface="Arial" panose="020B0604020202020204" pitchFamily="34" charset="0"/>
              </a:rPr>
              <a:t>The offence has two distinct parts and two separate questions for the jury or magistrates to answer. </a:t>
            </a:r>
          </a:p>
          <a:p>
            <a:r>
              <a:rPr lang="en-GB" sz="1100" i="0" dirty="0">
                <a:latin typeface="Arial" panose="020B0604020202020204" pitchFamily="34" charset="0"/>
                <a:cs typeface="Arial" panose="020B0604020202020204" pitchFamily="34" charset="0"/>
              </a:rPr>
              <a:t>First, there is the </a:t>
            </a:r>
            <a:r>
              <a:rPr lang="en-GB" sz="1100" i="0" dirty="0" err="1">
                <a:latin typeface="Arial" panose="020B0604020202020204" pitchFamily="34" charset="0"/>
                <a:cs typeface="Arial" panose="020B0604020202020204" pitchFamily="34" charset="0"/>
              </a:rPr>
              <a:t>actus</a:t>
            </a:r>
            <a:r>
              <a:rPr lang="en-GB" sz="1100" i="0" dirty="0">
                <a:latin typeface="Arial" panose="020B0604020202020204" pitchFamily="34" charset="0"/>
                <a:cs typeface="Arial" panose="020B0604020202020204" pitchFamily="34" charset="0"/>
              </a:rPr>
              <a:t> </a:t>
            </a:r>
            <a:r>
              <a:rPr lang="en-GB" sz="1100" i="0" dirty="0" err="1">
                <a:latin typeface="Arial" panose="020B0604020202020204" pitchFamily="34" charset="0"/>
                <a:cs typeface="Arial" panose="020B0604020202020204" pitchFamily="34" charset="0"/>
              </a:rPr>
              <a:t>reus</a:t>
            </a:r>
            <a:r>
              <a:rPr lang="en-GB" sz="1100" i="0" dirty="0">
                <a:latin typeface="Arial" panose="020B0604020202020204" pitchFamily="34" charset="0"/>
                <a:cs typeface="Arial" panose="020B0604020202020204" pitchFamily="34" charset="0"/>
              </a:rPr>
              <a:t> (guilty act) of the offence. They must consider whether a defendant's driving fell far below the fixed and objective standard of a competent and careful driver, irrespective of their experience. The standard expected is the same for a learner driver holding a provisional licence as it is for a driver who has passed his driving test or even an experienced professional driver. Although the standard of driving required is fixed and objective in the sense that it must always be that of the competent and careful driver, it may vary according to road and driving conditions. It is perfectly possible for driving to be held to be competent and careful in one situation and to have fallen below that standard in another. The weather, visibility and traffic conditions are examples of factors which affect the degree of care required. For this reason, juries and magistrates decide each case on its own facts. The standard of driving required, and failure to reach it is easier to recognise in practice, than to define generally. Any aspect of a defendant's driving (control of the vehicle) may fall far below the standard expected, whether it be by excessive speed, failure to comply with a road sign, etc. </a:t>
            </a:r>
          </a:p>
          <a:p>
            <a:r>
              <a:rPr lang="en-GB" sz="1100" i="0" dirty="0">
                <a:latin typeface="Arial" panose="020B0604020202020204" pitchFamily="34" charset="0"/>
                <a:cs typeface="Arial" panose="020B0604020202020204" pitchFamily="34" charset="0"/>
              </a:rPr>
              <a:t>The second question for the jury or magistrates is whether it would be obvious to a competent and careful driver that driving in the way the defendant drove would be dangerous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5598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r>
              <a:rPr lang="en-GB" sz="1100" b="1" dirty="0">
                <a:latin typeface="Arial" panose="020B0604020202020204" pitchFamily="34" charset="0"/>
                <a:cs typeface="Arial" panose="020B0604020202020204" pitchFamily="34" charset="0"/>
              </a:rPr>
              <a:t>Either way</a:t>
            </a:r>
            <a:br>
              <a:rPr lang="en-GB" sz="1100" b="1" dirty="0">
                <a:latin typeface="Arial" panose="020B0604020202020204" pitchFamily="34" charset="0"/>
                <a:cs typeface="Arial" panose="020B0604020202020204" pitchFamily="34" charset="0"/>
              </a:rPr>
            </a:br>
            <a:r>
              <a:rPr lang="en-GB" sz="1100" b="1" dirty="0">
                <a:solidFill>
                  <a:srgbClr val="0000FF"/>
                </a:solidFill>
                <a:latin typeface="Arial" panose="020B0604020202020204" pitchFamily="34" charset="0"/>
                <a:cs typeface="Arial" panose="020B0604020202020204" pitchFamily="34" charset="0"/>
              </a:rPr>
              <a:t>Summary: </a:t>
            </a:r>
            <a:r>
              <a:rPr lang="en-GB" sz="1100" dirty="0">
                <a:latin typeface="Arial" panose="020B0604020202020204" pitchFamily="34" charset="0"/>
                <a:cs typeface="Arial" panose="020B0604020202020204" pitchFamily="34" charset="0"/>
              </a:rPr>
              <a:t>maximum 12 months imprisonment and/or fine. Obligatory disqualification and obligatory endorsement with 3-11 penalty points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r>
              <a:rPr lang="en-GB" sz="1100" dirty="0">
                <a:solidFill>
                  <a:srgbClr val="0000FF"/>
                </a:solidFill>
                <a:latin typeface="Arial" panose="020B0604020202020204" pitchFamily="34" charset="0"/>
                <a:cs typeface="Arial" panose="020B0604020202020204" pitchFamily="34" charset="0"/>
              </a:rPr>
              <a:t>Indictment: </a:t>
            </a:r>
            <a:r>
              <a:rPr lang="en-GB" sz="1100" dirty="0">
                <a:latin typeface="Arial" panose="020B0604020202020204" pitchFamily="34" charset="0"/>
                <a:cs typeface="Arial" panose="020B0604020202020204" pitchFamily="34" charset="0"/>
              </a:rPr>
              <a:t>maximum 5 years imprisonment and/or a fine. Obligatory disqualification and obligatory endorsement with 3-11 penalty points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offence may be an alternative verdict to an offence under Sec 1 (Death by dangerous driving)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9273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74925" y="119063"/>
            <a:ext cx="1897063" cy="1066800"/>
          </a:xfrm>
        </p:spPr>
      </p:sp>
      <p:sp>
        <p:nvSpPr>
          <p:cNvPr id="3" name="Notes Placeholder 2"/>
          <p:cNvSpPr>
            <a:spLocks noGrp="1"/>
          </p:cNvSpPr>
          <p:nvPr>
            <p:ph type="body" idx="1"/>
          </p:nvPr>
        </p:nvSpPr>
        <p:spPr>
          <a:xfrm>
            <a:off x="696685" y="1273629"/>
            <a:ext cx="5486400" cy="7783285"/>
          </a:xfrm>
        </p:spPr>
        <p:txBody>
          <a:bodyPr/>
          <a:lstStyle/>
          <a:p>
            <a:r>
              <a:rPr lang="en-GB" sz="1100" dirty="0">
                <a:latin typeface="Arial" panose="020B0604020202020204" pitchFamily="34" charset="0"/>
                <a:cs typeface="Arial" panose="020B0604020202020204" pitchFamily="34" charset="0"/>
              </a:rPr>
              <a:t>The Road Traffic Act 1988 provides certain defences to the offences of dangerous driving under Section 2.</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defences are: </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1 Automatism –</a:t>
            </a:r>
            <a:r>
              <a:rPr lang="en-GB" sz="1100" dirty="0">
                <a:latin typeface="Arial" panose="020B0604020202020204" pitchFamily="34" charset="0"/>
                <a:cs typeface="Arial" panose="020B0604020202020204" pitchFamily="34" charset="0"/>
              </a:rPr>
              <a:t> an involuntary action that affects an individuals driving</a:t>
            </a:r>
            <a:r>
              <a:rPr lang="en-GB" sz="1100" b="1" dirty="0">
                <a:latin typeface="Arial" panose="020B0604020202020204" pitchFamily="34" charset="0"/>
                <a:cs typeface="Arial" panose="020B0604020202020204" pitchFamily="34" charset="0"/>
              </a:rPr>
              <a:t>  e.g. sneezing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2 Unconsciousness / Sudden illness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For which the driver was in no way to blame; being rendered unconscious or otherwise prevented from controlling the vehicle. This could be due to a blow on the head from a stone which renders the driver unconscious, and could extend to a sudden epileptic fit or similar loss of consciousness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3. Duress – This defence can be simply stated as ‘do or else’ and can be split into two parts</a:t>
            </a:r>
            <a:r>
              <a:rPr lang="en-GB" sz="1100" dirty="0">
                <a:solidFill>
                  <a:srgbClr val="0000FF"/>
                </a:solidFill>
                <a:latin typeface="Arial" panose="020B0604020202020204" pitchFamily="34" charset="0"/>
                <a:cs typeface="Arial" panose="020B0604020202020204" pitchFamily="34" charset="0"/>
              </a:rPr>
              <a:t>, threats </a:t>
            </a:r>
            <a:r>
              <a:rPr lang="en-GB" sz="1100" dirty="0">
                <a:latin typeface="Arial" panose="020B0604020202020204" pitchFamily="34" charset="0"/>
                <a:cs typeface="Arial" panose="020B0604020202020204" pitchFamily="34" charset="0"/>
              </a:rPr>
              <a:t>(made towards the accused) and </a:t>
            </a:r>
            <a:r>
              <a:rPr lang="en-GB" sz="1100" dirty="0">
                <a:solidFill>
                  <a:srgbClr val="0000FF"/>
                </a:solidFill>
                <a:latin typeface="Arial" panose="020B0604020202020204" pitchFamily="34" charset="0"/>
                <a:cs typeface="Arial" panose="020B0604020202020204" pitchFamily="34" charset="0"/>
              </a:rPr>
              <a:t>circumstances (</a:t>
            </a:r>
            <a:r>
              <a:rPr lang="en-GB" sz="1100" dirty="0">
                <a:latin typeface="Arial" panose="020B0604020202020204" pitchFamily="34" charset="0"/>
                <a:cs typeface="Arial" panose="020B0604020202020204" pitchFamily="34" charset="0"/>
              </a:rPr>
              <a:t>dangers threatening the accused)</a:t>
            </a:r>
          </a:p>
          <a:p>
            <a:endParaRPr lang="en-GB"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Duress by threats</a:t>
            </a:r>
            <a:r>
              <a:rPr lang="en-GB" sz="1100" dirty="0">
                <a:latin typeface="Arial" panose="020B0604020202020204" pitchFamily="34" charset="0"/>
                <a:cs typeface="Arial" panose="020B0604020202020204" pitchFamily="34" charset="0"/>
              </a:rPr>
              <a:t> - For the defence to succeed the defendant must prove that the threats related to physical harm. The threat to property or animals would not be sufficient. The threat does not need to be aimed at just the defendant but could be towards the safety of another person whom he has responsibility, such as a spouse or child. </a:t>
            </a:r>
          </a:p>
          <a:p>
            <a:r>
              <a:rPr lang="en-GB" sz="1100" dirty="0">
                <a:latin typeface="Arial" panose="020B0604020202020204" pitchFamily="34" charset="0"/>
                <a:cs typeface="Arial" panose="020B0604020202020204" pitchFamily="34" charset="0"/>
              </a:rPr>
              <a:t>The threat must be of such gravity that a sober person of reasonable firmness, sharing the characteristics of the defendant, and placed in the same situation as the defendant, would have reacted in the same way and responded to the threats by committing a crime.</a:t>
            </a:r>
          </a:p>
          <a:p>
            <a:r>
              <a:rPr lang="en-GB" sz="1100" dirty="0">
                <a:latin typeface="Arial" panose="020B0604020202020204" pitchFamily="34" charset="0"/>
                <a:cs typeface="Arial" panose="020B0604020202020204" pitchFamily="34" charset="0"/>
              </a:rPr>
              <a:t>The threat must be operating at the time the crime is committed -</a:t>
            </a:r>
          </a:p>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A person must not voluntarily put himself in a position where he is likely to be subjected to such threats; and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(ii) if a person can avoid the effects of duress by escaping from the threats without damage to himself (or anyone, such as his family, for whom he has a responsibility), he must do so (R v Sharp (1987) 85 </a:t>
            </a:r>
            <a:r>
              <a:rPr lang="en-GB" sz="1100" dirty="0" err="1">
                <a:latin typeface="Arial" panose="020B0604020202020204" pitchFamily="34" charset="0"/>
                <a:cs typeface="Arial" panose="020B0604020202020204" pitchFamily="34" charset="0"/>
              </a:rPr>
              <a:t>Cr.App.R</a:t>
            </a:r>
            <a:r>
              <a:rPr lang="en-GB" sz="1100" dirty="0">
                <a:latin typeface="Arial" panose="020B0604020202020204" pitchFamily="34" charset="0"/>
                <a:cs typeface="Arial" panose="020B0604020202020204" pitchFamily="34" charset="0"/>
              </a:rPr>
              <a:t>. 207).</a:t>
            </a:r>
          </a:p>
          <a:p>
            <a:r>
              <a:rPr lang="en-GB" sz="1100" dirty="0">
                <a:latin typeface="Arial" panose="020B0604020202020204" pitchFamily="34" charset="0"/>
                <a:cs typeface="Arial" panose="020B0604020202020204" pitchFamily="34" charset="0"/>
              </a:rPr>
              <a:t>The above prevents those who voluntarily join criminal gangs or associate with other persons engaged in criminal activity from later attempting to raise duress as a defence.</a:t>
            </a:r>
          </a:p>
          <a:p>
            <a:r>
              <a:rPr lang="en-GB" sz="1100" dirty="0">
                <a:latin typeface="Arial" panose="020B0604020202020204" pitchFamily="34" charset="0"/>
                <a:cs typeface="Arial" panose="020B0604020202020204" pitchFamily="34" charset="0"/>
              </a:rPr>
              <a:t>Where threats made do not indicate immediate injury to the defendant or to someone he has responsibility for, this will not be fatal to his defence. However, It is less likely that the defendant will be able to convince a jury that he was not able to take evasive action by contacting the police or simply by not committing the crime.</a:t>
            </a:r>
          </a:p>
          <a:p>
            <a:r>
              <a:rPr lang="en-GB" sz="1100" dirty="0">
                <a:latin typeface="Arial" panose="020B0604020202020204" pitchFamily="34" charset="0"/>
                <a:cs typeface="Arial" panose="020B0604020202020204" pitchFamily="34" charset="0"/>
              </a:rPr>
              <a:t>A defendant may raise duress as a defence at his trial by introducing as evidence a </a:t>
            </a:r>
            <a:r>
              <a:rPr lang="en-GB" sz="1100" b="1" dirty="0">
                <a:latin typeface="Arial" panose="020B0604020202020204" pitchFamily="34" charset="0"/>
                <a:cs typeface="Arial" panose="020B0604020202020204" pitchFamily="34" charset="0"/>
              </a:rPr>
              <a:t>relevant</a:t>
            </a:r>
            <a:r>
              <a:rPr lang="en-GB" sz="1100" dirty="0">
                <a:latin typeface="Arial" panose="020B0604020202020204" pitchFamily="34" charset="0"/>
                <a:cs typeface="Arial" panose="020B0604020202020204" pitchFamily="34" charset="0"/>
              </a:rPr>
              <a:t> incident, even if it occurred after the original offence he committed, to show he was genuinely under duress. e.g. G (who N alleged had put him under duress when he committed a credit card fraud), stabbed N three months after the original offence. The attack could be used as part of N's defence of duress where the defence of duress had never been mentioned at interview (R v Nethercott [2001] EWCA Crim. 2535).</a:t>
            </a:r>
          </a:p>
          <a:p>
            <a:r>
              <a:rPr lang="en-GB" sz="1100" b="1" dirty="0">
                <a:latin typeface="Arial" panose="020B0604020202020204" pitchFamily="34" charset="0"/>
                <a:cs typeface="Arial" panose="020B0604020202020204" pitchFamily="34" charset="0"/>
              </a:rPr>
              <a:t>‘relevant’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means in these circumstances, any two facts so related to each other that according to the common course of events one either taken by itself or in connection with other facts proves or renders probable the past, present or future existence or non-existence, of the other.</a:t>
            </a:r>
          </a:p>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31744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478995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63055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8538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75432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14324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2940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2037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29755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305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7259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44433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7742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521441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hyperlink" Target="https://www.bbc.co.uk/news/uk-scotland-south-scotland-4566510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472760" y="4839655"/>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Sections 1 and 2 of the Road Traffic Act</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971455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017086" y="1182270"/>
            <a:ext cx="10161086" cy="39803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55214" y="1981089"/>
            <a:ext cx="8192408" cy="2062103"/>
          </a:xfrm>
          <a:prstGeom prst="rect">
            <a:avLst/>
          </a:prstGeom>
        </p:spPr>
        <p:txBody>
          <a:bodyPr wrap="square">
            <a:spAutoFit/>
          </a:bodyPr>
          <a:lstStyle/>
          <a:p>
            <a:pPr algn="ctr"/>
            <a:r>
              <a:rPr lang="en-GB" sz="3200" dirty="0">
                <a:solidFill>
                  <a:srgbClr val="002060"/>
                </a:solidFill>
              </a:rPr>
              <a:t>A person who </a:t>
            </a:r>
            <a:r>
              <a:rPr lang="en-GB" sz="3200" dirty="0">
                <a:solidFill>
                  <a:srgbClr val="FF0000"/>
                </a:solidFill>
              </a:rPr>
              <a:t>causes the death </a:t>
            </a:r>
            <a:r>
              <a:rPr lang="en-GB" sz="3200" dirty="0">
                <a:solidFill>
                  <a:srgbClr val="002060"/>
                </a:solidFill>
              </a:rPr>
              <a:t>of another person by </a:t>
            </a:r>
            <a:r>
              <a:rPr lang="en-GB" sz="3200" dirty="0">
                <a:solidFill>
                  <a:srgbClr val="FF0000"/>
                </a:solidFill>
              </a:rPr>
              <a:t>driving</a:t>
            </a:r>
            <a:r>
              <a:rPr lang="en-GB" sz="3200" dirty="0">
                <a:solidFill>
                  <a:srgbClr val="0070C0"/>
                </a:solidFill>
              </a:rPr>
              <a:t> </a:t>
            </a:r>
            <a:r>
              <a:rPr lang="en-GB" sz="3200" dirty="0">
                <a:solidFill>
                  <a:srgbClr val="002060"/>
                </a:solidFill>
              </a:rPr>
              <a:t>a</a:t>
            </a:r>
            <a:r>
              <a:rPr lang="en-GB" sz="3200" dirty="0"/>
              <a:t> </a:t>
            </a:r>
            <a:r>
              <a:rPr lang="en-GB" sz="3200" dirty="0">
                <a:solidFill>
                  <a:srgbClr val="FF0000"/>
                </a:solidFill>
              </a:rPr>
              <a:t>mechanically propelled vehicle dangerously on a road or other public place</a:t>
            </a:r>
            <a:r>
              <a:rPr lang="en-GB" sz="3200" dirty="0">
                <a:solidFill>
                  <a:srgbClr val="0070C0"/>
                </a:solidFill>
              </a:rPr>
              <a:t> </a:t>
            </a:r>
            <a:r>
              <a:rPr lang="en-GB" sz="3200" dirty="0">
                <a:solidFill>
                  <a:srgbClr val="002060"/>
                </a:solidFill>
              </a:rPr>
              <a:t>is guilty of an offence.</a:t>
            </a:r>
          </a:p>
        </p:txBody>
      </p:sp>
      <p:sp>
        <p:nvSpPr>
          <p:cNvPr id="5" name="TextBox 4"/>
          <p:cNvSpPr txBox="1"/>
          <p:nvPr/>
        </p:nvSpPr>
        <p:spPr>
          <a:xfrm>
            <a:off x="2898315" y="5283134"/>
            <a:ext cx="6398627" cy="523220"/>
          </a:xfrm>
          <a:prstGeom prst="rect">
            <a:avLst/>
          </a:prstGeom>
          <a:solidFill>
            <a:schemeClr val="accent1">
              <a:lumMod val="20000"/>
              <a:lumOff val="80000"/>
            </a:schemeClr>
          </a:solidFill>
        </p:spPr>
        <p:txBody>
          <a:bodyPr wrap="square" rtlCol="0">
            <a:spAutoFit/>
          </a:bodyPr>
          <a:lstStyle/>
          <a:p>
            <a:pPr algn="ctr"/>
            <a:r>
              <a:rPr lang="en-GB" sz="2800" b="1" dirty="0">
                <a:solidFill>
                  <a:srgbClr val="002060"/>
                </a:solidFill>
              </a:rPr>
              <a:t>Section 1 Road Traffic Act 1988</a:t>
            </a:r>
          </a:p>
        </p:txBody>
      </p:sp>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Death By Dangerous Driving</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2010958" y="1183341"/>
            <a:ext cx="8280920" cy="4303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10958" y="1708135"/>
            <a:ext cx="8280920" cy="4031873"/>
          </a:xfrm>
          <a:prstGeom prst="rect">
            <a:avLst/>
          </a:prstGeom>
          <a:noFill/>
        </p:spPr>
        <p:txBody>
          <a:bodyPr wrap="square" rtlCol="0">
            <a:spAutoFit/>
          </a:bodyPr>
          <a:lstStyle/>
          <a:p>
            <a:pPr algn="ctr"/>
            <a:r>
              <a:rPr lang="en-GB" sz="3200" dirty="0">
                <a:solidFill>
                  <a:srgbClr val="002060"/>
                </a:solidFill>
              </a:rPr>
              <a:t>The death of the person concerned must be shown to have resulted in some way from the incident.</a:t>
            </a:r>
          </a:p>
          <a:p>
            <a:pPr algn="ctr"/>
            <a:endParaRPr lang="en-GB" sz="3200" dirty="0">
              <a:solidFill>
                <a:srgbClr val="002060"/>
              </a:solidFill>
            </a:endParaRPr>
          </a:p>
          <a:p>
            <a:pPr algn="ctr"/>
            <a:r>
              <a:rPr lang="en-GB" sz="3200" dirty="0">
                <a:solidFill>
                  <a:srgbClr val="002060"/>
                </a:solidFill>
              </a:rPr>
              <a:t>Can occur at any time following the incident taking place</a:t>
            </a:r>
          </a:p>
          <a:p>
            <a:endParaRPr lang="en-GB" sz="3200" dirty="0"/>
          </a:p>
          <a:p>
            <a:endParaRPr lang="en-GB" sz="3200" dirty="0"/>
          </a:p>
        </p:txBody>
      </p:sp>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‘causes the death’</a:t>
            </a:r>
          </a:p>
        </p:txBody>
      </p:sp>
      <p:pic>
        <p:nvPicPr>
          <p:cNvPr id="2" name="Picture 1">
            <a:hlinkClick r:id="rId4"/>
          </p:cNvPr>
          <p:cNvPicPr>
            <a:picLocks noChangeAspect="1"/>
          </p:cNvPicPr>
          <p:nvPr/>
        </p:nvPicPr>
        <p:blipFill>
          <a:blip r:embed="rId5"/>
          <a:stretch>
            <a:fillRect/>
          </a:stretch>
        </p:blipFill>
        <p:spPr>
          <a:xfrm>
            <a:off x="10832088" y="4575039"/>
            <a:ext cx="987141" cy="749996"/>
          </a:xfrm>
          <a:prstGeom prst="rect">
            <a:avLst/>
          </a:prstGeom>
        </p:spPr>
      </p:pic>
    </p:spTree>
    <p:extLst>
      <p:ext uri="{BB962C8B-B14F-4D97-AF65-F5344CB8AC3E}">
        <p14:creationId xmlns:p14="http://schemas.microsoft.com/office/powerpoint/2010/main" val="396531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770965" y="729673"/>
            <a:ext cx="10512638" cy="4692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86756" y="846051"/>
            <a:ext cx="10104582" cy="523220"/>
          </a:xfrm>
          <a:prstGeom prst="rect">
            <a:avLst/>
          </a:prstGeom>
          <a:noFill/>
        </p:spPr>
        <p:txBody>
          <a:bodyPr wrap="square" rtlCol="0">
            <a:spAutoFit/>
          </a:bodyPr>
          <a:lstStyle/>
          <a:p>
            <a:pPr algn="ctr"/>
            <a:endParaRPr lang="en-GB" sz="2800" b="1" dirty="0">
              <a:solidFill>
                <a:srgbClr val="0000FF"/>
              </a:solidFill>
            </a:endParaRPr>
          </a:p>
        </p:txBody>
      </p:sp>
      <p:sp>
        <p:nvSpPr>
          <p:cNvPr id="6" name="TextBox 5"/>
          <p:cNvSpPr txBox="1"/>
          <p:nvPr/>
        </p:nvSpPr>
        <p:spPr>
          <a:xfrm>
            <a:off x="944051" y="990138"/>
            <a:ext cx="10166465" cy="3970318"/>
          </a:xfrm>
          <a:prstGeom prst="rect">
            <a:avLst/>
          </a:prstGeom>
          <a:noFill/>
        </p:spPr>
        <p:txBody>
          <a:bodyPr wrap="square" rtlCol="0">
            <a:spAutoFit/>
          </a:bodyPr>
          <a:lstStyle/>
          <a:p>
            <a:pPr algn="ctr"/>
            <a:r>
              <a:rPr lang="en-GB" sz="3600" b="1" dirty="0">
                <a:solidFill>
                  <a:srgbClr val="002060"/>
                </a:solidFill>
              </a:rPr>
              <a:t>Driving</a:t>
            </a:r>
          </a:p>
          <a:p>
            <a:pPr algn="ctr"/>
            <a:endParaRPr lang="en-GB" sz="3600" b="1" dirty="0">
              <a:solidFill>
                <a:srgbClr val="002060"/>
              </a:solidFill>
            </a:endParaRPr>
          </a:p>
          <a:p>
            <a:pPr algn="ctr"/>
            <a:r>
              <a:rPr lang="en-GB" sz="3600" b="1" dirty="0">
                <a:solidFill>
                  <a:srgbClr val="002060"/>
                </a:solidFill>
              </a:rPr>
              <a:t>Mechanically propelled vehicle</a:t>
            </a:r>
          </a:p>
          <a:p>
            <a:pPr algn="ctr"/>
            <a:endParaRPr lang="en-GB" sz="3600" b="1" dirty="0">
              <a:solidFill>
                <a:srgbClr val="002060"/>
              </a:solidFill>
            </a:endParaRPr>
          </a:p>
          <a:p>
            <a:pPr algn="ctr"/>
            <a:r>
              <a:rPr lang="en-GB" sz="3600" b="1" dirty="0">
                <a:solidFill>
                  <a:srgbClr val="002060"/>
                </a:solidFill>
              </a:rPr>
              <a:t>Road</a:t>
            </a:r>
          </a:p>
          <a:p>
            <a:pPr algn="ctr"/>
            <a:endParaRPr lang="en-GB" sz="3600" b="1" dirty="0">
              <a:solidFill>
                <a:srgbClr val="002060"/>
              </a:solidFill>
            </a:endParaRPr>
          </a:p>
          <a:p>
            <a:pPr algn="ctr"/>
            <a:r>
              <a:rPr lang="en-GB" sz="3600" b="1" dirty="0">
                <a:solidFill>
                  <a:srgbClr val="002060"/>
                </a:solidFill>
              </a:rPr>
              <a:t>Public place</a:t>
            </a:r>
          </a:p>
        </p:txBody>
      </p:sp>
    </p:spTree>
    <p:extLst>
      <p:ext uri="{BB962C8B-B14F-4D97-AF65-F5344CB8AC3E}">
        <p14:creationId xmlns:p14="http://schemas.microsoft.com/office/powerpoint/2010/main" val="2992422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914400" y="861681"/>
            <a:ext cx="10069552" cy="4938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509524" y="1293772"/>
            <a:ext cx="9043639" cy="4154984"/>
          </a:xfrm>
          <a:prstGeom prst="rect">
            <a:avLst/>
          </a:prstGeom>
        </p:spPr>
        <p:txBody>
          <a:bodyPr wrap="square">
            <a:spAutoFit/>
          </a:bodyPr>
          <a:lstStyle/>
          <a:p>
            <a:r>
              <a:rPr lang="en-GB" sz="2200" b="1" dirty="0">
                <a:solidFill>
                  <a:srgbClr val="002060"/>
                </a:solidFill>
              </a:rPr>
              <a:t>For the purposes of Section 1: </a:t>
            </a:r>
            <a:r>
              <a:rPr lang="en-GB" sz="2200" dirty="0">
                <a:solidFill>
                  <a:srgbClr val="002060"/>
                </a:solidFill>
              </a:rPr>
              <a:t>a person is to be regarded as driving dangerously</a:t>
            </a:r>
            <a:r>
              <a:rPr lang="en-GB" sz="2200" b="1" dirty="0">
                <a:solidFill>
                  <a:srgbClr val="002060"/>
                </a:solidFill>
              </a:rPr>
              <a:t> if and only if:</a:t>
            </a:r>
          </a:p>
          <a:p>
            <a:endParaRPr lang="en-GB" sz="2200" b="1" dirty="0">
              <a:solidFill>
                <a:srgbClr val="002060"/>
              </a:solidFill>
            </a:endParaRPr>
          </a:p>
          <a:p>
            <a:pPr marL="457200" indent="-457200">
              <a:buFont typeface="+mj-lt"/>
              <a:buAutoNum type="arabicPeriod"/>
            </a:pPr>
            <a:r>
              <a:rPr lang="en-GB" sz="2200" dirty="0">
                <a:solidFill>
                  <a:srgbClr val="002060"/>
                </a:solidFill>
              </a:rPr>
              <a:t>the way s/he drives falls far below what would be expected of a competent and careful driver, </a:t>
            </a:r>
            <a:r>
              <a:rPr lang="en-GB" sz="2200" b="1" dirty="0">
                <a:solidFill>
                  <a:srgbClr val="002060"/>
                </a:solidFill>
              </a:rPr>
              <a:t>and</a:t>
            </a:r>
          </a:p>
          <a:p>
            <a:pPr marL="457200" indent="-457200">
              <a:buFont typeface="+mj-lt"/>
              <a:buAutoNum type="arabicPeriod"/>
            </a:pPr>
            <a:endParaRPr lang="en-GB" sz="2200" b="1" dirty="0">
              <a:solidFill>
                <a:srgbClr val="002060"/>
              </a:solidFill>
            </a:endParaRPr>
          </a:p>
          <a:p>
            <a:pPr marL="457200" indent="-457200">
              <a:buFont typeface="+mj-lt"/>
              <a:buAutoNum type="arabicPeriod"/>
            </a:pPr>
            <a:r>
              <a:rPr lang="en-GB" sz="2200" dirty="0">
                <a:solidFill>
                  <a:srgbClr val="002060"/>
                </a:solidFill>
              </a:rPr>
              <a:t>it would be obvious to a competent and careful driver that driving in that way would be dangerous.</a:t>
            </a:r>
          </a:p>
          <a:p>
            <a:pPr algn="ctr"/>
            <a:endParaRPr lang="en-GB" sz="2200" b="1" dirty="0">
              <a:solidFill>
                <a:srgbClr val="002060"/>
              </a:solidFill>
            </a:endParaRPr>
          </a:p>
          <a:p>
            <a:pPr algn="ctr"/>
            <a:r>
              <a:rPr lang="en-GB" sz="2200" b="1" dirty="0">
                <a:solidFill>
                  <a:srgbClr val="002060"/>
                </a:solidFill>
              </a:rPr>
              <a:t>A person is also to be regarded as driving dangerously for the purposes of Section 1, if it would be obvious to a competent and careful driver that driving the vehicle in its current state would be dangerous .</a:t>
            </a:r>
          </a:p>
        </p:txBody>
      </p:sp>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‘dangerously’</a:t>
            </a:r>
          </a:p>
        </p:txBody>
      </p:sp>
    </p:spTree>
    <p:extLst>
      <p:ext uri="{BB962C8B-B14F-4D97-AF65-F5344CB8AC3E}">
        <p14:creationId xmlns:p14="http://schemas.microsoft.com/office/powerpoint/2010/main" val="159018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animEffect transition="in" filter="fade">
                                      <p:cBhvr>
                                        <p:cTn id="17" dur="500"/>
                                        <p:tgtEl>
                                          <p:spTgt spid="1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6" end="6"/>
                                            </p:txEl>
                                          </p:spTgt>
                                        </p:tgtEl>
                                        <p:attrNameLst>
                                          <p:attrName>style.visibility</p:attrName>
                                        </p:attrNameLst>
                                      </p:cBhvr>
                                      <p:to>
                                        <p:strVal val="visible"/>
                                      </p:to>
                                    </p:set>
                                    <p:animEffect transition="in" filter="fade">
                                      <p:cBhvr>
                                        <p:cTn id="22" dur="50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2010957" y="1358918"/>
            <a:ext cx="8280921" cy="4363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2010958" y="2250312"/>
            <a:ext cx="8280920" cy="2246769"/>
          </a:xfrm>
          <a:prstGeom prst="rect">
            <a:avLst/>
          </a:prstGeom>
        </p:spPr>
        <p:txBody>
          <a:bodyPr wrap="square">
            <a:spAutoFit/>
          </a:bodyPr>
          <a:lstStyle/>
          <a:p>
            <a:pPr algn="ctr"/>
            <a:r>
              <a:rPr lang="en-GB" sz="2800" b="1" dirty="0">
                <a:solidFill>
                  <a:srgbClr val="FF0000"/>
                </a:solidFill>
              </a:rPr>
              <a:t>‘dangerously’ </a:t>
            </a:r>
            <a:r>
              <a:rPr lang="en-GB" sz="2800" dirty="0">
                <a:solidFill>
                  <a:srgbClr val="002060"/>
                </a:solidFill>
              </a:rPr>
              <a:t>refers to the danger of either injury to any person or serious damage to property</a:t>
            </a:r>
          </a:p>
          <a:p>
            <a:pPr algn="ctr"/>
            <a:endParaRPr lang="en-GB" sz="2800" dirty="0"/>
          </a:p>
          <a:p>
            <a:pPr algn="ctr"/>
            <a:r>
              <a:rPr lang="en-GB" sz="2800" b="1" dirty="0">
                <a:solidFill>
                  <a:srgbClr val="FF0000"/>
                </a:solidFill>
              </a:rPr>
              <a:t>‘dangerous’ </a:t>
            </a:r>
            <a:r>
              <a:rPr lang="en-GB" sz="2800" dirty="0">
                <a:solidFill>
                  <a:srgbClr val="002060"/>
                </a:solidFill>
              </a:rPr>
              <a:t>can also relate to the state of the vehicle, or of anything attached to or carried by it</a:t>
            </a:r>
          </a:p>
        </p:txBody>
      </p:sp>
      <p:sp>
        <p:nvSpPr>
          <p:cNvPr id="6" name="TextBox 5"/>
          <p:cNvSpPr txBox="1"/>
          <p:nvPr/>
        </p:nvSpPr>
        <p:spPr>
          <a:xfrm>
            <a:off x="2010957" y="328446"/>
            <a:ext cx="8280920" cy="584775"/>
          </a:xfrm>
          <a:prstGeom prst="rect">
            <a:avLst/>
          </a:prstGeom>
          <a:solidFill>
            <a:srgbClr val="002060"/>
          </a:solidFill>
        </p:spPr>
        <p:txBody>
          <a:bodyPr wrap="square" rtlCol="0">
            <a:spAutoFit/>
          </a:bodyPr>
          <a:lstStyle/>
          <a:p>
            <a:pPr algn="ctr"/>
            <a:r>
              <a:rPr lang="en-GB" sz="3200" b="1" dirty="0">
                <a:solidFill>
                  <a:schemeClr val="bg1"/>
                </a:solidFill>
              </a:rPr>
              <a:t>‘dangerously’</a:t>
            </a:r>
          </a:p>
        </p:txBody>
      </p:sp>
    </p:spTree>
    <p:extLst>
      <p:ext uri="{BB962C8B-B14F-4D97-AF65-F5344CB8AC3E}">
        <p14:creationId xmlns:p14="http://schemas.microsoft.com/office/powerpoint/2010/main" val="233097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167006" y="1147482"/>
            <a:ext cx="9857986" cy="4518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167006" y="1852315"/>
            <a:ext cx="9857985" cy="3108543"/>
          </a:xfrm>
          <a:prstGeom prst="rect">
            <a:avLst/>
          </a:prstGeom>
        </p:spPr>
        <p:txBody>
          <a:bodyPr wrap="square">
            <a:spAutoFit/>
          </a:bodyPr>
          <a:lstStyle/>
          <a:p>
            <a:pPr algn="ctr"/>
            <a:r>
              <a:rPr lang="en-GB" sz="2800" dirty="0">
                <a:solidFill>
                  <a:srgbClr val="002060"/>
                </a:solidFill>
              </a:rPr>
              <a:t>The standard of driving required (competent and careful driver) applies to all drivers irrespective of their experience</a:t>
            </a:r>
          </a:p>
          <a:p>
            <a:pPr algn="ctr"/>
            <a:endParaRPr lang="en-GB" sz="2800" dirty="0">
              <a:solidFill>
                <a:srgbClr val="002060"/>
              </a:solidFill>
            </a:endParaRPr>
          </a:p>
          <a:p>
            <a:pPr algn="ctr"/>
            <a:r>
              <a:rPr lang="en-GB" sz="2800" dirty="0">
                <a:solidFill>
                  <a:srgbClr val="002060"/>
                </a:solidFill>
              </a:rPr>
              <a:t>Courts will decide each case on its merits</a:t>
            </a:r>
          </a:p>
          <a:p>
            <a:pPr algn="ctr"/>
            <a:endParaRPr lang="en-GB" sz="2800" dirty="0">
              <a:solidFill>
                <a:srgbClr val="002060"/>
              </a:solidFill>
            </a:endParaRPr>
          </a:p>
          <a:p>
            <a:pPr algn="ctr"/>
            <a:r>
              <a:rPr lang="en-GB" sz="2800" dirty="0">
                <a:solidFill>
                  <a:srgbClr val="002060"/>
                </a:solidFill>
              </a:rPr>
              <a:t>Instances of poor driving which may support a prosecution for dangerous driving would include:-</a:t>
            </a:r>
          </a:p>
        </p:txBody>
      </p:sp>
      <p:sp>
        <p:nvSpPr>
          <p:cNvPr id="6" name="TextBox 5"/>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191284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animEffect transition="in" filter="fade">
                                      <p:cBhvr>
                                        <p:cTn id="1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95335" y="1231290"/>
            <a:ext cx="6912166" cy="646331"/>
          </a:xfrm>
          <a:prstGeom prst="rect">
            <a:avLst/>
          </a:prstGeom>
        </p:spPr>
        <p:txBody>
          <a:bodyPr wrap="square">
            <a:spAutoFit/>
          </a:bodyPr>
          <a:lstStyle/>
          <a:p>
            <a:pPr algn="ctr">
              <a:defRPr/>
            </a:pPr>
            <a:r>
              <a:rPr lang="en-GB" altLang="en-US" sz="3600" b="1" kern="0" dirty="0">
                <a:solidFill>
                  <a:srgbClr val="002060"/>
                </a:solidFill>
              </a:rPr>
              <a:t>Racing or competitive sport</a:t>
            </a:r>
          </a:p>
        </p:txBody>
      </p:sp>
      <p:pic>
        <p:nvPicPr>
          <p:cNvPr id="7" name="Picture 5" descr="Rallyin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0958" y="2247229"/>
            <a:ext cx="8280920" cy="3119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216471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0958" y="1049150"/>
            <a:ext cx="8280920" cy="1077218"/>
          </a:xfrm>
          <a:prstGeom prst="rect">
            <a:avLst/>
          </a:prstGeom>
        </p:spPr>
        <p:txBody>
          <a:bodyPr wrap="square">
            <a:spAutoFit/>
          </a:bodyPr>
          <a:lstStyle/>
          <a:p>
            <a:pPr algn="ctr">
              <a:defRPr/>
            </a:pPr>
            <a:r>
              <a:rPr lang="en-GB" altLang="en-US" sz="3200" b="1" kern="0" dirty="0">
                <a:solidFill>
                  <a:srgbClr val="002060"/>
                </a:solidFill>
              </a:rPr>
              <a:t>Disregard of traffic lights/other road signs which appears to be deliberate</a:t>
            </a:r>
          </a:p>
        </p:txBody>
      </p:sp>
      <p:pic>
        <p:nvPicPr>
          <p:cNvPr id="6" name="Picture 5" descr="Red Light Came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1976" y="2313836"/>
            <a:ext cx="9897036" cy="3449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157042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58887" y="1170955"/>
            <a:ext cx="8280920" cy="1077218"/>
          </a:xfrm>
          <a:prstGeom prst="rect">
            <a:avLst/>
          </a:prstGeom>
        </p:spPr>
        <p:txBody>
          <a:bodyPr wrap="square">
            <a:spAutoFit/>
          </a:bodyPr>
          <a:lstStyle/>
          <a:p>
            <a:pPr algn="ctr">
              <a:defRPr/>
            </a:pPr>
            <a:r>
              <a:rPr lang="en-GB" altLang="en-US" sz="3200" b="1" kern="0" dirty="0">
                <a:solidFill>
                  <a:srgbClr val="002060"/>
                </a:solidFill>
              </a:rPr>
              <a:t>Speed which is highly inappropriate for the prevailing weather/traffic conditions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17047" y="2557248"/>
            <a:ext cx="8364603" cy="3247958"/>
          </a:xfrm>
          <a:prstGeom prst="rect">
            <a:avLst/>
          </a:prstGeom>
        </p:spPr>
      </p:pic>
      <p:sp>
        <p:nvSpPr>
          <p:cNvPr id="6" name="TextBox 5"/>
          <p:cNvSpPr txBox="1"/>
          <p:nvPr/>
        </p:nvSpPr>
        <p:spPr>
          <a:xfrm>
            <a:off x="1717046" y="215549"/>
            <a:ext cx="8364603"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185581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1004" y="1165938"/>
            <a:ext cx="8270873" cy="584775"/>
          </a:xfrm>
          <a:prstGeom prst="rect">
            <a:avLst/>
          </a:prstGeom>
        </p:spPr>
        <p:txBody>
          <a:bodyPr wrap="square">
            <a:spAutoFit/>
          </a:bodyPr>
          <a:lstStyle/>
          <a:p>
            <a:pPr algn="ctr">
              <a:defRPr/>
            </a:pPr>
            <a:r>
              <a:rPr lang="en-GB" altLang="en-US" sz="3200" b="1" kern="0" dirty="0">
                <a:solidFill>
                  <a:srgbClr val="002060"/>
                </a:solidFill>
              </a:rPr>
              <a:t>Prolonged, persistent or deliberate bad driving</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9305" b="8864"/>
          <a:stretch/>
        </p:blipFill>
        <p:spPr>
          <a:xfrm>
            <a:off x="2010956" y="2396836"/>
            <a:ext cx="8280921" cy="3006438"/>
          </a:xfrm>
          <a:prstGeom prst="rect">
            <a:avLst/>
          </a:prstGeom>
        </p:spPr>
      </p:pic>
      <p:sp>
        <p:nvSpPr>
          <p:cNvPr id="6" name="TextBox 5"/>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92159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0958" y="1237395"/>
            <a:ext cx="8280920" cy="584775"/>
          </a:xfrm>
          <a:prstGeom prst="rect">
            <a:avLst/>
          </a:prstGeom>
        </p:spPr>
        <p:txBody>
          <a:bodyPr wrap="square">
            <a:spAutoFit/>
          </a:bodyPr>
          <a:lstStyle/>
          <a:p>
            <a:pPr algn="ctr">
              <a:defRPr/>
            </a:pPr>
            <a:r>
              <a:rPr lang="en-GB" altLang="en-US" sz="3200" b="1" kern="0" dirty="0">
                <a:solidFill>
                  <a:srgbClr val="002060"/>
                </a:solidFill>
              </a:rPr>
              <a:t>Aggressive or intimidatory driving</a:t>
            </a:r>
          </a:p>
        </p:txBody>
      </p:sp>
      <p:pic>
        <p:nvPicPr>
          <p:cNvPr id="6" name="Picture 2" descr="\\Client\G$\CKP Images\Traffic\Dangerous Driving.jpg"/>
          <p:cNvPicPr>
            <a:picLocks noChangeAspect="1" noChangeArrowheads="1"/>
          </p:cNvPicPr>
          <p:nvPr>
            <p:custDataLst>
              <p:tags r:id="rId1"/>
            </p:custDataLst>
          </p:nvPr>
        </p:nvPicPr>
        <p:blipFill>
          <a:blip r:embed="rId4" cstate="print">
            <a:duotone>
              <a:schemeClr val="accent5">
                <a:shade val="45000"/>
                <a:satMod val="135000"/>
              </a:schemeClr>
              <a:prstClr val="white"/>
            </a:duotone>
          </a:blip>
          <a:srcRect/>
          <a:stretch>
            <a:fillRect/>
          </a:stretch>
        </p:blipFill>
        <p:spPr bwMode="auto">
          <a:xfrm>
            <a:off x="2010958" y="2260152"/>
            <a:ext cx="8280919" cy="3455624"/>
          </a:xfrm>
          <a:prstGeom prst="rect">
            <a:avLst/>
          </a:prstGeom>
          <a:noFill/>
        </p:spPr>
      </p:pic>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140315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50354" y="1199291"/>
            <a:ext cx="3291287" cy="584775"/>
          </a:xfrm>
          <a:prstGeom prst="rect">
            <a:avLst/>
          </a:prstGeom>
        </p:spPr>
        <p:txBody>
          <a:bodyPr wrap="none">
            <a:spAutoFit/>
          </a:bodyPr>
          <a:lstStyle/>
          <a:p>
            <a:pPr algn="ctr">
              <a:defRPr/>
            </a:pPr>
            <a:r>
              <a:rPr lang="en-GB" altLang="en-US" sz="3200" b="1" kern="0" dirty="0">
                <a:solidFill>
                  <a:srgbClr val="002060"/>
                </a:solidFill>
              </a:rPr>
              <a:t>Unsafe overtaking</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6053" y="2123655"/>
            <a:ext cx="8259891" cy="34386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1467083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0957" y="1108908"/>
            <a:ext cx="8280921" cy="1077218"/>
          </a:xfrm>
          <a:prstGeom prst="rect">
            <a:avLst/>
          </a:prstGeom>
        </p:spPr>
        <p:txBody>
          <a:bodyPr wrap="square">
            <a:spAutoFit/>
          </a:bodyPr>
          <a:lstStyle/>
          <a:p>
            <a:pPr algn="ctr">
              <a:defRPr/>
            </a:pPr>
            <a:r>
              <a:rPr lang="en-GB" altLang="en-US" sz="3200" b="1" kern="0" dirty="0">
                <a:solidFill>
                  <a:srgbClr val="002060"/>
                </a:solidFill>
              </a:rPr>
              <a:t>Driving a vehicle with a load which presents a danger to other road users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0958" y="2433352"/>
            <a:ext cx="8280920" cy="33674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3285960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10958" y="1157223"/>
            <a:ext cx="8280920" cy="1077218"/>
          </a:xfrm>
          <a:prstGeom prst="rect">
            <a:avLst/>
          </a:prstGeom>
        </p:spPr>
        <p:txBody>
          <a:bodyPr wrap="square">
            <a:spAutoFit/>
          </a:bodyPr>
          <a:lstStyle/>
          <a:p>
            <a:pPr algn="ctr">
              <a:defRPr/>
            </a:pPr>
            <a:r>
              <a:rPr lang="en-GB" altLang="en-US" sz="3200" b="1" kern="0" dirty="0">
                <a:solidFill>
                  <a:srgbClr val="002060"/>
                </a:solidFill>
              </a:rPr>
              <a:t>Failing to pay proper attention, amounting to something more than a momentary lapse</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1100" y="2645272"/>
            <a:ext cx="4264428" cy="2951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34767" y="2645272"/>
            <a:ext cx="3957111" cy="2951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Standard of Driving</a:t>
            </a:r>
          </a:p>
        </p:txBody>
      </p:sp>
    </p:spTree>
    <p:extLst>
      <p:ext uri="{BB962C8B-B14F-4D97-AF65-F5344CB8AC3E}">
        <p14:creationId xmlns:p14="http://schemas.microsoft.com/office/powerpoint/2010/main" val="316328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470211" y="1219200"/>
            <a:ext cx="8929243" cy="3890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470211" y="2133489"/>
            <a:ext cx="8929243" cy="206210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A person who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causes serious injury </a:t>
            </a:r>
            <a:r>
              <a:rPr kumimoji="0" lang="en-GB" sz="3200" i="0" strike="noStrike" kern="1200" cap="none" spc="0" normalizeH="0" baseline="0" noProof="0" dirty="0">
                <a:ln>
                  <a:noFill/>
                </a:ln>
                <a:solidFill>
                  <a:srgbClr val="002060"/>
                </a:solidFill>
                <a:effectLst/>
                <a:uLnTx/>
                <a:uFillTx/>
                <a:latin typeface="Calibri" panose="020F0502020204030204"/>
                <a:ea typeface="+mn-ea"/>
                <a:cs typeface="+mn-cs"/>
              </a:rPr>
              <a:t>to</a:t>
            </a: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 another person by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driving</a:t>
            </a:r>
            <a:r>
              <a:rPr kumimoji="0" lang="en-GB" sz="320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a</a:t>
            </a:r>
            <a:r>
              <a:rPr kumimoji="0" lang="en-GB" sz="320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mechanically propelled vehicle dangerously on a road </a:t>
            </a: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or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other public place </a:t>
            </a: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is guilty of an offence</a:t>
            </a:r>
          </a:p>
        </p:txBody>
      </p:sp>
      <p:sp>
        <p:nvSpPr>
          <p:cNvPr id="5" name="TextBox 4"/>
          <p:cNvSpPr txBox="1"/>
          <p:nvPr/>
        </p:nvSpPr>
        <p:spPr>
          <a:xfrm>
            <a:off x="3378036" y="5325744"/>
            <a:ext cx="5502156" cy="461665"/>
          </a:xfrm>
          <a:prstGeom prst="rect">
            <a:avLst/>
          </a:prstGeom>
          <a:solidFill>
            <a:schemeClr val="accent1">
              <a:lumMod val="20000"/>
              <a:lumOff val="8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2060"/>
                </a:solidFill>
                <a:effectLst/>
                <a:uLnTx/>
                <a:uFillTx/>
                <a:latin typeface="Calibri" panose="020F0502020204030204"/>
                <a:ea typeface="+mn-ea"/>
                <a:cs typeface="+mn-cs"/>
              </a:rPr>
              <a:t>Section 1A Road Traffic Act 1988</a:t>
            </a:r>
          </a:p>
        </p:txBody>
      </p:sp>
      <p:sp>
        <p:nvSpPr>
          <p:cNvPr id="7" name="TextBox 6"/>
          <p:cNvSpPr txBox="1"/>
          <p:nvPr/>
        </p:nvSpPr>
        <p:spPr>
          <a:xfrm>
            <a:off x="1470211" y="283396"/>
            <a:ext cx="8929243" cy="584775"/>
          </a:xfrm>
          <a:prstGeom prst="rect">
            <a:avLst/>
          </a:prstGeom>
          <a:solidFill>
            <a:srgbClr val="002060"/>
          </a:solidFill>
        </p:spPr>
        <p:txBody>
          <a:bodyPr wrap="square" rtlCol="0">
            <a:spAutoFit/>
          </a:bodyPr>
          <a:lstStyle/>
          <a:p>
            <a:pPr algn="ctr"/>
            <a:r>
              <a:rPr lang="en-GB" sz="3200" b="1" dirty="0">
                <a:solidFill>
                  <a:schemeClr val="bg1"/>
                </a:solidFill>
              </a:rPr>
              <a:t>Causing Serious Injury by Dangerous Driving</a:t>
            </a:r>
          </a:p>
        </p:txBody>
      </p:sp>
    </p:spTree>
    <p:extLst>
      <p:ext uri="{BB962C8B-B14F-4D97-AF65-F5344CB8AC3E}">
        <p14:creationId xmlns:p14="http://schemas.microsoft.com/office/powerpoint/2010/main" val="2521198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2010957" y="1416424"/>
            <a:ext cx="8280921" cy="3478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10958" y="1864439"/>
            <a:ext cx="8280920"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A person who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drives</a:t>
            </a:r>
            <a:r>
              <a:rPr kumimoji="0" lang="en-GB" sz="320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a</a:t>
            </a:r>
            <a:r>
              <a:rPr kumimoji="0" lang="en-GB" sz="320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mechanically propelled vehicle dangerously </a:t>
            </a:r>
            <a:r>
              <a:rPr kumimoji="0" lang="en-GB" sz="3200" i="0" u="none" strike="noStrike" kern="1200" cap="none" spc="0" normalizeH="0" baseline="0" noProof="0" dirty="0">
                <a:ln>
                  <a:noFill/>
                </a:ln>
                <a:effectLst/>
                <a:uLnTx/>
                <a:uFillTx/>
                <a:latin typeface="Calibri" panose="020F0502020204030204"/>
                <a:ea typeface="+mn-ea"/>
                <a:cs typeface="+mn-cs"/>
              </a:rPr>
              <a:t>on a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road</a:t>
            </a:r>
            <a:r>
              <a:rPr kumimoji="0" lang="en-GB" sz="3200" i="0" u="none" strike="noStrike" kern="1200" cap="none" spc="0" normalizeH="0" baseline="0" noProof="0" dirty="0">
                <a:ln>
                  <a:noFill/>
                </a:ln>
                <a:solidFill>
                  <a:srgbClr val="FF0000"/>
                </a:solidFill>
                <a:effectLst/>
                <a:uLnTx/>
                <a:uFillTx/>
                <a:latin typeface="Calibri" panose="020F0502020204030204"/>
                <a:ea typeface="+mn-ea"/>
                <a:cs typeface="+mn-cs"/>
              </a:rPr>
              <a:t> or other </a:t>
            </a:r>
            <a:r>
              <a:rPr kumimoji="0" lang="en-GB" sz="3200" i="0" strike="noStrike" kern="1200" cap="none" spc="0" normalizeH="0" baseline="0" noProof="0" dirty="0">
                <a:ln>
                  <a:noFill/>
                </a:ln>
                <a:solidFill>
                  <a:srgbClr val="FF0000"/>
                </a:solidFill>
                <a:effectLst/>
                <a:uLnTx/>
                <a:uFillTx/>
                <a:latin typeface="Calibri" panose="020F0502020204030204"/>
                <a:ea typeface="+mn-ea"/>
                <a:cs typeface="+mn-cs"/>
              </a:rPr>
              <a:t>public place</a:t>
            </a:r>
            <a:r>
              <a:rPr kumimoji="0" lang="en-GB" sz="3200" i="0" strike="noStrike" kern="1200" cap="none" spc="0" normalizeH="0" baseline="0" noProof="0" dirty="0">
                <a:ln>
                  <a:noFill/>
                </a:ln>
                <a:solidFill>
                  <a:srgbClr val="0070C0"/>
                </a:solidFill>
                <a:effectLst/>
                <a:uLnTx/>
                <a:uFillTx/>
                <a:latin typeface="Calibri" panose="020F0502020204030204"/>
                <a:ea typeface="+mn-ea"/>
                <a:cs typeface="+mn-cs"/>
              </a:rPr>
              <a:t> </a:t>
            </a:r>
            <a:r>
              <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rPr>
              <a:t>is guilty of an offence</a:t>
            </a:r>
          </a:p>
        </p:txBody>
      </p:sp>
      <p:sp>
        <p:nvSpPr>
          <p:cNvPr id="5" name="TextBox 4"/>
          <p:cNvSpPr txBox="1"/>
          <p:nvPr/>
        </p:nvSpPr>
        <p:spPr>
          <a:xfrm>
            <a:off x="3221045" y="5248673"/>
            <a:ext cx="5860744" cy="523220"/>
          </a:xfrm>
          <a:prstGeom prst="rect">
            <a:avLst/>
          </a:prstGeom>
          <a:solidFill>
            <a:schemeClr val="accent1">
              <a:lumMod val="20000"/>
              <a:lumOff val="8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mn-cs"/>
              </a:rPr>
              <a:t>Section 2 Road Traffic Act 1988</a:t>
            </a:r>
          </a:p>
        </p:txBody>
      </p:sp>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Dangerous Driving</a:t>
            </a:r>
          </a:p>
        </p:txBody>
      </p:sp>
    </p:spTree>
    <p:extLst>
      <p:ext uri="{BB962C8B-B14F-4D97-AF65-F5344CB8AC3E}">
        <p14:creationId xmlns:p14="http://schemas.microsoft.com/office/powerpoint/2010/main" val="318445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950259" y="1183341"/>
            <a:ext cx="10076329" cy="3729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735321" y="5170697"/>
            <a:ext cx="6506203" cy="523220"/>
          </a:xfrm>
          <a:prstGeom prst="rect">
            <a:avLst/>
          </a:prstGeom>
          <a:solidFill>
            <a:schemeClr val="accent1">
              <a:lumMod val="20000"/>
              <a:lumOff val="8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mn-cs"/>
              </a:rPr>
              <a:t>Section 2B Road Traffic Act 1988</a:t>
            </a:r>
          </a:p>
        </p:txBody>
      </p:sp>
      <p:sp>
        <p:nvSpPr>
          <p:cNvPr id="7" name="TextBox 6"/>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Death by Careless or Inconsiderate Driving</a:t>
            </a:r>
          </a:p>
        </p:txBody>
      </p:sp>
      <p:sp>
        <p:nvSpPr>
          <p:cNvPr id="6" name="Rectangle 5"/>
          <p:cNvSpPr/>
          <p:nvPr/>
        </p:nvSpPr>
        <p:spPr>
          <a:xfrm>
            <a:off x="1727200" y="1468328"/>
            <a:ext cx="8940800" cy="3046988"/>
          </a:xfrm>
          <a:prstGeom prst="rect">
            <a:avLst/>
          </a:prstGeom>
        </p:spPr>
        <p:txBody>
          <a:bodyPr wrap="square">
            <a:spAutoFit/>
          </a:bodyPr>
          <a:lstStyle/>
          <a:p>
            <a:r>
              <a:rPr lang="en-GB" sz="3200" dirty="0">
                <a:solidFill>
                  <a:srgbClr val="002060"/>
                </a:solidFill>
              </a:rPr>
              <a:t>A person who causes the death of another person by </a:t>
            </a:r>
            <a:r>
              <a:rPr lang="en-GB" sz="3200" b="1" dirty="0">
                <a:solidFill>
                  <a:srgbClr val="FF0000"/>
                </a:solidFill>
              </a:rPr>
              <a:t>driving</a:t>
            </a:r>
            <a:r>
              <a:rPr lang="en-GB" sz="3200" dirty="0">
                <a:solidFill>
                  <a:srgbClr val="002060"/>
                </a:solidFill>
              </a:rPr>
              <a:t> a </a:t>
            </a:r>
            <a:r>
              <a:rPr lang="en-GB" sz="3200" b="1" dirty="0">
                <a:solidFill>
                  <a:srgbClr val="FF0000"/>
                </a:solidFill>
              </a:rPr>
              <a:t>mechanically propelled vehicle </a:t>
            </a:r>
            <a:r>
              <a:rPr lang="en-GB" sz="3200" dirty="0">
                <a:solidFill>
                  <a:srgbClr val="002060"/>
                </a:solidFill>
              </a:rPr>
              <a:t>on a </a:t>
            </a:r>
            <a:r>
              <a:rPr lang="en-GB" sz="3200" b="1" dirty="0">
                <a:solidFill>
                  <a:srgbClr val="FF0000"/>
                </a:solidFill>
              </a:rPr>
              <a:t>road</a:t>
            </a:r>
            <a:r>
              <a:rPr lang="en-GB" sz="3200" dirty="0">
                <a:solidFill>
                  <a:srgbClr val="002060"/>
                </a:solidFill>
              </a:rPr>
              <a:t> or other </a:t>
            </a:r>
            <a:r>
              <a:rPr lang="en-GB" sz="3200" b="1" dirty="0">
                <a:solidFill>
                  <a:srgbClr val="FF0000"/>
                </a:solidFill>
              </a:rPr>
              <a:t>public</a:t>
            </a:r>
            <a:r>
              <a:rPr lang="en-GB" sz="3200" dirty="0">
                <a:solidFill>
                  <a:srgbClr val="002060"/>
                </a:solidFill>
              </a:rPr>
              <a:t> </a:t>
            </a:r>
            <a:r>
              <a:rPr lang="en-GB" sz="3200" b="1" dirty="0">
                <a:solidFill>
                  <a:srgbClr val="002060"/>
                </a:solidFill>
              </a:rPr>
              <a:t>place</a:t>
            </a:r>
            <a:r>
              <a:rPr lang="en-GB" sz="3200" dirty="0">
                <a:solidFill>
                  <a:srgbClr val="002060"/>
                </a:solidFill>
              </a:rPr>
              <a:t> without </a:t>
            </a:r>
            <a:r>
              <a:rPr lang="en-GB" sz="3200" b="1" dirty="0">
                <a:solidFill>
                  <a:srgbClr val="FF0000"/>
                </a:solidFill>
              </a:rPr>
              <a:t>due care and attention</a:t>
            </a:r>
            <a:r>
              <a:rPr lang="en-GB" sz="3200" dirty="0">
                <a:solidFill>
                  <a:srgbClr val="002060"/>
                </a:solidFill>
              </a:rPr>
              <a:t>, or </a:t>
            </a:r>
            <a:r>
              <a:rPr lang="en-GB" sz="3200" b="1" dirty="0">
                <a:solidFill>
                  <a:srgbClr val="FF0000"/>
                </a:solidFill>
              </a:rPr>
              <a:t>without reasonable consideration</a:t>
            </a:r>
            <a:r>
              <a:rPr lang="en-GB" sz="3200" dirty="0">
                <a:solidFill>
                  <a:srgbClr val="002060"/>
                </a:solidFill>
              </a:rPr>
              <a:t> for other persons using the </a:t>
            </a:r>
            <a:r>
              <a:rPr lang="en-GB" sz="3200" b="1" dirty="0">
                <a:solidFill>
                  <a:srgbClr val="FF0000"/>
                </a:solidFill>
              </a:rPr>
              <a:t>road</a:t>
            </a:r>
            <a:r>
              <a:rPr lang="en-GB" sz="3200" dirty="0">
                <a:solidFill>
                  <a:srgbClr val="002060"/>
                </a:solidFill>
              </a:rPr>
              <a:t> or place, is guilty of an offence</a:t>
            </a:r>
          </a:p>
        </p:txBody>
      </p:sp>
    </p:spTree>
    <p:extLst>
      <p:ext uri="{BB962C8B-B14F-4D97-AF65-F5344CB8AC3E}">
        <p14:creationId xmlns:p14="http://schemas.microsoft.com/office/powerpoint/2010/main" val="238522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052085" y="985650"/>
            <a:ext cx="10086969" cy="4808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948902" y="985650"/>
            <a:ext cx="8204548" cy="4924425"/>
          </a:xfrm>
          <a:prstGeom prst="rect">
            <a:avLst/>
          </a:prstGeom>
          <a:noFill/>
        </p:spPr>
        <p:txBody>
          <a:bodyPr wrap="square" rtlCol="0">
            <a:spAutoFit/>
          </a:bodyPr>
          <a:lstStyle/>
          <a:p>
            <a:pPr algn="ctr"/>
            <a:r>
              <a:rPr lang="en-GB" sz="2400" dirty="0">
                <a:solidFill>
                  <a:srgbClr val="002060"/>
                </a:solidFill>
                <a:latin typeface="Arial" panose="020B0604020202020204" pitchFamily="34" charset="0"/>
                <a:cs typeface="Arial" panose="020B0604020202020204" pitchFamily="34" charset="0"/>
              </a:rPr>
              <a:t>The Road Traffic Act 1988 provides certain defences to the offences of dangerous driving under Section 2</a:t>
            </a:r>
          </a:p>
          <a:p>
            <a:pPr algn="ctr"/>
            <a:endParaRPr lang="en-GB" sz="2400" dirty="0">
              <a:solidFill>
                <a:srgbClr val="002060"/>
              </a:solidFill>
              <a:latin typeface="Arial" panose="020B0604020202020204" pitchFamily="34" charset="0"/>
              <a:cs typeface="Arial" panose="020B0604020202020204" pitchFamily="34" charset="0"/>
            </a:endParaRPr>
          </a:p>
          <a:p>
            <a:pPr algn="ctr"/>
            <a:r>
              <a:rPr lang="en-GB" sz="2200" dirty="0">
                <a:solidFill>
                  <a:srgbClr val="002060"/>
                </a:solidFill>
                <a:latin typeface="Arial" panose="020B0604020202020204" pitchFamily="34" charset="0"/>
                <a:cs typeface="Arial" panose="020B0604020202020204" pitchFamily="34" charset="0"/>
              </a:rPr>
              <a:t>Automatism</a:t>
            </a:r>
          </a:p>
          <a:p>
            <a:pPr algn="ctr"/>
            <a:endParaRPr lang="en-GB" sz="2200" dirty="0">
              <a:solidFill>
                <a:srgbClr val="002060"/>
              </a:solidFill>
              <a:latin typeface="Arial" panose="020B0604020202020204" pitchFamily="34" charset="0"/>
              <a:cs typeface="Arial" panose="020B0604020202020204" pitchFamily="34" charset="0"/>
            </a:endParaRPr>
          </a:p>
          <a:p>
            <a:pPr algn="ctr"/>
            <a:r>
              <a:rPr lang="en-GB" sz="2200" dirty="0">
                <a:solidFill>
                  <a:srgbClr val="002060"/>
                </a:solidFill>
                <a:latin typeface="Arial" panose="020B0604020202020204" pitchFamily="34" charset="0"/>
                <a:cs typeface="Arial" panose="020B0604020202020204" pitchFamily="34" charset="0"/>
              </a:rPr>
              <a:t>Unconsciousness/Sudden Illness</a:t>
            </a:r>
          </a:p>
          <a:p>
            <a:pPr algn="ctr"/>
            <a:endParaRPr lang="en-GB" sz="2200" dirty="0">
              <a:solidFill>
                <a:srgbClr val="002060"/>
              </a:solidFill>
              <a:latin typeface="Arial" panose="020B0604020202020204" pitchFamily="34" charset="0"/>
              <a:cs typeface="Arial" panose="020B0604020202020204" pitchFamily="34" charset="0"/>
            </a:endParaRPr>
          </a:p>
          <a:p>
            <a:pPr algn="ctr"/>
            <a:r>
              <a:rPr lang="en-GB" sz="2200" dirty="0">
                <a:solidFill>
                  <a:srgbClr val="002060"/>
                </a:solidFill>
                <a:latin typeface="Arial" panose="020B0604020202020204" pitchFamily="34" charset="0"/>
                <a:cs typeface="Arial" panose="020B0604020202020204" pitchFamily="34" charset="0"/>
              </a:rPr>
              <a:t>Duress</a:t>
            </a:r>
          </a:p>
          <a:p>
            <a:pPr algn="ctr"/>
            <a:endParaRPr lang="en-GB" sz="2200" dirty="0">
              <a:solidFill>
                <a:srgbClr val="002060"/>
              </a:solidFill>
              <a:latin typeface="Arial" panose="020B0604020202020204" pitchFamily="34" charset="0"/>
              <a:cs typeface="Arial" panose="020B0604020202020204" pitchFamily="34" charset="0"/>
            </a:endParaRPr>
          </a:p>
          <a:p>
            <a:pPr algn="ctr"/>
            <a:r>
              <a:rPr lang="en-GB" sz="2200" dirty="0">
                <a:solidFill>
                  <a:srgbClr val="002060"/>
                </a:solidFill>
                <a:latin typeface="Arial" panose="020B0604020202020204" pitchFamily="34" charset="0"/>
                <a:cs typeface="Arial" panose="020B0604020202020204" pitchFamily="34" charset="0"/>
              </a:rPr>
              <a:t>Sudden mechanical defect</a:t>
            </a:r>
          </a:p>
          <a:p>
            <a:pPr algn="ctr"/>
            <a:endParaRPr lang="en-GB" sz="2200" dirty="0">
              <a:solidFill>
                <a:srgbClr val="002060"/>
              </a:solidFill>
              <a:latin typeface="Arial" panose="020B0604020202020204" pitchFamily="34" charset="0"/>
              <a:cs typeface="Arial" panose="020B0604020202020204" pitchFamily="34" charset="0"/>
            </a:endParaRPr>
          </a:p>
          <a:p>
            <a:pPr algn="ctr"/>
            <a:r>
              <a:rPr lang="en-GB" sz="2200" dirty="0">
                <a:solidFill>
                  <a:srgbClr val="002060"/>
                </a:solidFill>
                <a:latin typeface="Arial" panose="020B0604020202020204" pitchFamily="34" charset="0"/>
                <a:cs typeface="Arial" panose="020B0604020202020204" pitchFamily="34" charset="0"/>
              </a:rPr>
              <a:t>Assisting in the arrest of offenders</a:t>
            </a:r>
          </a:p>
          <a:p>
            <a:pPr algn="ctr"/>
            <a:endParaRPr lang="en-GB" sz="2200" dirty="0">
              <a:solidFill>
                <a:srgbClr val="002060"/>
              </a:solidFill>
              <a:latin typeface="Arial" panose="020B0604020202020204" pitchFamily="34" charset="0"/>
              <a:cs typeface="Arial" panose="020B0604020202020204" pitchFamily="34" charset="0"/>
            </a:endParaRPr>
          </a:p>
          <a:p>
            <a:pPr algn="ctr"/>
            <a:r>
              <a:rPr lang="en-GB" sz="2200" dirty="0">
                <a:solidFill>
                  <a:srgbClr val="002060"/>
                </a:solidFill>
                <a:latin typeface="Arial" panose="020B0604020202020204" pitchFamily="34" charset="0"/>
                <a:cs typeface="Arial" panose="020B0604020202020204" pitchFamily="34" charset="0"/>
              </a:rPr>
              <a:t>Authorised motoring event</a:t>
            </a:r>
          </a:p>
        </p:txBody>
      </p:sp>
      <p:sp>
        <p:nvSpPr>
          <p:cNvPr id="5" name="TextBox 4"/>
          <p:cNvSpPr txBox="1"/>
          <p:nvPr/>
        </p:nvSpPr>
        <p:spPr>
          <a:xfrm>
            <a:off x="2010958" y="215351"/>
            <a:ext cx="8280920" cy="584775"/>
          </a:xfrm>
          <a:prstGeom prst="rect">
            <a:avLst/>
          </a:prstGeom>
          <a:solidFill>
            <a:srgbClr val="002060"/>
          </a:solidFill>
        </p:spPr>
        <p:txBody>
          <a:bodyPr wrap="square" rtlCol="0">
            <a:spAutoFit/>
          </a:bodyPr>
          <a:lstStyle/>
          <a:p>
            <a:pPr algn="ctr"/>
            <a:r>
              <a:rPr lang="en-GB" sz="3200" b="1" dirty="0">
                <a:solidFill>
                  <a:schemeClr val="bg1"/>
                </a:solidFill>
              </a:rPr>
              <a:t>Dangerous Driving Defences</a:t>
            </a:r>
          </a:p>
        </p:txBody>
      </p:sp>
    </p:spTree>
    <p:extLst>
      <p:ext uri="{BB962C8B-B14F-4D97-AF65-F5344CB8AC3E}">
        <p14:creationId xmlns:p14="http://schemas.microsoft.com/office/powerpoint/2010/main" val="187025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animEffect transition="in" filter="fade">
                                      <p:cBhvr>
                                        <p:cTn id="27" dur="500"/>
                                        <p:tgtEl>
                                          <p:spTgt spid="7">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10" end="10"/>
                                            </p:txEl>
                                          </p:spTgt>
                                        </p:tgtEl>
                                        <p:attrNameLst>
                                          <p:attrName>style.visibility</p:attrName>
                                        </p:attrNameLst>
                                      </p:cBhvr>
                                      <p:to>
                                        <p:strVal val="visible"/>
                                      </p:to>
                                    </p:set>
                                    <p:animEffect transition="in" filter="fade">
                                      <p:cBhvr>
                                        <p:cTn id="32" dur="500"/>
                                        <p:tgtEl>
                                          <p:spTgt spid="7">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12" end="12"/>
                                            </p:txEl>
                                          </p:spTgt>
                                        </p:tgtEl>
                                        <p:attrNameLst>
                                          <p:attrName>style.visibility</p:attrName>
                                        </p:attrNameLst>
                                      </p:cBhvr>
                                      <p:to>
                                        <p:strVal val="visible"/>
                                      </p:to>
                                    </p:set>
                                    <p:animEffect transition="in" filter="fade">
                                      <p:cBhvr>
                                        <p:cTn id="37" dur="500"/>
                                        <p:tgtEl>
                                          <p:spTgt spid="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546763" y="1133016"/>
            <a:ext cx="5640179" cy="4113805"/>
          </a:xfrm>
          <a:prstGeom prst="rect">
            <a:avLst/>
          </a:prstGeom>
        </p:spPr>
      </p:pic>
    </p:spTree>
    <p:extLst>
      <p:ext uri="{BB962C8B-B14F-4D97-AF65-F5344CB8AC3E}">
        <p14:creationId xmlns:p14="http://schemas.microsoft.com/office/powerpoint/2010/main" val="37369954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624</TotalTime>
  <Words>3698</Words>
  <Application>Microsoft Office PowerPoint</Application>
  <PresentationFormat>Widescreen</PresentationFormat>
  <Paragraphs>211</Paragraphs>
  <Slides>20</Slides>
  <Notes>20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80</cp:revision>
  <dcterms:created xsi:type="dcterms:W3CDTF">2018-01-30T11:09:50Z</dcterms:created>
  <dcterms:modified xsi:type="dcterms:W3CDTF">2022-07-04T06:13:10Z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2022-06-23T09:19:32Z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5ad9f0bd-1f21-4b76-b298-d3ad0dd9ddfd</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