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42"/>
  </p:handoutMasterIdLst>
  <p:sldIdLst>
    <p:sldId id="256" r:id="rId2"/>
    <p:sldId id="289" r:id="rId3"/>
    <p:sldId id="293" r:id="rId4"/>
    <p:sldId id="295" r:id="rId5"/>
    <p:sldId id="296" r:id="rId6"/>
    <p:sldId id="297" r:id="rId7"/>
    <p:sldId id="292" r:id="rId8"/>
    <p:sldId id="288" r:id="rId9"/>
    <p:sldId id="291" r:id="rId10"/>
    <p:sldId id="294" r:id="rId11"/>
    <p:sldId id="298" r:id="rId12"/>
    <p:sldId id="299" r:id="rId13"/>
    <p:sldId id="300" r:id="rId14"/>
    <p:sldId id="303" r:id="rId15"/>
    <p:sldId id="301" r:id="rId16"/>
    <p:sldId id="304" r:id="rId17"/>
    <p:sldId id="305" r:id="rId18"/>
    <p:sldId id="306" r:id="rId19"/>
    <p:sldId id="307" r:id="rId20"/>
    <p:sldId id="308" r:id="rId21"/>
    <p:sldId id="309" r:id="rId22"/>
    <p:sldId id="302" r:id="rId23"/>
    <p:sldId id="310" r:id="rId24"/>
    <p:sldId id="312" r:id="rId25"/>
    <p:sldId id="311" r:id="rId26"/>
    <p:sldId id="313" r:id="rId27"/>
    <p:sldId id="314" r:id="rId28"/>
    <p:sldId id="316" r:id="rId29"/>
    <p:sldId id="315" r:id="rId30"/>
    <p:sldId id="317" r:id="rId31"/>
    <p:sldId id="318" r:id="rId32"/>
    <p:sldId id="319" r:id="rId33"/>
    <p:sldId id="320" r:id="rId34"/>
    <p:sldId id="321" r:id="rId35"/>
    <p:sldId id="322" r:id="rId36"/>
    <p:sldId id="323" r:id="rId37"/>
    <p:sldId id="325" r:id="rId38"/>
    <p:sldId id="326" r:id="rId39"/>
    <p:sldId id="327" r:id="rId40"/>
    <p:sldId id="334" r:id="rId4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01451-53BA-494E-B9F2-B3205F16FB98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51CB24-CE68-4C7B-B526-28A64A88B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75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gJ2131FgV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Y2ixUbN3y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quakerchemindia.com/images/steel_flow_01.gi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Vehicle Recycling	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Re-cap on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End-of-Life Directive</a:t>
            </a:r>
          </a:p>
          <a:p>
            <a:pPr lvl="1"/>
            <a:r>
              <a:rPr lang="en-GB" u="sng" dirty="0">
                <a:hlinkClick r:id="rId2"/>
              </a:rPr>
              <a:t>https://www.youtube.com/watch?v=ZgJ2131FgVs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Vehicle Depollution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9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Depollution 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 smtClean="0"/>
              <a:t>Start Depollution Process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Battery, fuel, oil filter, coolant, washer and brake fluid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Wheels and tyres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Fluids drained and correctly stored and disposed 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 smtClean="0"/>
              <a:t>Other components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Insert plugs in all gravity drain holes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 smtClean="0"/>
              <a:t>Assess what is remaining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211960" y="191683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11960" y="263691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059832" y="335699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16200000" flipH="1">
            <a:off x="5667148" y="3413971"/>
            <a:ext cx="918489" cy="80452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139952" y="544522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139952" y="494116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/>
          <p:nvPr/>
        </p:nvCxnSpPr>
        <p:spPr>
          <a:xfrm flipV="1">
            <a:off x="4139952" y="4581128"/>
            <a:ext cx="720080" cy="3600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4139952" y="4077072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58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Depollution….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sz="3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00200"/>
            <a:ext cx="6300192" cy="289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321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….Comes Recycling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7" t="4245" r="3445" b="5974"/>
          <a:stretch/>
        </p:blipFill>
        <p:spPr>
          <a:xfrm>
            <a:off x="179512" y="1417638"/>
            <a:ext cx="7773668" cy="4819674"/>
          </a:xfrm>
        </p:spPr>
      </p:pic>
    </p:spTree>
    <p:extLst>
      <p:ext uri="{BB962C8B-B14F-4D97-AF65-F5344CB8AC3E}">
        <p14:creationId xmlns:p14="http://schemas.microsoft.com/office/powerpoint/2010/main" val="1433190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3" y="188640"/>
            <a:ext cx="8726689" cy="6741368"/>
          </a:xfrm>
        </p:spPr>
      </p:pic>
    </p:spTree>
    <p:extLst>
      <p:ext uri="{BB962C8B-B14F-4D97-AF65-F5344CB8AC3E}">
        <p14:creationId xmlns:p14="http://schemas.microsoft.com/office/powerpoint/2010/main" val="554330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10 Components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Engine Oil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Oil Filters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Glass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Powertrains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Batteries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Tyres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Water Pumps, Starter Motors &amp; Alternators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Belts &amp; Chains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Rubber Hoses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Matts &amp; Carpets</a:t>
            </a:r>
          </a:p>
        </p:txBody>
      </p:sp>
    </p:spTree>
    <p:extLst>
      <p:ext uri="{BB962C8B-B14F-4D97-AF65-F5344CB8AC3E}">
        <p14:creationId xmlns:p14="http://schemas.microsoft.com/office/powerpoint/2010/main" val="197147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End-of-Life Vehicles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Disassembling</a:t>
            </a:r>
          </a:p>
          <a:p>
            <a:endParaRPr lang="en-GB" dirty="0"/>
          </a:p>
          <a:p>
            <a:r>
              <a:rPr lang="en-GB" dirty="0" smtClean="0"/>
              <a:t>Shredding</a:t>
            </a:r>
          </a:p>
          <a:p>
            <a:endParaRPr lang="en-GB" dirty="0"/>
          </a:p>
          <a:p>
            <a:r>
              <a:rPr lang="en-GB" dirty="0" smtClean="0"/>
              <a:t>Magnetic Separation</a:t>
            </a:r>
          </a:p>
          <a:p>
            <a:endParaRPr lang="en-GB" dirty="0"/>
          </a:p>
          <a:p>
            <a:r>
              <a:rPr lang="en-GB" dirty="0" smtClean="0"/>
              <a:t>Eddy Current Separation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www.youtube.com/watch?v=5Y2ixUbN3y0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380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Materials Left Over…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4</a:t>
            </a:r>
            <a:r>
              <a:rPr lang="en-GB" dirty="0" smtClean="0"/>
              <a:t> main materials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Steel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Aluminium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Magnesium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Plastics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7823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946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 - 1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Steel is widely used in vast range of applications</a:t>
            </a:r>
          </a:p>
          <a:p>
            <a:endParaRPr lang="en-GB" dirty="0"/>
          </a:p>
          <a:p>
            <a:r>
              <a:rPr lang="en-GB" dirty="0" smtClean="0"/>
              <a:t>UK production of steel is approximately 13-14 million tonnes</a:t>
            </a:r>
          </a:p>
          <a:p>
            <a:endParaRPr lang="en-GB" dirty="0"/>
          </a:p>
          <a:p>
            <a:r>
              <a:rPr lang="en-GB" dirty="0" smtClean="0"/>
              <a:t>Steel scrap sorted into;</a:t>
            </a:r>
          </a:p>
          <a:p>
            <a:pPr lvl="1"/>
            <a:r>
              <a:rPr lang="en-GB" dirty="0" smtClean="0"/>
              <a:t>New Scrap – produced during manufacture</a:t>
            </a:r>
          </a:p>
          <a:p>
            <a:pPr lvl="1"/>
            <a:r>
              <a:rPr lang="en-GB" dirty="0" smtClean="0"/>
              <a:t>Old Scrap – from end of life 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29 grades of ferrous scrap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033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 - 2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Steel recycling rate is difficult to estimate</a:t>
            </a:r>
          </a:p>
          <a:p>
            <a:endParaRPr lang="en-GB" dirty="0"/>
          </a:p>
          <a:p>
            <a:r>
              <a:rPr lang="en-GB" dirty="0" smtClean="0"/>
              <a:t>UK is net exporter of scrap steel</a:t>
            </a:r>
          </a:p>
          <a:p>
            <a:endParaRPr lang="en-GB" dirty="0"/>
          </a:p>
          <a:p>
            <a:r>
              <a:rPr lang="en-GB" dirty="0" smtClean="0"/>
              <a:t>Cost has been falling – leading to increased fly tipping</a:t>
            </a:r>
          </a:p>
          <a:p>
            <a:endParaRPr lang="en-GB" dirty="0" smtClean="0"/>
          </a:p>
          <a:p>
            <a:r>
              <a:rPr lang="en-GB" dirty="0" smtClean="0"/>
              <a:t>MOST RECYCLED MATERIAL in the world</a:t>
            </a:r>
          </a:p>
        </p:txBody>
      </p:sp>
    </p:spTree>
    <p:extLst>
      <p:ext uri="{BB962C8B-B14F-4D97-AF65-F5344CB8AC3E}">
        <p14:creationId xmlns:p14="http://schemas.microsoft.com/office/powerpoint/2010/main" val="42048928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 methods of steel manufacture</a:t>
            </a:r>
          </a:p>
          <a:p>
            <a:pPr lvl="1"/>
            <a:r>
              <a:rPr lang="en-GB" dirty="0" smtClean="0"/>
              <a:t>BOF  - typically uses up to 25% scrap steel</a:t>
            </a:r>
          </a:p>
          <a:p>
            <a:pPr lvl="1"/>
            <a:r>
              <a:rPr lang="en-GB" dirty="0" smtClean="0"/>
              <a:t>EAF – Uses almost 100% scrap steel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 UK, </a:t>
            </a:r>
          </a:p>
          <a:p>
            <a:pPr lvl="1"/>
            <a:r>
              <a:rPr lang="en-GB" dirty="0" smtClean="0"/>
              <a:t>75-80% of steel from BOF </a:t>
            </a:r>
          </a:p>
          <a:p>
            <a:pPr lvl="1"/>
            <a:r>
              <a:rPr lang="en-GB" dirty="0" smtClean="0"/>
              <a:t>20-25% of steel from EAF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Infrastructure for collection of scrap steel is well developed</a:t>
            </a:r>
          </a:p>
          <a:p>
            <a:endParaRPr lang="en-GB" dirty="0" smtClean="0"/>
          </a:p>
          <a:p>
            <a:r>
              <a:rPr lang="en-GB" dirty="0" smtClean="0"/>
              <a:t>Magnetic properties allows easy separation from non-ferrous contaminants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8767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Making Process</a:t>
            </a:r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62" y="1844824"/>
            <a:ext cx="6851567" cy="425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080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Recycling Process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72816"/>
            <a:ext cx="6762550" cy="4248472"/>
          </a:xfrm>
        </p:spPr>
      </p:pic>
    </p:spTree>
    <p:extLst>
      <p:ext uri="{BB962C8B-B14F-4D97-AF65-F5344CB8AC3E}">
        <p14:creationId xmlns:p14="http://schemas.microsoft.com/office/powerpoint/2010/main" val="2785475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 – Economic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Need to increase steel production by EAF</a:t>
            </a:r>
          </a:p>
          <a:p>
            <a:endParaRPr lang="en-GB" dirty="0"/>
          </a:p>
          <a:p>
            <a:r>
              <a:rPr lang="en-GB" dirty="0" smtClean="0"/>
              <a:t>No deterioration in steel properties following recycling</a:t>
            </a:r>
          </a:p>
          <a:p>
            <a:endParaRPr lang="en-GB" dirty="0"/>
          </a:p>
          <a:p>
            <a:r>
              <a:rPr lang="en-GB" dirty="0" smtClean="0"/>
              <a:t>One barrier is the cost of collection</a:t>
            </a:r>
          </a:p>
          <a:p>
            <a:pPr lvl="1"/>
            <a:r>
              <a:rPr lang="en-GB" dirty="0" smtClean="0"/>
              <a:t>3 Government Initiatives</a:t>
            </a:r>
          </a:p>
          <a:p>
            <a:pPr lvl="2"/>
            <a:r>
              <a:rPr lang="en-GB" dirty="0" smtClean="0"/>
              <a:t>Packaging Waste Regulations</a:t>
            </a:r>
          </a:p>
          <a:p>
            <a:pPr lvl="2"/>
            <a:r>
              <a:rPr lang="en-GB" dirty="0" smtClean="0"/>
              <a:t>DTI Recycling Programme</a:t>
            </a:r>
          </a:p>
          <a:p>
            <a:pPr lvl="2"/>
            <a:r>
              <a:rPr lang="en-GB" dirty="0" smtClean="0"/>
              <a:t>Waste and Resources Action Plan (WRAP)</a:t>
            </a:r>
          </a:p>
          <a:p>
            <a:pPr lvl="2"/>
            <a:endParaRPr lang="en-GB" dirty="0"/>
          </a:p>
          <a:p>
            <a:r>
              <a:rPr lang="en-GB" dirty="0" smtClean="0"/>
              <a:t>End of Life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447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72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- 1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Aluminium is widely used in vast range of applications</a:t>
            </a:r>
          </a:p>
          <a:p>
            <a:endParaRPr lang="en-GB" dirty="0"/>
          </a:p>
          <a:p>
            <a:r>
              <a:rPr lang="en-GB" dirty="0" smtClean="0"/>
              <a:t>Only one small aluminium primary smelting plant left at Fort William</a:t>
            </a:r>
          </a:p>
          <a:p>
            <a:endParaRPr lang="en-GB" dirty="0"/>
          </a:p>
          <a:p>
            <a:r>
              <a:rPr lang="en-GB" dirty="0" smtClean="0"/>
              <a:t>Scrap sorted into;</a:t>
            </a:r>
          </a:p>
          <a:p>
            <a:pPr lvl="1"/>
            <a:r>
              <a:rPr lang="en-GB" dirty="0" smtClean="0"/>
              <a:t>New Scrap – produced during manufacture and fabrication</a:t>
            </a:r>
          </a:p>
          <a:p>
            <a:pPr lvl="1"/>
            <a:r>
              <a:rPr lang="en-GB" dirty="0" smtClean="0"/>
              <a:t>Old Scrap – from end of life 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12 standard classifications of scrap</a:t>
            </a:r>
            <a:endParaRPr lang="en-GB" sz="12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611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- 2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Aluminium Recycling rates depends on where it is coming from</a:t>
            </a:r>
          </a:p>
          <a:p>
            <a:pPr lvl="1"/>
            <a:r>
              <a:rPr lang="en-GB" dirty="0" smtClean="0"/>
              <a:t>New scrap rate is virtually 100%</a:t>
            </a:r>
          </a:p>
          <a:p>
            <a:pPr lvl="1"/>
            <a:r>
              <a:rPr lang="en-GB" dirty="0" smtClean="0"/>
              <a:t>Old scrap rate is consider to be around 75% on average but varies on area</a:t>
            </a:r>
          </a:p>
          <a:p>
            <a:pPr lvl="1"/>
            <a:endParaRPr lang="en-GB" dirty="0" smtClean="0"/>
          </a:p>
          <a:p>
            <a:r>
              <a:rPr lang="en-GB" dirty="0"/>
              <a:t>UK is a net exporter of Aluminium scrap</a:t>
            </a:r>
          </a:p>
          <a:p>
            <a:endParaRPr lang="en-GB" dirty="0"/>
          </a:p>
          <a:p>
            <a:r>
              <a:rPr lang="en-GB" dirty="0"/>
              <a:t>Price of aluminium scrap changes rapidly</a:t>
            </a:r>
          </a:p>
          <a:p>
            <a:endParaRPr lang="en-GB" dirty="0"/>
          </a:p>
          <a:p>
            <a:r>
              <a:rPr lang="en-GB" dirty="0"/>
              <a:t>Recycled in the UK since beginning of the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022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Secondary aluminium refiners</a:t>
            </a:r>
          </a:p>
          <a:p>
            <a:pPr lvl="1"/>
            <a:r>
              <a:rPr lang="en-GB" dirty="0" smtClean="0"/>
              <a:t>Produce mostly foundry ingot</a:t>
            </a:r>
          </a:p>
          <a:p>
            <a:pPr lvl="2"/>
            <a:r>
              <a:rPr lang="en-GB" dirty="0" smtClean="0"/>
              <a:t>Used to produce aluminium castings</a:t>
            </a:r>
          </a:p>
          <a:p>
            <a:endParaRPr lang="en-GB" dirty="0" smtClean="0"/>
          </a:p>
          <a:p>
            <a:r>
              <a:rPr lang="en-GB" dirty="0" smtClean="0"/>
              <a:t>Bigger production of secondary aluminium than primary aluminium</a:t>
            </a:r>
          </a:p>
          <a:p>
            <a:endParaRPr lang="en-GB" dirty="0"/>
          </a:p>
          <a:p>
            <a:r>
              <a:rPr lang="en-GB" dirty="0" smtClean="0"/>
              <a:t>Pure recycled aluminium is very hard to produce</a:t>
            </a:r>
          </a:p>
          <a:p>
            <a:endParaRPr lang="en-GB" dirty="0"/>
          </a:p>
          <a:p>
            <a:r>
              <a:rPr lang="en-GB" dirty="0" smtClean="0"/>
              <a:t>Emphasis is melt analysis to achieve desired alloy</a:t>
            </a:r>
            <a:endParaRPr lang="en-GB" dirty="0"/>
          </a:p>
          <a:p>
            <a:pPr lvl="2"/>
            <a:endParaRPr lang="en-GB" dirty="0" smtClean="0"/>
          </a:p>
          <a:p>
            <a:pPr lvl="2"/>
            <a:endParaRPr lang="en-GB" dirty="0"/>
          </a:p>
          <a:p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4844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Often </a:t>
            </a:r>
            <a:r>
              <a:rPr lang="en-GB" dirty="0" smtClean="0"/>
              <a:t>combined with other materials – </a:t>
            </a:r>
            <a:r>
              <a:rPr lang="en-GB" dirty="0"/>
              <a:t>it requires separating before </a:t>
            </a:r>
            <a:r>
              <a:rPr lang="en-GB" dirty="0" smtClean="0"/>
              <a:t>recycling</a:t>
            </a:r>
          </a:p>
          <a:p>
            <a:pPr lvl="1"/>
            <a:r>
              <a:rPr lang="en-GB" dirty="0"/>
              <a:t>Sloping hearth furnace used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Often alloyed with other low melting pointing metals</a:t>
            </a:r>
            <a:endParaRPr lang="en-GB" dirty="0"/>
          </a:p>
        </p:txBody>
      </p:sp>
      <p:pic>
        <p:nvPicPr>
          <p:cNvPr id="4" name="Picture 2" descr="http://images.tutorvista.com/content/science/img1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843532"/>
            <a:ext cx="3882995" cy="2387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330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Process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550" y="2204864"/>
            <a:ext cx="6234900" cy="3828962"/>
          </a:xfrm>
        </p:spPr>
      </p:pic>
    </p:spTree>
    <p:extLst>
      <p:ext uri="{BB962C8B-B14F-4D97-AF65-F5344CB8AC3E}">
        <p14:creationId xmlns:p14="http://schemas.microsoft.com/office/powerpoint/2010/main" val="40661449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 – Economic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Saves 13.3 kW hr of energy to produce 1kg of recycled aluminium over primary aluminium</a:t>
            </a:r>
          </a:p>
          <a:p>
            <a:endParaRPr lang="en-GB" dirty="0"/>
          </a:p>
          <a:p>
            <a:r>
              <a:rPr lang="en-GB" dirty="0" smtClean="0"/>
              <a:t>Less environmental impact by avoiding bauxite mining and alumina production</a:t>
            </a:r>
          </a:p>
          <a:p>
            <a:endParaRPr lang="en-GB" dirty="0"/>
          </a:p>
          <a:p>
            <a:r>
              <a:rPr lang="en-GB" dirty="0" smtClean="0"/>
              <a:t>Scrap needs preparation and extracting from waste stream</a:t>
            </a:r>
          </a:p>
          <a:p>
            <a:endParaRPr lang="en-GB" dirty="0"/>
          </a:p>
          <a:p>
            <a:r>
              <a:rPr lang="en-GB" dirty="0" smtClean="0"/>
              <a:t>Technical feasibility issues with recycling </a:t>
            </a:r>
            <a:r>
              <a:rPr lang="en-GB" b="1" dirty="0" smtClean="0"/>
              <a:t>all </a:t>
            </a:r>
            <a:r>
              <a:rPr lang="en-GB" dirty="0" smtClean="0"/>
              <a:t>aluminium scrap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9506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97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 - 1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Automotive usage is small</a:t>
            </a:r>
          </a:p>
          <a:p>
            <a:endParaRPr lang="en-GB" dirty="0"/>
          </a:p>
          <a:p>
            <a:r>
              <a:rPr lang="en-GB" dirty="0" smtClean="0"/>
              <a:t>Largest issue is that Magnesium alloys are highly reactive</a:t>
            </a:r>
          </a:p>
          <a:p>
            <a:pPr lvl="1"/>
            <a:endParaRPr lang="en-GB" dirty="0"/>
          </a:p>
          <a:p>
            <a:r>
              <a:rPr lang="en-GB" dirty="0" smtClean="0"/>
              <a:t>When casting magnesium parts, the yield rate is 50%</a:t>
            </a:r>
          </a:p>
          <a:p>
            <a:pPr lvl="1"/>
            <a:endParaRPr lang="en-GB" dirty="0"/>
          </a:p>
          <a:p>
            <a:r>
              <a:rPr lang="en-GB" dirty="0" smtClean="0"/>
              <a:t>This scrap is either handled by foundry or an external recycler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932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 - 2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Different Types of Scrap</a:t>
            </a:r>
          </a:p>
          <a:p>
            <a:pPr lvl="1"/>
            <a:r>
              <a:rPr lang="en-GB" dirty="0" smtClean="0"/>
              <a:t>Easy to recycle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Special precaution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Almost impossible to recycle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Recycle content of Magnesium is very small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0630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 Process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Conventional way</a:t>
            </a:r>
          </a:p>
          <a:p>
            <a:pPr lvl="1"/>
            <a:r>
              <a:rPr lang="en-GB" dirty="0" smtClean="0"/>
              <a:t>Scrap is melted in crucible furnace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Refining flux used to ensure quality</a:t>
            </a:r>
          </a:p>
          <a:p>
            <a:pPr lvl="1"/>
            <a:endParaRPr lang="en-GB" dirty="0"/>
          </a:p>
          <a:p>
            <a:r>
              <a:rPr lang="en-GB" dirty="0" smtClean="0"/>
              <a:t>Newer approach</a:t>
            </a:r>
          </a:p>
          <a:p>
            <a:pPr lvl="1"/>
            <a:r>
              <a:rPr lang="en-GB" dirty="0" smtClean="0"/>
              <a:t>Using hot extrusion as a solid state recycling method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Scrap has to be sorted into alloy categories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No extra flux’s needed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8329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Melt Conditioned High Pressure Die Casting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757237" y="1628800"/>
            <a:ext cx="6867525" cy="3933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6237312"/>
            <a:ext cx="77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Tzamtzis</a:t>
            </a:r>
            <a:r>
              <a:rPr lang="en-GB" sz="1200" dirty="0" smtClean="0"/>
              <a:t>, S., Zhang, H., Liu, G., Wang., Hari </a:t>
            </a:r>
            <a:r>
              <a:rPr lang="en-GB" sz="1200" dirty="0" err="1" smtClean="0"/>
              <a:t>Babu</a:t>
            </a:r>
            <a:r>
              <a:rPr lang="en-GB" sz="1200" dirty="0" smtClean="0"/>
              <a:t>, N. and Fan, Z. (2009) </a:t>
            </a:r>
            <a:r>
              <a:rPr lang="en-GB" sz="1200" i="1" dirty="0" smtClean="0"/>
              <a:t>Melt Conditioned High Pressure Die Casting (MC-HPPDC) of Mg-Alloys</a:t>
            </a:r>
            <a:r>
              <a:rPr lang="en-GB" sz="1200" dirty="0" smtClean="0"/>
              <a:t> Magnesium Technology vol. 2009 </a:t>
            </a:r>
            <a:r>
              <a:rPr lang="en-GB" sz="1200" dirty="0" err="1" smtClean="0"/>
              <a:t>pg</a:t>
            </a:r>
            <a:r>
              <a:rPr lang="en-GB" sz="1200" dirty="0" smtClean="0"/>
              <a:t> 91-96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084961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 – Economic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Requires less energy to recycle than Aluminium</a:t>
            </a:r>
          </a:p>
          <a:p>
            <a:endParaRPr lang="en-GB" dirty="0"/>
          </a:p>
          <a:p>
            <a:r>
              <a:rPr lang="en-GB" dirty="0" smtClean="0"/>
              <a:t>Only requires 4% of the energy compared to primary magnesium</a:t>
            </a:r>
          </a:p>
          <a:p>
            <a:endParaRPr lang="en-GB" dirty="0"/>
          </a:p>
          <a:p>
            <a:r>
              <a:rPr lang="en-GB" dirty="0" smtClean="0"/>
              <a:t>Technology is limited in terms of separating classes</a:t>
            </a:r>
          </a:p>
          <a:p>
            <a:endParaRPr lang="en-GB" dirty="0"/>
          </a:p>
          <a:p>
            <a:r>
              <a:rPr lang="en-GB" dirty="0" smtClean="0"/>
              <a:t>Yield rates, </a:t>
            </a:r>
            <a:r>
              <a:rPr lang="en-GB" dirty="0"/>
              <a:t>q</a:t>
            </a:r>
            <a:r>
              <a:rPr lang="en-GB" dirty="0" smtClean="0"/>
              <a:t>uality issues and operation efficiencies leads to poor uptake of recycled magnesium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8010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Plastic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2882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Polymer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Thermoplastics – (80% of plastics)</a:t>
            </a:r>
          </a:p>
          <a:p>
            <a:pPr lvl="1"/>
            <a:r>
              <a:rPr lang="en-GB" dirty="0" smtClean="0"/>
              <a:t>Chains are not covalently bonded to each other, so when heated they melt and can be reformed into a new shape – hence recycling is feasible</a:t>
            </a:r>
          </a:p>
          <a:p>
            <a:pPr lvl="1"/>
            <a:endParaRPr lang="en-GB" dirty="0"/>
          </a:p>
          <a:p>
            <a:r>
              <a:rPr lang="en-GB" dirty="0" smtClean="0"/>
              <a:t>Thermosets</a:t>
            </a:r>
          </a:p>
          <a:p>
            <a:pPr lvl="1"/>
            <a:r>
              <a:rPr lang="en-GB" dirty="0" smtClean="0"/>
              <a:t>Contain covalent cross links between the chains forming a network. So when heated they do not melt – therefore recycling is more problematic</a:t>
            </a:r>
          </a:p>
          <a:p>
            <a:pPr lvl="1"/>
            <a:endParaRPr lang="en-GB" dirty="0"/>
          </a:p>
          <a:p>
            <a:r>
              <a:rPr lang="en-GB" dirty="0" smtClean="0"/>
              <a:t>Rubber</a:t>
            </a:r>
          </a:p>
          <a:p>
            <a:pPr lvl="1"/>
            <a:r>
              <a:rPr lang="en-GB" dirty="0" smtClean="0"/>
              <a:t>Very long chain polymers – usually thermosets but some are thermoplastics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8059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Polymer Life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is a general reduction in properties of a plastic during it’s life cycle, resulting from both chemical and physical mechanisms</a:t>
            </a:r>
          </a:p>
          <a:p>
            <a:endParaRPr lang="en-GB" dirty="0"/>
          </a:p>
          <a:p>
            <a:r>
              <a:rPr lang="en-GB" dirty="0" smtClean="0"/>
              <a:t>Degradation (that may occur during processing and in service) is chemical in nature</a:t>
            </a:r>
          </a:p>
          <a:p>
            <a:endParaRPr lang="en-GB" dirty="0"/>
          </a:p>
          <a:p>
            <a:r>
              <a:rPr lang="en-GB" dirty="0" smtClean="0"/>
              <a:t>Physical effects include ageing and viscoelastic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9581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Collection of Waste Plastics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Municipal Solid Waste (MSW)</a:t>
            </a:r>
          </a:p>
          <a:p>
            <a:r>
              <a:rPr lang="en-GB" dirty="0" smtClean="0"/>
              <a:t>Automotive Dismantlers</a:t>
            </a:r>
          </a:p>
          <a:p>
            <a:r>
              <a:rPr lang="en-GB" dirty="0" smtClean="0"/>
              <a:t>Moulder’s regrind</a:t>
            </a:r>
          </a:p>
          <a:p>
            <a:r>
              <a:rPr lang="en-GB" dirty="0" smtClean="0"/>
              <a:t>Plant Scarp</a:t>
            </a:r>
          </a:p>
          <a:p>
            <a:endParaRPr lang="en-GB" dirty="0"/>
          </a:p>
          <a:p>
            <a:r>
              <a:rPr lang="en-GB" dirty="0" smtClean="0"/>
              <a:t>MSW forms largest share and is most difficult to deal with</a:t>
            </a:r>
          </a:p>
          <a:p>
            <a:pPr lvl="1"/>
            <a:r>
              <a:rPr lang="en-GB" dirty="0" smtClean="0"/>
              <a:t>Many different materials included that it can be hard to identify and separate</a:t>
            </a:r>
          </a:p>
          <a:p>
            <a:pPr lvl="1"/>
            <a:r>
              <a:rPr lang="en-GB" dirty="0" smtClean="0"/>
              <a:t>Material of different purity and levels of degradation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9264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and Sorting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Mixed plastic waste must be efficiently sorted to provide generic materials streams</a:t>
            </a:r>
          </a:p>
          <a:p>
            <a:endParaRPr lang="en-GB" dirty="0"/>
          </a:p>
          <a:p>
            <a:r>
              <a:rPr lang="en-GB" dirty="0" smtClean="0"/>
              <a:t>Sorting methods used are;</a:t>
            </a:r>
          </a:p>
          <a:p>
            <a:endParaRPr lang="en-GB" dirty="0"/>
          </a:p>
          <a:p>
            <a:r>
              <a:rPr lang="en-GB" dirty="0" smtClean="0"/>
              <a:t>Macro soring – </a:t>
            </a:r>
            <a:r>
              <a:rPr lang="en-GB" i="1" dirty="0" smtClean="0"/>
              <a:t>manual separation of large objects</a:t>
            </a:r>
          </a:p>
          <a:p>
            <a:r>
              <a:rPr lang="en-GB" dirty="0" smtClean="0"/>
              <a:t>Density methods – </a:t>
            </a:r>
            <a:r>
              <a:rPr lang="en-GB" i="1" dirty="0" smtClean="0"/>
              <a:t>float sink processes</a:t>
            </a:r>
          </a:p>
          <a:p>
            <a:r>
              <a:rPr lang="en-GB" dirty="0" smtClean="0"/>
              <a:t>Infrared spectroscopy – </a:t>
            </a:r>
            <a:r>
              <a:rPr lang="en-GB" i="1" dirty="0" smtClean="0"/>
              <a:t>identify molecular structure</a:t>
            </a:r>
            <a:endParaRPr lang="en-GB" dirty="0" smtClean="0"/>
          </a:p>
          <a:p>
            <a:r>
              <a:rPr lang="en-GB" dirty="0" smtClean="0"/>
              <a:t>Selective dissolution and precipitation – </a:t>
            </a:r>
            <a:r>
              <a:rPr lang="en-GB" i="1" dirty="0" smtClean="0"/>
              <a:t>solvent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22264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Most common methods for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Mechanical recycling</a:t>
            </a:r>
          </a:p>
          <a:p>
            <a:pPr lvl="1"/>
            <a:r>
              <a:rPr lang="en-GB" dirty="0" smtClean="0"/>
              <a:t>Splits into </a:t>
            </a:r>
          </a:p>
          <a:p>
            <a:pPr lvl="2"/>
            <a:r>
              <a:rPr lang="en-GB" dirty="0" smtClean="0"/>
              <a:t>In-plant recycling</a:t>
            </a:r>
          </a:p>
          <a:p>
            <a:pPr lvl="2"/>
            <a:r>
              <a:rPr lang="en-GB" dirty="0" smtClean="0"/>
              <a:t>Post-consumer recycling</a:t>
            </a:r>
          </a:p>
          <a:p>
            <a:pPr lvl="2"/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Feedstock (chemical) recycling</a:t>
            </a:r>
          </a:p>
          <a:p>
            <a:pPr lvl="1"/>
            <a:r>
              <a:rPr lang="en-GB" dirty="0" smtClean="0"/>
              <a:t>Splits into</a:t>
            </a:r>
          </a:p>
          <a:p>
            <a:pPr lvl="2"/>
            <a:r>
              <a:rPr lang="en-GB" dirty="0" smtClean="0"/>
              <a:t>Chemical Processes</a:t>
            </a:r>
          </a:p>
          <a:p>
            <a:pPr lvl="2"/>
            <a:r>
              <a:rPr lang="en-GB" dirty="0" smtClean="0"/>
              <a:t>Thermal Processes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259341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Mechanical Recycling – In-Plant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– Plant</a:t>
            </a:r>
          </a:p>
          <a:p>
            <a:pPr lvl="1"/>
            <a:r>
              <a:rPr lang="en-GB" dirty="0" smtClean="0"/>
              <a:t>Materials involved are easily identifiable and are of high quality</a:t>
            </a:r>
          </a:p>
          <a:p>
            <a:pPr lvl="1"/>
            <a:r>
              <a:rPr lang="en-GB" dirty="0" smtClean="0"/>
              <a:t>Can be blended in with virgin materials to give acceptable products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Post Consumer Waste (PCW)</a:t>
            </a:r>
          </a:p>
          <a:p>
            <a:pPr lvl="1"/>
            <a:r>
              <a:rPr lang="en-GB" dirty="0" smtClean="0"/>
              <a:t>Requires </a:t>
            </a:r>
            <a:r>
              <a:rPr lang="en-GB" dirty="0"/>
              <a:t>intermediate stages of decontamination from metal residues and other contaminants</a:t>
            </a:r>
          </a:p>
          <a:p>
            <a:pPr lvl="1"/>
            <a:r>
              <a:rPr lang="en-GB" dirty="0" smtClean="0"/>
              <a:t>Each </a:t>
            </a:r>
            <a:r>
              <a:rPr lang="en-GB" dirty="0"/>
              <a:t>extrusion step exposes the material to thermo-mechanical cycles, likely to further degrade the material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649237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 Recycling flow scheme for PCW Recycling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88"/>
          <a:stretch/>
        </p:blipFill>
        <p:spPr bwMode="auto">
          <a:xfrm>
            <a:off x="467544" y="1556792"/>
            <a:ext cx="7612095" cy="4789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19541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Feedstock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New route for converting plastics waste by returning it back to it’s original constituents</a:t>
            </a:r>
          </a:p>
          <a:p>
            <a:endParaRPr lang="en-GB" dirty="0"/>
          </a:p>
          <a:p>
            <a:r>
              <a:rPr lang="en-GB" dirty="0" smtClean="0"/>
              <a:t>Attractive for obtaining virgin grade material from plastic waste</a:t>
            </a:r>
          </a:p>
          <a:p>
            <a:endParaRPr lang="en-GB" dirty="0"/>
          </a:p>
          <a:p>
            <a:r>
              <a:rPr lang="en-GB" dirty="0" smtClean="0"/>
              <a:t>Two types</a:t>
            </a:r>
          </a:p>
          <a:p>
            <a:pPr lvl="1"/>
            <a:r>
              <a:rPr lang="en-GB" dirty="0" smtClean="0"/>
              <a:t>Chemical Processes</a:t>
            </a:r>
          </a:p>
          <a:p>
            <a:pPr lvl="2"/>
            <a:r>
              <a:rPr lang="en-GB" dirty="0" smtClean="0"/>
              <a:t>Depolymerisation by chemical means is called </a:t>
            </a:r>
            <a:r>
              <a:rPr lang="en-GB" dirty="0" err="1" smtClean="0"/>
              <a:t>solvolysis</a:t>
            </a:r>
            <a:endParaRPr lang="en-GB" dirty="0" smtClean="0"/>
          </a:p>
          <a:p>
            <a:pPr lvl="2"/>
            <a:endParaRPr lang="en-GB" dirty="0"/>
          </a:p>
          <a:p>
            <a:pPr lvl="1"/>
            <a:r>
              <a:rPr lang="en-GB" dirty="0" smtClean="0"/>
              <a:t>Thermal Processes</a:t>
            </a:r>
          </a:p>
          <a:p>
            <a:pPr lvl="2"/>
            <a:r>
              <a:rPr lang="en-GB" dirty="0" smtClean="0"/>
              <a:t>Three major thermal depolymerisation processes</a:t>
            </a:r>
          </a:p>
          <a:p>
            <a:pPr lvl="2"/>
            <a:r>
              <a:rPr lang="en-GB" dirty="0" err="1" smtClean="0"/>
              <a:t>Pyrolytic</a:t>
            </a:r>
            <a:r>
              <a:rPr lang="en-GB" dirty="0" smtClean="0"/>
              <a:t> liquefaction</a:t>
            </a:r>
          </a:p>
          <a:p>
            <a:pPr lvl="2"/>
            <a:r>
              <a:rPr lang="en-GB" dirty="0" smtClean="0"/>
              <a:t>Gasification</a:t>
            </a:r>
          </a:p>
          <a:p>
            <a:pPr lvl="2"/>
            <a:r>
              <a:rPr lang="en-GB" dirty="0" smtClean="0"/>
              <a:t>Hydrogenation</a:t>
            </a:r>
          </a:p>
        </p:txBody>
      </p:sp>
    </p:spTree>
    <p:extLst>
      <p:ext uri="{BB962C8B-B14F-4D97-AF65-F5344CB8AC3E}">
        <p14:creationId xmlns:p14="http://schemas.microsoft.com/office/powerpoint/2010/main" val="31571198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6919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Materials?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other materials could be used more in the future? </a:t>
            </a:r>
          </a:p>
          <a:p>
            <a:endParaRPr lang="en-GB" dirty="0"/>
          </a:p>
          <a:p>
            <a:r>
              <a:rPr lang="en-GB" dirty="0" smtClean="0"/>
              <a:t>What other recycling areas is the Automotive Industry going to have to develop?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8256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1595</TotalTime>
  <Words>1121</Words>
  <Application>Microsoft Office PowerPoint</Application>
  <PresentationFormat>On-screen Show (4:3)</PresentationFormat>
  <Paragraphs>270</Paragraphs>
  <Slides>40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Re-cap on Last Week</vt:lpstr>
      <vt:lpstr>Depollution  Process</vt:lpstr>
      <vt:lpstr>After Depollution….</vt:lpstr>
      <vt:lpstr>….Comes Recycling</vt:lpstr>
      <vt:lpstr>PowerPoint Presentation</vt:lpstr>
      <vt:lpstr>10 Components to Consider</vt:lpstr>
      <vt:lpstr>End-of-Life Vehicles Recycling</vt:lpstr>
      <vt:lpstr>Materials Left Over…</vt:lpstr>
      <vt:lpstr>Steel Recycling</vt:lpstr>
      <vt:lpstr>Steel Recycling - 1</vt:lpstr>
      <vt:lpstr>Steel Recycling - 2</vt:lpstr>
      <vt:lpstr>Steel Recycling Process</vt:lpstr>
      <vt:lpstr>Steel Making Process</vt:lpstr>
      <vt:lpstr>Steel Recycling Process</vt:lpstr>
      <vt:lpstr>Techno – Economic Issues</vt:lpstr>
      <vt:lpstr>Aluminium Recycling</vt:lpstr>
      <vt:lpstr>Aluminium Recycling - 1</vt:lpstr>
      <vt:lpstr>Aluminium Recycling - 2</vt:lpstr>
      <vt:lpstr>Aluminium Recycling Process</vt:lpstr>
      <vt:lpstr>Aluminium Recycling Process</vt:lpstr>
      <vt:lpstr>Aluminium Recycling Process</vt:lpstr>
      <vt:lpstr>Techno – Economic Issues</vt:lpstr>
      <vt:lpstr>Magnesium Recycling</vt:lpstr>
      <vt:lpstr>Magnesium Recycling - 1</vt:lpstr>
      <vt:lpstr>Magnesium Recycling - 2</vt:lpstr>
      <vt:lpstr>Magnesium Recycling Process </vt:lpstr>
      <vt:lpstr>Melt Conditioned High Pressure Die Casting</vt:lpstr>
      <vt:lpstr>Techno – Economic Issues</vt:lpstr>
      <vt:lpstr>Plastic Recycling</vt:lpstr>
      <vt:lpstr>Polymer Classes</vt:lpstr>
      <vt:lpstr>Polymer Life Cycle</vt:lpstr>
      <vt:lpstr>Collection of Waste Plastics</vt:lpstr>
      <vt:lpstr>Identification and Sorting Systems</vt:lpstr>
      <vt:lpstr>Most common methods for Recycling</vt:lpstr>
      <vt:lpstr>Mechanical Recycling – In-Plant</vt:lpstr>
      <vt:lpstr>Generic Recycling flow scheme for PCW Recycling</vt:lpstr>
      <vt:lpstr>Feedstock Recycling</vt:lpstr>
      <vt:lpstr>The Future</vt:lpstr>
      <vt:lpstr>Other Materials?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72</cp:revision>
  <cp:lastPrinted>2017-03-16T14:37:13Z</cp:lastPrinted>
  <dcterms:created xsi:type="dcterms:W3CDTF">2014-10-10T09:37:13Z</dcterms:created>
  <dcterms:modified xsi:type="dcterms:W3CDTF">2018-03-13T11:31:43Z</dcterms:modified>
</cp:coreProperties>
</file>