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omments/comment1.xml" ContentType="application/vnd.openxmlformats-officedocument.presentationml.comments+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6" r:id="rId2"/>
    <p:sldId id="294" r:id="rId3"/>
    <p:sldId id="274" r:id="rId4"/>
    <p:sldId id="275" r:id="rId5"/>
    <p:sldId id="293" r:id="rId6"/>
    <p:sldId id="276" r:id="rId7"/>
    <p:sldId id="295" r:id="rId8"/>
    <p:sldId id="296" r:id="rId9"/>
    <p:sldId id="297" r:id="rId10"/>
    <p:sldId id="287" r:id="rId11"/>
    <p:sldId id="298" r:id="rId12"/>
    <p:sldId id="299" r:id="rId13"/>
    <p:sldId id="300" r:id="rId14"/>
    <p:sldId id="301" r:id="rId15"/>
    <p:sldId id="277" r:id="rId16"/>
    <p:sldId id="285" r:id="rId17"/>
    <p:sldId id="286" r:id="rId18"/>
    <p:sldId id="302" r:id="rId19"/>
    <p:sldId id="284" r:id="rId20"/>
    <p:sldId id="288" r:id="rId21"/>
    <p:sldId id="268" r:id="rId22"/>
    <p:sldId id="26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FA0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81671"/>
  </p:normalViewPr>
  <p:slideViewPr>
    <p:cSldViewPr snapToGrid="0" snapToObjects="1">
      <p:cViewPr varScale="1">
        <p:scale>
          <a:sx n="93" d="100"/>
          <a:sy n="93" d="100"/>
        </p:scale>
        <p:origin x="139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2-13T13:02:48.903" idx="3">
    <p:pos x="10" y="10"/>
    <p:text>Eto, beth am rannu'r pethau hyn allan - sleid i explicit, sleid i implicit, ag ati?</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3F1E5DB-9AB1-4B5C-88F5-D573AB5BA7DD}">
      <dgm:prSet phldrT="[Text]"/>
      <dgm:spPr/>
      <dgm:t>
        <a:bodyPr/>
        <a:lstStyle/>
        <a:p>
          <a:r>
            <a:rPr lang="cy-GB" dirty="0"/>
            <a:t>“The curriculum is a framework for what students should know, understand, and be able to do” </a:t>
          </a:r>
        </a:p>
        <a:p>
          <a:r>
            <a:rPr lang="cy-GB" dirty="0"/>
            <a:t>Ken Robinson (2015) </a:t>
          </a:r>
          <a:r>
            <a:rPr lang="cy-GB" i="1" dirty="0"/>
            <a:t>Creative Schools</a:t>
          </a:r>
          <a:endParaRPr lang="en-GB"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049C37F0-49F6-4934-B1C5-881AB63935AD}" type="pres">
      <dgm:prSet presAssocID="{B3F1E5DB-9AB1-4B5C-88F5-D573AB5BA7DD}" presName="node" presStyleLbl="node1" presStyleIdx="0" presStyleCnt="1">
        <dgm:presLayoutVars>
          <dgm:bulletEnabled val="1"/>
        </dgm:presLayoutVars>
      </dgm:prSet>
      <dgm:spPr/>
    </dgm:pt>
  </dgm:ptLst>
  <dgm:cxnLs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5A1E8EE-D941-4FA5-BAA6-1A460731F10F}" type="presOf" srcId="{B3F1E5DB-9AB1-4B5C-88F5-D573AB5BA7DD}" destId="{049C37F0-49F6-4934-B1C5-881AB63935AD}"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B3F1E5DB-9AB1-4B5C-88F5-D573AB5BA7DD}">
      <dgm:prSet phldrT="[Text]"/>
      <dgm:spPr/>
      <dgm:t>
        <a:bodyPr/>
        <a:lstStyle/>
        <a:p>
          <a:r>
            <a:rPr lang="cy-GB"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049C37F0-49F6-4934-B1C5-881AB63935AD}" type="pres">
      <dgm:prSet presAssocID="{B3F1E5DB-9AB1-4B5C-88F5-D573AB5BA7DD}" presName="node" presStyleLbl="node1" presStyleIdx="0" presStyleCnt="1">
        <dgm:presLayoutVars>
          <dgm:bulletEnabled val="1"/>
        </dgm:presLayoutVars>
      </dgm:prSet>
      <dgm:spPr/>
    </dgm:pt>
  </dgm:ptLst>
  <dgm:cxnLs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5A1E8EE-D941-4FA5-BAA6-1A460731F10F}" type="presOf" srcId="{B3F1E5DB-9AB1-4B5C-88F5-D573AB5BA7DD}" destId="{049C37F0-49F6-4934-B1C5-881AB63935AD}"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B3F1E5DB-9AB1-4B5C-88F5-D573AB5BA7DD}">
      <dgm:prSet phldrT="[Text]"/>
      <dgm:spPr/>
      <dgm:t>
        <a:bodyPr/>
        <a:lstStyle/>
        <a:p>
          <a:r>
            <a:rPr lang="cy-GB" dirty="0"/>
            <a:t>“The contents of a subject, concepts and tasks to be aquired, planned activities, the desired learning outcomes and experiences, product of culture and an agenda to reform society” Schubert (1987)</a:t>
          </a:r>
          <a:endParaRPr lang="en-GB"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049C37F0-49F6-4934-B1C5-881AB63935AD}" type="pres">
      <dgm:prSet presAssocID="{B3F1E5DB-9AB1-4B5C-88F5-D573AB5BA7DD}" presName="node" presStyleLbl="node1" presStyleIdx="0" presStyleCnt="1">
        <dgm:presLayoutVars>
          <dgm:bulletEnabled val="1"/>
        </dgm:presLayoutVars>
      </dgm:prSet>
      <dgm:spPr/>
    </dgm:pt>
  </dgm:ptLst>
  <dgm:cxnLs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5A1E8EE-D941-4FA5-BAA6-1A460731F10F}" type="presOf" srcId="{B3F1E5DB-9AB1-4B5C-88F5-D573AB5BA7DD}" destId="{049C37F0-49F6-4934-B1C5-881AB63935AD}"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52255523-77F6-4F38-8496-A5304C4CA3A3}">
      <dgm:prSet phldrT="[Text]"/>
      <dgm:spPr>
        <a:solidFill>
          <a:schemeClr val="accent2">
            <a:lumMod val="75000"/>
          </a:schemeClr>
        </a:solidFill>
      </dgm:spPr>
      <dgm:t>
        <a:bodyPr/>
        <a:lstStyle/>
        <a:p>
          <a:r>
            <a:rPr lang="cy-GB"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dirty="0"/>
        </a:p>
      </dgm:t>
    </dgm:pt>
    <dgm:pt modelId="{B18AEC3F-7D4F-4641-9484-601B37207EE8}" type="parTrans" cxnId="{699B34B0-94DF-455B-908D-2B39417C25D6}">
      <dgm:prSet/>
      <dgm:spPr/>
      <dgm:t>
        <a:bodyPr/>
        <a:lstStyle/>
        <a:p>
          <a:endParaRPr lang="en-GB"/>
        </a:p>
      </dgm:t>
    </dgm:pt>
    <dgm:pt modelId="{99F23BF6-30EC-4A94-980E-F08E35646ADC}" type="sibTrans" cxnId="{699B34B0-94DF-455B-908D-2B39417C25D6}">
      <dgm:prSet/>
      <dgm:spPr/>
      <dgm:t>
        <a:bodyPr/>
        <a:lstStyle/>
        <a:p>
          <a:endParaRPr lang="en-GB"/>
        </a:p>
      </dgm:t>
    </dgm:pt>
    <dgm:pt modelId="{E8B578CC-E464-4796-830E-53F994D181B4}">
      <dgm:prSet phldrT="[Text]"/>
      <dgm:spPr>
        <a:solidFill>
          <a:srgbClr val="FFC000"/>
        </a:solidFill>
      </dgm:spPr>
      <dgm:t>
        <a:bodyPr/>
        <a:lstStyle/>
        <a:p>
          <a:r>
            <a:rPr lang="cy-GB" dirty="0"/>
            <a:t>“The contents of a subject, concepts and tasks to be aquired, planned activities, the desired learning outcomes and experiences, product of culture and an agenda to reform society” Schubert (1987)</a:t>
          </a:r>
        </a:p>
      </dgm:t>
    </dgm:pt>
    <dgm:pt modelId="{42999DF9-D3D0-41A2-B0E2-B4024E7DCE7B}" type="parTrans" cxnId="{A0EA4A24-D5FE-4F40-B52F-D5077A9C8D63}">
      <dgm:prSet/>
      <dgm:spPr/>
      <dgm:t>
        <a:bodyPr/>
        <a:lstStyle/>
        <a:p>
          <a:endParaRPr lang="en-GB"/>
        </a:p>
      </dgm:t>
    </dgm:pt>
    <dgm:pt modelId="{4EF2A2F2-23E7-4C0E-B653-550E03482493}" type="sibTrans" cxnId="{A0EA4A24-D5FE-4F40-B52F-D5077A9C8D63}">
      <dgm:prSet/>
      <dgm:spPr/>
      <dgm:t>
        <a:bodyPr/>
        <a:lstStyle/>
        <a:p>
          <a:endParaRPr lang="en-GB"/>
        </a:p>
      </dgm:t>
    </dgm:pt>
    <dgm:pt modelId="{16EC6A30-5353-47D6-834E-C3A66B60D16C}">
      <dgm:prSet/>
      <dgm:spPr>
        <a:solidFill>
          <a:schemeClr val="accent1"/>
        </a:solidFill>
      </dgm:spPr>
      <dgm:t>
        <a:bodyPr/>
        <a:lstStyle/>
        <a:p>
          <a:r>
            <a:rPr lang="cy-GB" dirty="0"/>
            <a:t>“The curriculum is a framework for what students should know, understand, and be able to do” Ken Robinson (2015) </a:t>
          </a:r>
          <a:r>
            <a:rPr lang="cy-GB" i="1" dirty="0"/>
            <a:t>Creative Schools</a:t>
          </a:r>
          <a:endParaRPr lang="en-GB" dirty="0"/>
        </a:p>
      </dgm:t>
    </dgm:pt>
    <dgm:pt modelId="{997D2CD4-A6D7-4DB4-BECF-9B791F05E7CE}" type="parTrans" cxnId="{99A05FC1-5CC3-4233-95EB-0B32F00EE28A}">
      <dgm:prSet/>
      <dgm:spPr/>
      <dgm:t>
        <a:bodyPr/>
        <a:lstStyle/>
        <a:p>
          <a:endParaRPr lang="en-GB"/>
        </a:p>
      </dgm:t>
    </dgm:pt>
    <dgm:pt modelId="{1FFA26AE-017A-4DD3-828D-6876D7CCDE29}" type="sibTrans" cxnId="{99A05FC1-5CC3-4233-95EB-0B32F00EE28A}">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7CFC80C3-2241-40A3-8399-AE95251DCD79}" type="pres">
      <dgm:prSet presAssocID="{16EC6A30-5353-47D6-834E-C3A66B60D16C}" presName="node" presStyleLbl="node1" presStyleIdx="0" presStyleCnt="3">
        <dgm:presLayoutVars>
          <dgm:bulletEnabled val="1"/>
        </dgm:presLayoutVars>
      </dgm:prSet>
      <dgm:spPr/>
    </dgm:pt>
    <dgm:pt modelId="{18DBEAD8-DA3B-4AA0-A7DF-823F970F12A3}" type="pres">
      <dgm:prSet presAssocID="{1FFA26AE-017A-4DD3-828D-6876D7CCDE29}" presName="sibTrans" presStyleCnt="0"/>
      <dgm:spPr/>
    </dgm:pt>
    <dgm:pt modelId="{4D340F67-AF07-455A-8C1A-B8BCC0D69D0C}" type="pres">
      <dgm:prSet presAssocID="{52255523-77F6-4F38-8496-A5304C4CA3A3}" presName="node" presStyleLbl="node1" presStyleIdx="1" presStyleCnt="3">
        <dgm:presLayoutVars>
          <dgm:bulletEnabled val="1"/>
        </dgm:presLayoutVars>
      </dgm:prSet>
      <dgm:spPr/>
    </dgm:pt>
    <dgm:pt modelId="{87C1BF7A-BA87-40D1-9DBC-F57A550DD0A8}" type="pres">
      <dgm:prSet presAssocID="{99F23BF6-30EC-4A94-980E-F08E35646ADC}" presName="sibTrans" presStyleCnt="0"/>
      <dgm:spPr/>
    </dgm:pt>
    <dgm:pt modelId="{DA2C6845-2914-493A-AC61-2DFB9BF20233}" type="pres">
      <dgm:prSet presAssocID="{E8B578CC-E464-4796-830E-53F994D181B4}" presName="node" presStyleLbl="node1" presStyleIdx="2" presStyleCnt="3">
        <dgm:presLayoutVars>
          <dgm:bulletEnabled val="1"/>
        </dgm:presLayoutVars>
      </dgm:prSet>
      <dgm:spPr/>
    </dgm:pt>
  </dgm:ptLst>
  <dgm:cxnLst>
    <dgm:cxn modelId="{C14CD309-61B2-49B8-A21E-1003295E7C61}" type="presOf" srcId="{16EC6A30-5353-47D6-834E-C3A66B60D16C}" destId="{7CFC80C3-2241-40A3-8399-AE95251DCD79}" srcOrd="0" destOrd="0" presId="urn:microsoft.com/office/officeart/2005/8/layout/default"/>
    <dgm:cxn modelId="{F3192415-FD7C-4453-9686-6A171551EA6A}" type="presOf" srcId="{E841EB7A-BCB3-4F7D-BAF0-559F43BE26B8}" destId="{FE171AC9-0725-4214-848C-9D42F532E00E}" srcOrd="0" destOrd="0" presId="urn:microsoft.com/office/officeart/2005/8/layout/default"/>
    <dgm:cxn modelId="{A0EA4A24-D5FE-4F40-B52F-D5077A9C8D63}" srcId="{E841EB7A-BCB3-4F7D-BAF0-559F43BE26B8}" destId="{E8B578CC-E464-4796-830E-53F994D181B4}" srcOrd="2" destOrd="0" parTransId="{42999DF9-D3D0-41A2-B0E2-B4024E7DCE7B}" sibTransId="{4EF2A2F2-23E7-4C0E-B653-550E03482493}"/>
    <dgm:cxn modelId="{699B34B0-94DF-455B-908D-2B39417C25D6}" srcId="{E841EB7A-BCB3-4F7D-BAF0-559F43BE26B8}" destId="{52255523-77F6-4F38-8496-A5304C4CA3A3}" srcOrd="1" destOrd="0" parTransId="{B18AEC3F-7D4F-4641-9484-601B37207EE8}" sibTransId="{99F23BF6-30EC-4A94-980E-F08E35646ADC}"/>
    <dgm:cxn modelId="{99A05FC1-5CC3-4233-95EB-0B32F00EE28A}" srcId="{E841EB7A-BCB3-4F7D-BAF0-559F43BE26B8}" destId="{16EC6A30-5353-47D6-834E-C3A66B60D16C}" srcOrd="0" destOrd="0" parTransId="{997D2CD4-A6D7-4DB4-BECF-9B791F05E7CE}" sibTransId="{1FFA26AE-017A-4DD3-828D-6876D7CCDE29}"/>
    <dgm:cxn modelId="{F521F8CC-0299-4B21-955B-199848E1FF3B}" type="presOf" srcId="{E8B578CC-E464-4796-830E-53F994D181B4}" destId="{DA2C6845-2914-493A-AC61-2DFB9BF20233}" srcOrd="0" destOrd="0" presId="urn:microsoft.com/office/officeart/2005/8/layout/default"/>
    <dgm:cxn modelId="{F91D11D9-8F19-4B4F-B5BC-163167ED8301}" type="presOf" srcId="{52255523-77F6-4F38-8496-A5304C4CA3A3}" destId="{4D340F67-AF07-455A-8C1A-B8BCC0D69D0C}" srcOrd="0" destOrd="0" presId="urn:microsoft.com/office/officeart/2005/8/layout/default"/>
    <dgm:cxn modelId="{AE553D3E-B8C2-4396-8A6A-7D1CC15D364D}" type="presParOf" srcId="{FE171AC9-0725-4214-848C-9D42F532E00E}" destId="{7CFC80C3-2241-40A3-8399-AE95251DCD79}" srcOrd="0" destOrd="0" presId="urn:microsoft.com/office/officeart/2005/8/layout/default"/>
    <dgm:cxn modelId="{2C0A869C-7FE7-41C2-8BBE-684C5D0AC921}" type="presParOf" srcId="{FE171AC9-0725-4214-848C-9D42F532E00E}" destId="{18DBEAD8-DA3B-4AA0-A7DF-823F970F12A3}" srcOrd="1" destOrd="0" presId="urn:microsoft.com/office/officeart/2005/8/layout/default"/>
    <dgm:cxn modelId="{642AC1CF-8A37-4516-A6A9-480B224FED0F}" type="presParOf" srcId="{FE171AC9-0725-4214-848C-9D42F532E00E}" destId="{4D340F67-AF07-455A-8C1A-B8BCC0D69D0C}" srcOrd="2" destOrd="0" presId="urn:microsoft.com/office/officeart/2005/8/layout/default"/>
    <dgm:cxn modelId="{59DA6863-4287-40A8-BB52-1753E66806B1}" type="presParOf" srcId="{FE171AC9-0725-4214-848C-9D42F532E00E}" destId="{87C1BF7A-BA87-40D1-9DBC-F57A550DD0A8}" srcOrd="3" destOrd="0" presId="urn:microsoft.com/office/officeart/2005/8/layout/default"/>
    <dgm:cxn modelId="{5F6EDE69-FFA3-4E2F-AE49-91E43B1737E8}" type="presParOf" srcId="{FE171AC9-0725-4214-848C-9D42F532E00E}" destId="{DA2C6845-2914-493A-AC61-2DFB9BF2023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980320-FC02-405C-A41C-14BB0992C0D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5E125D6A-9B02-4A1F-9DBE-2B045D9454D9}">
      <dgm:prSet/>
      <dgm:spPr/>
      <dgm:t>
        <a:bodyPr/>
        <a:lstStyle/>
        <a:p>
          <a:r>
            <a:rPr lang="cy-GB" dirty="0"/>
            <a:t>Penodol</a:t>
          </a:r>
          <a:endParaRPr lang="en-GB" dirty="0"/>
        </a:p>
      </dgm:t>
    </dgm:pt>
    <dgm:pt modelId="{94F9C0C8-0BE9-4A61-AD40-65DAB0A11C7A}" type="parTrans" cxnId="{3474059F-29C8-4C3D-A0E6-9F3924E37561}">
      <dgm:prSet/>
      <dgm:spPr/>
      <dgm:t>
        <a:bodyPr/>
        <a:lstStyle/>
        <a:p>
          <a:endParaRPr lang="en-GB"/>
        </a:p>
      </dgm:t>
    </dgm:pt>
    <dgm:pt modelId="{C7D0F235-9052-45B5-BF10-16C32A7467C8}" type="sibTrans" cxnId="{3474059F-29C8-4C3D-A0E6-9F3924E37561}">
      <dgm:prSet/>
      <dgm:spPr/>
      <dgm:t>
        <a:bodyPr/>
        <a:lstStyle/>
        <a:p>
          <a:endParaRPr lang="en-GB"/>
        </a:p>
      </dgm:t>
    </dgm:pt>
    <dgm:pt modelId="{A1C0FE8D-B941-4A28-9CE6-23D58E17C59D}">
      <dgm:prSet/>
      <dgm:spPr/>
      <dgm:t>
        <a:bodyPr/>
        <a:lstStyle/>
        <a:p>
          <a:r>
            <a:rPr lang="cy-GB" dirty="0"/>
            <a:t>Amhenodol</a:t>
          </a:r>
          <a:endParaRPr lang="en-GB" dirty="0"/>
        </a:p>
      </dgm:t>
    </dgm:pt>
    <dgm:pt modelId="{D0142DEB-AFB2-41BF-8711-E0EA4F4A6130}" type="parTrans" cxnId="{D9636717-9D89-473F-B38B-1E286202EAF5}">
      <dgm:prSet/>
      <dgm:spPr/>
      <dgm:t>
        <a:bodyPr/>
        <a:lstStyle/>
        <a:p>
          <a:endParaRPr lang="en-GB"/>
        </a:p>
      </dgm:t>
    </dgm:pt>
    <dgm:pt modelId="{7C917BE1-75A9-47CD-BF21-BDDA965B6D0B}" type="sibTrans" cxnId="{D9636717-9D89-473F-B38B-1E286202EAF5}">
      <dgm:prSet/>
      <dgm:spPr/>
      <dgm:t>
        <a:bodyPr/>
        <a:lstStyle/>
        <a:p>
          <a:endParaRPr lang="en-GB"/>
        </a:p>
      </dgm:t>
    </dgm:pt>
    <dgm:pt modelId="{84E9585F-F282-4547-A7F2-AE6A5547CBCB}">
      <dgm:prSet/>
      <dgm:spPr/>
      <dgm:t>
        <a:bodyPr/>
        <a:lstStyle/>
        <a:p>
          <a:r>
            <a:rPr lang="cy-GB"/>
            <a:t>Cudd</a:t>
          </a:r>
          <a:endParaRPr lang="en-GB"/>
        </a:p>
      </dgm:t>
    </dgm:pt>
    <dgm:pt modelId="{7BCDADEB-9AFE-486A-A639-4A2372AC377B}" type="parTrans" cxnId="{CB5C0D05-8BFA-43C7-9AA0-B8D181709C2F}">
      <dgm:prSet/>
      <dgm:spPr/>
      <dgm:t>
        <a:bodyPr/>
        <a:lstStyle/>
        <a:p>
          <a:endParaRPr lang="en-GB"/>
        </a:p>
      </dgm:t>
    </dgm:pt>
    <dgm:pt modelId="{397BEF9D-44F8-48AF-B1FE-319CFFF2A10C}" type="sibTrans" cxnId="{CB5C0D05-8BFA-43C7-9AA0-B8D181709C2F}">
      <dgm:prSet/>
      <dgm:spPr/>
      <dgm:t>
        <a:bodyPr/>
        <a:lstStyle/>
        <a:p>
          <a:endParaRPr lang="en-GB"/>
        </a:p>
      </dgm:t>
    </dgm:pt>
    <dgm:pt modelId="{453B28F7-63DF-4C42-989B-0780A380648A}">
      <dgm:prSet/>
      <dgm:spPr/>
      <dgm:t>
        <a:bodyPr/>
        <a:lstStyle/>
        <a:p>
          <a:r>
            <a:rPr lang="cy-GB"/>
            <a:t>Gwaharddiedig</a:t>
          </a:r>
          <a:endParaRPr lang="en-GB"/>
        </a:p>
      </dgm:t>
    </dgm:pt>
    <dgm:pt modelId="{D89757D9-9032-4E48-9065-450C6930921C}" type="parTrans" cxnId="{84D91B12-E1C7-4EB1-A43E-1F3495345A2A}">
      <dgm:prSet/>
      <dgm:spPr/>
      <dgm:t>
        <a:bodyPr/>
        <a:lstStyle/>
        <a:p>
          <a:endParaRPr lang="en-GB"/>
        </a:p>
      </dgm:t>
    </dgm:pt>
    <dgm:pt modelId="{1AAE1A46-A77F-4487-B946-3A700C9CE11D}" type="sibTrans" cxnId="{84D91B12-E1C7-4EB1-A43E-1F3495345A2A}">
      <dgm:prSet/>
      <dgm:spPr/>
      <dgm:t>
        <a:bodyPr/>
        <a:lstStyle/>
        <a:p>
          <a:endParaRPr lang="en-GB"/>
        </a:p>
      </dgm:t>
    </dgm:pt>
    <dgm:pt modelId="{91E92881-A6B8-4564-88F2-3371AEE8E670}" type="pres">
      <dgm:prSet presAssocID="{8F980320-FC02-405C-A41C-14BB0992C0DF}" presName="linear" presStyleCnt="0">
        <dgm:presLayoutVars>
          <dgm:animLvl val="lvl"/>
          <dgm:resizeHandles val="exact"/>
        </dgm:presLayoutVars>
      </dgm:prSet>
      <dgm:spPr/>
    </dgm:pt>
    <dgm:pt modelId="{7940ED08-18F6-4882-AB95-8142C4BD8ACA}" type="pres">
      <dgm:prSet presAssocID="{5E125D6A-9B02-4A1F-9DBE-2B045D9454D9}" presName="parentText" presStyleLbl="node1" presStyleIdx="0" presStyleCnt="4" custLinFactNeighborX="3400" custLinFactNeighborY="-40020">
        <dgm:presLayoutVars>
          <dgm:chMax val="0"/>
          <dgm:bulletEnabled val="1"/>
        </dgm:presLayoutVars>
      </dgm:prSet>
      <dgm:spPr/>
    </dgm:pt>
    <dgm:pt modelId="{5A091ED9-F3EC-47DD-92CE-9BFB92376C15}" type="pres">
      <dgm:prSet presAssocID="{C7D0F235-9052-45B5-BF10-16C32A7467C8}" presName="spacer" presStyleCnt="0"/>
      <dgm:spPr/>
    </dgm:pt>
    <dgm:pt modelId="{7A5AFF35-64AC-4DC0-A3CF-B9C3F3E551FD}" type="pres">
      <dgm:prSet presAssocID="{A1C0FE8D-B941-4A28-9CE6-23D58E17C59D}" presName="parentText" presStyleLbl="node1" presStyleIdx="1" presStyleCnt="4">
        <dgm:presLayoutVars>
          <dgm:chMax val="0"/>
          <dgm:bulletEnabled val="1"/>
        </dgm:presLayoutVars>
      </dgm:prSet>
      <dgm:spPr/>
    </dgm:pt>
    <dgm:pt modelId="{4F6EB46D-5908-4C27-BB07-D9220C69F80F}" type="pres">
      <dgm:prSet presAssocID="{7C917BE1-75A9-47CD-BF21-BDDA965B6D0B}" presName="spacer" presStyleCnt="0"/>
      <dgm:spPr/>
    </dgm:pt>
    <dgm:pt modelId="{700AA9FC-E606-4469-8960-EF178C301B94}" type="pres">
      <dgm:prSet presAssocID="{84E9585F-F282-4547-A7F2-AE6A5547CBCB}" presName="parentText" presStyleLbl="node1" presStyleIdx="2" presStyleCnt="4">
        <dgm:presLayoutVars>
          <dgm:chMax val="0"/>
          <dgm:bulletEnabled val="1"/>
        </dgm:presLayoutVars>
      </dgm:prSet>
      <dgm:spPr/>
    </dgm:pt>
    <dgm:pt modelId="{7DE08A96-B8E0-4EBD-B487-64CC79577ED2}" type="pres">
      <dgm:prSet presAssocID="{397BEF9D-44F8-48AF-B1FE-319CFFF2A10C}" presName="spacer" presStyleCnt="0"/>
      <dgm:spPr/>
    </dgm:pt>
    <dgm:pt modelId="{22F6A3B0-9D82-4871-A6E6-989DE1DF608F}" type="pres">
      <dgm:prSet presAssocID="{453B28F7-63DF-4C42-989B-0780A380648A}" presName="parentText" presStyleLbl="node1" presStyleIdx="3" presStyleCnt="4">
        <dgm:presLayoutVars>
          <dgm:chMax val="0"/>
          <dgm:bulletEnabled val="1"/>
        </dgm:presLayoutVars>
      </dgm:prSet>
      <dgm:spPr/>
    </dgm:pt>
  </dgm:ptLst>
  <dgm:cxnLst>
    <dgm:cxn modelId="{CB5C0D05-8BFA-43C7-9AA0-B8D181709C2F}" srcId="{8F980320-FC02-405C-A41C-14BB0992C0DF}" destId="{84E9585F-F282-4547-A7F2-AE6A5547CBCB}" srcOrd="2" destOrd="0" parTransId="{7BCDADEB-9AFE-486A-A639-4A2372AC377B}" sibTransId="{397BEF9D-44F8-48AF-B1FE-319CFFF2A10C}"/>
    <dgm:cxn modelId="{84D91B12-E1C7-4EB1-A43E-1F3495345A2A}" srcId="{8F980320-FC02-405C-A41C-14BB0992C0DF}" destId="{453B28F7-63DF-4C42-989B-0780A380648A}" srcOrd="3" destOrd="0" parTransId="{D89757D9-9032-4E48-9065-450C6930921C}" sibTransId="{1AAE1A46-A77F-4487-B946-3A700C9CE11D}"/>
    <dgm:cxn modelId="{D9636717-9D89-473F-B38B-1E286202EAF5}" srcId="{8F980320-FC02-405C-A41C-14BB0992C0DF}" destId="{A1C0FE8D-B941-4A28-9CE6-23D58E17C59D}" srcOrd="1" destOrd="0" parTransId="{D0142DEB-AFB2-41BF-8711-E0EA4F4A6130}" sibTransId="{7C917BE1-75A9-47CD-BF21-BDDA965B6D0B}"/>
    <dgm:cxn modelId="{368FF948-B68A-41C7-9178-3AE5F7C2C68C}" type="presOf" srcId="{5E125D6A-9B02-4A1F-9DBE-2B045D9454D9}" destId="{7940ED08-18F6-4882-AB95-8142C4BD8ACA}" srcOrd="0" destOrd="0" presId="urn:microsoft.com/office/officeart/2005/8/layout/vList2"/>
    <dgm:cxn modelId="{4413C977-1C42-481A-ABA8-4CCE6A63E97A}" type="presOf" srcId="{8F980320-FC02-405C-A41C-14BB0992C0DF}" destId="{91E92881-A6B8-4564-88F2-3371AEE8E670}" srcOrd="0" destOrd="0" presId="urn:microsoft.com/office/officeart/2005/8/layout/vList2"/>
    <dgm:cxn modelId="{3474059F-29C8-4C3D-A0E6-9F3924E37561}" srcId="{8F980320-FC02-405C-A41C-14BB0992C0DF}" destId="{5E125D6A-9B02-4A1F-9DBE-2B045D9454D9}" srcOrd="0" destOrd="0" parTransId="{94F9C0C8-0BE9-4A61-AD40-65DAB0A11C7A}" sibTransId="{C7D0F235-9052-45B5-BF10-16C32A7467C8}"/>
    <dgm:cxn modelId="{254F16AE-3DFA-46B5-A8A8-0EC7C3B5F6AF}" type="presOf" srcId="{84E9585F-F282-4547-A7F2-AE6A5547CBCB}" destId="{700AA9FC-E606-4469-8960-EF178C301B94}" srcOrd="0" destOrd="0" presId="urn:microsoft.com/office/officeart/2005/8/layout/vList2"/>
    <dgm:cxn modelId="{218DDFDC-3B6C-486D-B55C-9BF42323A484}" type="presOf" srcId="{453B28F7-63DF-4C42-989B-0780A380648A}" destId="{22F6A3B0-9D82-4871-A6E6-989DE1DF608F}" srcOrd="0" destOrd="0" presId="urn:microsoft.com/office/officeart/2005/8/layout/vList2"/>
    <dgm:cxn modelId="{CD13E2FF-81B6-4021-9E71-6A85EF94FA59}" type="presOf" srcId="{A1C0FE8D-B941-4A28-9CE6-23D58E17C59D}" destId="{7A5AFF35-64AC-4DC0-A3CF-B9C3F3E551FD}" srcOrd="0" destOrd="0" presId="urn:microsoft.com/office/officeart/2005/8/layout/vList2"/>
    <dgm:cxn modelId="{968B87FF-ED30-49A5-9261-51D15EE3ECE5}" type="presParOf" srcId="{91E92881-A6B8-4564-88F2-3371AEE8E670}" destId="{7940ED08-18F6-4882-AB95-8142C4BD8ACA}" srcOrd="0" destOrd="0" presId="urn:microsoft.com/office/officeart/2005/8/layout/vList2"/>
    <dgm:cxn modelId="{606B2147-950D-476B-A19A-BC2A70653F08}" type="presParOf" srcId="{91E92881-A6B8-4564-88F2-3371AEE8E670}" destId="{5A091ED9-F3EC-47DD-92CE-9BFB92376C15}" srcOrd="1" destOrd="0" presId="urn:microsoft.com/office/officeart/2005/8/layout/vList2"/>
    <dgm:cxn modelId="{63A045DF-562C-4709-B008-49546A0F8DA6}" type="presParOf" srcId="{91E92881-A6B8-4564-88F2-3371AEE8E670}" destId="{7A5AFF35-64AC-4DC0-A3CF-B9C3F3E551FD}" srcOrd="2" destOrd="0" presId="urn:microsoft.com/office/officeart/2005/8/layout/vList2"/>
    <dgm:cxn modelId="{26E7C163-00DE-4429-9C0C-6C8D0BE17FB7}" type="presParOf" srcId="{91E92881-A6B8-4564-88F2-3371AEE8E670}" destId="{4F6EB46D-5908-4C27-BB07-D9220C69F80F}" srcOrd="3" destOrd="0" presId="urn:microsoft.com/office/officeart/2005/8/layout/vList2"/>
    <dgm:cxn modelId="{918344F4-DAC2-4D69-9282-A8ADB4762C0E}" type="presParOf" srcId="{91E92881-A6B8-4564-88F2-3371AEE8E670}" destId="{700AA9FC-E606-4469-8960-EF178C301B94}" srcOrd="4" destOrd="0" presId="urn:microsoft.com/office/officeart/2005/8/layout/vList2"/>
    <dgm:cxn modelId="{4182A440-580F-452F-97B2-8D5F86F8BF49}" type="presParOf" srcId="{91E92881-A6B8-4564-88F2-3371AEE8E670}" destId="{7DE08A96-B8E0-4EBD-B487-64CC79577ED2}" srcOrd="5" destOrd="0" presId="urn:microsoft.com/office/officeart/2005/8/layout/vList2"/>
    <dgm:cxn modelId="{D5452242-0765-4B70-9FCC-72627D3E7458}" type="presParOf" srcId="{91E92881-A6B8-4564-88F2-3371AEE8E670}" destId="{22F6A3B0-9D82-4871-A6E6-989DE1DF608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392676-6EEF-4610-B946-5BBF0619A98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7386E042-3EBD-4DE3-9FFA-B7EB9A904791}">
      <dgm:prSet/>
      <dgm:spPr/>
      <dgm:t>
        <a:bodyPr/>
        <a:lstStyle/>
        <a:p>
          <a:r>
            <a:rPr lang="cy-GB" i="1" dirty="0"/>
            <a:t>Explicit</a:t>
          </a:r>
          <a:endParaRPr lang="en-GB" i="1" dirty="0"/>
        </a:p>
      </dgm:t>
    </dgm:pt>
    <dgm:pt modelId="{47C2D94C-7615-4977-BC88-8223E14EE439}" type="parTrans" cxnId="{E985CD01-029B-4B09-B0CF-BDE7D0430223}">
      <dgm:prSet/>
      <dgm:spPr/>
      <dgm:t>
        <a:bodyPr/>
        <a:lstStyle/>
        <a:p>
          <a:endParaRPr lang="en-GB"/>
        </a:p>
      </dgm:t>
    </dgm:pt>
    <dgm:pt modelId="{99435BA1-1E3A-49D7-BFAF-A407B4686EF0}" type="sibTrans" cxnId="{E985CD01-029B-4B09-B0CF-BDE7D0430223}">
      <dgm:prSet/>
      <dgm:spPr/>
      <dgm:t>
        <a:bodyPr/>
        <a:lstStyle/>
        <a:p>
          <a:endParaRPr lang="en-GB"/>
        </a:p>
      </dgm:t>
    </dgm:pt>
    <dgm:pt modelId="{F17EBDF1-7321-49C1-82B1-281D25C53B21}">
      <dgm:prSet/>
      <dgm:spPr/>
      <dgm:t>
        <a:bodyPr/>
        <a:lstStyle/>
        <a:p>
          <a:r>
            <a:rPr lang="cy-GB" i="1" dirty="0"/>
            <a:t>Implicit</a:t>
          </a:r>
          <a:endParaRPr lang="en-GB" i="1" dirty="0"/>
        </a:p>
      </dgm:t>
    </dgm:pt>
    <dgm:pt modelId="{18450DB6-6935-42CD-AD20-7199B7744435}" type="parTrans" cxnId="{D2EAC62A-9E5F-4D53-9330-5386FEB775F9}">
      <dgm:prSet/>
      <dgm:spPr/>
      <dgm:t>
        <a:bodyPr/>
        <a:lstStyle/>
        <a:p>
          <a:endParaRPr lang="en-GB"/>
        </a:p>
      </dgm:t>
    </dgm:pt>
    <dgm:pt modelId="{B7CCAFD9-87B2-4D68-98BA-5A2DFFB60419}" type="sibTrans" cxnId="{D2EAC62A-9E5F-4D53-9330-5386FEB775F9}">
      <dgm:prSet/>
      <dgm:spPr/>
      <dgm:t>
        <a:bodyPr/>
        <a:lstStyle/>
        <a:p>
          <a:endParaRPr lang="en-GB"/>
        </a:p>
      </dgm:t>
    </dgm:pt>
    <dgm:pt modelId="{E193E046-7A54-4C82-BAD8-60C5DC6729DB}">
      <dgm:prSet/>
      <dgm:spPr/>
      <dgm:t>
        <a:bodyPr/>
        <a:lstStyle/>
        <a:p>
          <a:r>
            <a:rPr lang="en-GB" i="1" dirty="0"/>
            <a:t>Hidden</a:t>
          </a:r>
        </a:p>
      </dgm:t>
    </dgm:pt>
    <dgm:pt modelId="{8AC480DF-D43C-42C3-A735-11151D998001}" type="parTrans" cxnId="{66157683-786A-45F6-8FDD-45B3750D82E1}">
      <dgm:prSet/>
      <dgm:spPr/>
      <dgm:t>
        <a:bodyPr/>
        <a:lstStyle/>
        <a:p>
          <a:endParaRPr lang="en-GB"/>
        </a:p>
      </dgm:t>
    </dgm:pt>
    <dgm:pt modelId="{0CDB50C3-2954-4379-B228-65DA9F163687}" type="sibTrans" cxnId="{66157683-786A-45F6-8FDD-45B3750D82E1}">
      <dgm:prSet/>
      <dgm:spPr/>
      <dgm:t>
        <a:bodyPr/>
        <a:lstStyle/>
        <a:p>
          <a:endParaRPr lang="en-GB"/>
        </a:p>
      </dgm:t>
    </dgm:pt>
    <dgm:pt modelId="{4E433E72-17B0-405E-9258-7A6E09430DF0}">
      <dgm:prSet/>
      <dgm:spPr/>
      <dgm:t>
        <a:bodyPr/>
        <a:lstStyle/>
        <a:p>
          <a:r>
            <a:rPr lang="en-GB" i="1" dirty="0"/>
            <a:t>Excluded</a:t>
          </a:r>
        </a:p>
      </dgm:t>
    </dgm:pt>
    <dgm:pt modelId="{DB6DA136-47AF-45A6-8075-E8B6E9F6AEA3}" type="parTrans" cxnId="{9D9CA3CE-A2FC-40EF-B66A-6BBF4010A727}">
      <dgm:prSet/>
      <dgm:spPr/>
      <dgm:t>
        <a:bodyPr/>
        <a:lstStyle/>
        <a:p>
          <a:endParaRPr lang="en-GB"/>
        </a:p>
      </dgm:t>
    </dgm:pt>
    <dgm:pt modelId="{FB7F2C4D-DC25-4FC2-A74D-5DC6A339CB7B}" type="sibTrans" cxnId="{9D9CA3CE-A2FC-40EF-B66A-6BBF4010A727}">
      <dgm:prSet/>
      <dgm:spPr/>
      <dgm:t>
        <a:bodyPr/>
        <a:lstStyle/>
        <a:p>
          <a:endParaRPr lang="en-GB"/>
        </a:p>
      </dgm:t>
    </dgm:pt>
    <dgm:pt modelId="{78CCBD9E-095F-434F-B2C1-4A6957921951}" type="pres">
      <dgm:prSet presAssocID="{73392676-6EEF-4610-B946-5BBF0619A98D}" presName="linear" presStyleCnt="0">
        <dgm:presLayoutVars>
          <dgm:animLvl val="lvl"/>
          <dgm:resizeHandles val="exact"/>
        </dgm:presLayoutVars>
      </dgm:prSet>
      <dgm:spPr/>
    </dgm:pt>
    <dgm:pt modelId="{8ECE5C45-FA20-425D-B6AC-3EAA74ABB78E}" type="pres">
      <dgm:prSet presAssocID="{7386E042-3EBD-4DE3-9FFA-B7EB9A904791}" presName="parentText" presStyleLbl="node1" presStyleIdx="0" presStyleCnt="4">
        <dgm:presLayoutVars>
          <dgm:chMax val="0"/>
          <dgm:bulletEnabled val="1"/>
        </dgm:presLayoutVars>
      </dgm:prSet>
      <dgm:spPr/>
    </dgm:pt>
    <dgm:pt modelId="{1C18B0FE-43D3-4E0C-897F-9A30D0E44281}" type="pres">
      <dgm:prSet presAssocID="{99435BA1-1E3A-49D7-BFAF-A407B4686EF0}" presName="spacer" presStyleCnt="0"/>
      <dgm:spPr/>
    </dgm:pt>
    <dgm:pt modelId="{907C44D1-A098-476F-8E17-9D955F1E7BE3}" type="pres">
      <dgm:prSet presAssocID="{F17EBDF1-7321-49C1-82B1-281D25C53B21}" presName="parentText" presStyleLbl="node1" presStyleIdx="1" presStyleCnt="4">
        <dgm:presLayoutVars>
          <dgm:chMax val="0"/>
          <dgm:bulletEnabled val="1"/>
        </dgm:presLayoutVars>
      </dgm:prSet>
      <dgm:spPr/>
    </dgm:pt>
    <dgm:pt modelId="{53EFA452-6AC8-45FF-8703-6B6ABE3E9CAF}" type="pres">
      <dgm:prSet presAssocID="{B7CCAFD9-87B2-4D68-98BA-5A2DFFB60419}" presName="spacer" presStyleCnt="0"/>
      <dgm:spPr/>
    </dgm:pt>
    <dgm:pt modelId="{65458EF4-6076-4610-B6CF-D9EFD9E80A50}" type="pres">
      <dgm:prSet presAssocID="{E193E046-7A54-4C82-BAD8-60C5DC6729DB}" presName="parentText" presStyleLbl="node1" presStyleIdx="2" presStyleCnt="4">
        <dgm:presLayoutVars>
          <dgm:chMax val="0"/>
          <dgm:bulletEnabled val="1"/>
        </dgm:presLayoutVars>
      </dgm:prSet>
      <dgm:spPr/>
    </dgm:pt>
    <dgm:pt modelId="{82696D9C-1FE6-4A96-97A7-FC0C5E44E8E3}" type="pres">
      <dgm:prSet presAssocID="{0CDB50C3-2954-4379-B228-65DA9F163687}" presName="spacer" presStyleCnt="0"/>
      <dgm:spPr/>
    </dgm:pt>
    <dgm:pt modelId="{5D02E1B4-6D2D-4DE3-8F6A-79D10623CBE7}" type="pres">
      <dgm:prSet presAssocID="{4E433E72-17B0-405E-9258-7A6E09430DF0}" presName="parentText" presStyleLbl="node1" presStyleIdx="3" presStyleCnt="4">
        <dgm:presLayoutVars>
          <dgm:chMax val="0"/>
          <dgm:bulletEnabled val="1"/>
        </dgm:presLayoutVars>
      </dgm:prSet>
      <dgm:spPr/>
    </dgm:pt>
  </dgm:ptLst>
  <dgm:cxnLst>
    <dgm:cxn modelId="{E985CD01-029B-4B09-B0CF-BDE7D0430223}" srcId="{73392676-6EEF-4610-B946-5BBF0619A98D}" destId="{7386E042-3EBD-4DE3-9FFA-B7EB9A904791}" srcOrd="0" destOrd="0" parTransId="{47C2D94C-7615-4977-BC88-8223E14EE439}" sibTransId="{99435BA1-1E3A-49D7-BFAF-A407B4686EF0}"/>
    <dgm:cxn modelId="{FE339810-94D0-443A-8551-1FE7B049BE53}" type="presOf" srcId="{F17EBDF1-7321-49C1-82B1-281D25C53B21}" destId="{907C44D1-A098-476F-8E17-9D955F1E7BE3}" srcOrd="0" destOrd="0" presId="urn:microsoft.com/office/officeart/2005/8/layout/vList2"/>
    <dgm:cxn modelId="{D2EAC62A-9E5F-4D53-9330-5386FEB775F9}" srcId="{73392676-6EEF-4610-B946-5BBF0619A98D}" destId="{F17EBDF1-7321-49C1-82B1-281D25C53B21}" srcOrd="1" destOrd="0" parTransId="{18450DB6-6935-42CD-AD20-7199B7744435}" sibTransId="{B7CCAFD9-87B2-4D68-98BA-5A2DFFB60419}"/>
    <dgm:cxn modelId="{66157683-786A-45F6-8FDD-45B3750D82E1}" srcId="{73392676-6EEF-4610-B946-5BBF0619A98D}" destId="{E193E046-7A54-4C82-BAD8-60C5DC6729DB}" srcOrd="2" destOrd="0" parTransId="{8AC480DF-D43C-42C3-A735-11151D998001}" sibTransId="{0CDB50C3-2954-4379-B228-65DA9F163687}"/>
    <dgm:cxn modelId="{C382FC85-A76F-4899-B53C-59F19F68DE35}" type="presOf" srcId="{4E433E72-17B0-405E-9258-7A6E09430DF0}" destId="{5D02E1B4-6D2D-4DE3-8F6A-79D10623CBE7}" srcOrd="0" destOrd="0" presId="urn:microsoft.com/office/officeart/2005/8/layout/vList2"/>
    <dgm:cxn modelId="{5315C087-0A94-4DCE-9B83-A39D8B0D0599}" type="presOf" srcId="{7386E042-3EBD-4DE3-9FFA-B7EB9A904791}" destId="{8ECE5C45-FA20-425D-B6AC-3EAA74ABB78E}" srcOrd="0" destOrd="0" presId="urn:microsoft.com/office/officeart/2005/8/layout/vList2"/>
    <dgm:cxn modelId="{DEE0F095-9F52-442C-BD71-CF159AA4E7AF}" type="presOf" srcId="{73392676-6EEF-4610-B946-5BBF0619A98D}" destId="{78CCBD9E-095F-434F-B2C1-4A6957921951}" srcOrd="0" destOrd="0" presId="urn:microsoft.com/office/officeart/2005/8/layout/vList2"/>
    <dgm:cxn modelId="{3A9752B5-AC5C-4DE7-92DD-51764C2E9E20}" type="presOf" srcId="{E193E046-7A54-4C82-BAD8-60C5DC6729DB}" destId="{65458EF4-6076-4610-B6CF-D9EFD9E80A50}" srcOrd="0" destOrd="0" presId="urn:microsoft.com/office/officeart/2005/8/layout/vList2"/>
    <dgm:cxn modelId="{9D9CA3CE-A2FC-40EF-B66A-6BBF4010A727}" srcId="{73392676-6EEF-4610-B946-5BBF0619A98D}" destId="{4E433E72-17B0-405E-9258-7A6E09430DF0}" srcOrd="3" destOrd="0" parTransId="{DB6DA136-47AF-45A6-8075-E8B6E9F6AEA3}" sibTransId="{FB7F2C4D-DC25-4FC2-A74D-5DC6A339CB7B}"/>
    <dgm:cxn modelId="{84C935B8-756F-45A0-B502-34A4123B78E2}" type="presParOf" srcId="{78CCBD9E-095F-434F-B2C1-4A6957921951}" destId="{8ECE5C45-FA20-425D-B6AC-3EAA74ABB78E}" srcOrd="0" destOrd="0" presId="urn:microsoft.com/office/officeart/2005/8/layout/vList2"/>
    <dgm:cxn modelId="{ADA25FDD-7594-4569-860F-BA2ED9DFDBC5}" type="presParOf" srcId="{78CCBD9E-095F-434F-B2C1-4A6957921951}" destId="{1C18B0FE-43D3-4E0C-897F-9A30D0E44281}" srcOrd="1" destOrd="0" presId="urn:microsoft.com/office/officeart/2005/8/layout/vList2"/>
    <dgm:cxn modelId="{E2B3344E-ACAA-4C16-ABEE-CE1296E16189}" type="presParOf" srcId="{78CCBD9E-095F-434F-B2C1-4A6957921951}" destId="{907C44D1-A098-476F-8E17-9D955F1E7BE3}" srcOrd="2" destOrd="0" presId="urn:microsoft.com/office/officeart/2005/8/layout/vList2"/>
    <dgm:cxn modelId="{445F92A2-CEDF-471B-980D-39BF7C813B23}" type="presParOf" srcId="{78CCBD9E-095F-434F-B2C1-4A6957921951}" destId="{53EFA452-6AC8-45FF-8703-6B6ABE3E9CAF}" srcOrd="3" destOrd="0" presId="urn:microsoft.com/office/officeart/2005/8/layout/vList2"/>
    <dgm:cxn modelId="{5522A025-F2D8-406C-92DA-33E1DB5D4B86}" type="presParOf" srcId="{78CCBD9E-095F-434F-B2C1-4A6957921951}" destId="{65458EF4-6076-4610-B6CF-D9EFD9E80A50}" srcOrd="4" destOrd="0" presId="urn:microsoft.com/office/officeart/2005/8/layout/vList2"/>
    <dgm:cxn modelId="{9997DBDC-479B-456C-892D-9D054F5D0C27}" type="presParOf" srcId="{78CCBD9E-095F-434F-B2C1-4A6957921951}" destId="{82696D9C-1FE6-4A96-97A7-FC0C5E44E8E3}" srcOrd="5" destOrd="0" presId="urn:microsoft.com/office/officeart/2005/8/layout/vList2"/>
    <dgm:cxn modelId="{8496DCAB-241A-406D-BAC9-5AAAFC04D942}" type="presParOf" srcId="{78CCBD9E-095F-434F-B2C1-4A6957921951}" destId="{5D02E1B4-6D2D-4DE3-8F6A-79D10623CBE7}"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rgbClr val="29FA06"/>
        </a:solidFill>
      </dgm:spPr>
      <dgm:t>
        <a:bodyPr/>
        <a:lstStyle/>
        <a:p>
          <a:r>
            <a:rPr lang="cy-GB" i="1" dirty="0"/>
            <a:t>Implicit</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rgbClr val="29FA06"/>
        </a:solidFill>
      </dgm:spPr>
      <dgm:t>
        <a:bodyPr/>
        <a:lstStyle/>
        <a:p>
          <a:r>
            <a:rPr lang="cy-GB" dirty="0"/>
            <a:t>Amhenodol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dgm:t>
        <a:bodyPr/>
        <a:lstStyle/>
        <a:p>
          <a:r>
            <a:rPr lang="cy-GB" i="1" dirty="0"/>
            <a:t>Explicit</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dgm:t>
        <a:bodyPr/>
        <a:lstStyle/>
        <a:p>
          <a:r>
            <a:rPr lang="cy-GB" dirty="0"/>
            <a:t>Penodol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6">
            <a:lumMod val="60000"/>
            <a:lumOff val="40000"/>
          </a:schemeClr>
        </a:solidFill>
      </dgm:spPr>
      <dgm:t>
        <a:bodyPr/>
        <a:lstStyle/>
        <a:p>
          <a:r>
            <a:rPr lang="cy-GB" i="1" dirty="0"/>
            <a:t>Hidden</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6">
            <a:lumMod val="60000"/>
            <a:lumOff val="40000"/>
          </a:schemeClr>
        </a:solidFill>
      </dgm:spPr>
      <dgm:t>
        <a:bodyPr/>
        <a:lstStyle/>
        <a:p>
          <a:r>
            <a:rPr lang="cy-GB" dirty="0"/>
            <a:t>Cudd</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1">
            <a:lumMod val="75000"/>
          </a:schemeClr>
        </a:solidFill>
      </dgm:spPr>
      <dgm:t>
        <a:bodyPr/>
        <a:lstStyle/>
        <a:p>
          <a:r>
            <a:rPr lang="cy-GB" i="1" dirty="0"/>
            <a:t>Excluded</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1">
            <a:lumMod val="75000"/>
          </a:schemeClr>
        </a:solidFill>
      </dgm:spPr>
      <dgm:t>
        <a:bodyPr/>
        <a:lstStyle/>
        <a:p>
          <a:r>
            <a:rPr lang="cy-GB" dirty="0"/>
            <a:t>Gwaharddiedig</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399101" y="216"/>
          <a:ext cx="6986183" cy="4191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t>“The curriculum is a framework for what students should know, understand, and be able to do” </a:t>
          </a:r>
        </a:p>
        <a:p>
          <a:pPr marL="0" lvl="0" indent="0" algn="ctr" defTabSz="1911350">
            <a:lnSpc>
              <a:spcPct val="90000"/>
            </a:lnSpc>
            <a:spcBef>
              <a:spcPct val="0"/>
            </a:spcBef>
            <a:spcAft>
              <a:spcPct val="35000"/>
            </a:spcAft>
            <a:buNone/>
          </a:pPr>
          <a:r>
            <a:rPr lang="cy-GB" sz="4300" kern="1200" dirty="0"/>
            <a:t>Ken Robinson (2015) </a:t>
          </a:r>
          <a:r>
            <a:rPr lang="cy-GB" sz="4300" i="1" kern="1200" dirty="0"/>
            <a:t>Creative Schools</a:t>
          </a:r>
          <a:endParaRPr lang="en-GB" sz="4300" kern="1200" dirty="0"/>
        </a:p>
      </dsp:txBody>
      <dsp:txXfrm>
        <a:off x="399101" y="216"/>
        <a:ext cx="6986183" cy="41917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321706" y="1039"/>
          <a:ext cx="7017684" cy="421061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sz="3200" kern="1200" dirty="0"/>
        </a:p>
      </dsp:txBody>
      <dsp:txXfrm>
        <a:off x="321706" y="1039"/>
        <a:ext cx="7017684" cy="42106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321706" y="1039"/>
          <a:ext cx="7017684" cy="421061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cy-GB" sz="3900" kern="1200" dirty="0"/>
            <a:t>“The contents of a subject, concepts and tasks to be aquired, planned activities, the desired learning outcomes and experiences, product of culture and an agenda to reform society” Schubert (1987)</a:t>
          </a:r>
          <a:endParaRPr lang="en-GB" sz="3900" kern="1200" dirty="0"/>
        </a:p>
      </dsp:txBody>
      <dsp:txXfrm>
        <a:off x="321706" y="1039"/>
        <a:ext cx="7017684" cy="42106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C80C3-2241-40A3-8399-AE95251DCD79}">
      <dsp:nvSpPr>
        <dsp:cNvPr id="0" name=""/>
        <dsp:cNvSpPr/>
      </dsp:nvSpPr>
      <dsp:spPr>
        <a:xfrm>
          <a:off x="429066" y="665"/>
          <a:ext cx="3239506" cy="194370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cy-GB" sz="1500" kern="1200" dirty="0"/>
            <a:t>“The curriculum is a framework for what students should know, understand, and be able to do” Ken Robinson (2015) </a:t>
          </a:r>
          <a:r>
            <a:rPr lang="cy-GB" sz="1500" i="1" kern="1200" dirty="0"/>
            <a:t>Creative Schools</a:t>
          </a:r>
          <a:endParaRPr lang="en-GB" sz="1500" kern="1200" dirty="0"/>
        </a:p>
      </dsp:txBody>
      <dsp:txXfrm>
        <a:off x="429066" y="665"/>
        <a:ext cx="3239506" cy="1943704"/>
      </dsp:txXfrm>
    </dsp:sp>
    <dsp:sp modelId="{4D340F67-AF07-455A-8C1A-B8BCC0D69D0C}">
      <dsp:nvSpPr>
        <dsp:cNvPr id="0" name=""/>
        <dsp:cNvSpPr/>
      </dsp:nvSpPr>
      <dsp:spPr>
        <a:xfrm>
          <a:off x="3992523" y="665"/>
          <a:ext cx="3239506" cy="19437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cy-GB" sz="1500" kern="1200"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sz="1500" kern="1200" dirty="0"/>
        </a:p>
      </dsp:txBody>
      <dsp:txXfrm>
        <a:off x="3992523" y="665"/>
        <a:ext cx="3239506" cy="1943704"/>
      </dsp:txXfrm>
    </dsp:sp>
    <dsp:sp modelId="{DA2C6845-2914-493A-AC61-2DFB9BF20233}">
      <dsp:nvSpPr>
        <dsp:cNvPr id="0" name=""/>
        <dsp:cNvSpPr/>
      </dsp:nvSpPr>
      <dsp:spPr>
        <a:xfrm>
          <a:off x="2210795" y="2268320"/>
          <a:ext cx="3239506" cy="1943704"/>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cy-GB" sz="1500" kern="1200" dirty="0"/>
            <a:t>“The contents of a subject, concepts and tasks to be aquired, planned activities, the desired learning outcomes and experiences, product of culture and an agenda to reform society” Schubert (1987)</a:t>
          </a:r>
        </a:p>
      </dsp:txBody>
      <dsp:txXfrm>
        <a:off x="2210795" y="2268320"/>
        <a:ext cx="3239506" cy="19437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0ED08-18F6-4882-AB95-8142C4BD8ACA}">
      <dsp:nvSpPr>
        <dsp:cNvPr id="0" name=""/>
        <dsp:cNvSpPr/>
      </dsp:nvSpPr>
      <dsp:spPr>
        <a:xfrm>
          <a:off x="0" y="0"/>
          <a:ext cx="3758415"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dirty="0"/>
            <a:t>Penodol</a:t>
          </a:r>
          <a:endParaRPr lang="en-GB" sz="3300" kern="1200" dirty="0"/>
        </a:p>
      </dsp:txBody>
      <dsp:txXfrm>
        <a:off x="38638" y="38638"/>
        <a:ext cx="3681139" cy="714229"/>
      </dsp:txXfrm>
    </dsp:sp>
    <dsp:sp modelId="{7A5AFF35-64AC-4DC0-A3CF-B9C3F3E551FD}">
      <dsp:nvSpPr>
        <dsp:cNvPr id="0" name=""/>
        <dsp:cNvSpPr/>
      </dsp:nvSpPr>
      <dsp:spPr>
        <a:xfrm>
          <a:off x="0" y="924580"/>
          <a:ext cx="3758415" cy="791505"/>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dirty="0"/>
            <a:t>Amhenodol</a:t>
          </a:r>
          <a:endParaRPr lang="en-GB" sz="3300" kern="1200" dirty="0"/>
        </a:p>
      </dsp:txBody>
      <dsp:txXfrm>
        <a:off x="38638" y="963218"/>
        <a:ext cx="3681139" cy="714229"/>
      </dsp:txXfrm>
    </dsp:sp>
    <dsp:sp modelId="{700AA9FC-E606-4469-8960-EF178C301B94}">
      <dsp:nvSpPr>
        <dsp:cNvPr id="0" name=""/>
        <dsp:cNvSpPr/>
      </dsp:nvSpPr>
      <dsp:spPr>
        <a:xfrm>
          <a:off x="0" y="1811125"/>
          <a:ext cx="3758415" cy="791505"/>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a:t>Cudd</a:t>
          </a:r>
          <a:endParaRPr lang="en-GB" sz="3300" kern="1200"/>
        </a:p>
      </dsp:txBody>
      <dsp:txXfrm>
        <a:off x="38638" y="1849763"/>
        <a:ext cx="3681139" cy="714229"/>
      </dsp:txXfrm>
    </dsp:sp>
    <dsp:sp modelId="{22F6A3B0-9D82-4871-A6E6-989DE1DF608F}">
      <dsp:nvSpPr>
        <dsp:cNvPr id="0" name=""/>
        <dsp:cNvSpPr/>
      </dsp:nvSpPr>
      <dsp:spPr>
        <a:xfrm>
          <a:off x="0" y="2697670"/>
          <a:ext cx="3758415" cy="791505"/>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a:t>Gwaharddiedig</a:t>
          </a:r>
          <a:endParaRPr lang="en-GB" sz="3300" kern="1200"/>
        </a:p>
      </dsp:txBody>
      <dsp:txXfrm>
        <a:off x="38638" y="2736308"/>
        <a:ext cx="3681139" cy="7142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E5C45-FA20-425D-B6AC-3EAA74ABB78E}">
      <dsp:nvSpPr>
        <dsp:cNvPr id="0" name=""/>
        <dsp:cNvSpPr/>
      </dsp:nvSpPr>
      <dsp:spPr>
        <a:xfrm>
          <a:off x="0" y="38035"/>
          <a:ext cx="3960046"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i="1" kern="1200" dirty="0"/>
            <a:t>Explicit</a:t>
          </a:r>
          <a:endParaRPr lang="en-GB" sz="3300" i="1" kern="1200" dirty="0"/>
        </a:p>
      </dsp:txBody>
      <dsp:txXfrm>
        <a:off x="38638" y="76673"/>
        <a:ext cx="3882770" cy="714229"/>
      </dsp:txXfrm>
    </dsp:sp>
    <dsp:sp modelId="{907C44D1-A098-476F-8E17-9D955F1E7BE3}">
      <dsp:nvSpPr>
        <dsp:cNvPr id="0" name=""/>
        <dsp:cNvSpPr/>
      </dsp:nvSpPr>
      <dsp:spPr>
        <a:xfrm>
          <a:off x="0" y="924580"/>
          <a:ext cx="3960046" cy="791505"/>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i="1" kern="1200" dirty="0"/>
            <a:t>Implicit</a:t>
          </a:r>
          <a:endParaRPr lang="en-GB" sz="3300" i="1" kern="1200" dirty="0"/>
        </a:p>
      </dsp:txBody>
      <dsp:txXfrm>
        <a:off x="38638" y="963218"/>
        <a:ext cx="3882770" cy="714229"/>
      </dsp:txXfrm>
    </dsp:sp>
    <dsp:sp modelId="{65458EF4-6076-4610-B6CF-D9EFD9E80A50}">
      <dsp:nvSpPr>
        <dsp:cNvPr id="0" name=""/>
        <dsp:cNvSpPr/>
      </dsp:nvSpPr>
      <dsp:spPr>
        <a:xfrm>
          <a:off x="0" y="1811125"/>
          <a:ext cx="3960046" cy="791505"/>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i="1" kern="1200" dirty="0"/>
            <a:t>Hidden</a:t>
          </a:r>
        </a:p>
      </dsp:txBody>
      <dsp:txXfrm>
        <a:off x="38638" y="1849763"/>
        <a:ext cx="3882770" cy="714229"/>
      </dsp:txXfrm>
    </dsp:sp>
    <dsp:sp modelId="{5D02E1B4-6D2D-4DE3-8F6A-79D10623CBE7}">
      <dsp:nvSpPr>
        <dsp:cNvPr id="0" name=""/>
        <dsp:cNvSpPr/>
      </dsp:nvSpPr>
      <dsp:spPr>
        <a:xfrm>
          <a:off x="0" y="2697670"/>
          <a:ext cx="3960046" cy="791505"/>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i="1" kern="1200" dirty="0"/>
            <a:t>Excluded</a:t>
          </a:r>
        </a:p>
      </dsp:txBody>
      <dsp:txXfrm>
        <a:off x="38638" y="2736308"/>
        <a:ext cx="3882770" cy="7142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Implicit</a:t>
          </a:r>
          <a:endParaRPr lang="en-GB" sz="3200" i="1" kern="1200" dirty="0"/>
        </a:p>
      </dsp:txBody>
      <dsp:txXfrm>
        <a:off x="0" y="0"/>
        <a:ext cx="3886200" cy="7098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Amhenodol</a:t>
          </a:r>
          <a:endParaRPr lang="en-GB" sz="3200" kern="1200" dirty="0"/>
        </a:p>
      </dsp:txBody>
      <dsp:txXfrm>
        <a:off x="0" y="0"/>
        <a:ext cx="3886200" cy="7099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Explicit</a:t>
          </a:r>
          <a:endParaRPr lang="en-GB" sz="3200" i="1" kern="1200" dirty="0"/>
        </a:p>
      </dsp:txBody>
      <dsp:txXfrm>
        <a:off x="0" y="0"/>
        <a:ext cx="3886200" cy="7098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Penodol</a:t>
          </a:r>
          <a:endParaRPr lang="en-GB" sz="3200" kern="1200" dirty="0"/>
        </a:p>
      </dsp:txBody>
      <dsp:txXfrm>
        <a:off x="0" y="0"/>
        <a:ext cx="3886200" cy="7099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Hidden</a:t>
          </a:r>
          <a:endParaRPr lang="en-GB" sz="3200" i="1" kern="1200" dirty="0"/>
        </a:p>
      </dsp:txBody>
      <dsp:txXfrm>
        <a:off x="0" y="0"/>
        <a:ext cx="3886200" cy="7098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Cudd</a:t>
          </a:r>
          <a:endParaRPr lang="en-GB" sz="3200" kern="1200" dirty="0"/>
        </a:p>
      </dsp:txBody>
      <dsp:txXfrm>
        <a:off x="0" y="0"/>
        <a:ext cx="3886200" cy="7099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Excluded</a:t>
          </a:r>
          <a:endParaRPr lang="en-GB" sz="3200" i="1" kern="1200" dirty="0"/>
        </a:p>
      </dsp:txBody>
      <dsp:txXfrm>
        <a:off x="0" y="0"/>
        <a:ext cx="3886200" cy="7098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Gwaharddiedig</a:t>
          </a:r>
          <a:endParaRPr lang="en-GB" sz="3200" kern="1200" dirty="0"/>
        </a:p>
      </dsp:txBody>
      <dsp:txXfrm>
        <a:off x="0" y="0"/>
        <a:ext cx="3886200" cy="7099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1/9/2020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964514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Tasg i’r myfyrwyr nodi brawddeg o ddiffiniad ar post-it</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591657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Ar ol y tri diffiniad, myfyrwyr i ddewis pa un yw’r diffiniad gorau yn eu barn nhw...gan roi rhesymau.</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165228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Llawer yn debygol o fynd am y cyntaf am ei fod yn ddiffiniad mwy cryno</a:t>
            </a:r>
          </a:p>
          <a:p>
            <a:r>
              <a:rPr lang="cy-GB" dirty="0"/>
              <a:t>Yr ail (Tanner) yn dechrau cyfeirio at asesu a chanlyniadau dysgu (learning outcomes) ac yn ffocysu ar ‘wilful grwowth’ – angen i ddisgyblion fod ‘eisiau’ dysgu</a:t>
            </a:r>
          </a:p>
          <a:p>
            <a:r>
              <a:rPr lang="en-GB" dirty="0"/>
              <a:t>Schubert </a:t>
            </a:r>
            <a:r>
              <a:rPr lang="en-GB" dirty="0" err="1"/>
              <a:t>yn</a:t>
            </a:r>
            <a:r>
              <a:rPr lang="en-GB" dirty="0"/>
              <a:t> son am </a:t>
            </a:r>
            <a:r>
              <a:rPr lang="en-GB" dirty="0" err="1"/>
              <a:t>ddefnyddio</a:t>
            </a:r>
            <a:r>
              <a:rPr lang="en-GB" dirty="0"/>
              <a:t> </a:t>
            </a:r>
            <a:r>
              <a:rPr lang="en-GB" dirty="0" err="1"/>
              <a:t>cwricwlwm</a:t>
            </a:r>
            <a:r>
              <a:rPr lang="en-GB" dirty="0"/>
              <a:t> I </a:t>
            </a:r>
            <a:r>
              <a:rPr lang="en-GB" dirty="0" err="1"/>
              <a:t>newid</a:t>
            </a:r>
            <a:r>
              <a:rPr lang="en-GB" dirty="0"/>
              <a:t> </a:t>
            </a:r>
            <a:r>
              <a:rPr lang="en-GB" dirty="0" err="1"/>
              <a:t>cymdeithas</a:t>
            </a:r>
            <a:r>
              <a:rPr lang="en-GB" dirty="0"/>
              <a:t> - ;;</a:t>
            </a:r>
            <a:r>
              <a:rPr lang="en-GB" dirty="0" err="1"/>
              <a:t>awer</a:t>
            </a:r>
            <a:r>
              <a:rPr lang="en-GB" dirty="0"/>
              <a:t> o </a:t>
            </a:r>
            <a:r>
              <a:rPr lang="en-GB" dirty="0" err="1"/>
              <a:t>hyn</a:t>
            </a:r>
            <a:r>
              <a:rPr lang="en-GB" dirty="0"/>
              <a:t> </a:t>
            </a:r>
            <a:r>
              <a:rPr lang="en-GB" dirty="0" err="1"/>
              <a:t>yn</a:t>
            </a:r>
            <a:r>
              <a:rPr lang="en-GB" dirty="0"/>
              <a:t> </a:t>
            </a:r>
            <a:r>
              <a:rPr lang="en-GB" dirty="0" err="1"/>
              <a:t>digwydd</a:t>
            </a:r>
            <a:r>
              <a:rPr lang="en-GB" dirty="0"/>
              <a:t> </a:t>
            </a:r>
            <a:r>
              <a:rPr lang="en-GB" dirty="0" err="1"/>
              <a:t>gyda</a:t>
            </a:r>
            <a:r>
              <a:rPr lang="en-GB" dirty="0"/>
              <a:t> </a:t>
            </a:r>
            <a:r>
              <a:rPr lang="en-GB" dirty="0" err="1"/>
              <a:t>gwleidyddion</a:t>
            </a:r>
            <a:r>
              <a:rPr lang="en-GB" dirty="0"/>
              <a:t> </a:t>
            </a:r>
            <a:r>
              <a:rPr lang="en-GB" dirty="0" err="1"/>
              <a:t>yn</a:t>
            </a:r>
            <a:r>
              <a:rPr lang="en-GB" dirty="0"/>
              <a:t> </a:t>
            </a:r>
            <a:r>
              <a:rPr lang="en-GB" dirty="0" err="1"/>
              <a:t>ymyrryd</a:t>
            </a:r>
            <a:r>
              <a:rPr lang="en-GB" dirty="0"/>
              <a:t> </a:t>
            </a:r>
            <a:r>
              <a:rPr lang="en-GB" dirty="0" err="1"/>
              <a:t>mewn</a:t>
            </a:r>
            <a:r>
              <a:rPr lang="en-GB" dirty="0"/>
              <a:t> </a:t>
            </a:r>
            <a:r>
              <a:rPr lang="en-GB" dirty="0" err="1"/>
              <a:t>cwricwlwm</a:t>
            </a:r>
            <a:r>
              <a:rPr lang="en-GB" dirty="0"/>
              <a:t> (</a:t>
            </a:r>
            <a:r>
              <a:rPr lang="en-GB" dirty="0" err="1"/>
              <a:t>e.e.</a:t>
            </a:r>
            <a:r>
              <a:rPr lang="en-GB" dirty="0"/>
              <a:t> </a:t>
            </a:r>
            <a:r>
              <a:rPr lang="en-GB" dirty="0" err="1"/>
              <a:t>hanes</a:t>
            </a:r>
            <a:r>
              <a:rPr lang="en-GB" dirty="0"/>
              <a:t> </a:t>
            </a:r>
            <a:r>
              <a:rPr lang="en-GB" dirty="0" err="1"/>
              <a:t>yng</a:t>
            </a:r>
            <a:r>
              <a:rPr lang="en-GB" dirty="0"/>
              <a:t> </a:t>
            </a:r>
            <a:r>
              <a:rPr lang="en-GB" dirty="0" err="1"/>
              <a:t>Nghymru</a:t>
            </a:r>
            <a:r>
              <a:rPr lang="en-GB" dirty="0"/>
              <a:t> – </a:t>
            </a:r>
            <a:r>
              <a:rPr lang="en-GB" dirty="0" err="1"/>
              <a:t>prin</a:t>
            </a:r>
            <a:r>
              <a:rPr lang="en-GB" dirty="0"/>
              <a:t> dim </a:t>
            </a:r>
            <a:r>
              <a:rPr lang="en-GB" dirty="0" err="1"/>
              <a:t>ffocws</a:t>
            </a:r>
            <a:r>
              <a:rPr lang="en-GB" dirty="0"/>
              <a:t> </a:t>
            </a:r>
            <a:r>
              <a:rPr lang="en-GB" dirty="0" err="1"/>
              <a:t>ar</a:t>
            </a:r>
            <a:r>
              <a:rPr lang="en-GB" dirty="0"/>
              <a:t> </a:t>
            </a:r>
            <a:r>
              <a:rPr lang="en-GB" dirty="0" err="1"/>
              <a:t>hanes</a:t>
            </a:r>
            <a:r>
              <a:rPr lang="en-GB" dirty="0"/>
              <a:t> Cymru – </a:t>
            </a:r>
            <a:r>
              <a:rPr lang="en-GB" dirty="0" err="1"/>
              <a:t>Harri</a:t>
            </a:r>
            <a:r>
              <a:rPr lang="en-GB" dirty="0"/>
              <a:t> VIII, </a:t>
            </a:r>
            <a:r>
              <a:rPr lang="en-GB" dirty="0" err="1"/>
              <a:t>Brwydr</a:t>
            </a:r>
            <a:r>
              <a:rPr lang="en-GB" dirty="0"/>
              <a:t> Hastings, Ail </a:t>
            </a:r>
            <a:r>
              <a:rPr lang="en-GB" dirty="0" err="1"/>
              <a:t>Ryfel</a:t>
            </a:r>
            <a:r>
              <a:rPr lang="en-GB" dirty="0"/>
              <a:t> </a:t>
            </a:r>
            <a:r>
              <a:rPr lang="en-GB" dirty="0" err="1"/>
              <a:t>Byd</a:t>
            </a:r>
            <a:r>
              <a:rPr lang="en-GB" dirty="0"/>
              <a:t>…)</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56588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588218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594182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101878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588313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6743553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Myfyrwyr i labelu ar eu llinell amser pa fath o gynnwys fydd yn y cwricwlwm yn y dyfodol</a:t>
            </a:r>
          </a:p>
          <a:p>
            <a:r>
              <a:rPr lang="cy-GB" dirty="0"/>
              <a:t>e.e. Sgiliau digidol, symud oddi wrth wybodaeth at sgiliau</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499738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Rhannu’r dosbarth yn bedwar grwp a rhoi un o’r pedwar yr un iddyn nhw. Y grwpiau wedyn yn ffurfio dadleuon i berswadio pawb mai nhw ddylai ffurfio’r cwricwlwm</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61011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Myfyrywr i ymchwilio ar gyfrifiaduron/dyfeisiau i ddarganfod beth oedd y dylanwadau</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7668678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1/9/2020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5643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comments" Target="../comments/comment1.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eur01.safelinks.protection.outlook.com/?url=https%3A%2F%2Fwww.ted.com%2Ftalks%2Fken_robinson_changing_education_paradigms&amp;data=02%7C01%7C%7Cc64fcd08661a4861dab708d7950c78ca%7C4e0f11f9046e45059cb8db2152311e21%7C0%7C0%7C637141753107437324&amp;sdata=9J4MjwcyJG4UfK3GQB1AO9H3%2BKsZgehlYCgxQvZA5HY%3D&amp;reserved=0"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7B3FCD-8581-4526-B127-F5697BBC7014}"/>
              </a:ext>
            </a:extLst>
          </p:cNvPr>
          <p:cNvSpPr txBox="1"/>
          <p:nvPr/>
        </p:nvSpPr>
        <p:spPr>
          <a:xfrm>
            <a:off x="1097922" y="663671"/>
            <a:ext cx="7105475" cy="4031873"/>
          </a:xfrm>
          <a:prstGeom prst="rect">
            <a:avLst/>
          </a:prstGeom>
          <a:solidFill>
            <a:schemeClr val="tx1"/>
          </a:solidFill>
        </p:spPr>
        <p:txBody>
          <a:bodyPr wrap="square" rtlCol="0">
            <a:spAutoFit/>
          </a:bodyPr>
          <a:lstStyle/>
          <a:p>
            <a:r>
              <a:rPr lang="cy-GB" sz="3200" dirty="0">
                <a:solidFill>
                  <a:schemeClr val="bg1"/>
                </a:solidFill>
              </a:rPr>
              <a:t>ECAD4009 – </a:t>
            </a:r>
          </a:p>
          <a:p>
            <a:r>
              <a:rPr lang="cy-GB" sz="3200" dirty="0">
                <a:solidFill>
                  <a:schemeClr val="bg1"/>
                </a:solidFill>
              </a:rPr>
              <a:t>Ble ydyn ni’n dysgu / </a:t>
            </a:r>
          </a:p>
          <a:p>
            <a:r>
              <a:rPr lang="cy-GB" sz="3200" i="1" dirty="0">
                <a:solidFill>
                  <a:schemeClr val="bg1"/>
                </a:solidFill>
              </a:rPr>
              <a:t>Where am I teaching?</a:t>
            </a:r>
          </a:p>
          <a:p>
            <a:endParaRPr lang="cy-GB" sz="4000" dirty="0">
              <a:solidFill>
                <a:schemeClr val="bg1"/>
              </a:solidFill>
            </a:endParaRPr>
          </a:p>
          <a:p>
            <a:r>
              <a:rPr lang="cy-GB" sz="4000" dirty="0">
                <a:solidFill>
                  <a:schemeClr val="bg1"/>
                </a:solidFill>
              </a:rPr>
              <a:t>Beth yw ‘cwricwlwm’?</a:t>
            </a:r>
          </a:p>
          <a:p>
            <a:endParaRPr lang="cy-GB" sz="4000" dirty="0">
              <a:solidFill>
                <a:schemeClr val="bg1"/>
              </a:solidFill>
            </a:endParaRPr>
          </a:p>
          <a:p>
            <a:r>
              <a:rPr lang="cy-GB" sz="4000" i="1" dirty="0">
                <a:solidFill>
                  <a:schemeClr val="bg1"/>
                </a:solidFill>
              </a:rPr>
              <a:t>What is a ‘curriculum’?</a:t>
            </a:r>
            <a:endParaRPr lang="en-GB" sz="4000" i="1" dirty="0">
              <a:solidFill>
                <a:schemeClr val="bg1"/>
              </a:solidFill>
            </a:endParaRPr>
          </a:p>
        </p:txBody>
      </p:sp>
    </p:spTree>
    <p:extLst>
      <p:ext uri="{BB962C8B-B14F-4D97-AF65-F5344CB8AC3E}">
        <p14:creationId xmlns:p14="http://schemas.microsoft.com/office/powerpoint/2010/main" val="2575780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651A3-D323-4379-A93C-6B45200FD793}"/>
              </a:ext>
            </a:extLst>
          </p:cNvPr>
          <p:cNvSpPr>
            <a:spLocks noGrp="1"/>
          </p:cNvSpPr>
          <p:nvPr>
            <p:ph type="title"/>
          </p:nvPr>
        </p:nvSpPr>
        <p:spPr/>
        <p:txBody>
          <a:bodyPr>
            <a:normAutofit/>
          </a:bodyPr>
          <a:lstStyle/>
          <a:p>
            <a:r>
              <a:rPr lang="cy-GB" dirty="0"/>
              <a:t>Beth yw ‘cwricwlwm’? / What is a ‘curriculum’?</a:t>
            </a:r>
            <a:endParaRPr lang="en-GB" dirty="0"/>
          </a:p>
        </p:txBody>
      </p:sp>
      <p:sp>
        <p:nvSpPr>
          <p:cNvPr id="4" name="Content Placeholder 3">
            <a:extLst>
              <a:ext uri="{FF2B5EF4-FFF2-40B4-BE49-F238E27FC236}">
                <a16:creationId xmlns:a16="http://schemas.microsoft.com/office/drawing/2014/main" id="{D1571448-E0C4-49ED-B57D-DCDF171C8279}"/>
              </a:ext>
            </a:extLst>
          </p:cNvPr>
          <p:cNvSpPr>
            <a:spLocks noGrp="1"/>
          </p:cNvSpPr>
          <p:nvPr>
            <p:ph sz="half" idx="1"/>
          </p:nvPr>
        </p:nvSpPr>
        <p:spPr/>
        <p:txBody>
          <a:bodyPr/>
          <a:lstStyle/>
          <a:p>
            <a:r>
              <a:rPr lang="cy-GB" dirty="0"/>
              <a:t>Mae’n siwr eich bod chi wedi clywed y gair ‘cwricwlwm’ sawl gwaith yn ystod eich taith addysg? Ond beth yw ei ystyr e?</a:t>
            </a:r>
            <a:endParaRPr lang="en-GB" dirty="0"/>
          </a:p>
        </p:txBody>
      </p:sp>
      <p:sp>
        <p:nvSpPr>
          <p:cNvPr id="5" name="Content Placeholder 4">
            <a:extLst>
              <a:ext uri="{FF2B5EF4-FFF2-40B4-BE49-F238E27FC236}">
                <a16:creationId xmlns:a16="http://schemas.microsoft.com/office/drawing/2014/main" id="{FD3BBDAB-77D7-41AC-BB6C-E46B4F20697B}"/>
              </a:ext>
            </a:extLst>
          </p:cNvPr>
          <p:cNvSpPr>
            <a:spLocks noGrp="1"/>
          </p:cNvSpPr>
          <p:nvPr>
            <p:ph sz="half" idx="2"/>
          </p:nvPr>
        </p:nvSpPr>
        <p:spPr/>
        <p:txBody>
          <a:bodyPr/>
          <a:lstStyle/>
          <a:p>
            <a:r>
              <a:rPr lang="cy-GB" dirty="0"/>
              <a:t>You must have heard the word ‘curriculum’ many </a:t>
            </a:r>
            <a:r>
              <a:rPr lang="cy-GB" dirty="0" err="1"/>
              <a:t>times</a:t>
            </a:r>
            <a:r>
              <a:rPr lang="cy-GB" dirty="0"/>
              <a:t> </a:t>
            </a:r>
            <a:r>
              <a:rPr lang="cy-GB" dirty="0" err="1"/>
              <a:t>throughout</a:t>
            </a:r>
            <a:r>
              <a:rPr lang="cy-GB" dirty="0"/>
              <a:t> your educational journey. But what does it mean?</a:t>
            </a:r>
            <a:endParaRPr lang="en-GB" dirty="0"/>
          </a:p>
        </p:txBody>
      </p:sp>
    </p:spTree>
    <p:extLst>
      <p:ext uri="{BB962C8B-B14F-4D97-AF65-F5344CB8AC3E}">
        <p14:creationId xmlns:p14="http://schemas.microsoft.com/office/powerpoint/2010/main" val="1476143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F278D9-D514-45D1-97FC-9318C4CCA5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6500" y="1288732"/>
            <a:ext cx="4038600" cy="4212928"/>
          </a:xfrm>
          <a:prstGeom prst="rect">
            <a:avLst/>
          </a:prstGeom>
        </p:spPr>
      </p:pic>
      <p:sp>
        <p:nvSpPr>
          <p:cNvPr id="2" name="Title 1">
            <a:extLst>
              <a:ext uri="{FF2B5EF4-FFF2-40B4-BE49-F238E27FC236}">
                <a16:creationId xmlns:a16="http://schemas.microsoft.com/office/drawing/2014/main" id="{EED651A3-D323-4379-A93C-6B45200FD793}"/>
              </a:ext>
            </a:extLst>
          </p:cNvPr>
          <p:cNvSpPr>
            <a:spLocks noGrp="1"/>
          </p:cNvSpPr>
          <p:nvPr>
            <p:ph type="title"/>
          </p:nvPr>
        </p:nvSpPr>
        <p:spPr/>
        <p:txBody>
          <a:bodyPr>
            <a:normAutofit/>
          </a:bodyPr>
          <a:lstStyle/>
          <a:p>
            <a:r>
              <a:rPr lang="cy-GB" dirty="0"/>
              <a:t>Beth yw ‘cwricwlwm’? / What is a ‘curriculum’?</a:t>
            </a:r>
            <a:endParaRPr lang="en-GB" dirty="0"/>
          </a:p>
        </p:txBody>
      </p:sp>
      <p:sp>
        <p:nvSpPr>
          <p:cNvPr id="4" name="Content Placeholder 3">
            <a:extLst>
              <a:ext uri="{FF2B5EF4-FFF2-40B4-BE49-F238E27FC236}">
                <a16:creationId xmlns:a16="http://schemas.microsoft.com/office/drawing/2014/main" id="{D1571448-E0C4-49ED-B57D-DCDF171C8279}"/>
              </a:ext>
            </a:extLst>
          </p:cNvPr>
          <p:cNvSpPr>
            <a:spLocks noGrp="1"/>
          </p:cNvSpPr>
          <p:nvPr>
            <p:ph sz="half" idx="1"/>
          </p:nvPr>
        </p:nvSpPr>
        <p:spPr>
          <a:xfrm>
            <a:off x="457200" y="1600201"/>
            <a:ext cx="4038600" cy="3989040"/>
          </a:xfrm>
        </p:spPr>
        <p:txBody>
          <a:bodyPr/>
          <a:lstStyle/>
          <a:p>
            <a:r>
              <a:rPr lang="cy-GB" dirty="0"/>
              <a:t>Ceisiwch ysgrifennu brawddeg sy’n esbonio beth yw ystyr cwricwlwm</a:t>
            </a:r>
          </a:p>
          <a:p>
            <a:r>
              <a:rPr lang="cy-GB" dirty="0"/>
              <a:t>(peidiwch poeni...atebion yn dod ar y sleidiau nesaf...!)</a:t>
            </a:r>
            <a:endParaRPr lang="en-GB" dirty="0"/>
          </a:p>
        </p:txBody>
      </p:sp>
      <p:sp>
        <p:nvSpPr>
          <p:cNvPr id="5" name="Content Placeholder 4">
            <a:extLst>
              <a:ext uri="{FF2B5EF4-FFF2-40B4-BE49-F238E27FC236}">
                <a16:creationId xmlns:a16="http://schemas.microsoft.com/office/drawing/2014/main" id="{FD3BBDAB-77D7-41AC-BB6C-E46B4F20697B}"/>
              </a:ext>
            </a:extLst>
          </p:cNvPr>
          <p:cNvSpPr>
            <a:spLocks noGrp="1"/>
          </p:cNvSpPr>
          <p:nvPr>
            <p:ph sz="half" idx="2"/>
          </p:nvPr>
        </p:nvSpPr>
        <p:spPr>
          <a:xfrm>
            <a:off x="4648200" y="1600201"/>
            <a:ext cx="4038600" cy="3989040"/>
          </a:xfrm>
        </p:spPr>
        <p:txBody>
          <a:bodyPr/>
          <a:lstStyle/>
          <a:p>
            <a:r>
              <a:rPr lang="cy-GB" dirty="0"/>
              <a:t>Try and write a sentence that explains what ‘curriculum’ means</a:t>
            </a:r>
          </a:p>
          <a:p>
            <a:endParaRPr lang="cy-GB" dirty="0"/>
          </a:p>
          <a:p>
            <a:r>
              <a:rPr lang="cy-GB" dirty="0"/>
              <a:t>(don’t worry...answers coming on the next slides!)</a:t>
            </a:r>
            <a:endParaRPr lang="en-GB" dirty="0"/>
          </a:p>
        </p:txBody>
      </p:sp>
    </p:spTree>
    <p:extLst>
      <p:ext uri="{BB962C8B-B14F-4D97-AF65-F5344CB8AC3E}">
        <p14:creationId xmlns:p14="http://schemas.microsoft.com/office/powerpoint/2010/main" val="318553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yw</a:t>
            </a:r>
            <a:r>
              <a:rPr lang="en-GB" dirty="0"/>
              <a:t> </a:t>
            </a:r>
            <a:r>
              <a:rPr lang="en-GB" dirty="0" err="1"/>
              <a:t>ystyr</a:t>
            </a:r>
            <a:r>
              <a:rPr lang="en-GB" dirty="0"/>
              <a:t> ‘</a:t>
            </a:r>
            <a:r>
              <a:rPr lang="en-GB" dirty="0" err="1"/>
              <a:t>cwricwlwm</a:t>
            </a:r>
            <a:r>
              <a:rPr lang="en-GB" dirty="0"/>
              <a:t>’?</a:t>
            </a:r>
            <a:br>
              <a:rPr lang="en-GB" dirty="0"/>
            </a:br>
            <a:r>
              <a:rPr lang="en-GB" i="1" dirty="0"/>
              <a:t>What is the meaning of ‘curriculum’?</a:t>
            </a:r>
            <a:br>
              <a:rPr lang="en-GB" dirty="0"/>
            </a:b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3814034723"/>
              </p:ext>
            </p:extLst>
          </p:nvPr>
        </p:nvGraphicFramePr>
        <p:xfrm>
          <a:off x="457200" y="1600200"/>
          <a:ext cx="3898776" cy="3383280"/>
        </p:xfrm>
        <a:graphic>
          <a:graphicData uri="http://schemas.openxmlformats.org/drawingml/2006/table">
            <a:tbl>
              <a:tblPr firstRow="1" bandRow="1">
                <a:tableStyleId>{2D5ABB26-0587-4C30-8999-92F81FD0307C}</a:tableStyleId>
              </a:tblPr>
              <a:tblGrid>
                <a:gridCol w="3898776">
                  <a:extLst>
                    <a:ext uri="{9D8B030D-6E8A-4147-A177-3AD203B41FA5}">
                      <a16:colId xmlns:a16="http://schemas.microsoft.com/office/drawing/2014/main" val="20000"/>
                    </a:ext>
                  </a:extLst>
                </a:gridCol>
              </a:tblGrid>
              <a:tr h="370840">
                <a:tc>
                  <a:txBody>
                    <a:bodyPr/>
                    <a:lstStyle/>
                    <a:p>
                      <a:r>
                        <a:rPr lang="en-GB" sz="2400" b="1" dirty="0" err="1"/>
                        <a:t>Gwraidd</a:t>
                      </a:r>
                      <a:r>
                        <a:rPr lang="en-GB" sz="2400" b="1" dirty="0"/>
                        <a:t>:</a:t>
                      </a:r>
                    </a:p>
                    <a:p>
                      <a:endParaRPr lang="en-GB" sz="2400" dirty="0"/>
                    </a:p>
                    <a:p>
                      <a:r>
                        <a:rPr lang="en-GB" sz="2400" dirty="0" err="1"/>
                        <a:t>O’r</a:t>
                      </a:r>
                      <a:r>
                        <a:rPr lang="en-GB" sz="2400" dirty="0"/>
                        <a:t> </a:t>
                      </a:r>
                      <a:r>
                        <a:rPr lang="en-GB" sz="2400" dirty="0" err="1"/>
                        <a:t>Lladin</a:t>
                      </a:r>
                      <a:r>
                        <a:rPr lang="en-GB" sz="2400" dirty="0"/>
                        <a:t> ‘</a:t>
                      </a:r>
                      <a:r>
                        <a:rPr lang="en-GB" sz="2400" i="1" dirty="0" err="1"/>
                        <a:t>currere</a:t>
                      </a:r>
                      <a:r>
                        <a:rPr lang="en-GB" sz="2400" i="1" dirty="0"/>
                        <a:t>’</a:t>
                      </a:r>
                      <a:r>
                        <a:rPr lang="en-GB" sz="2400" dirty="0"/>
                        <a:t>, </a:t>
                      </a:r>
                      <a:r>
                        <a:rPr lang="en-GB" sz="2400" dirty="0" err="1"/>
                        <a:t>sy’n</a:t>
                      </a:r>
                      <a:r>
                        <a:rPr lang="en-GB" sz="2400" dirty="0"/>
                        <a:t> </a:t>
                      </a:r>
                      <a:r>
                        <a:rPr lang="en-GB" sz="2400" dirty="0" err="1"/>
                        <a:t>golygu</a:t>
                      </a:r>
                      <a:r>
                        <a:rPr lang="en-GB" sz="2400" dirty="0"/>
                        <a:t>  ‘</a:t>
                      </a:r>
                      <a:r>
                        <a:rPr lang="en-GB" sz="2400" i="1" dirty="0"/>
                        <a:t>y</a:t>
                      </a:r>
                      <a:r>
                        <a:rPr lang="en-GB" sz="2400" i="1" baseline="0" dirty="0"/>
                        <a:t> </a:t>
                      </a:r>
                      <a:r>
                        <a:rPr lang="en-GB" sz="2400" i="1" baseline="0" dirty="0" err="1"/>
                        <a:t>weithred</a:t>
                      </a:r>
                      <a:r>
                        <a:rPr lang="en-GB" sz="2400" i="1" baseline="0" dirty="0"/>
                        <a:t> o </a:t>
                      </a:r>
                      <a:r>
                        <a:rPr lang="en-GB" sz="2400" i="1" baseline="0" dirty="0" err="1"/>
                        <a:t>redeg</a:t>
                      </a:r>
                      <a:r>
                        <a:rPr lang="en-GB" sz="2400" i="1" dirty="0"/>
                        <a:t>,  </a:t>
                      </a:r>
                      <a:r>
                        <a:rPr lang="en-GB" sz="2400" i="1" dirty="0" err="1"/>
                        <a:t>ffordd</a:t>
                      </a:r>
                      <a:r>
                        <a:rPr lang="en-GB" sz="2400" i="1" dirty="0"/>
                        <a:t> o </a:t>
                      </a:r>
                      <a:r>
                        <a:rPr lang="en-GB" sz="2400" i="1" dirty="0" err="1"/>
                        <a:t>weithredu</a:t>
                      </a:r>
                      <a:r>
                        <a:rPr lang="en-GB" sz="2400" dirty="0"/>
                        <a:t>’.</a:t>
                      </a:r>
                    </a:p>
                    <a:p>
                      <a:endParaRPr lang="en-GB" sz="2400" dirty="0"/>
                    </a:p>
                    <a:p>
                      <a:r>
                        <a:rPr lang="en-GB" sz="2400" dirty="0" err="1"/>
                        <a:t>Mae’n</a:t>
                      </a:r>
                      <a:r>
                        <a:rPr lang="en-GB" sz="2400" dirty="0"/>
                        <a:t> </a:t>
                      </a:r>
                      <a:r>
                        <a:rPr lang="en-GB" sz="2400" dirty="0" err="1"/>
                        <a:t>disgrifio</a:t>
                      </a:r>
                      <a:r>
                        <a:rPr lang="en-GB" sz="2400" dirty="0"/>
                        <a:t> </a:t>
                      </a:r>
                      <a:r>
                        <a:rPr lang="en-GB" sz="2400" dirty="0" err="1"/>
                        <a:t>taith</a:t>
                      </a:r>
                      <a:r>
                        <a:rPr lang="en-GB" sz="2400" dirty="0"/>
                        <a:t> </a:t>
                      </a:r>
                      <a:r>
                        <a:rPr lang="en-GB" sz="2400" dirty="0" err="1"/>
                        <a:t>ddysgu</a:t>
                      </a:r>
                      <a:r>
                        <a:rPr lang="en-GB" sz="2400" dirty="0"/>
                        <a:t> </a:t>
                      </a:r>
                      <a:r>
                        <a:rPr lang="en-GB" sz="2400" dirty="0" err="1"/>
                        <a:t>rhywun</a:t>
                      </a:r>
                      <a:r>
                        <a:rPr lang="en-GB" sz="2400" dirty="0"/>
                        <a:t>.</a:t>
                      </a:r>
                    </a:p>
                    <a:p>
                      <a:endParaRPr lang="en-GB" sz="2400" dirty="0"/>
                    </a:p>
                  </a:txBody>
                  <a:tcPr marL="46376" marR="46376"/>
                </a:tc>
                <a:extLst>
                  <a:ext uri="{0D108BD9-81ED-4DB2-BD59-A6C34878D82A}">
                    <a16:rowId xmlns:a16="http://schemas.microsoft.com/office/drawing/2014/main" val="10000"/>
                  </a:ext>
                </a:extLst>
              </a:tr>
            </a:tbl>
          </a:graphicData>
        </a:graphic>
      </p:graphicFrame>
      <p:sp>
        <p:nvSpPr>
          <p:cNvPr id="3" name="Content Placeholder 2">
            <a:extLst>
              <a:ext uri="{FF2B5EF4-FFF2-40B4-BE49-F238E27FC236}">
                <a16:creationId xmlns:a16="http://schemas.microsoft.com/office/drawing/2014/main" id="{303F90FD-0BC2-4548-8C8B-7B36429CDA85}"/>
              </a:ext>
            </a:extLst>
          </p:cNvPr>
          <p:cNvSpPr>
            <a:spLocks noGrp="1"/>
          </p:cNvSpPr>
          <p:nvPr>
            <p:ph sz="half" idx="2"/>
          </p:nvPr>
        </p:nvSpPr>
        <p:spPr>
          <a:xfrm>
            <a:off x="4648200" y="1600201"/>
            <a:ext cx="4100264" cy="3989040"/>
          </a:xfrm>
        </p:spPr>
        <p:txBody>
          <a:bodyPr/>
          <a:lstStyle/>
          <a:p>
            <a:pPr marL="0" indent="0">
              <a:buNone/>
            </a:pPr>
            <a:r>
              <a:rPr lang="en-GB" sz="2400" b="1" i="1" dirty="0"/>
              <a:t>Origin:</a:t>
            </a:r>
          </a:p>
          <a:p>
            <a:pPr marL="0" indent="0">
              <a:buNone/>
            </a:pPr>
            <a:endParaRPr lang="en-GB" sz="2400" b="1" i="1" dirty="0"/>
          </a:p>
          <a:p>
            <a:pPr marL="0" indent="0">
              <a:buNone/>
            </a:pPr>
            <a:r>
              <a:rPr lang="en-GB" sz="2400" i="1" dirty="0"/>
              <a:t>From the Latin ‘</a:t>
            </a:r>
            <a:r>
              <a:rPr lang="en-GB" sz="2400" i="1" dirty="0" err="1"/>
              <a:t>currere</a:t>
            </a:r>
            <a:r>
              <a:rPr lang="en-GB" sz="2400" i="1" dirty="0"/>
              <a:t>’, which means ‘action of running, course of action’.</a:t>
            </a:r>
          </a:p>
          <a:p>
            <a:pPr marL="0" indent="0">
              <a:buNone/>
            </a:pPr>
            <a:endParaRPr lang="en-GB" sz="2400" i="1" dirty="0"/>
          </a:p>
          <a:p>
            <a:pPr marL="0" indent="0">
              <a:buNone/>
            </a:pPr>
            <a:r>
              <a:rPr lang="en-GB" sz="2400" i="1" dirty="0"/>
              <a:t>It describes someone’s learning journey.</a:t>
            </a:r>
          </a:p>
          <a:p>
            <a:endParaRPr lang="en-GB" dirty="0"/>
          </a:p>
        </p:txBody>
      </p:sp>
    </p:spTree>
    <p:extLst>
      <p:ext uri="{BB962C8B-B14F-4D97-AF65-F5344CB8AC3E}">
        <p14:creationId xmlns:p14="http://schemas.microsoft.com/office/powerpoint/2010/main" val="2773877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dirty="0"/>
              <a:t>Diffiniad 1 / </a:t>
            </a:r>
            <a:r>
              <a:rPr lang="cy-GB" i="1" dirty="0"/>
              <a:t>Definition 1</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3126361387"/>
              </p:ext>
            </p:extLst>
          </p:nvPr>
        </p:nvGraphicFramePr>
        <p:xfrm>
          <a:off x="679806" y="1397000"/>
          <a:ext cx="7784387" cy="4192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023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dirty="0"/>
              <a:t>Diffiniad 2 / </a:t>
            </a:r>
            <a:r>
              <a:rPr lang="cy-GB" i="1" dirty="0"/>
              <a:t>Definition 2</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2757785535"/>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806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dirty="0"/>
              <a:t>Diffiniad 3 / </a:t>
            </a:r>
            <a:r>
              <a:rPr lang="cy-GB" i="1" dirty="0"/>
              <a:t>Definition 3</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2830580542"/>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2549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a:xfrm>
            <a:off x="328773" y="139094"/>
            <a:ext cx="8691937" cy="1325563"/>
          </a:xfrm>
        </p:spPr>
        <p:txBody>
          <a:bodyPr/>
          <a:lstStyle/>
          <a:p>
            <a:r>
              <a:rPr lang="cy-GB" dirty="0"/>
              <a:t>Pa un sydd orau? / </a:t>
            </a:r>
            <a:r>
              <a:rPr lang="cy-GB" i="1" dirty="0"/>
              <a:t>Which is the best?</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1232299560"/>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9549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3" name="Content Placeholder 2">
            <a:extLst>
              <a:ext uri="{FF2B5EF4-FFF2-40B4-BE49-F238E27FC236}">
                <a16:creationId xmlns:a16="http://schemas.microsoft.com/office/drawing/2014/main" id="{341CDD4F-9AE6-4235-AEB2-2C56A607AA96}"/>
              </a:ext>
            </a:extLst>
          </p:cNvPr>
          <p:cNvGraphicFramePr>
            <a:graphicFrameLocks noGrp="1"/>
          </p:cNvGraphicFramePr>
          <p:nvPr>
            <p:ph sz="half" idx="1"/>
            <p:extLst>
              <p:ext uri="{D42A27DB-BD31-4B8C-83A1-F6EECF244321}">
                <p14:modId xmlns:p14="http://schemas.microsoft.com/office/powerpoint/2010/main" val="3898003583"/>
              </p:ext>
            </p:extLst>
          </p:nvPr>
        </p:nvGraphicFramePr>
        <p:xfrm>
          <a:off x="628650" y="1825625"/>
          <a:ext cx="3758415" cy="3527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830FD22E-42FD-4005-BF93-43DD84C2A644}"/>
              </a:ext>
            </a:extLst>
          </p:cNvPr>
          <p:cNvGraphicFramePr>
            <a:graphicFrameLocks noGrp="1"/>
          </p:cNvGraphicFramePr>
          <p:nvPr>
            <p:ph sz="half" idx="2"/>
            <p:extLst>
              <p:ext uri="{D42A27DB-BD31-4B8C-83A1-F6EECF244321}">
                <p14:modId xmlns:p14="http://schemas.microsoft.com/office/powerpoint/2010/main" val="2977295015"/>
              </p:ext>
            </p:extLst>
          </p:nvPr>
        </p:nvGraphicFramePr>
        <p:xfrm>
          <a:off x="4629150" y="1825625"/>
          <a:ext cx="3960046" cy="35272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16735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547509314"/>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ext uri="{D42A27DB-BD31-4B8C-83A1-F6EECF244321}">
                <p14:modId xmlns:p14="http://schemas.microsoft.com/office/powerpoint/2010/main" val="488334939"/>
              </p:ext>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Yr hyn mae disgyblion yn dysgu o agweddau athrawon ac amgylchiadau’r ysgol e.e.</a:t>
            </a:r>
          </a:p>
          <a:p>
            <a:pPr marL="800100" lvl="1" indent="-342900">
              <a:buFont typeface="Courier New" panose="02070309020205020404" pitchFamily="49" charset="0"/>
              <a:buChar char="o"/>
            </a:pPr>
            <a:r>
              <a:rPr lang="cy-GB" sz="2400" dirty="0"/>
              <a:t>Brwdfrydedd at ddysgu</a:t>
            </a:r>
          </a:p>
          <a:p>
            <a:pPr marL="800100" lvl="1" indent="-342900">
              <a:buFont typeface="Courier New" panose="02070309020205020404" pitchFamily="49" charset="0"/>
              <a:buChar char="o"/>
            </a:pPr>
            <a:r>
              <a:rPr lang="cy-GB" sz="2400" dirty="0"/>
              <a:t>Awyrgych gefnogol</a:t>
            </a:r>
          </a:p>
          <a:p>
            <a:r>
              <a:rPr lang="cy-GB" sz="2400" dirty="0"/>
              <a:t>(y cwricwlwm anfwriadol)</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896474" cy="3046988"/>
          </a:xfrm>
          <a:prstGeom prst="rect">
            <a:avLst/>
          </a:prstGeom>
          <a:noFill/>
        </p:spPr>
        <p:txBody>
          <a:bodyPr wrap="square" rtlCol="0">
            <a:spAutoFit/>
          </a:bodyPr>
          <a:lstStyle/>
          <a:p>
            <a:pPr marL="285750" indent="-285750">
              <a:buFont typeface="Arial" panose="020B0604020202020204" pitchFamily="34" charset="0"/>
              <a:buChar char="•"/>
            </a:pPr>
            <a:r>
              <a:rPr lang="cy-GB" sz="2400" i="1" dirty="0"/>
              <a:t>Pupils learn from the attitudes of teachers and the school environment e.g.</a:t>
            </a:r>
          </a:p>
          <a:p>
            <a:pPr marL="800100" lvl="1" indent="-342900">
              <a:buFont typeface="Courier New" panose="02070309020205020404" pitchFamily="49" charset="0"/>
              <a:buChar char="o"/>
            </a:pPr>
            <a:r>
              <a:rPr lang="cy-GB" sz="2400" i="1" dirty="0"/>
              <a:t>Enthusiasm for learning</a:t>
            </a:r>
          </a:p>
          <a:p>
            <a:pPr marL="800100" lvl="1" indent="-342900">
              <a:buFont typeface="Courier New" panose="02070309020205020404" pitchFamily="49" charset="0"/>
              <a:buChar char="o"/>
            </a:pPr>
            <a:r>
              <a:rPr lang="cy-GB" sz="2400" i="1" dirty="0"/>
              <a:t>Supportive environment</a:t>
            </a:r>
          </a:p>
          <a:p>
            <a:r>
              <a:rPr lang="cy-GB" sz="2400" i="1" dirty="0"/>
              <a:t>(the unintended curriculum)</a:t>
            </a:r>
            <a:endParaRPr lang="en-GB" sz="2400" i="1" dirty="0"/>
          </a:p>
        </p:txBody>
      </p:sp>
    </p:spTree>
    <p:extLst>
      <p:ext uri="{BB962C8B-B14F-4D97-AF65-F5344CB8AC3E}">
        <p14:creationId xmlns:p14="http://schemas.microsoft.com/office/powerpoint/2010/main" val="68108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Yr hyn sydd angen dysgu yn ôl dogfennau’r llywodraeth </a:t>
            </a:r>
          </a:p>
          <a:p>
            <a:pPr marL="800100" lvl="1" indent="-342900">
              <a:buFont typeface="Courier New" panose="02070309020205020404" pitchFamily="49" charset="0"/>
              <a:buChar char="o"/>
            </a:pPr>
            <a:r>
              <a:rPr lang="cy-GB" sz="2400" dirty="0"/>
              <a:t>Sgiliau e.e. llythrennedd, rhifedd </a:t>
            </a:r>
          </a:p>
          <a:p>
            <a:pPr marL="800100" lvl="1" indent="-342900">
              <a:buFont typeface="Courier New" panose="02070309020205020404" pitchFamily="49" charset="0"/>
              <a:buChar char="o"/>
            </a:pPr>
            <a:r>
              <a:rPr lang="cy-GB" sz="2400" dirty="0"/>
              <a:t>Gwybodaeth e.e. Hanes, Mathemateg</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678148" cy="3046988"/>
          </a:xfrm>
          <a:prstGeom prst="rect">
            <a:avLst/>
          </a:prstGeom>
          <a:noFill/>
        </p:spPr>
        <p:txBody>
          <a:bodyPr wrap="square" rtlCol="0">
            <a:spAutoFit/>
          </a:bodyPr>
          <a:lstStyle/>
          <a:p>
            <a:pPr marL="285750" indent="-285750">
              <a:buFont typeface="Arial" panose="020B0604020202020204" pitchFamily="34" charset="0"/>
              <a:buChar char="•"/>
            </a:pPr>
            <a:r>
              <a:rPr lang="cy-GB" sz="2400" i="1" dirty="0"/>
              <a:t>The content thas has to be taught according to government documents i.e.  </a:t>
            </a:r>
          </a:p>
          <a:p>
            <a:pPr marL="800100" lvl="1" indent="-342900">
              <a:buFont typeface="Courier New" panose="02070309020205020404" pitchFamily="49" charset="0"/>
              <a:buChar char="o"/>
            </a:pPr>
            <a:r>
              <a:rPr lang="cy-GB" sz="2400" i="1" dirty="0"/>
              <a:t>Skills e.g. literacy and numeracy</a:t>
            </a:r>
          </a:p>
          <a:p>
            <a:pPr marL="800100" lvl="1" indent="-342900">
              <a:buFont typeface="Courier New" panose="02070309020205020404" pitchFamily="49" charset="0"/>
              <a:buChar char="o"/>
            </a:pPr>
            <a:r>
              <a:rPr lang="cy-GB" sz="2400" i="1" dirty="0"/>
              <a:t>Knowledge e.g. History, Maths</a:t>
            </a:r>
            <a:endParaRPr lang="en-GB" sz="2400" i="1" dirty="0"/>
          </a:p>
        </p:txBody>
      </p:sp>
    </p:spTree>
    <p:extLst>
      <p:ext uri="{BB962C8B-B14F-4D97-AF65-F5344CB8AC3E}">
        <p14:creationId xmlns:p14="http://schemas.microsoft.com/office/powerpoint/2010/main" val="3036350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2864175304"/>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ext uri="{D42A27DB-BD31-4B8C-83A1-F6EECF244321}">
                <p14:modId xmlns:p14="http://schemas.microsoft.com/office/powerpoint/2010/main" val="2116969200"/>
              </p:ext>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Egwyddorion sy’n cael eu dysgu e.e.</a:t>
            </a:r>
          </a:p>
          <a:p>
            <a:pPr marL="800100" lvl="1" indent="-342900">
              <a:buFont typeface="Courier New" panose="02070309020205020404" pitchFamily="49" charset="0"/>
              <a:buChar char="o"/>
            </a:pPr>
            <a:r>
              <a:rPr lang="cy-GB" sz="2400" dirty="0"/>
              <a:t>ymddygiad</a:t>
            </a:r>
          </a:p>
          <a:p>
            <a:pPr marL="800100" lvl="1" indent="-342900">
              <a:buFont typeface="Courier New" panose="02070309020205020404" pitchFamily="49" charset="0"/>
              <a:buChar char="o"/>
            </a:pPr>
            <a:r>
              <a:rPr lang="cy-GB" sz="2400" dirty="0"/>
              <a:t>ymdrech</a:t>
            </a:r>
          </a:p>
          <a:p>
            <a:pPr marL="800100" lvl="1" indent="-342900">
              <a:buFont typeface="Courier New" panose="02070309020205020404" pitchFamily="49" charset="0"/>
              <a:buChar char="o"/>
            </a:pPr>
            <a:r>
              <a:rPr lang="cy-GB" sz="2400" dirty="0"/>
              <a:t>cwblhau tasgau</a:t>
            </a:r>
          </a:p>
          <a:p>
            <a:pPr marL="800100" lvl="1" indent="-342900">
              <a:buFont typeface="Courier New" panose="02070309020205020404" pitchFamily="49" charset="0"/>
              <a:buChar char="o"/>
            </a:pPr>
            <a:r>
              <a:rPr lang="cy-GB" sz="2400" dirty="0"/>
              <a:t>cydweithio</a:t>
            </a:r>
          </a:p>
          <a:p>
            <a:pPr marL="800100" lvl="1" indent="-342900">
              <a:buFont typeface="Courier New" panose="02070309020205020404" pitchFamily="49" charset="0"/>
              <a:buChar char="o"/>
            </a:pPr>
            <a:r>
              <a:rPr lang="cy-GB" sz="2400" dirty="0"/>
              <a:t>prydlondeb </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i="1" dirty="0"/>
              <a:t>Principles learnt through the teaching e.g.</a:t>
            </a:r>
          </a:p>
          <a:p>
            <a:pPr marL="800100" lvl="1" indent="-342900">
              <a:buFont typeface="Courier New" panose="02070309020205020404" pitchFamily="49" charset="0"/>
              <a:buChar char="o"/>
            </a:pPr>
            <a:r>
              <a:rPr lang="cy-GB" sz="2400" i="1" dirty="0"/>
              <a:t>behaviour</a:t>
            </a:r>
          </a:p>
          <a:p>
            <a:pPr marL="800100" lvl="1" indent="-342900">
              <a:buFont typeface="Courier New" panose="02070309020205020404" pitchFamily="49" charset="0"/>
              <a:buChar char="o"/>
            </a:pPr>
            <a:r>
              <a:rPr lang="cy-GB" sz="2400" i="1" dirty="0"/>
              <a:t>effort</a:t>
            </a:r>
          </a:p>
          <a:p>
            <a:pPr marL="800100" lvl="1" indent="-342900">
              <a:buFont typeface="Courier New" panose="02070309020205020404" pitchFamily="49" charset="0"/>
              <a:buChar char="o"/>
            </a:pPr>
            <a:r>
              <a:rPr lang="cy-GB" sz="2400" i="1" dirty="0"/>
              <a:t>completing tasks</a:t>
            </a:r>
          </a:p>
          <a:p>
            <a:pPr marL="800100" lvl="1" indent="-342900">
              <a:buFont typeface="Courier New" panose="02070309020205020404" pitchFamily="49" charset="0"/>
              <a:buChar char="o"/>
            </a:pPr>
            <a:r>
              <a:rPr lang="cy-GB" sz="2400" i="1" dirty="0"/>
              <a:t>working together</a:t>
            </a:r>
          </a:p>
          <a:p>
            <a:pPr marL="800100" lvl="1" indent="-342900">
              <a:buFont typeface="Courier New" panose="02070309020205020404" pitchFamily="49" charset="0"/>
              <a:buChar char="o"/>
            </a:pPr>
            <a:r>
              <a:rPr lang="cy-GB" sz="2400" i="1" dirty="0"/>
              <a:t>punctuality</a:t>
            </a:r>
            <a:endParaRPr lang="en-GB" sz="2400" i="1" dirty="0"/>
          </a:p>
        </p:txBody>
      </p:sp>
    </p:spTree>
    <p:extLst>
      <p:ext uri="{BB962C8B-B14F-4D97-AF65-F5344CB8AC3E}">
        <p14:creationId xmlns:p14="http://schemas.microsoft.com/office/powerpoint/2010/main" val="1783910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2064461652"/>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ext uri="{D42A27DB-BD31-4B8C-83A1-F6EECF244321}">
                <p14:modId xmlns:p14="http://schemas.microsoft.com/office/powerpoint/2010/main" val="1075436947"/>
              </p:ext>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369870" y="2578813"/>
            <a:ext cx="4017195"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Testunau neu agweddau sydd wedi cael eu gwahardd rhag eu dysgu</a:t>
            </a:r>
          </a:p>
          <a:p>
            <a:pPr marL="800100" lvl="1" indent="-342900">
              <a:buFont typeface="Courier New" panose="02070309020205020404" pitchFamily="49" charset="0"/>
              <a:buChar char="o"/>
            </a:pPr>
            <a:r>
              <a:rPr lang="cy-GB" sz="2400" dirty="0"/>
              <a:t>esblygiad v ‘Y Ffrwydrad fawr’ (gwyddoniaeth v crefydd)</a:t>
            </a:r>
          </a:p>
          <a:p>
            <a:pPr marL="800100" lvl="1" indent="-342900">
              <a:buFont typeface="Courier New" panose="02070309020205020404" pitchFamily="49" charset="0"/>
              <a:buChar char="o"/>
            </a:pPr>
            <a:r>
              <a:rPr lang="cy-GB" sz="2400" dirty="0"/>
              <a:t>Hawliau hoywon (adran 28, 1986-2003)</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886200" cy="3046988"/>
          </a:xfrm>
          <a:prstGeom prst="rect">
            <a:avLst/>
          </a:prstGeom>
          <a:noFill/>
        </p:spPr>
        <p:txBody>
          <a:bodyPr wrap="square" rtlCol="0">
            <a:spAutoFit/>
          </a:bodyPr>
          <a:lstStyle/>
          <a:p>
            <a:pPr marL="285750" indent="-285750">
              <a:buFont typeface="Arial" panose="020B0604020202020204" pitchFamily="34" charset="0"/>
              <a:buChar char="•"/>
            </a:pPr>
            <a:r>
              <a:rPr lang="cy-GB" sz="2400" i="1" dirty="0"/>
              <a:t>Topics or attitudes that are exclluded from being taught e.g.</a:t>
            </a:r>
          </a:p>
          <a:p>
            <a:pPr marL="800100" lvl="1" indent="-342900">
              <a:buFont typeface="Courier New" panose="02070309020205020404" pitchFamily="49" charset="0"/>
              <a:buChar char="o"/>
            </a:pPr>
            <a:r>
              <a:rPr lang="cy-GB" sz="2400" i="1" dirty="0"/>
              <a:t>evolution v Big Bang theory (science v religion)</a:t>
            </a:r>
          </a:p>
          <a:p>
            <a:pPr marL="800100" lvl="1" indent="-342900">
              <a:buFont typeface="Courier New" panose="02070309020205020404" pitchFamily="49" charset="0"/>
              <a:buChar char="o"/>
            </a:pPr>
            <a:r>
              <a:rPr lang="cy-GB" sz="2400" i="1" dirty="0"/>
              <a:t>Homosexuality (section 28, 1986-2003)</a:t>
            </a:r>
            <a:endParaRPr lang="en-GB" sz="2400" i="1" dirty="0"/>
          </a:p>
        </p:txBody>
      </p:sp>
    </p:spTree>
    <p:extLst>
      <p:ext uri="{BB962C8B-B14F-4D97-AF65-F5344CB8AC3E}">
        <p14:creationId xmlns:p14="http://schemas.microsoft.com/office/powerpoint/2010/main" val="2750743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6BF3-2800-4385-B6DA-8EF2F08AC066}"/>
              </a:ext>
            </a:extLst>
          </p:cNvPr>
          <p:cNvSpPr>
            <a:spLocks noGrp="1"/>
          </p:cNvSpPr>
          <p:nvPr>
            <p:ph type="title"/>
          </p:nvPr>
        </p:nvSpPr>
        <p:spPr/>
        <p:txBody>
          <a:bodyPr>
            <a:normAutofit fontScale="90000"/>
          </a:bodyPr>
          <a:lstStyle/>
          <a:p>
            <a:r>
              <a:rPr lang="cy-GB" dirty="0"/>
              <a:t>Hanes cwricwlwm yn Ewrop </a:t>
            </a:r>
            <a:br>
              <a:rPr lang="cy-GB" dirty="0"/>
            </a:br>
            <a:r>
              <a:rPr lang="cy-GB" i="1" dirty="0"/>
              <a:t>The history of curriculum in Europe</a:t>
            </a:r>
            <a:endParaRPr lang="en-GB" i="1" dirty="0"/>
          </a:p>
        </p:txBody>
      </p:sp>
      <p:sp>
        <p:nvSpPr>
          <p:cNvPr id="3" name="Content Placeholder 2">
            <a:extLst>
              <a:ext uri="{FF2B5EF4-FFF2-40B4-BE49-F238E27FC236}">
                <a16:creationId xmlns:a16="http://schemas.microsoft.com/office/drawing/2014/main" id="{D20991C3-8DD3-45B4-AB10-DD116D489FCF}"/>
              </a:ext>
            </a:extLst>
          </p:cNvPr>
          <p:cNvSpPr>
            <a:spLocks noGrp="1"/>
          </p:cNvSpPr>
          <p:nvPr>
            <p:ph sz="half" idx="1"/>
          </p:nvPr>
        </p:nvSpPr>
        <p:spPr/>
        <p:txBody>
          <a:bodyPr>
            <a:normAutofit fontScale="85000" lnSpcReduction="10000"/>
          </a:bodyPr>
          <a:lstStyle/>
          <a:p>
            <a:r>
              <a:rPr lang="cy-GB" dirty="0"/>
              <a:t>Sut mae’r cwricwlwm wedi newid yn Ewrop dros 2,000 o flynyddoedd?</a:t>
            </a:r>
          </a:p>
          <a:p>
            <a:r>
              <a:rPr lang="cy-GB" dirty="0"/>
              <a:t>TASG: Defnyddiwch y wybodaeth yn y darlleniad gan Ken Robinson i dynnu llinell amser o newidiadau y cwricwlwm...</a:t>
            </a:r>
          </a:p>
          <a:p>
            <a:endParaRPr lang="cy-GB" dirty="0"/>
          </a:p>
          <a:p>
            <a:endParaRPr lang="en-GB" dirty="0"/>
          </a:p>
        </p:txBody>
      </p:sp>
      <p:sp>
        <p:nvSpPr>
          <p:cNvPr id="4" name="Content Placeholder 3">
            <a:extLst>
              <a:ext uri="{FF2B5EF4-FFF2-40B4-BE49-F238E27FC236}">
                <a16:creationId xmlns:a16="http://schemas.microsoft.com/office/drawing/2014/main" id="{B72CF4C6-27E0-4441-97E1-8E9A857648A5}"/>
              </a:ext>
            </a:extLst>
          </p:cNvPr>
          <p:cNvSpPr>
            <a:spLocks noGrp="1"/>
          </p:cNvSpPr>
          <p:nvPr>
            <p:ph sz="half" idx="2"/>
          </p:nvPr>
        </p:nvSpPr>
        <p:spPr>
          <a:xfrm>
            <a:off x="4629150" y="1825625"/>
            <a:ext cx="3886200" cy="2695004"/>
          </a:xfrm>
        </p:spPr>
        <p:txBody>
          <a:bodyPr>
            <a:normAutofit fontScale="85000" lnSpcReduction="10000"/>
          </a:bodyPr>
          <a:lstStyle/>
          <a:p>
            <a:r>
              <a:rPr lang="cy-GB" i="1" dirty="0"/>
              <a:t>How has the curriculum changed in Europe over 2,000 years?</a:t>
            </a:r>
          </a:p>
          <a:p>
            <a:r>
              <a:rPr lang="cy-GB" i="1" dirty="0"/>
              <a:t>TASK: Using the information in Ken Robinson’s reading , compose a timeline of the curriculum changes in Europe... </a:t>
            </a:r>
            <a:endParaRPr lang="en-GB" i="1" dirty="0"/>
          </a:p>
        </p:txBody>
      </p:sp>
      <p:cxnSp>
        <p:nvCxnSpPr>
          <p:cNvPr id="6" name="Straight Connector 5">
            <a:extLst>
              <a:ext uri="{FF2B5EF4-FFF2-40B4-BE49-F238E27FC236}">
                <a16:creationId xmlns:a16="http://schemas.microsoft.com/office/drawing/2014/main" id="{81976859-420C-4825-9BED-574E2700C1D6}"/>
              </a:ext>
            </a:extLst>
          </p:cNvPr>
          <p:cNvCxnSpPr/>
          <p:nvPr/>
        </p:nvCxnSpPr>
        <p:spPr>
          <a:xfrm>
            <a:off x="628650" y="4921321"/>
            <a:ext cx="7683143"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DC0B550-489C-4207-A37D-D2C7F5907BCB}"/>
              </a:ext>
            </a:extLst>
          </p:cNvPr>
          <p:cNvCxnSpPr>
            <a:cxnSpLocks/>
          </p:cNvCxnSpPr>
          <p:nvPr/>
        </p:nvCxnSpPr>
        <p:spPr>
          <a:xfrm>
            <a:off x="649198" y="4633645"/>
            <a:ext cx="0" cy="30822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A03F003-A632-4DF5-8C7A-E851A0A505F5}"/>
              </a:ext>
            </a:extLst>
          </p:cNvPr>
          <p:cNvCxnSpPr>
            <a:cxnSpLocks/>
          </p:cNvCxnSpPr>
          <p:nvPr/>
        </p:nvCxnSpPr>
        <p:spPr>
          <a:xfrm>
            <a:off x="4037958" y="4631933"/>
            <a:ext cx="0" cy="30822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744AEA0-7738-4D25-B306-BD31E0C3A5C7}"/>
              </a:ext>
            </a:extLst>
          </p:cNvPr>
          <p:cNvCxnSpPr>
            <a:cxnSpLocks/>
          </p:cNvCxnSpPr>
          <p:nvPr/>
        </p:nvCxnSpPr>
        <p:spPr>
          <a:xfrm>
            <a:off x="5330789" y="4941869"/>
            <a:ext cx="0" cy="308224"/>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8352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6BF3-2800-4385-B6DA-8EF2F08AC066}"/>
              </a:ext>
            </a:extLst>
          </p:cNvPr>
          <p:cNvSpPr>
            <a:spLocks noGrp="1"/>
          </p:cNvSpPr>
          <p:nvPr>
            <p:ph type="title"/>
          </p:nvPr>
        </p:nvSpPr>
        <p:spPr/>
        <p:txBody>
          <a:bodyPr>
            <a:normAutofit/>
          </a:bodyPr>
          <a:lstStyle/>
          <a:p>
            <a:r>
              <a:rPr lang="cy-GB" dirty="0"/>
              <a:t>Tasg grwp / </a:t>
            </a:r>
            <a:r>
              <a:rPr lang="cy-GB" i="1" dirty="0"/>
              <a:t>Group discussion</a:t>
            </a:r>
            <a:endParaRPr lang="en-GB" i="1" dirty="0"/>
          </a:p>
        </p:txBody>
      </p:sp>
      <p:sp>
        <p:nvSpPr>
          <p:cNvPr id="3" name="Content Placeholder 2">
            <a:extLst>
              <a:ext uri="{FF2B5EF4-FFF2-40B4-BE49-F238E27FC236}">
                <a16:creationId xmlns:a16="http://schemas.microsoft.com/office/drawing/2014/main" id="{D20991C3-8DD3-45B4-AB10-DD116D489FCF}"/>
              </a:ext>
            </a:extLst>
          </p:cNvPr>
          <p:cNvSpPr>
            <a:spLocks noGrp="1"/>
          </p:cNvSpPr>
          <p:nvPr>
            <p:ph sz="half" idx="1"/>
          </p:nvPr>
        </p:nvSpPr>
        <p:spPr/>
        <p:txBody>
          <a:bodyPr>
            <a:normAutofit/>
          </a:bodyPr>
          <a:lstStyle/>
          <a:p>
            <a:pPr marL="0" indent="0">
              <a:buNone/>
            </a:pPr>
            <a:r>
              <a:rPr lang="cy-GB" dirty="0"/>
              <a:t>Yr 21ain ganrif</a:t>
            </a:r>
          </a:p>
          <a:p>
            <a:r>
              <a:rPr lang="cy-GB" dirty="0"/>
              <a:t>Beth fydd yn dylanwadu ar y cwricwlwm?</a:t>
            </a:r>
          </a:p>
          <a:p>
            <a:r>
              <a:rPr lang="cy-GB" dirty="0"/>
              <a:t>Beth sydd angen addysgu i blant yn yr 21ain ganrif?</a:t>
            </a:r>
          </a:p>
          <a:p>
            <a:endParaRPr lang="cy-GB" dirty="0"/>
          </a:p>
          <a:p>
            <a:endParaRPr lang="en-GB" dirty="0"/>
          </a:p>
        </p:txBody>
      </p:sp>
      <p:sp>
        <p:nvSpPr>
          <p:cNvPr id="4" name="Content Placeholder 3">
            <a:extLst>
              <a:ext uri="{FF2B5EF4-FFF2-40B4-BE49-F238E27FC236}">
                <a16:creationId xmlns:a16="http://schemas.microsoft.com/office/drawing/2014/main" id="{B72CF4C6-27E0-4441-97E1-8E9A857648A5}"/>
              </a:ext>
            </a:extLst>
          </p:cNvPr>
          <p:cNvSpPr>
            <a:spLocks noGrp="1"/>
          </p:cNvSpPr>
          <p:nvPr>
            <p:ph sz="half" idx="2"/>
          </p:nvPr>
        </p:nvSpPr>
        <p:spPr/>
        <p:txBody>
          <a:bodyPr>
            <a:normAutofit/>
          </a:bodyPr>
          <a:lstStyle/>
          <a:p>
            <a:pPr marL="0" indent="0">
              <a:buNone/>
            </a:pPr>
            <a:r>
              <a:rPr lang="cy-GB" i="1" dirty="0"/>
              <a:t>21st century</a:t>
            </a:r>
          </a:p>
          <a:p>
            <a:r>
              <a:rPr lang="cy-GB" i="1" dirty="0"/>
              <a:t>What will be the dominant forces affecting curriculum?</a:t>
            </a:r>
          </a:p>
          <a:p>
            <a:r>
              <a:rPr lang="cy-GB" i="1" dirty="0"/>
              <a:t>What do we need to teach children in the 21st century?</a:t>
            </a:r>
            <a:endParaRPr lang="en-GB" i="1" dirty="0"/>
          </a:p>
        </p:txBody>
      </p:sp>
    </p:spTree>
    <p:extLst>
      <p:ext uri="{BB962C8B-B14F-4D97-AF65-F5344CB8AC3E}">
        <p14:creationId xmlns:p14="http://schemas.microsoft.com/office/powerpoint/2010/main" val="2827626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6BF3-2800-4385-B6DA-8EF2F08AC066}"/>
              </a:ext>
            </a:extLst>
          </p:cNvPr>
          <p:cNvSpPr>
            <a:spLocks noGrp="1"/>
          </p:cNvSpPr>
          <p:nvPr>
            <p:ph type="title"/>
          </p:nvPr>
        </p:nvSpPr>
        <p:spPr/>
        <p:txBody>
          <a:bodyPr>
            <a:normAutofit/>
          </a:bodyPr>
          <a:lstStyle/>
          <a:p>
            <a:r>
              <a:rPr lang="cy-GB" dirty="0"/>
              <a:t>Crynhoi / </a:t>
            </a:r>
            <a:r>
              <a:rPr lang="cy-GB" i="1" dirty="0"/>
              <a:t>Summary</a:t>
            </a:r>
            <a:endParaRPr lang="en-GB" i="1" dirty="0"/>
          </a:p>
        </p:txBody>
      </p:sp>
      <p:sp>
        <p:nvSpPr>
          <p:cNvPr id="3" name="Content Placeholder 2">
            <a:extLst>
              <a:ext uri="{FF2B5EF4-FFF2-40B4-BE49-F238E27FC236}">
                <a16:creationId xmlns:a16="http://schemas.microsoft.com/office/drawing/2014/main" id="{D20991C3-8DD3-45B4-AB10-DD116D489FCF}"/>
              </a:ext>
            </a:extLst>
          </p:cNvPr>
          <p:cNvSpPr>
            <a:spLocks noGrp="1"/>
          </p:cNvSpPr>
          <p:nvPr>
            <p:ph sz="half" idx="1"/>
          </p:nvPr>
        </p:nvSpPr>
        <p:spPr/>
        <p:txBody>
          <a:bodyPr>
            <a:normAutofit/>
          </a:bodyPr>
          <a:lstStyle/>
          <a:p>
            <a:r>
              <a:rPr lang="cy-GB" dirty="0"/>
              <a:t>Rydyn ni’n paratoi plant am swyddi sydd ddim yn bodoli</a:t>
            </a:r>
          </a:p>
          <a:p>
            <a:endParaRPr lang="cy-GB" dirty="0"/>
          </a:p>
          <a:p>
            <a:endParaRPr lang="en-GB" dirty="0"/>
          </a:p>
        </p:txBody>
      </p:sp>
      <p:sp>
        <p:nvSpPr>
          <p:cNvPr id="4" name="Content Placeholder 3">
            <a:extLst>
              <a:ext uri="{FF2B5EF4-FFF2-40B4-BE49-F238E27FC236}">
                <a16:creationId xmlns:a16="http://schemas.microsoft.com/office/drawing/2014/main" id="{B72CF4C6-27E0-4441-97E1-8E9A857648A5}"/>
              </a:ext>
            </a:extLst>
          </p:cNvPr>
          <p:cNvSpPr>
            <a:spLocks noGrp="1"/>
          </p:cNvSpPr>
          <p:nvPr>
            <p:ph sz="half" idx="2"/>
          </p:nvPr>
        </p:nvSpPr>
        <p:spPr/>
        <p:txBody>
          <a:bodyPr>
            <a:normAutofit/>
          </a:bodyPr>
          <a:lstStyle/>
          <a:p>
            <a:r>
              <a:rPr lang="cy-GB" i="1" dirty="0"/>
              <a:t>We are preparing children for jobs that do not currently exist</a:t>
            </a:r>
            <a:endParaRPr lang="en-GB" i="1" dirty="0"/>
          </a:p>
        </p:txBody>
      </p:sp>
    </p:spTree>
    <p:extLst>
      <p:ext uri="{BB962C8B-B14F-4D97-AF65-F5344CB8AC3E}">
        <p14:creationId xmlns:p14="http://schemas.microsoft.com/office/powerpoint/2010/main" val="1681707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575E1-C05B-40A4-A284-C8DF77E96E4D}"/>
              </a:ext>
            </a:extLst>
          </p:cNvPr>
          <p:cNvSpPr>
            <a:spLocks noGrp="1"/>
          </p:cNvSpPr>
          <p:nvPr>
            <p:ph type="title"/>
          </p:nvPr>
        </p:nvSpPr>
        <p:spPr/>
        <p:txBody>
          <a:bodyPr>
            <a:noAutofit/>
          </a:bodyPr>
          <a:lstStyle/>
          <a:p>
            <a:r>
              <a:rPr lang="cy-GB" sz="2800" dirty="0"/>
              <a:t>Ken Robinson – oes angen newid y cwricwlwm</a:t>
            </a:r>
            <a:br>
              <a:rPr lang="cy-GB" sz="2800" dirty="0"/>
            </a:br>
            <a:r>
              <a:rPr lang="cy-GB" sz="2800" i="1" dirty="0"/>
              <a:t>Ken Robinson – do we need to change the curriculum?</a:t>
            </a:r>
            <a:endParaRPr lang="en-GB" sz="2800" i="1" dirty="0"/>
          </a:p>
        </p:txBody>
      </p:sp>
      <p:sp>
        <p:nvSpPr>
          <p:cNvPr id="3" name="Content Placeholder 2">
            <a:extLst>
              <a:ext uri="{FF2B5EF4-FFF2-40B4-BE49-F238E27FC236}">
                <a16:creationId xmlns:a16="http://schemas.microsoft.com/office/drawing/2014/main" id="{25AA3F3C-2AE9-420A-A985-6D0C8940A00B}"/>
              </a:ext>
            </a:extLst>
          </p:cNvPr>
          <p:cNvSpPr>
            <a:spLocks noGrp="1"/>
          </p:cNvSpPr>
          <p:nvPr>
            <p:ph sz="half" idx="1"/>
          </p:nvPr>
        </p:nvSpPr>
        <p:spPr>
          <a:xfrm>
            <a:off x="628649" y="1825625"/>
            <a:ext cx="8032465" cy="2777197"/>
          </a:xfrm>
        </p:spPr>
        <p:txBody>
          <a:bodyPr>
            <a:normAutofit/>
          </a:bodyPr>
          <a:lstStyle/>
          <a:p>
            <a:pPr marL="0" indent="0">
              <a:buNone/>
            </a:pPr>
            <a:endParaRPr lang="en-GB" u="sng" dirty="0">
              <a:hlinkClick r:id="rId2" tooltip="Original URL: https://www.ted.com/talks/ken_robinson_changing_education_paradigms. Click or tap if you trust this link."/>
            </a:endParaRPr>
          </a:p>
          <a:p>
            <a:endParaRPr lang="en-GB" u="sng" dirty="0">
              <a:hlinkClick r:id="rId2" tooltip="Original URL: https://www.ted.com/talks/ken_robinson_changing_education_paradigms. Click or tap if you trust this link."/>
            </a:endParaRPr>
          </a:p>
          <a:p>
            <a:r>
              <a:rPr lang="en-GB" u="sng" dirty="0">
                <a:hlinkClick r:id="rId2" tooltip="Original URL: https://www.ted.com/talks/ken_robinson_changing_education_paradigms. Click or tap if you trust this link."/>
              </a:rPr>
              <a:t>https://www.ted.com/talks/ken_robinson_changing_education_paradigms</a:t>
            </a:r>
            <a:endParaRPr lang="en-GB" dirty="0"/>
          </a:p>
        </p:txBody>
      </p:sp>
    </p:spTree>
    <p:extLst>
      <p:ext uri="{BB962C8B-B14F-4D97-AF65-F5344CB8AC3E}">
        <p14:creationId xmlns:p14="http://schemas.microsoft.com/office/powerpoint/2010/main" val="1264095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A777-02B8-41C8-8834-1D7C40ABDDB2}"/>
              </a:ext>
            </a:extLst>
          </p:cNvPr>
          <p:cNvSpPr>
            <a:spLocks noGrp="1"/>
          </p:cNvSpPr>
          <p:nvPr>
            <p:ph type="title"/>
          </p:nvPr>
        </p:nvSpPr>
        <p:spPr/>
        <p:txBody>
          <a:bodyPr>
            <a:noAutofit/>
          </a:bodyPr>
          <a:lstStyle/>
          <a:p>
            <a:r>
              <a:rPr lang="cy-GB" sz="2800" dirty="0"/>
              <a:t>Pwy ddylai greu/ddewis cynnwys y cwricwlwm?</a:t>
            </a:r>
            <a:br>
              <a:rPr lang="cy-GB" sz="2800" dirty="0"/>
            </a:br>
            <a:r>
              <a:rPr lang="cy-GB" sz="2800" i="1" dirty="0"/>
              <a:t>Who should create/choose the content of the curriculum?</a:t>
            </a:r>
            <a:endParaRPr lang="en-GB" sz="2800" i="1" dirty="0"/>
          </a:p>
        </p:txBody>
      </p:sp>
      <p:sp>
        <p:nvSpPr>
          <p:cNvPr id="3" name="Content Placeholder 2">
            <a:extLst>
              <a:ext uri="{FF2B5EF4-FFF2-40B4-BE49-F238E27FC236}">
                <a16:creationId xmlns:a16="http://schemas.microsoft.com/office/drawing/2014/main" id="{A22C59C6-6723-478D-ADB6-5B467C54D00A}"/>
              </a:ext>
            </a:extLst>
          </p:cNvPr>
          <p:cNvSpPr>
            <a:spLocks noGrp="1"/>
          </p:cNvSpPr>
          <p:nvPr>
            <p:ph sz="half" idx="1"/>
          </p:nvPr>
        </p:nvSpPr>
        <p:spPr/>
        <p:txBody>
          <a:bodyPr>
            <a:normAutofit/>
          </a:bodyPr>
          <a:lstStyle/>
          <a:p>
            <a:pPr marL="0" indent="0">
              <a:buNone/>
            </a:pPr>
            <a:r>
              <a:rPr lang="cy-GB" dirty="0"/>
              <a:t>Dewiswch un a meddyliwch am y dadleuon pam mai nhw ddylai ddewis:</a:t>
            </a:r>
          </a:p>
          <a:p>
            <a:pPr marL="514350" indent="-514350">
              <a:buFont typeface="+mj-lt"/>
              <a:buAutoNum type="arabicPeriod"/>
            </a:pPr>
            <a:r>
              <a:rPr lang="cy-GB" dirty="0"/>
              <a:t>Llywodraeth</a:t>
            </a:r>
          </a:p>
          <a:p>
            <a:pPr marL="514350" indent="-514350">
              <a:buFont typeface="+mj-lt"/>
              <a:buAutoNum type="arabicPeriod"/>
            </a:pPr>
            <a:r>
              <a:rPr lang="cy-GB" dirty="0"/>
              <a:t>Athrawon</a:t>
            </a:r>
          </a:p>
          <a:p>
            <a:pPr marL="514350" indent="-514350">
              <a:buFont typeface="+mj-lt"/>
              <a:buAutoNum type="arabicPeriod"/>
            </a:pPr>
            <a:r>
              <a:rPr lang="cy-GB" dirty="0"/>
              <a:t>Disgyblion</a:t>
            </a:r>
          </a:p>
          <a:p>
            <a:pPr marL="514350" indent="-514350">
              <a:buFont typeface="+mj-lt"/>
              <a:buAutoNum type="arabicPeriod"/>
            </a:pPr>
            <a:r>
              <a:rPr lang="cy-GB" dirty="0"/>
              <a:t>Rhieni</a:t>
            </a:r>
          </a:p>
          <a:p>
            <a:endParaRPr lang="en-GB" dirty="0"/>
          </a:p>
        </p:txBody>
      </p:sp>
      <p:sp>
        <p:nvSpPr>
          <p:cNvPr id="4" name="Content Placeholder 3">
            <a:extLst>
              <a:ext uri="{FF2B5EF4-FFF2-40B4-BE49-F238E27FC236}">
                <a16:creationId xmlns:a16="http://schemas.microsoft.com/office/drawing/2014/main" id="{758C3611-8782-40ED-9BEF-681643A82765}"/>
              </a:ext>
            </a:extLst>
          </p:cNvPr>
          <p:cNvSpPr>
            <a:spLocks noGrp="1"/>
          </p:cNvSpPr>
          <p:nvPr>
            <p:ph sz="half" idx="2"/>
          </p:nvPr>
        </p:nvSpPr>
        <p:spPr/>
        <p:txBody>
          <a:bodyPr>
            <a:normAutofit/>
          </a:bodyPr>
          <a:lstStyle/>
          <a:p>
            <a:pPr marL="0" indent="0">
              <a:buNone/>
            </a:pPr>
            <a:r>
              <a:rPr lang="cy-GB" i="1" dirty="0"/>
              <a:t>Choose one and think of the arguments why they should be in control:</a:t>
            </a:r>
          </a:p>
          <a:p>
            <a:pPr marL="514350" indent="-514350">
              <a:buFont typeface="+mj-lt"/>
              <a:buAutoNum type="arabicPeriod"/>
            </a:pPr>
            <a:r>
              <a:rPr lang="cy-GB" i="1" dirty="0"/>
              <a:t>Government</a:t>
            </a:r>
          </a:p>
          <a:p>
            <a:pPr marL="514350" indent="-514350">
              <a:buFont typeface="+mj-lt"/>
              <a:buAutoNum type="arabicPeriod"/>
            </a:pPr>
            <a:r>
              <a:rPr lang="cy-GB" i="1" dirty="0"/>
              <a:t>Teachers</a:t>
            </a:r>
          </a:p>
          <a:p>
            <a:pPr marL="514350" indent="-514350">
              <a:buFont typeface="+mj-lt"/>
              <a:buAutoNum type="arabicPeriod"/>
            </a:pPr>
            <a:r>
              <a:rPr lang="cy-GB" i="1" dirty="0"/>
              <a:t>Pupils</a:t>
            </a:r>
          </a:p>
          <a:p>
            <a:pPr marL="514350" indent="-514350">
              <a:buFont typeface="+mj-lt"/>
              <a:buAutoNum type="arabicPeriod"/>
            </a:pPr>
            <a:r>
              <a:rPr lang="cy-GB" i="1" dirty="0"/>
              <a:t>Parents</a:t>
            </a:r>
          </a:p>
          <a:p>
            <a:endParaRPr lang="en-GB" dirty="0"/>
          </a:p>
        </p:txBody>
      </p:sp>
    </p:spTree>
    <p:extLst>
      <p:ext uri="{BB962C8B-B14F-4D97-AF65-F5344CB8AC3E}">
        <p14:creationId xmlns:p14="http://schemas.microsoft.com/office/powerpoint/2010/main" val="1941650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A777-02B8-41C8-8834-1D7C40ABDDB2}"/>
              </a:ext>
            </a:extLst>
          </p:cNvPr>
          <p:cNvSpPr>
            <a:spLocks noGrp="1"/>
          </p:cNvSpPr>
          <p:nvPr>
            <p:ph type="title"/>
          </p:nvPr>
        </p:nvSpPr>
        <p:spPr/>
        <p:txBody>
          <a:bodyPr>
            <a:noAutofit/>
          </a:bodyPr>
          <a:lstStyle/>
          <a:p>
            <a:r>
              <a:rPr lang="cy-GB" sz="2800" dirty="0"/>
              <a:t>Pwy ddylai greu/dewis cynnwys y cwricwlwm?</a:t>
            </a:r>
            <a:br>
              <a:rPr lang="cy-GB" sz="2800" dirty="0"/>
            </a:br>
            <a:r>
              <a:rPr lang="cy-GB" sz="2800" i="1" dirty="0"/>
              <a:t>Who should create/choose the curriculum content?</a:t>
            </a:r>
            <a:endParaRPr lang="en-GB" sz="2800" i="1" dirty="0"/>
          </a:p>
        </p:txBody>
      </p:sp>
      <p:sp>
        <p:nvSpPr>
          <p:cNvPr id="3" name="Content Placeholder 2">
            <a:extLst>
              <a:ext uri="{FF2B5EF4-FFF2-40B4-BE49-F238E27FC236}">
                <a16:creationId xmlns:a16="http://schemas.microsoft.com/office/drawing/2014/main" id="{A22C59C6-6723-478D-ADB6-5B467C54D00A}"/>
              </a:ext>
            </a:extLst>
          </p:cNvPr>
          <p:cNvSpPr>
            <a:spLocks noGrp="1"/>
          </p:cNvSpPr>
          <p:nvPr>
            <p:ph sz="half" idx="1"/>
          </p:nvPr>
        </p:nvSpPr>
        <p:spPr/>
        <p:txBody>
          <a:bodyPr>
            <a:normAutofit fontScale="92500"/>
          </a:bodyPr>
          <a:lstStyle/>
          <a:p>
            <a:pPr marL="0" indent="0">
              <a:buNone/>
            </a:pPr>
            <a:r>
              <a:rPr lang="cy-GB" dirty="0"/>
              <a:t>Defnyddiwch sgiliau o gwricwlwm yr Hen Rufain sef </a:t>
            </a:r>
            <a:r>
              <a:rPr lang="cy-GB" dirty="0">
                <a:highlight>
                  <a:srgbClr val="FFFF00"/>
                </a:highlight>
              </a:rPr>
              <a:t>‘paratoi a chyflwyno dadl’</a:t>
            </a:r>
            <a:r>
              <a:rPr lang="cy-GB" dirty="0"/>
              <a:t>... </a:t>
            </a:r>
          </a:p>
          <a:p>
            <a:pPr marL="0" indent="0">
              <a:buNone/>
            </a:pPr>
            <a:r>
              <a:rPr lang="cy-GB" dirty="0"/>
              <a:t>Cyflwynwch mewn grwp o flaen y dosbarth pam mai chi ddylai drefnu’r cwricwlwm. Croeso i chi feirniadu y tri grwp arall!</a:t>
            </a:r>
          </a:p>
          <a:p>
            <a:endParaRPr lang="en-GB" dirty="0"/>
          </a:p>
        </p:txBody>
      </p:sp>
      <p:sp>
        <p:nvSpPr>
          <p:cNvPr id="4" name="Content Placeholder 3">
            <a:extLst>
              <a:ext uri="{FF2B5EF4-FFF2-40B4-BE49-F238E27FC236}">
                <a16:creationId xmlns:a16="http://schemas.microsoft.com/office/drawing/2014/main" id="{758C3611-8782-40ED-9BEF-681643A82765}"/>
              </a:ext>
            </a:extLst>
          </p:cNvPr>
          <p:cNvSpPr>
            <a:spLocks noGrp="1"/>
          </p:cNvSpPr>
          <p:nvPr>
            <p:ph sz="half" idx="2"/>
          </p:nvPr>
        </p:nvSpPr>
        <p:spPr>
          <a:xfrm>
            <a:off x="4629149" y="1825625"/>
            <a:ext cx="4083335" cy="3629953"/>
          </a:xfrm>
        </p:spPr>
        <p:txBody>
          <a:bodyPr>
            <a:normAutofit fontScale="92500"/>
          </a:bodyPr>
          <a:lstStyle/>
          <a:p>
            <a:pPr marL="0" indent="0">
              <a:buNone/>
            </a:pPr>
            <a:r>
              <a:rPr lang="cy-GB" i="1" dirty="0"/>
              <a:t>Use the Ancient Roman curriculum skill of </a:t>
            </a:r>
            <a:r>
              <a:rPr lang="cy-GB" i="1" dirty="0">
                <a:highlight>
                  <a:srgbClr val="FFFF00"/>
                </a:highlight>
              </a:rPr>
              <a:t>‘composing and presenting an argument’</a:t>
            </a:r>
            <a:r>
              <a:rPr lang="cy-GB" i="1" dirty="0"/>
              <a:t>....</a:t>
            </a:r>
          </a:p>
          <a:p>
            <a:pPr marL="0" indent="0">
              <a:buNone/>
            </a:pPr>
            <a:r>
              <a:rPr lang="cy-GB" i="1" dirty="0"/>
              <a:t>TASK: Present as a group in front of the class why you should create the curriculum. You are welcome to criticise the other three groups!</a:t>
            </a:r>
          </a:p>
          <a:p>
            <a:endParaRPr lang="en-GB" dirty="0"/>
          </a:p>
        </p:txBody>
      </p:sp>
    </p:spTree>
    <p:extLst>
      <p:ext uri="{BB962C8B-B14F-4D97-AF65-F5344CB8AC3E}">
        <p14:creationId xmlns:p14="http://schemas.microsoft.com/office/powerpoint/2010/main" val="3972683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7522"/>
            <a:ext cx="7886700" cy="1005652"/>
          </a:xfrm>
        </p:spPr>
        <p:txBody>
          <a:bodyPr>
            <a:normAutofit/>
          </a:bodyPr>
          <a:lstStyle/>
          <a:p>
            <a:r>
              <a:rPr lang="en-GB" sz="2400" dirty="0" err="1"/>
              <a:t>Dyddiadau</a:t>
            </a:r>
            <a:r>
              <a:rPr lang="en-GB" sz="2400" dirty="0"/>
              <a:t> </a:t>
            </a:r>
            <a:r>
              <a:rPr lang="en-GB" sz="2400" dirty="0" err="1"/>
              <a:t>allweddol</a:t>
            </a:r>
            <a:r>
              <a:rPr lang="en-GB" sz="2400" dirty="0"/>
              <a:t> </a:t>
            </a:r>
            <a:r>
              <a:rPr lang="en-GB" sz="2400" dirty="0" err="1"/>
              <a:t>wrth</a:t>
            </a:r>
            <a:r>
              <a:rPr lang="en-GB" sz="2400" dirty="0"/>
              <a:t> </a:t>
            </a:r>
            <a:r>
              <a:rPr lang="en-GB" sz="2400" dirty="0" err="1"/>
              <a:t>arwain</a:t>
            </a:r>
            <a:r>
              <a:rPr lang="en-GB" sz="2400" dirty="0"/>
              <a:t> at </a:t>
            </a:r>
            <a:r>
              <a:rPr lang="en-GB" sz="2400" dirty="0" err="1"/>
              <a:t>gwricwlwm</a:t>
            </a:r>
            <a:r>
              <a:rPr lang="en-GB" sz="2400" dirty="0"/>
              <a:t> </a:t>
            </a:r>
            <a:r>
              <a:rPr lang="en-GB" sz="2400" dirty="0" err="1"/>
              <a:t>heddiw</a:t>
            </a:r>
            <a:br>
              <a:rPr lang="en-GB" sz="2400" dirty="0"/>
            </a:br>
            <a:r>
              <a:rPr lang="en-GB" sz="2400" i="1" dirty="0"/>
              <a:t>Key dates in the cultivation of today’s curriculum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81887622"/>
              </p:ext>
            </p:extLst>
          </p:nvPr>
        </p:nvGraphicFramePr>
        <p:xfrm>
          <a:off x="534255" y="1120902"/>
          <a:ext cx="8178228" cy="4433316"/>
        </p:xfrm>
        <a:graphic>
          <a:graphicData uri="http://schemas.openxmlformats.org/drawingml/2006/table">
            <a:tbl>
              <a:tblPr firstRow="1" bandRow="1">
                <a:tableStyleId>{2D5ABB26-0587-4C30-8999-92F81FD0307C}</a:tableStyleId>
              </a:tblPr>
              <a:tblGrid>
                <a:gridCol w="4089114">
                  <a:extLst>
                    <a:ext uri="{9D8B030D-6E8A-4147-A177-3AD203B41FA5}">
                      <a16:colId xmlns:a16="http://schemas.microsoft.com/office/drawing/2014/main" val="20000"/>
                    </a:ext>
                  </a:extLst>
                </a:gridCol>
                <a:gridCol w="4089114">
                  <a:extLst>
                    <a:ext uri="{9D8B030D-6E8A-4147-A177-3AD203B41FA5}">
                      <a16:colId xmlns:a16="http://schemas.microsoft.com/office/drawing/2014/main" val="20001"/>
                    </a:ext>
                  </a:extLst>
                </a:gridCol>
              </a:tblGrid>
              <a:tr h="2942527">
                <a:tc>
                  <a:txBody>
                    <a:bodyPr/>
                    <a:lstStyle/>
                    <a:p>
                      <a:pPr marL="285750" indent="-285750">
                        <a:lnSpc>
                          <a:spcPct val="150000"/>
                        </a:lnSpc>
                        <a:buFont typeface="Wingdings" panose="05000000000000000000" pitchFamily="2" charset="2"/>
                        <a:buChar char="§"/>
                      </a:pPr>
                      <a:r>
                        <a:rPr lang="en-GB" sz="2000" dirty="0" err="1"/>
                        <a:t>Deddf</a:t>
                      </a:r>
                      <a:r>
                        <a:rPr lang="en-GB" sz="2000" dirty="0"/>
                        <a:t> </a:t>
                      </a:r>
                      <a:r>
                        <a:rPr lang="en-GB" sz="2000" dirty="0" err="1"/>
                        <a:t>Addysg</a:t>
                      </a:r>
                      <a:r>
                        <a:rPr lang="en-GB" sz="2000" dirty="0"/>
                        <a:t> 1944</a:t>
                      </a:r>
                    </a:p>
                    <a:p>
                      <a:pPr marL="285750" indent="-285750">
                        <a:lnSpc>
                          <a:spcPct val="150000"/>
                        </a:lnSpc>
                        <a:buFont typeface="Wingdings" panose="05000000000000000000" pitchFamily="2" charset="2"/>
                        <a:buChar char="§"/>
                      </a:pPr>
                      <a:r>
                        <a:rPr lang="en-GB" sz="2000" dirty="0"/>
                        <a:t>1976 – Y </a:t>
                      </a:r>
                      <a:r>
                        <a:rPr lang="en-GB" sz="2000" dirty="0" err="1"/>
                        <a:t>Ddadl</a:t>
                      </a:r>
                      <a:r>
                        <a:rPr lang="en-GB" sz="2000" dirty="0"/>
                        <a:t> </a:t>
                      </a:r>
                      <a:r>
                        <a:rPr lang="en-GB" sz="2000" dirty="0" err="1"/>
                        <a:t>Fawr</a:t>
                      </a:r>
                      <a:endParaRPr lang="en-GB" sz="2000" dirty="0"/>
                    </a:p>
                    <a:p>
                      <a:pPr marL="285750" indent="-285750">
                        <a:lnSpc>
                          <a:spcPct val="150000"/>
                        </a:lnSpc>
                        <a:buFont typeface="Wingdings" panose="05000000000000000000" pitchFamily="2" charset="2"/>
                        <a:buChar char="§"/>
                      </a:pPr>
                      <a:r>
                        <a:rPr lang="en-GB" sz="2000" dirty="0"/>
                        <a:t>1988 – </a:t>
                      </a:r>
                      <a:r>
                        <a:rPr lang="en-GB" sz="2000" dirty="0" err="1"/>
                        <a:t>Deddf</a:t>
                      </a:r>
                      <a:r>
                        <a:rPr lang="en-GB" sz="2000" dirty="0"/>
                        <a:t> </a:t>
                      </a:r>
                      <a:r>
                        <a:rPr lang="en-GB" sz="2000" dirty="0" err="1"/>
                        <a:t>Diwygio</a:t>
                      </a:r>
                      <a:r>
                        <a:rPr lang="en-GB" sz="2000" dirty="0"/>
                        <a:t> </a:t>
                      </a:r>
                      <a:r>
                        <a:rPr lang="en-GB" sz="2000" dirty="0" err="1"/>
                        <a:t>Addysg</a:t>
                      </a:r>
                      <a:endParaRPr lang="en-GB" sz="2000" dirty="0"/>
                    </a:p>
                    <a:p>
                      <a:pPr marL="285750" indent="-285750">
                        <a:lnSpc>
                          <a:spcPct val="150000"/>
                        </a:lnSpc>
                        <a:buFont typeface="Wingdings" panose="05000000000000000000" pitchFamily="2" charset="2"/>
                        <a:buChar char="§"/>
                      </a:pPr>
                      <a:r>
                        <a:rPr lang="en-GB" sz="2000" dirty="0"/>
                        <a:t>1993-4 – </a:t>
                      </a:r>
                      <a:r>
                        <a:rPr lang="en-GB" sz="2000" dirty="0" err="1"/>
                        <a:t>Adolygiad</a:t>
                      </a:r>
                      <a:r>
                        <a:rPr lang="en-GB" sz="2000" dirty="0"/>
                        <a:t> Dearing</a:t>
                      </a:r>
                    </a:p>
                    <a:p>
                      <a:pPr marL="285750" indent="-285750">
                        <a:lnSpc>
                          <a:spcPct val="150000"/>
                        </a:lnSpc>
                        <a:buFont typeface="Wingdings" panose="05000000000000000000" pitchFamily="2" charset="2"/>
                        <a:buChar char="§"/>
                      </a:pPr>
                      <a:r>
                        <a:rPr lang="en-GB" sz="2000" dirty="0"/>
                        <a:t>1999 – </a:t>
                      </a:r>
                      <a:r>
                        <a:rPr lang="en-GB" sz="2000" dirty="0" err="1"/>
                        <a:t>sefydlu</a:t>
                      </a:r>
                      <a:r>
                        <a:rPr lang="en-GB" sz="2000" dirty="0"/>
                        <a:t> </a:t>
                      </a:r>
                      <a:r>
                        <a:rPr lang="en-GB" sz="2000" dirty="0" err="1"/>
                        <a:t>Cynulliad</a:t>
                      </a:r>
                      <a:r>
                        <a:rPr lang="en-GB" sz="2000" dirty="0"/>
                        <a:t> </a:t>
                      </a:r>
                      <a:r>
                        <a:rPr lang="en-GB" sz="2000" dirty="0" err="1"/>
                        <a:t>Cenedlaethol</a:t>
                      </a:r>
                      <a:r>
                        <a:rPr lang="en-GB" sz="2000" dirty="0"/>
                        <a:t> Cymru</a:t>
                      </a:r>
                    </a:p>
                    <a:p>
                      <a:pPr marL="285750" indent="-285750">
                        <a:lnSpc>
                          <a:spcPct val="150000"/>
                        </a:lnSpc>
                        <a:buFont typeface="Wingdings" panose="05000000000000000000" pitchFamily="2" charset="2"/>
                        <a:buChar char="§"/>
                      </a:pPr>
                      <a:endParaRPr lang="en-GB" sz="1200" dirty="0"/>
                    </a:p>
                    <a:p>
                      <a:pPr marL="285750" indent="-285750">
                        <a:lnSpc>
                          <a:spcPct val="150000"/>
                        </a:lnSpc>
                        <a:buFont typeface="Wingdings" panose="05000000000000000000" pitchFamily="2" charset="2"/>
                        <a:buChar char="§"/>
                      </a:pPr>
                      <a:r>
                        <a:rPr lang="en-GB" sz="2000" b="1" dirty="0"/>
                        <a:t>TASG: </a:t>
                      </a:r>
                      <a:r>
                        <a:rPr lang="en-GB" sz="2000" b="1" dirty="0" err="1"/>
                        <a:t>Ymchwiliwch</a:t>
                      </a:r>
                      <a:r>
                        <a:rPr lang="en-GB" sz="2000" b="1" dirty="0"/>
                        <a:t> </a:t>
                      </a:r>
                      <a:r>
                        <a:rPr lang="en-GB" sz="2000" b="1" dirty="0" err="1"/>
                        <a:t>i’r</a:t>
                      </a:r>
                      <a:r>
                        <a:rPr lang="en-GB" sz="2000" b="1" dirty="0"/>
                        <a:t> </a:t>
                      </a:r>
                      <a:r>
                        <a:rPr lang="en-GB" sz="2000" b="1" dirty="0" err="1"/>
                        <a:t>digwyddiadau</a:t>
                      </a:r>
                      <a:r>
                        <a:rPr lang="en-GB" sz="2000" b="1" dirty="0"/>
                        <a:t> </a:t>
                      </a:r>
                      <a:r>
                        <a:rPr lang="en-GB" sz="2000" b="1" dirty="0" err="1"/>
                        <a:t>yma</a:t>
                      </a:r>
                      <a:r>
                        <a:rPr lang="en-GB" sz="2000" b="1" dirty="0"/>
                        <a:t> a </a:t>
                      </a:r>
                      <a:r>
                        <a:rPr lang="en-GB" sz="2000" b="1" dirty="0" err="1"/>
                        <a:t>gwnewch</a:t>
                      </a:r>
                      <a:r>
                        <a:rPr lang="en-GB" sz="2000" b="1" dirty="0"/>
                        <a:t> </a:t>
                      </a:r>
                      <a:r>
                        <a:rPr lang="en-GB" sz="2000" b="1" dirty="0" err="1"/>
                        <a:t>nodiadau</a:t>
                      </a:r>
                      <a:r>
                        <a:rPr lang="en-GB" sz="2000" b="1" dirty="0"/>
                        <a:t> o </a:t>
                      </a:r>
                      <a:r>
                        <a:rPr lang="en-GB" sz="2000" b="1" dirty="0" err="1"/>
                        <a:t>newidiadau</a:t>
                      </a:r>
                      <a:r>
                        <a:rPr lang="en-GB" sz="2000" b="1" dirty="0"/>
                        <a:t> </a:t>
                      </a:r>
                      <a:r>
                        <a:rPr lang="en-GB" sz="2000" b="1" dirty="0" err="1"/>
                        <a:t>allweddol</a:t>
                      </a:r>
                      <a:endParaRPr lang="en-GB" sz="2000" b="1" dirty="0"/>
                    </a:p>
                  </a:txBody>
                  <a:tcPr/>
                </a:tc>
                <a:tc>
                  <a:txBody>
                    <a:bodyPr/>
                    <a:lstStyle/>
                    <a:p>
                      <a:pPr marL="285750" indent="-285750">
                        <a:lnSpc>
                          <a:spcPct val="150000"/>
                        </a:lnSpc>
                        <a:buFont typeface="Wingdings" panose="05000000000000000000" pitchFamily="2" charset="2"/>
                        <a:buChar char="§"/>
                      </a:pPr>
                      <a:r>
                        <a:rPr lang="en-GB" sz="2000" i="1" dirty="0"/>
                        <a:t>Education Act 1944</a:t>
                      </a:r>
                    </a:p>
                    <a:p>
                      <a:pPr marL="285750" indent="-285750">
                        <a:lnSpc>
                          <a:spcPct val="150000"/>
                        </a:lnSpc>
                        <a:buFont typeface="Wingdings" panose="05000000000000000000" pitchFamily="2" charset="2"/>
                        <a:buChar char="§"/>
                      </a:pPr>
                      <a:r>
                        <a:rPr lang="en-GB" sz="2000" i="1" dirty="0"/>
                        <a:t>1976 – The</a:t>
                      </a:r>
                      <a:r>
                        <a:rPr lang="en-GB" sz="2000" i="1" baseline="0" dirty="0"/>
                        <a:t> Great Debate</a:t>
                      </a:r>
                    </a:p>
                    <a:p>
                      <a:pPr marL="285750" indent="-285750">
                        <a:lnSpc>
                          <a:spcPct val="150000"/>
                        </a:lnSpc>
                        <a:buFont typeface="Wingdings" panose="05000000000000000000" pitchFamily="2" charset="2"/>
                        <a:buChar char="§"/>
                      </a:pPr>
                      <a:r>
                        <a:rPr lang="en-GB" sz="2000" i="1" baseline="0" dirty="0"/>
                        <a:t>1988 – Education Reform Act</a:t>
                      </a:r>
                    </a:p>
                    <a:p>
                      <a:pPr marL="285750" indent="-285750">
                        <a:lnSpc>
                          <a:spcPct val="150000"/>
                        </a:lnSpc>
                        <a:buFont typeface="Wingdings" panose="05000000000000000000" pitchFamily="2" charset="2"/>
                        <a:buChar char="§"/>
                      </a:pPr>
                      <a:r>
                        <a:rPr lang="en-GB" sz="2000" i="1" baseline="0" dirty="0"/>
                        <a:t>1993-4 – The Dearing Review</a:t>
                      </a:r>
                    </a:p>
                    <a:p>
                      <a:pPr marL="285750" indent="-285750">
                        <a:lnSpc>
                          <a:spcPct val="150000"/>
                        </a:lnSpc>
                        <a:buFont typeface="Wingdings" panose="05000000000000000000" pitchFamily="2" charset="2"/>
                        <a:buChar char="§"/>
                      </a:pPr>
                      <a:r>
                        <a:rPr lang="en-GB" sz="2000" i="1" baseline="0" dirty="0"/>
                        <a:t>1999 – Welsh National Assembly established </a:t>
                      </a:r>
                    </a:p>
                    <a:p>
                      <a:pPr marL="285750" indent="-285750">
                        <a:lnSpc>
                          <a:spcPct val="150000"/>
                        </a:lnSpc>
                        <a:buFont typeface="Wingdings" panose="05000000000000000000" pitchFamily="2" charset="2"/>
                        <a:buChar char="§"/>
                      </a:pPr>
                      <a:endParaRPr lang="en-GB" sz="1200" i="1" baseline="0" dirty="0"/>
                    </a:p>
                    <a:p>
                      <a:pPr marL="285750" indent="-285750">
                        <a:lnSpc>
                          <a:spcPct val="150000"/>
                        </a:lnSpc>
                        <a:buFont typeface="Wingdings" panose="05000000000000000000" pitchFamily="2" charset="2"/>
                        <a:buChar char="§"/>
                      </a:pPr>
                      <a:r>
                        <a:rPr lang="en-GB" sz="2000" b="1" i="1" baseline="0" dirty="0"/>
                        <a:t>TASK: Research these events online and make a note of significant changes</a:t>
                      </a:r>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390124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t>Newidiadau</a:t>
            </a:r>
            <a:r>
              <a:rPr lang="en-GB" sz="3200" dirty="0"/>
              <a:t> </a:t>
            </a:r>
            <a:r>
              <a:rPr lang="en-GB" sz="3200" dirty="0" err="1"/>
              <a:t>yng</a:t>
            </a:r>
            <a:r>
              <a:rPr lang="en-GB" sz="3200" dirty="0"/>
              <a:t> </a:t>
            </a:r>
            <a:r>
              <a:rPr lang="en-GB" sz="3200" dirty="0" err="1"/>
              <a:t>Nghymru</a:t>
            </a:r>
            <a:br>
              <a:rPr lang="en-GB" sz="3200" dirty="0"/>
            </a:br>
            <a:r>
              <a:rPr lang="en-GB" sz="3200" i="1" dirty="0"/>
              <a:t>Changes in Wales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23549524"/>
              </p:ext>
            </p:extLst>
          </p:nvPr>
        </p:nvGraphicFramePr>
        <p:xfrm>
          <a:off x="714212" y="1690689"/>
          <a:ext cx="7535936" cy="4024630"/>
        </p:xfrm>
        <a:graphic>
          <a:graphicData uri="http://schemas.openxmlformats.org/drawingml/2006/table">
            <a:tbl>
              <a:tblPr firstRow="1" bandRow="1">
                <a:tableStyleId>{2D5ABB26-0587-4C30-8999-92F81FD0307C}</a:tableStyleId>
              </a:tblPr>
              <a:tblGrid>
                <a:gridCol w="3767968">
                  <a:extLst>
                    <a:ext uri="{9D8B030D-6E8A-4147-A177-3AD203B41FA5}">
                      <a16:colId xmlns:a16="http://schemas.microsoft.com/office/drawing/2014/main" val="20000"/>
                    </a:ext>
                  </a:extLst>
                </a:gridCol>
                <a:gridCol w="3767968">
                  <a:extLst>
                    <a:ext uri="{9D8B030D-6E8A-4147-A177-3AD203B41FA5}">
                      <a16:colId xmlns:a16="http://schemas.microsoft.com/office/drawing/2014/main" val="20001"/>
                    </a:ext>
                  </a:extLst>
                </a:gridCol>
              </a:tblGrid>
              <a:tr h="4024630">
                <a:tc>
                  <a:txBody>
                    <a:bodyPr/>
                    <a:lstStyle/>
                    <a:p>
                      <a:pPr marL="0" indent="0">
                        <a:lnSpc>
                          <a:spcPct val="150000"/>
                        </a:lnSpc>
                        <a:buFont typeface="Arial" panose="020B0604020202020204" pitchFamily="34" charset="0"/>
                        <a:buNone/>
                      </a:pPr>
                      <a:r>
                        <a:rPr lang="en-GB" sz="1800" dirty="0"/>
                        <a:t>1999 </a:t>
                      </a:r>
                      <a:r>
                        <a:rPr lang="en-GB" sz="1800" dirty="0" err="1"/>
                        <a:t>Datganoli</a:t>
                      </a:r>
                      <a:r>
                        <a:rPr lang="en-GB" sz="1800" dirty="0"/>
                        <a:t> </a:t>
                      </a:r>
                      <a:r>
                        <a:rPr lang="en-GB" sz="1800" dirty="0" err="1"/>
                        <a:t>Addysg</a:t>
                      </a:r>
                      <a:r>
                        <a:rPr lang="en-GB" sz="1800" dirty="0"/>
                        <a:t> </a:t>
                      </a:r>
                      <a:r>
                        <a:rPr lang="en-GB" sz="1800" dirty="0" err="1"/>
                        <a:t>i</a:t>
                      </a:r>
                      <a:r>
                        <a:rPr lang="en-GB" sz="1800" dirty="0"/>
                        <a:t> </a:t>
                      </a:r>
                      <a:r>
                        <a:rPr lang="en-GB" sz="1800" dirty="0" err="1"/>
                        <a:t>Gymru</a:t>
                      </a:r>
                      <a:endParaRPr lang="en-GB" sz="1800" dirty="0"/>
                    </a:p>
                    <a:p>
                      <a:pPr marL="285750" indent="-285750">
                        <a:lnSpc>
                          <a:spcPct val="150000"/>
                        </a:lnSpc>
                        <a:buFont typeface="Arial" panose="020B0604020202020204" pitchFamily="34" charset="0"/>
                        <a:buChar char="•"/>
                      </a:pPr>
                      <a:r>
                        <a:rPr lang="en-GB" sz="1800" dirty="0"/>
                        <a:t>Y </a:t>
                      </a:r>
                      <a:r>
                        <a:rPr lang="en-GB" sz="1800" dirty="0" err="1"/>
                        <a:t>Cwricwlwm</a:t>
                      </a:r>
                      <a:r>
                        <a:rPr lang="en-GB" sz="1800" dirty="0"/>
                        <a:t> </a:t>
                      </a:r>
                      <a:r>
                        <a:rPr lang="en-GB" sz="1800" dirty="0" err="1"/>
                        <a:t>Cymreig</a:t>
                      </a:r>
                      <a:endParaRPr lang="en-GB" sz="1800" dirty="0"/>
                    </a:p>
                    <a:p>
                      <a:pPr marL="285750" indent="-285750">
                        <a:lnSpc>
                          <a:spcPct val="150000"/>
                        </a:lnSpc>
                        <a:buFont typeface="Arial" panose="020B0604020202020204" pitchFamily="34" charset="0"/>
                        <a:buChar char="•"/>
                      </a:pPr>
                      <a:r>
                        <a:rPr lang="en-GB" sz="1800" dirty="0"/>
                        <a:t>Y</a:t>
                      </a:r>
                      <a:r>
                        <a:rPr lang="en-GB" sz="1800" baseline="0" dirty="0"/>
                        <a:t> </a:t>
                      </a:r>
                      <a:r>
                        <a:rPr lang="en-GB" sz="1800" baseline="0" dirty="0" err="1"/>
                        <a:t>Wlad</a:t>
                      </a:r>
                      <a:r>
                        <a:rPr lang="en-GB" sz="1800" baseline="0" dirty="0"/>
                        <a:t> </a:t>
                      </a:r>
                      <a:r>
                        <a:rPr lang="en-GB" sz="1800" baseline="0" dirty="0" err="1"/>
                        <a:t>sy’n</a:t>
                      </a:r>
                      <a:r>
                        <a:rPr lang="en-GB" sz="1800" baseline="0" dirty="0"/>
                        <a:t> </a:t>
                      </a:r>
                      <a:r>
                        <a:rPr lang="en-GB" sz="1800" baseline="0" dirty="0" err="1"/>
                        <a:t>Dysgu</a:t>
                      </a:r>
                      <a:endParaRPr lang="en-GB" sz="1800" baseline="0" dirty="0"/>
                    </a:p>
                    <a:p>
                      <a:pPr marL="285750" indent="-285750">
                        <a:lnSpc>
                          <a:spcPct val="150000"/>
                        </a:lnSpc>
                        <a:buFont typeface="Arial" panose="020B0604020202020204" pitchFamily="34" charset="0"/>
                        <a:buChar char="•"/>
                      </a:pPr>
                      <a:r>
                        <a:rPr lang="en-GB" sz="1800" baseline="0" dirty="0"/>
                        <a:t>ADCDF</a:t>
                      </a:r>
                    </a:p>
                    <a:p>
                      <a:pPr marL="285750" indent="-285750">
                        <a:lnSpc>
                          <a:spcPct val="150000"/>
                        </a:lnSpc>
                        <a:buFont typeface="Arial" panose="020B0604020202020204" pitchFamily="34" charset="0"/>
                        <a:buChar char="•"/>
                      </a:pPr>
                      <a:r>
                        <a:rPr lang="en-GB" sz="1800" baseline="0" dirty="0"/>
                        <a:t>Y </a:t>
                      </a:r>
                      <a:r>
                        <a:rPr lang="en-GB" sz="1800" baseline="0" dirty="0" err="1"/>
                        <a:t>Cyfnod</a:t>
                      </a:r>
                      <a:r>
                        <a:rPr lang="en-GB" sz="1800" baseline="0" dirty="0"/>
                        <a:t> Sylfaen</a:t>
                      </a:r>
                    </a:p>
                    <a:p>
                      <a:pPr marL="285750" indent="-285750">
                        <a:lnSpc>
                          <a:spcPct val="150000"/>
                        </a:lnSpc>
                        <a:buFont typeface="Arial" panose="020B0604020202020204" pitchFamily="34" charset="0"/>
                        <a:buChar char="•"/>
                      </a:pPr>
                      <a:r>
                        <a:rPr lang="en-GB" sz="1800" baseline="0" dirty="0" err="1"/>
                        <a:t>Cymhwyster</a:t>
                      </a:r>
                      <a:r>
                        <a:rPr lang="en-GB" sz="1800" baseline="0" dirty="0"/>
                        <a:t> </a:t>
                      </a:r>
                      <a:r>
                        <a:rPr lang="en-GB" sz="1800" baseline="0" dirty="0" err="1"/>
                        <a:t>Bagloriaeth</a:t>
                      </a:r>
                      <a:r>
                        <a:rPr lang="en-GB" sz="1800" baseline="0" dirty="0"/>
                        <a:t> Cymru</a:t>
                      </a:r>
                    </a:p>
                    <a:p>
                      <a:pPr marL="285750" indent="-285750">
                        <a:lnSpc>
                          <a:spcPct val="150000"/>
                        </a:lnSpc>
                        <a:buFont typeface="Arial" panose="020B0604020202020204" pitchFamily="34" charset="0"/>
                        <a:buChar char="•"/>
                      </a:pPr>
                      <a:r>
                        <a:rPr lang="en-GB" sz="1800" baseline="0" dirty="0" err="1"/>
                        <a:t>Cwricwlwm</a:t>
                      </a:r>
                      <a:r>
                        <a:rPr lang="en-GB" sz="1800" baseline="0" dirty="0"/>
                        <a:t> Newydd </a:t>
                      </a:r>
                      <a:r>
                        <a:rPr lang="en-GB" sz="1800" baseline="0" dirty="0" err="1"/>
                        <a:t>i</a:t>
                      </a:r>
                      <a:r>
                        <a:rPr lang="en-GB" sz="1800" baseline="0" dirty="0"/>
                        <a:t> </a:t>
                      </a:r>
                      <a:r>
                        <a:rPr lang="en-GB" sz="1800" baseline="0" dirty="0" err="1"/>
                        <a:t>Gymru</a:t>
                      </a:r>
                      <a:r>
                        <a:rPr lang="en-GB" sz="1800" baseline="0" dirty="0"/>
                        <a:t> (Donaldson)</a:t>
                      </a:r>
                    </a:p>
                  </a:txBody>
                  <a:tcPr/>
                </a:tc>
                <a:tc>
                  <a:txBody>
                    <a:bodyPr/>
                    <a:lstStyle/>
                    <a:p>
                      <a:pPr marL="0" indent="0">
                        <a:lnSpc>
                          <a:spcPct val="150000"/>
                        </a:lnSpc>
                        <a:buFont typeface="Arial" panose="020B0604020202020204" pitchFamily="34" charset="0"/>
                        <a:buNone/>
                      </a:pPr>
                      <a:r>
                        <a:rPr lang="en-GB" sz="1800" i="1" u="none" dirty="0"/>
                        <a:t>1999 Education devolved to Wales</a:t>
                      </a:r>
                    </a:p>
                    <a:p>
                      <a:pPr marL="285750" indent="-285750">
                        <a:lnSpc>
                          <a:spcPct val="150000"/>
                        </a:lnSpc>
                        <a:buFont typeface="Arial" panose="020B0604020202020204" pitchFamily="34" charset="0"/>
                        <a:buChar char="•"/>
                      </a:pPr>
                      <a:r>
                        <a:rPr lang="en-GB" sz="1800" i="1" u="none" dirty="0"/>
                        <a:t>The </a:t>
                      </a:r>
                      <a:r>
                        <a:rPr lang="en-GB" sz="1800" i="1" u="none" dirty="0" err="1"/>
                        <a:t>Cwricwlwm</a:t>
                      </a:r>
                      <a:r>
                        <a:rPr lang="en-GB" sz="1800" i="1" u="none" dirty="0"/>
                        <a:t> </a:t>
                      </a:r>
                      <a:r>
                        <a:rPr lang="en-GB" sz="1800" i="1" u="none" dirty="0" err="1"/>
                        <a:t>Cymreig</a:t>
                      </a:r>
                      <a:endParaRPr lang="en-GB" sz="1800" i="1" u="none" dirty="0"/>
                    </a:p>
                    <a:p>
                      <a:pPr marL="285750" indent="-285750">
                        <a:lnSpc>
                          <a:spcPct val="150000"/>
                        </a:lnSpc>
                        <a:buFont typeface="Arial" panose="020B0604020202020204" pitchFamily="34" charset="0"/>
                        <a:buChar char="•"/>
                      </a:pPr>
                      <a:r>
                        <a:rPr lang="en-GB" sz="1800" i="1" u="none" dirty="0"/>
                        <a:t>The Learning Country</a:t>
                      </a:r>
                    </a:p>
                    <a:p>
                      <a:pPr marL="285750" indent="-285750">
                        <a:lnSpc>
                          <a:spcPct val="150000"/>
                        </a:lnSpc>
                        <a:buFont typeface="Arial" panose="020B0604020202020204" pitchFamily="34" charset="0"/>
                        <a:buChar char="•"/>
                      </a:pPr>
                      <a:r>
                        <a:rPr lang="en-GB" sz="1800" i="1" u="none" dirty="0"/>
                        <a:t>ESDGC</a:t>
                      </a:r>
                    </a:p>
                    <a:p>
                      <a:pPr marL="285750" indent="-285750">
                        <a:lnSpc>
                          <a:spcPct val="150000"/>
                        </a:lnSpc>
                        <a:buFont typeface="Arial" panose="020B0604020202020204" pitchFamily="34" charset="0"/>
                        <a:buChar char="•"/>
                      </a:pPr>
                      <a:r>
                        <a:rPr lang="en-GB" sz="1800" i="1" u="none" baseline="0" dirty="0"/>
                        <a:t>Foundation Phase</a:t>
                      </a:r>
                    </a:p>
                    <a:p>
                      <a:pPr marL="285750" indent="-285750">
                        <a:lnSpc>
                          <a:spcPct val="150000"/>
                        </a:lnSpc>
                        <a:buFont typeface="Arial" panose="020B0604020202020204" pitchFamily="34" charset="0"/>
                        <a:buChar char="•"/>
                      </a:pPr>
                      <a:r>
                        <a:rPr lang="en-GB" sz="1800" i="1" u="none" baseline="0" dirty="0"/>
                        <a:t>Welsh Baccalaureate Qualification</a:t>
                      </a:r>
                    </a:p>
                    <a:p>
                      <a:pPr marL="285750" indent="-285750">
                        <a:lnSpc>
                          <a:spcPct val="150000"/>
                        </a:lnSpc>
                        <a:buFont typeface="Arial" panose="020B0604020202020204" pitchFamily="34" charset="0"/>
                        <a:buChar char="•"/>
                      </a:pPr>
                      <a:r>
                        <a:rPr lang="en-GB" sz="1800" i="1" u="none" baseline="0" dirty="0"/>
                        <a:t>New curriculum for Wales (Donaldson)</a:t>
                      </a:r>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3435054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293</TotalTime>
  <Words>2071</Words>
  <Application>Microsoft Office PowerPoint</Application>
  <PresentationFormat>On-screen Show (4:3)</PresentationFormat>
  <Paragraphs>198</Paragraphs>
  <Slides>22</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Courier New</vt:lpstr>
      <vt:lpstr>Wingdings</vt:lpstr>
      <vt:lpstr>Office Theme</vt:lpstr>
      <vt:lpstr>PowerPoint Presentation</vt:lpstr>
      <vt:lpstr>PowerPoint Presentation</vt:lpstr>
      <vt:lpstr>Beth yw ‘cwricwlwm’? / What is a ‘curriculum’?</vt:lpstr>
      <vt:lpstr>Beth yw ‘cwricwlwm’? / What is a ‘curriculum’?</vt:lpstr>
      <vt:lpstr>Beth yw ystyr ‘cwricwlwm’? What is the meaning of ‘curriculum’? </vt:lpstr>
      <vt:lpstr>Diffiniad 1 / Definition 1</vt:lpstr>
      <vt:lpstr>Diffiniad 2 / Definition 2</vt:lpstr>
      <vt:lpstr>Diffiniad 3 / Definition 3</vt:lpstr>
      <vt:lpstr>Pa un sydd orau? / Which is the best?</vt:lpstr>
      <vt:lpstr>Mathau o gwricwlwm Types of curriculum</vt:lpstr>
      <vt:lpstr>Mathau o gwricwlwm Types of curriculum</vt:lpstr>
      <vt:lpstr>Mathau o gwricwlwm Types of curriculum</vt:lpstr>
      <vt:lpstr>Mathau o gwricwlwm Types of curriculum</vt:lpstr>
      <vt:lpstr>Mathau o gwricwlwm Types of curriculum</vt:lpstr>
      <vt:lpstr>Hanes cwricwlwm yn Ewrop  The history of curriculum in Europe</vt:lpstr>
      <vt:lpstr>Tasg grwp / Group discussion</vt:lpstr>
      <vt:lpstr>Crynhoi / Summary</vt:lpstr>
      <vt:lpstr>Ken Robinson – oes angen newid y cwricwlwm Ken Robinson – do we need to change the curriculum?</vt:lpstr>
      <vt:lpstr>Pwy ddylai greu/ddewis cynnwys y cwricwlwm? Who should create/choose the content of the curriculum?</vt:lpstr>
      <vt:lpstr>Pwy ddylai greu/dewis cynnwys y cwricwlwm? Who should create/choose the curriculum content?</vt:lpstr>
      <vt:lpstr>Dyddiadau allweddol wrth arwain at gwricwlwm heddiw Key dates in the cultivation of today’s curriculum</vt:lpstr>
      <vt:lpstr>Newidiadau yng Nghymru Changes in Wales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Aled Williams</cp:lastModifiedBy>
  <cp:revision>25</cp:revision>
  <dcterms:created xsi:type="dcterms:W3CDTF">2017-02-08T11:33:06Z</dcterms:created>
  <dcterms:modified xsi:type="dcterms:W3CDTF">2020-01-09T21:31:37Z</dcterms:modified>
</cp:coreProperties>
</file>