
<file path=[Content_Types].xml><?xml version="1.0" encoding="utf-8"?>
<Types xmlns="http://schemas.openxmlformats.org/package/2006/content-types">
  <Default Extension="png" ContentType="image/png"/>
  <Default Extension="m4a" ContentType="audio/mp4"/>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1" r:id="rId1"/>
  </p:sldMasterIdLst>
  <p:sldIdLst>
    <p:sldId id="257" r:id="rId2"/>
    <p:sldId id="258" r:id="rId3"/>
    <p:sldId id="259" r:id="rId4"/>
    <p:sldId id="261" r:id="rId5"/>
    <p:sldId id="260" r:id="rId6"/>
    <p:sldId id="264" r:id="rId7"/>
    <p:sldId id="265" r:id="rId8"/>
    <p:sldId id="266" r:id="rId9"/>
    <p:sldId id="267" r:id="rId10"/>
    <p:sldId id="269" r:id="rId11"/>
    <p:sldId id="270" r:id="rId12"/>
    <p:sldId id="273" r:id="rId13"/>
    <p:sldId id="275" r:id="rId14"/>
    <p:sldId id="276" r:id="rId15"/>
    <p:sldId id="285" r:id="rId16"/>
    <p:sldId id="279" r:id="rId17"/>
    <p:sldId id="280" r:id="rId18"/>
    <p:sldId id="282" r:id="rId19"/>
    <p:sldId id="283" r:id="rId20"/>
    <p:sldId id="284"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71F789B-AD8D-2E3B-9A81-09DC8919B19C}" v="1590" dt="2026-03-15T02:31:09.923"/>
    <p1510:client id="{AC17F6AC-DA29-C721-D0A3-9EE968AF4B12}" v="503" dt="2026-03-14T19:31:40.2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3636" autoAdjust="0"/>
  </p:normalViewPr>
  <p:slideViewPr>
    <p:cSldViewPr snapToGrid="0">
      <p:cViewPr varScale="1">
        <p:scale>
          <a:sx n="73" d="100"/>
          <a:sy n="73" d="100"/>
        </p:scale>
        <p:origin x="618"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ImMi SyEd" userId="3a4e57037afc7edf" providerId="Windows Live" clId="Web-{771F789B-AD8D-2E3B-9A81-09DC8919B19C}"/>
    <pc:docChg chg="addSld modSld">
      <pc:chgData name="ShImMi SyEd" userId="3a4e57037afc7edf" providerId="Windows Live" clId="Web-{771F789B-AD8D-2E3B-9A81-09DC8919B19C}" dt="2026-03-15T02:31:09.907" v="1616" actId="20577"/>
      <pc:docMkLst>
        <pc:docMk/>
      </pc:docMkLst>
      <pc:sldChg chg="modSp">
        <pc:chgData name="ShImMi SyEd" userId="3a4e57037afc7edf" providerId="Windows Live" clId="Web-{771F789B-AD8D-2E3B-9A81-09DC8919B19C}" dt="2026-03-15T01:40:10.732" v="1370" actId="20577"/>
        <pc:sldMkLst>
          <pc:docMk/>
          <pc:sldMk cId="1903165662" sldId="260"/>
        </pc:sldMkLst>
        <pc:spChg chg="mod">
          <ac:chgData name="ShImMi SyEd" userId="3a4e57037afc7edf" providerId="Windows Live" clId="Web-{771F789B-AD8D-2E3B-9A81-09DC8919B19C}" dt="2026-03-15T01:40:10.732" v="1370" actId="20577"/>
          <ac:spMkLst>
            <pc:docMk/>
            <pc:sldMk cId="1903165662" sldId="260"/>
            <ac:spMk id="3" creationId="{E3D4A959-0B55-2CD7-402F-F9EDF3068CC1}"/>
          </ac:spMkLst>
        </pc:spChg>
      </pc:sldChg>
      <pc:sldChg chg="modSp">
        <pc:chgData name="ShImMi SyEd" userId="3a4e57037afc7edf" providerId="Windows Live" clId="Web-{771F789B-AD8D-2E3B-9A81-09DC8919B19C}" dt="2026-03-15T01:59:28.566" v="1411" actId="20577"/>
        <pc:sldMkLst>
          <pc:docMk/>
          <pc:sldMk cId="3266569813" sldId="262"/>
        </pc:sldMkLst>
        <pc:spChg chg="mod">
          <ac:chgData name="ShImMi SyEd" userId="3a4e57037afc7edf" providerId="Windows Live" clId="Web-{771F789B-AD8D-2E3B-9A81-09DC8919B19C}" dt="2026-03-15T01:59:28.566" v="1411" actId="20577"/>
          <ac:spMkLst>
            <pc:docMk/>
            <pc:sldMk cId="3266569813" sldId="262"/>
            <ac:spMk id="3" creationId="{0141845F-FC1C-1A39-AED2-11C74A4FA7D0}"/>
          </ac:spMkLst>
        </pc:spChg>
      </pc:sldChg>
      <pc:sldChg chg="modSp">
        <pc:chgData name="ShImMi SyEd" userId="3a4e57037afc7edf" providerId="Windows Live" clId="Web-{771F789B-AD8D-2E3B-9A81-09DC8919B19C}" dt="2026-03-15T01:38:09.074" v="1352" actId="20577"/>
        <pc:sldMkLst>
          <pc:docMk/>
          <pc:sldMk cId="1094147349" sldId="263"/>
        </pc:sldMkLst>
        <pc:spChg chg="mod">
          <ac:chgData name="ShImMi SyEd" userId="3a4e57037afc7edf" providerId="Windows Live" clId="Web-{771F789B-AD8D-2E3B-9A81-09DC8919B19C}" dt="2026-03-15T01:38:09.074" v="1352" actId="20577"/>
          <ac:spMkLst>
            <pc:docMk/>
            <pc:sldMk cId="1094147349" sldId="263"/>
            <ac:spMk id="3" creationId="{E707ACBB-88D0-4101-8FC8-15DA91AB17F4}"/>
          </ac:spMkLst>
        </pc:spChg>
      </pc:sldChg>
      <pc:sldChg chg="modSp new">
        <pc:chgData name="ShImMi SyEd" userId="3a4e57037afc7edf" providerId="Windows Live" clId="Web-{771F789B-AD8D-2E3B-9A81-09DC8919B19C}" dt="2026-03-14T20:13:36.677" v="66" actId="20577"/>
        <pc:sldMkLst>
          <pc:docMk/>
          <pc:sldMk cId="4163319675" sldId="264"/>
        </pc:sldMkLst>
        <pc:spChg chg="mod">
          <ac:chgData name="ShImMi SyEd" userId="3a4e57037afc7edf" providerId="Windows Live" clId="Web-{771F789B-AD8D-2E3B-9A81-09DC8919B19C}" dt="2026-03-14T20:02:54.968" v="55" actId="20577"/>
          <ac:spMkLst>
            <pc:docMk/>
            <pc:sldMk cId="4163319675" sldId="264"/>
            <ac:spMk id="2" creationId="{1EF37836-B383-4743-64D2-3D5774C7C7A3}"/>
          </ac:spMkLst>
        </pc:spChg>
        <pc:spChg chg="mod">
          <ac:chgData name="ShImMi SyEd" userId="3a4e57037afc7edf" providerId="Windows Live" clId="Web-{771F789B-AD8D-2E3B-9A81-09DC8919B19C}" dt="2026-03-14T20:13:36.677" v="66" actId="20577"/>
          <ac:spMkLst>
            <pc:docMk/>
            <pc:sldMk cId="4163319675" sldId="264"/>
            <ac:spMk id="3" creationId="{2DB6670E-8884-6B24-EA4E-6F4BB4FB6CF3}"/>
          </ac:spMkLst>
        </pc:spChg>
      </pc:sldChg>
      <pc:sldChg chg="modSp new">
        <pc:chgData name="ShImMi SyEd" userId="3a4e57037afc7edf" providerId="Windows Live" clId="Web-{771F789B-AD8D-2E3B-9A81-09DC8919B19C}" dt="2026-03-14T20:19:35.583" v="119" actId="20577"/>
        <pc:sldMkLst>
          <pc:docMk/>
          <pc:sldMk cId="1212782439" sldId="265"/>
        </pc:sldMkLst>
        <pc:spChg chg="mod">
          <ac:chgData name="ShImMi SyEd" userId="3a4e57037afc7edf" providerId="Windows Live" clId="Web-{771F789B-AD8D-2E3B-9A81-09DC8919B19C}" dt="2026-03-14T20:19:35.583" v="119" actId="20577"/>
          <ac:spMkLst>
            <pc:docMk/>
            <pc:sldMk cId="1212782439" sldId="265"/>
            <ac:spMk id="2" creationId="{E9C01B70-90F8-2509-E748-4D70587B7707}"/>
          </ac:spMkLst>
        </pc:spChg>
        <pc:spChg chg="mod">
          <ac:chgData name="ShImMi SyEd" userId="3a4e57037afc7edf" providerId="Windows Live" clId="Web-{771F789B-AD8D-2E3B-9A81-09DC8919B19C}" dt="2026-03-14T20:16:11.134" v="86" actId="20577"/>
          <ac:spMkLst>
            <pc:docMk/>
            <pc:sldMk cId="1212782439" sldId="265"/>
            <ac:spMk id="3" creationId="{C55F3666-00AF-11F4-5ABB-1AD311B22C63}"/>
          </ac:spMkLst>
        </pc:spChg>
      </pc:sldChg>
      <pc:sldChg chg="modSp new">
        <pc:chgData name="ShImMi SyEd" userId="3a4e57037afc7edf" providerId="Windows Live" clId="Web-{771F789B-AD8D-2E3B-9A81-09DC8919B19C}" dt="2026-03-15T02:01:52.903" v="1428" actId="20577"/>
        <pc:sldMkLst>
          <pc:docMk/>
          <pc:sldMk cId="2355980031" sldId="266"/>
        </pc:sldMkLst>
        <pc:spChg chg="mod">
          <ac:chgData name="ShImMi SyEd" userId="3a4e57037afc7edf" providerId="Windows Live" clId="Web-{771F789B-AD8D-2E3B-9A81-09DC8919B19C}" dt="2026-03-15T00:26:53.311" v="511" actId="14100"/>
          <ac:spMkLst>
            <pc:docMk/>
            <pc:sldMk cId="2355980031" sldId="266"/>
            <ac:spMk id="2" creationId="{495F8118-3CBF-14B3-68B8-6C8FA62D0B99}"/>
          </ac:spMkLst>
        </pc:spChg>
        <pc:spChg chg="mod">
          <ac:chgData name="ShImMi SyEd" userId="3a4e57037afc7edf" providerId="Windows Live" clId="Web-{771F789B-AD8D-2E3B-9A81-09DC8919B19C}" dt="2026-03-15T02:01:52.903" v="1428" actId="20577"/>
          <ac:spMkLst>
            <pc:docMk/>
            <pc:sldMk cId="2355980031" sldId="266"/>
            <ac:spMk id="3" creationId="{290E7DDA-CA62-2862-8E7A-4E7AB6459E67}"/>
          </ac:spMkLst>
        </pc:spChg>
      </pc:sldChg>
      <pc:sldChg chg="modSp new">
        <pc:chgData name="ShImMi SyEd" userId="3a4e57037afc7edf" providerId="Windows Live" clId="Web-{771F789B-AD8D-2E3B-9A81-09DC8919B19C}" dt="2026-03-15T01:12:46.873" v="1198" actId="20577"/>
        <pc:sldMkLst>
          <pc:docMk/>
          <pc:sldMk cId="3373848402" sldId="267"/>
        </pc:sldMkLst>
        <pc:spChg chg="mod">
          <ac:chgData name="ShImMi SyEd" userId="3a4e57037afc7edf" providerId="Windows Live" clId="Web-{771F789B-AD8D-2E3B-9A81-09DC8919B19C}" dt="2026-03-15T01:00:09.580" v="778" actId="14100"/>
          <ac:spMkLst>
            <pc:docMk/>
            <pc:sldMk cId="3373848402" sldId="267"/>
            <ac:spMk id="2" creationId="{6FB51602-0924-EC24-EE09-0569EAE41917}"/>
          </ac:spMkLst>
        </pc:spChg>
        <pc:spChg chg="mod">
          <ac:chgData name="ShImMi SyEd" userId="3a4e57037afc7edf" providerId="Windows Live" clId="Web-{771F789B-AD8D-2E3B-9A81-09DC8919B19C}" dt="2026-03-15T01:12:46.873" v="1198" actId="20577"/>
          <ac:spMkLst>
            <pc:docMk/>
            <pc:sldMk cId="3373848402" sldId="267"/>
            <ac:spMk id="3" creationId="{5EC23053-8041-92C5-A304-B5DD1A628E9C}"/>
          </ac:spMkLst>
        </pc:spChg>
      </pc:sldChg>
      <pc:sldChg chg="addSp delSp modSp new mod setBg">
        <pc:chgData name="ShImMi SyEd" userId="3a4e57037afc7edf" providerId="Windows Live" clId="Web-{771F789B-AD8D-2E3B-9A81-09DC8919B19C}" dt="2026-03-15T02:22:29.510" v="1546" actId="20577"/>
        <pc:sldMkLst>
          <pc:docMk/>
          <pc:sldMk cId="3588084357" sldId="268"/>
        </pc:sldMkLst>
        <pc:spChg chg="mod">
          <ac:chgData name="ShImMi SyEd" userId="3a4e57037afc7edf" providerId="Windows Live" clId="Web-{771F789B-AD8D-2E3B-9A81-09DC8919B19C}" dt="2026-03-15T02:22:09.915" v="1542"/>
          <ac:spMkLst>
            <pc:docMk/>
            <pc:sldMk cId="3588084357" sldId="268"/>
            <ac:spMk id="2" creationId="{FEE5FD46-076C-2115-3949-80CFA163E994}"/>
          </ac:spMkLst>
        </pc:spChg>
        <pc:spChg chg="mod">
          <ac:chgData name="ShImMi SyEd" userId="3a4e57037afc7edf" providerId="Windows Live" clId="Web-{771F789B-AD8D-2E3B-9A81-09DC8919B19C}" dt="2026-03-15T02:22:29.510" v="1546" actId="20577"/>
          <ac:spMkLst>
            <pc:docMk/>
            <pc:sldMk cId="3588084357" sldId="268"/>
            <ac:spMk id="3" creationId="{C04D8069-2D69-AE5A-68CC-B3F6E361E2A4}"/>
          </ac:spMkLst>
        </pc:spChg>
        <pc:spChg chg="add del">
          <ac:chgData name="ShImMi SyEd" userId="3a4e57037afc7edf" providerId="Windows Live" clId="Web-{771F789B-AD8D-2E3B-9A81-09DC8919B19C}" dt="2026-03-15T02:22:09.915" v="1543"/>
          <ac:spMkLst>
            <pc:docMk/>
            <pc:sldMk cId="3588084357" sldId="268"/>
            <ac:spMk id="9" creationId="{C4285719-470E-454C-AF62-8323075F1F5B}"/>
          </ac:spMkLst>
        </pc:spChg>
        <pc:spChg chg="add del">
          <ac:chgData name="ShImMi SyEd" userId="3a4e57037afc7edf" providerId="Windows Live" clId="Web-{771F789B-AD8D-2E3B-9A81-09DC8919B19C}" dt="2026-03-15T02:22:09.915" v="1543"/>
          <ac:spMkLst>
            <pc:docMk/>
            <pc:sldMk cId="3588084357" sldId="268"/>
            <ac:spMk id="11" creationId="{CD9FE4EF-C4D8-49A0-B2FF-81D8DB7D8A24}"/>
          </ac:spMkLst>
        </pc:spChg>
        <pc:spChg chg="add del">
          <ac:chgData name="ShImMi SyEd" userId="3a4e57037afc7edf" providerId="Windows Live" clId="Web-{771F789B-AD8D-2E3B-9A81-09DC8919B19C}" dt="2026-03-15T02:22:09.915" v="1543"/>
          <ac:spMkLst>
            <pc:docMk/>
            <pc:sldMk cId="3588084357" sldId="268"/>
            <ac:spMk id="13" creationId="{4300840D-0A0B-4512-BACA-B439D5B9C57C}"/>
          </ac:spMkLst>
        </pc:spChg>
        <pc:spChg chg="add del">
          <ac:chgData name="ShImMi SyEd" userId="3a4e57037afc7edf" providerId="Windows Live" clId="Web-{771F789B-AD8D-2E3B-9A81-09DC8919B19C}" dt="2026-03-15T02:22:03.665" v="1540"/>
          <ac:spMkLst>
            <pc:docMk/>
            <pc:sldMk cId="3588084357" sldId="268"/>
            <ac:spMk id="15" creationId="{D2B78728-A580-49A7-84F9-6EF6F583ADE0}"/>
          </ac:spMkLst>
        </pc:spChg>
        <pc:spChg chg="add del">
          <ac:chgData name="ShImMi SyEd" userId="3a4e57037afc7edf" providerId="Windows Live" clId="Web-{771F789B-AD8D-2E3B-9A81-09DC8919B19C}" dt="2026-03-15T02:22:09.915" v="1543"/>
          <ac:spMkLst>
            <pc:docMk/>
            <pc:sldMk cId="3588084357" sldId="268"/>
            <ac:spMk id="17" creationId="{38FAA1A1-D861-433F-88FA-1E9D6FD31D11}"/>
          </ac:spMkLst>
        </pc:spChg>
        <pc:spChg chg="add del">
          <ac:chgData name="ShImMi SyEd" userId="3a4e57037afc7edf" providerId="Windows Live" clId="Web-{771F789B-AD8D-2E3B-9A81-09DC8919B19C}" dt="2026-03-15T02:22:09.915" v="1543"/>
          <ac:spMkLst>
            <pc:docMk/>
            <pc:sldMk cId="3588084357" sldId="268"/>
            <ac:spMk id="19" creationId="{8D71EDA1-87BF-4D5D-AB79-F346FD19278A}"/>
          </ac:spMkLst>
        </pc:spChg>
        <pc:spChg chg="add del">
          <ac:chgData name="ShImMi SyEd" userId="3a4e57037afc7edf" providerId="Windows Live" clId="Web-{771F789B-AD8D-2E3B-9A81-09DC8919B19C}" dt="2026-03-15T02:21:51.321" v="1538"/>
          <ac:spMkLst>
            <pc:docMk/>
            <pc:sldMk cId="3588084357" sldId="268"/>
            <ac:spMk id="24" creationId="{B6FACB3C-9069-4791-BC5C-0DB7CD19B853}"/>
          </ac:spMkLst>
        </pc:spChg>
        <pc:spChg chg="add del">
          <ac:chgData name="ShImMi SyEd" userId="3a4e57037afc7edf" providerId="Windows Live" clId="Web-{771F789B-AD8D-2E3B-9A81-09DC8919B19C}" dt="2026-03-15T02:21:51.321" v="1538"/>
          <ac:spMkLst>
            <pc:docMk/>
            <pc:sldMk cId="3588084357" sldId="268"/>
            <ac:spMk id="26" creationId="{71F2038E-D777-4B76-81DD-DD13EE91B9DD}"/>
          </ac:spMkLst>
        </pc:spChg>
        <pc:spChg chg="add del">
          <ac:chgData name="ShImMi SyEd" userId="3a4e57037afc7edf" providerId="Windows Live" clId="Web-{771F789B-AD8D-2E3B-9A81-09DC8919B19C}" dt="2026-03-15T02:22:09.915" v="1542"/>
          <ac:spMkLst>
            <pc:docMk/>
            <pc:sldMk cId="3588084357" sldId="268"/>
            <ac:spMk id="32" creationId="{2C1BBA94-3F40-40AA-8BB9-E69E25E537C1}"/>
          </ac:spMkLst>
        </pc:spChg>
        <pc:spChg chg="add del">
          <ac:chgData name="ShImMi SyEd" userId="3a4e57037afc7edf" providerId="Windows Live" clId="Web-{771F789B-AD8D-2E3B-9A81-09DC8919B19C}" dt="2026-03-15T02:22:03.665" v="1540"/>
          <ac:spMkLst>
            <pc:docMk/>
            <pc:sldMk cId="3588084357" sldId="268"/>
            <ac:spMk id="34" creationId="{E8A8EAB8-D2FF-444D-B34B-7D32F106AD0E}"/>
          </ac:spMkLst>
        </pc:spChg>
        <pc:spChg chg="add del">
          <ac:chgData name="ShImMi SyEd" userId="3a4e57037afc7edf" providerId="Windows Live" clId="Web-{771F789B-AD8D-2E3B-9A81-09DC8919B19C}" dt="2026-03-15T02:22:09.915" v="1542"/>
          <ac:spMkLst>
            <pc:docMk/>
            <pc:sldMk cId="3588084357" sldId="268"/>
            <ac:spMk id="38" creationId="{DBC6133C-0615-4CE4-9132-37E609A9BDFA}"/>
          </ac:spMkLst>
        </pc:spChg>
        <pc:spChg chg="add del">
          <ac:chgData name="ShImMi SyEd" userId="3a4e57037afc7edf" providerId="Windows Live" clId="Web-{771F789B-AD8D-2E3B-9A81-09DC8919B19C}" dt="2026-03-15T02:22:09.915" v="1542"/>
          <ac:spMkLst>
            <pc:docMk/>
            <pc:sldMk cId="3588084357" sldId="268"/>
            <ac:spMk id="39" creationId="{169CC832-2974-4E8D-90ED-3E2941BA7336}"/>
          </ac:spMkLst>
        </pc:spChg>
        <pc:spChg chg="add del">
          <ac:chgData name="ShImMi SyEd" userId="3a4e57037afc7edf" providerId="Windows Live" clId="Web-{771F789B-AD8D-2E3B-9A81-09DC8919B19C}" dt="2026-03-15T02:22:09.915" v="1542"/>
          <ac:spMkLst>
            <pc:docMk/>
            <pc:sldMk cId="3588084357" sldId="268"/>
            <ac:spMk id="40" creationId="{55222F96-971A-4F90-B841-6BAB416C7AC1}"/>
          </ac:spMkLst>
        </pc:spChg>
        <pc:spChg chg="add">
          <ac:chgData name="ShImMi SyEd" userId="3a4e57037afc7edf" providerId="Windows Live" clId="Web-{771F789B-AD8D-2E3B-9A81-09DC8919B19C}" dt="2026-03-15T02:22:09.915" v="1543"/>
          <ac:spMkLst>
            <pc:docMk/>
            <pc:sldMk cId="3588084357" sldId="268"/>
            <ac:spMk id="42" creationId="{C4285719-470E-454C-AF62-8323075F1F5B}"/>
          </ac:spMkLst>
        </pc:spChg>
        <pc:spChg chg="add">
          <ac:chgData name="ShImMi SyEd" userId="3a4e57037afc7edf" providerId="Windows Live" clId="Web-{771F789B-AD8D-2E3B-9A81-09DC8919B19C}" dt="2026-03-15T02:22:09.915" v="1543"/>
          <ac:spMkLst>
            <pc:docMk/>
            <pc:sldMk cId="3588084357" sldId="268"/>
            <ac:spMk id="44" creationId="{4300840D-0A0B-4512-BACA-B439D5B9C57C}"/>
          </ac:spMkLst>
        </pc:spChg>
        <pc:spChg chg="add">
          <ac:chgData name="ShImMi SyEd" userId="3a4e57037afc7edf" providerId="Windows Live" clId="Web-{771F789B-AD8D-2E3B-9A81-09DC8919B19C}" dt="2026-03-15T02:22:09.915" v="1543"/>
          <ac:spMkLst>
            <pc:docMk/>
            <pc:sldMk cId="3588084357" sldId="268"/>
            <ac:spMk id="45" creationId="{D2B78728-A580-49A7-84F9-6EF6F583ADE0}"/>
          </ac:spMkLst>
        </pc:spChg>
        <pc:spChg chg="add">
          <ac:chgData name="ShImMi SyEd" userId="3a4e57037afc7edf" providerId="Windows Live" clId="Web-{771F789B-AD8D-2E3B-9A81-09DC8919B19C}" dt="2026-03-15T02:22:09.915" v="1543"/>
          <ac:spMkLst>
            <pc:docMk/>
            <pc:sldMk cId="3588084357" sldId="268"/>
            <ac:spMk id="46" creationId="{38FAA1A1-D861-433F-88FA-1E9D6FD31D11}"/>
          </ac:spMkLst>
        </pc:spChg>
        <pc:spChg chg="add">
          <ac:chgData name="ShImMi SyEd" userId="3a4e57037afc7edf" providerId="Windows Live" clId="Web-{771F789B-AD8D-2E3B-9A81-09DC8919B19C}" dt="2026-03-15T02:22:09.915" v="1543"/>
          <ac:spMkLst>
            <pc:docMk/>
            <pc:sldMk cId="3588084357" sldId="268"/>
            <ac:spMk id="47" creationId="{8D71EDA1-87BF-4D5D-AB79-F346FD19278A}"/>
          </ac:spMkLst>
        </pc:spChg>
        <pc:picChg chg="add mod ord">
          <ac:chgData name="ShImMi SyEd" userId="3a4e57037afc7edf" providerId="Windows Live" clId="Web-{771F789B-AD8D-2E3B-9A81-09DC8919B19C}" dt="2026-03-15T02:22:03.665" v="1540"/>
          <ac:picMkLst>
            <pc:docMk/>
            <pc:sldMk cId="3588084357" sldId="268"/>
            <ac:picMk id="4" creationId="{243080C2-FB4F-F380-B8B5-887A53CC6D44}"/>
          </ac:picMkLst>
        </pc:picChg>
      </pc:sldChg>
      <pc:sldChg chg="modSp new">
        <pc:chgData name="ShImMi SyEd" userId="3a4e57037afc7edf" providerId="Windows Live" clId="Web-{771F789B-AD8D-2E3B-9A81-09DC8919B19C}" dt="2026-03-15T02:31:09.907" v="1616" actId="20577"/>
        <pc:sldMkLst>
          <pc:docMk/>
          <pc:sldMk cId="4212940775" sldId="269"/>
        </pc:sldMkLst>
        <pc:spChg chg="mod">
          <ac:chgData name="ShImMi SyEd" userId="3a4e57037afc7edf" providerId="Windows Live" clId="Web-{771F789B-AD8D-2E3B-9A81-09DC8919B19C}" dt="2026-03-15T02:31:09.907" v="1616" actId="20577"/>
          <ac:spMkLst>
            <pc:docMk/>
            <pc:sldMk cId="4212940775" sldId="269"/>
            <ac:spMk id="2" creationId="{A2C976EF-AD78-802A-7DC3-FE98759BC2A8}"/>
          </ac:spMkLst>
        </pc:spChg>
        <pc:spChg chg="mod">
          <ac:chgData name="ShImMi SyEd" userId="3a4e57037afc7edf" providerId="Windows Live" clId="Web-{771F789B-AD8D-2E3B-9A81-09DC8919B19C}" dt="2026-03-15T02:28:20" v="1593" actId="20577"/>
          <ac:spMkLst>
            <pc:docMk/>
            <pc:sldMk cId="4212940775" sldId="269"/>
            <ac:spMk id="3" creationId="{A69AA2ED-D07E-76E6-2206-F49C20390A27}"/>
          </ac:spMkLst>
        </pc:spChg>
      </pc:sldChg>
    </pc:docChg>
  </pc:docChgLst>
  <pc:docChgLst>
    <pc:chgData name="ShImMi SyEd" userId="3a4e57037afc7edf" providerId="Windows Live" clId="Web-{AC17F6AC-DA29-C721-D0A3-9EE968AF4B12}"/>
    <pc:docChg chg="addSld delSld modSld sldOrd">
      <pc:chgData name="ShImMi SyEd" userId="3a4e57037afc7edf" providerId="Windows Live" clId="Web-{AC17F6AC-DA29-C721-D0A3-9EE968AF4B12}" dt="2026-03-14T19:31:40.223" v="514" actId="20577"/>
      <pc:docMkLst>
        <pc:docMk/>
      </pc:docMkLst>
      <pc:sldChg chg="delSp modSp new">
        <pc:chgData name="ShImMi SyEd" userId="3a4e57037afc7edf" providerId="Windows Live" clId="Web-{AC17F6AC-DA29-C721-D0A3-9EE968AF4B12}" dt="2026-03-14T04:09:58.843" v="162" actId="20577"/>
        <pc:sldMkLst>
          <pc:docMk/>
          <pc:sldMk cId="393496357" sldId="257"/>
        </pc:sldMkLst>
        <pc:spChg chg="mod">
          <ac:chgData name="ShImMi SyEd" userId="3a4e57037afc7edf" providerId="Windows Live" clId="Web-{AC17F6AC-DA29-C721-D0A3-9EE968AF4B12}" dt="2026-03-14T04:09:58.843" v="162" actId="20577"/>
          <ac:spMkLst>
            <pc:docMk/>
            <pc:sldMk cId="393496357" sldId="257"/>
            <ac:spMk id="3" creationId="{89CDAED2-0620-AFE0-3E6F-BD579D388431}"/>
          </ac:spMkLst>
        </pc:spChg>
      </pc:sldChg>
      <pc:sldChg chg="addSp delSp modSp new mod setBg">
        <pc:chgData name="ShImMi SyEd" userId="3a4e57037afc7edf" providerId="Windows Live" clId="Web-{AC17F6AC-DA29-C721-D0A3-9EE968AF4B12}" dt="2026-03-14T04:10:53.805" v="163" actId="14100"/>
        <pc:sldMkLst>
          <pc:docMk/>
          <pc:sldMk cId="1010261777" sldId="258"/>
        </pc:sldMkLst>
        <pc:spChg chg="del">
          <ac:chgData name="ShImMi SyEd" userId="3a4e57037afc7edf" providerId="Windows Live" clId="Web-{AC17F6AC-DA29-C721-D0A3-9EE968AF4B12}" dt="2026-03-14T01:44:56.143" v="112"/>
          <ac:spMkLst>
            <pc:docMk/>
            <pc:sldMk cId="1010261777" sldId="258"/>
            <ac:spMk id="2" creationId="{F7A8445D-50D5-7554-70F3-D19A477CCDAD}"/>
          </ac:spMkLst>
        </pc:spChg>
        <pc:spChg chg="mod">
          <ac:chgData name="ShImMi SyEd" userId="3a4e57037afc7edf" providerId="Windows Live" clId="Web-{AC17F6AC-DA29-C721-D0A3-9EE968AF4B12}" dt="2026-03-14T04:10:53.805" v="163" actId="14100"/>
          <ac:spMkLst>
            <pc:docMk/>
            <pc:sldMk cId="1010261777" sldId="258"/>
            <ac:spMk id="3" creationId="{D15F7130-2811-E265-6382-4EEDAFCE3911}"/>
          </ac:spMkLst>
        </pc:spChg>
        <pc:spChg chg="add">
          <ac:chgData name="ShImMi SyEd" userId="3a4e57037afc7edf" providerId="Windows Live" clId="Web-{AC17F6AC-DA29-C721-D0A3-9EE968AF4B12}" dt="2026-03-14T02:05:48.003" v="137"/>
          <ac:spMkLst>
            <pc:docMk/>
            <pc:sldMk cId="1010261777" sldId="258"/>
            <ac:spMk id="10" creationId="{EDDBB197-D710-4A4F-A9CA-FD2177498BE8}"/>
          </ac:spMkLst>
        </pc:spChg>
        <pc:spChg chg="add">
          <ac:chgData name="ShImMi SyEd" userId="3a4e57037afc7edf" providerId="Windows Live" clId="Web-{AC17F6AC-DA29-C721-D0A3-9EE968AF4B12}" dt="2026-03-14T02:05:48.003" v="137"/>
          <ac:spMkLst>
            <pc:docMk/>
            <pc:sldMk cId="1010261777" sldId="258"/>
            <ac:spMk id="12" creationId="{975D1CFA-2CDB-4B64-BD9F-85744E8DA12F}"/>
          </ac:spMkLst>
        </pc:spChg>
        <pc:grpChg chg="add">
          <ac:chgData name="ShImMi SyEd" userId="3a4e57037afc7edf" providerId="Windows Live" clId="Web-{AC17F6AC-DA29-C721-D0A3-9EE968AF4B12}" dt="2026-03-14T02:05:48.003" v="137"/>
          <ac:grpSpMkLst>
            <pc:docMk/>
            <pc:sldMk cId="1010261777" sldId="258"/>
            <ac:grpSpMk id="14" creationId="{25EE5136-01F1-466C-962D-BA9B4C6757AA}"/>
          </ac:grpSpMkLst>
        </pc:grpChg>
        <pc:picChg chg="add">
          <ac:chgData name="ShImMi SyEd" userId="3a4e57037afc7edf" providerId="Windows Live" clId="Web-{AC17F6AC-DA29-C721-D0A3-9EE968AF4B12}" dt="2026-03-14T02:05:48.003" v="137"/>
          <ac:picMkLst>
            <pc:docMk/>
            <pc:sldMk cId="1010261777" sldId="258"/>
            <ac:picMk id="7" creationId="{76A63B87-AC70-0B03-E354-C922AAF9CF44}"/>
          </ac:picMkLst>
        </pc:picChg>
      </pc:sldChg>
      <pc:sldChg chg="modSp new">
        <pc:chgData name="ShImMi SyEd" userId="3a4e57037afc7edf" providerId="Windows Live" clId="Web-{AC17F6AC-DA29-C721-D0A3-9EE968AF4B12}" dt="2026-03-14T04:09:06.873" v="158" actId="20577"/>
        <pc:sldMkLst>
          <pc:docMk/>
          <pc:sldMk cId="3568546705" sldId="259"/>
        </pc:sldMkLst>
        <pc:spChg chg="mod">
          <ac:chgData name="ShImMi SyEd" userId="3a4e57037afc7edf" providerId="Windows Live" clId="Web-{AC17F6AC-DA29-C721-D0A3-9EE968AF4B12}" dt="2026-03-14T04:09:06.873" v="158" actId="20577"/>
          <ac:spMkLst>
            <pc:docMk/>
            <pc:sldMk cId="3568546705" sldId="259"/>
            <ac:spMk id="2" creationId="{7D95A8FE-6454-76C9-043F-74B6CBB95398}"/>
          </ac:spMkLst>
        </pc:spChg>
        <pc:spChg chg="mod">
          <ac:chgData name="ShImMi SyEd" userId="3a4e57037afc7edf" providerId="Windows Live" clId="Web-{AC17F6AC-DA29-C721-D0A3-9EE968AF4B12}" dt="2026-03-14T04:08:51.247" v="146" actId="20577"/>
          <ac:spMkLst>
            <pc:docMk/>
            <pc:sldMk cId="3568546705" sldId="259"/>
            <ac:spMk id="3" creationId="{4CAEF41D-D3F5-6A8C-1526-2F65BF9C646D}"/>
          </ac:spMkLst>
        </pc:spChg>
      </pc:sldChg>
      <pc:sldChg chg="modSp new ord">
        <pc:chgData name="ShImMi SyEd" userId="3a4e57037afc7edf" providerId="Windows Live" clId="Web-{AC17F6AC-DA29-C721-D0A3-9EE968AF4B12}" dt="2026-03-14T19:23:41.549" v="507" actId="20577"/>
        <pc:sldMkLst>
          <pc:docMk/>
          <pc:sldMk cId="1903165662" sldId="260"/>
        </pc:sldMkLst>
        <pc:spChg chg="mod">
          <ac:chgData name="ShImMi SyEd" userId="3a4e57037afc7edf" providerId="Windows Live" clId="Web-{AC17F6AC-DA29-C721-D0A3-9EE968AF4B12}" dt="2026-03-14T04:24:04.193" v="280" actId="20577"/>
          <ac:spMkLst>
            <pc:docMk/>
            <pc:sldMk cId="1903165662" sldId="260"/>
            <ac:spMk id="2" creationId="{F5F797C6-BDAF-F04E-6C57-D2A6B715840A}"/>
          </ac:spMkLst>
        </pc:spChg>
        <pc:spChg chg="mod">
          <ac:chgData name="ShImMi SyEd" userId="3a4e57037afc7edf" providerId="Windows Live" clId="Web-{AC17F6AC-DA29-C721-D0A3-9EE968AF4B12}" dt="2026-03-14T19:23:41.549" v="507" actId="20577"/>
          <ac:spMkLst>
            <pc:docMk/>
            <pc:sldMk cId="1903165662" sldId="260"/>
            <ac:spMk id="3" creationId="{E3D4A959-0B55-2CD7-402F-F9EDF3068CC1}"/>
          </ac:spMkLst>
        </pc:spChg>
      </pc:sldChg>
      <pc:sldChg chg="modSp new">
        <pc:chgData name="ShImMi SyEd" userId="3a4e57037afc7edf" providerId="Windows Live" clId="Web-{AC17F6AC-DA29-C721-D0A3-9EE968AF4B12}" dt="2026-03-14T04:23:14.270" v="276" actId="20577"/>
        <pc:sldMkLst>
          <pc:docMk/>
          <pc:sldMk cId="3856614788" sldId="261"/>
        </pc:sldMkLst>
        <pc:spChg chg="mod">
          <ac:chgData name="ShImMi SyEd" userId="3a4e57037afc7edf" providerId="Windows Live" clId="Web-{AC17F6AC-DA29-C721-D0A3-9EE968AF4B12}" dt="2026-03-14T04:21:50.597" v="269" actId="20577"/>
          <ac:spMkLst>
            <pc:docMk/>
            <pc:sldMk cId="3856614788" sldId="261"/>
            <ac:spMk id="2" creationId="{910A8754-BE85-71EB-E9FC-B070BB519035}"/>
          </ac:spMkLst>
        </pc:spChg>
        <pc:spChg chg="mod">
          <ac:chgData name="ShImMi SyEd" userId="3a4e57037afc7edf" providerId="Windows Live" clId="Web-{AC17F6AC-DA29-C721-D0A3-9EE968AF4B12}" dt="2026-03-14T04:23:14.270" v="276" actId="20577"/>
          <ac:spMkLst>
            <pc:docMk/>
            <pc:sldMk cId="3856614788" sldId="261"/>
            <ac:spMk id="3" creationId="{6763BC39-1A2E-D234-E87B-894751358FFB}"/>
          </ac:spMkLst>
        </pc:spChg>
      </pc:sldChg>
      <pc:sldChg chg="modSp new">
        <pc:chgData name="ShImMi SyEd" userId="3a4e57037afc7edf" providerId="Windows Live" clId="Web-{AC17F6AC-DA29-C721-D0A3-9EE968AF4B12}" dt="2026-03-14T19:23:51.003" v="508" actId="20577"/>
        <pc:sldMkLst>
          <pc:docMk/>
          <pc:sldMk cId="3266569813" sldId="262"/>
        </pc:sldMkLst>
        <pc:spChg chg="mod">
          <ac:chgData name="ShImMi SyEd" userId="3a4e57037afc7edf" providerId="Windows Live" clId="Web-{AC17F6AC-DA29-C721-D0A3-9EE968AF4B12}" dt="2026-03-14T19:16:02.065" v="391" actId="20577"/>
          <ac:spMkLst>
            <pc:docMk/>
            <pc:sldMk cId="3266569813" sldId="262"/>
            <ac:spMk id="2" creationId="{9EB6FF5D-2E7F-F7CF-EC6A-537B835E1820}"/>
          </ac:spMkLst>
        </pc:spChg>
        <pc:spChg chg="mod">
          <ac:chgData name="ShImMi SyEd" userId="3a4e57037afc7edf" providerId="Windows Live" clId="Web-{AC17F6AC-DA29-C721-D0A3-9EE968AF4B12}" dt="2026-03-14T19:23:51.003" v="508" actId="20577"/>
          <ac:spMkLst>
            <pc:docMk/>
            <pc:sldMk cId="3266569813" sldId="262"/>
            <ac:spMk id="3" creationId="{0141845F-FC1C-1A39-AED2-11C74A4FA7D0}"/>
          </ac:spMkLst>
        </pc:spChg>
      </pc:sldChg>
      <pc:sldChg chg="modSp new">
        <pc:chgData name="ShImMi SyEd" userId="3a4e57037afc7edf" providerId="Windows Live" clId="Web-{AC17F6AC-DA29-C721-D0A3-9EE968AF4B12}" dt="2026-03-14T19:31:40.223" v="514" actId="20577"/>
        <pc:sldMkLst>
          <pc:docMk/>
          <pc:sldMk cId="1094147349" sldId="263"/>
        </pc:sldMkLst>
        <pc:spChg chg="mod">
          <ac:chgData name="ShImMi SyEd" userId="3a4e57037afc7edf" providerId="Windows Live" clId="Web-{AC17F6AC-DA29-C721-D0A3-9EE968AF4B12}" dt="2026-03-14T19:31:40.035" v="512" actId="20577"/>
          <ac:spMkLst>
            <pc:docMk/>
            <pc:sldMk cId="1094147349" sldId="263"/>
            <ac:spMk id="2" creationId="{6D8D8BC8-CF82-412D-B2A3-66E97C88A7B2}"/>
          </ac:spMkLst>
        </pc:spChg>
        <pc:spChg chg="mod">
          <ac:chgData name="ShImMi SyEd" userId="3a4e57037afc7edf" providerId="Windows Live" clId="Web-{AC17F6AC-DA29-C721-D0A3-9EE968AF4B12}" dt="2026-03-14T19:31:40.223" v="514" actId="20577"/>
          <ac:spMkLst>
            <pc:docMk/>
            <pc:sldMk cId="1094147349" sldId="263"/>
            <ac:spMk id="3" creationId="{E707ACBB-88D0-4101-8FC8-15DA91AB17F4}"/>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68281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363109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577334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3/21/2026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923318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3/21/2026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5050533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3/21/2026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41003144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3/21/2026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9859302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5901275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30202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7496408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9679412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6883396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0614643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31298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700911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74886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46CE7D5-CF57-46EF-B807-FDD0502418D4}" type="datetimeFigureOut">
              <a:rPr lang="en-US" smtClean="0"/>
              <a:t>3/21/2026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854241570"/>
      </p:ext>
    </p:extLst>
  </p:cSld>
  <p:clrMap bg1="lt1" tx1="dk1" bg2="lt2" tx2="dk2" accent1="accent1" accent2="accent2" accent3="accent3" accent4="accent4" accent5="accent5" accent6="accent6" hlink="hlink" folHlink="folHlink"/>
  <p:sldLayoutIdLst>
    <p:sldLayoutId id="2147483802" r:id="rId1"/>
    <p:sldLayoutId id="2147483803" r:id="rId2"/>
    <p:sldLayoutId id="2147483804" r:id="rId3"/>
    <p:sldLayoutId id="2147483805" r:id="rId4"/>
    <p:sldLayoutId id="2147483806" r:id="rId5"/>
    <p:sldLayoutId id="2147483807" r:id="rId6"/>
    <p:sldLayoutId id="2147483808" r:id="rId7"/>
    <p:sldLayoutId id="2147483809" r:id="rId8"/>
    <p:sldLayoutId id="2147483810" r:id="rId9"/>
    <p:sldLayoutId id="2147483811" r:id="rId10"/>
    <p:sldLayoutId id="2147483812" r:id="rId11"/>
    <p:sldLayoutId id="2147483813" r:id="rId12"/>
    <p:sldLayoutId id="2147483814" r:id="rId13"/>
    <p:sldLayoutId id="2147483815" r:id="rId14"/>
    <p:sldLayoutId id="2147483816" r:id="rId15"/>
    <p:sldLayoutId id="2147483817"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image" Target="../media/image3.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image" Target="../media/image4.jpe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image" Target="../media/image5.jpe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1.png"/><Relationship Id="rId4" Type="http://schemas.openxmlformats.org/officeDocument/2006/relationships/image" Target="../media/image6.jpe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1.png"/><Relationship Id="rId4" Type="http://schemas.openxmlformats.org/officeDocument/2006/relationships/image" Target="../media/image7.jpe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1.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1.png"/><Relationship Id="rId4" Type="http://schemas.openxmlformats.org/officeDocument/2006/relationships/image" Target="../media/image8.jpe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1.png"/></Relationships>
</file>

<file path=ppt/slides/_rels/slide18.xml.rels><?xml version="1.0" encoding="UTF-8" standalone="yes"?>
<Relationships xmlns="http://schemas.openxmlformats.org/package/2006/relationships"><Relationship Id="rId8" Type="http://schemas.openxmlformats.org/officeDocument/2006/relationships/hyperlink" Target="https://doi.org/10.1111/j.1365-2222.2009.03321.x" TargetMode="External"/><Relationship Id="rId3" Type="http://schemas.openxmlformats.org/officeDocument/2006/relationships/slideLayout" Target="../slideLayouts/slideLayout2.xml"/><Relationship Id="rId7" Type="http://schemas.openxmlformats.org/officeDocument/2006/relationships/hyperlink" Target="https://www.firstaidforfree.com/a-complete-guide-to-asthma-in-children/" TargetMode="Externa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hyperlink" Target="https://doi.org/10.1007/s41030-019-0093-y" TargetMode="External"/><Relationship Id="rId11" Type="http://schemas.openxmlformats.org/officeDocument/2006/relationships/image" Target="../media/image1.png"/><Relationship Id="rId5" Type="http://schemas.openxmlformats.org/officeDocument/2006/relationships/hyperlink" Target="https://doi.org/10.1016/B978-012079028-9/50110-1" TargetMode="External"/><Relationship Id="rId10" Type="http://schemas.openxmlformats.org/officeDocument/2006/relationships/hyperlink" Target="https://www.nhs.uk/conditions/asthma/" TargetMode="External"/><Relationship Id="rId4" Type="http://schemas.openxmlformats.org/officeDocument/2006/relationships/hyperlink" Target="https://doi.org/10.1146/annurev-pathol-042220-015902" TargetMode="External"/><Relationship Id="rId9" Type="http://schemas.openxmlformats.org/officeDocument/2006/relationships/hyperlink" Target="https://www.researchgate.net/profile/Pierre-Lekeux/publication/286492357_The_respiratory_system_Anatomy_physiology_and_adaptations_to_exercise_and_training/links/6750a860f309a268c024356a/The-respiratory-system-Anatomy-physiology-and-adaptations-to-exercise-and-training.pdf"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doi.org/10.1016/j.mpmed.2023.07.006" TargetMode="External"/><Relationship Id="rId3" Type="http://schemas.openxmlformats.org/officeDocument/2006/relationships/slideLayout" Target="../slideLayouts/slideLayout2.xml"/><Relationship Id="rId7" Type="http://schemas.openxmlformats.org/officeDocument/2006/relationships/hyperlink" Target="https://doi.org/10.1111/resp.12355" TargetMode="External"/><Relationship Id="rId12" Type="http://schemas.openxmlformats.org/officeDocument/2006/relationships/image" Target="../media/image1.png"/><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hyperlink" Target="https://www.nice.org.uk/guidance/ng245/chapter/Recommendations#principles-of-pharmacological-treatment" TargetMode="External"/><Relationship Id="rId11" Type="http://schemas.openxmlformats.org/officeDocument/2006/relationships/hyperlink" Target="https://www.ganeshdiagnostic.com/blog/asthma-diagnose-prevent-and-cure" TargetMode="External"/><Relationship Id="rId5" Type="http://schemas.openxmlformats.org/officeDocument/2006/relationships/hyperlink" Target="https://www.nice.org.uk/guidance/qs25" TargetMode="External"/><Relationship Id="rId10" Type="http://schemas.openxmlformats.org/officeDocument/2006/relationships/hyperlink" Target="https://www.alamy.com/stock-photo-asthma-inhaler-inhalers-bronchodilators-bronchodilator-for-allergy-52763704.html" TargetMode="External"/><Relationship Id="rId4" Type="http://schemas.openxmlformats.org/officeDocument/2006/relationships/hyperlink" Target="https://www.nhs.uk/search/results?q=asthma" TargetMode="External"/><Relationship Id="rId9" Type="http://schemas.openxmlformats.org/officeDocument/2006/relationships/hyperlink" Target="https://www/"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s://www.who.int/news-room/fact-sheets/detail/asthma" TargetMode="External"/><Relationship Id="rId3" Type="http://schemas.openxmlformats.org/officeDocument/2006/relationships/slideLayout" Target="../slideLayouts/slideLayout2.xml"/><Relationship Id="rId7" Type="http://schemas.openxmlformats.org/officeDocument/2006/relationships/hyperlink" Target="https://image1.slideserve.com/2052046/asthma-pathophysiology1-l.jpg" TargetMode="External"/><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hyperlink" Target="https://www.ncbi.nlm.nih.gov/books/NBK551579/" TargetMode="External"/><Relationship Id="rId11" Type="http://schemas.openxmlformats.org/officeDocument/2006/relationships/image" Target="../media/image1.png"/><Relationship Id="rId5" Type="http://schemas.openxmlformats.org/officeDocument/2006/relationships/hyperlink" Target="https://www.shutterstock.com/image-vector/respiratory-system-human-this-illustration-about-422267053" TargetMode="External"/><Relationship Id="rId10" Type="http://schemas.openxmlformats.org/officeDocument/2006/relationships/hyperlink" Target="https://www.nhs.uk/conditions/asthma/" TargetMode="External"/><Relationship Id="rId4" Type="http://schemas.openxmlformats.org/officeDocument/2006/relationships/hyperlink" Target="https://www/" TargetMode="External"/><Relationship Id="rId9" Type="http://schemas.openxmlformats.org/officeDocument/2006/relationships/hyperlink" Target="https://search.informit.org/doi/10.3316/informit.27803649253874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9CDAED2-0620-AFE0-3E6F-BD579D388431}"/>
              </a:ext>
            </a:extLst>
          </p:cNvPr>
          <p:cNvSpPr>
            <a:spLocks noGrp="1"/>
          </p:cNvSpPr>
          <p:nvPr>
            <p:ph idx="1"/>
          </p:nvPr>
        </p:nvSpPr>
        <p:spPr>
          <a:xfrm>
            <a:off x="609600" y="580187"/>
            <a:ext cx="10515600" cy="5501526"/>
          </a:xfrm>
        </p:spPr>
        <p:txBody>
          <a:bodyPr vert="horz" lIns="91440" tIns="45720" rIns="91440" bIns="45720" numCol="2" rtlCol="0" anchor="t">
            <a:normAutofit/>
          </a:bodyPr>
          <a:lstStyle/>
          <a:p>
            <a:pPr>
              <a:buNone/>
            </a:pPr>
            <a:endParaRPr lang="en-US" sz="1800" dirty="0">
              <a:highlight>
                <a:srgbClr val="FFFFFF"/>
              </a:highlight>
            </a:endParaRPr>
          </a:p>
          <a:p>
            <a:pPr>
              <a:buNone/>
            </a:pPr>
            <a:endParaRPr lang="en-US" sz="1800" dirty="0">
              <a:highlight>
                <a:srgbClr val="FFFFFF"/>
              </a:highlight>
            </a:endParaRPr>
          </a:p>
          <a:p>
            <a:pPr>
              <a:buNone/>
            </a:pPr>
            <a:endParaRPr lang="en-US" sz="1800" dirty="0">
              <a:highlight>
                <a:srgbClr val="FFFFFF"/>
              </a:highlight>
            </a:endParaRPr>
          </a:p>
          <a:p>
            <a:pPr>
              <a:lnSpc>
                <a:spcPct val="150000"/>
              </a:lnSpc>
              <a:buNone/>
            </a:pPr>
            <a:r>
              <a:rPr lang="en-US" sz="1800" dirty="0">
                <a:highlight>
                  <a:srgbClr val="FFFFFF"/>
                </a:highlight>
              </a:rPr>
              <a:t>Name:                         </a:t>
            </a:r>
            <a:r>
              <a:rPr lang="en-US" sz="1800" dirty="0" smtClean="0">
                <a:highlight>
                  <a:srgbClr val="FFFFFF"/>
                </a:highlight>
              </a:rPr>
              <a:t>Shumaila </a:t>
            </a:r>
            <a:r>
              <a:rPr lang="en-US" sz="1800" dirty="0">
                <a:highlight>
                  <a:srgbClr val="FFFFFF"/>
                </a:highlight>
              </a:rPr>
              <a:t>Naeem</a:t>
            </a:r>
            <a:endParaRPr lang="en-US" sz="1800" dirty="0"/>
          </a:p>
          <a:p>
            <a:pPr>
              <a:lnSpc>
                <a:spcPct val="150000"/>
              </a:lnSpc>
              <a:buNone/>
            </a:pPr>
            <a:r>
              <a:rPr lang="en-US" sz="1800" dirty="0">
                <a:highlight>
                  <a:srgbClr val="FFFFFF"/>
                </a:highlight>
              </a:rPr>
              <a:t>Student No:                </a:t>
            </a:r>
            <a:r>
              <a:rPr lang="en-US" sz="1800" dirty="0" smtClean="0">
                <a:highlight>
                  <a:srgbClr val="FFFFFF"/>
                </a:highlight>
              </a:rPr>
              <a:t>2406608</a:t>
            </a:r>
            <a:endParaRPr lang="en-US" sz="1800" dirty="0">
              <a:highlight>
                <a:srgbClr val="FFFFFF"/>
              </a:highlight>
            </a:endParaRPr>
          </a:p>
          <a:p>
            <a:pPr>
              <a:lnSpc>
                <a:spcPct val="150000"/>
              </a:lnSpc>
              <a:buNone/>
            </a:pPr>
            <a:r>
              <a:rPr lang="en-US" sz="1800" dirty="0">
                <a:highlight>
                  <a:srgbClr val="FFFFFF"/>
                </a:highlight>
              </a:rPr>
              <a:t>Lecturer Name:          </a:t>
            </a:r>
            <a:r>
              <a:rPr lang="en-US" sz="1800" dirty="0" smtClean="0">
                <a:highlight>
                  <a:srgbClr val="FFFFFF"/>
                </a:highlight>
              </a:rPr>
              <a:t>Parease </a:t>
            </a:r>
            <a:r>
              <a:rPr lang="en-US" sz="1800" dirty="0">
                <a:highlight>
                  <a:srgbClr val="FFFFFF"/>
                </a:highlight>
              </a:rPr>
              <a:t>Ahmed</a:t>
            </a:r>
          </a:p>
          <a:p>
            <a:pPr>
              <a:lnSpc>
                <a:spcPct val="150000"/>
              </a:lnSpc>
              <a:buNone/>
            </a:pPr>
            <a:r>
              <a:rPr lang="en-US" sz="1800" dirty="0">
                <a:highlight>
                  <a:srgbClr val="FFFFFF"/>
                </a:highlight>
              </a:rPr>
              <a:t>Module Code:             BMHP: 5023</a:t>
            </a:r>
          </a:p>
          <a:p>
            <a:pPr>
              <a:lnSpc>
                <a:spcPct val="150000"/>
              </a:lnSpc>
              <a:buNone/>
            </a:pPr>
            <a:r>
              <a:rPr lang="en-US" sz="1800" dirty="0">
                <a:highlight>
                  <a:srgbClr val="FFFFFF"/>
                </a:highlight>
              </a:rPr>
              <a:t>Module Name:            Introduction of physiology</a:t>
            </a:r>
          </a:p>
          <a:p>
            <a:pPr>
              <a:lnSpc>
                <a:spcPct val="150000"/>
              </a:lnSpc>
              <a:buNone/>
            </a:pPr>
            <a:r>
              <a:rPr lang="en-US" sz="1800" dirty="0">
                <a:highlight>
                  <a:srgbClr val="FFFFFF"/>
                </a:highlight>
              </a:rPr>
              <a:t>Assignment Title:      </a:t>
            </a:r>
            <a:r>
              <a:rPr lang="en-US" sz="1800" dirty="0" smtClean="0">
                <a:highlight>
                  <a:srgbClr val="FFFFFF"/>
                </a:highlight>
              </a:rPr>
              <a:t> Component </a:t>
            </a:r>
            <a:r>
              <a:rPr lang="en-US" sz="1800" dirty="0">
                <a:highlight>
                  <a:srgbClr val="FFFFFF"/>
                </a:highlight>
              </a:rPr>
              <a:t>2 Power Point </a:t>
            </a:r>
            <a:r>
              <a:rPr lang="en-US" sz="1800" dirty="0" smtClean="0">
                <a:highlight>
                  <a:srgbClr val="FFFFFF"/>
                </a:highlight>
              </a:rPr>
              <a:t>     with </a:t>
            </a:r>
            <a:r>
              <a:rPr lang="en-US" sz="1800" dirty="0">
                <a:highlight>
                  <a:srgbClr val="FFFFFF"/>
                </a:highlight>
              </a:rPr>
              <a:t>voice-over Presentation </a:t>
            </a:r>
          </a:p>
          <a:p>
            <a:pPr>
              <a:lnSpc>
                <a:spcPct val="150000"/>
              </a:lnSpc>
              <a:buNone/>
            </a:pPr>
            <a:r>
              <a:rPr lang="en-US" sz="1800" dirty="0">
                <a:highlight>
                  <a:srgbClr val="FFFFFF"/>
                </a:highlight>
              </a:rPr>
              <a:t>Date:                            </a:t>
            </a:r>
            <a:r>
              <a:rPr lang="en-US" sz="1800" dirty="0" smtClean="0">
                <a:highlight>
                  <a:srgbClr val="FFFFFF"/>
                </a:highlight>
              </a:rPr>
              <a:t>23-03-2026</a:t>
            </a:r>
            <a:endParaRPr lang="en-US" sz="1800" dirty="0">
              <a:highlight>
                <a:srgbClr val="FFFFFF"/>
              </a:highlight>
            </a:endParaRPr>
          </a:p>
          <a:p>
            <a:pPr>
              <a:buNone/>
            </a:pPr>
            <a:endParaRPr lang="en-US" sz="1800" dirty="0">
              <a:highlight>
                <a:srgbClr val="FFFFFF"/>
              </a:highlight>
            </a:endParaRPr>
          </a:p>
          <a:p>
            <a:pPr marL="0" indent="0" algn="ctr">
              <a:buNone/>
            </a:pPr>
            <a:endParaRPr lang="en-US" dirty="0"/>
          </a:p>
        </p:txBody>
      </p:sp>
      <p:pic>
        <p:nvPicPr>
          <p:cNvPr id="13" name="Audio 1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43447" y="6109063"/>
            <a:ext cx="609600" cy="609600"/>
          </a:xfrm>
          <a:prstGeom prst="rect">
            <a:avLst/>
          </a:prstGeom>
        </p:spPr>
      </p:pic>
    </p:spTree>
    <p:extLst>
      <p:ext uri="{BB962C8B-B14F-4D97-AF65-F5344CB8AC3E}">
        <p14:creationId xmlns:p14="http://schemas.microsoft.com/office/powerpoint/2010/main" val="393496357"/>
      </p:ext>
    </p:extLst>
  </p:cSld>
  <p:clrMapOvr>
    <a:masterClrMapping/>
  </p:clrMapOvr>
  <mc:AlternateContent xmlns:mc="http://schemas.openxmlformats.org/markup-compatibility/2006" xmlns:p14="http://schemas.microsoft.com/office/powerpoint/2010/main">
    <mc:Choice Requires="p14">
      <p:transition spd="slow" p14:dur="2000" advTm="15309"/>
    </mc:Choice>
    <mc:Fallback xmlns="">
      <p:transition spd="slow" advTm="153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10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15F7130-2811-E265-6382-4EEDAFCE3911}"/>
              </a:ext>
            </a:extLst>
          </p:cNvPr>
          <p:cNvSpPr>
            <a:spLocks noGrp="1"/>
          </p:cNvSpPr>
          <p:nvPr>
            <p:ph idx="1"/>
          </p:nvPr>
        </p:nvSpPr>
        <p:spPr>
          <a:xfrm>
            <a:off x="1306286" y="1567544"/>
            <a:ext cx="4924697" cy="5004706"/>
          </a:xfrm>
        </p:spPr>
        <p:txBody>
          <a:bodyPr vert="horz" lIns="91440" tIns="45720" rIns="91440" bIns="45720" rtlCol="0" anchor="ctr">
            <a:normAutofit/>
          </a:bodyPr>
          <a:lstStyle/>
          <a:p>
            <a:pPr marL="0" indent="0">
              <a:buNone/>
            </a:pPr>
            <a:r>
              <a:rPr lang="en-US" sz="3200" u="sng" dirty="0">
                <a:solidFill>
                  <a:schemeClr val="tx2"/>
                </a:solidFill>
              </a:rPr>
              <a:t>Presentation on Care Plan of </a:t>
            </a:r>
            <a:r>
              <a:rPr lang="en-US" sz="3200" u="sng" dirty="0" smtClean="0">
                <a:solidFill>
                  <a:schemeClr val="tx2"/>
                </a:solidFill>
              </a:rPr>
              <a:t>Asthma                                                        </a:t>
            </a:r>
            <a:endParaRPr lang="en-US" sz="3200" u="sng" dirty="0">
              <a:solidFill>
                <a:schemeClr val="tx2"/>
              </a:solidFill>
            </a:endParaRPr>
          </a:p>
        </p:txBody>
      </p:sp>
      <p:pic>
        <p:nvPicPr>
          <p:cNvPr id="2050" name="Picture 2" descr="https://i.pinimg.com/originals/9d/66/eb/9d66eb9267cea137b7f81fa6329f78c6.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534150" y="3067050"/>
            <a:ext cx="3810000" cy="2543175"/>
          </a:xfrm>
          <a:prstGeom prst="rect">
            <a:avLst/>
          </a:prstGeom>
          <a:noFill/>
          <a:extLst>
            <a:ext uri="{909E8E84-426E-40DD-AFC4-6F175D3DCCD1}">
              <a14:hiddenFill xmlns:a14="http://schemas.microsoft.com/office/drawing/2010/main">
                <a:solidFill>
                  <a:srgbClr val="FFFFFF"/>
                </a:solidFill>
              </a14:hiddenFill>
            </a:ext>
          </a:extLst>
        </p:spPr>
      </p:pic>
      <p:pic>
        <p:nvPicPr>
          <p:cNvPr id="11" name="Audio 10">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1010261777"/>
      </p:ext>
    </p:extLst>
  </p:cSld>
  <p:clrMapOvr>
    <a:masterClrMapping/>
  </p:clrMapOvr>
  <mc:AlternateContent xmlns:mc="http://schemas.openxmlformats.org/markup-compatibility/2006" xmlns:p14="http://schemas.microsoft.com/office/powerpoint/2010/main">
    <mc:Choice Requires="p14">
      <p:transition p14:dur="10" advTm="7230"/>
    </mc:Choice>
    <mc:Fallback xmlns="">
      <p:transition advTm="72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5A8FE-6454-76C9-043F-74B6CBB95398}"/>
              </a:ext>
            </a:extLst>
          </p:cNvPr>
          <p:cNvSpPr>
            <a:spLocks noGrp="1"/>
          </p:cNvSpPr>
          <p:nvPr>
            <p:ph type="title"/>
          </p:nvPr>
        </p:nvSpPr>
        <p:spPr/>
        <p:txBody>
          <a:bodyPr/>
          <a:lstStyle/>
          <a:p>
            <a:r>
              <a:rPr lang="en-US" b="1" u="sng" dirty="0"/>
              <a:t>Table of Contents</a:t>
            </a:r>
            <a:r>
              <a:rPr lang="en-US" b="1" dirty="0"/>
              <a:t>:</a:t>
            </a:r>
          </a:p>
        </p:txBody>
      </p:sp>
      <p:sp>
        <p:nvSpPr>
          <p:cNvPr id="3" name="Content Placeholder 2">
            <a:extLst>
              <a:ext uri="{FF2B5EF4-FFF2-40B4-BE49-F238E27FC236}">
                <a16:creationId xmlns:a16="http://schemas.microsoft.com/office/drawing/2014/main" id="{4CAEF41D-D3F5-6A8C-1526-2F65BF9C646D}"/>
              </a:ext>
            </a:extLst>
          </p:cNvPr>
          <p:cNvSpPr>
            <a:spLocks noGrp="1"/>
          </p:cNvSpPr>
          <p:nvPr>
            <p:ph idx="1"/>
          </p:nvPr>
        </p:nvSpPr>
        <p:spPr/>
        <p:txBody>
          <a:bodyPr vert="horz" lIns="91440" tIns="45720" rIns="91440" bIns="45720" rtlCol="0" anchor="t">
            <a:normAutofit/>
          </a:bodyPr>
          <a:lstStyle/>
          <a:p>
            <a:r>
              <a:rPr lang="en-US" dirty="0" smtClean="0">
                <a:latin typeface="Arial" panose="020B0604020202020204" pitchFamily="34" charset="0"/>
                <a:ea typeface="+mn-lt"/>
                <a:cs typeface="Arial" panose="020B0604020202020204" pitchFamily="34" charset="0"/>
              </a:rPr>
              <a:t> Fictional Patient Demographic profile</a:t>
            </a:r>
          </a:p>
          <a:p>
            <a:r>
              <a:rPr lang="en-US" dirty="0" smtClean="0">
                <a:latin typeface="Arial" panose="020B0604020202020204" pitchFamily="34" charset="0"/>
                <a:ea typeface="+mn-lt"/>
                <a:cs typeface="Arial" panose="020B0604020202020204" pitchFamily="34" charset="0"/>
              </a:rPr>
              <a:t>Introduction</a:t>
            </a:r>
          </a:p>
          <a:p>
            <a:r>
              <a:rPr lang="en-US" dirty="0" smtClean="0">
                <a:latin typeface="Arial" panose="020B0604020202020204" pitchFamily="34" charset="0"/>
                <a:ea typeface="+mn-lt"/>
                <a:cs typeface="Arial" panose="020B0604020202020204" pitchFamily="34" charset="0"/>
              </a:rPr>
              <a:t>Lifestyle and risk factors</a:t>
            </a: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ea typeface="+mn-lt"/>
                <a:cs typeface="Arial" panose="020B0604020202020204" pitchFamily="34" charset="0"/>
              </a:rPr>
              <a:t>Anatomy and physiology</a:t>
            </a: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ea typeface="+mn-lt"/>
                <a:cs typeface="Arial" panose="020B0604020202020204" pitchFamily="34" charset="0"/>
              </a:rPr>
              <a:t>Pathophysiology</a:t>
            </a: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ea typeface="+mn-lt"/>
                <a:cs typeface="Arial" panose="020B0604020202020204" pitchFamily="34" charset="0"/>
              </a:rPr>
              <a:t>Diagnosis</a:t>
            </a: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ea typeface="+mn-lt"/>
                <a:cs typeface="Arial" panose="020B0604020202020204" pitchFamily="34" charset="0"/>
              </a:rPr>
              <a:t>Care planning</a:t>
            </a: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ea typeface="+mn-lt"/>
                <a:cs typeface="Arial" panose="020B0604020202020204" pitchFamily="34" charset="0"/>
              </a:rPr>
              <a:t>Evidence-based </a:t>
            </a:r>
            <a:r>
              <a:rPr lang="en-US" dirty="0" smtClean="0">
                <a:latin typeface="Arial" panose="020B0604020202020204" pitchFamily="34" charset="0"/>
                <a:ea typeface="+mn-lt"/>
                <a:cs typeface="Arial" panose="020B0604020202020204" pitchFamily="34" charset="0"/>
              </a:rPr>
              <a:t>management</a:t>
            </a:r>
            <a:endParaRPr lang="en-US" dirty="0" smtClean="0">
              <a:latin typeface="Arial" panose="020B0604020202020204" pitchFamily="34" charset="0"/>
              <a:cs typeface="Arial" panose="020B0604020202020204" pitchFamily="34" charset="0"/>
            </a:endParaRPr>
          </a:p>
          <a:p>
            <a:r>
              <a:rPr lang="en-US" dirty="0" smtClean="0">
                <a:latin typeface="Arial" panose="020B0604020202020204" pitchFamily="34" charset="0"/>
                <a:cs typeface="Arial" panose="020B0604020202020204" pitchFamily="34" charset="0"/>
              </a:rPr>
              <a:t>conclusion</a:t>
            </a:r>
            <a:endParaRPr lang="en-US" dirty="0">
              <a:latin typeface="Arial" panose="020B0604020202020204" pitchFamily="34" charset="0"/>
              <a:cs typeface="Arial" panose="020B0604020202020204" pitchFamily="34" charset="0"/>
            </a:endParaRPr>
          </a:p>
        </p:txBody>
      </p:sp>
      <p:pic>
        <p:nvPicPr>
          <p:cNvPr id="10" name="Audio 9">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3568546705"/>
      </p:ext>
    </p:extLst>
  </p:cSld>
  <p:clrMapOvr>
    <a:masterClrMapping/>
  </p:clrMapOvr>
  <mc:AlternateContent xmlns:mc="http://schemas.openxmlformats.org/markup-compatibility/2006" xmlns:p14="http://schemas.microsoft.com/office/powerpoint/2010/main">
    <mc:Choice Requires="p14">
      <p:transition spd="slow" p14:dur="2000" advTm="17636"/>
    </mc:Choice>
    <mc:Fallback xmlns="">
      <p:transition spd="slow" advTm="176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A8754-BE85-71EB-E9FC-B070BB519035}"/>
              </a:ext>
            </a:extLst>
          </p:cNvPr>
          <p:cNvSpPr>
            <a:spLocks noGrp="1"/>
          </p:cNvSpPr>
          <p:nvPr>
            <p:ph type="title"/>
          </p:nvPr>
        </p:nvSpPr>
        <p:spPr>
          <a:xfrm>
            <a:off x="838200" y="640080"/>
            <a:ext cx="10515600" cy="679270"/>
          </a:xfrm>
        </p:spPr>
        <p:txBody>
          <a:bodyPr/>
          <a:lstStyle/>
          <a:p>
            <a:pPr marL="228600" indent="-228600">
              <a:spcBef>
                <a:spcPts val="1000"/>
              </a:spcBef>
            </a:pPr>
            <a:r>
              <a:rPr lang="en-US" sz="2800" u="sng" dirty="0">
                <a:latin typeface="Aptos"/>
              </a:rPr>
              <a:t>Fictional Patient Demographic Profile:</a:t>
            </a:r>
          </a:p>
          <a:p>
            <a:endParaRPr lang="en-US" dirty="0"/>
          </a:p>
        </p:txBody>
      </p:sp>
      <p:sp>
        <p:nvSpPr>
          <p:cNvPr id="3" name="Content Placeholder 2">
            <a:extLst>
              <a:ext uri="{FF2B5EF4-FFF2-40B4-BE49-F238E27FC236}">
                <a16:creationId xmlns:a16="http://schemas.microsoft.com/office/drawing/2014/main" id="{6763BC39-1A2E-D234-E87B-894751358FFB}"/>
              </a:ext>
            </a:extLst>
          </p:cNvPr>
          <p:cNvSpPr>
            <a:spLocks noGrp="1"/>
          </p:cNvSpPr>
          <p:nvPr>
            <p:ph idx="1"/>
          </p:nvPr>
        </p:nvSpPr>
        <p:spPr>
          <a:xfrm>
            <a:off x="838200" y="1543050"/>
            <a:ext cx="10515600" cy="4952999"/>
          </a:xfrm>
        </p:spPr>
        <p:txBody>
          <a:bodyPr vert="horz" lIns="91440" tIns="45720" rIns="91440" bIns="45720" rtlCol="0" anchor="t">
            <a:noAutofit/>
          </a:bodyPr>
          <a:lstStyle/>
          <a:p>
            <a:r>
              <a:rPr lang="en-US" sz="2000" dirty="0">
                <a:latin typeface="Arial" panose="020B0604020202020204" pitchFamily="34" charset="0"/>
                <a:ea typeface="+mn-lt"/>
                <a:cs typeface="Arial" panose="020B0604020202020204" pitchFamily="34" charset="0"/>
              </a:rPr>
              <a:t>Name: Omar Syed </a:t>
            </a:r>
            <a:br>
              <a:rPr lang="en-US" sz="2000" dirty="0">
                <a:latin typeface="Arial" panose="020B0604020202020204" pitchFamily="34" charset="0"/>
                <a:ea typeface="+mn-lt"/>
                <a:cs typeface="Arial" panose="020B0604020202020204" pitchFamily="34" charset="0"/>
              </a:rPr>
            </a:br>
            <a:r>
              <a:rPr lang="en-US" sz="2000" dirty="0">
                <a:latin typeface="Arial" panose="020B0604020202020204" pitchFamily="34" charset="0"/>
                <a:ea typeface="+mn-lt"/>
                <a:cs typeface="Arial" panose="020B0604020202020204" pitchFamily="34" charset="0"/>
              </a:rPr>
              <a:t> Age: 15</a:t>
            </a:r>
            <a:br>
              <a:rPr lang="en-US" sz="2000" dirty="0">
                <a:latin typeface="Arial" panose="020B0604020202020204" pitchFamily="34" charset="0"/>
                <a:ea typeface="+mn-lt"/>
                <a:cs typeface="Arial" panose="020B0604020202020204" pitchFamily="34" charset="0"/>
              </a:rPr>
            </a:br>
            <a:r>
              <a:rPr lang="en-US" sz="2000" dirty="0">
                <a:latin typeface="Arial" panose="020B0604020202020204" pitchFamily="34" charset="0"/>
                <a:ea typeface="+mn-lt"/>
                <a:cs typeface="Arial" panose="020B0604020202020204" pitchFamily="34" charset="0"/>
              </a:rPr>
              <a:t> Gender: Male</a:t>
            </a:r>
            <a:br>
              <a:rPr lang="en-US" sz="2000" dirty="0">
                <a:latin typeface="Arial" panose="020B0604020202020204" pitchFamily="34" charset="0"/>
                <a:ea typeface="+mn-lt"/>
                <a:cs typeface="Arial" panose="020B0604020202020204" pitchFamily="34" charset="0"/>
              </a:rPr>
            </a:br>
            <a:r>
              <a:rPr lang="en-US" sz="2000" dirty="0">
                <a:latin typeface="Arial" panose="020B0604020202020204" pitchFamily="34" charset="0"/>
                <a:ea typeface="+mn-lt"/>
                <a:cs typeface="Arial" panose="020B0604020202020204" pitchFamily="34" charset="0"/>
              </a:rPr>
              <a:t> Ethnicity: British Pakistani</a:t>
            </a:r>
            <a:br>
              <a:rPr lang="en-US" sz="2000" dirty="0">
                <a:latin typeface="Arial" panose="020B0604020202020204" pitchFamily="34" charset="0"/>
                <a:ea typeface="+mn-lt"/>
                <a:cs typeface="Arial" panose="020B0604020202020204" pitchFamily="34" charset="0"/>
              </a:rPr>
            </a:br>
            <a:r>
              <a:rPr lang="en-US" sz="2000" dirty="0">
                <a:latin typeface="Arial" panose="020B0604020202020204" pitchFamily="34" charset="0"/>
                <a:ea typeface="+mn-lt"/>
                <a:cs typeface="Arial" panose="020B0604020202020204" pitchFamily="34" charset="0"/>
              </a:rPr>
              <a:t> Occupation: Secondary School student</a:t>
            </a:r>
            <a:br>
              <a:rPr lang="en-US" sz="2000" dirty="0">
                <a:latin typeface="Arial" panose="020B0604020202020204" pitchFamily="34" charset="0"/>
                <a:ea typeface="+mn-lt"/>
                <a:cs typeface="Arial" panose="020B0604020202020204" pitchFamily="34" charset="0"/>
              </a:rPr>
            </a:br>
            <a:r>
              <a:rPr lang="en-US" sz="2000" dirty="0">
                <a:latin typeface="Arial" panose="020B0604020202020204" pitchFamily="34" charset="0"/>
                <a:ea typeface="+mn-lt"/>
                <a:cs typeface="Arial" panose="020B0604020202020204" pitchFamily="34" charset="0"/>
              </a:rPr>
              <a:t> Living Situation: Lives with Parents in urban area</a:t>
            </a:r>
            <a:endParaRPr lang="en-US" sz="2000" dirty="0">
              <a:latin typeface="Arial" panose="020B0604020202020204" pitchFamily="34" charset="0"/>
              <a:cs typeface="Arial" panose="020B0604020202020204" pitchFamily="34" charset="0"/>
            </a:endParaRPr>
          </a:p>
          <a:p>
            <a:pPr marL="0" indent="0">
              <a:buNone/>
            </a:pPr>
            <a:r>
              <a:rPr lang="en-US" sz="2000" b="1" u="sng" dirty="0" smtClean="0">
                <a:latin typeface="Arial" panose="020B0604020202020204" pitchFamily="34" charset="0"/>
                <a:ea typeface="+mn-lt"/>
                <a:cs typeface="Arial" panose="020B0604020202020204" pitchFamily="34" charset="0"/>
              </a:rPr>
              <a:t>    Medical </a:t>
            </a:r>
            <a:r>
              <a:rPr lang="en-US" sz="2000" b="1" u="sng" dirty="0">
                <a:latin typeface="Arial" panose="020B0604020202020204" pitchFamily="34" charset="0"/>
                <a:ea typeface="+mn-lt"/>
                <a:cs typeface="Arial" panose="020B0604020202020204" pitchFamily="34" charset="0"/>
              </a:rPr>
              <a:t>History:</a:t>
            </a:r>
            <a:endParaRPr lang="en-US" sz="2000" u="sng" dirty="0">
              <a:latin typeface="Arial" panose="020B0604020202020204" pitchFamily="34" charset="0"/>
              <a:cs typeface="Arial" panose="020B0604020202020204" pitchFamily="34" charset="0"/>
            </a:endParaRPr>
          </a:p>
          <a:p>
            <a:r>
              <a:rPr lang="en-US" sz="2000" dirty="0">
                <a:latin typeface="Arial" panose="020B0604020202020204" pitchFamily="34" charset="0"/>
                <a:ea typeface="+mn-lt"/>
                <a:cs typeface="Arial" panose="020B0604020202020204" pitchFamily="34" charset="0"/>
              </a:rPr>
              <a:t>Diagnosed with asthma at age 11</a:t>
            </a:r>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ea typeface="+mn-lt"/>
                <a:cs typeface="Arial" panose="020B0604020202020204" pitchFamily="34" charset="0"/>
              </a:rPr>
              <a:t>History of seasonal allergies</a:t>
            </a:r>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ea typeface="+mn-lt"/>
                <a:cs typeface="Arial" panose="020B0604020202020204" pitchFamily="34" charset="0"/>
              </a:rPr>
              <a:t>Occasional emergency GP visits for exacerbations</a:t>
            </a:r>
            <a:endParaRPr lang="en-US" sz="2000" dirty="0">
              <a:latin typeface="Arial" panose="020B0604020202020204" pitchFamily="34" charset="0"/>
              <a:cs typeface="Arial" panose="020B0604020202020204" pitchFamily="34" charset="0"/>
            </a:endParaRPr>
          </a:p>
          <a:p>
            <a:r>
              <a:rPr lang="en-US" sz="2000" b="1" dirty="0">
                <a:latin typeface="Arial" panose="020B0604020202020204" pitchFamily="34" charset="0"/>
                <a:ea typeface="+mn-lt"/>
                <a:cs typeface="Arial" panose="020B0604020202020204" pitchFamily="34" charset="0"/>
              </a:rPr>
              <a:t>Current Medication</a:t>
            </a:r>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ea typeface="+mn-lt"/>
                <a:cs typeface="Arial" panose="020B0604020202020204" pitchFamily="34" charset="0"/>
              </a:rPr>
              <a:t>Salbutamol inhaler (reliever)</a:t>
            </a:r>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ea typeface="+mn-lt"/>
                <a:cs typeface="Arial" panose="020B0604020202020204" pitchFamily="34" charset="0"/>
              </a:rPr>
              <a:t>Beclometasone inhaler (preventer)</a:t>
            </a:r>
            <a:endParaRPr lang="en-US" sz="2000"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a:p>
        </p:txBody>
      </p:sp>
      <p:pic>
        <p:nvPicPr>
          <p:cNvPr id="7" name="Audio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3856614788"/>
      </p:ext>
    </p:extLst>
  </p:cSld>
  <p:clrMapOvr>
    <a:masterClrMapping/>
  </p:clrMapOvr>
  <mc:AlternateContent xmlns:mc="http://schemas.openxmlformats.org/markup-compatibility/2006" xmlns:p14="http://schemas.microsoft.com/office/powerpoint/2010/main">
    <mc:Choice Requires="p14">
      <p:transition spd="slow" p14:dur="2000" advTm="49945"/>
    </mc:Choice>
    <mc:Fallback xmlns="">
      <p:transition spd="slow" advTm="499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797C6-BDAF-F04E-6C57-D2A6B715840A}"/>
              </a:ext>
            </a:extLst>
          </p:cNvPr>
          <p:cNvSpPr>
            <a:spLocks noGrp="1"/>
          </p:cNvSpPr>
          <p:nvPr>
            <p:ph type="title"/>
          </p:nvPr>
        </p:nvSpPr>
        <p:spPr>
          <a:xfrm>
            <a:off x="838200" y="365125"/>
            <a:ext cx="10515600" cy="922997"/>
          </a:xfrm>
        </p:spPr>
        <p:txBody>
          <a:bodyPr>
            <a:normAutofit fontScale="90000"/>
          </a:bodyPr>
          <a:lstStyle/>
          <a:p>
            <a:pPr marL="228600" indent="-228600">
              <a:spcBef>
                <a:spcPts val="1000"/>
              </a:spcBef>
            </a:pPr>
            <a:r>
              <a:rPr lang="en-US" sz="2800" dirty="0">
                <a:latin typeface="Aptos"/>
              </a:rPr>
              <a:t> </a:t>
            </a:r>
            <a:br>
              <a:rPr lang="en-US" sz="2800" dirty="0">
                <a:latin typeface="Aptos"/>
              </a:rPr>
            </a:br>
            <a:r>
              <a:rPr lang="en-US" sz="2800" b="1" u="sng" dirty="0">
                <a:latin typeface="Aptos"/>
              </a:rPr>
              <a:t>Introduction to Asthma:</a:t>
            </a:r>
          </a:p>
          <a:p>
            <a:endParaRPr lang="en-US" dirty="0"/>
          </a:p>
        </p:txBody>
      </p:sp>
      <p:sp>
        <p:nvSpPr>
          <p:cNvPr id="3" name="Content Placeholder 2">
            <a:extLst>
              <a:ext uri="{FF2B5EF4-FFF2-40B4-BE49-F238E27FC236}">
                <a16:creationId xmlns:a16="http://schemas.microsoft.com/office/drawing/2014/main" id="{E3D4A959-0B55-2CD7-402F-F9EDF3068CC1}"/>
              </a:ext>
            </a:extLst>
          </p:cNvPr>
          <p:cNvSpPr>
            <a:spLocks noGrp="1"/>
          </p:cNvSpPr>
          <p:nvPr>
            <p:ph idx="1"/>
          </p:nvPr>
        </p:nvSpPr>
        <p:spPr>
          <a:xfrm>
            <a:off x="838200" y="1293664"/>
            <a:ext cx="10515600" cy="4998317"/>
          </a:xfrm>
        </p:spPr>
        <p:txBody>
          <a:bodyPr vert="horz" lIns="91440" tIns="45720" rIns="91440" bIns="45720" rtlCol="0" anchor="t">
            <a:normAutofit lnSpcReduction="10000"/>
          </a:bodyPr>
          <a:lstStyle/>
          <a:p>
            <a:r>
              <a:rPr lang="en-US" dirty="0">
                <a:latin typeface="Arial" panose="020B0604020202020204" pitchFamily="34" charset="0"/>
                <a:ea typeface="+mn-lt"/>
                <a:cs typeface="Arial" panose="020B0604020202020204" pitchFamily="34" charset="0"/>
              </a:rPr>
              <a:t>Asthma is a chronic inflammatory disease of the </a:t>
            </a:r>
            <a:r>
              <a:rPr lang="en-US" dirty="0" smtClean="0">
                <a:latin typeface="Arial" panose="020B0604020202020204" pitchFamily="34" charset="0"/>
                <a:ea typeface="+mn-lt"/>
                <a:cs typeface="Arial" panose="020B0604020202020204" pitchFamily="34" charset="0"/>
              </a:rPr>
              <a:t>airways.</a:t>
            </a:r>
            <a:r>
              <a:rPr lang="en-US" b="1" dirty="0">
                <a:latin typeface="Arial" panose="020B0604020202020204" pitchFamily="34" charset="0"/>
                <a:ea typeface="+mn-lt"/>
                <a:cs typeface="Arial" panose="020B0604020202020204" pitchFamily="34" charset="0"/>
              </a:rPr>
              <a:t> </a:t>
            </a:r>
            <a:r>
              <a:rPr lang="en-US" dirty="0">
                <a:latin typeface="Arial" panose="020B0604020202020204" pitchFamily="34" charset="0"/>
                <a:ea typeface="+mn-lt"/>
                <a:cs typeface="Arial" panose="020B0604020202020204" pitchFamily="34" charset="0"/>
              </a:rPr>
              <a:t>Asthma is a chronic disease that affects the airways of your lungs. Your airways are the breathing tubes that carry air in and out of your lungs (Sockrider and Fussner, 2020, Hargreave and Nair, 2009).</a:t>
            </a:r>
          </a:p>
          <a:p>
            <a:pPr marL="0" indent="0">
              <a:buNone/>
            </a:pPr>
            <a:r>
              <a:rPr lang="en-US" u="sng" dirty="0" smtClean="0">
                <a:latin typeface="Arial" panose="020B0604020202020204" pitchFamily="34" charset="0"/>
                <a:ea typeface="+mn-lt"/>
                <a:cs typeface="Arial" panose="020B0604020202020204" pitchFamily="34" charset="0"/>
              </a:rPr>
              <a:t>   Characterized </a:t>
            </a:r>
            <a:r>
              <a:rPr lang="en-US" u="sng" dirty="0">
                <a:latin typeface="Arial" panose="020B0604020202020204" pitchFamily="34" charset="0"/>
                <a:ea typeface="+mn-lt"/>
                <a:cs typeface="Arial" panose="020B0604020202020204" pitchFamily="34" charset="0"/>
              </a:rPr>
              <a:t>by</a:t>
            </a:r>
            <a:r>
              <a:rPr lang="en-US" dirty="0">
                <a:latin typeface="Arial" panose="020B0604020202020204" pitchFamily="34" charset="0"/>
                <a:ea typeface="+mn-lt"/>
                <a:cs typeface="Arial" panose="020B0604020202020204" pitchFamily="34" charset="0"/>
              </a:rPr>
              <a:t>:</a:t>
            </a:r>
            <a:endParaRPr lang="en-US" dirty="0">
              <a:latin typeface="Arial" panose="020B0604020202020204" pitchFamily="34" charset="0"/>
              <a:cs typeface="Arial" panose="020B0604020202020204" pitchFamily="34" charset="0"/>
            </a:endParaRPr>
          </a:p>
          <a:p>
            <a:r>
              <a:rPr lang="en-US" dirty="0" smtClean="0">
                <a:latin typeface="Arial" panose="020B0604020202020204" pitchFamily="34" charset="0"/>
                <a:ea typeface="+mn-lt"/>
                <a:cs typeface="Arial" panose="020B0604020202020204" pitchFamily="34" charset="0"/>
              </a:rPr>
              <a:t>   Airway </a:t>
            </a:r>
            <a:r>
              <a:rPr lang="en-US" dirty="0">
                <a:latin typeface="Arial" panose="020B0604020202020204" pitchFamily="34" charset="0"/>
                <a:ea typeface="+mn-lt"/>
                <a:cs typeface="Arial" panose="020B0604020202020204" pitchFamily="34" charset="0"/>
              </a:rPr>
              <a:t>inflammation</a:t>
            </a:r>
            <a:endParaRPr lang="en-US" dirty="0">
              <a:latin typeface="Arial" panose="020B0604020202020204" pitchFamily="34" charset="0"/>
              <a:cs typeface="Arial" panose="020B0604020202020204" pitchFamily="34" charset="0"/>
            </a:endParaRPr>
          </a:p>
          <a:p>
            <a:r>
              <a:rPr lang="en-US" dirty="0" smtClean="0">
                <a:latin typeface="Arial" panose="020B0604020202020204" pitchFamily="34" charset="0"/>
                <a:ea typeface="+mn-lt"/>
                <a:cs typeface="Arial" panose="020B0604020202020204" pitchFamily="34" charset="0"/>
              </a:rPr>
              <a:t>   Bronchial hyper responsiveness</a:t>
            </a:r>
            <a:endParaRPr lang="en-US" dirty="0">
              <a:latin typeface="Arial" panose="020B0604020202020204" pitchFamily="34" charset="0"/>
              <a:cs typeface="Arial" panose="020B0604020202020204" pitchFamily="34" charset="0"/>
            </a:endParaRPr>
          </a:p>
          <a:p>
            <a:r>
              <a:rPr lang="en-US" dirty="0" smtClean="0">
                <a:latin typeface="Arial" panose="020B0604020202020204" pitchFamily="34" charset="0"/>
                <a:ea typeface="+mn-lt"/>
                <a:cs typeface="Arial" panose="020B0604020202020204" pitchFamily="34" charset="0"/>
              </a:rPr>
              <a:t>   Reversible </a:t>
            </a:r>
            <a:r>
              <a:rPr lang="en-US" dirty="0">
                <a:latin typeface="Arial" panose="020B0604020202020204" pitchFamily="34" charset="0"/>
                <a:ea typeface="+mn-lt"/>
                <a:cs typeface="Arial" panose="020B0604020202020204" pitchFamily="34" charset="0"/>
              </a:rPr>
              <a:t>airflow obstruction (Aegerter and Lambrecht, 2023).</a:t>
            </a:r>
            <a:endParaRPr lang="en-US" dirty="0">
              <a:latin typeface="Arial" panose="020B0604020202020204" pitchFamily="34" charset="0"/>
              <a:cs typeface="Arial" panose="020B0604020202020204" pitchFamily="34" charset="0"/>
            </a:endParaRPr>
          </a:p>
          <a:p>
            <a:pPr marL="0" indent="0">
              <a:buNone/>
            </a:pPr>
            <a:r>
              <a:rPr lang="en-US" u="sng" dirty="0" smtClean="0">
                <a:latin typeface="Arial" panose="020B0604020202020204" pitchFamily="34" charset="0"/>
                <a:ea typeface="+mn-lt"/>
                <a:cs typeface="Arial" panose="020B0604020202020204" pitchFamily="34" charset="0"/>
              </a:rPr>
              <a:t>   Common </a:t>
            </a:r>
            <a:r>
              <a:rPr lang="en-US" u="sng" dirty="0">
                <a:latin typeface="Arial" panose="020B0604020202020204" pitchFamily="34" charset="0"/>
                <a:ea typeface="+mn-lt"/>
                <a:cs typeface="Arial" panose="020B0604020202020204" pitchFamily="34" charset="0"/>
              </a:rPr>
              <a:t>symptoms include</a:t>
            </a:r>
            <a:r>
              <a:rPr lang="en-US" dirty="0">
                <a:latin typeface="Arial" panose="020B0604020202020204" pitchFamily="34" charset="0"/>
                <a:ea typeface="+mn-lt"/>
                <a:cs typeface="Arial" panose="020B0604020202020204" pitchFamily="34" charset="0"/>
              </a:rPr>
              <a:t>:</a:t>
            </a:r>
            <a:endParaRPr lang="en-US" dirty="0">
              <a:latin typeface="Arial" panose="020B0604020202020204" pitchFamily="34" charset="0"/>
              <a:cs typeface="Arial" panose="020B0604020202020204" pitchFamily="34" charset="0"/>
            </a:endParaRPr>
          </a:p>
          <a:p>
            <a:r>
              <a:rPr lang="en-US" dirty="0" smtClean="0">
                <a:latin typeface="Arial" panose="020B0604020202020204" pitchFamily="34" charset="0"/>
                <a:ea typeface="+mn-lt"/>
                <a:cs typeface="Arial" panose="020B0604020202020204" pitchFamily="34" charset="0"/>
              </a:rPr>
              <a:t>   Wheezing</a:t>
            </a:r>
            <a:endParaRPr lang="en-US" dirty="0">
              <a:latin typeface="Arial" panose="020B0604020202020204" pitchFamily="34" charset="0"/>
              <a:cs typeface="Arial" panose="020B0604020202020204" pitchFamily="34" charset="0"/>
            </a:endParaRPr>
          </a:p>
          <a:p>
            <a:r>
              <a:rPr lang="en-US" dirty="0" smtClean="0">
                <a:latin typeface="Arial" panose="020B0604020202020204" pitchFamily="34" charset="0"/>
                <a:ea typeface="+mn-lt"/>
                <a:cs typeface="Arial" panose="020B0604020202020204" pitchFamily="34" charset="0"/>
              </a:rPr>
              <a:t>   Breathlessness</a:t>
            </a:r>
            <a:endParaRPr lang="en-US" dirty="0">
              <a:latin typeface="Arial" panose="020B0604020202020204" pitchFamily="34" charset="0"/>
              <a:cs typeface="Arial" panose="020B0604020202020204" pitchFamily="34" charset="0"/>
            </a:endParaRPr>
          </a:p>
          <a:p>
            <a:r>
              <a:rPr lang="en-US" dirty="0" smtClean="0">
                <a:latin typeface="Arial" panose="020B0604020202020204" pitchFamily="34" charset="0"/>
                <a:ea typeface="+mn-lt"/>
                <a:cs typeface="Arial" panose="020B0604020202020204" pitchFamily="34" charset="0"/>
              </a:rPr>
              <a:t>   Chest </a:t>
            </a:r>
            <a:r>
              <a:rPr lang="en-US" dirty="0">
                <a:latin typeface="Arial" panose="020B0604020202020204" pitchFamily="34" charset="0"/>
                <a:ea typeface="+mn-lt"/>
                <a:cs typeface="Arial" panose="020B0604020202020204" pitchFamily="34" charset="0"/>
              </a:rPr>
              <a:t>tightness</a:t>
            </a:r>
            <a:endParaRPr lang="en-US" dirty="0">
              <a:latin typeface="Arial" panose="020B0604020202020204" pitchFamily="34" charset="0"/>
              <a:cs typeface="Arial" panose="020B0604020202020204" pitchFamily="34" charset="0"/>
            </a:endParaRPr>
          </a:p>
          <a:p>
            <a:r>
              <a:rPr lang="en-US" dirty="0" smtClean="0">
                <a:latin typeface="Arial" panose="020B0604020202020204" pitchFamily="34" charset="0"/>
                <a:ea typeface="+mn-lt"/>
                <a:cs typeface="Arial" panose="020B0604020202020204" pitchFamily="34" charset="0"/>
              </a:rPr>
              <a:t>   Persistent </a:t>
            </a:r>
            <a:r>
              <a:rPr lang="en-US" dirty="0">
                <a:latin typeface="Arial" panose="020B0604020202020204" pitchFamily="34" charset="0"/>
                <a:ea typeface="+mn-lt"/>
                <a:cs typeface="Arial" panose="020B0604020202020204" pitchFamily="34" charset="0"/>
              </a:rPr>
              <a:t>cough</a:t>
            </a:r>
            <a:endParaRPr lang="en-US" dirty="0">
              <a:latin typeface="Arial" panose="020B0604020202020204" pitchFamily="34" charset="0"/>
              <a:cs typeface="Arial" panose="020B0604020202020204" pitchFamily="34" charset="0"/>
            </a:endParaRPr>
          </a:p>
          <a:p>
            <a:pPr marL="0" indent="0">
              <a:buNone/>
            </a:pPr>
            <a:r>
              <a:rPr lang="en-US" dirty="0" smtClean="0">
                <a:latin typeface="Arial" panose="020B0604020202020204" pitchFamily="34" charset="0"/>
                <a:ea typeface="+mn-lt"/>
                <a:cs typeface="Arial" panose="020B0604020202020204" pitchFamily="34" charset="0"/>
              </a:rPr>
              <a:t>  According </a:t>
            </a:r>
            <a:r>
              <a:rPr lang="en-US" dirty="0">
                <a:latin typeface="Arial" panose="020B0604020202020204" pitchFamily="34" charset="0"/>
                <a:ea typeface="+mn-lt"/>
                <a:cs typeface="Arial" panose="020B0604020202020204" pitchFamily="34" charset="0"/>
              </a:rPr>
              <a:t>to the NHS, asthma affects millions of people in the UK and requires </a:t>
            </a:r>
            <a:r>
              <a:rPr lang="en-US" dirty="0" smtClean="0">
                <a:latin typeface="Arial" panose="020B0604020202020204" pitchFamily="34" charset="0"/>
                <a:ea typeface="+mn-lt"/>
                <a:cs typeface="Arial" panose="020B0604020202020204" pitchFamily="34" charset="0"/>
              </a:rPr>
              <a:t> long-term </a:t>
            </a:r>
            <a:r>
              <a:rPr lang="en-US" dirty="0">
                <a:latin typeface="Arial" panose="020B0604020202020204" pitchFamily="34" charset="0"/>
                <a:ea typeface="+mn-lt"/>
                <a:cs typeface="Arial" panose="020B0604020202020204" pitchFamily="34" charset="0"/>
              </a:rPr>
              <a:t>management to prevent exacerbations and improve quality of life.</a:t>
            </a:r>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b="1" dirty="0">
              <a:latin typeface="Arial"/>
              <a:cs typeface="Arial"/>
            </a:endParaRPr>
          </a:p>
        </p:txBody>
      </p:sp>
      <p:pic>
        <p:nvPicPr>
          <p:cNvPr id="7" name="Audio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1903165662"/>
      </p:ext>
    </p:extLst>
  </p:cSld>
  <p:clrMapOvr>
    <a:masterClrMapping/>
  </p:clrMapOvr>
  <mc:AlternateContent xmlns:mc="http://schemas.openxmlformats.org/markup-compatibility/2006" xmlns:p14="http://schemas.microsoft.com/office/powerpoint/2010/main">
    <mc:Choice Requires="p14">
      <p:transition spd="slow" p14:dur="2000" advTm="72625"/>
    </mc:Choice>
    <mc:Fallback xmlns="">
      <p:transition spd="slow" advTm="726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37836-B383-4743-64D2-3D5774C7C7A3}"/>
              </a:ext>
            </a:extLst>
          </p:cNvPr>
          <p:cNvSpPr>
            <a:spLocks noGrp="1"/>
          </p:cNvSpPr>
          <p:nvPr>
            <p:ph type="title"/>
          </p:nvPr>
        </p:nvSpPr>
        <p:spPr/>
        <p:txBody>
          <a:bodyPr/>
          <a:lstStyle/>
          <a:p>
            <a:r>
              <a:rPr lang="en-US" b="1" u="sng" dirty="0">
                <a:latin typeface="Arial" panose="020B0604020202020204" pitchFamily="34" charset="0"/>
                <a:cs typeface="Arial" panose="020B0604020202020204" pitchFamily="34" charset="0"/>
              </a:rPr>
              <a:t>Lifestyle and Risk factors:</a:t>
            </a:r>
          </a:p>
        </p:txBody>
      </p:sp>
      <p:sp>
        <p:nvSpPr>
          <p:cNvPr id="3" name="Content Placeholder 2">
            <a:extLst>
              <a:ext uri="{FF2B5EF4-FFF2-40B4-BE49-F238E27FC236}">
                <a16:creationId xmlns:a16="http://schemas.microsoft.com/office/drawing/2014/main" id="{2DB6670E-8884-6B24-EA4E-6F4BB4FB6CF3}"/>
              </a:ext>
            </a:extLst>
          </p:cNvPr>
          <p:cNvSpPr>
            <a:spLocks noGrp="1"/>
          </p:cNvSpPr>
          <p:nvPr>
            <p:ph idx="1"/>
          </p:nvPr>
        </p:nvSpPr>
        <p:spPr>
          <a:xfrm>
            <a:off x="838200" y="1566833"/>
            <a:ext cx="10515600" cy="4610130"/>
          </a:xfrm>
        </p:spPr>
        <p:txBody>
          <a:bodyPr vert="horz" lIns="91440" tIns="45720" rIns="91440" bIns="45720" rtlCol="0" anchor="t">
            <a:normAutofit fontScale="92500" lnSpcReduction="20000"/>
          </a:bodyPr>
          <a:lstStyle/>
          <a:p>
            <a:pPr marL="0" indent="0">
              <a:buNone/>
            </a:pPr>
            <a:r>
              <a:rPr lang="en-US" sz="2200" b="1" u="sng" dirty="0" smtClean="0">
                <a:latin typeface="Arial" panose="020B0604020202020204" pitchFamily="34" charset="0"/>
                <a:ea typeface="+mn-lt"/>
                <a:cs typeface="Arial" panose="020B0604020202020204" pitchFamily="34" charset="0"/>
              </a:rPr>
              <a:t>    Lifestyle </a:t>
            </a:r>
            <a:r>
              <a:rPr lang="en-US" sz="2200" b="1" u="sng" dirty="0">
                <a:latin typeface="Arial" panose="020B0604020202020204" pitchFamily="34" charset="0"/>
                <a:ea typeface="+mn-lt"/>
                <a:cs typeface="Arial" panose="020B0604020202020204" pitchFamily="34" charset="0"/>
              </a:rPr>
              <a:t>Factors</a:t>
            </a:r>
            <a:endParaRPr lang="en-US" sz="2200" u="sng" dirty="0">
              <a:latin typeface="Arial" panose="020B0604020202020204" pitchFamily="34" charset="0"/>
              <a:cs typeface="Arial" panose="020B0604020202020204" pitchFamily="34" charset="0"/>
            </a:endParaRPr>
          </a:p>
          <a:p>
            <a:r>
              <a:rPr lang="en-US" sz="2200" dirty="0" smtClean="0">
                <a:latin typeface="Arial" panose="020B0604020202020204" pitchFamily="34" charset="0"/>
                <a:ea typeface="+mn-lt"/>
                <a:cs typeface="Arial" panose="020B0604020202020204" pitchFamily="34" charset="0"/>
              </a:rPr>
              <a:t>   Moderate </a:t>
            </a:r>
            <a:r>
              <a:rPr lang="en-US" sz="2200" dirty="0">
                <a:latin typeface="Arial" panose="020B0604020202020204" pitchFamily="34" charset="0"/>
                <a:ea typeface="+mn-lt"/>
                <a:cs typeface="Arial" panose="020B0604020202020204" pitchFamily="34" charset="0"/>
              </a:rPr>
              <a:t>physical activity</a:t>
            </a:r>
            <a:endParaRPr lang="en-US" sz="2200" dirty="0">
              <a:latin typeface="Arial" panose="020B0604020202020204" pitchFamily="34" charset="0"/>
              <a:cs typeface="Arial" panose="020B0604020202020204" pitchFamily="34" charset="0"/>
            </a:endParaRPr>
          </a:p>
          <a:p>
            <a:r>
              <a:rPr lang="en-US" sz="2200" dirty="0" smtClean="0">
                <a:latin typeface="Arial" panose="020B0604020202020204" pitchFamily="34" charset="0"/>
                <a:ea typeface="+mn-lt"/>
                <a:cs typeface="Arial" panose="020B0604020202020204" pitchFamily="34" charset="0"/>
              </a:rPr>
              <a:t>   High </a:t>
            </a:r>
            <a:r>
              <a:rPr lang="en-US" sz="2200" dirty="0">
                <a:latin typeface="Arial" panose="020B0604020202020204" pitchFamily="34" charset="0"/>
                <a:ea typeface="+mn-lt"/>
                <a:cs typeface="Arial" panose="020B0604020202020204" pitchFamily="34" charset="0"/>
              </a:rPr>
              <a:t>stress due to workload</a:t>
            </a:r>
            <a:endParaRPr lang="en-US" sz="2200" dirty="0">
              <a:latin typeface="Arial" panose="020B0604020202020204" pitchFamily="34" charset="0"/>
              <a:cs typeface="Arial" panose="020B0604020202020204" pitchFamily="34" charset="0"/>
            </a:endParaRPr>
          </a:p>
          <a:p>
            <a:r>
              <a:rPr lang="en-US" sz="2200" dirty="0" smtClean="0">
                <a:latin typeface="Arial" panose="020B0604020202020204" pitchFamily="34" charset="0"/>
                <a:ea typeface="+mn-lt"/>
                <a:cs typeface="Arial" panose="020B0604020202020204" pitchFamily="34" charset="0"/>
              </a:rPr>
              <a:t>   Irregular </a:t>
            </a:r>
            <a:r>
              <a:rPr lang="en-US" sz="2200" dirty="0">
                <a:latin typeface="Arial" panose="020B0604020202020204" pitchFamily="34" charset="0"/>
                <a:ea typeface="+mn-lt"/>
                <a:cs typeface="Arial" panose="020B0604020202020204" pitchFamily="34" charset="0"/>
              </a:rPr>
              <a:t>sleep during busy school periods</a:t>
            </a:r>
            <a:endParaRPr lang="en-US" sz="2200" dirty="0">
              <a:latin typeface="Arial" panose="020B0604020202020204" pitchFamily="34" charset="0"/>
              <a:cs typeface="Arial" panose="020B0604020202020204" pitchFamily="34" charset="0"/>
            </a:endParaRPr>
          </a:p>
          <a:p>
            <a:pPr marL="0" indent="0">
              <a:buNone/>
            </a:pPr>
            <a:r>
              <a:rPr lang="en-US" sz="2200" b="1" u="sng" dirty="0" smtClean="0">
                <a:latin typeface="Arial" panose="020B0604020202020204" pitchFamily="34" charset="0"/>
                <a:ea typeface="+mn-lt"/>
                <a:cs typeface="Arial" panose="020B0604020202020204" pitchFamily="34" charset="0"/>
              </a:rPr>
              <a:t>   Environmental </a:t>
            </a:r>
            <a:r>
              <a:rPr lang="en-US" sz="2200" b="1" u="sng" dirty="0">
                <a:latin typeface="Arial" panose="020B0604020202020204" pitchFamily="34" charset="0"/>
                <a:ea typeface="+mn-lt"/>
                <a:cs typeface="Arial" panose="020B0604020202020204" pitchFamily="34" charset="0"/>
              </a:rPr>
              <a:t>Risk Factors</a:t>
            </a:r>
            <a:endParaRPr lang="en-US" sz="2200" u="sng" dirty="0">
              <a:latin typeface="Arial" panose="020B0604020202020204" pitchFamily="34" charset="0"/>
              <a:cs typeface="Arial" panose="020B0604020202020204" pitchFamily="34" charset="0"/>
            </a:endParaRPr>
          </a:p>
          <a:p>
            <a:r>
              <a:rPr lang="en-US" sz="2200" dirty="0" smtClean="0">
                <a:latin typeface="Arial" panose="020B0604020202020204" pitchFamily="34" charset="0"/>
                <a:ea typeface="+mn-lt"/>
                <a:cs typeface="Arial" panose="020B0604020202020204" pitchFamily="34" charset="0"/>
              </a:rPr>
              <a:t>   Exposure </a:t>
            </a:r>
            <a:r>
              <a:rPr lang="en-US" sz="2200" dirty="0">
                <a:latin typeface="Arial" panose="020B0604020202020204" pitchFamily="34" charset="0"/>
                <a:ea typeface="+mn-lt"/>
                <a:cs typeface="Arial" panose="020B0604020202020204" pitchFamily="34" charset="0"/>
              </a:rPr>
              <a:t>to dust in classroom environment</a:t>
            </a:r>
            <a:endParaRPr lang="en-US" sz="2200" dirty="0">
              <a:latin typeface="Arial" panose="020B0604020202020204" pitchFamily="34" charset="0"/>
              <a:cs typeface="Arial" panose="020B0604020202020204" pitchFamily="34" charset="0"/>
            </a:endParaRPr>
          </a:p>
          <a:p>
            <a:r>
              <a:rPr lang="en-US" sz="2200" dirty="0" smtClean="0">
                <a:latin typeface="Arial" panose="020B0604020202020204" pitchFamily="34" charset="0"/>
                <a:ea typeface="+mn-lt"/>
                <a:cs typeface="Arial" panose="020B0604020202020204" pitchFamily="34" charset="0"/>
              </a:rPr>
              <a:t>   Urban </a:t>
            </a:r>
            <a:r>
              <a:rPr lang="en-US" sz="2200" dirty="0">
                <a:latin typeface="Arial" panose="020B0604020202020204" pitchFamily="34" charset="0"/>
                <a:ea typeface="+mn-lt"/>
                <a:cs typeface="Arial" panose="020B0604020202020204" pitchFamily="34" charset="0"/>
              </a:rPr>
              <a:t>air pollution</a:t>
            </a:r>
            <a:endParaRPr lang="en-US" sz="2200" dirty="0">
              <a:latin typeface="Arial" panose="020B0604020202020204" pitchFamily="34" charset="0"/>
              <a:cs typeface="Arial" panose="020B0604020202020204" pitchFamily="34" charset="0"/>
            </a:endParaRPr>
          </a:p>
          <a:p>
            <a:r>
              <a:rPr lang="en-US" sz="2200" dirty="0" smtClean="0">
                <a:latin typeface="Arial" panose="020B0604020202020204" pitchFamily="34" charset="0"/>
                <a:ea typeface="+mn-lt"/>
                <a:cs typeface="Arial" panose="020B0604020202020204" pitchFamily="34" charset="0"/>
              </a:rPr>
              <a:t>   Cold </a:t>
            </a:r>
            <a:r>
              <a:rPr lang="en-US" sz="2200" dirty="0">
                <a:latin typeface="Arial" panose="020B0604020202020204" pitchFamily="34" charset="0"/>
                <a:ea typeface="+mn-lt"/>
                <a:cs typeface="Arial" panose="020B0604020202020204" pitchFamily="34" charset="0"/>
              </a:rPr>
              <a:t>weather triggers</a:t>
            </a:r>
            <a:endParaRPr lang="en-US" sz="2200" dirty="0">
              <a:latin typeface="Arial" panose="020B0604020202020204" pitchFamily="34" charset="0"/>
              <a:cs typeface="Arial" panose="020B0604020202020204" pitchFamily="34" charset="0"/>
            </a:endParaRPr>
          </a:p>
          <a:p>
            <a:pPr marL="0" indent="0">
              <a:buNone/>
            </a:pPr>
            <a:r>
              <a:rPr lang="en-US" sz="2200" b="1" u="sng" dirty="0" smtClean="0">
                <a:latin typeface="Arial" panose="020B0604020202020204" pitchFamily="34" charset="0"/>
                <a:ea typeface="+mn-lt"/>
                <a:cs typeface="Arial" panose="020B0604020202020204" pitchFamily="34" charset="0"/>
              </a:rPr>
              <a:t>   Medical </a:t>
            </a:r>
            <a:r>
              <a:rPr lang="en-US" sz="2200" b="1" u="sng" dirty="0">
                <a:latin typeface="Arial" panose="020B0604020202020204" pitchFamily="34" charset="0"/>
                <a:ea typeface="+mn-lt"/>
                <a:cs typeface="Arial" panose="020B0604020202020204" pitchFamily="34" charset="0"/>
              </a:rPr>
              <a:t>Risk Factors</a:t>
            </a:r>
            <a:endParaRPr lang="en-US" sz="2200" u="sng" dirty="0">
              <a:latin typeface="Arial" panose="020B0604020202020204" pitchFamily="34" charset="0"/>
              <a:cs typeface="Arial" panose="020B0604020202020204" pitchFamily="34" charset="0"/>
            </a:endParaRPr>
          </a:p>
          <a:p>
            <a:r>
              <a:rPr lang="en-US" sz="2200" dirty="0" smtClean="0">
                <a:latin typeface="Arial" panose="020B0604020202020204" pitchFamily="34" charset="0"/>
                <a:ea typeface="+mn-lt"/>
                <a:cs typeface="Arial" panose="020B0604020202020204" pitchFamily="34" charset="0"/>
              </a:rPr>
              <a:t>   Family </a:t>
            </a:r>
            <a:r>
              <a:rPr lang="en-US" sz="2200" dirty="0">
                <a:latin typeface="Arial" panose="020B0604020202020204" pitchFamily="34" charset="0"/>
                <a:ea typeface="+mn-lt"/>
                <a:cs typeface="Arial" panose="020B0604020202020204" pitchFamily="34" charset="0"/>
              </a:rPr>
              <a:t>history of asthma</a:t>
            </a:r>
            <a:endParaRPr lang="en-US" sz="2200" dirty="0">
              <a:latin typeface="Arial" panose="020B0604020202020204" pitchFamily="34" charset="0"/>
              <a:cs typeface="Arial" panose="020B0604020202020204" pitchFamily="34" charset="0"/>
            </a:endParaRPr>
          </a:p>
          <a:p>
            <a:r>
              <a:rPr lang="en-US" sz="2200" dirty="0" smtClean="0">
                <a:latin typeface="Arial" panose="020B0604020202020204" pitchFamily="34" charset="0"/>
                <a:ea typeface="+mn-lt"/>
                <a:cs typeface="Arial" panose="020B0604020202020204" pitchFamily="34" charset="0"/>
              </a:rPr>
              <a:t>   Allergic </a:t>
            </a:r>
            <a:r>
              <a:rPr lang="en-US" sz="2200" dirty="0">
                <a:latin typeface="Arial" panose="020B0604020202020204" pitchFamily="34" charset="0"/>
                <a:ea typeface="+mn-lt"/>
                <a:cs typeface="Arial" panose="020B0604020202020204" pitchFamily="34" charset="0"/>
              </a:rPr>
              <a:t>rhinitis</a:t>
            </a:r>
            <a:endParaRPr lang="en-US" sz="2200" dirty="0">
              <a:latin typeface="Arial" panose="020B0604020202020204" pitchFamily="34" charset="0"/>
              <a:cs typeface="Arial" panose="020B0604020202020204" pitchFamily="34" charset="0"/>
            </a:endParaRPr>
          </a:p>
          <a:p>
            <a:r>
              <a:rPr lang="en-US" sz="2200" dirty="0" smtClean="0">
                <a:latin typeface="Arial" panose="020B0604020202020204" pitchFamily="34" charset="0"/>
                <a:ea typeface="+mn-lt"/>
                <a:cs typeface="Arial" panose="020B0604020202020204" pitchFamily="34" charset="0"/>
              </a:rPr>
              <a:t>  Sensitivity </a:t>
            </a:r>
            <a:r>
              <a:rPr lang="en-US" sz="2200" dirty="0">
                <a:latin typeface="Arial" panose="020B0604020202020204" pitchFamily="34" charset="0"/>
                <a:ea typeface="+mn-lt"/>
                <a:cs typeface="Arial" panose="020B0604020202020204" pitchFamily="34" charset="0"/>
              </a:rPr>
              <a:t>to pollen (NHS, 2025</a:t>
            </a:r>
            <a:r>
              <a:rPr lang="en-US" dirty="0">
                <a:latin typeface="Arial" panose="020B0604020202020204" pitchFamily="34" charset="0"/>
                <a:ea typeface="+mn-lt"/>
                <a:cs typeface="Arial" panose="020B0604020202020204" pitchFamily="34" charset="0"/>
              </a:rPr>
              <a:t>).</a:t>
            </a:r>
            <a:endParaRPr lang="en-US" dirty="0">
              <a:latin typeface="Arial" panose="020B0604020202020204" pitchFamily="34" charset="0"/>
              <a:cs typeface="Arial" panose="020B0604020202020204" pitchFamily="34" charset="0"/>
            </a:endParaRPr>
          </a:p>
          <a:p>
            <a:endParaRPr lang="en-US" dirty="0"/>
          </a:p>
        </p:txBody>
      </p:sp>
      <p:pic>
        <p:nvPicPr>
          <p:cNvPr id="8" name="Audio 7">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4163319675"/>
      </p:ext>
    </p:extLst>
  </p:cSld>
  <p:clrMapOvr>
    <a:masterClrMapping/>
  </p:clrMapOvr>
  <mc:AlternateContent xmlns:mc="http://schemas.openxmlformats.org/markup-compatibility/2006" xmlns:p14="http://schemas.microsoft.com/office/powerpoint/2010/main">
    <mc:Choice Requires="p14">
      <p:transition spd="slow" p14:dur="2000" advTm="68423"/>
    </mc:Choice>
    <mc:Fallback xmlns="">
      <p:transition spd="slow" advTm="684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01B70-90F8-2509-E748-4D70587B7707}"/>
              </a:ext>
            </a:extLst>
          </p:cNvPr>
          <p:cNvSpPr>
            <a:spLocks noGrp="1"/>
          </p:cNvSpPr>
          <p:nvPr>
            <p:ph type="title"/>
          </p:nvPr>
        </p:nvSpPr>
        <p:spPr/>
        <p:txBody>
          <a:bodyPr>
            <a:normAutofit/>
          </a:bodyPr>
          <a:lstStyle/>
          <a:p>
            <a:r>
              <a:rPr lang="en-US" b="1" u="sng" dirty="0">
                <a:latin typeface="Arial" panose="020B0604020202020204" pitchFamily="34" charset="0"/>
                <a:cs typeface="Arial" panose="020B0604020202020204" pitchFamily="34" charset="0"/>
              </a:rPr>
              <a:t>Anatomy and Physiology of the respiratory System</a:t>
            </a:r>
            <a:r>
              <a:rPr lang="en-US" dirty="0"/>
              <a:t>:</a:t>
            </a:r>
          </a:p>
        </p:txBody>
      </p:sp>
      <p:sp>
        <p:nvSpPr>
          <p:cNvPr id="3" name="Content Placeholder 2">
            <a:extLst>
              <a:ext uri="{FF2B5EF4-FFF2-40B4-BE49-F238E27FC236}">
                <a16:creationId xmlns:a16="http://schemas.microsoft.com/office/drawing/2014/main" id="{C55F3666-00AF-11F4-5ABB-1AD311B22C63}"/>
              </a:ext>
            </a:extLst>
          </p:cNvPr>
          <p:cNvSpPr>
            <a:spLocks noGrp="1"/>
          </p:cNvSpPr>
          <p:nvPr>
            <p:ph idx="1"/>
          </p:nvPr>
        </p:nvSpPr>
        <p:spPr>
          <a:xfrm>
            <a:off x="536885" y="2069299"/>
            <a:ext cx="8359405" cy="4107663"/>
          </a:xfrm>
        </p:spPr>
        <p:txBody>
          <a:bodyPr vert="horz" lIns="91440" tIns="45720" rIns="91440" bIns="45720" rtlCol="0" anchor="t">
            <a:normAutofit fontScale="92500" lnSpcReduction="10000"/>
          </a:bodyPr>
          <a:lstStyle/>
          <a:p>
            <a:r>
              <a:rPr lang="en-US" dirty="0">
                <a:latin typeface="Arial" panose="020B0604020202020204" pitchFamily="34" charset="0"/>
                <a:ea typeface="+mn-lt"/>
                <a:cs typeface="Arial" panose="020B0604020202020204" pitchFamily="34" charset="0"/>
              </a:rPr>
              <a:t>The respiratory system enables </a:t>
            </a:r>
            <a:r>
              <a:rPr lang="en-US" dirty="0" smtClean="0">
                <a:latin typeface="Arial" panose="020B0604020202020204" pitchFamily="34" charset="0"/>
                <a:ea typeface="+mn-lt"/>
                <a:cs typeface="Arial" panose="020B0604020202020204" pitchFamily="34" charset="0"/>
              </a:rPr>
              <a:t>gas exchange, </a:t>
            </a:r>
            <a:r>
              <a:rPr lang="en-US" dirty="0">
                <a:latin typeface="Arial" panose="020B0604020202020204" pitchFamily="34" charset="0"/>
                <a:ea typeface="+mn-lt"/>
                <a:cs typeface="Arial" panose="020B0604020202020204" pitchFamily="34" charset="0"/>
              </a:rPr>
              <a:t>allowing oxygen to enter the bloodstream and carbon dioxide to be removed.</a:t>
            </a:r>
            <a:endParaRPr lang="en-US" dirty="0">
              <a:latin typeface="Arial" panose="020B0604020202020204" pitchFamily="34" charset="0"/>
              <a:cs typeface="Arial" panose="020B0604020202020204" pitchFamily="34" charset="0"/>
            </a:endParaRPr>
          </a:p>
          <a:p>
            <a:pPr marL="0" indent="0">
              <a:buNone/>
            </a:pPr>
            <a:r>
              <a:rPr lang="en-US" u="sng" dirty="0" smtClean="0">
                <a:latin typeface="Arial" panose="020B0604020202020204" pitchFamily="34" charset="0"/>
                <a:ea typeface="+mn-lt"/>
                <a:cs typeface="Arial" panose="020B0604020202020204" pitchFamily="34" charset="0"/>
              </a:rPr>
              <a:t>   Key </a:t>
            </a:r>
            <a:r>
              <a:rPr lang="en-US" u="sng" dirty="0">
                <a:latin typeface="Arial" panose="020B0604020202020204" pitchFamily="34" charset="0"/>
                <a:ea typeface="+mn-lt"/>
                <a:cs typeface="Arial" panose="020B0604020202020204" pitchFamily="34" charset="0"/>
              </a:rPr>
              <a:t>structures involved in asthma</a:t>
            </a:r>
            <a:r>
              <a:rPr lang="en-US" dirty="0">
                <a:latin typeface="Arial" panose="020B0604020202020204" pitchFamily="34" charset="0"/>
                <a:ea typeface="+mn-lt"/>
                <a:cs typeface="Arial" panose="020B0604020202020204" pitchFamily="34" charset="0"/>
              </a:rPr>
              <a:t>:</a:t>
            </a:r>
            <a:endParaRPr lang="en-US" dirty="0">
              <a:latin typeface="Arial" panose="020B0604020202020204" pitchFamily="34" charset="0"/>
              <a:cs typeface="Arial" panose="020B0604020202020204" pitchFamily="34" charset="0"/>
            </a:endParaRPr>
          </a:p>
          <a:p>
            <a:r>
              <a:rPr lang="en-US" dirty="0" smtClean="0">
                <a:latin typeface="Arial" panose="020B0604020202020204" pitchFamily="34" charset="0"/>
                <a:ea typeface="+mn-lt"/>
                <a:cs typeface="Arial" panose="020B0604020202020204" pitchFamily="34" charset="0"/>
              </a:rPr>
              <a:t>   Trachea</a:t>
            </a:r>
            <a:endParaRPr lang="en-US" dirty="0">
              <a:latin typeface="Arial" panose="020B0604020202020204" pitchFamily="34" charset="0"/>
              <a:cs typeface="Arial" panose="020B0604020202020204" pitchFamily="34" charset="0"/>
            </a:endParaRPr>
          </a:p>
          <a:p>
            <a:r>
              <a:rPr lang="en-US" dirty="0" smtClean="0">
                <a:latin typeface="Arial" panose="020B0604020202020204" pitchFamily="34" charset="0"/>
                <a:ea typeface="+mn-lt"/>
                <a:cs typeface="Arial" panose="020B0604020202020204" pitchFamily="34" charset="0"/>
              </a:rPr>
              <a:t>   Bronchi</a:t>
            </a:r>
            <a:endParaRPr lang="en-US" dirty="0">
              <a:latin typeface="Arial" panose="020B0604020202020204" pitchFamily="34" charset="0"/>
              <a:cs typeface="Arial" panose="020B0604020202020204" pitchFamily="34" charset="0"/>
            </a:endParaRPr>
          </a:p>
          <a:p>
            <a:r>
              <a:rPr lang="en-US" dirty="0" smtClean="0">
                <a:latin typeface="Arial" panose="020B0604020202020204" pitchFamily="34" charset="0"/>
                <a:ea typeface="+mn-lt"/>
                <a:cs typeface="Arial" panose="020B0604020202020204" pitchFamily="34" charset="0"/>
              </a:rPr>
              <a:t>   Bronchioles                                                       </a:t>
            </a:r>
            <a:endParaRPr lang="en-US" dirty="0">
              <a:latin typeface="Arial" panose="020B0604020202020204" pitchFamily="34" charset="0"/>
              <a:cs typeface="Arial" panose="020B0604020202020204" pitchFamily="34" charset="0"/>
            </a:endParaRPr>
          </a:p>
          <a:p>
            <a:r>
              <a:rPr lang="en-US" dirty="0" smtClean="0">
                <a:latin typeface="Arial" panose="020B0604020202020204" pitchFamily="34" charset="0"/>
                <a:ea typeface="+mn-lt"/>
                <a:cs typeface="Arial" panose="020B0604020202020204" pitchFamily="34" charset="0"/>
              </a:rPr>
              <a:t>   Alveoli</a:t>
            </a:r>
            <a:endParaRPr lang="en-US" dirty="0">
              <a:latin typeface="Arial" panose="020B0604020202020204" pitchFamily="34" charset="0"/>
              <a:cs typeface="Arial" panose="020B0604020202020204" pitchFamily="34" charset="0"/>
            </a:endParaRPr>
          </a:p>
          <a:p>
            <a:pPr marL="0" indent="0">
              <a:buNone/>
            </a:pPr>
            <a:r>
              <a:rPr lang="en-US" u="sng" dirty="0" smtClean="0">
                <a:latin typeface="Arial" panose="020B0604020202020204" pitchFamily="34" charset="0"/>
                <a:ea typeface="+mn-lt"/>
                <a:cs typeface="Arial" panose="020B0604020202020204" pitchFamily="34" charset="0"/>
              </a:rPr>
              <a:t>   Normal </a:t>
            </a:r>
            <a:r>
              <a:rPr lang="en-US" u="sng" dirty="0">
                <a:latin typeface="Arial" panose="020B0604020202020204" pitchFamily="34" charset="0"/>
                <a:ea typeface="+mn-lt"/>
                <a:cs typeface="Arial" panose="020B0604020202020204" pitchFamily="34" charset="0"/>
              </a:rPr>
              <a:t>physiology involves</a:t>
            </a:r>
            <a:r>
              <a:rPr lang="en-US" dirty="0">
                <a:latin typeface="Arial" panose="020B0604020202020204" pitchFamily="34" charset="0"/>
                <a:ea typeface="+mn-lt"/>
                <a:cs typeface="Arial" panose="020B0604020202020204" pitchFamily="34" charset="0"/>
              </a:rPr>
              <a:t>:</a:t>
            </a:r>
            <a:endParaRPr lang="en-US" dirty="0">
              <a:latin typeface="Arial" panose="020B0604020202020204" pitchFamily="34" charset="0"/>
              <a:cs typeface="Arial" panose="020B0604020202020204" pitchFamily="34" charset="0"/>
            </a:endParaRPr>
          </a:p>
          <a:p>
            <a:r>
              <a:rPr lang="en-US" dirty="0" smtClean="0">
                <a:latin typeface="Arial" panose="020B0604020202020204" pitchFamily="34" charset="0"/>
                <a:ea typeface="+mn-lt"/>
                <a:cs typeface="Arial" panose="020B0604020202020204" pitchFamily="34" charset="0"/>
              </a:rPr>
              <a:t>   Smooth </a:t>
            </a:r>
            <a:r>
              <a:rPr lang="en-US" dirty="0">
                <a:latin typeface="Arial" panose="020B0604020202020204" pitchFamily="34" charset="0"/>
                <a:ea typeface="+mn-lt"/>
                <a:cs typeface="Arial" panose="020B0604020202020204" pitchFamily="34" charset="0"/>
              </a:rPr>
              <a:t>airflow through open airways</a:t>
            </a:r>
            <a:endParaRPr lang="en-US" dirty="0">
              <a:latin typeface="Arial" panose="020B0604020202020204" pitchFamily="34" charset="0"/>
              <a:cs typeface="Arial" panose="020B0604020202020204" pitchFamily="34" charset="0"/>
            </a:endParaRPr>
          </a:p>
          <a:p>
            <a:r>
              <a:rPr lang="en-US" dirty="0" smtClean="0">
                <a:latin typeface="Arial" panose="020B0604020202020204" pitchFamily="34" charset="0"/>
                <a:ea typeface="+mn-lt"/>
                <a:cs typeface="Arial" panose="020B0604020202020204" pitchFamily="34" charset="0"/>
              </a:rPr>
              <a:t>   Effective </a:t>
            </a:r>
            <a:r>
              <a:rPr lang="en-US" dirty="0">
                <a:latin typeface="Arial" panose="020B0604020202020204" pitchFamily="34" charset="0"/>
                <a:ea typeface="+mn-lt"/>
                <a:cs typeface="Arial" panose="020B0604020202020204" pitchFamily="34" charset="0"/>
              </a:rPr>
              <a:t>oxygen diffusion in the alveoli</a:t>
            </a:r>
            <a:endParaRPr lang="en-US" dirty="0">
              <a:latin typeface="Arial" panose="020B0604020202020204" pitchFamily="34" charset="0"/>
              <a:cs typeface="Arial" panose="020B0604020202020204" pitchFamily="34" charset="0"/>
            </a:endParaRPr>
          </a:p>
          <a:p>
            <a:r>
              <a:rPr lang="en-US" dirty="0" smtClean="0">
                <a:latin typeface="Arial" panose="020B0604020202020204" pitchFamily="34" charset="0"/>
                <a:ea typeface="+mn-lt"/>
                <a:cs typeface="Arial" panose="020B0604020202020204" pitchFamily="34" charset="0"/>
              </a:rPr>
              <a:t>   In </a:t>
            </a:r>
            <a:r>
              <a:rPr lang="en-US" dirty="0">
                <a:latin typeface="Arial" panose="020B0604020202020204" pitchFamily="34" charset="0"/>
                <a:ea typeface="+mn-lt"/>
                <a:cs typeface="Arial" panose="020B0604020202020204" pitchFamily="34" charset="0"/>
              </a:rPr>
              <a:t>asthma, airway narrowing and inflammation disrupt normal airflow</a:t>
            </a:r>
            <a:r>
              <a:rPr lang="en-US" dirty="0" smtClean="0">
                <a:latin typeface="Arial" panose="020B0604020202020204" pitchFamily="34" charset="0"/>
                <a:ea typeface="+mn-lt"/>
                <a:cs typeface="Arial" panose="020B0604020202020204" pitchFamily="34" charset="0"/>
              </a:rPr>
              <a:t>.                                                                                               (</a:t>
            </a:r>
            <a:r>
              <a:rPr lang="en-US" dirty="0">
                <a:latin typeface="Arial" panose="020B0604020202020204" pitchFamily="34" charset="0"/>
                <a:ea typeface="+mn-lt"/>
                <a:cs typeface="Arial" panose="020B0604020202020204" pitchFamily="34" charset="0"/>
              </a:rPr>
              <a:t>S</a:t>
            </a:r>
            <a:r>
              <a:rPr lang="en-US" dirty="0" smtClean="0">
                <a:latin typeface="Arial" panose="020B0604020202020204" pitchFamily="34" charset="0"/>
                <a:ea typeface="+mn-lt"/>
                <a:cs typeface="Arial" panose="020B0604020202020204" pitchFamily="34" charset="0"/>
              </a:rPr>
              <a:t>hutterstock, 2016)</a:t>
            </a:r>
            <a:endParaRPr lang="en-US" dirty="0">
              <a:latin typeface="Arial" panose="020B0604020202020204" pitchFamily="34" charset="0"/>
              <a:cs typeface="Arial" panose="020B0604020202020204" pitchFamily="34" charset="0"/>
            </a:endParaRPr>
          </a:p>
          <a:p>
            <a:endParaRPr lang="en-US" dirty="0"/>
          </a:p>
        </p:txBody>
      </p:sp>
      <p:pic>
        <p:nvPicPr>
          <p:cNvPr id="7170" name="Picture 2" descr="The image shows an enlarged view of the airways and lungs, as well as the trachea; bronchial tubes, or bronchi; and bronchioles. "/>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79776" y="2642347"/>
            <a:ext cx="5702674" cy="2726591"/>
          </a:xfrm>
          <a:prstGeom prst="rect">
            <a:avLst/>
          </a:prstGeom>
          <a:noFill/>
          <a:extLst>
            <a:ext uri="{909E8E84-426E-40DD-AFC4-6F175D3DCCD1}">
              <a14:hiddenFill xmlns:a14="http://schemas.microsoft.com/office/drawing/2010/main">
                <a:solidFill>
                  <a:srgbClr val="FFFFFF"/>
                </a:solidFill>
              </a14:hiddenFill>
            </a:ext>
          </a:extLst>
        </p:spPr>
      </p:pic>
      <p:pic>
        <p:nvPicPr>
          <p:cNvPr id="7" name="Audio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1212782439"/>
      </p:ext>
    </p:extLst>
  </p:cSld>
  <p:clrMapOvr>
    <a:masterClrMapping/>
  </p:clrMapOvr>
  <mc:AlternateContent xmlns:mc="http://schemas.openxmlformats.org/markup-compatibility/2006" xmlns:p14="http://schemas.microsoft.com/office/powerpoint/2010/main">
    <mc:Choice Requires="p14">
      <p:transition spd="slow" p14:dur="2000" advTm="91004"/>
    </mc:Choice>
    <mc:Fallback xmlns="">
      <p:transition spd="slow" advTm="910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F8118-3CBF-14B3-68B8-6C8FA62D0B99}"/>
              </a:ext>
            </a:extLst>
          </p:cNvPr>
          <p:cNvSpPr>
            <a:spLocks noGrp="1"/>
          </p:cNvSpPr>
          <p:nvPr>
            <p:ph type="title"/>
          </p:nvPr>
        </p:nvSpPr>
        <p:spPr>
          <a:xfrm>
            <a:off x="838200" y="365125"/>
            <a:ext cx="10515600" cy="707337"/>
          </a:xfrm>
        </p:spPr>
        <p:txBody>
          <a:bodyPr>
            <a:normAutofit/>
          </a:bodyPr>
          <a:lstStyle/>
          <a:p>
            <a:r>
              <a:rPr lang="en-US" b="1" u="sng" dirty="0">
                <a:latin typeface="Arial" panose="020B0604020202020204" pitchFamily="34" charset="0"/>
                <a:cs typeface="Arial" panose="020B0604020202020204" pitchFamily="34" charset="0"/>
              </a:rPr>
              <a:t>Anatomy of Respiratory System</a:t>
            </a:r>
            <a:r>
              <a:rPr lang="en-US" u="sng" dirty="0"/>
              <a:t>:</a:t>
            </a:r>
          </a:p>
        </p:txBody>
      </p:sp>
      <p:sp>
        <p:nvSpPr>
          <p:cNvPr id="3" name="Content Placeholder 2">
            <a:extLst>
              <a:ext uri="{FF2B5EF4-FFF2-40B4-BE49-F238E27FC236}">
                <a16:creationId xmlns:a16="http://schemas.microsoft.com/office/drawing/2014/main" id="{290E7DDA-CA62-2862-8E7A-4E7AB6459E67}"/>
              </a:ext>
            </a:extLst>
          </p:cNvPr>
          <p:cNvSpPr>
            <a:spLocks noGrp="1"/>
          </p:cNvSpPr>
          <p:nvPr>
            <p:ph idx="1"/>
          </p:nvPr>
        </p:nvSpPr>
        <p:spPr>
          <a:xfrm>
            <a:off x="838200" y="1092380"/>
            <a:ext cx="10515600" cy="5084583"/>
          </a:xfrm>
        </p:spPr>
        <p:txBody>
          <a:bodyPr vert="horz" lIns="91440" tIns="45720" rIns="91440" bIns="45720" rtlCol="0" anchor="t">
            <a:normAutofit fontScale="92500" lnSpcReduction="20000"/>
          </a:bodyPr>
          <a:lstStyle/>
          <a:p>
            <a:r>
              <a:rPr lang="en-US" sz="2000" dirty="0">
                <a:latin typeface="Arial" panose="020B0604020202020204" pitchFamily="34" charset="0"/>
                <a:cs typeface="Arial" panose="020B0604020202020204" pitchFamily="34" charset="0"/>
              </a:rPr>
              <a:t>The respiratory system is a complex network of organs and tissues that facilitate the exchange of oxygen and carbon dioxide between the body and the environment. This system is divided into structural region and functional zones (Phyu et al., 2023)</a:t>
            </a:r>
          </a:p>
          <a:p>
            <a:pPr marL="0" indent="0">
              <a:buNone/>
            </a:pPr>
            <a:r>
              <a:rPr lang="en-US" sz="2000" b="1" u="sng" dirty="0">
                <a:latin typeface="Arial" panose="020B0604020202020204" pitchFamily="34" charset="0"/>
                <a:cs typeface="Arial" panose="020B0604020202020204" pitchFamily="34" charset="0"/>
              </a:rPr>
              <a:t> </a:t>
            </a:r>
            <a:r>
              <a:rPr lang="en-US" sz="2000" b="1" u="sng" dirty="0" smtClean="0">
                <a:latin typeface="Arial" panose="020B0604020202020204" pitchFamily="34" charset="0"/>
                <a:cs typeface="Arial" panose="020B0604020202020204" pitchFamily="34" charset="0"/>
              </a:rPr>
              <a:t>   Upper </a:t>
            </a:r>
            <a:r>
              <a:rPr lang="en-US" sz="2000" b="1" u="sng" dirty="0">
                <a:latin typeface="Arial" panose="020B0604020202020204" pitchFamily="34" charset="0"/>
                <a:cs typeface="Arial" panose="020B0604020202020204" pitchFamily="34" charset="0"/>
              </a:rPr>
              <a:t>Respiratory Track</a:t>
            </a:r>
            <a:r>
              <a:rPr lang="en-US" sz="2000" b="1" dirty="0">
                <a:latin typeface="Arial" panose="020B0604020202020204" pitchFamily="34" charset="0"/>
                <a:cs typeface="Arial" panose="020B0604020202020204" pitchFamily="34" charset="0"/>
              </a:rPr>
              <a:t>:</a:t>
            </a:r>
          </a:p>
          <a:p>
            <a:r>
              <a:rPr lang="en-US" sz="2000" dirty="0">
                <a:latin typeface="Arial" panose="020B0604020202020204" pitchFamily="34" charset="0"/>
                <a:cs typeface="Arial" panose="020B0604020202020204" pitchFamily="34" charset="0"/>
              </a:rPr>
              <a:t> </a:t>
            </a:r>
            <a:r>
              <a:rPr lang="en-US" sz="2000" b="1" dirty="0">
                <a:latin typeface="Arial" panose="020B0604020202020204" pitchFamily="34" charset="0"/>
                <a:cs typeface="Arial" panose="020B0604020202020204" pitchFamily="34" charset="0"/>
              </a:rPr>
              <a:t>Nose and  Nasal capacity</a:t>
            </a:r>
            <a:r>
              <a:rPr lang="en-US" sz="2000" dirty="0">
                <a:latin typeface="Arial" panose="020B0604020202020204" pitchFamily="34" charset="0"/>
                <a:cs typeface="Arial" panose="020B0604020202020204" pitchFamily="34" charset="0"/>
              </a:rPr>
              <a:t>: Filters, warms, and humidifier inhaled air. The nasal septum divides the capacity, and turbinate increase surface area for better air conditioning.</a:t>
            </a:r>
          </a:p>
          <a:p>
            <a:r>
              <a:rPr lang="en-US" sz="2000" b="1" dirty="0">
                <a:latin typeface="Arial" panose="020B0604020202020204" pitchFamily="34" charset="0"/>
                <a:cs typeface="Arial" panose="020B0604020202020204" pitchFamily="34" charset="0"/>
              </a:rPr>
              <a:t>Pharynx (Throat)</a:t>
            </a:r>
            <a:r>
              <a:rPr lang="en-US" sz="2000" dirty="0">
                <a:latin typeface="Arial" panose="020B0604020202020204" pitchFamily="34" charset="0"/>
                <a:cs typeface="Arial" panose="020B0604020202020204" pitchFamily="34" charset="0"/>
              </a:rPr>
              <a:t>: A muscular tube that serves as a common pathways for both air and food.</a:t>
            </a:r>
          </a:p>
          <a:p>
            <a:r>
              <a:rPr lang="en-US" sz="2000" b="1" dirty="0">
                <a:latin typeface="Arial" panose="020B0604020202020204" pitchFamily="34" charset="0"/>
                <a:cs typeface="Arial" panose="020B0604020202020204" pitchFamily="34" charset="0"/>
              </a:rPr>
              <a:t>larynx (voice box)</a:t>
            </a:r>
            <a:r>
              <a:rPr lang="en-US" sz="2000" dirty="0">
                <a:latin typeface="Arial" panose="020B0604020202020204" pitchFamily="34" charset="0"/>
                <a:cs typeface="Arial" panose="020B0604020202020204" pitchFamily="34" charset="0"/>
              </a:rPr>
              <a:t>:  Contains the vocal cords and the epiglottis, which prevents food from entering the trachea.</a:t>
            </a:r>
          </a:p>
          <a:p>
            <a:pPr marL="0" indent="0">
              <a:buNone/>
            </a:pPr>
            <a:r>
              <a:rPr lang="en-US" sz="2000" u="sng" dirty="0">
                <a:latin typeface="Arial" panose="020B0604020202020204" pitchFamily="34" charset="0"/>
                <a:cs typeface="Arial" panose="020B0604020202020204" pitchFamily="34" charset="0"/>
              </a:rPr>
              <a:t> </a:t>
            </a:r>
            <a:r>
              <a:rPr lang="en-US" sz="2000" u="sng" dirty="0" smtClean="0">
                <a:latin typeface="Arial" panose="020B0604020202020204" pitchFamily="34" charset="0"/>
                <a:cs typeface="Arial" panose="020B0604020202020204" pitchFamily="34" charset="0"/>
              </a:rPr>
              <a:t> .</a:t>
            </a:r>
            <a:r>
              <a:rPr lang="en-US" sz="2000" b="1" u="sng" dirty="0">
                <a:latin typeface="Arial" panose="020B0604020202020204" pitchFamily="34" charset="0"/>
                <a:cs typeface="Arial" panose="020B0604020202020204" pitchFamily="34" charset="0"/>
              </a:rPr>
              <a:t>lower Respiratory Track</a:t>
            </a:r>
            <a:r>
              <a:rPr lang="en-US" sz="2000" u="sng" dirty="0">
                <a:latin typeface="Arial" panose="020B0604020202020204" pitchFamily="34" charset="0"/>
                <a:cs typeface="Arial" panose="020B0604020202020204" pitchFamily="34" charset="0"/>
              </a:rPr>
              <a:t>:</a:t>
            </a:r>
          </a:p>
          <a:p>
            <a:r>
              <a:rPr lang="en-US" sz="2000" b="1" dirty="0">
                <a:latin typeface="Arial" panose="020B0604020202020204" pitchFamily="34" charset="0"/>
                <a:cs typeface="Arial" panose="020B0604020202020204" pitchFamily="34" charset="0"/>
              </a:rPr>
              <a:t>Trachea (windpipe)</a:t>
            </a:r>
            <a:r>
              <a:rPr lang="en-US" sz="2000" dirty="0">
                <a:latin typeface="Arial" panose="020B0604020202020204" pitchFamily="34" charset="0"/>
                <a:cs typeface="Arial" panose="020B0604020202020204" pitchFamily="34" charset="0"/>
              </a:rPr>
              <a:t>: A rigid tube supported by C-shaped cartilaginous rings that leads air to the lungs.</a:t>
            </a:r>
          </a:p>
          <a:p>
            <a:r>
              <a:rPr lang="en-US" sz="2000" b="1" dirty="0">
                <a:latin typeface="Arial" panose="020B0604020202020204" pitchFamily="34" charset="0"/>
                <a:cs typeface="Arial" panose="020B0604020202020204" pitchFamily="34" charset="0"/>
              </a:rPr>
              <a:t>Bronchial Tree:</a:t>
            </a:r>
            <a:r>
              <a:rPr lang="en-US" sz="2000" dirty="0">
                <a:latin typeface="Arial" panose="020B0604020202020204" pitchFamily="34" charset="0"/>
                <a:cs typeface="Arial" panose="020B0604020202020204" pitchFamily="34" charset="0"/>
              </a:rPr>
              <a:t> The trachea branches into the right and left primary bronchi, which further divide into secondary and tertiary bronchi, eventually ending in terminal bronchioles.</a:t>
            </a:r>
          </a:p>
          <a:p>
            <a:r>
              <a:rPr lang="en-US" sz="2000" b="1" dirty="0">
                <a:latin typeface="Arial" panose="020B0604020202020204" pitchFamily="34" charset="0"/>
                <a:cs typeface="Arial" panose="020B0604020202020204" pitchFamily="34" charset="0"/>
              </a:rPr>
              <a:t>Alveoli</a:t>
            </a:r>
            <a:r>
              <a:rPr lang="en-US" sz="2000" dirty="0">
                <a:latin typeface="Arial" panose="020B0604020202020204" pitchFamily="34" charset="0"/>
                <a:cs typeface="Arial" panose="020B0604020202020204" pitchFamily="34" charset="0"/>
              </a:rPr>
              <a:t>: Tiny thin-walled air sacs where gas exchange occurs. They are surrounded by a dense network of pulmonary capillaries (Lekeux et al., 1994).</a:t>
            </a:r>
          </a:p>
          <a:p>
            <a:pPr marL="0" indent="0">
              <a:buNone/>
            </a:pPr>
            <a:endParaRPr lang="en-US" sz="2000" dirty="0"/>
          </a:p>
          <a:p>
            <a:endParaRPr lang="en-US" sz="2000" dirty="0"/>
          </a:p>
        </p:txBody>
      </p:sp>
      <p:pic>
        <p:nvPicPr>
          <p:cNvPr id="7" name="Audio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2355980031"/>
      </p:ext>
    </p:extLst>
  </p:cSld>
  <p:clrMapOvr>
    <a:masterClrMapping/>
  </p:clrMapOvr>
  <mc:AlternateContent xmlns:mc="http://schemas.openxmlformats.org/markup-compatibility/2006" xmlns:p14="http://schemas.microsoft.com/office/powerpoint/2010/main">
    <mc:Choice Requires="p14">
      <p:transition spd="slow" p14:dur="2000" advTm="141317"/>
    </mc:Choice>
    <mc:Fallback xmlns="">
      <p:transition spd="slow" advTm="1413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B51602-0924-EC24-EE09-0569EAE41917}"/>
              </a:ext>
            </a:extLst>
          </p:cNvPr>
          <p:cNvSpPr>
            <a:spLocks noGrp="1"/>
          </p:cNvSpPr>
          <p:nvPr>
            <p:ph type="title"/>
          </p:nvPr>
        </p:nvSpPr>
        <p:spPr>
          <a:xfrm>
            <a:off x="838200" y="365125"/>
            <a:ext cx="10515600" cy="664205"/>
          </a:xfrm>
        </p:spPr>
        <p:txBody>
          <a:bodyPr>
            <a:normAutofit/>
          </a:bodyPr>
          <a:lstStyle/>
          <a:p>
            <a:r>
              <a:rPr lang="en-US" sz="3600" b="1" u="sng" dirty="0">
                <a:latin typeface="Arial" panose="020B0604020202020204" pitchFamily="34" charset="0"/>
                <a:cs typeface="Arial" panose="020B0604020202020204" pitchFamily="34" charset="0"/>
              </a:rPr>
              <a:t>Physiology of Respiratory System</a:t>
            </a:r>
            <a:r>
              <a:rPr lang="en-US" sz="3600" u="sng" dirty="0"/>
              <a:t>:</a:t>
            </a:r>
          </a:p>
        </p:txBody>
      </p:sp>
      <p:sp>
        <p:nvSpPr>
          <p:cNvPr id="3" name="Content Placeholder 2">
            <a:extLst>
              <a:ext uri="{FF2B5EF4-FFF2-40B4-BE49-F238E27FC236}">
                <a16:creationId xmlns:a16="http://schemas.microsoft.com/office/drawing/2014/main" id="{5EC23053-8041-92C5-A304-B5DD1A628E9C}"/>
              </a:ext>
            </a:extLst>
          </p:cNvPr>
          <p:cNvSpPr>
            <a:spLocks noGrp="1"/>
          </p:cNvSpPr>
          <p:nvPr>
            <p:ph idx="1"/>
          </p:nvPr>
        </p:nvSpPr>
        <p:spPr>
          <a:xfrm>
            <a:off x="507521" y="1336795"/>
            <a:ext cx="10515600" cy="4912055"/>
          </a:xfrm>
        </p:spPr>
        <p:txBody>
          <a:bodyPr vert="horz" lIns="91440" tIns="45720" rIns="91440" bIns="45720" rtlCol="0" anchor="t">
            <a:normAutofit/>
          </a:bodyPr>
          <a:lstStyle/>
          <a:p>
            <a:r>
              <a:rPr lang="en-US" sz="2000" dirty="0">
                <a:latin typeface="Arial" panose="020B0604020202020204" pitchFamily="34" charset="0"/>
                <a:cs typeface="Arial" panose="020B0604020202020204" pitchFamily="34" charset="0"/>
              </a:rPr>
              <a:t>The physiological process of respiration occurs through four distinct stages:</a:t>
            </a:r>
          </a:p>
          <a:p>
            <a:r>
              <a:rPr lang="en-US" sz="2000" b="1" dirty="0">
                <a:latin typeface="Arial" panose="020B0604020202020204" pitchFamily="34" charset="0"/>
                <a:cs typeface="Arial" panose="020B0604020202020204" pitchFamily="34" charset="0"/>
              </a:rPr>
              <a:t>Pulmonary ventilation</a:t>
            </a:r>
            <a:r>
              <a:rPr lang="en-US" sz="2000" dirty="0">
                <a:latin typeface="Arial" panose="020B0604020202020204" pitchFamily="34" charset="0"/>
                <a:cs typeface="Arial" panose="020B0604020202020204" pitchFamily="34" charset="0"/>
              </a:rPr>
              <a:t>: the physical movement of air into and out of the lungs (breathing). This is driven by the contraction and relaxation of the diaphragm and intercostal muscles, which change the volume and pressure within thoracic cavity.</a:t>
            </a:r>
          </a:p>
          <a:p>
            <a:r>
              <a:rPr lang="en-US" sz="2000" b="1" dirty="0">
                <a:latin typeface="Arial" panose="020B0604020202020204" pitchFamily="34" charset="0"/>
                <a:cs typeface="Arial" panose="020B0604020202020204" pitchFamily="34" charset="0"/>
              </a:rPr>
              <a:t>External Respiration</a:t>
            </a:r>
            <a:r>
              <a:rPr lang="en-US" sz="2000" dirty="0">
                <a:latin typeface="Arial" panose="020B0604020202020204" pitchFamily="34" charset="0"/>
                <a:cs typeface="Arial" panose="020B0604020202020204" pitchFamily="34" charset="0"/>
              </a:rPr>
              <a:t>: the exchange of gases between the air and alveoli and the blood in pulmonary capillaries via diffusion across the respiratory membrane.</a:t>
            </a:r>
          </a:p>
          <a:p>
            <a:r>
              <a:rPr lang="en-US" sz="2000" b="1" dirty="0">
                <a:latin typeface="Arial" panose="020B0604020202020204" pitchFamily="34" charset="0"/>
                <a:cs typeface="Arial" panose="020B0604020202020204" pitchFamily="34" charset="0"/>
              </a:rPr>
              <a:t>Gas transport</a:t>
            </a:r>
            <a:r>
              <a:rPr lang="en-US" sz="2000" dirty="0">
                <a:latin typeface="Arial" panose="020B0604020202020204" pitchFamily="34" charset="0"/>
                <a:cs typeface="Arial" panose="020B0604020202020204" pitchFamily="34" charset="0"/>
              </a:rPr>
              <a:t>: Oxygen is primarily carried by hemoglobin in red blood cells, while carbon dioxide is transported as bicarbonate ions, dissolved in plasma, or bound to hemoglobin.</a:t>
            </a:r>
          </a:p>
          <a:p>
            <a:r>
              <a:rPr lang="en-US" sz="2000" b="1" dirty="0">
                <a:latin typeface="Arial" panose="020B0604020202020204" pitchFamily="34" charset="0"/>
                <a:cs typeface="Arial" panose="020B0604020202020204" pitchFamily="34" charset="0"/>
              </a:rPr>
              <a:t>Internal Respiration</a:t>
            </a:r>
            <a:r>
              <a:rPr lang="en-US" sz="2000" dirty="0">
                <a:latin typeface="Arial" panose="020B0604020202020204" pitchFamily="34" charset="0"/>
                <a:cs typeface="Arial" panose="020B0604020202020204" pitchFamily="34" charset="0"/>
              </a:rPr>
              <a:t>: the exchange of gases between the blood in systematic capillaries and the body's tissue </a:t>
            </a:r>
            <a:r>
              <a:rPr lang="en-US" sz="2000" dirty="0" smtClean="0">
                <a:latin typeface="Arial" panose="020B0604020202020204" pitchFamily="34" charset="0"/>
                <a:cs typeface="Arial" panose="020B0604020202020204" pitchFamily="34" charset="0"/>
              </a:rPr>
              <a:t>cells (WHO, 2024).</a:t>
            </a:r>
            <a:endParaRPr lang="en-US" sz="2000" dirty="0">
              <a:latin typeface="Arial" panose="020B0604020202020204" pitchFamily="34" charset="0"/>
              <a:cs typeface="Arial" panose="020B0604020202020204" pitchFamily="34" charset="0"/>
            </a:endParaRPr>
          </a:p>
        </p:txBody>
      </p:sp>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3373848402"/>
      </p:ext>
    </p:extLst>
  </p:cSld>
  <p:clrMapOvr>
    <a:masterClrMapping/>
  </p:clrMapOvr>
  <mc:AlternateContent xmlns:mc="http://schemas.openxmlformats.org/markup-compatibility/2006" xmlns:p14="http://schemas.microsoft.com/office/powerpoint/2010/main">
    <mc:Choice Requires="p14">
      <p:transition spd="slow" p14:dur="2000" advTm="92886"/>
    </mc:Choice>
    <mc:Fallback xmlns="">
      <p:transition spd="slow" advTm="928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976EF-AD78-802A-7DC3-FE98759BC2A8}"/>
              </a:ext>
            </a:extLst>
          </p:cNvPr>
          <p:cNvSpPr>
            <a:spLocks noGrp="1"/>
          </p:cNvSpPr>
          <p:nvPr>
            <p:ph type="title"/>
          </p:nvPr>
        </p:nvSpPr>
        <p:spPr>
          <a:xfrm>
            <a:off x="838200" y="365125"/>
            <a:ext cx="10515600" cy="649828"/>
          </a:xfrm>
        </p:spPr>
        <p:txBody>
          <a:bodyPr>
            <a:normAutofit fontScale="90000"/>
          </a:bodyPr>
          <a:lstStyle/>
          <a:p>
            <a:r>
              <a:rPr lang="en-US" b="1" u="sng" dirty="0" err="1" smtClean="0">
                <a:latin typeface="Arial" panose="020B0604020202020204" pitchFamily="34" charset="0"/>
                <a:cs typeface="Arial" panose="020B0604020202020204" pitchFamily="34" charset="0"/>
              </a:rPr>
              <a:t>Sructural,Functional</a:t>
            </a:r>
            <a:r>
              <a:rPr lang="en-US" b="1" u="sng" dirty="0" smtClean="0">
                <a:latin typeface="Arial" panose="020B0604020202020204" pitchFamily="34" charset="0"/>
                <a:cs typeface="Arial" panose="020B0604020202020204" pitchFamily="34" charset="0"/>
              </a:rPr>
              <a:t>, and </a:t>
            </a:r>
            <a:r>
              <a:rPr lang="en-US" b="1" u="sng" dirty="0" err="1" smtClean="0">
                <a:latin typeface="Arial" panose="020B0604020202020204" pitchFamily="34" charset="0"/>
                <a:cs typeface="Arial" panose="020B0604020202020204" pitchFamily="34" charset="0"/>
              </a:rPr>
              <a:t>Physiologial</a:t>
            </a:r>
            <a:r>
              <a:rPr lang="en-US" b="1" u="sng" dirty="0" smtClean="0">
                <a:latin typeface="Arial" panose="020B0604020202020204" pitchFamily="34" charset="0"/>
                <a:cs typeface="Arial" panose="020B0604020202020204" pitchFamily="34" charset="0"/>
              </a:rPr>
              <a:t> Impact </a:t>
            </a:r>
            <a:r>
              <a:rPr lang="en-US" b="1" u="sng" dirty="0">
                <a:latin typeface="Arial" panose="020B0604020202020204" pitchFamily="34" charset="0"/>
                <a:cs typeface="Arial" panose="020B0604020202020204" pitchFamily="34" charset="0"/>
              </a:rPr>
              <a:t>of Asthma on the Respiratory System:</a:t>
            </a:r>
          </a:p>
        </p:txBody>
      </p:sp>
      <p:sp>
        <p:nvSpPr>
          <p:cNvPr id="3" name="Content Placeholder 2">
            <a:extLst>
              <a:ext uri="{FF2B5EF4-FFF2-40B4-BE49-F238E27FC236}">
                <a16:creationId xmlns:a16="http://schemas.microsoft.com/office/drawing/2014/main" id="{A69AA2ED-D07E-76E6-2206-F49C20390A27}"/>
              </a:ext>
            </a:extLst>
          </p:cNvPr>
          <p:cNvSpPr>
            <a:spLocks noGrp="1"/>
          </p:cNvSpPr>
          <p:nvPr>
            <p:ph idx="1"/>
          </p:nvPr>
        </p:nvSpPr>
        <p:spPr>
          <a:xfrm>
            <a:off x="838200" y="1556409"/>
            <a:ext cx="10515600" cy="4638885"/>
          </a:xfrm>
        </p:spPr>
        <p:txBody>
          <a:bodyPr vert="horz" lIns="91440" tIns="45720" rIns="91440" bIns="45720" rtlCol="0" anchor="t">
            <a:normAutofit fontScale="85000" lnSpcReduction="20000"/>
          </a:bodyPr>
          <a:lstStyle/>
          <a:p>
            <a:pPr marL="0" indent="0">
              <a:buNone/>
            </a:pPr>
            <a:r>
              <a:rPr lang="en-US" dirty="0">
                <a:ea typeface="+mn-lt"/>
                <a:cs typeface="+mn-lt"/>
              </a:rPr>
              <a:t>  </a:t>
            </a:r>
            <a:r>
              <a:rPr lang="en-US" dirty="0">
                <a:latin typeface="Arial" panose="020B0604020202020204" pitchFamily="34" charset="0"/>
                <a:ea typeface="+mn-lt"/>
                <a:cs typeface="Arial" panose="020B0604020202020204" pitchFamily="34" charset="0"/>
              </a:rPr>
              <a:t>  </a:t>
            </a:r>
            <a:r>
              <a:rPr lang="en-US" dirty="0" smtClean="0">
                <a:latin typeface="Arial" panose="020B0604020202020204" pitchFamily="34" charset="0"/>
                <a:ea typeface="+mn-lt"/>
                <a:cs typeface="Arial" panose="020B0604020202020204" pitchFamily="34" charset="0"/>
              </a:rPr>
              <a:t>Asthma </a:t>
            </a:r>
            <a:r>
              <a:rPr lang="en-US" dirty="0">
                <a:latin typeface="Arial" panose="020B0604020202020204" pitchFamily="34" charset="0"/>
                <a:ea typeface="+mn-lt"/>
                <a:cs typeface="Arial" panose="020B0604020202020204" pitchFamily="34" charset="0"/>
              </a:rPr>
              <a:t>affects the respiratory system in several ways:</a:t>
            </a:r>
            <a:endParaRPr lang="en-US" dirty="0">
              <a:latin typeface="Arial" panose="020B0604020202020204" pitchFamily="34" charset="0"/>
              <a:cs typeface="Arial" panose="020B0604020202020204" pitchFamily="34" charset="0"/>
            </a:endParaRPr>
          </a:p>
          <a:p>
            <a:r>
              <a:rPr lang="en-US" b="1" dirty="0">
                <a:latin typeface="Arial" panose="020B0604020202020204" pitchFamily="34" charset="0"/>
                <a:cs typeface="Arial" panose="020B0604020202020204" pitchFamily="34" charset="0"/>
              </a:rPr>
              <a:t>Structural Impact</a:t>
            </a:r>
          </a:p>
          <a:p>
            <a:pPr marL="0" indent="0">
              <a:buNone/>
            </a:pPr>
            <a:r>
              <a:rPr lang="en-US" dirty="0">
                <a:latin typeface="Arial" panose="020B0604020202020204" pitchFamily="34" charset="0"/>
                <a:ea typeface="+mn-lt"/>
                <a:cs typeface="Arial" panose="020B0604020202020204" pitchFamily="34" charset="0"/>
              </a:rPr>
              <a:t>     Swelling of airway lining</a:t>
            </a:r>
            <a:endParaRPr lang="en-US" dirty="0">
              <a:latin typeface="Arial" panose="020B0604020202020204" pitchFamily="34" charset="0"/>
              <a:cs typeface="Arial" panose="020B0604020202020204" pitchFamily="34" charset="0"/>
            </a:endParaRPr>
          </a:p>
          <a:p>
            <a:pPr marL="0" indent="0">
              <a:buNone/>
            </a:pPr>
            <a:r>
              <a:rPr lang="en-US" dirty="0">
                <a:latin typeface="Arial" panose="020B0604020202020204" pitchFamily="34" charset="0"/>
                <a:ea typeface="+mn-lt"/>
                <a:cs typeface="Arial" panose="020B0604020202020204" pitchFamily="34" charset="0"/>
              </a:rPr>
              <a:t>     Increased mucus production</a:t>
            </a:r>
            <a:endParaRPr lang="en-US" dirty="0">
              <a:latin typeface="Arial" panose="020B0604020202020204" pitchFamily="34" charset="0"/>
              <a:cs typeface="Arial" panose="020B0604020202020204" pitchFamily="34" charset="0"/>
            </a:endParaRPr>
          </a:p>
          <a:p>
            <a:pPr marL="0" indent="0">
              <a:buNone/>
            </a:pPr>
            <a:r>
              <a:rPr lang="en-US" dirty="0">
                <a:latin typeface="Arial" panose="020B0604020202020204" pitchFamily="34" charset="0"/>
                <a:ea typeface="+mn-lt"/>
                <a:cs typeface="Arial" panose="020B0604020202020204" pitchFamily="34" charset="0"/>
              </a:rPr>
              <a:t>     Thickened airway </a:t>
            </a:r>
            <a:r>
              <a:rPr lang="en-US" dirty="0" smtClean="0">
                <a:latin typeface="Arial" panose="020B0604020202020204" pitchFamily="34" charset="0"/>
                <a:ea typeface="+mn-lt"/>
                <a:cs typeface="Arial" panose="020B0604020202020204" pitchFamily="34" charset="0"/>
              </a:rPr>
              <a:t>walls (NHS, 2025; Who, 2024)</a:t>
            </a:r>
            <a:endParaRPr lang="en-US" dirty="0">
              <a:latin typeface="Arial" panose="020B0604020202020204" pitchFamily="34" charset="0"/>
              <a:cs typeface="Arial" panose="020B0604020202020204" pitchFamily="34" charset="0"/>
            </a:endParaRPr>
          </a:p>
          <a:p>
            <a:r>
              <a:rPr lang="en-US" b="1" dirty="0">
                <a:latin typeface="Arial" panose="020B0604020202020204" pitchFamily="34" charset="0"/>
                <a:cs typeface="Arial" panose="020B0604020202020204" pitchFamily="34" charset="0"/>
              </a:rPr>
              <a:t>Functional Impact</a:t>
            </a:r>
          </a:p>
          <a:p>
            <a:pPr marL="0" indent="0">
              <a:buNone/>
            </a:pPr>
            <a:r>
              <a:rPr lang="en-US" dirty="0">
                <a:latin typeface="Arial" panose="020B0604020202020204" pitchFamily="34" charset="0"/>
                <a:ea typeface="+mn-lt"/>
                <a:cs typeface="Arial" panose="020B0604020202020204" pitchFamily="34" charset="0"/>
              </a:rPr>
              <a:t>     Reduced airflow</a:t>
            </a:r>
            <a:endParaRPr lang="en-US" dirty="0">
              <a:latin typeface="Arial" panose="020B0604020202020204" pitchFamily="34" charset="0"/>
              <a:cs typeface="Arial" panose="020B0604020202020204" pitchFamily="34" charset="0"/>
            </a:endParaRPr>
          </a:p>
          <a:p>
            <a:pPr marL="0" indent="0">
              <a:buNone/>
            </a:pPr>
            <a:r>
              <a:rPr lang="en-US" dirty="0">
                <a:latin typeface="Arial" panose="020B0604020202020204" pitchFamily="34" charset="0"/>
                <a:ea typeface="+mn-lt"/>
                <a:cs typeface="Arial" panose="020B0604020202020204" pitchFamily="34" charset="0"/>
              </a:rPr>
              <a:t>     Difficulty </a:t>
            </a:r>
            <a:r>
              <a:rPr lang="en-US" dirty="0" smtClean="0">
                <a:latin typeface="Arial" panose="020B0604020202020204" pitchFamily="34" charset="0"/>
                <a:ea typeface="+mn-lt"/>
                <a:cs typeface="Arial" panose="020B0604020202020204" pitchFamily="34" charset="0"/>
              </a:rPr>
              <a:t>breathing                                                              </a:t>
            </a:r>
            <a:endParaRPr lang="en-US" dirty="0">
              <a:latin typeface="Arial" panose="020B0604020202020204" pitchFamily="34" charset="0"/>
              <a:cs typeface="Arial" panose="020B0604020202020204" pitchFamily="34" charset="0"/>
            </a:endParaRPr>
          </a:p>
          <a:p>
            <a:pPr marL="0" indent="0">
              <a:buNone/>
            </a:pPr>
            <a:r>
              <a:rPr lang="en-US" dirty="0">
                <a:latin typeface="Arial" panose="020B0604020202020204" pitchFamily="34" charset="0"/>
                <a:ea typeface="+mn-lt"/>
                <a:cs typeface="Arial" panose="020B0604020202020204" pitchFamily="34" charset="0"/>
              </a:rPr>
              <a:t>     Decreased oxygen </a:t>
            </a:r>
            <a:r>
              <a:rPr lang="en-US" dirty="0" smtClean="0">
                <a:latin typeface="Arial" panose="020B0604020202020204" pitchFamily="34" charset="0"/>
                <a:ea typeface="+mn-lt"/>
                <a:cs typeface="Arial" panose="020B0604020202020204" pitchFamily="34" charset="0"/>
              </a:rPr>
              <a:t>exchange (WHO, 2024, NHS, 2026)                                                 </a:t>
            </a:r>
            <a:endParaRPr lang="en-US" dirty="0">
              <a:latin typeface="Arial" panose="020B0604020202020204" pitchFamily="34" charset="0"/>
              <a:cs typeface="Arial" panose="020B0604020202020204" pitchFamily="34" charset="0"/>
            </a:endParaRPr>
          </a:p>
          <a:p>
            <a:r>
              <a:rPr lang="en-US" b="1" dirty="0">
                <a:latin typeface="Arial" panose="020B0604020202020204" pitchFamily="34" charset="0"/>
                <a:cs typeface="Arial" panose="020B0604020202020204" pitchFamily="34" charset="0"/>
              </a:rPr>
              <a:t>Physiological Impact</a:t>
            </a:r>
          </a:p>
          <a:p>
            <a:pPr marL="0" indent="0">
              <a:buNone/>
            </a:pPr>
            <a:r>
              <a:rPr lang="en-US" dirty="0">
                <a:latin typeface="Arial" panose="020B0604020202020204" pitchFamily="34" charset="0"/>
                <a:ea typeface="+mn-lt"/>
                <a:cs typeface="Arial" panose="020B0604020202020204" pitchFamily="34" charset="0"/>
              </a:rPr>
              <a:t>     Bronchoconstriction</a:t>
            </a:r>
            <a:endParaRPr lang="en-US" dirty="0">
              <a:latin typeface="Arial" panose="020B0604020202020204" pitchFamily="34" charset="0"/>
              <a:cs typeface="Arial" panose="020B0604020202020204" pitchFamily="34" charset="0"/>
            </a:endParaRPr>
          </a:p>
          <a:p>
            <a:pPr marL="0" indent="0">
              <a:buNone/>
            </a:pPr>
            <a:r>
              <a:rPr lang="en-US" dirty="0">
                <a:latin typeface="Arial" panose="020B0604020202020204" pitchFamily="34" charset="0"/>
                <a:ea typeface="+mn-lt"/>
                <a:cs typeface="Arial" panose="020B0604020202020204" pitchFamily="34" charset="0"/>
              </a:rPr>
              <a:t>     </a:t>
            </a:r>
            <a:r>
              <a:rPr lang="en-US" dirty="0" smtClean="0">
                <a:latin typeface="Arial" panose="020B0604020202020204" pitchFamily="34" charset="0"/>
                <a:ea typeface="+mn-lt"/>
                <a:cs typeface="Arial" panose="020B0604020202020204" pitchFamily="34" charset="0"/>
              </a:rPr>
              <a:t>Hyper responsive </a:t>
            </a:r>
            <a:r>
              <a:rPr lang="en-US" dirty="0">
                <a:latin typeface="Arial" panose="020B0604020202020204" pitchFamily="34" charset="0"/>
                <a:ea typeface="+mn-lt"/>
                <a:cs typeface="Arial" panose="020B0604020202020204" pitchFamily="34" charset="0"/>
              </a:rPr>
              <a:t>airways</a:t>
            </a:r>
          </a:p>
          <a:p>
            <a:pPr marL="0" indent="0">
              <a:buNone/>
            </a:pPr>
            <a:r>
              <a:rPr lang="en-US" dirty="0">
                <a:latin typeface="Arial" panose="020B0604020202020204" pitchFamily="34" charset="0"/>
                <a:ea typeface="+mn-lt"/>
                <a:cs typeface="Arial" panose="020B0604020202020204" pitchFamily="34" charset="0"/>
              </a:rPr>
              <a:t>     Inflammatory immune response</a:t>
            </a:r>
            <a:endParaRPr lang="en-US" dirty="0">
              <a:latin typeface="Arial" panose="020B0604020202020204" pitchFamily="34" charset="0"/>
              <a:cs typeface="Arial" panose="020B0604020202020204" pitchFamily="34" charset="0"/>
            </a:endParaRPr>
          </a:p>
          <a:p>
            <a:pPr marL="0" indent="0">
              <a:buNone/>
            </a:pPr>
            <a:r>
              <a:rPr lang="en-US" dirty="0">
                <a:latin typeface="Arial" panose="020B0604020202020204" pitchFamily="34" charset="0"/>
                <a:ea typeface="+mn-lt"/>
                <a:cs typeface="Arial" panose="020B0604020202020204" pitchFamily="34" charset="0"/>
              </a:rPr>
              <a:t>     These changes lead to wheezing, coughing, and </a:t>
            </a:r>
            <a:r>
              <a:rPr lang="en-US" dirty="0" smtClean="0">
                <a:latin typeface="Arial" panose="020B0604020202020204" pitchFamily="34" charset="0"/>
                <a:ea typeface="+mn-lt"/>
                <a:cs typeface="Arial" panose="020B0604020202020204" pitchFamily="34" charset="0"/>
              </a:rPr>
              <a:t>breathlessness  (Furst, 2018</a:t>
            </a:r>
            <a:r>
              <a:rPr lang="en-US" dirty="0">
                <a:latin typeface="Arial" panose="020B0604020202020204" pitchFamily="34" charset="0"/>
                <a:ea typeface="+mn-lt"/>
                <a:cs typeface="Arial" panose="020B0604020202020204" pitchFamily="34" charset="0"/>
              </a:rPr>
              <a:t>;</a:t>
            </a:r>
            <a:r>
              <a:rPr lang="en-US" dirty="0" smtClean="0">
                <a:latin typeface="Arial" panose="020B0604020202020204" pitchFamily="34" charset="0"/>
                <a:ea typeface="+mn-lt"/>
                <a:cs typeface="Arial" panose="020B0604020202020204" pitchFamily="34" charset="0"/>
              </a:rPr>
              <a:t> NHS, 2026;WHO, 2024, Papa et al., 2014)</a:t>
            </a:r>
            <a:endParaRPr lang="en-US" dirty="0">
              <a:latin typeface="Arial" panose="020B0604020202020204" pitchFamily="34" charset="0"/>
              <a:cs typeface="Arial" panose="020B0604020202020204" pitchFamily="34" charset="0"/>
            </a:endParaRPr>
          </a:p>
          <a:p>
            <a:endParaRPr lang="en-US" dirty="0"/>
          </a:p>
          <a:p>
            <a:endParaRPr lang="en-US" dirty="0"/>
          </a:p>
        </p:txBody>
      </p:sp>
      <p:pic>
        <p:nvPicPr>
          <p:cNvPr id="1026" name="Picture 2" descr="Asthma. Cut-away illustration of the respiratory system showing the ..."/>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17474" y="1678033"/>
            <a:ext cx="6274526" cy="3276295"/>
          </a:xfrm>
          <a:prstGeom prst="rect">
            <a:avLst/>
          </a:prstGeom>
          <a:noFill/>
          <a:extLst>
            <a:ext uri="{909E8E84-426E-40DD-AFC4-6F175D3DCCD1}">
              <a14:hiddenFill xmlns:a14="http://schemas.microsoft.com/office/drawing/2010/main">
                <a:solidFill>
                  <a:srgbClr val="FFFFFF"/>
                </a:solidFill>
              </a14:hiddenFill>
            </a:ext>
          </a:extLst>
        </p:spPr>
      </p:pic>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4212940775"/>
      </p:ext>
    </p:extLst>
  </p:cSld>
  <p:clrMapOvr>
    <a:masterClrMapping/>
  </p:clrMapOvr>
  <mc:AlternateContent xmlns:mc="http://schemas.openxmlformats.org/markup-compatibility/2006" xmlns:p14="http://schemas.microsoft.com/office/powerpoint/2010/main">
    <mc:Choice Requires="p14">
      <p:transition spd="slow" p14:dur="2000" advTm="103915"/>
    </mc:Choice>
    <mc:Fallback xmlns="">
      <p:transition spd="slow" advTm="1039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892175"/>
          </a:xfrm>
        </p:spPr>
        <p:txBody>
          <a:bodyPr>
            <a:normAutofit/>
          </a:bodyPr>
          <a:lstStyle/>
          <a:p>
            <a:r>
              <a:rPr lang="en-US" b="1" u="sng" dirty="0" smtClean="0">
                <a:latin typeface="Arial" panose="020B0604020202020204" pitchFamily="34" charset="0"/>
                <a:cs typeface="Arial" panose="020B0604020202020204" pitchFamily="34" charset="0"/>
              </a:rPr>
              <a:t>Pathophysiology of Asthma</a:t>
            </a:r>
            <a:r>
              <a:rPr lang="en-US" b="1" u="sng" dirty="0" smtClean="0"/>
              <a:t>:</a:t>
            </a:r>
            <a:endParaRPr lang="en-GB" b="1" u="sng" dirty="0"/>
          </a:p>
        </p:txBody>
      </p:sp>
      <p:sp>
        <p:nvSpPr>
          <p:cNvPr id="3" name="Content Placeholder 2"/>
          <p:cNvSpPr>
            <a:spLocks noGrp="1"/>
          </p:cNvSpPr>
          <p:nvPr>
            <p:ph idx="1"/>
          </p:nvPr>
        </p:nvSpPr>
        <p:spPr>
          <a:xfrm>
            <a:off x="571501" y="1562100"/>
            <a:ext cx="11201400" cy="3805929"/>
          </a:xfrm>
        </p:spPr>
        <p:txBody>
          <a:bodyPr>
            <a:normAutofit fontScale="92500" lnSpcReduction="10000"/>
          </a:bodyPr>
          <a:lstStyle/>
          <a:p>
            <a:pPr marL="0" indent="0">
              <a:buNone/>
            </a:pPr>
            <a:r>
              <a:rPr lang="en-GB" sz="2400" dirty="0"/>
              <a:t> </a:t>
            </a:r>
            <a:r>
              <a:rPr lang="en-GB" sz="2400" dirty="0" smtClean="0"/>
              <a:t>  </a:t>
            </a:r>
            <a:r>
              <a:rPr lang="en-GB" sz="2400" dirty="0" smtClean="0">
                <a:latin typeface="Arial" panose="020B0604020202020204" pitchFamily="34" charset="0"/>
                <a:cs typeface="Arial" panose="020B0604020202020204" pitchFamily="34" charset="0"/>
              </a:rPr>
              <a:t>Asthma </a:t>
            </a:r>
            <a:r>
              <a:rPr lang="en-GB" sz="2400" dirty="0">
                <a:latin typeface="Arial" panose="020B0604020202020204" pitchFamily="34" charset="0"/>
                <a:cs typeface="Arial" panose="020B0604020202020204" pitchFamily="34" charset="0"/>
              </a:rPr>
              <a:t>occurs due to chronic airway inflammation.</a:t>
            </a:r>
          </a:p>
          <a:p>
            <a:pPr marL="0" indent="0">
              <a:buNone/>
            </a:pPr>
            <a:r>
              <a:rPr lang="en-GB" sz="2400" dirty="0" smtClean="0">
                <a:latin typeface="Arial" panose="020B0604020202020204" pitchFamily="34" charset="0"/>
                <a:cs typeface="Arial" panose="020B0604020202020204" pitchFamily="34" charset="0"/>
              </a:rPr>
              <a:t>   Process</a:t>
            </a:r>
            <a:r>
              <a:rPr lang="en-GB" sz="2400" dirty="0">
                <a:latin typeface="Arial" panose="020B0604020202020204" pitchFamily="34" charset="0"/>
                <a:cs typeface="Arial" panose="020B0604020202020204" pitchFamily="34" charset="0"/>
              </a:rPr>
              <a:t>:</a:t>
            </a:r>
          </a:p>
          <a:p>
            <a:r>
              <a:rPr lang="en-GB" sz="2400" dirty="0" smtClean="0">
                <a:latin typeface="Arial" panose="020B0604020202020204" pitchFamily="34" charset="0"/>
                <a:cs typeface="Arial" panose="020B0604020202020204" pitchFamily="34" charset="0"/>
              </a:rPr>
              <a:t>Trigger </a:t>
            </a:r>
            <a:r>
              <a:rPr lang="en-GB" sz="2400" dirty="0">
                <a:latin typeface="Arial" panose="020B0604020202020204" pitchFamily="34" charset="0"/>
                <a:cs typeface="Arial" panose="020B0604020202020204" pitchFamily="34" charset="0"/>
              </a:rPr>
              <a:t>exposure (dust, pollen, cold air)</a:t>
            </a:r>
          </a:p>
          <a:p>
            <a:r>
              <a:rPr lang="en-GB" sz="2400" dirty="0" smtClean="0">
                <a:latin typeface="Arial" panose="020B0604020202020204" pitchFamily="34" charset="0"/>
                <a:cs typeface="Arial" panose="020B0604020202020204" pitchFamily="34" charset="0"/>
              </a:rPr>
              <a:t>Immune </a:t>
            </a:r>
            <a:r>
              <a:rPr lang="en-GB" sz="2400" dirty="0">
                <a:latin typeface="Arial" panose="020B0604020202020204" pitchFamily="34" charset="0"/>
                <a:cs typeface="Arial" panose="020B0604020202020204" pitchFamily="34" charset="0"/>
              </a:rPr>
              <a:t>response activation</a:t>
            </a:r>
          </a:p>
          <a:p>
            <a:r>
              <a:rPr lang="en-GB" sz="2400" dirty="0" smtClean="0">
                <a:latin typeface="Arial" panose="020B0604020202020204" pitchFamily="34" charset="0"/>
                <a:cs typeface="Arial" panose="020B0604020202020204" pitchFamily="34" charset="0"/>
              </a:rPr>
              <a:t>Release </a:t>
            </a:r>
            <a:r>
              <a:rPr lang="en-GB" sz="2400" dirty="0">
                <a:latin typeface="Arial" panose="020B0604020202020204" pitchFamily="34" charset="0"/>
                <a:cs typeface="Arial" panose="020B0604020202020204" pitchFamily="34" charset="0"/>
              </a:rPr>
              <a:t>of inflammatory mediators</a:t>
            </a:r>
          </a:p>
          <a:p>
            <a:r>
              <a:rPr lang="en-GB" sz="2400" dirty="0" smtClean="0">
                <a:latin typeface="Arial" panose="020B0604020202020204" pitchFamily="34" charset="0"/>
                <a:cs typeface="Arial" panose="020B0604020202020204" pitchFamily="34" charset="0"/>
              </a:rPr>
              <a:t>Bronchoconstriction                                                    </a:t>
            </a: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Excess mucus production</a:t>
            </a:r>
          </a:p>
          <a:p>
            <a:pPr marL="0" indent="0">
              <a:buNone/>
            </a:pPr>
            <a:r>
              <a:rPr lang="en-GB" sz="2400" dirty="0" smtClean="0">
                <a:latin typeface="Arial" panose="020B0604020202020204" pitchFamily="34" charset="0"/>
                <a:cs typeface="Arial" panose="020B0604020202020204" pitchFamily="34" charset="0"/>
              </a:rPr>
              <a:t>  Result</a:t>
            </a:r>
            <a:r>
              <a:rPr lang="en-GB" sz="2400" dirty="0">
                <a:latin typeface="Arial" panose="020B0604020202020204" pitchFamily="34" charset="0"/>
                <a:cs typeface="Arial" panose="020B0604020202020204" pitchFamily="34" charset="0"/>
              </a:rPr>
              <a:t>: narrowed airways and airflow </a:t>
            </a:r>
            <a:r>
              <a:rPr lang="en-GB" sz="2400" dirty="0" smtClean="0">
                <a:latin typeface="Arial" panose="020B0604020202020204" pitchFamily="34" charset="0"/>
                <a:cs typeface="Arial" panose="020B0604020202020204" pitchFamily="34" charset="0"/>
              </a:rPr>
              <a:t>obstruction(Barnes and </a:t>
            </a:r>
            <a:r>
              <a:rPr lang="en-GB" sz="2400" dirty="0" err="1" smtClean="0">
                <a:latin typeface="Arial" panose="020B0604020202020204" pitchFamily="34" charset="0"/>
                <a:cs typeface="Arial" panose="020B0604020202020204" pitchFamily="34" charset="0"/>
              </a:rPr>
              <a:t>Drazen</a:t>
            </a:r>
            <a:r>
              <a:rPr lang="en-GB" sz="2400" dirty="0" smtClean="0">
                <a:latin typeface="Arial" panose="020B0604020202020204" pitchFamily="34" charset="0"/>
                <a:cs typeface="Arial" panose="020B0604020202020204" pitchFamily="34" charset="0"/>
              </a:rPr>
              <a:t>, 2002;Visual search, 2015).</a:t>
            </a:r>
            <a:endParaRPr lang="en-GB" sz="2400" dirty="0">
              <a:latin typeface="Arial" panose="020B0604020202020204" pitchFamily="34" charset="0"/>
              <a:cs typeface="Arial" panose="020B0604020202020204" pitchFamily="34" charset="0"/>
            </a:endParaRPr>
          </a:p>
        </p:txBody>
      </p:sp>
      <p:pic>
        <p:nvPicPr>
          <p:cNvPr id="8194" name="Picture 2" descr="https://image1.slideserve.com/2052046/asthma-pathophysiology1-l.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10800000" flipH="1" flipV="1">
            <a:off x="6309360" y="1841863"/>
            <a:ext cx="5044440" cy="2534194"/>
          </a:xfrm>
          <a:prstGeom prst="rect">
            <a:avLst/>
          </a:prstGeom>
          <a:noFill/>
          <a:extLst>
            <a:ext uri="{909E8E84-426E-40DD-AFC4-6F175D3DCCD1}">
              <a14:hiddenFill xmlns:a14="http://schemas.microsoft.com/office/drawing/2010/main">
                <a:solidFill>
                  <a:srgbClr val="FFFFFF"/>
                </a:solidFill>
              </a14:hiddenFill>
            </a:ext>
          </a:extLst>
        </p:spPr>
      </p:pic>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1041944699"/>
      </p:ext>
    </p:extLst>
  </p:cSld>
  <p:clrMapOvr>
    <a:masterClrMapping/>
  </p:clrMapOvr>
  <mc:AlternateContent xmlns:mc="http://schemas.openxmlformats.org/markup-compatibility/2006" xmlns:p14="http://schemas.microsoft.com/office/powerpoint/2010/main">
    <mc:Choice Requires="p14">
      <p:transition spd="slow" p14:dur="2000" advTm="65802"/>
    </mc:Choice>
    <mc:Fallback xmlns="">
      <p:transition spd="slow" advTm="658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0600" y="384175"/>
            <a:ext cx="10515600" cy="854075"/>
          </a:xfrm>
        </p:spPr>
        <p:txBody>
          <a:bodyPr/>
          <a:lstStyle/>
          <a:p>
            <a:r>
              <a:rPr lang="en-US" b="1" u="sng" dirty="0" smtClean="0">
                <a:latin typeface="Arial" panose="020B0604020202020204" pitchFamily="34" charset="0"/>
                <a:cs typeface="Arial" panose="020B0604020202020204" pitchFamily="34" charset="0"/>
              </a:rPr>
              <a:t>Diagnosis of Asthma</a:t>
            </a:r>
            <a:r>
              <a:rPr lang="en-US" dirty="0" smtClean="0"/>
              <a:t>:</a:t>
            </a:r>
            <a:endParaRPr lang="en-GB" dirty="0"/>
          </a:p>
        </p:txBody>
      </p:sp>
      <p:sp>
        <p:nvSpPr>
          <p:cNvPr id="3" name="Content Placeholder 2"/>
          <p:cNvSpPr>
            <a:spLocks noGrp="1"/>
          </p:cNvSpPr>
          <p:nvPr>
            <p:ph idx="1"/>
          </p:nvPr>
        </p:nvSpPr>
        <p:spPr>
          <a:xfrm>
            <a:off x="838200" y="1371600"/>
            <a:ext cx="10515600" cy="4805363"/>
          </a:xfrm>
        </p:spPr>
        <p:txBody>
          <a:bodyPr>
            <a:noAutofit/>
          </a:bodyPr>
          <a:lstStyle/>
          <a:p>
            <a:pPr marL="0" indent="0">
              <a:buNone/>
            </a:pPr>
            <a:r>
              <a:rPr lang="en-GB" sz="2000" b="1" u="sng" dirty="0" smtClean="0">
                <a:latin typeface="Arial" panose="020B0604020202020204" pitchFamily="34" charset="0"/>
                <a:cs typeface="Arial" panose="020B0604020202020204" pitchFamily="34" charset="0"/>
              </a:rPr>
              <a:t>   Clinical </a:t>
            </a:r>
            <a:r>
              <a:rPr lang="en-GB" sz="2000" b="1" u="sng" dirty="0">
                <a:latin typeface="Arial" panose="020B0604020202020204" pitchFamily="34" charset="0"/>
                <a:cs typeface="Arial" panose="020B0604020202020204" pitchFamily="34" charset="0"/>
              </a:rPr>
              <a:t>symptoms</a:t>
            </a:r>
            <a:endParaRPr lang="en-GB" sz="2000" u="sng"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Wheezing</a:t>
            </a:r>
          </a:p>
          <a:p>
            <a:r>
              <a:rPr lang="en-GB" sz="2000" dirty="0">
                <a:latin typeface="Arial" panose="020B0604020202020204" pitchFamily="34" charset="0"/>
                <a:cs typeface="Arial" panose="020B0604020202020204" pitchFamily="34" charset="0"/>
              </a:rPr>
              <a:t>Breathlessness</a:t>
            </a:r>
          </a:p>
          <a:p>
            <a:r>
              <a:rPr lang="en-GB" sz="2000" dirty="0">
                <a:latin typeface="Arial" panose="020B0604020202020204" pitchFamily="34" charset="0"/>
                <a:cs typeface="Arial" panose="020B0604020202020204" pitchFamily="34" charset="0"/>
              </a:rPr>
              <a:t>Chest tightness</a:t>
            </a:r>
          </a:p>
          <a:p>
            <a:r>
              <a:rPr lang="en-GB" sz="2000" dirty="0">
                <a:latin typeface="Arial" panose="020B0604020202020204" pitchFamily="34" charset="0"/>
                <a:cs typeface="Arial" panose="020B0604020202020204" pitchFamily="34" charset="0"/>
              </a:rPr>
              <a:t>Persistent </a:t>
            </a:r>
            <a:r>
              <a:rPr lang="en-GB" sz="2000" dirty="0" smtClean="0">
                <a:latin typeface="Arial" panose="020B0604020202020204" pitchFamily="34" charset="0"/>
                <a:cs typeface="Arial" panose="020B0604020202020204" pitchFamily="34" charset="0"/>
              </a:rPr>
              <a:t>cough (Drake et al., 2019)                             (Sharma, 2023)</a:t>
            </a:r>
            <a:endParaRPr lang="en-GB" sz="2000" dirty="0">
              <a:latin typeface="Arial" panose="020B0604020202020204" pitchFamily="34" charset="0"/>
              <a:cs typeface="Arial" panose="020B0604020202020204" pitchFamily="34" charset="0"/>
            </a:endParaRPr>
          </a:p>
          <a:p>
            <a:pPr marL="0" indent="0">
              <a:buNone/>
            </a:pPr>
            <a:r>
              <a:rPr lang="en-GB" sz="2000" b="1" u="sng" dirty="0" smtClean="0">
                <a:latin typeface="Arial" panose="020B0604020202020204" pitchFamily="34" charset="0"/>
                <a:cs typeface="Arial" panose="020B0604020202020204" pitchFamily="34" charset="0"/>
              </a:rPr>
              <a:t>   Diagnostic </a:t>
            </a:r>
            <a:r>
              <a:rPr lang="en-GB" sz="2000" b="1" u="sng" dirty="0">
                <a:latin typeface="Arial" panose="020B0604020202020204" pitchFamily="34" charset="0"/>
                <a:cs typeface="Arial" panose="020B0604020202020204" pitchFamily="34" charset="0"/>
              </a:rPr>
              <a:t>tests recommended by </a:t>
            </a:r>
            <a:r>
              <a:rPr lang="en-GB" sz="2000" b="1" u="sng" dirty="0" smtClean="0">
                <a:latin typeface="Arial" panose="020B0604020202020204" pitchFamily="34" charset="0"/>
                <a:cs typeface="Arial" panose="020B0604020202020204" pitchFamily="34" charset="0"/>
              </a:rPr>
              <a:t>NICE              </a:t>
            </a:r>
            <a:endParaRPr lang="en-GB" sz="2000" u="sng"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Spirometry</a:t>
            </a:r>
          </a:p>
          <a:p>
            <a:r>
              <a:rPr lang="en-GB" sz="2000" dirty="0">
                <a:latin typeface="Arial" panose="020B0604020202020204" pitchFamily="34" charset="0"/>
                <a:cs typeface="Arial" panose="020B0604020202020204" pitchFamily="34" charset="0"/>
              </a:rPr>
              <a:t>Peak flow testing</a:t>
            </a:r>
          </a:p>
          <a:p>
            <a:r>
              <a:rPr lang="en-GB" sz="2000" dirty="0">
                <a:latin typeface="Arial" panose="020B0604020202020204" pitchFamily="34" charset="0"/>
                <a:cs typeface="Arial" panose="020B0604020202020204" pitchFamily="34" charset="0"/>
              </a:rPr>
              <a:t>Bronchodilator reversibility test</a:t>
            </a:r>
          </a:p>
          <a:p>
            <a:r>
              <a:rPr lang="en-GB" sz="2000" dirty="0">
                <a:latin typeface="Arial" panose="020B0604020202020204" pitchFamily="34" charset="0"/>
                <a:cs typeface="Arial" panose="020B0604020202020204" pitchFamily="34" charset="0"/>
              </a:rPr>
              <a:t>Fractional exhaled nitric oxide (</a:t>
            </a:r>
            <a:r>
              <a:rPr lang="en-GB" sz="2000" dirty="0" err="1">
                <a:latin typeface="Arial" panose="020B0604020202020204" pitchFamily="34" charset="0"/>
                <a:cs typeface="Arial" panose="020B0604020202020204" pitchFamily="34" charset="0"/>
              </a:rPr>
              <a:t>FeNO</a:t>
            </a:r>
            <a:r>
              <a:rPr lang="en-GB" sz="2000" dirty="0">
                <a:latin typeface="Arial" panose="020B0604020202020204" pitchFamily="34" charset="0"/>
                <a:cs typeface="Arial" panose="020B0604020202020204" pitchFamily="34" charset="0"/>
              </a:rPr>
              <a:t>)</a:t>
            </a:r>
          </a:p>
          <a:p>
            <a:r>
              <a:rPr lang="en-GB" sz="2000" dirty="0">
                <a:latin typeface="Arial" panose="020B0604020202020204" pitchFamily="34" charset="0"/>
                <a:cs typeface="Arial" panose="020B0604020202020204" pitchFamily="34" charset="0"/>
              </a:rPr>
              <a:t>These tests confirm airway obstruction and </a:t>
            </a:r>
            <a:r>
              <a:rPr lang="en-GB" sz="2000" dirty="0" smtClean="0">
                <a:latin typeface="Arial" panose="020B0604020202020204" pitchFamily="34" charset="0"/>
                <a:cs typeface="Arial" panose="020B0604020202020204" pitchFamily="34" charset="0"/>
              </a:rPr>
              <a:t>inflammation (NICE, 2024).</a:t>
            </a:r>
            <a:endParaRPr lang="en-GB" sz="2000" dirty="0">
              <a:latin typeface="Arial" panose="020B0604020202020204" pitchFamily="34" charset="0"/>
              <a:cs typeface="Arial" panose="020B0604020202020204" pitchFamily="34" charset="0"/>
            </a:endParaRPr>
          </a:p>
        </p:txBody>
      </p:sp>
      <p:pic>
        <p:nvPicPr>
          <p:cNvPr id="10242" name="Picture 2" descr="Asthma: Diagnose, Prevent And Cur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86550" y="450706"/>
            <a:ext cx="4533900" cy="2482994"/>
          </a:xfrm>
          <a:prstGeom prst="rect">
            <a:avLst/>
          </a:prstGeom>
          <a:noFill/>
          <a:extLst>
            <a:ext uri="{909E8E84-426E-40DD-AFC4-6F175D3DCCD1}">
              <a14:hiddenFill xmlns:a14="http://schemas.microsoft.com/office/drawing/2010/main">
                <a:solidFill>
                  <a:srgbClr val="FFFFFF"/>
                </a:solidFill>
              </a14:hiddenFill>
            </a:ext>
          </a:extLst>
        </p:spPr>
      </p:pic>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1866856020"/>
      </p:ext>
    </p:extLst>
  </p:cSld>
  <p:clrMapOvr>
    <a:masterClrMapping/>
  </p:clrMapOvr>
  <mc:AlternateContent xmlns:mc="http://schemas.openxmlformats.org/markup-compatibility/2006" xmlns:p14="http://schemas.microsoft.com/office/powerpoint/2010/main">
    <mc:Choice Requires="p14">
      <p:transition spd="slow" p14:dur="2000" advTm="56118"/>
    </mc:Choice>
    <mc:Fallback xmlns="">
      <p:transition spd="slow" advTm="561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873125"/>
          </a:xfrm>
        </p:spPr>
        <p:txBody>
          <a:bodyPr/>
          <a:lstStyle/>
          <a:p>
            <a:r>
              <a:rPr lang="en-US" b="1" u="sng" dirty="0" smtClean="0">
                <a:latin typeface="Arial" panose="020B0604020202020204" pitchFamily="34" charset="0"/>
                <a:cs typeface="Arial" panose="020B0604020202020204" pitchFamily="34" charset="0"/>
              </a:rPr>
              <a:t>Treatment</a:t>
            </a:r>
            <a:r>
              <a:rPr lang="en-US" b="1" u="sng" dirty="0">
                <a:latin typeface="Arial" panose="020B0604020202020204" pitchFamily="34" charset="0"/>
                <a:cs typeface="Arial" panose="020B0604020202020204" pitchFamily="34" charset="0"/>
              </a:rPr>
              <a:t> </a:t>
            </a:r>
            <a:r>
              <a:rPr lang="en-US" b="1" u="sng" dirty="0" smtClean="0">
                <a:latin typeface="Arial" panose="020B0604020202020204" pitchFamily="34" charset="0"/>
                <a:cs typeface="Arial" panose="020B0604020202020204" pitchFamily="34" charset="0"/>
              </a:rPr>
              <a:t>Plan</a:t>
            </a:r>
            <a:r>
              <a:rPr lang="en-US" b="1" dirty="0" smtClean="0">
                <a:latin typeface="Arial" panose="020B0604020202020204" pitchFamily="34" charset="0"/>
                <a:cs typeface="Arial" panose="020B0604020202020204" pitchFamily="34" charset="0"/>
              </a:rPr>
              <a:t>:</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23850" y="1866853"/>
            <a:ext cx="50690409" cy="3409997"/>
          </a:xfrm>
        </p:spPr>
        <p:txBody>
          <a:bodyPr/>
          <a:lstStyle/>
          <a:p>
            <a:r>
              <a:rPr lang="en-US" b="1" dirty="0"/>
              <a:t>Reliever medication</a:t>
            </a:r>
            <a:endParaRPr lang="en-US" dirty="0"/>
          </a:p>
          <a:p>
            <a:r>
              <a:rPr lang="en-US" dirty="0"/>
              <a:t>Short-acting bronchodilator (Salbutamol</a:t>
            </a:r>
            <a:r>
              <a:rPr lang="en-US" dirty="0" smtClean="0"/>
              <a:t>)   </a:t>
            </a:r>
            <a:endParaRPr lang="en-US" dirty="0"/>
          </a:p>
          <a:p>
            <a:r>
              <a:rPr lang="en-US" b="1" dirty="0"/>
              <a:t>Preventer medication</a:t>
            </a:r>
            <a:endParaRPr lang="en-US" dirty="0"/>
          </a:p>
          <a:p>
            <a:r>
              <a:rPr lang="en-US" dirty="0"/>
              <a:t>Inhaled </a:t>
            </a:r>
            <a:r>
              <a:rPr lang="en-US" dirty="0" smtClean="0"/>
              <a:t>corticosteroids                                             (Session, 2021)</a:t>
            </a:r>
          </a:p>
          <a:p>
            <a:r>
              <a:rPr lang="en-US" dirty="0" smtClean="0"/>
              <a:t>Long-acting bronchodilators</a:t>
            </a:r>
          </a:p>
          <a:p>
            <a:r>
              <a:rPr lang="en-US" dirty="0" smtClean="0"/>
              <a:t>Leukotriene receptor antagonists (NICE, BTS, SIGN, 2024)</a:t>
            </a:r>
          </a:p>
          <a:p>
            <a:endParaRPr lang="en-US" dirty="0" smtClean="0"/>
          </a:p>
          <a:p>
            <a:endParaRPr lang="en-US" dirty="0"/>
          </a:p>
        </p:txBody>
      </p:sp>
      <p:sp>
        <p:nvSpPr>
          <p:cNvPr id="8" name="AutoShape 8" descr="Image result for bronchodilator inhaler"/>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 name="AutoShape 10" descr="Image result for bronchodilator inhaler"/>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1" name="Picture 10"/>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772400" y="1238250"/>
            <a:ext cx="3390900" cy="1981200"/>
          </a:xfrm>
          <a:prstGeom prst="rect">
            <a:avLst/>
          </a:prstGeom>
        </p:spPr>
      </p:pic>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2916850926"/>
      </p:ext>
    </p:extLst>
  </p:cSld>
  <p:clrMapOvr>
    <a:masterClrMapping/>
  </p:clrMapOvr>
  <mc:AlternateContent xmlns:mc="http://schemas.openxmlformats.org/markup-compatibility/2006" xmlns:p14="http://schemas.microsoft.com/office/powerpoint/2010/main">
    <mc:Choice Requires="p14">
      <p:transition spd="slow" p14:dur="2000" advTm="41745"/>
    </mc:Choice>
    <mc:Fallback xmlns="">
      <p:transition spd="slow" advTm="417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968375"/>
          </a:xfrm>
        </p:spPr>
        <p:txBody>
          <a:bodyPr/>
          <a:lstStyle/>
          <a:p>
            <a:r>
              <a:rPr lang="en-US" b="1" u="sng" dirty="0" smtClean="0">
                <a:latin typeface="Arial" panose="020B0604020202020204" pitchFamily="34" charset="0"/>
                <a:cs typeface="Arial" panose="020B0604020202020204" pitchFamily="34" charset="0"/>
              </a:rPr>
              <a:t>Asthma Care Plan:</a:t>
            </a:r>
            <a:endParaRPr lang="en-GB" b="1" u="sng" dirty="0"/>
          </a:p>
        </p:txBody>
      </p:sp>
      <p:sp>
        <p:nvSpPr>
          <p:cNvPr id="3" name="Content Placeholder 2"/>
          <p:cNvSpPr>
            <a:spLocks noGrp="1"/>
          </p:cNvSpPr>
          <p:nvPr>
            <p:ph idx="1"/>
          </p:nvPr>
        </p:nvSpPr>
        <p:spPr>
          <a:xfrm>
            <a:off x="677334" y="1541417"/>
            <a:ext cx="8596668" cy="4499945"/>
          </a:xfrm>
        </p:spPr>
        <p:txBody>
          <a:bodyPr>
            <a:normAutofit/>
          </a:bodyPr>
          <a:lstStyle/>
          <a:p>
            <a:r>
              <a:rPr lang="en-US" b="1" dirty="0"/>
              <a:t>Short-term goals</a:t>
            </a:r>
            <a:endParaRPr lang="en-US" dirty="0"/>
          </a:p>
          <a:p>
            <a:pPr marL="0" indent="0">
              <a:buNone/>
            </a:pPr>
            <a:r>
              <a:rPr lang="en-US" dirty="0" smtClean="0"/>
              <a:t>  Improve </a:t>
            </a:r>
            <a:r>
              <a:rPr lang="en-US" dirty="0"/>
              <a:t>inhaler technique</a:t>
            </a:r>
          </a:p>
          <a:p>
            <a:pPr marL="0" indent="0">
              <a:buNone/>
            </a:pPr>
            <a:r>
              <a:rPr lang="en-US" dirty="0" smtClean="0"/>
              <a:t>  Reduce </a:t>
            </a:r>
            <a:r>
              <a:rPr lang="en-US" dirty="0"/>
              <a:t>symptoms</a:t>
            </a:r>
          </a:p>
          <a:p>
            <a:pPr marL="0" indent="0">
              <a:buNone/>
            </a:pPr>
            <a:r>
              <a:rPr lang="en-US" dirty="0" smtClean="0"/>
              <a:t>  Identify triggers (NHS, 2013)                        </a:t>
            </a:r>
            <a:endParaRPr lang="en-US" dirty="0"/>
          </a:p>
          <a:p>
            <a:r>
              <a:rPr lang="en-US" b="1" dirty="0"/>
              <a:t>Long-term goals</a:t>
            </a:r>
            <a:endParaRPr lang="en-US" dirty="0"/>
          </a:p>
          <a:p>
            <a:pPr marL="0" indent="0">
              <a:buNone/>
            </a:pPr>
            <a:r>
              <a:rPr lang="en-US" dirty="0" smtClean="0"/>
              <a:t>  Asthma attacks                                                 </a:t>
            </a:r>
            <a:endParaRPr lang="en-US" dirty="0"/>
          </a:p>
          <a:p>
            <a:pPr marL="0" indent="0">
              <a:buNone/>
            </a:pPr>
            <a:r>
              <a:rPr lang="en-US" dirty="0" smtClean="0"/>
              <a:t>  Maintain </a:t>
            </a:r>
            <a:r>
              <a:rPr lang="en-US" dirty="0"/>
              <a:t>daily activities</a:t>
            </a:r>
          </a:p>
          <a:p>
            <a:pPr marL="0" indent="0">
              <a:buNone/>
            </a:pPr>
            <a:r>
              <a:rPr lang="en-US" dirty="0" smtClean="0"/>
              <a:t>  Improve </a:t>
            </a:r>
            <a:r>
              <a:rPr lang="en-US" dirty="0"/>
              <a:t>quality of </a:t>
            </a:r>
            <a:r>
              <a:rPr lang="en-US" dirty="0" smtClean="0"/>
              <a:t>life (NICE, 2013)</a:t>
            </a:r>
            <a:endParaRPr lang="en-US" dirty="0"/>
          </a:p>
          <a:p>
            <a:endParaRPr lang="en-GB" dirty="0"/>
          </a:p>
        </p:txBody>
      </p:sp>
      <p:pic>
        <p:nvPicPr>
          <p:cNvPr id="7" name="Audio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579737541"/>
      </p:ext>
    </p:extLst>
  </p:cSld>
  <p:clrMapOvr>
    <a:masterClrMapping/>
  </p:clrMapOvr>
  <mc:AlternateContent xmlns:mc="http://schemas.openxmlformats.org/markup-compatibility/2006" xmlns:p14="http://schemas.microsoft.com/office/powerpoint/2010/main">
    <mc:Choice Requires="p14">
      <p:transition spd="slow" p14:dur="2000" advTm="40326"/>
    </mc:Choice>
    <mc:Fallback xmlns="">
      <p:transition spd="slow" advTm="403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023257"/>
          </a:xfrm>
        </p:spPr>
        <p:txBody>
          <a:bodyPr/>
          <a:lstStyle/>
          <a:p>
            <a:r>
              <a:rPr lang="en-US" b="1" u="sng" dirty="0" smtClean="0">
                <a:latin typeface="Arial" panose="020B0604020202020204" pitchFamily="34" charset="0"/>
                <a:cs typeface="Arial" panose="020B0604020202020204" pitchFamily="34" charset="0"/>
              </a:rPr>
              <a:t>Professionals</a:t>
            </a:r>
            <a:r>
              <a:rPr lang="en-US" b="1" u="sng" dirty="0" smtClean="0"/>
              <a:t> </a:t>
            </a:r>
            <a:r>
              <a:rPr lang="en-US" b="1" u="sng" dirty="0" smtClean="0">
                <a:latin typeface="Arial" panose="020B0604020202020204" pitchFamily="34" charset="0"/>
                <a:cs typeface="Arial" panose="020B0604020202020204" pitchFamily="34" charset="0"/>
              </a:rPr>
              <a:t>Care</a:t>
            </a:r>
            <a:r>
              <a:rPr lang="en-US" b="1" u="sng" dirty="0" smtClean="0"/>
              <a:t> </a:t>
            </a:r>
            <a:r>
              <a:rPr lang="en-US" b="1" u="sng" dirty="0" smtClean="0">
                <a:latin typeface="Arial" panose="020B0604020202020204" pitchFamily="34" charset="0"/>
                <a:cs typeface="Arial" panose="020B0604020202020204" pitchFamily="34" charset="0"/>
              </a:rPr>
              <a:t>Plan</a:t>
            </a:r>
            <a:r>
              <a:rPr lang="en-US" dirty="0" smtClean="0"/>
              <a:t>:</a:t>
            </a: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77334" y="1763487"/>
            <a:ext cx="8596668" cy="4277876"/>
          </a:xfrm>
        </p:spPr>
        <p:txBody>
          <a:bodyPr>
            <a:normAutofit/>
          </a:bodyPr>
          <a:lstStyle/>
          <a:p>
            <a:r>
              <a:rPr lang="en-US" sz="2000" dirty="0" smtClean="0">
                <a:latin typeface="Arial" panose="020B0604020202020204" pitchFamily="34" charset="0"/>
                <a:cs typeface="Arial" panose="020B0604020202020204" pitchFamily="34" charset="0"/>
              </a:rPr>
              <a:t>Effective asthma management involves a multidisciplinary health care team which are,</a:t>
            </a:r>
          </a:p>
          <a:p>
            <a:r>
              <a:rPr lang="en-US" sz="2000" dirty="0" smtClean="0">
                <a:latin typeface="Arial" panose="020B0604020202020204" pitchFamily="34" charset="0"/>
                <a:cs typeface="Arial" panose="020B0604020202020204" pitchFamily="34" charset="0"/>
              </a:rPr>
              <a:t>GP who diagnoses and reviews patients condition.</a:t>
            </a:r>
          </a:p>
          <a:p>
            <a:r>
              <a:rPr lang="en-US" sz="2000" dirty="0" smtClean="0">
                <a:latin typeface="Arial" panose="020B0604020202020204" pitchFamily="34" charset="0"/>
                <a:cs typeface="Arial" panose="020B0604020202020204" pitchFamily="34" charset="0"/>
              </a:rPr>
              <a:t>An asthma nurse who provide related all asthma information and monitoring.</a:t>
            </a:r>
          </a:p>
          <a:p>
            <a:r>
              <a:rPr lang="en-US" sz="2000" dirty="0" smtClean="0">
                <a:latin typeface="Arial" panose="020B0604020202020204" pitchFamily="34" charset="0"/>
                <a:cs typeface="Arial" panose="020B0604020202020204" pitchFamily="34" charset="0"/>
              </a:rPr>
              <a:t>A respiratory consultant who deals complex cases.</a:t>
            </a:r>
          </a:p>
          <a:p>
            <a:r>
              <a:rPr lang="en-US" sz="2000" dirty="0" smtClean="0">
                <a:latin typeface="Arial" panose="020B0604020202020204" pitchFamily="34" charset="0"/>
                <a:cs typeface="Arial" panose="020B0604020202020204" pitchFamily="34" charset="0"/>
              </a:rPr>
              <a:t>A pharmacist who supports medication management (Abdelnour et al., 2011; NHS, 2025).</a:t>
            </a:r>
          </a:p>
        </p:txBody>
      </p:sp>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4217679579"/>
      </p:ext>
    </p:extLst>
  </p:cSld>
  <p:clrMapOvr>
    <a:masterClrMapping/>
  </p:clrMapOvr>
  <mc:AlternateContent xmlns:mc="http://schemas.openxmlformats.org/markup-compatibility/2006" xmlns:p14="http://schemas.microsoft.com/office/powerpoint/2010/main">
    <mc:Choice Requires="p14">
      <p:transition spd="slow" p14:dur="2000" advTm="31257"/>
    </mc:Choice>
    <mc:Fallback xmlns="">
      <p:transition spd="slow" advTm="312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479425"/>
            <a:ext cx="10515600" cy="815975"/>
          </a:xfrm>
        </p:spPr>
        <p:txBody>
          <a:bodyPr>
            <a:normAutofit/>
          </a:bodyPr>
          <a:lstStyle/>
          <a:p>
            <a:r>
              <a:rPr lang="en-US" b="1" u="sng" dirty="0" smtClean="0">
                <a:latin typeface="Arial" panose="020B0604020202020204" pitchFamily="34" charset="0"/>
                <a:cs typeface="Arial" panose="020B0604020202020204" pitchFamily="34" charset="0"/>
              </a:rPr>
              <a:t>Monitoring and Communication Plan:</a:t>
            </a:r>
            <a:endParaRPr lang="en-GB" b="1" u="sng"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241701" y="1737778"/>
            <a:ext cx="11112099" cy="4643972"/>
          </a:xfrm>
        </p:spPr>
        <p:txBody>
          <a:bodyPr>
            <a:normAutofit/>
          </a:bodyPr>
          <a:lstStyle/>
          <a:p>
            <a:pPr marL="0" indent="0">
              <a:buNone/>
            </a:pPr>
            <a:r>
              <a:rPr lang="en-US" dirty="0" smtClean="0"/>
              <a:t>  Peak </a:t>
            </a:r>
            <a:r>
              <a:rPr lang="en-US" dirty="0"/>
              <a:t>flow </a:t>
            </a:r>
            <a:r>
              <a:rPr lang="en-US" dirty="0" smtClean="0"/>
              <a:t>diary to maintain record of Patient’s blow numbers</a:t>
            </a:r>
            <a:endParaRPr lang="en-US" dirty="0"/>
          </a:p>
          <a:p>
            <a:pPr marL="0" indent="0">
              <a:buNone/>
            </a:pPr>
            <a:r>
              <a:rPr lang="en-US" dirty="0" smtClean="0"/>
              <a:t>  Annual </a:t>
            </a:r>
            <a:r>
              <a:rPr lang="en-US" dirty="0"/>
              <a:t>asthma </a:t>
            </a:r>
            <a:r>
              <a:rPr lang="en-US" dirty="0" smtClean="0"/>
              <a:t>review to monitor severity of asthma</a:t>
            </a:r>
            <a:endParaRPr lang="en-US" dirty="0"/>
          </a:p>
          <a:p>
            <a:pPr marL="0" indent="0">
              <a:buNone/>
            </a:pPr>
            <a:r>
              <a:rPr lang="en-US" dirty="0" smtClean="0"/>
              <a:t>  Medication review to control asthma</a:t>
            </a:r>
            <a:endParaRPr lang="en-US" dirty="0"/>
          </a:p>
          <a:p>
            <a:pPr marL="0" indent="0">
              <a:buNone/>
            </a:pPr>
            <a:r>
              <a:rPr lang="en-US" dirty="0" smtClean="0"/>
              <a:t>  Symptom monitoring to prescribe appropriate inhaler</a:t>
            </a:r>
            <a:endParaRPr lang="en-US" dirty="0"/>
          </a:p>
          <a:p>
            <a:r>
              <a:rPr lang="en-US" dirty="0" smtClean="0"/>
              <a:t>Effective </a:t>
            </a:r>
            <a:r>
              <a:rPr lang="en-US" dirty="0"/>
              <a:t>communication helps patients understand:</a:t>
            </a:r>
          </a:p>
          <a:p>
            <a:pPr marL="0" indent="0">
              <a:buNone/>
            </a:pPr>
            <a:r>
              <a:rPr lang="en-US" dirty="0" smtClean="0"/>
              <a:t>  how </a:t>
            </a:r>
            <a:r>
              <a:rPr lang="en-US" dirty="0"/>
              <a:t>to use inhalers correctly</a:t>
            </a:r>
          </a:p>
          <a:p>
            <a:pPr marL="0" indent="0">
              <a:buNone/>
            </a:pPr>
            <a:r>
              <a:rPr lang="en-US" dirty="0" smtClean="0"/>
              <a:t>  how </a:t>
            </a:r>
            <a:r>
              <a:rPr lang="en-US" dirty="0"/>
              <a:t>to avoid </a:t>
            </a:r>
            <a:r>
              <a:rPr lang="en-US" dirty="0" smtClean="0"/>
              <a:t>triggers                                    </a:t>
            </a:r>
            <a:endParaRPr lang="en-US" dirty="0"/>
          </a:p>
          <a:p>
            <a:pPr marL="0" indent="0">
              <a:buNone/>
            </a:pPr>
            <a:r>
              <a:rPr lang="en-US" dirty="0" smtClean="0"/>
              <a:t>  when </a:t>
            </a:r>
            <a:r>
              <a:rPr lang="en-US" dirty="0"/>
              <a:t>to seek medical </a:t>
            </a:r>
            <a:r>
              <a:rPr lang="en-US" dirty="0" smtClean="0"/>
              <a:t>help                 </a:t>
            </a:r>
          </a:p>
          <a:p>
            <a:pPr marL="0" indent="0">
              <a:buNone/>
            </a:pPr>
            <a:r>
              <a:rPr lang="en-US" dirty="0" smtClean="0"/>
              <a:t>  Patient should receive a written asthma action plan </a:t>
            </a:r>
            <a:endParaRPr lang="en-US" dirty="0"/>
          </a:p>
        </p:txBody>
      </p:sp>
      <p:pic>
        <p:nvPicPr>
          <p:cNvPr id="11266" name="Picture 2" descr="Life-Line Peak Flow Meter – Kifzi"/>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15200" y="1737778"/>
            <a:ext cx="3801291" cy="2324771"/>
          </a:xfrm>
          <a:prstGeom prst="rect">
            <a:avLst/>
          </a:prstGeom>
          <a:noFill/>
          <a:extLst>
            <a:ext uri="{909E8E84-426E-40DD-AFC4-6F175D3DCCD1}">
              <a14:hiddenFill xmlns:a14="http://schemas.microsoft.com/office/drawing/2010/main">
                <a:solidFill>
                  <a:srgbClr val="FFFFFF"/>
                </a:solidFill>
              </a14:hiddenFill>
            </a:ext>
          </a:extLst>
        </p:spPr>
      </p:pic>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1713200755"/>
      </p:ext>
    </p:extLst>
  </p:cSld>
  <p:clrMapOvr>
    <a:masterClrMapping/>
  </p:clrMapOvr>
  <mc:AlternateContent xmlns:mc="http://schemas.openxmlformats.org/markup-compatibility/2006" xmlns:p14="http://schemas.microsoft.com/office/powerpoint/2010/main">
    <mc:Choice Requires="p14">
      <p:transition spd="slow" p14:dur="2000" advTm="28452"/>
    </mc:Choice>
    <mc:Fallback xmlns="">
      <p:transition spd="slow" advTm="284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888274"/>
            <a:ext cx="8596668" cy="1042126"/>
          </a:xfrm>
        </p:spPr>
        <p:txBody>
          <a:bodyPr/>
          <a:lstStyle/>
          <a:p>
            <a:r>
              <a:rPr lang="en-US" b="1" u="sng" dirty="0" smtClean="0">
                <a:latin typeface="Arial" panose="020B0604020202020204" pitchFamily="34" charset="0"/>
                <a:cs typeface="Arial" panose="020B0604020202020204" pitchFamily="34" charset="0"/>
              </a:rPr>
              <a:t>Conclusion:</a:t>
            </a:r>
            <a:endParaRPr lang="en-GB" b="1" u="sng" dirty="0">
              <a:latin typeface="Arial" panose="020B0604020202020204" pitchFamily="34" charset="0"/>
              <a:cs typeface="Arial" panose="020B0604020202020204" pitchFamily="34" charset="0"/>
            </a:endParaRPr>
          </a:p>
        </p:txBody>
      </p:sp>
      <p:sp>
        <p:nvSpPr>
          <p:cNvPr id="4" name="Rectangle 1"/>
          <p:cNvSpPr>
            <a:spLocks noGrp="1" noChangeArrowheads="1"/>
          </p:cNvSpPr>
          <p:nvPr>
            <p:ph idx="1"/>
          </p:nvPr>
        </p:nvSpPr>
        <p:spPr bwMode="auto">
          <a:xfrm>
            <a:off x="647700" y="2009191"/>
            <a:ext cx="10706101" cy="22467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eaLnBrk="0" fontAlgn="base" hangingPunct="0">
              <a:lnSpc>
                <a:spcPct val="100000"/>
              </a:lnSpc>
              <a:spcBef>
                <a:spcPct val="0"/>
              </a:spcBef>
              <a:spcAft>
                <a:spcPct val="0"/>
              </a:spcAft>
              <a:buFont typeface="Wingdings" panose="05000000000000000000" pitchFamily="2" charset="2"/>
              <a:buChar char="§"/>
            </a:pPr>
            <a:r>
              <a:rPr lang="en-US" altLang="en-US" sz="2000" dirty="0" smtClean="0">
                <a:latin typeface="Arial" panose="020B0604020202020204" pitchFamily="34" charset="0"/>
              </a:rPr>
              <a:t>A</a:t>
            </a:r>
            <a:r>
              <a:rPr kumimoji="0" lang="en-US" altLang="en-US" sz="2000" b="0" i="0" u="none" strike="noStrike" cap="none" normalizeH="0" baseline="0" dirty="0" smtClean="0">
                <a:ln>
                  <a:noFill/>
                </a:ln>
                <a:solidFill>
                  <a:schemeClr val="tx1"/>
                </a:solidFill>
                <a:effectLst/>
                <a:latin typeface="Arial" panose="020B0604020202020204" pitchFamily="34" charset="0"/>
              </a:rPr>
              <a:t>sthma is a long-term respiratory disease that impacts the airways' structure and functionality.</a:t>
            </a:r>
          </a:p>
          <a:p>
            <a:pPr eaLnBrk="0" fontAlgn="base" hangingPunct="0">
              <a:lnSpc>
                <a:spcPct val="100000"/>
              </a:lnSpc>
              <a:spcBef>
                <a:spcPct val="0"/>
              </a:spcBef>
              <a:spcAft>
                <a:spcPct val="0"/>
              </a:spcAft>
              <a:buFont typeface="Wingdings" panose="05000000000000000000" pitchFamily="2" charset="2"/>
              <a:buChar char="§"/>
            </a:pPr>
            <a:r>
              <a:rPr kumimoji="0" lang="en-US" altLang="en-US" sz="2000" b="0" i="0" u="none" strike="noStrike" cap="none" normalizeH="0" baseline="0" dirty="0" smtClean="0">
                <a:ln>
                  <a:noFill/>
                </a:ln>
                <a:solidFill>
                  <a:schemeClr val="tx1"/>
                </a:solidFill>
                <a:effectLst/>
                <a:latin typeface="Arial" panose="020B0604020202020204" pitchFamily="34" charset="0"/>
              </a:rPr>
              <a:t>Accurate diagnosis, evidence-based treatment, and patient education are necessary for effective management.</a:t>
            </a:r>
          </a:p>
          <a:p>
            <a:pPr eaLnBrk="0" fontAlgn="base" hangingPunct="0">
              <a:lnSpc>
                <a:spcPct val="100000"/>
              </a:lnSpc>
              <a:spcBef>
                <a:spcPct val="0"/>
              </a:spcBef>
              <a:spcAft>
                <a:spcPct val="0"/>
              </a:spcAft>
              <a:buFont typeface="Wingdings" panose="05000000000000000000" pitchFamily="2" charset="2"/>
              <a:buChar char="§"/>
            </a:pPr>
            <a:r>
              <a:rPr kumimoji="0" lang="en-US" altLang="en-US" sz="2000" b="0" i="0" u="none" strike="noStrike" cap="none" normalizeH="0" baseline="0" dirty="0" smtClean="0">
                <a:ln>
                  <a:noFill/>
                </a:ln>
                <a:solidFill>
                  <a:schemeClr val="tx1"/>
                </a:solidFill>
                <a:effectLst/>
                <a:latin typeface="Arial" panose="020B0604020202020204" pitchFamily="34" charset="0"/>
              </a:rPr>
              <a:t>Clinical guidelines from organizations like the National Health Service and the National Institute for Health and</a:t>
            </a:r>
            <a:r>
              <a:rPr kumimoji="0" lang="en-US" altLang="en-US" sz="2000" b="0" i="0" u="none" strike="noStrike" cap="none" normalizeH="0" dirty="0" smtClean="0">
                <a:ln>
                  <a:noFill/>
                </a:ln>
                <a:solidFill>
                  <a:schemeClr val="tx1"/>
                </a:solidFill>
                <a:effectLst/>
                <a:latin typeface="Arial" panose="020B0604020202020204" pitchFamily="34" charset="0"/>
              </a:rPr>
              <a:t> </a:t>
            </a:r>
            <a:r>
              <a:rPr kumimoji="0" lang="en-US" altLang="en-US" sz="2000" b="0" i="0" u="none" strike="noStrike" cap="none" normalizeH="0" baseline="0" dirty="0" smtClean="0">
                <a:ln>
                  <a:noFill/>
                </a:ln>
                <a:solidFill>
                  <a:schemeClr val="tx1"/>
                </a:solidFill>
                <a:effectLst/>
                <a:latin typeface="Arial" panose="020B0604020202020204" pitchFamily="34" charset="0"/>
              </a:rPr>
              <a:t>Care Excellence should promote the multidisciplinary approach to care</a:t>
            </a:r>
            <a:r>
              <a:rPr kumimoji="0" lang="en-US" altLang="en-US" sz="2000" b="0" i="0" u="none" strike="noStrike" cap="none" normalizeH="0" dirty="0" smtClean="0">
                <a:ln>
                  <a:noFill/>
                </a:ln>
                <a:solidFill>
                  <a:schemeClr val="tx1"/>
                </a:solidFill>
                <a:effectLst/>
                <a:latin typeface="Arial" panose="020B0604020202020204" pitchFamily="34" charset="0"/>
              </a:rPr>
              <a:t> </a:t>
            </a:r>
            <a:r>
              <a:rPr lang="en-US" altLang="en-US" sz="2000" dirty="0" smtClean="0">
                <a:latin typeface="Arial" panose="020B0604020202020204" pitchFamily="34" charset="0"/>
              </a:rPr>
              <a:t>delivery.</a:t>
            </a:r>
            <a:endParaRPr kumimoji="0" lang="en-US" altLang="en-US" sz="2000" b="0" i="0" u="none" strike="noStrike" cap="none" normalizeH="0" baseline="0" dirty="0" smtClean="0">
              <a:ln>
                <a:noFill/>
              </a:ln>
              <a:solidFill>
                <a:schemeClr val="tx1"/>
              </a:solidFill>
              <a:effectLst/>
              <a:latin typeface="Arial" panose="020B0604020202020204" pitchFamily="34" charset="0"/>
            </a:endParaRPr>
          </a:p>
        </p:txBody>
      </p:sp>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3354290386"/>
      </p:ext>
    </p:extLst>
  </p:cSld>
  <p:clrMapOvr>
    <a:masterClrMapping/>
  </p:clrMapOvr>
  <mc:AlternateContent xmlns:mc="http://schemas.openxmlformats.org/markup-compatibility/2006" xmlns:p14="http://schemas.microsoft.com/office/powerpoint/2010/main">
    <mc:Choice Requires="p14">
      <p:transition spd="slow" p14:dur="2000" advTm="33975"/>
    </mc:Choice>
    <mc:Fallback xmlns="">
      <p:transition spd="slow" advTm="339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u="sng" dirty="0" smtClean="0"/>
              <a:t>REFERENCES</a:t>
            </a:r>
            <a:r>
              <a:rPr lang="en-US" dirty="0" smtClean="0"/>
              <a:t>:</a:t>
            </a:r>
            <a:endParaRPr lang="en-GB" dirty="0"/>
          </a:p>
        </p:txBody>
      </p:sp>
      <p:sp>
        <p:nvSpPr>
          <p:cNvPr id="3" name="Content Placeholder 2"/>
          <p:cNvSpPr>
            <a:spLocks noGrp="1"/>
          </p:cNvSpPr>
          <p:nvPr>
            <p:ph idx="1"/>
          </p:nvPr>
        </p:nvSpPr>
        <p:spPr>
          <a:xfrm>
            <a:off x="677334" y="1606731"/>
            <a:ext cx="8596668" cy="4434631"/>
          </a:xfrm>
        </p:spPr>
        <p:txBody>
          <a:bodyPr>
            <a:normAutofit fontScale="92500" lnSpcReduction="20000"/>
          </a:bodyPr>
          <a:lstStyle/>
          <a:p>
            <a:r>
              <a:rPr lang="en-US" sz="1600" dirty="0" err="1">
                <a:solidFill>
                  <a:srgbClr val="333333"/>
                </a:solidFill>
                <a:highlight>
                  <a:srgbClr val="FFFFFF"/>
                </a:highlight>
                <a:latin typeface="Source Sans Pro"/>
                <a:ea typeface="Source Sans Pro"/>
              </a:rPr>
              <a:t>Aegerter</a:t>
            </a:r>
            <a:r>
              <a:rPr lang="en-US" sz="1600" dirty="0">
                <a:solidFill>
                  <a:srgbClr val="333333"/>
                </a:solidFill>
                <a:highlight>
                  <a:srgbClr val="FFFFFF"/>
                </a:highlight>
                <a:latin typeface="Source Sans Pro"/>
                <a:ea typeface="Source Sans Pro"/>
              </a:rPr>
              <a:t>, H., </a:t>
            </a:r>
            <a:r>
              <a:rPr lang="en-US" sz="1600" dirty="0" err="1">
                <a:solidFill>
                  <a:srgbClr val="333333"/>
                </a:solidFill>
                <a:highlight>
                  <a:srgbClr val="FFFFFF"/>
                </a:highlight>
                <a:latin typeface="Source Sans Pro"/>
                <a:ea typeface="Source Sans Pro"/>
              </a:rPr>
              <a:t>Lambrecht</a:t>
            </a:r>
            <a:r>
              <a:rPr lang="en-US" sz="1600" dirty="0">
                <a:solidFill>
                  <a:srgbClr val="333333"/>
                </a:solidFill>
                <a:highlight>
                  <a:srgbClr val="FFFFFF"/>
                </a:highlight>
                <a:latin typeface="Source Sans Pro"/>
                <a:ea typeface="Source Sans Pro"/>
              </a:rPr>
              <a:t>. B. N., (2023). 'The Pathology of Asthma: What Is Obstructing Our View?'. </a:t>
            </a:r>
            <a:r>
              <a:rPr lang="en-US" sz="1600" i="1" dirty="0">
                <a:solidFill>
                  <a:srgbClr val="333333"/>
                </a:solidFill>
                <a:highlight>
                  <a:srgbClr val="FFFFFF"/>
                </a:highlight>
                <a:latin typeface="Source Sans Pro"/>
                <a:ea typeface="Source Sans Pro"/>
              </a:rPr>
              <a:t>Annual Review Pathology: Mechanisms Disease,</a:t>
            </a:r>
            <a:r>
              <a:rPr lang="en-US" sz="1600" dirty="0">
                <a:solidFill>
                  <a:srgbClr val="333333"/>
                </a:solidFill>
                <a:highlight>
                  <a:srgbClr val="FFFFFF"/>
                </a:highlight>
                <a:latin typeface="Source Sans Pro"/>
                <a:ea typeface="Source Sans Pro"/>
              </a:rPr>
              <a:t> 18, p.p. 387-409. </a:t>
            </a:r>
            <a:r>
              <a:rPr lang="en-US" sz="1600" dirty="0">
                <a:solidFill>
                  <a:srgbClr val="2F5E83"/>
                </a:solidFill>
                <a:highlight>
                  <a:srgbClr val="FFFFFF"/>
                </a:highlight>
                <a:latin typeface="Source Sans Pro"/>
                <a:ea typeface="Source Sans Pro"/>
                <a:hlinkClick r:id="rId4"/>
              </a:rPr>
              <a:t>https://doi.org/10.1146/annurev-pathol-042220-015902</a:t>
            </a:r>
            <a:r>
              <a:rPr lang="en-US" sz="1600" dirty="0">
                <a:solidFill>
                  <a:srgbClr val="333333"/>
                </a:solidFill>
                <a:highlight>
                  <a:srgbClr val="FFFFFF"/>
                </a:highlight>
                <a:latin typeface="Source Sans Pro"/>
                <a:ea typeface="Source Sans Pro"/>
              </a:rPr>
              <a:t> </a:t>
            </a:r>
            <a:endParaRPr lang="en-US" sz="1600" dirty="0">
              <a:solidFill>
                <a:srgbClr val="000000"/>
              </a:solidFill>
              <a:highlight>
                <a:srgbClr val="FFFFFF"/>
              </a:highlight>
              <a:latin typeface="Source Sans Pro"/>
              <a:ea typeface="Source Sans Pro"/>
            </a:endParaRPr>
          </a:p>
          <a:p>
            <a:r>
              <a:rPr lang="en-US" sz="1600" dirty="0">
                <a:latin typeface="Arial" panose="020B0604020202020204" pitchFamily="34" charset="0"/>
                <a:cs typeface="Arial" panose="020B0604020202020204" pitchFamily="34" charset="0"/>
              </a:rPr>
              <a:t>Barnes, P. J., Drazen, J. M., (2002), ‘Chapter 35-Pathophysiology of Asthma</a:t>
            </a:r>
            <a:r>
              <a:rPr lang="en-US" sz="1600" i="1" dirty="0">
                <a:latin typeface="Arial" panose="020B0604020202020204" pitchFamily="34" charset="0"/>
                <a:cs typeface="Arial" panose="020B0604020202020204" pitchFamily="34" charset="0"/>
              </a:rPr>
              <a:t>’: Asthma and COPD, Basic Mechanism and Clinical Management,</a:t>
            </a:r>
            <a:r>
              <a:rPr lang="en-US" sz="1600" dirty="0">
                <a:latin typeface="Arial" panose="020B0604020202020204" pitchFamily="34" charset="0"/>
                <a:cs typeface="Arial" panose="020B0604020202020204" pitchFamily="34" charset="0"/>
              </a:rPr>
              <a:t> p.p. 343-359, </a:t>
            </a:r>
            <a:r>
              <a:rPr lang="en-US" sz="1600" dirty="0">
                <a:latin typeface="Arial" panose="020B0604020202020204" pitchFamily="34" charset="0"/>
                <a:cs typeface="Arial" panose="020B0604020202020204" pitchFamily="34" charset="0"/>
                <a:hlinkClick r:id="rId5"/>
              </a:rPr>
              <a:t>https://doi.org/10.1016/B978-012079028-9/50110-1</a:t>
            </a:r>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Drake, S. M., Simpson, A., Fawler, S.J., (2019): ‘Asthma Diagnosis: the Changing Face of Guidelines: </a:t>
            </a:r>
            <a:r>
              <a:rPr lang="en-US" sz="1600" i="1" dirty="0">
                <a:latin typeface="Arial" panose="020B0604020202020204" pitchFamily="34" charset="0"/>
                <a:cs typeface="Arial" panose="020B0604020202020204" pitchFamily="34" charset="0"/>
              </a:rPr>
              <a:t>Pulmonary Therapy</a:t>
            </a:r>
            <a:r>
              <a:rPr lang="en-US" sz="1600" dirty="0">
                <a:latin typeface="Arial" panose="020B0604020202020204" pitchFamily="34" charset="0"/>
                <a:cs typeface="Arial" panose="020B0604020202020204" pitchFamily="34" charset="0"/>
              </a:rPr>
              <a:t>, 5, p.p. 103-115, </a:t>
            </a:r>
            <a:r>
              <a:rPr lang="en-US" sz="1600" dirty="0">
                <a:latin typeface="Arial" panose="020B0604020202020204" pitchFamily="34" charset="0"/>
                <a:cs typeface="Arial" panose="020B0604020202020204" pitchFamily="34" charset="0"/>
                <a:hlinkClick r:id="rId6"/>
              </a:rPr>
              <a:t>https://doi.org/10.1007/s41030-019-0093-y</a:t>
            </a:r>
            <a:endParaRPr lang="en-US" sz="1600" dirty="0">
              <a:latin typeface="Arial" panose="020B0604020202020204" pitchFamily="34" charset="0"/>
              <a:cs typeface="Arial" panose="020B0604020202020204" pitchFamily="34" charset="0"/>
            </a:endParaRPr>
          </a:p>
          <a:p>
            <a:r>
              <a:rPr lang="en-US" sz="1600" dirty="0">
                <a:solidFill>
                  <a:srgbClr val="222222"/>
                </a:solidFill>
                <a:highlight>
                  <a:srgbClr val="FFFFFF"/>
                </a:highlight>
                <a:latin typeface="Arial" panose="020B0604020202020204" pitchFamily="34" charset="0"/>
                <a:ea typeface="+mn-lt"/>
                <a:cs typeface="Arial" panose="020B0604020202020204" pitchFamily="34" charset="0"/>
              </a:rPr>
              <a:t>Furst, J., (2018), ‘A complete Guide to Asthma in Children, Available at, </a:t>
            </a:r>
            <a:r>
              <a:rPr lang="en-US" sz="1600" dirty="0" smtClean="0">
                <a:solidFill>
                  <a:srgbClr val="222222"/>
                </a:solidFill>
                <a:highlight>
                  <a:srgbClr val="FFFFFF"/>
                </a:highlight>
                <a:latin typeface="Arial" panose="020B0604020202020204" pitchFamily="34" charset="0"/>
                <a:ea typeface="+mn-lt"/>
                <a:cs typeface="Arial" panose="020B0604020202020204" pitchFamily="34" charset="0"/>
              </a:rPr>
              <a:t>https</a:t>
            </a:r>
            <a:r>
              <a:rPr lang="en-US" sz="1600" dirty="0">
                <a:solidFill>
                  <a:srgbClr val="222222"/>
                </a:solidFill>
                <a:highlight>
                  <a:srgbClr val="FFFFFF"/>
                </a:highlight>
                <a:latin typeface="Arial" panose="020B0604020202020204" pitchFamily="34" charset="0"/>
                <a:ea typeface="+mn-lt"/>
                <a:cs typeface="Arial" panose="020B0604020202020204" pitchFamily="34" charset="0"/>
              </a:rPr>
              <a:t>://</a:t>
            </a:r>
            <a:r>
              <a:rPr lang="en-US" sz="1600" dirty="0">
                <a:latin typeface="Arial" panose="020B0604020202020204" pitchFamily="34" charset="0"/>
                <a:cs typeface="Arial" panose="020B0604020202020204" pitchFamily="34" charset="0"/>
                <a:hlinkClick r:id="rId7"/>
              </a:rPr>
              <a:t>A Complete Guide to Asthma in Children - First Aid for Free</a:t>
            </a:r>
            <a:endParaRPr lang="en-US" sz="1600" dirty="0">
              <a:solidFill>
                <a:srgbClr val="000000"/>
              </a:solidFill>
              <a:latin typeface="Arial" panose="020B0604020202020204" pitchFamily="34" charset="0"/>
              <a:ea typeface="+mn-lt"/>
              <a:cs typeface="Arial" panose="020B0604020202020204" pitchFamily="34" charset="0"/>
            </a:endParaRPr>
          </a:p>
          <a:p>
            <a:r>
              <a:rPr lang="en-US" sz="1600" dirty="0" err="1">
                <a:solidFill>
                  <a:srgbClr val="222222"/>
                </a:solidFill>
                <a:highlight>
                  <a:srgbClr val="FFFFFF"/>
                </a:highlight>
                <a:latin typeface="Arial" panose="020B0604020202020204" pitchFamily="34" charset="0"/>
                <a:cs typeface="Arial" panose="020B0604020202020204" pitchFamily="34" charset="0"/>
              </a:rPr>
              <a:t>Hargreave</a:t>
            </a:r>
            <a:r>
              <a:rPr lang="en-US" sz="1600" dirty="0">
                <a:solidFill>
                  <a:srgbClr val="222222"/>
                </a:solidFill>
                <a:highlight>
                  <a:srgbClr val="FFFFFF"/>
                </a:highlight>
                <a:latin typeface="Arial" panose="020B0604020202020204" pitchFamily="34" charset="0"/>
                <a:cs typeface="Arial" panose="020B0604020202020204" pitchFamily="34" charset="0"/>
              </a:rPr>
              <a:t>, H. E., Nair, P., (2009), 'the definition and diagnosis of asthma: </a:t>
            </a:r>
            <a:r>
              <a:rPr lang="en-US" sz="1600" i="1" dirty="0">
                <a:solidFill>
                  <a:srgbClr val="222222"/>
                </a:solidFill>
                <a:highlight>
                  <a:srgbClr val="FFFFFF"/>
                </a:highlight>
                <a:latin typeface="Arial" panose="020B0604020202020204" pitchFamily="34" charset="0"/>
                <a:cs typeface="Arial" panose="020B0604020202020204" pitchFamily="34" charset="0"/>
              </a:rPr>
              <a:t>CLINICAL &amp;EXPERIMENTAL ALLERGY</a:t>
            </a:r>
            <a:r>
              <a:rPr lang="en-US" sz="1600" dirty="0">
                <a:solidFill>
                  <a:srgbClr val="222222"/>
                </a:solidFill>
                <a:highlight>
                  <a:srgbClr val="FFFFFF"/>
                </a:highlight>
                <a:latin typeface="Arial" panose="020B0604020202020204" pitchFamily="34" charset="0"/>
                <a:cs typeface="Arial" panose="020B0604020202020204" pitchFamily="34" charset="0"/>
              </a:rPr>
              <a:t>, 39(1), P.P. 1652-1658, </a:t>
            </a:r>
            <a:r>
              <a:rPr lang="en-US" sz="1600" dirty="0">
                <a:solidFill>
                  <a:srgbClr val="222222"/>
                </a:solidFill>
                <a:highlight>
                  <a:srgbClr val="FFFFFF"/>
                </a:highlight>
                <a:latin typeface="Arial" panose="020B0604020202020204" pitchFamily="34" charset="0"/>
                <a:cs typeface="Arial" panose="020B0604020202020204" pitchFamily="34" charset="0"/>
                <a:hlinkClick r:id="rId8"/>
              </a:rPr>
              <a:t>https://doi.org/10.1111/j.1365-2222.2009.03321.x</a:t>
            </a:r>
            <a:endParaRPr lang="en-US" sz="1600" dirty="0">
              <a:latin typeface="Arial" panose="020B0604020202020204" pitchFamily="34" charset="0"/>
              <a:ea typeface="Calibri"/>
              <a:cs typeface="Arial" panose="020B0604020202020204" pitchFamily="34" charset="0"/>
            </a:endParaRPr>
          </a:p>
          <a:p>
            <a:r>
              <a:rPr lang="en-US" sz="1600" dirty="0" err="1">
                <a:solidFill>
                  <a:srgbClr val="222222"/>
                </a:solidFill>
                <a:highlight>
                  <a:srgbClr val="FFFFFF"/>
                </a:highlight>
                <a:latin typeface="Arial"/>
                <a:cs typeface="Arial"/>
              </a:rPr>
              <a:t>Lekeux</a:t>
            </a:r>
            <a:r>
              <a:rPr lang="en-US" sz="1600" dirty="0">
                <a:solidFill>
                  <a:srgbClr val="222222"/>
                </a:solidFill>
                <a:highlight>
                  <a:srgbClr val="FFFFFF"/>
                </a:highlight>
                <a:latin typeface="Arial"/>
                <a:cs typeface="Arial"/>
              </a:rPr>
              <a:t>, P., Art, T. and Hodgson, D.R., (1994), 'The respiratory system: anatomy, physiology, and adaptations to exercise and training': </a:t>
            </a:r>
            <a:r>
              <a:rPr lang="en-US" sz="1600" i="1" dirty="0">
                <a:solidFill>
                  <a:srgbClr val="222222"/>
                </a:solidFill>
                <a:highlight>
                  <a:srgbClr val="FFFFFF"/>
                </a:highlight>
                <a:latin typeface="Arial"/>
                <a:cs typeface="Arial"/>
              </a:rPr>
              <a:t>The athletic horse: principles and practice of equine sports medicine</a:t>
            </a:r>
            <a:r>
              <a:rPr lang="en-US" sz="1600" dirty="0">
                <a:solidFill>
                  <a:srgbClr val="222222"/>
                </a:solidFill>
                <a:highlight>
                  <a:srgbClr val="FFFFFF"/>
                </a:highlight>
                <a:latin typeface="Arial"/>
                <a:cs typeface="Arial"/>
              </a:rPr>
              <a:t>, p.p.79-127, </a:t>
            </a:r>
            <a:r>
              <a:rPr lang="en-US" sz="1600" dirty="0">
                <a:solidFill>
                  <a:srgbClr val="222222"/>
                </a:solidFill>
                <a:highlight>
                  <a:srgbClr val="FFFFFF"/>
                </a:highlight>
                <a:ea typeface="+mn-lt"/>
                <a:cs typeface="+mn-lt"/>
                <a:hlinkClick r:id="rId9"/>
              </a:rPr>
              <a:t>CHAPTER 9 - The respiratory system: Anatomy, physiology, and adaptations to exercise and </a:t>
            </a:r>
            <a:r>
              <a:rPr lang="en-US" sz="1600" dirty="0" smtClean="0">
                <a:solidFill>
                  <a:srgbClr val="222222"/>
                </a:solidFill>
                <a:highlight>
                  <a:srgbClr val="FFFFFF"/>
                </a:highlight>
                <a:ea typeface="+mn-lt"/>
                <a:cs typeface="+mn-lt"/>
                <a:hlinkClick r:id="rId9"/>
              </a:rPr>
              <a:t>training</a:t>
            </a:r>
            <a:endParaRPr lang="en-US" sz="1600" dirty="0" smtClean="0">
              <a:solidFill>
                <a:srgbClr val="333333"/>
              </a:solidFill>
              <a:highlight>
                <a:srgbClr val="FFFFFF"/>
              </a:highlight>
            </a:endParaRPr>
          </a:p>
          <a:p>
            <a:r>
              <a:rPr lang="en-US" sz="1600" dirty="0">
                <a:latin typeface="Arial" panose="020B0604020202020204" pitchFamily="34" charset="0"/>
                <a:cs typeface="Arial" panose="020B0604020202020204" pitchFamily="34" charset="0"/>
              </a:rPr>
              <a:t>NHS (2026),  </a:t>
            </a:r>
            <a:r>
              <a:rPr lang="en-GB" sz="1600" dirty="0">
                <a:latin typeface="Arial" panose="020B0604020202020204" pitchFamily="34" charset="0"/>
                <a:cs typeface="Arial" panose="020B0604020202020204" pitchFamily="34" charset="0"/>
                <a:hlinkClick r:id="rId10"/>
              </a:rPr>
              <a:t>Asthma - NHS</a:t>
            </a:r>
            <a:endParaRPr lang="en-US" sz="1600" dirty="0">
              <a:latin typeface="Arial" panose="020B0604020202020204" pitchFamily="34" charset="0"/>
              <a:cs typeface="Arial" panose="020B0604020202020204" pitchFamily="34" charset="0"/>
            </a:endParaRPr>
          </a:p>
          <a:p>
            <a:pPr marL="0" indent="0">
              <a:buNone/>
            </a:pPr>
            <a:endParaRPr lang="en-US" sz="1600" dirty="0">
              <a:solidFill>
                <a:srgbClr val="222222"/>
              </a:solidFill>
              <a:highlight>
                <a:srgbClr val="FFFFFF"/>
              </a:highlight>
              <a:latin typeface="Arial" panose="020B0604020202020204" pitchFamily="34" charset="0"/>
              <a:cs typeface="Arial" panose="020B0604020202020204" pitchFamily="34" charset="0"/>
            </a:endParaRPr>
          </a:p>
          <a:p>
            <a:endParaRPr lang="en-GB" sz="1600" dirty="0"/>
          </a:p>
        </p:txBody>
      </p:sp>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3843317479"/>
      </p:ext>
    </p:extLst>
  </p:cSld>
  <p:clrMapOvr>
    <a:masterClrMapping/>
  </p:clrMapOvr>
  <mc:AlternateContent xmlns:mc="http://schemas.openxmlformats.org/markup-compatibility/2006" xmlns:p14="http://schemas.microsoft.com/office/powerpoint/2010/main">
    <mc:Choice Requires="p14">
      <p:transition spd="slow" p14:dur="2000" advTm="2000"/>
    </mc:Choice>
    <mc:Fallback xmlns="">
      <p:transition spd="slow" advTm="2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u="sng" dirty="0" smtClean="0"/>
              <a:t>REFERENCES</a:t>
            </a:r>
            <a:r>
              <a:rPr lang="en-US" dirty="0" smtClean="0"/>
              <a:t>:</a:t>
            </a:r>
            <a:endParaRPr lang="en-GB" dirty="0"/>
          </a:p>
        </p:txBody>
      </p:sp>
      <p:sp>
        <p:nvSpPr>
          <p:cNvPr id="3" name="Content Placeholder 2"/>
          <p:cNvSpPr>
            <a:spLocks noGrp="1"/>
          </p:cNvSpPr>
          <p:nvPr>
            <p:ph idx="1"/>
          </p:nvPr>
        </p:nvSpPr>
        <p:spPr>
          <a:xfrm>
            <a:off x="677334" y="1685109"/>
            <a:ext cx="8596668" cy="4356253"/>
          </a:xfrm>
        </p:spPr>
        <p:txBody>
          <a:bodyPr>
            <a:normAutofit fontScale="92500" lnSpcReduction="10000"/>
          </a:bodyPr>
          <a:lstStyle/>
          <a:p>
            <a:r>
              <a:rPr lang="en-US" sz="1600" dirty="0">
                <a:solidFill>
                  <a:srgbClr val="333333"/>
                </a:solidFill>
                <a:highlight>
                  <a:srgbClr val="FFFFFF"/>
                </a:highlight>
                <a:latin typeface="Source Sans Pro"/>
                <a:ea typeface="Source Sans Pro"/>
                <a:cs typeface="+mn-lt"/>
              </a:rPr>
              <a:t>NHS (2025), NHS  </a:t>
            </a:r>
            <a:r>
              <a:rPr lang="en-US" sz="1600" dirty="0">
                <a:solidFill>
                  <a:srgbClr val="333333"/>
                </a:solidFill>
                <a:highlight>
                  <a:srgbClr val="FFFFFF"/>
                </a:highlight>
                <a:ea typeface="+mn-lt"/>
                <a:cs typeface="+mn-lt"/>
                <a:hlinkClick r:id="rId4">
                  <a:extLst>
                    <a:ext uri="{A12FA001-AC4F-418D-AE19-62706E023703}">
                      <ahyp:hlinkClr xmlns:lc="http://schemas.openxmlformats.org/drawingml/2006/lockedCanvas" xmlns:ahyp="http://schemas.microsoft.com/office/drawing/2018/hyperlinkcolor" xmlns="" val="tx"/>
                    </a:ext>
                  </a:extLst>
                </a:hlinkClick>
              </a:rPr>
              <a:t>Search results for asthma </a:t>
            </a:r>
            <a:r>
              <a:rPr lang="en-US" sz="1600" dirty="0" smtClean="0">
                <a:solidFill>
                  <a:srgbClr val="333333"/>
                </a:solidFill>
                <a:highlight>
                  <a:srgbClr val="FFFFFF"/>
                </a:highlight>
                <a:ea typeface="+mn-lt"/>
                <a:cs typeface="+mn-lt"/>
                <a:hlinkClick r:id="rId4">
                  <a:extLst>
                    <a:ext uri="{A12FA001-AC4F-418D-AE19-62706E023703}">
                      <ahyp:hlinkClr xmlns:lc="http://schemas.openxmlformats.org/drawingml/2006/lockedCanvas" xmlns:ahyp="http://schemas.microsoft.com/office/drawing/2018/hyperlinkcolor" xmlns="" val="tx"/>
                    </a:ext>
                  </a:extLst>
                </a:hlinkClick>
              </a:rPr>
              <a:t>– NHS</a:t>
            </a:r>
            <a:endParaRPr lang="en-US" sz="1600" dirty="0" smtClean="0">
              <a:solidFill>
                <a:srgbClr val="333333"/>
              </a:solidFill>
              <a:highlight>
                <a:srgbClr val="FFFFFF"/>
              </a:highlight>
              <a:ea typeface="+mn-lt"/>
              <a:cs typeface="+mn-lt"/>
            </a:endParaRPr>
          </a:p>
          <a:p>
            <a:r>
              <a:rPr lang="en-US" sz="1600" dirty="0">
                <a:latin typeface="Arial" panose="020B0604020202020204" pitchFamily="34" charset="0"/>
                <a:cs typeface="Arial" panose="020B0604020202020204" pitchFamily="34" charset="0"/>
              </a:rPr>
              <a:t>NICE (2013): Asthma: </a:t>
            </a:r>
            <a:r>
              <a:rPr lang="en-US" sz="1600" i="1" dirty="0">
                <a:latin typeface="Arial" panose="020B0604020202020204" pitchFamily="34" charset="0"/>
                <a:cs typeface="Arial" panose="020B0604020202020204" pitchFamily="34" charset="0"/>
              </a:rPr>
              <a:t>NICE </a:t>
            </a:r>
            <a:r>
              <a:rPr lang="en-US" sz="1600" dirty="0">
                <a:latin typeface="Arial" panose="020B0604020202020204" pitchFamily="34" charset="0"/>
                <a:cs typeface="Arial" panose="020B0604020202020204" pitchFamily="34" charset="0"/>
              </a:rPr>
              <a:t>: Available at, https://www.</a:t>
            </a:r>
            <a:r>
              <a:rPr lang="en-US" sz="1600" dirty="0">
                <a:latin typeface="Arial" panose="020B0604020202020204" pitchFamily="34" charset="0"/>
                <a:cs typeface="Arial" panose="020B0604020202020204" pitchFamily="34" charset="0"/>
                <a:hlinkClick r:id="rId5"/>
              </a:rPr>
              <a:t>Overview | Asthma | Quality standards | </a:t>
            </a:r>
            <a:r>
              <a:rPr lang="en-US" sz="1600" dirty="0" smtClean="0">
                <a:latin typeface="Arial" panose="020B0604020202020204" pitchFamily="34" charset="0"/>
                <a:cs typeface="Arial" panose="020B0604020202020204" pitchFamily="34" charset="0"/>
                <a:hlinkClick r:id="rId5"/>
              </a:rPr>
              <a:t>NICE</a:t>
            </a:r>
            <a:endParaRPr lang="en-US" sz="1600" dirty="0" smtClean="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NICE (2024): ‘Asthma</a:t>
            </a:r>
            <a:r>
              <a:rPr lang="en-US" sz="1600" dirty="0" smtClean="0">
                <a:latin typeface="Arial" panose="020B0604020202020204" pitchFamily="34" charset="0"/>
                <a:cs typeface="Arial" panose="020B0604020202020204" pitchFamily="34" charset="0"/>
              </a:rPr>
              <a:t>: diagnosis</a:t>
            </a:r>
            <a:r>
              <a:rPr lang="en-US" sz="1600" dirty="0">
                <a:latin typeface="Arial" panose="020B0604020202020204" pitchFamily="34" charset="0"/>
                <a:cs typeface="Arial" panose="020B0604020202020204" pitchFamily="34" charset="0"/>
              </a:rPr>
              <a:t>, monitoring and chronic asthma management (BTS, NICE, SIGN),Available at, https://www. </a:t>
            </a:r>
            <a:r>
              <a:rPr lang="en-GB" sz="1600" dirty="0">
                <a:latin typeface="Arial" panose="020B0604020202020204" pitchFamily="34" charset="0"/>
                <a:cs typeface="Arial" panose="020B0604020202020204" pitchFamily="34" charset="0"/>
                <a:hlinkClick r:id="rId6"/>
              </a:rPr>
              <a:t>Recommendations | Asthma: diagnosis, monitoring and chronic asthma management (BTS, NICE, SIGN) | Guidance | </a:t>
            </a:r>
            <a:r>
              <a:rPr lang="en-GB" sz="1600" dirty="0" smtClean="0">
                <a:latin typeface="Arial" panose="020B0604020202020204" pitchFamily="34" charset="0"/>
                <a:cs typeface="Arial" panose="020B0604020202020204" pitchFamily="34" charset="0"/>
                <a:hlinkClick r:id="rId6"/>
              </a:rPr>
              <a:t>NICE</a:t>
            </a:r>
            <a:endParaRPr lang="en-GB" sz="1600" dirty="0" smtClean="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Papa, G. F. S., Pellegrino, G. M., Pellegrino, R., 2014), ‘Asthma and respiratory physiology</a:t>
            </a:r>
            <a:r>
              <a:rPr lang="en-US" sz="1600" i="1" dirty="0">
                <a:latin typeface="Arial" panose="020B0604020202020204" pitchFamily="34" charset="0"/>
                <a:cs typeface="Arial" panose="020B0604020202020204" pitchFamily="34" charset="0"/>
              </a:rPr>
              <a:t>: Putting lung function into perspective: Official Journal of the Asian Pacific society of Respirology</a:t>
            </a:r>
            <a:r>
              <a:rPr lang="en-US" sz="1600" dirty="0">
                <a:latin typeface="Arial" panose="020B0604020202020204" pitchFamily="34" charset="0"/>
                <a:cs typeface="Arial" panose="020B0604020202020204" pitchFamily="34" charset="0"/>
              </a:rPr>
              <a:t>, 19 (7), p.p. 960-969, </a:t>
            </a:r>
            <a:r>
              <a:rPr lang="en-US" sz="1600" dirty="0">
                <a:latin typeface="Arial" panose="020B0604020202020204" pitchFamily="34" charset="0"/>
                <a:cs typeface="Arial" panose="020B0604020202020204" pitchFamily="34" charset="0"/>
                <a:hlinkClick r:id="rId7"/>
              </a:rPr>
              <a:t>https://</a:t>
            </a:r>
            <a:r>
              <a:rPr lang="en-US" sz="1600" dirty="0" smtClean="0">
                <a:latin typeface="Arial" panose="020B0604020202020204" pitchFamily="34" charset="0"/>
                <a:cs typeface="Arial" panose="020B0604020202020204" pitchFamily="34" charset="0"/>
                <a:hlinkClick r:id="rId7"/>
              </a:rPr>
              <a:t>doi.org/10.1111/resp.12355</a:t>
            </a:r>
            <a:endParaRPr lang="en-US" sz="1600" dirty="0" smtClean="0">
              <a:latin typeface="Arial" panose="020B0604020202020204" pitchFamily="34" charset="0"/>
              <a:cs typeface="Arial" panose="020B0604020202020204" pitchFamily="34" charset="0"/>
            </a:endParaRPr>
          </a:p>
          <a:p>
            <a:r>
              <a:rPr lang="en-US" sz="1600" dirty="0" err="1">
                <a:solidFill>
                  <a:srgbClr val="222222"/>
                </a:solidFill>
                <a:highlight>
                  <a:srgbClr val="FFFFFF"/>
                </a:highlight>
                <a:latin typeface="Arial" panose="020B0604020202020204" pitchFamily="34" charset="0"/>
                <a:ea typeface="+mn-lt"/>
                <a:cs typeface="Arial" panose="020B0604020202020204" pitchFamily="34" charset="0"/>
              </a:rPr>
              <a:t>Phyu</a:t>
            </a:r>
            <a:r>
              <a:rPr lang="en-US" sz="1600" dirty="0">
                <a:solidFill>
                  <a:srgbClr val="222222"/>
                </a:solidFill>
                <a:highlight>
                  <a:srgbClr val="FFFFFF"/>
                </a:highlight>
                <a:latin typeface="Arial" panose="020B0604020202020204" pitchFamily="34" charset="0"/>
                <a:ea typeface="+mn-lt"/>
                <a:cs typeface="Arial" panose="020B0604020202020204" pitchFamily="34" charset="0"/>
              </a:rPr>
              <a:t>, S. L., Turnbull, C., Talbot, N., (2023), 'Basic respiratory physiology Medicine’, 51 (10), p.p. 679-683, </a:t>
            </a:r>
            <a:r>
              <a:rPr lang="en-US" sz="1600" dirty="0">
                <a:solidFill>
                  <a:srgbClr val="222222"/>
                </a:solidFill>
                <a:highlight>
                  <a:srgbClr val="FFFFFF"/>
                </a:highlight>
                <a:latin typeface="Arial" panose="020B0604020202020204" pitchFamily="34" charset="0"/>
                <a:ea typeface="+mn-lt"/>
                <a:cs typeface="Arial" panose="020B0604020202020204" pitchFamily="34" charset="0"/>
                <a:hlinkClick r:id="rId8"/>
              </a:rPr>
              <a:t>https://</a:t>
            </a:r>
            <a:r>
              <a:rPr lang="en-US" sz="1600" dirty="0" smtClean="0">
                <a:solidFill>
                  <a:srgbClr val="222222"/>
                </a:solidFill>
                <a:highlight>
                  <a:srgbClr val="FFFFFF"/>
                </a:highlight>
                <a:latin typeface="Arial" panose="020B0604020202020204" pitchFamily="34" charset="0"/>
                <a:ea typeface="+mn-lt"/>
                <a:cs typeface="Arial" panose="020B0604020202020204" pitchFamily="34" charset="0"/>
                <a:hlinkClick r:id="rId8"/>
              </a:rPr>
              <a:t>doi.org/10.1016/j.mpmed.2023.07.006</a:t>
            </a:r>
            <a:endParaRPr lang="en-US" sz="1600" dirty="0" smtClean="0">
              <a:solidFill>
                <a:srgbClr val="222222"/>
              </a:solidFill>
              <a:highlight>
                <a:srgbClr val="FFFFFF"/>
              </a:highlight>
              <a:latin typeface="Arial" panose="020B0604020202020204" pitchFamily="34" charset="0"/>
              <a:ea typeface="+mn-lt"/>
              <a:cs typeface="Arial" panose="020B0604020202020204" pitchFamily="34" charset="0"/>
            </a:endParaRPr>
          </a:p>
          <a:p>
            <a:r>
              <a:rPr lang="en-US" sz="1600" dirty="0"/>
              <a:t>Sessions, S., (2012), Asthma Inhaler, Bronchodilators </a:t>
            </a:r>
            <a:r>
              <a:rPr lang="en-US" sz="1600" dirty="0" smtClean="0"/>
              <a:t>For </a:t>
            </a:r>
            <a:r>
              <a:rPr lang="en-US" sz="1600" dirty="0"/>
              <a:t>Allergy Ventolin, Flovent Salbutamol, Available at, </a:t>
            </a:r>
            <a:r>
              <a:rPr lang="en-US" sz="1600" dirty="0">
                <a:hlinkClick r:id="rId9"/>
              </a:rPr>
              <a:t>https://www</a:t>
            </a:r>
            <a:r>
              <a:rPr lang="en-US" sz="1600" dirty="0"/>
              <a:t>.</a:t>
            </a:r>
            <a:r>
              <a:rPr lang="en-GB" sz="1600" dirty="0">
                <a:hlinkClick r:id="rId10"/>
              </a:rPr>
              <a:t>Asthma Inhaler, Inhalers, Bronchodilators Bronchodilator For Allergy, Ventolin, </a:t>
            </a:r>
            <a:r>
              <a:rPr lang="en-GB" sz="1600" dirty="0" err="1">
                <a:hlinkClick r:id="rId10"/>
              </a:rPr>
              <a:t>Flovent</a:t>
            </a:r>
            <a:r>
              <a:rPr lang="en-GB" sz="1600" dirty="0">
                <a:hlinkClick r:id="rId10"/>
              </a:rPr>
              <a:t> Salbutamol Stock Photo </a:t>
            </a:r>
            <a:r>
              <a:rPr lang="en-GB" sz="1600" dirty="0" smtClean="0">
                <a:hlinkClick r:id="rId10"/>
              </a:rPr>
              <a:t>– </a:t>
            </a:r>
            <a:r>
              <a:rPr lang="en-GB" sz="1600" dirty="0" err="1" smtClean="0">
                <a:hlinkClick r:id="rId10"/>
              </a:rPr>
              <a:t>Alamy</a:t>
            </a:r>
            <a:endParaRPr lang="en-GB" sz="1600" dirty="0" smtClean="0"/>
          </a:p>
          <a:p>
            <a:r>
              <a:rPr lang="en-US" sz="1600" dirty="0">
                <a:latin typeface="Arial" panose="020B0604020202020204" pitchFamily="34" charset="0"/>
                <a:cs typeface="Arial" panose="020B0604020202020204" pitchFamily="34" charset="0"/>
              </a:rPr>
              <a:t>Sharma, R., (2023), ‘Asthma</a:t>
            </a:r>
            <a:r>
              <a:rPr lang="en-US" sz="1600" dirty="0" smtClean="0">
                <a:latin typeface="Arial" panose="020B0604020202020204" pitchFamily="34" charset="0"/>
                <a:cs typeface="Arial" panose="020B0604020202020204" pitchFamily="34" charset="0"/>
              </a:rPr>
              <a:t>: Diagnose</a:t>
            </a:r>
            <a:r>
              <a:rPr lang="en-US" sz="1600" dirty="0">
                <a:latin typeface="Arial" panose="020B0604020202020204" pitchFamily="34" charset="0"/>
                <a:cs typeface="Arial" panose="020B0604020202020204" pitchFamily="34" charset="0"/>
              </a:rPr>
              <a:t>, Prevent And Cure, Available at, https://www.</a:t>
            </a:r>
            <a:r>
              <a:rPr lang="en-GB" sz="1600" dirty="0">
                <a:latin typeface="Arial" panose="020B0604020202020204" pitchFamily="34" charset="0"/>
                <a:cs typeface="Arial" panose="020B0604020202020204" pitchFamily="34" charset="0"/>
                <a:hlinkClick r:id="rId11"/>
              </a:rPr>
              <a:t> Asthma: Diagnose, Prevent And </a:t>
            </a:r>
            <a:r>
              <a:rPr lang="en-GB" sz="1600" dirty="0" smtClean="0">
                <a:latin typeface="Arial" panose="020B0604020202020204" pitchFamily="34" charset="0"/>
                <a:cs typeface="Arial" panose="020B0604020202020204" pitchFamily="34" charset="0"/>
                <a:hlinkClick r:id="rId11"/>
              </a:rPr>
              <a:t>Cure</a:t>
            </a:r>
            <a:endParaRPr lang="en-GB" sz="1600" dirty="0">
              <a:latin typeface="Arial" panose="020B0604020202020204" pitchFamily="34" charset="0"/>
              <a:cs typeface="Arial" panose="020B0604020202020204" pitchFamily="34" charset="0"/>
            </a:endParaRPr>
          </a:p>
          <a:p>
            <a:endParaRPr lang="en-US" sz="1600" dirty="0">
              <a:solidFill>
                <a:srgbClr val="222222"/>
              </a:solidFill>
              <a:highlight>
                <a:srgbClr val="FFFFFF"/>
              </a:highlight>
              <a:latin typeface="Arial" panose="020B0604020202020204" pitchFamily="34" charset="0"/>
              <a:ea typeface="+mn-lt"/>
              <a:cs typeface="Arial" panose="020B0604020202020204" pitchFamily="34" charset="0"/>
            </a:endParaRPr>
          </a:p>
          <a:p>
            <a:endParaRPr lang="en-US" sz="1600" dirty="0" smtClean="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US" sz="1600" dirty="0">
              <a:latin typeface="Arial" panose="020B0604020202020204" pitchFamily="34" charset="0"/>
              <a:cs typeface="Arial" panose="020B0604020202020204" pitchFamily="34" charset="0"/>
            </a:endParaRPr>
          </a:p>
          <a:p>
            <a:endParaRPr lang="en-GB" sz="1600" dirty="0" smtClean="0">
              <a:highlight>
                <a:srgbClr val="FFFFFF"/>
              </a:highlight>
            </a:endParaRPr>
          </a:p>
          <a:p>
            <a:endParaRPr lang="en-US" sz="1600" dirty="0">
              <a:solidFill>
                <a:srgbClr val="333333"/>
              </a:solidFill>
              <a:highlight>
                <a:srgbClr val="FFFFFF"/>
              </a:highlight>
              <a:latin typeface="Source Sans Pro"/>
              <a:ea typeface="Source Sans Pro"/>
            </a:endParaRPr>
          </a:p>
        </p:txBody>
      </p:sp>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1886823612"/>
      </p:ext>
    </p:extLst>
  </p:cSld>
  <p:clrMapOvr>
    <a:masterClrMapping/>
  </p:clrMapOvr>
  <mc:AlternateContent xmlns:mc="http://schemas.openxmlformats.org/markup-compatibility/2006" xmlns:p14="http://schemas.microsoft.com/office/powerpoint/2010/main">
    <mc:Choice Requires="p14">
      <p:transition spd="slow" p14:dur="2000" advTm="995"/>
    </mc:Choice>
    <mc:Fallback xmlns="">
      <p:transition spd="slow" advTm="9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u="sng" dirty="0" smtClean="0"/>
              <a:t>REFERENCES</a:t>
            </a:r>
            <a:r>
              <a:rPr lang="en-US" dirty="0" smtClean="0"/>
              <a:t>:</a:t>
            </a:r>
            <a:endParaRPr lang="en-GB" dirty="0"/>
          </a:p>
        </p:txBody>
      </p:sp>
      <p:sp>
        <p:nvSpPr>
          <p:cNvPr id="3" name="Content Placeholder 2"/>
          <p:cNvSpPr>
            <a:spLocks noGrp="1"/>
          </p:cNvSpPr>
          <p:nvPr>
            <p:ph idx="1"/>
          </p:nvPr>
        </p:nvSpPr>
        <p:spPr>
          <a:xfrm>
            <a:off x="677334" y="1724297"/>
            <a:ext cx="8596668" cy="4317065"/>
          </a:xfrm>
        </p:spPr>
        <p:txBody>
          <a:bodyPr>
            <a:normAutofit lnSpcReduction="10000"/>
          </a:bodyPr>
          <a:lstStyle/>
          <a:p>
            <a:r>
              <a:rPr lang="en-US" sz="1600" dirty="0">
                <a:latin typeface="Arial" panose="020B0604020202020204" pitchFamily="34" charset="0"/>
                <a:cs typeface="Arial" panose="020B0604020202020204" pitchFamily="34" charset="0"/>
              </a:rPr>
              <a:t>Shutterstock (2016): Respiratory system of Human: This illustration is about Anatomy and Physiology, </a:t>
            </a:r>
            <a:r>
              <a:rPr lang="en-US" sz="1600" dirty="0">
                <a:latin typeface="Arial" panose="020B0604020202020204" pitchFamily="34" charset="0"/>
                <a:cs typeface="Arial" panose="020B0604020202020204" pitchFamily="34" charset="0"/>
                <a:hlinkClick r:id="rId4"/>
              </a:rPr>
              <a:t>https://www</a:t>
            </a:r>
            <a:r>
              <a:rPr lang="en-US" sz="1600" dirty="0">
                <a:latin typeface="Arial" panose="020B0604020202020204" pitchFamily="34" charset="0"/>
                <a:cs typeface="Arial" panose="020B0604020202020204" pitchFamily="34" charset="0"/>
              </a:rPr>
              <a:t>.</a:t>
            </a:r>
            <a:r>
              <a:rPr lang="en-US" sz="1600" dirty="0">
                <a:hlinkClick r:id="rId5"/>
              </a:rPr>
              <a:t>Respiratory System Human This Illustration About Stock Vector (Royalty Free) 422267053 | Shutterstock</a:t>
            </a:r>
            <a:endParaRPr lang="en-US"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Sinyor B, Concepcion Perez L., (2023), ‘Pathophysiology Of Asthma</a:t>
            </a:r>
            <a:r>
              <a:rPr lang="en-GB" sz="1600" i="1" dirty="0">
                <a:latin typeface="Arial" panose="020B0604020202020204" pitchFamily="34" charset="0"/>
                <a:cs typeface="Arial" panose="020B0604020202020204" pitchFamily="34" charset="0"/>
              </a:rPr>
              <a:t>: National Library of Medicine</a:t>
            </a:r>
            <a:r>
              <a:rPr lang="en-GB" sz="1600" dirty="0">
                <a:latin typeface="Arial" panose="020B0604020202020204" pitchFamily="34" charset="0"/>
                <a:cs typeface="Arial" panose="020B0604020202020204" pitchFamily="34" charset="0"/>
              </a:rPr>
              <a:t>, Available at, https://</a:t>
            </a:r>
            <a:r>
              <a:rPr lang="en-US" sz="1600" dirty="0">
                <a:latin typeface="Arial" panose="020B0604020202020204" pitchFamily="34" charset="0"/>
                <a:cs typeface="Arial" panose="020B0604020202020204" pitchFamily="34" charset="0"/>
                <a:hlinkClick r:id="rId6"/>
              </a:rPr>
              <a:t>Pathophysiology Of Asthma - </a:t>
            </a:r>
            <a:r>
              <a:rPr lang="en-US" sz="1600" dirty="0" err="1">
                <a:latin typeface="Arial" panose="020B0604020202020204" pitchFamily="34" charset="0"/>
                <a:cs typeface="Arial" panose="020B0604020202020204" pitchFamily="34" charset="0"/>
                <a:hlinkClick r:id="rId6"/>
              </a:rPr>
              <a:t>StatPearls</a:t>
            </a:r>
            <a:r>
              <a:rPr lang="en-US" sz="1600" dirty="0">
                <a:latin typeface="Arial" panose="020B0604020202020204" pitchFamily="34" charset="0"/>
                <a:cs typeface="Arial" panose="020B0604020202020204" pitchFamily="34" charset="0"/>
                <a:hlinkClick r:id="rId6"/>
              </a:rPr>
              <a:t> - NCBI Bookshelf</a:t>
            </a:r>
            <a:endParaRPr lang="en-US" sz="1600" dirty="0">
              <a:latin typeface="Arial" panose="020B0604020202020204" pitchFamily="34" charset="0"/>
              <a:cs typeface="Arial" panose="020B0604020202020204" pitchFamily="34" charset="0"/>
            </a:endParaRPr>
          </a:p>
          <a:p>
            <a:r>
              <a:rPr lang="en-US" sz="1600" dirty="0" err="1">
                <a:solidFill>
                  <a:srgbClr val="222222"/>
                </a:solidFill>
                <a:highlight>
                  <a:srgbClr val="FFFFFF"/>
                </a:highlight>
                <a:latin typeface="Arial"/>
                <a:cs typeface="Arial"/>
              </a:rPr>
              <a:t>Sockrider</a:t>
            </a:r>
            <a:r>
              <a:rPr lang="en-US" sz="1600" dirty="0">
                <a:solidFill>
                  <a:srgbClr val="222222"/>
                </a:solidFill>
                <a:highlight>
                  <a:srgbClr val="FFFFFF"/>
                </a:highlight>
                <a:latin typeface="Arial"/>
                <a:cs typeface="Arial"/>
              </a:rPr>
              <a:t>, M. and </a:t>
            </a:r>
            <a:r>
              <a:rPr lang="en-US" sz="1600" dirty="0" err="1">
                <a:solidFill>
                  <a:srgbClr val="222222"/>
                </a:solidFill>
                <a:highlight>
                  <a:srgbClr val="FFFFFF"/>
                </a:highlight>
                <a:latin typeface="Arial"/>
                <a:cs typeface="Arial"/>
              </a:rPr>
              <a:t>Fussner</a:t>
            </a:r>
            <a:r>
              <a:rPr lang="en-US" sz="1600" dirty="0">
                <a:solidFill>
                  <a:srgbClr val="222222"/>
                </a:solidFill>
                <a:highlight>
                  <a:srgbClr val="FFFFFF"/>
                </a:highlight>
                <a:latin typeface="Arial"/>
                <a:cs typeface="Arial"/>
              </a:rPr>
              <a:t>, L., (2020). What is asthma?': </a:t>
            </a:r>
            <a:r>
              <a:rPr lang="en-US" sz="1600" i="1" dirty="0">
                <a:solidFill>
                  <a:srgbClr val="222222"/>
                </a:solidFill>
                <a:highlight>
                  <a:srgbClr val="FFFFFF"/>
                </a:highlight>
                <a:latin typeface="Arial"/>
                <a:cs typeface="Arial"/>
              </a:rPr>
              <a:t>American journal of respiratory and critical care medicine</a:t>
            </a:r>
            <a:r>
              <a:rPr lang="en-US" sz="1600" dirty="0">
                <a:solidFill>
                  <a:srgbClr val="222222"/>
                </a:solidFill>
                <a:highlight>
                  <a:srgbClr val="FFFFFF"/>
                </a:highlight>
                <a:latin typeface="Arial"/>
                <a:cs typeface="Arial"/>
              </a:rPr>
              <a:t>, </a:t>
            </a:r>
            <a:r>
              <a:rPr lang="en-US" sz="1600" i="1" dirty="0">
                <a:solidFill>
                  <a:srgbClr val="222222"/>
                </a:solidFill>
                <a:highlight>
                  <a:srgbClr val="FFFFFF"/>
                </a:highlight>
                <a:latin typeface="Arial"/>
                <a:cs typeface="Arial"/>
              </a:rPr>
              <a:t>202</a:t>
            </a:r>
            <a:r>
              <a:rPr lang="en-US" sz="1600" dirty="0">
                <a:solidFill>
                  <a:srgbClr val="222222"/>
                </a:solidFill>
                <a:highlight>
                  <a:srgbClr val="FFFFFF"/>
                </a:highlight>
                <a:latin typeface="Arial"/>
                <a:cs typeface="Arial"/>
              </a:rPr>
              <a:t>(9), p.p. 25-26, Available at, https://</a:t>
            </a:r>
            <a:r>
              <a:rPr lang="en-US" sz="1600" dirty="0">
                <a:solidFill>
                  <a:srgbClr val="222222"/>
                </a:solidFill>
                <a:highlight>
                  <a:srgbClr val="FFFFFF"/>
                </a:highlight>
                <a:ea typeface="+mn-lt"/>
                <a:cs typeface="+mn-lt"/>
              </a:rPr>
              <a:t>What Is Asthma</a:t>
            </a:r>
            <a:r>
              <a:rPr lang="en-US" sz="1600" dirty="0" smtClean="0">
                <a:solidFill>
                  <a:srgbClr val="222222"/>
                </a:solidFill>
                <a:highlight>
                  <a:srgbClr val="FFFFFF"/>
                </a:highlight>
                <a:ea typeface="+mn-lt"/>
                <a:cs typeface="+mn-lt"/>
              </a:rPr>
              <a:t>?</a:t>
            </a:r>
            <a:endParaRPr lang="en-GB" sz="1600" dirty="0" smtClean="0">
              <a:highlight>
                <a:srgbClr val="FFFFFF"/>
              </a:highlight>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Visual search (2015), ‘Asthma pathophysiology, </a:t>
            </a:r>
            <a:r>
              <a:rPr lang="en-US" sz="1600" dirty="0">
                <a:latin typeface="Arial" panose="020B0604020202020204" pitchFamily="34" charset="0"/>
                <a:cs typeface="Arial" panose="020B0604020202020204" pitchFamily="34" charset="0"/>
                <a:hlinkClick r:id="rId4"/>
              </a:rPr>
              <a:t>https://www</a:t>
            </a:r>
            <a:r>
              <a:rPr lang="en-US" sz="1600" dirty="0">
                <a:latin typeface="Arial" panose="020B0604020202020204" pitchFamily="34" charset="0"/>
                <a:cs typeface="Arial" panose="020B0604020202020204" pitchFamily="34" charset="0"/>
              </a:rPr>
              <a:t>.</a:t>
            </a:r>
            <a:r>
              <a:rPr lang="en-GB" sz="1600" dirty="0">
                <a:hlinkClick r:id="rId7"/>
              </a:rPr>
              <a:t>asthma-pathophysiology1-l.jpg (1024×768</a:t>
            </a:r>
            <a:r>
              <a:rPr lang="en-GB" sz="1600" dirty="0" smtClean="0">
                <a:hlinkClick r:id="rId7"/>
              </a:rPr>
              <a:t>)</a:t>
            </a:r>
            <a:endParaRPr lang="en-US" sz="1600" dirty="0" smtClean="0">
              <a:solidFill>
                <a:srgbClr val="222222"/>
              </a:solidFill>
              <a:highlight>
                <a:srgbClr val="FFFFFF"/>
              </a:highlight>
              <a:ea typeface="+mn-lt"/>
              <a:cs typeface="+mn-lt"/>
            </a:endParaRPr>
          </a:p>
          <a:p>
            <a:r>
              <a:rPr lang="en-US" sz="1600" dirty="0">
                <a:latin typeface="Arial" panose="020B0604020202020204" pitchFamily="34" charset="0"/>
                <a:cs typeface="Arial" panose="020B0604020202020204" pitchFamily="34" charset="0"/>
              </a:rPr>
              <a:t>WHO (2024), </a:t>
            </a:r>
            <a:r>
              <a:rPr lang="en-GB" sz="1600" dirty="0" smtClean="0">
                <a:latin typeface="Arial" panose="020B0604020202020204" pitchFamily="34" charset="0"/>
                <a:cs typeface="Arial" panose="020B0604020202020204" pitchFamily="34" charset="0"/>
                <a:hlinkClick r:id="rId8"/>
              </a:rPr>
              <a:t>Asthma</a:t>
            </a:r>
            <a:r>
              <a:rPr lang="en-GB" sz="1600" dirty="0" smtClean="0">
                <a:latin typeface="Arial" panose="020B0604020202020204" pitchFamily="34" charset="0"/>
                <a:cs typeface="Arial" panose="020B0604020202020204" pitchFamily="34" charset="0"/>
              </a:rPr>
              <a:t> </a:t>
            </a:r>
          </a:p>
          <a:p>
            <a:pPr lvl="0"/>
            <a:r>
              <a:rPr lang="en-US" altLang="en-US" sz="1600" dirty="0">
                <a:latin typeface="Arial" panose="020B0604020202020204" pitchFamily="34" charset="0"/>
                <a:cs typeface="Arial" panose="020B0604020202020204" pitchFamily="34" charset="0"/>
              </a:rPr>
              <a:t>Abdelnour, M., Armour, C. L., Reddel, H. K., &amp; Bosnic-Anticevich, S. Z. (2011). Multidisciplinary Asthma Care Teams: The Role of the Specialist Pharmacist. Australian Pharmacist, 30(8</a:t>
            </a:r>
            <a:r>
              <a:rPr lang="en-US" altLang="en-US" sz="1600" dirty="0" smtClean="0">
                <a:latin typeface="Arial" panose="020B0604020202020204" pitchFamily="34" charset="0"/>
                <a:cs typeface="Arial" panose="020B0604020202020204" pitchFamily="34" charset="0"/>
              </a:rPr>
              <a:t>), p.p. </a:t>
            </a:r>
            <a:r>
              <a:rPr lang="en-US" altLang="en-US" sz="1600" dirty="0">
                <a:latin typeface="Arial" panose="020B0604020202020204" pitchFamily="34" charset="0"/>
                <a:cs typeface="Arial" panose="020B0604020202020204" pitchFamily="34" charset="0"/>
              </a:rPr>
              <a:t>686–691. </a:t>
            </a:r>
            <a:r>
              <a:rPr lang="en-US" altLang="en-US" sz="1600" dirty="0">
                <a:latin typeface="Arial" panose="020B0604020202020204" pitchFamily="34" charset="0"/>
                <a:cs typeface="Arial" panose="020B0604020202020204" pitchFamily="34" charset="0"/>
                <a:hlinkClick r:id="rId9"/>
              </a:rPr>
              <a:t>https://</a:t>
            </a:r>
            <a:r>
              <a:rPr lang="en-US" altLang="en-US" sz="1600" dirty="0" smtClean="0">
                <a:latin typeface="Arial" panose="020B0604020202020204" pitchFamily="34" charset="0"/>
                <a:cs typeface="Arial" panose="020B0604020202020204" pitchFamily="34" charset="0"/>
                <a:hlinkClick r:id="rId9"/>
              </a:rPr>
              <a:t>search.informit.org/doi/10.3316/informit.278036492538747</a:t>
            </a:r>
            <a:endParaRPr lang="en-US" altLang="en-US" sz="1600" dirty="0" smtClean="0">
              <a:latin typeface="Arial" panose="020B0604020202020204" pitchFamily="34" charset="0"/>
              <a:cs typeface="Arial" panose="020B0604020202020204" pitchFamily="34" charset="0"/>
            </a:endParaRPr>
          </a:p>
          <a:p>
            <a:pPr lvl="0"/>
            <a:r>
              <a:rPr lang="en-US" altLang="en-US" sz="2000" dirty="0" smtClean="0">
                <a:latin typeface="Arial" panose="020B0604020202020204" pitchFamily="34" charset="0"/>
                <a:cs typeface="Arial" panose="020B0604020202020204" pitchFamily="34" charset="0"/>
              </a:rPr>
              <a:t>NHS (2025): Asthma, https://</a:t>
            </a:r>
            <a:r>
              <a:rPr lang="en-GB" sz="2000" dirty="0">
                <a:hlinkClick r:id="rId10"/>
              </a:rPr>
              <a:t>Asthma </a:t>
            </a:r>
            <a:r>
              <a:rPr lang="en-GB" sz="2000" dirty="0" smtClean="0">
                <a:hlinkClick r:id="rId10"/>
              </a:rPr>
              <a:t>– NHS</a:t>
            </a:r>
            <a:endParaRPr lang="en-GB" sz="2000" dirty="0" smtClean="0"/>
          </a:p>
          <a:p>
            <a:pPr lvl="0"/>
            <a:endParaRPr lang="en-US" altLang="en-US" sz="2000" dirty="0">
              <a:latin typeface="Arial" panose="020B0604020202020204" pitchFamily="34" charset="0"/>
              <a:cs typeface="Arial" panose="020B0604020202020204" pitchFamily="34" charset="0"/>
            </a:endParaRPr>
          </a:p>
          <a:p>
            <a:endParaRPr lang="en-GB" sz="1600" dirty="0" smtClean="0">
              <a:latin typeface="Arial" panose="020B0604020202020204" pitchFamily="34" charset="0"/>
              <a:cs typeface="Arial" panose="020B0604020202020204" pitchFamily="34" charset="0"/>
            </a:endParaRPr>
          </a:p>
          <a:p>
            <a:endParaRPr lang="en-GB" sz="1600" dirty="0" smtClean="0">
              <a:latin typeface="Arial" panose="020B0604020202020204" pitchFamily="34" charset="0"/>
              <a:cs typeface="Arial" panose="020B0604020202020204" pitchFamily="34" charset="0"/>
            </a:endParaRPr>
          </a:p>
          <a:p>
            <a:endParaRPr lang="en-GB" sz="1600" dirty="0" smtClean="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pPr marL="0" indent="0">
              <a:buNone/>
            </a:pPr>
            <a:endParaRPr lang="en-GB" sz="1600" dirty="0"/>
          </a:p>
        </p:txBody>
      </p:sp>
      <p:pic>
        <p:nvPicPr>
          <p:cNvPr id="12" name="Audio 1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1397521391"/>
      </p:ext>
    </p:extLst>
  </p:cSld>
  <p:clrMapOvr>
    <a:masterClrMapping/>
  </p:clrMapOvr>
  <mc:AlternateContent xmlns:mc="http://schemas.openxmlformats.org/markup-compatibility/2006" xmlns:p14="http://schemas.microsoft.com/office/powerpoint/2010/main">
    <mc:Choice Requires="p14">
      <p:transition spd="slow" p14:dur="2000" advTm="1235"/>
    </mc:Choice>
    <mc:Fallback xmlns="">
      <p:transition spd="slow" advTm="12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8148</TotalTime>
  <Words>1082</Words>
  <Application>Microsoft Office PowerPoint</Application>
  <PresentationFormat>Widescreen</PresentationFormat>
  <Paragraphs>186</Paragraphs>
  <Slides>20</Slides>
  <Notes>0</Notes>
  <HiddenSlides>0</HiddenSlides>
  <MMClips>20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20</vt:i4>
      </vt:variant>
    </vt:vector>
  </HeadingPairs>
  <TitlesOfParts>
    <vt:vector size="28" baseType="lpstr">
      <vt:lpstr>Aptos</vt:lpstr>
      <vt:lpstr>Arial</vt:lpstr>
      <vt:lpstr>Calibri</vt:lpstr>
      <vt:lpstr>Source Sans Pro</vt:lpstr>
      <vt:lpstr>Trebuchet MS</vt:lpstr>
      <vt:lpstr>Wingdings</vt:lpstr>
      <vt:lpstr>Wingdings 3</vt:lpstr>
      <vt:lpstr>Facet</vt:lpstr>
      <vt:lpstr>PowerPoint Presentation</vt:lpstr>
      <vt:lpstr>PowerPoint Presentation</vt:lpstr>
      <vt:lpstr>Table of Contents:</vt:lpstr>
      <vt:lpstr>Fictional Patient Demographic Profile: </vt:lpstr>
      <vt:lpstr>  Introduction to Asthma: </vt:lpstr>
      <vt:lpstr>Lifestyle and Risk factors:</vt:lpstr>
      <vt:lpstr>Anatomy and Physiology of the respiratory System:</vt:lpstr>
      <vt:lpstr>Anatomy of Respiratory System:</vt:lpstr>
      <vt:lpstr>Physiology of Respiratory System:</vt:lpstr>
      <vt:lpstr>Sructural,Functional, and Physiologial Impact of Asthma on the Respiratory System:</vt:lpstr>
      <vt:lpstr>Pathophysiology of Asthma:</vt:lpstr>
      <vt:lpstr>Diagnosis of Asthma:</vt:lpstr>
      <vt:lpstr>Treatment Plan:</vt:lpstr>
      <vt:lpstr>Asthma Care Plan:</vt:lpstr>
      <vt:lpstr>Professionals Care Plan:</vt:lpstr>
      <vt:lpstr>Monitoring and Communication Plan:</vt:lpstr>
      <vt:lpstr>Conclusion:</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hp5</dc:creator>
  <cp:lastModifiedBy>hp5</cp:lastModifiedBy>
  <cp:revision>543</cp:revision>
  <dcterms:created xsi:type="dcterms:W3CDTF">2026-03-13T19:16:27Z</dcterms:created>
  <dcterms:modified xsi:type="dcterms:W3CDTF">2026-03-21T20:33:24Z</dcterms:modified>
</cp:coreProperties>
</file>