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276951D-1C7C-4C0A-8C39-163947FC2FDC}">
          <p14:sldIdLst>
            <p14:sldId id="256"/>
            <p14:sldId id="258"/>
            <p14:sldId id="257"/>
            <p14:sldId id="259"/>
            <p14:sldId id="260"/>
            <p14:sldId id="261"/>
            <p14:sldId id="262"/>
            <p14:sldId id="263"/>
            <p14:sldId id="264"/>
          </p14:sldIdLst>
        </p14:section>
        <p14:section name="Untitled Section" id="{59DA540E-8688-45D1-ADE8-8DA5A7E8AD7A}">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EA58C3-1D4C-4CBC-AAEE-192BE7F0E6C3}" v="1" dt="2023-11-17T13:19:41.889"/>
    <p1510:client id="{B1086CB2-027D-4CC8-9469-A8C6751671EF}" v="2337" dt="2023-11-16T19:48:10.7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17/11/2023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17/11/2023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17/11/2023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2400" b="1" dirty="0">
                <a:cs typeface="Calibri Light"/>
              </a:rPr>
              <a:t>Preparing for Professional Police Practice</a:t>
            </a:r>
            <a:endParaRPr lang="en-GB" sz="2400" b="1" dirty="0"/>
          </a:p>
        </p:txBody>
      </p:sp>
      <p:sp>
        <p:nvSpPr>
          <p:cNvPr id="3" name="Subtitle 2"/>
          <p:cNvSpPr>
            <a:spLocks noGrp="1"/>
          </p:cNvSpPr>
          <p:nvPr>
            <p:ph type="subTitle" idx="1"/>
          </p:nvPr>
        </p:nvSpPr>
        <p:spPr/>
        <p:txBody>
          <a:bodyPr vert="horz" lIns="91440" tIns="45720" rIns="91440" bIns="45720" rtlCol="0" anchor="t">
            <a:normAutofit fontScale="77500" lnSpcReduction="20000"/>
          </a:bodyPr>
          <a:lstStyle/>
          <a:p>
            <a:endParaRPr lang="en-GB" b="1" dirty="0">
              <a:cs typeface="Calibri"/>
            </a:endParaRPr>
          </a:p>
          <a:p>
            <a:r>
              <a:rPr lang="en-GB" b="1" dirty="0">
                <a:cs typeface="Calibri"/>
              </a:rPr>
              <a:t>Student Name: Eugenia Lucretia Henegar</a:t>
            </a:r>
            <a:endParaRPr lang="en-GB" dirty="0"/>
          </a:p>
          <a:p>
            <a:r>
              <a:rPr lang="en-GB" b="1" dirty="0">
                <a:cs typeface="Calibri"/>
              </a:rPr>
              <a:t>Student Id: 2216876</a:t>
            </a:r>
          </a:p>
          <a:p>
            <a:r>
              <a:rPr lang="en-GB" b="1" dirty="0">
                <a:cs typeface="Calibri"/>
              </a:rPr>
              <a:t>Course Name: Kelly Andrews</a:t>
            </a:r>
          </a:p>
          <a:p>
            <a:r>
              <a:rPr lang="en-GB" b="1" dirty="0">
                <a:cs typeface="Calibri"/>
              </a:rPr>
              <a:t>Subject Name: Preparing for Professional Police Practice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09F82F-7215-2D97-20A0-B84630E165D3}"/>
              </a:ext>
            </a:extLst>
          </p:cNvPr>
          <p:cNvSpPr>
            <a:spLocks noGrp="1"/>
          </p:cNvSpPr>
          <p:nvPr>
            <p:ph idx="1"/>
          </p:nvPr>
        </p:nvSpPr>
        <p:spPr>
          <a:xfrm>
            <a:off x="41564" y="82262"/>
            <a:ext cx="12120417" cy="6764337"/>
          </a:xfrm>
        </p:spPr>
        <p:txBody>
          <a:bodyPr vert="horz" lIns="91440" tIns="45720" rIns="91440" bIns="45720" rtlCol="0" anchor="t">
            <a:normAutofit/>
          </a:bodyPr>
          <a:lstStyle/>
          <a:p>
            <a:r>
              <a:rPr lang="en-GB" b="1" dirty="0">
                <a:cs typeface="Calibri"/>
              </a:rPr>
              <a:t>Historical Context:</a:t>
            </a:r>
          </a:p>
          <a:p>
            <a:endParaRPr lang="en-GB" dirty="0">
              <a:cs typeface="Calibri"/>
            </a:endParaRPr>
          </a:p>
          <a:p>
            <a:r>
              <a:rPr lang="en-GB" dirty="0">
                <a:cs typeface="Calibri"/>
              </a:rPr>
              <a:t>Sir Robert Peel , the founder of the Metropolitan Police in London in 1829, emphasized the importance of a close relationship between the police and the public. His principles highlighted that the police officers should be drawn from the community and should maintain the trust and confidence of the people. This formed the basis of Policing By Consent.</a:t>
            </a:r>
          </a:p>
          <a:p>
            <a:r>
              <a:rPr lang="en-GB" dirty="0">
                <a:cs typeface="Calibri"/>
              </a:rPr>
              <a:t>First set in 1829 has the General Instructions, issued to every officer, these principles including asking officers to recognise that the power of the police fulfil their functions and duties is dependent on public approval of their existence, </a:t>
            </a:r>
            <a:r>
              <a:rPr lang="en-GB" dirty="0" err="1">
                <a:cs typeface="Calibri"/>
              </a:rPr>
              <a:t>behavior</a:t>
            </a:r>
            <a:r>
              <a:rPr lang="en-GB" dirty="0">
                <a:cs typeface="Calibri"/>
              </a:rPr>
              <a:t> and actions and on their ability to secure and maintain public respect. They also asked for officers to use physical force only when persuasion advice and warning is found to be insufficient to obtain public co-operation and to use the minimum degree of physical force</a:t>
            </a:r>
            <a:endParaRPr lang="en-GB" b="1" dirty="0">
              <a:cs typeface="Calibri"/>
            </a:endParaRPr>
          </a:p>
        </p:txBody>
      </p:sp>
    </p:spTree>
    <p:extLst>
      <p:ext uri="{BB962C8B-B14F-4D97-AF65-F5344CB8AC3E}">
        <p14:creationId xmlns:p14="http://schemas.microsoft.com/office/powerpoint/2010/main" val="220237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BB131-0B9D-644E-6C5B-9C3FA74E3157}"/>
              </a:ext>
            </a:extLst>
          </p:cNvPr>
          <p:cNvSpPr>
            <a:spLocks noGrp="1"/>
          </p:cNvSpPr>
          <p:nvPr>
            <p:ph type="title"/>
          </p:nvPr>
        </p:nvSpPr>
        <p:spPr/>
        <p:txBody>
          <a:bodyPr>
            <a:normAutofit/>
          </a:bodyPr>
          <a:lstStyle/>
          <a:p>
            <a:r>
              <a:rPr lang="en-GB" b="1" dirty="0">
                <a:cs typeface="Calibri Light"/>
              </a:rPr>
              <a:t>Policing by Consent: </a:t>
            </a:r>
            <a:r>
              <a:rPr lang="en-GB" b="1" err="1">
                <a:cs typeface="Calibri Light"/>
              </a:rPr>
              <a:t>Ist</a:t>
            </a:r>
            <a:r>
              <a:rPr lang="en-GB" b="1" dirty="0">
                <a:cs typeface="Calibri Light"/>
              </a:rPr>
              <a:t> Importance and Impact on Modern-day Police Services in the UK</a:t>
            </a:r>
          </a:p>
        </p:txBody>
      </p:sp>
      <p:sp>
        <p:nvSpPr>
          <p:cNvPr id="3" name="Content Placeholder 2">
            <a:extLst>
              <a:ext uri="{FF2B5EF4-FFF2-40B4-BE49-F238E27FC236}">
                <a16:creationId xmlns:a16="http://schemas.microsoft.com/office/drawing/2014/main" id="{F042E8D4-6E67-75CB-250A-CD5380ED6CAE}"/>
              </a:ext>
            </a:extLst>
          </p:cNvPr>
          <p:cNvSpPr>
            <a:spLocks noGrp="1"/>
          </p:cNvSpPr>
          <p:nvPr>
            <p:ph idx="1"/>
          </p:nvPr>
        </p:nvSpPr>
        <p:spPr>
          <a:xfrm>
            <a:off x="98287" y="1858755"/>
            <a:ext cx="11962295" cy="4925599"/>
          </a:xfrm>
        </p:spPr>
        <p:txBody>
          <a:bodyPr vert="horz" lIns="91440" tIns="45720" rIns="91440" bIns="45720" rtlCol="0" anchor="t">
            <a:normAutofit/>
          </a:bodyPr>
          <a:lstStyle/>
          <a:p>
            <a:pPr marL="0" indent="0">
              <a:buNone/>
            </a:pPr>
            <a:endParaRPr lang="en-GB" dirty="0">
              <a:cs typeface="Calibri"/>
            </a:endParaRPr>
          </a:p>
          <a:p>
            <a:pPr marL="0" indent="0">
              <a:buNone/>
            </a:pPr>
            <a:r>
              <a:rPr lang="en-GB" b="1" dirty="0">
                <a:cs typeface="Calibri"/>
              </a:rPr>
              <a:t>Introduction:  </a:t>
            </a:r>
            <a:endParaRPr lang="en-US" b="1" dirty="0">
              <a:cs typeface="Calibri"/>
            </a:endParaRPr>
          </a:p>
          <a:p>
            <a:pPr marL="0" indent="0">
              <a:buNone/>
            </a:pPr>
            <a:endParaRPr lang="en-GB" dirty="0">
              <a:cs typeface="Calibri"/>
            </a:endParaRPr>
          </a:p>
          <a:p>
            <a:pPr marL="0" indent="0">
              <a:buNone/>
            </a:pPr>
            <a:endParaRPr lang="en-GB" dirty="0">
              <a:cs typeface="Calibri"/>
            </a:endParaRPr>
          </a:p>
          <a:p>
            <a:pPr marL="0" indent="0">
              <a:buNone/>
            </a:pPr>
            <a:r>
              <a:rPr lang="en-GB" dirty="0">
                <a:cs typeface="Calibri"/>
              </a:rPr>
              <a:t>Policing by consent stands as a fundamental principle in the United Kingdom`s policing system. Coined by Sir Robert Peel un the 19th century, this concept is rooted in the idea that police legitimacy and effectiveness heavily rely on public approval and cooperation. In a contemporary context, this principle has a significant impact on shaping modern day police services in the United Kingdom'</a:t>
            </a:r>
          </a:p>
          <a:p>
            <a:pPr marL="0" indent="0">
              <a:buNone/>
            </a:pPr>
            <a:endParaRPr lang="en-GB" dirty="0">
              <a:cs typeface="Calibri"/>
            </a:endParaRPr>
          </a:p>
        </p:txBody>
      </p:sp>
    </p:spTree>
    <p:extLst>
      <p:ext uri="{BB962C8B-B14F-4D97-AF65-F5344CB8AC3E}">
        <p14:creationId xmlns:p14="http://schemas.microsoft.com/office/powerpoint/2010/main" val="2206862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3A24B1-3D3A-4699-FDB2-A684F68E2285}"/>
              </a:ext>
            </a:extLst>
          </p:cNvPr>
          <p:cNvSpPr>
            <a:spLocks noGrp="1"/>
          </p:cNvSpPr>
          <p:nvPr>
            <p:ph idx="1"/>
          </p:nvPr>
        </p:nvSpPr>
        <p:spPr>
          <a:xfrm>
            <a:off x="-1104" y="3452"/>
            <a:ext cx="12194208" cy="6791945"/>
          </a:xfrm>
        </p:spPr>
        <p:txBody>
          <a:bodyPr vert="horz" lIns="91440" tIns="45720" rIns="91440" bIns="45720" rtlCol="0" anchor="t">
            <a:normAutofit/>
          </a:bodyPr>
          <a:lstStyle/>
          <a:p>
            <a:pPr marL="0" indent="0" algn="ctr">
              <a:buNone/>
            </a:pPr>
            <a:r>
              <a:rPr lang="en-GB" b="1" dirty="0">
                <a:cs typeface="Calibri" panose="020F0502020204030204"/>
              </a:rPr>
              <a:t>Importance of Policing by Consent in the UK</a:t>
            </a:r>
          </a:p>
          <a:p>
            <a:pPr marL="0" indent="0">
              <a:buNone/>
            </a:pPr>
            <a:endParaRPr lang="en-GB" dirty="0">
              <a:cs typeface="Calibri" panose="020F0502020204030204"/>
            </a:endParaRPr>
          </a:p>
          <a:p>
            <a:pPr marL="514350" indent="-514350">
              <a:buAutoNum type="arabicPeriod"/>
            </a:pPr>
            <a:r>
              <a:rPr lang="en-GB" dirty="0">
                <a:cs typeface="Calibri" panose="020F0502020204030204"/>
              </a:rPr>
              <a:t>Community Engagement and Trust</a:t>
            </a:r>
          </a:p>
          <a:p>
            <a:pPr marL="0" indent="0">
              <a:buNone/>
            </a:pPr>
            <a:r>
              <a:rPr lang="en-GB" dirty="0">
                <a:cs typeface="Calibri" panose="020F0502020204030204"/>
              </a:rPr>
              <a:t>Policing by consent is essential for building and maintaining trust between the police and the community . It ensure that law </a:t>
            </a:r>
            <a:r>
              <a:rPr lang="en-GB" dirty="0" err="1">
                <a:cs typeface="Calibri" panose="020F0502020204030204"/>
              </a:rPr>
              <a:t>enforcment</a:t>
            </a:r>
            <a:r>
              <a:rPr lang="en-GB" dirty="0">
                <a:cs typeface="Calibri" panose="020F0502020204030204"/>
              </a:rPr>
              <a:t> agencies are seen as legitimate entities working in partnership with citizens rather than an external force. This trust is crucial for effective crime prevention and solving as it encourages people to report crimes and cooperate with law enforcement.</a:t>
            </a:r>
          </a:p>
          <a:p>
            <a:pPr marL="0" indent="0">
              <a:buNone/>
            </a:pPr>
            <a:r>
              <a:rPr lang="en-GB" dirty="0">
                <a:cs typeface="Calibri" panose="020F0502020204030204"/>
              </a:rPr>
              <a:t>2. Effective Crime Prevention and Reduction</a:t>
            </a:r>
          </a:p>
          <a:p>
            <a:pPr marL="0" indent="0">
              <a:buNone/>
            </a:pPr>
            <a:r>
              <a:rPr lang="en-GB" dirty="0">
                <a:cs typeface="Calibri" panose="020F0502020204030204"/>
              </a:rPr>
              <a:t>A police force that operates with the consent of the public is better equipped to prevent and reduce crime. By working collaboratively with communities, the police gain valuable insights to local concerns, crime patterns, and community needs. This information allows for more targeted and effective crime prevention </a:t>
            </a:r>
            <a:r>
              <a:rPr lang="en-GB" dirty="0" err="1">
                <a:cs typeface="Calibri" panose="020F0502020204030204"/>
              </a:rPr>
              <a:t>stategies</a:t>
            </a:r>
            <a:r>
              <a:rPr lang="en-GB" dirty="0">
                <a:cs typeface="Calibri" panose="020F0502020204030204"/>
              </a:rPr>
              <a:t>.</a:t>
            </a:r>
          </a:p>
        </p:txBody>
      </p:sp>
    </p:spTree>
    <p:extLst>
      <p:ext uri="{BB962C8B-B14F-4D97-AF65-F5344CB8AC3E}">
        <p14:creationId xmlns:p14="http://schemas.microsoft.com/office/powerpoint/2010/main" val="3550746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720CBD-9E7F-BC7F-305B-9B569B683F38}"/>
              </a:ext>
            </a:extLst>
          </p:cNvPr>
          <p:cNvSpPr>
            <a:spLocks noGrp="1"/>
          </p:cNvSpPr>
          <p:nvPr>
            <p:ph idx="1"/>
          </p:nvPr>
        </p:nvSpPr>
        <p:spPr>
          <a:xfrm>
            <a:off x="65157" y="3452"/>
            <a:ext cx="12127947" cy="6858206"/>
          </a:xfrm>
        </p:spPr>
        <p:txBody>
          <a:bodyPr vert="horz" lIns="91440" tIns="45720" rIns="91440" bIns="45720" rtlCol="0" anchor="t">
            <a:normAutofit/>
          </a:bodyPr>
          <a:lstStyle/>
          <a:p>
            <a:pPr marL="0" indent="0">
              <a:buNone/>
            </a:pPr>
            <a:r>
              <a:rPr lang="en-GB" dirty="0">
                <a:cs typeface="Calibri" panose="020F0502020204030204"/>
              </a:rPr>
              <a:t>3.Legitimacy and Public Confidence</a:t>
            </a:r>
          </a:p>
          <a:p>
            <a:pPr marL="0" indent="0">
              <a:buNone/>
            </a:pPr>
            <a:r>
              <a:rPr lang="en-GB" dirty="0">
                <a:cs typeface="Calibri" panose="020F0502020204030204"/>
              </a:rPr>
              <a:t>The principle of policing by consent is crucial in maintaining the legitimacy of law enforcement agencies. When the police act in accordance with the values and </a:t>
            </a:r>
            <a:r>
              <a:rPr lang="en-GB" dirty="0" err="1">
                <a:cs typeface="Calibri" panose="020F0502020204030204"/>
              </a:rPr>
              <a:t>expectactions</a:t>
            </a:r>
            <a:r>
              <a:rPr lang="en-GB" dirty="0">
                <a:cs typeface="Calibri" panose="020F0502020204030204"/>
              </a:rPr>
              <a:t> of the community, it enhances their credibility and fosters confidence in their work.</a:t>
            </a:r>
          </a:p>
          <a:p>
            <a:pPr marL="0" indent="0">
              <a:buNone/>
            </a:pPr>
            <a:r>
              <a:rPr lang="en-GB" dirty="0">
                <a:cs typeface="Calibri" panose="020F0502020204030204"/>
              </a:rPr>
              <a:t>4. Accountability and Ethical Policing </a:t>
            </a:r>
          </a:p>
          <a:p>
            <a:pPr marL="0" indent="0">
              <a:buNone/>
            </a:pPr>
            <a:r>
              <a:rPr lang="en-GB" dirty="0">
                <a:cs typeface="Calibri" panose="020F0502020204030204"/>
              </a:rPr>
              <a:t>Policing by consent necessitates accountability and ethical </a:t>
            </a:r>
            <a:r>
              <a:rPr lang="en-GB" dirty="0" err="1">
                <a:cs typeface="Calibri" panose="020F0502020204030204"/>
              </a:rPr>
              <a:t>behavior</a:t>
            </a:r>
            <a:r>
              <a:rPr lang="en-GB" dirty="0">
                <a:cs typeface="Calibri" panose="020F0502020204030204"/>
              </a:rPr>
              <a:t> from law enforcement officers, It encourages transparency in policing practices, ensuring that officers are held accountable for their actions and decisions.</a:t>
            </a:r>
          </a:p>
          <a:p>
            <a:pPr marL="0" indent="0">
              <a:buNone/>
            </a:pPr>
            <a:endParaRPr lang="en-GB" dirty="0">
              <a:cs typeface="Calibri" panose="020F0502020204030204"/>
            </a:endParaRPr>
          </a:p>
        </p:txBody>
      </p:sp>
    </p:spTree>
    <p:extLst>
      <p:ext uri="{BB962C8B-B14F-4D97-AF65-F5344CB8AC3E}">
        <p14:creationId xmlns:p14="http://schemas.microsoft.com/office/powerpoint/2010/main" val="3857884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2F6712-7989-01A8-CB5A-6D6408DB50C7}"/>
              </a:ext>
            </a:extLst>
          </p:cNvPr>
          <p:cNvSpPr>
            <a:spLocks noGrp="1"/>
          </p:cNvSpPr>
          <p:nvPr>
            <p:ph idx="1"/>
          </p:nvPr>
        </p:nvSpPr>
        <p:spPr>
          <a:xfrm>
            <a:off x="43070" y="3452"/>
            <a:ext cx="12138990" cy="6847163"/>
          </a:xfrm>
        </p:spPr>
        <p:txBody>
          <a:bodyPr vert="horz" lIns="91440" tIns="45720" rIns="91440" bIns="45720" rtlCol="0" anchor="t">
            <a:normAutofit/>
          </a:bodyPr>
          <a:lstStyle/>
          <a:p>
            <a:pPr algn="ctr"/>
            <a:r>
              <a:rPr lang="en-GB" b="1" dirty="0">
                <a:cs typeface="Calibri"/>
              </a:rPr>
              <a:t>Impact of Modern-Day Police Services in the UK</a:t>
            </a:r>
          </a:p>
          <a:p>
            <a:pPr marL="514350" indent="-514350">
              <a:buAutoNum type="arabicPeriod"/>
            </a:pPr>
            <a:r>
              <a:rPr lang="en-GB" dirty="0">
                <a:cs typeface="Calibri"/>
              </a:rPr>
              <a:t>Modern Uk police services increasingly adopt community oriented policing strategies, focusing and </a:t>
            </a:r>
            <a:r>
              <a:rPr lang="en-GB" dirty="0" err="1">
                <a:cs typeface="Calibri"/>
              </a:rPr>
              <a:t>bulding</a:t>
            </a:r>
            <a:r>
              <a:rPr lang="en-GB" dirty="0">
                <a:cs typeface="Calibri"/>
              </a:rPr>
              <a:t> strong relationships with the local communities. This approach aligns with the principles of policing by consent, emphasizing community engagement, problem-solving, and collaboration.</a:t>
            </a:r>
          </a:p>
          <a:p>
            <a:pPr marL="514350" indent="-514350">
              <a:buAutoNum type="arabicPeriod"/>
            </a:pPr>
            <a:r>
              <a:rPr lang="en-GB" dirty="0">
                <a:cs typeface="Calibri"/>
              </a:rPr>
              <a:t>Training and Professional Standards</a:t>
            </a:r>
          </a:p>
          <a:p>
            <a:pPr marL="0" indent="0">
              <a:buNone/>
            </a:pPr>
            <a:r>
              <a:rPr lang="en-GB" dirty="0">
                <a:cs typeface="Calibri"/>
              </a:rPr>
              <a:t>To uphold the concept by consent, police training programs in UK emphasize community engagement, ethical conduct, and de-escalation techniques. There is a focus on stilling values that promote respectful and fair </a:t>
            </a:r>
            <a:r>
              <a:rPr lang="en-GB" dirty="0" err="1">
                <a:cs typeface="Calibri"/>
              </a:rPr>
              <a:t>treatament</a:t>
            </a:r>
            <a:r>
              <a:rPr lang="en-GB" dirty="0">
                <a:cs typeface="Calibri"/>
              </a:rPr>
              <a:t> of the public.</a:t>
            </a:r>
          </a:p>
          <a:p>
            <a:pPr marL="0" indent="0">
              <a:buNone/>
            </a:pPr>
            <a:r>
              <a:rPr lang="en-GB" dirty="0">
                <a:cs typeface="Calibri"/>
              </a:rPr>
              <a:t>3. Use of Technology and Transparency</a:t>
            </a:r>
          </a:p>
          <a:p>
            <a:pPr marL="0" indent="0">
              <a:buNone/>
            </a:pPr>
            <a:r>
              <a:rPr lang="en-GB" dirty="0">
                <a:cs typeface="Calibri"/>
              </a:rPr>
              <a:t>Technological advancements have changed the land scape of policing. Police departments in the Uk use technology to improve transparency, communication, and accountability. Body-worn cameras, public portals for complain submissions, and online crime reporting systems are examples of initiatives aimed at </a:t>
            </a:r>
            <a:r>
              <a:rPr lang="en-GB" dirty="0" err="1">
                <a:cs typeface="Calibri"/>
              </a:rPr>
              <a:t>fostern</a:t>
            </a:r>
            <a:r>
              <a:rPr lang="en-GB" dirty="0">
                <a:cs typeface="Calibri"/>
              </a:rPr>
              <a:t> transparency and accountability.</a:t>
            </a:r>
          </a:p>
        </p:txBody>
      </p:sp>
    </p:spTree>
    <p:extLst>
      <p:ext uri="{BB962C8B-B14F-4D97-AF65-F5344CB8AC3E}">
        <p14:creationId xmlns:p14="http://schemas.microsoft.com/office/powerpoint/2010/main" val="1131153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87F858-23D5-1DB7-9D15-DC47BE5908D3}"/>
              </a:ext>
            </a:extLst>
          </p:cNvPr>
          <p:cNvSpPr>
            <a:spLocks noGrp="1"/>
          </p:cNvSpPr>
          <p:nvPr>
            <p:ph idx="1"/>
          </p:nvPr>
        </p:nvSpPr>
        <p:spPr>
          <a:xfrm>
            <a:off x="-1104" y="3452"/>
            <a:ext cx="12194208" cy="6847163"/>
          </a:xfrm>
        </p:spPr>
        <p:txBody>
          <a:bodyPr vert="horz" lIns="91440" tIns="45720" rIns="91440" bIns="45720" rtlCol="0" anchor="t">
            <a:normAutofit/>
          </a:bodyPr>
          <a:lstStyle/>
          <a:p>
            <a:pPr marL="0" indent="0">
              <a:buNone/>
            </a:pPr>
            <a:r>
              <a:rPr lang="en-GB" dirty="0">
                <a:cs typeface="Calibri"/>
              </a:rPr>
              <a:t>4. Challenges and Adaptations</a:t>
            </a:r>
          </a:p>
          <a:p>
            <a:pPr marL="0" indent="0">
              <a:buNone/>
            </a:pPr>
            <a:endParaRPr lang="en-GB" dirty="0">
              <a:cs typeface="Calibri"/>
            </a:endParaRPr>
          </a:p>
          <a:p>
            <a:pPr marL="0" indent="0">
              <a:buNone/>
            </a:pPr>
            <a:endParaRPr lang="en-GB" dirty="0">
              <a:cs typeface="Calibri"/>
            </a:endParaRPr>
          </a:p>
          <a:p>
            <a:pPr marL="0" indent="0">
              <a:buNone/>
            </a:pPr>
            <a:r>
              <a:rPr lang="en-GB" dirty="0">
                <a:cs typeface="Calibri"/>
              </a:rPr>
              <a:t>\Modern-day policing in the Uk faces challenges in maintaining consent due to factors such as evolving societal expectations, increasing scrutiny from the public, and technological advancements that alter the nature of crime. Police services must continuously adapt their strategies, policies, and approaches to meet the changing needs of communities and regain or </a:t>
            </a:r>
            <a:r>
              <a:rPr lang="en-GB" dirty="0" err="1">
                <a:cs typeface="Calibri"/>
              </a:rPr>
              <a:t>mainten</a:t>
            </a:r>
            <a:r>
              <a:rPr lang="en-GB" dirty="0">
                <a:cs typeface="Calibri"/>
              </a:rPr>
              <a:t> public trust.</a:t>
            </a:r>
            <a:endParaRPr lang="en-GB">
              <a:cs typeface="Calibri"/>
            </a:endParaRPr>
          </a:p>
        </p:txBody>
      </p:sp>
    </p:spTree>
    <p:extLst>
      <p:ext uri="{BB962C8B-B14F-4D97-AF65-F5344CB8AC3E}">
        <p14:creationId xmlns:p14="http://schemas.microsoft.com/office/powerpoint/2010/main" val="2191054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CABFC1-E4A6-0495-9CEA-4D28E23722AA}"/>
              </a:ext>
            </a:extLst>
          </p:cNvPr>
          <p:cNvSpPr>
            <a:spLocks noGrp="1"/>
          </p:cNvSpPr>
          <p:nvPr>
            <p:ph idx="1"/>
          </p:nvPr>
        </p:nvSpPr>
        <p:spPr>
          <a:xfrm>
            <a:off x="-1103" y="3453"/>
            <a:ext cx="12194207" cy="6847162"/>
          </a:xfrm>
        </p:spPr>
        <p:txBody>
          <a:bodyPr vert="horz" lIns="91440" tIns="45720" rIns="91440" bIns="45720" rtlCol="0" anchor="t">
            <a:normAutofit/>
          </a:bodyPr>
          <a:lstStyle/>
          <a:p>
            <a:pPr marL="0" indent="0">
              <a:buNone/>
            </a:pPr>
            <a:r>
              <a:rPr lang="en-GB" b="1" dirty="0">
                <a:cs typeface="Calibri"/>
              </a:rPr>
              <a:t>Conclusion</a:t>
            </a:r>
          </a:p>
          <a:p>
            <a:pPr marL="0" indent="0">
              <a:buNone/>
            </a:pPr>
            <a:endParaRPr lang="en-GB" dirty="0">
              <a:cs typeface="Calibri"/>
            </a:endParaRPr>
          </a:p>
          <a:p>
            <a:pPr marL="0" indent="0">
              <a:buNone/>
            </a:pPr>
            <a:endParaRPr lang="en-GB" dirty="0">
              <a:cs typeface="Calibri"/>
            </a:endParaRPr>
          </a:p>
          <a:p>
            <a:pPr marL="0" indent="0">
              <a:buNone/>
            </a:pPr>
            <a:r>
              <a:rPr lang="en-GB" dirty="0">
                <a:cs typeface="Calibri"/>
              </a:rPr>
              <a:t>In conclusion, policing by consent remains a cornerstone of the United Kingdom policing system. Its significance lies in fostering trust, collaboration, and legitimacy between law enforcement agencies and the public. For modern day police services in the United Kingdom, adherence to this principle necessitates community engagement, ethical conduct, transparency, and adaptability to meet evolving societal needs and expectations. Ultimately, the success of policing in the Uk hinges on the support and cooperation of the communities they serve, as envisioned by Sir Robert Peel almost two centuries ago.</a:t>
            </a:r>
          </a:p>
        </p:txBody>
      </p:sp>
    </p:spTree>
    <p:extLst>
      <p:ext uri="{BB962C8B-B14F-4D97-AF65-F5344CB8AC3E}">
        <p14:creationId xmlns:p14="http://schemas.microsoft.com/office/powerpoint/2010/main" val="3642357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43A3AC-485D-9748-7B61-A9E2FEBB7DDB}"/>
              </a:ext>
            </a:extLst>
          </p:cNvPr>
          <p:cNvSpPr>
            <a:spLocks noGrp="1"/>
          </p:cNvSpPr>
          <p:nvPr>
            <p:ph idx="1"/>
          </p:nvPr>
        </p:nvSpPr>
        <p:spPr>
          <a:xfrm>
            <a:off x="-1104" y="3452"/>
            <a:ext cx="12205251" cy="6858206"/>
          </a:xfrm>
        </p:spPr>
        <p:txBody>
          <a:bodyPr vert="horz" lIns="91440" tIns="45720" rIns="91440" bIns="45720" rtlCol="0" anchor="t">
            <a:normAutofit/>
          </a:bodyPr>
          <a:lstStyle/>
          <a:p>
            <a:r>
              <a:rPr lang="en-GB" b="1" dirty="0">
                <a:cs typeface="Calibri"/>
              </a:rPr>
              <a:t>Reference:</a:t>
            </a:r>
          </a:p>
          <a:p>
            <a:pPr marL="0" indent="0">
              <a:buNone/>
            </a:pPr>
            <a:r>
              <a:rPr lang="en-GB" dirty="0">
                <a:cs typeface="Calibri"/>
              </a:rPr>
              <a:t>  </a:t>
            </a:r>
          </a:p>
          <a:p>
            <a:pPr marL="0" indent="0">
              <a:buNone/>
            </a:pPr>
            <a:endParaRPr lang="en-GB" dirty="0">
              <a:cs typeface="Calibri"/>
            </a:endParaRPr>
          </a:p>
          <a:p>
            <a:pPr marL="0" indent="0">
              <a:buNone/>
            </a:pPr>
            <a:r>
              <a:rPr lang="en-GB" dirty="0">
                <a:cs typeface="Calibri"/>
              </a:rPr>
              <a:t>london.gov.uk/sites/default/files/policing_with_consent.pdf</a:t>
            </a:r>
          </a:p>
        </p:txBody>
      </p:sp>
    </p:spTree>
    <p:extLst>
      <p:ext uri="{BB962C8B-B14F-4D97-AF65-F5344CB8AC3E}">
        <p14:creationId xmlns:p14="http://schemas.microsoft.com/office/powerpoint/2010/main" val="217438260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Preparing for Professional Police Practice</vt:lpstr>
      <vt:lpstr>PowerPoint Presentation</vt:lpstr>
      <vt:lpstr>Policing by Consent: Ist Importance and Impact on Modern-day Police Services in the UK</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591</cp:revision>
  <dcterms:created xsi:type="dcterms:W3CDTF">2023-11-16T17:59:12Z</dcterms:created>
  <dcterms:modified xsi:type="dcterms:W3CDTF">2023-11-17T13:22:10Z</dcterms:modified>
</cp:coreProperties>
</file>