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04" autoAdjust="0"/>
    <p:restoredTop sz="94660"/>
  </p:normalViewPr>
  <p:slideViewPr>
    <p:cSldViewPr snapToGrid="0">
      <p:cViewPr varScale="1">
        <p:scale>
          <a:sx n="90" d="100"/>
          <a:sy n="90" d="100"/>
        </p:scale>
        <p:origin x="208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bbc.co.uk/webwise/0/25879514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arentinfo.org/" TargetMode="External"/><Relationship Id="rId7" Type="http://schemas.openxmlformats.org/officeDocument/2006/relationships/hyperlink" Target="http://micheleborba.com/" TargetMode="External"/><Relationship Id="rId2" Type="http://schemas.openxmlformats.org/officeDocument/2006/relationships/hyperlink" Target="https://www.getsafeonline.org/safeguarding-childre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juniorachievementradio.com/86-empathy-dead/" TargetMode="External"/><Relationship Id="rId5" Type="http://schemas.openxmlformats.org/officeDocument/2006/relationships/hyperlink" Target="http://www.internetmatters.org/" TargetMode="External"/><Relationship Id="rId4" Type="http://schemas.openxmlformats.org/officeDocument/2006/relationships/hyperlink" Target="http://wisekids.org.uk/wk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bbc.co.uk/sounds/play/b01qdvl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48000"/>
                <a:hueMod val="106000"/>
                <a:satMod val="140000"/>
                <a:lumMod val="42000"/>
              </a:schemeClr>
              <a:schemeClr val="bg2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B471BDA-CF9A-4D5A-968B-40FC59D41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040777B3-B75E-4922-A37C-3C019743C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4444371B-289B-4387-9856-366475C89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15112" y="1122363"/>
            <a:ext cx="4052887" cy="2387600"/>
          </a:xfrm>
        </p:spPr>
        <p:txBody>
          <a:bodyPr>
            <a:normAutofit/>
          </a:bodyPr>
          <a:lstStyle/>
          <a:p>
            <a:r>
              <a:rPr lang="en-GB"/>
              <a:t>Traditional vs Digital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5702" y="3602038"/>
            <a:ext cx="4082297" cy="1655762"/>
          </a:xfrm>
        </p:spPr>
        <p:txBody>
          <a:bodyPr>
            <a:normAutofit/>
          </a:bodyPr>
          <a:lstStyle/>
          <a:p>
            <a:r>
              <a:rPr lang="en-GB" dirty="0"/>
              <a:t>Children, Young People &amp; the media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24737" r="15874" b="-1"/>
          <a:stretch/>
        </p:blipFill>
        <p:spPr>
          <a:xfrm>
            <a:off x="-5597" y="10"/>
            <a:ext cx="6101597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C5A2BA54-1CB5-4D78-833D-4DE99D4CF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4" name="Rectangle 5">
              <a:extLst>
                <a:ext uri="{FF2B5EF4-FFF2-40B4-BE49-F238E27FC236}">
                  <a16:creationId xmlns:a16="http://schemas.microsoft.com/office/drawing/2014/main" id="{2DB6607A-AE5A-4681-97D6-48D8B50102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5E0CE6AA-EF28-43C6-800A-9935291AD5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73BFC1E3-1422-4F2B-92EF-9A52318292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Rectangle 8">
              <a:extLst>
                <a:ext uri="{FF2B5EF4-FFF2-40B4-BE49-F238E27FC236}">
                  <a16:creationId xmlns:a16="http://schemas.microsoft.com/office/drawing/2014/main" id="{82CBF0D0-7E2E-45E8-B887-FECB65B4E9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CFC2EE57-3A17-49D2-B960-B2151196DE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BC6054EA-AC38-4659-8DFC-7EA8363CA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5D458F22-E3AE-4E1F-84E7-B89DA554D4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0C8ECD7E-36FA-42E4-8CA2-DCAEFB7B5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05CCF058-4880-4E54-B471-D1668C777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665BE7E0-1D92-4191-8128-69FAB3A6A1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2E478E73-D149-4066-8259-CD8344AB9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5D5CD267-26CF-49D3-87EB-1E7BFBD62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2336B37D-C4BA-41F8-B4E7-738E45EE9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49CEB4CD-333D-4D07-94CE-AC797BBF4B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E0F2EFE1-B0C9-41C9-9FA9-E770E2D5BD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2F6844AA-0827-41A1-BB22-4BD3309AD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1">
              <a:extLst>
                <a:ext uri="{FF2B5EF4-FFF2-40B4-BE49-F238E27FC236}">
                  <a16:creationId xmlns:a16="http://schemas.microsoft.com/office/drawing/2014/main" id="{B235723F-C68A-4A97-A617-3E9A9C22A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AFEB9141-0BDF-4114-AB24-1E01DE0318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0D54A9BF-75F9-4A83-AA6B-8010BF38A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4">
              <a:extLst>
                <a:ext uri="{FF2B5EF4-FFF2-40B4-BE49-F238E27FC236}">
                  <a16:creationId xmlns:a16="http://schemas.microsoft.com/office/drawing/2014/main" id="{3288CFAB-D4D6-492A-B462-09BB2BD904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CA9D6FFC-1660-4F40-9FD2-2B33025E4C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6">
              <a:extLst>
                <a:ext uri="{FF2B5EF4-FFF2-40B4-BE49-F238E27FC236}">
                  <a16:creationId xmlns:a16="http://schemas.microsoft.com/office/drawing/2014/main" id="{A4A8BA1E-9927-4201-A300-C6B5BED919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7">
              <a:extLst>
                <a:ext uri="{FF2B5EF4-FFF2-40B4-BE49-F238E27FC236}">
                  <a16:creationId xmlns:a16="http://schemas.microsoft.com/office/drawing/2014/main" id="{22AFD4D4-6AEA-4436-82BC-CB036F87E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8">
              <a:extLst>
                <a:ext uri="{FF2B5EF4-FFF2-40B4-BE49-F238E27FC236}">
                  <a16:creationId xmlns:a16="http://schemas.microsoft.com/office/drawing/2014/main" id="{B4CA41A4-B77F-444E-A92B-CC601C0BC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9">
              <a:extLst>
                <a:ext uri="{FF2B5EF4-FFF2-40B4-BE49-F238E27FC236}">
                  <a16:creationId xmlns:a16="http://schemas.microsoft.com/office/drawing/2014/main" id="{865CFF1D-3C70-46D9-97B0-92C70F392C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0">
              <a:extLst>
                <a:ext uri="{FF2B5EF4-FFF2-40B4-BE49-F238E27FC236}">
                  <a16:creationId xmlns:a16="http://schemas.microsoft.com/office/drawing/2014/main" id="{7A04484B-D321-43E1-86DD-F7E32A24B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31">
              <a:extLst>
                <a:ext uri="{FF2B5EF4-FFF2-40B4-BE49-F238E27FC236}">
                  <a16:creationId xmlns:a16="http://schemas.microsoft.com/office/drawing/2014/main" id="{E2CC12CD-C2A5-40BD-8BE8-66B7A7268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2">
              <a:extLst>
                <a:ext uri="{FF2B5EF4-FFF2-40B4-BE49-F238E27FC236}">
                  <a16:creationId xmlns:a16="http://schemas.microsoft.com/office/drawing/2014/main" id="{1E3DF86E-AB44-4154-9CA3-C8C02B20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Rectangle 33">
              <a:extLst>
                <a:ext uri="{FF2B5EF4-FFF2-40B4-BE49-F238E27FC236}">
                  <a16:creationId xmlns:a16="http://schemas.microsoft.com/office/drawing/2014/main" id="{ADC8D582-EB2D-4D38-8823-7FB1FB2BFE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3" name="Freeform 34">
              <a:extLst>
                <a:ext uri="{FF2B5EF4-FFF2-40B4-BE49-F238E27FC236}">
                  <a16:creationId xmlns:a16="http://schemas.microsoft.com/office/drawing/2014/main" id="{011E1CEA-AFFC-42FE-840D-A3B0F8424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5">
              <a:extLst>
                <a:ext uri="{FF2B5EF4-FFF2-40B4-BE49-F238E27FC236}">
                  <a16:creationId xmlns:a16="http://schemas.microsoft.com/office/drawing/2014/main" id="{76C64EAF-0261-45FA-9F95-0B5364661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6">
              <a:extLst>
                <a:ext uri="{FF2B5EF4-FFF2-40B4-BE49-F238E27FC236}">
                  <a16:creationId xmlns:a16="http://schemas.microsoft.com/office/drawing/2014/main" id="{EDC58670-805B-4958-AE08-B61E5A73A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7">
              <a:extLst>
                <a:ext uri="{FF2B5EF4-FFF2-40B4-BE49-F238E27FC236}">
                  <a16:creationId xmlns:a16="http://schemas.microsoft.com/office/drawing/2014/main" id="{1512240B-9829-4107-A85E-DFBEE306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8">
              <a:extLst>
                <a:ext uri="{FF2B5EF4-FFF2-40B4-BE49-F238E27FC236}">
                  <a16:creationId xmlns:a16="http://schemas.microsoft.com/office/drawing/2014/main" id="{B59441B6-8F55-4566-B5F8-A053A9323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9">
              <a:extLst>
                <a:ext uri="{FF2B5EF4-FFF2-40B4-BE49-F238E27FC236}">
                  <a16:creationId xmlns:a16="http://schemas.microsoft.com/office/drawing/2014/main" id="{6D062F50-AC49-4E70-92B3-9BCFE13864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0">
              <a:extLst>
                <a:ext uri="{FF2B5EF4-FFF2-40B4-BE49-F238E27FC236}">
                  <a16:creationId xmlns:a16="http://schemas.microsoft.com/office/drawing/2014/main" id="{1FA0EB50-E8CB-45B4-8ED5-788754F4CE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1">
              <a:extLst>
                <a:ext uri="{FF2B5EF4-FFF2-40B4-BE49-F238E27FC236}">
                  <a16:creationId xmlns:a16="http://schemas.microsoft.com/office/drawing/2014/main" id="{FC507F72-75CE-468E-B348-AE1873E9E7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2">
              <a:extLst>
                <a:ext uri="{FF2B5EF4-FFF2-40B4-BE49-F238E27FC236}">
                  <a16:creationId xmlns:a16="http://schemas.microsoft.com/office/drawing/2014/main" id="{781D34F2-C0B0-4220-BA83-AE4CDC2BE4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43">
              <a:extLst>
                <a:ext uri="{FF2B5EF4-FFF2-40B4-BE49-F238E27FC236}">
                  <a16:creationId xmlns:a16="http://schemas.microsoft.com/office/drawing/2014/main" id="{96D3A3D8-2214-47E2-90DF-EB8E8922E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4">
              <a:extLst>
                <a:ext uri="{FF2B5EF4-FFF2-40B4-BE49-F238E27FC236}">
                  <a16:creationId xmlns:a16="http://schemas.microsoft.com/office/drawing/2014/main" id="{E5C891BD-8830-427B-A690-1C3D8BAD0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Rectangle 45">
              <a:extLst>
                <a:ext uri="{FF2B5EF4-FFF2-40B4-BE49-F238E27FC236}">
                  <a16:creationId xmlns:a16="http://schemas.microsoft.com/office/drawing/2014/main" id="{4A3705CB-C3BA-4834-822A-E97C2F8A0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5" name="Freeform 46">
              <a:extLst>
                <a:ext uri="{FF2B5EF4-FFF2-40B4-BE49-F238E27FC236}">
                  <a16:creationId xmlns:a16="http://schemas.microsoft.com/office/drawing/2014/main" id="{3CF22130-7505-4C25-AC49-5DD59EF7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7">
              <a:extLst>
                <a:ext uri="{FF2B5EF4-FFF2-40B4-BE49-F238E27FC236}">
                  <a16:creationId xmlns:a16="http://schemas.microsoft.com/office/drawing/2014/main" id="{EFF560F4-697B-4CC1-9AC8-6C91A8017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48">
              <a:extLst>
                <a:ext uri="{FF2B5EF4-FFF2-40B4-BE49-F238E27FC236}">
                  <a16:creationId xmlns:a16="http://schemas.microsoft.com/office/drawing/2014/main" id="{7D3216B3-1293-43C4-BBFA-B836E5895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49">
              <a:extLst>
                <a:ext uri="{FF2B5EF4-FFF2-40B4-BE49-F238E27FC236}">
                  <a16:creationId xmlns:a16="http://schemas.microsoft.com/office/drawing/2014/main" id="{A0665B7D-2416-4B87-A001-9EDD0EF63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0">
              <a:extLst>
                <a:ext uri="{FF2B5EF4-FFF2-40B4-BE49-F238E27FC236}">
                  <a16:creationId xmlns:a16="http://schemas.microsoft.com/office/drawing/2014/main" id="{2EE2432C-262C-4267-930A-BE1A8F6A9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1">
              <a:extLst>
                <a:ext uri="{FF2B5EF4-FFF2-40B4-BE49-F238E27FC236}">
                  <a16:creationId xmlns:a16="http://schemas.microsoft.com/office/drawing/2014/main" id="{02A3432C-1ED1-4B42-B85C-81EC80B04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2">
              <a:extLst>
                <a:ext uri="{FF2B5EF4-FFF2-40B4-BE49-F238E27FC236}">
                  <a16:creationId xmlns:a16="http://schemas.microsoft.com/office/drawing/2014/main" id="{A4AB4B84-080E-4A9D-99AC-F28468466A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3">
              <a:extLst>
                <a:ext uri="{FF2B5EF4-FFF2-40B4-BE49-F238E27FC236}">
                  <a16:creationId xmlns:a16="http://schemas.microsoft.com/office/drawing/2014/main" id="{668A2CA1-9949-45D9-A81C-AAF5287AD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1151A1EC-0A92-4424-A8E5-8C32BA818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5">
              <a:extLst>
                <a:ext uri="{FF2B5EF4-FFF2-40B4-BE49-F238E27FC236}">
                  <a16:creationId xmlns:a16="http://schemas.microsoft.com/office/drawing/2014/main" id="{277D7F09-E974-49B2-B91E-F8B15CF5E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6">
              <a:extLst>
                <a:ext uri="{FF2B5EF4-FFF2-40B4-BE49-F238E27FC236}">
                  <a16:creationId xmlns:a16="http://schemas.microsoft.com/office/drawing/2014/main" id="{E6FBA352-4C32-4913-BC4F-0D8A3108E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57">
              <a:extLst>
                <a:ext uri="{FF2B5EF4-FFF2-40B4-BE49-F238E27FC236}">
                  <a16:creationId xmlns:a16="http://schemas.microsoft.com/office/drawing/2014/main" id="{8C63A559-C7FD-4FCC-8318-A8A38535E9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58">
              <a:extLst>
                <a:ext uri="{FF2B5EF4-FFF2-40B4-BE49-F238E27FC236}">
                  <a16:creationId xmlns:a16="http://schemas.microsoft.com/office/drawing/2014/main" id="{17C111DD-1378-41CB-A7B3-240B74EFA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ECC60EEE-AABB-4099-9403-8A4CDD573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gradFill flip="none" rotWithShape="1">
            <a:gsLst>
              <a:gs pos="0">
                <a:schemeClr val="tx2">
                  <a:alpha val="80000"/>
                </a:schemeClr>
              </a:gs>
              <a:gs pos="100000">
                <a:schemeClr val="bg2">
                  <a:lumMod val="60000"/>
                  <a:lumOff val="40000"/>
                  <a:alpha val="60000"/>
                </a:schemeClr>
              </a:gs>
            </a:gsLst>
            <a:lin ang="5400000" scaled="0"/>
            <a:tileRect/>
          </a:gradFill>
        </p:grpSpPr>
        <p:sp>
          <p:nvSpPr>
            <p:cNvPr id="70" name="Freeform 32">
              <a:extLst>
                <a:ext uri="{FF2B5EF4-FFF2-40B4-BE49-F238E27FC236}">
                  <a16:creationId xmlns:a16="http://schemas.microsoft.com/office/drawing/2014/main" id="{37EE12D4-39A5-483C-9603-F67BC95C2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Freeform 33">
              <a:extLst>
                <a:ext uri="{FF2B5EF4-FFF2-40B4-BE49-F238E27FC236}">
                  <a16:creationId xmlns:a16="http://schemas.microsoft.com/office/drawing/2014/main" id="{EB0D59E9-096F-40E0-9841-CEE7D00810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34">
              <a:extLst>
                <a:ext uri="{FF2B5EF4-FFF2-40B4-BE49-F238E27FC236}">
                  <a16:creationId xmlns:a16="http://schemas.microsoft.com/office/drawing/2014/main" id="{282F10F0-6C2B-496C-8799-79FA8D0235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35">
              <a:extLst>
                <a:ext uri="{FF2B5EF4-FFF2-40B4-BE49-F238E27FC236}">
                  <a16:creationId xmlns:a16="http://schemas.microsoft.com/office/drawing/2014/main" id="{BF5C5BBE-C9CE-403B-A438-0179F6DE4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36">
              <a:extLst>
                <a:ext uri="{FF2B5EF4-FFF2-40B4-BE49-F238E27FC236}">
                  <a16:creationId xmlns:a16="http://schemas.microsoft.com/office/drawing/2014/main" id="{E934C356-875A-42AE-A732-2D9A0F71D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37">
              <a:extLst>
                <a:ext uri="{FF2B5EF4-FFF2-40B4-BE49-F238E27FC236}">
                  <a16:creationId xmlns:a16="http://schemas.microsoft.com/office/drawing/2014/main" id="{F01F959B-AD54-406B-B259-33E1753064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38">
              <a:extLst>
                <a:ext uri="{FF2B5EF4-FFF2-40B4-BE49-F238E27FC236}">
                  <a16:creationId xmlns:a16="http://schemas.microsoft.com/office/drawing/2014/main" id="{1F01FC20-9E7F-4CBD-80F4-FC59958C6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39">
              <a:extLst>
                <a:ext uri="{FF2B5EF4-FFF2-40B4-BE49-F238E27FC236}">
                  <a16:creationId xmlns:a16="http://schemas.microsoft.com/office/drawing/2014/main" id="{347EC5B5-5839-44EA-A8C8-42471CDC49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40">
              <a:extLst>
                <a:ext uri="{FF2B5EF4-FFF2-40B4-BE49-F238E27FC236}">
                  <a16:creationId xmlns:a16="http://schemas.microsoft.com/office/drawing/2014/main" id="{D116B3BA-0986-427E-B045-486A54F455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Rectangle 41">
              <a:extLst>
                <a:ext uri="{FF2B5EF4-FFF2-40B4-BE49-F238E27FC236}">
                  <a16:creationId xmlns:a16="http://schemas.microsoft.com/office/drawing/2014/main" id="{69492FD6-3328-4CD2-BF68-A1B7FC0C6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25622697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1092344"/>
            <a:ext cx="9905998" cy="92764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Traditional v Digital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There is an argument that children and young people need to be media literate for all forms of media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In the UK we have strict codes of contact when it comes to advertising to children however there have been numerous calls to ban advertising to children under 11 completely.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521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C892AB0-7D6D-4FC9-9105-0CB427161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07353E4-FA19-40CB-8AF8-3A8E6704B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598488" cy="1981201"/>
            <a:chOff x="194733" y="0"/>
            <a:chExt cx="598488" cy="1981201"/>
          </a:xfrm>
        </p:grpSpPr>
        <p:sp>
          <p:nvSpPr>
            <p:cNvPr id="11" name="Freeform 35">
              <a:extLst>
                <a:ext uri="{FF2B5EF4-FFF2-40B4-BE49-F238E27FC236}">
                  <a16:creationId xmlns:a16="http://schemas.microsoft.com/office/drawing/2014/main" id="{697D009D-8E70-460A-BE57-321BB0764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85221" y="0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2" name="Freeform 36">
              <a:extLst>
                <a:ext uri="{FF2B5EF4-FFF2-40B4-BE49-F238E27FC236}">
                  <a16:creationId xmlns:a16="http://schemas.microsoft.com/office/drawing/2014/main" id="{D0001F35-F282-403E-8D08-0D204D851F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526521" y="1141413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3" name="Freeform 38">
              <a:extLst>
                <a:ext uri="{FF2B5EF4-FFF2-40B4-BE49-F238E27FC236}">
                  <a16:creationId xmlns:a16="http://schemas.microsoft.com/office/drawing/2014/main" id="{3F8A69A2-2D15-40CD-8C14-A18643AB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9996" y="1792288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4" name="Freeform 39">
              <a:extLst>
                <a:ext uri="{FF2B5EF4-FFF2-40B4-BE49-F238E27FC236}">
                  <a16:creationId xmlns:a16="http://schemas.microsoft.com/office/drawing/2014/main" id="{B665CA2A-9D55-4786-9343-EB4667262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94733" y="0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5" name="Freeform 40">
              <a:extLst>
                <a:ext uri="{FF2B5EF4-FFF2-40B4-BE49-F238E27FC236}">
                  <a16:creationId xmlns:a16="http://schemas.microsoft.com/office/drawing/2014/main" id="{CEE9BD85-96DF-4CDF-BC0F-C4E46062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02721" y="24288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6" name="Rectangle 41">
              <a:extLst>
                <a:ext uri="{FF2B5EF4-FFF2-40B4-BE49-F238E27FC236}">
                  <a16:creationId xmlns:a16="http://schemas.microsoft.com/office/drawing/2014/main" id="{6BB6F5E5-6CA3-4B20-86A7-1174D6E71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93208" y="0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328E69E-CE3D-4110-8BF7-AD3C0C10C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5512" y="0"/>
            <a:ext cx="650875" cy="1730375"/>
            <a:chOff x="11347978" y="0"/>
            <a:chExt cx="650875" cy="1730375"/>
          </a:xfrm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30F84C80-9E12-4460-B88F-D03839F0C8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67041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2F84C18C-5783-48FF-9DE0-FDA327CFC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47978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08C6A855-346C-4589-9AD4-5E15BCBC7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4678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2" name="Freeform 37">
              <a:extLst>
                <a:ext uri="{FF2B5EF4-FFF2-40B4-BE49-F238E27FC236}">
                  <a16:creationId xmlns:a16="http://schemas.microsoft.com/office/drawing/2014/main" id="{7E64BEE6-1157-421C-A02A-47639E4D9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94053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64806C9-3599-45A7-BCFF-F762C5427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40267" y="5118101"/>
            <a:ext cx="650875" cy="1730375"/>
            <a:chOff x="118533" y="5118101"/>
            <a:chExt cx="650875" cy="1730375"/>
          </a:xfrm>
        </p:grpSpPr>
        <p:sp>
          <p:nvSpPr>
            <p:cNvPr id="25" name="Freeform 32">
              <a:extLst>
                <a:ext uri="{FF2B5EF4-FFF2-40B4-BE49-F238E27FC236}">
                  <a16:creationId xmlns:a16="http://schemas.microsoft.com/office/drawing/2014/main" id="{41D6E755-9558-4CAA-8F56-469D231C3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37596" y="6335713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6" name="Freeform 33">
              <a:extLst>
                <a:ext uri="{FF2B5EF4-FFF2-40B4-BE49-F238E27FC236}">
                  <a16:creationId xmlns:a16="http://schemas.microsoft.com/office/drawing/2014/main" id="{8FCD41C4-606C-446C-8C81-6353C6442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18533" y="622141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7" name="Freeform 34">
              <a:extLst>
                <a:ext uri="{FF2B5EF4-FFF2-40B4-BE49-F238E27FC236}">
                  <a16:creationId xmlns:a16="http://schemas.microsoft.com/office/drawing/2014/main" id="{274CFBE4-CEA6-4C81-BB1E-83E189677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5233" y="5118101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24813D3D-7B30-42F2-9065-1B40F140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464608" y="5299075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287AC97-A8E8-4B45-A50A-3057A88B4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1229445" y="4867275"/>
            <a:ext cx="598488" cy="1981201"/>
            <a:chOff x="11424178" y="4867275"/>
            <a:chExt cx="598488" cy="1981201"/>
          </a:xfrm>
        </p:grpSpPr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57D70AA8-D36C-4DF9-B7D7-4E2C9BEF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14666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74D88556-8C5B-41AF-9FA0-92D273470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55966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17E00558-8912-48C6-8202-D8A2D854B7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9441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4" name="Freeform 39">
              <a:extLst>
                <a:ext uri="{FF2B5EF4-FFF2-40B4-BE49-F238E27FC236}">
                  <a16:creationId xmlns:a16="http://schemas.microsoft.com/office/drawing/2014/main" id="{7E4C092A-90EF-4870-97FC-C2D97FD2CE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24178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5" name="Freeform 40">
              <a:extLst>
                <a:ext uri="{FF2B5EF4-FFF2-40B4-BE49-F238E27FC236}">
                  <a16:creationId xmlns:a16="http://schemas.microsoft.com/office/drawing/2014/main" id="{0C8C091A-4902-4B98-BB6B-AF6FA1174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32166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6" name="Rectangle 41">
              <a:extLst>
                <a:ext uri="{FF2B5EF4-FFF2-40B4-BE49-F238E27FC236}">
                  <a16:creationId xmlns:a16="http://schemas.microsoft.com/office/drawing/2014/main" id="{50C57AA3-5B6E-4C49-9AE3-D130A254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22653" y="6596063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6D29BE04-4454-4832-B83F-10D001BFF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ound Diagonal Corner Rectangle 7">
            <a:extLst>
              <a:ext uri="{FF2B5EF4-FFF2-40B4-BE49-F238E27FC236}">
                <a16:creationId xmlns:a16="http://schemas.microsoft.com/office/drawing/2014/main" id="{98714CE9-3C2C-48E1-8B8F-CFB7735C4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867" y="766234"/>
            <a:ext cx="10346266" cy="5325532"/>
          </a:xfrm>
          <a:prstGeom prst="round2DiagRect">
            <a:avLst>
              <a:gd name="adj1" fmla="val 4147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7445" y="1168078"/>
            <a:ext cx="9048219" cy="1092200"/>
          </a:xfrm>
        </p:spPr>
        <p:txBody>
          <a:bodyPr anchor="ctr">
            <a:normAutofit/>
          </a:bodyPr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7446" y="2413001"/>
            <a:ext cx="9048218" cy="303318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“Research has linked growing commercial pressures on children to higher rates of depression, lower self-esteem and to mental health problems but that it is very difficult to prove such a link.”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Source: J Kent, Leave our kids alone campaign</a:t>
            </a:r>
          </a:p>
          <a:p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929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78A47D-4F17-40FE-AB70-7AF78A957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400" y="-142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5BE3A7E-6A3F-401E-A025-BBB8FDB8D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60000"/>
            </a:schemeClr>
          </a:solidFill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41EE9036-817C-476C-BD59-B5184F9A3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098087A-B4E4-4300-A841-44988BD88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5BD5F4B-A39C-4DF9-84E4-A4D33F30E6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D7FA9858-BFA0-4D5B-AF72-B1B65EB069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A508A5F3-AFE0-4750-A9C2-B51A514FF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2B4AAEB-ABF4-42A7-BE52-0B442190D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767C370-4A42-4376-8CAE-606C4BC8F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36205F53-9C95-4954-B97C-1625BB8A3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DC80B58E-3469-43E9-96FC-D747B6983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E17A4ED2-DDD7-4B4D-A39C-9B0121C88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A2C14A85-E7A9-4E1D-809F-20F5CFA78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Line 16">
              <a:extLst>
                <a:ext uri="{FF2B5EF4-FFF2-40B4-BE49-F238E27FC236}">
                  <a16:creationId xmlns:a16="http://schemas.microsoft.com/office/drawing/2014/main" id="{F3D51E32-9399-4B7F-8D91-BF9A068B8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9969F9D2-502D-4C1D-ABA5-02B1BF2A0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4AE555C6-5623-478A-BF35-63E9929A3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A3D3AED4-A69E-4301-9BB4-436DC5F0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3B8082C-2D81-48D7-8B45-85B7C8929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Rectangle 21">
              <a:extLst>
                <a:ext uri="{FF2B5EF4-FFF2-40B4-BE49-F238E27FC236}">
                  <a16:creationId xmlns:a16="http://schemas.microsoft.com/office/drawing/2014/main" id="{9AD35461-BA86-408B-8A29-244EB2F2F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F238E495-B6C6-4857-899B-CDD584831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E20A751E-054C-4EC2-8DA3-0EC923A658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B6E8E701-3D21-4E5C-AB6E-9A7404697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431BDA41-D09D-4984-B888-756F5F81B4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0DC943D2-20E4-4C00-82D2-D405A7C00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4BC34A74-80A2-4DE1-8ADC-BBD170903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C6C3CA25-431F-4E26-952D-4AA9C4C725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776D1836-82AE-40EF-9829-C6B8D2CF0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9A8E397E-ADF9-45C1-98F4-3F5A86378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DE07CFD9-357F-40BC-A792-CE874BFE5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1082673"/>
            <a:ext cx="2869416" cy="4708528"/>
          </a:xfrm>
        </p:spPr>
        <p:txBody>
          <a:bodyPr>
            <a:normAutofit/>
          </a:bodyPr>
          <a:lstStyle/>
          <a:p>
            <a:pPr algn="r"/>
            <a:r>
              <a:rPr lang="en-GB" sz="4000" b="1"/>
              <a:t>Theory</a:t>
            </a:r>
            <a:br>
              <a:rPr lang="en-GB" sz="4000"/>
            </a:br>
            <a:endParaRPr lang="en-GB" sz="4000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85ECEC0-FF5D-4348-92C7-1EA7C61E7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454684"/>
            <a:ext cx="0" cy="3649129"/>
          </a:xfrm>
          <a:prstGeom prst="line">
            <a:avLst/>
          </a:prstGeom>
          <a:ln w="2540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7763" y="1082673"/>
            <a:ext cx="5751237" cy="470852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/>
              <a:t>According to Malamuth, Linz and Yao (2005) “the internet provides “</a:t>
            </a:r>
            <a:r>
              <a:rPr lang="en-GB" sz="1800" b="1"/>
              <a:t>motivational</a:t>
            </a:r>
            <a:r>
              <a:rPr lang="en-GB" sz="1800"/>
              <a:t>”, “</a:t>
            </a:r>
            <a:r>
              <a:rPr lang="en-GB" sz="1800" b="1"/>
              <a:t>disinhibitory</a:t>
            </a:r>
            <a:r>
              <a:rPr lang="en-GB" sz="1800"/>
              <a:t>” and “</a:t>
            </a:r>
            <a:r>
              <a:rPr lang="en-GB" sz="1800" b="1"/>
              <a:t>opportunity</a:t>
            </a:r>
            <a:r>
              <a:rPr lang="en-GB" sz="1800"/>
              <a:t>” aspects that make it somewhat different from traditional media in terms of it’s potential impact”.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/>
              <a:t>(Cited in Children, Adolescents and the media (2014) 3rd edition, pg403)</a:t>
            </a:r>
          </a:p>
          <a:p>
            <a:endParaRPr lang="en-GB" sz="1800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F4E035BE-9FF4-43D3-BC25-CF582D7FF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60000"/>
            </a:schemeClr>
          </a:solidFill>
        </p:grpSpPr>
        <p:sp>
          <p:nvSpPr>
            <p:cNvPr id="42" name="Freeform 32">
              <a:extLst>
                <a:ext uri="{FF2B5EF4-FFF2-40B4-BE49-F238E27FC236}">
                  <a16:creationId xmlns:a16="http://schemas.microsoft.com/office/drawing/2014/main" id="{F98BCEB2-EC20-4E84-A994-0AC37292C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3">
              <a:extLst>
                <a:ext uri="{FF2B5EF4-FFF2-40B4-BE49-F238E27FC236}">
                  <a16:creationId xmlns:a16="http://schemas.microsoft.com/office/drawing/2014/main" id="{7A2E1821-AEDF-417E-9F17-83379E9C0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4">
              <a:extLst>
                <a:ext uri="{FF2B5EF4-FFF2-40B4-BE49-F238E27FC236}">
                  <a16:creationId xmlns:a16="http://schemas.microsoft.com/office/drawing/2014/main" id="{CB3734E2-8292-4B47-B6AB-0E5A058DE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5">
              <a:extLst>
                <a:ext uri="{FF2B5EF4-FFF2-40B4-BE49-F238E27FC236}">
                  <a16:creationId xmlns:a16="http://schemas.microsoft.com/office/drawing/2014/main" id="{A0B09C51-29AB-45C0-B707-CCFB9DF28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6">
              <a:extLst>
                <a:ext uri="{FF2B5EF4-FFF2-40B4-BE49-F238E27FC236}">
                  <a16:creationId xmlns:a16="http://schemas.microsoft.com/office/drawing/2014/main" id="{510C0CED-AE1B-45AE-B5E1-57521E589D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7">
              <a:extLst>
                <a:ext uri="{FF2B5EF4-FFF2-40B4-BE49-F238E27FC236}">
                  <a16:creationId xmlns:a16="http://schemas.microsoft.com/office/drawing/2014/main" id="{591F2327-4B45-41AA-B41C-7404B6A1E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8">
              <a:extLst>
                <a:ext uri="{FF2B5EF4-FFF2-40B4-BE49-F238E27FC236}">
                  <a16:creationId xmlns:a16="http://schemas.microsoft.com/office/drawing/2014/main" id="{5A63224C-41A0-42C0-96F6-0B2BE99A13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9">
              <a:extLst>
                <a:ext uri="{FF2B5EF4-FFF2-40B4-BE49-F238E27FC236}">
                  <a16:creationId xmlns:a16="http://schemas.microsoft.com/office/drawing/2014/main" id="{A7C00B9F-C253-4776-9935-EC02254A4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0">
              <a:extLst>
                <a:ext uri="{FF2B5EF4-FFF2-40B4-BE49-F238E27FC236}">
                  <a16:creationId xmlns:a16="http://schemas.microsoft.com/office/drawing/2014/main" id="{5062D4AA-13F3-4064-8440-FFE8562D8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Rectangle 41">
              <a:extLst>
                <a:ext uri="{FF2B5EF4-FFF2-40B4-BE49-F238E27FC236}">
                  <a16:creationId xmlns:a16="http://schemas.microsoft.com/office/drawing/2014/main" id="{3E143B27-CB82-440B-879B-D25C1891C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4030306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Motivational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/>
              <a:t>Refers to the desire and drive to be online</a:t>
            </a:r>
          </a:p>
          <a:p>
            <a:pPr algn="ctr"/>
            <a:r>
              <a:rPr lang="en-GB" dirty="0"/>
              <a:t>Always on</a:t>
            </a:r>
          </a:p>
          <a:p>
            <a:pPr algn="ctr"/>
            <a:r>
              <a:rPr lang="en-GB" dirty="0"/>
              <a:t>Easy access</a:t>
            </a:r>
          </a:p>
          <a:p>
            <a:pPr algn="ctr"/>
            <a:r>
              <a:rPr lang="en-GB" dirty="0"/>
              <a:t>More opportunity for engagement</a:t>
            </a:r>
          </a:p>
          <a:p>
            <a:pPr algn="ctr"/>
            <a:r>
              <a:rPr lang="en-GB" dirty="0"/>
              <a:t>Has the ability to inspire increased learning.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218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Disinhibitory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/>
              <a:t>Content is largely unregulated</a:t>
            </a:r>
          </a:p>
          <a:p>
            <a:pPr algn="ctr"/>
            <a:r>
              <a:rPr lang="en-GB" dirty="0"/>
              <a:t>Studies show that extreme forms of violent and/or sexual content are more prevalent on the internet</a:t>
            </a:r>
          </a:p>
          <a:p>
            <a:pPr algn="ctr"/>
            <a:r>
              <a:rPr lang="en-GB" dirty="0"/>
              <a:t>Participation can be private and anonymous</a:t>
            </a:r>
          </a:p>
          <a:p>
            <a:pPr algn="ctr"/>
            <a:r>
              <a:rPr lang="en-GB" dirty="0"/>
              <a:t>More difficult for parents/guardians to monitor.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2845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Opportunity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/>
              <a:t>People are more reachable and available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In relation to cyberbullying and child sexual exploitation the identity of the perpetrator can be disguised.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455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importance of media literacy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Needs parental/guardian support</a:t>
            </a:r>
          </a:p>
          <a:p>
            <a:r>
              <a:rPr lang="en-GB" dirty="0"/>
              <a:t>Free and open conversations</a:t>
            </a:r>
          </a:p>
          <a:p>
            <a:r>
              <a:rPr lang="en-GB" dirty="0"/>
              <a:t>Closing the participation gap between parents and children and young people</a:t>
            </a:r>
          </a:p>
          <a:p>
            <a:r>
              <a:rPr lang="en-GB" dirty="0"/>
              <a:t>Parents need to consider their own digital foot prints and the ones they create for their children.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513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https://eus-www.sway-cdn.com/s/6OslEKwWmVcuzLCG/images/NHEv99Uw2KOpD5?quality=300&amp;allowAnimation=true&amp;embeddedHost=true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350" y="2360815"/>
            <a:ext cx="4704123" cy="2634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56079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825537"/>
            <a:ext cx="9905999" cy="3541714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https://www.getsafeonline.org/safeguarding-children/</a:t>
            </a:r>
            <a:endParaRPr lang="en-GB" dirty="0"/>
          </a:p>
          <a:p>
            <a:r>
              <a:rPr lang="en-GB" dirty="0">
                <a:hlinkClick r:id="rId3"/>
              </a:rPr>
              <a:t>http://parentinfo.org/</a:t>
            </a:r>
            <a:endParaRPr lang="en-GB" dirty="0"/>
          </a:p>
          <a:p>
            <a:r>
              <a:rPr lang="en-GB" dirty="0">
                <a:hlinkClick r:id="rId4"/>
              </a:rPr>
              <a:t>http://wisekids.org.uk/wk/</a:t>
            </a:r>
            <a:endParaRPr lang="en-GB" dirty="0"/>
          </a:p>
          <a:p>
            <a:r>
              <a:rPr lang="en-GB" dirty="0">
                <a:hlinkClick r:id="rId5"/>
              </a:rPr>
              <a:t>http://www.internetmatters.org/</a:t>
            </a:r>
            <a:endParaRPr lang="en-GB" dirty="0"/>
          </a:p>
          <a:p>
            <a:r>
              <a:rPr lang="en-GB" dirty="0">
                <a:hlinkClick r:id="rId6"/>
              </a:rPr>
              <a:t>http://juniorachievementradio.com/86-empathy-dead/</a:t>
            </a:r>
            <a:endParaRPr lang="en-GB" dirty="0"/>
          </a:p>
          <a:p>
            <a:r>
              <a:rPr lang="en-GB" dirty="0">
                <a:hlinkClick r:id="rId7"/>
              </a:rPr>
              <a:t>http://micheleborba.com/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023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/>
              <a:t>PLEASE ENSURE YOU LISTEN TO THIS DEBATE…</a:t>
            </a:r>
          </a:p>
        </p:txBody>
      </p:sp>
      <p:pic>
        <p:nvPicPr>
          <p:cNvPr id="4" name="Content Placeholder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43580" y="2249488"/>
            <a:ext cx="8101666" cy="354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078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For next week please…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…Familiarise your self with the variety of social media platforms available.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7476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52C36"/>
      </a:dk2>
      <a:lt2>
        <a:srgbClr val="7C96A3"/>
      </a:lt2>
      <a:accent1>
        <a:srgbClr val="4FD093"/>
      </a:accent1>
      <a:accent2>
        <a:srgbClr val="54BCDF"/>
      </a:accent2>
      <a:accent3>
        <a:srgbClr val="A262D0"/>
      </a:accent3>
      <a:accent4>
        <a:srgbClr val="D7537B"/>
      </a:accent4>
      <a:accent5>
        <a:srgbClr val="E78045"/>
      </a:accent5>
      <a:accent6>
        <a:srgbClr val="84C350"/>
      </a:accent6>
      <a:hlink>
        <a:srgbClr val="22FFFF"/>
      </a:hlink>
      <a:folHlink>
        <a:srgbClr val="9BF3FD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378</Words>
  <Application>Microsoft Macintosh PowerPoint</Application>
  <PresentationFormat>Widescreen</PresentationFormat>
  <Paragraphs>43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Tw Cen MT</vt:lpstr>
      <vt:lpstr>Circuit</vt:lpstr>
      <vt:lpstr>Traditional vs Digital</vt:lpstr>
      <vt:lpstr>Traditional v Digital </vt:lpstr>
      <vt:lpstr>PowerPoint Presentation</vt:lpstr>
      <vt:lpstr>Theory </vt:lpstr>
      <vt:lpstr>Motivational </vt:lpstr>
      <vt:lpstr>Disinhibitory </vt:lpstr>
      <vt:lpstr>Opportunity </vt:lpstr>
      <vt:lpstr>The importance of media literacy </vt:lpstr>
      <vt:lpstr>PowerPoint Presentation</vt:lpstr>
      <vt:lpstr>Research </vt:lpstr>
      <vt:lpstr>PLEASE ENSURE YOU LISTEN TO THIS DEBATE…</vt:lpstr>
      <vt:lpstr>For next week please…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Traditional vs Digital</dc:title>
  <dc:creator>Jaymie Phillips</dc:creator>
  <cp:lastModifiedBy>Jaymie Phillips</cp:lastModifiedBy>
  <cp:revision>1</cp:revision>
  <dcterms:created xsi:type="dcterms:W3CDTF">2020-10-19T14:34:36Z</dcterms:created>
  <dcterms:modified xsi:type="dcterms:W3CDTF">2020-10-19T14:35:39Z</dcterms:modified>
</cp:coreProperties>
</file>