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2"/>
    <p:sldId id="257" r:id="rId3"/>
    <p:sldId id="258" r:id="rId4"/>
    <p:sldId id="260" r:id="rId5"/>
    <p:sldId id="261" r:id="rId6"/>
    <p:sldId id="262" r:id="rId7"/>
    <p:sldId id="263" r:id="rId8"/>
    <p:sldId id="259"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3" d="100"/>
          <a:sy n="63" d="100"/>
        </p:scale>
        <p:origin x="61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3D8CBE-93A3-420B-B744-96556F8A313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7C14A01-F777-4325-A94F-37060887A951}">
      <dgm:prSet/>
      <dgm:spPr/>
      <dgm:t>
        <a:bodyPr/>
        <a:lstStyle/>
        <a:p>
          <a:pPr>
            <a:lnSpc>
              <a:spcPct val="100000"/>
            </a:lnSpc>
          </a:pPr>
          <a:r>
            <a:rPr lang="en-US"/>
            <a:t>Smith, A. (2019). Digital Skills and Professional Advancement: A Contemporary Perspective. Journal of Digital Competence, 12(3), 45-61.</a:t>
          </a:r>
        </a:p>
      </dgm:t>
    </dgm:pt>
    <dgm:pt modelId="{033C1D15-74E5-4964-8A4C-710CE33F8DB3}" type="parTrans" cxnId="{31B33C7D-ABD9-40CE-9C90-32293C28638F}">
      <dgm:prSet/>
      <dgm:spPr/>
      <dgm:t>
        <a:bodyPr/>
        <a:lstStyle/>
        <a:p>
          <a:endParaRPr lang="en-US"/>
        </a:p>
      </dgm:t>
    </dgm:pt>
    <dgm:pt modelId="{6DD4C256-0FC8-4769-8CDF-1931051949D3}" type="sibTrans" cxnId="{31B33C7D-ABD9-40CE-9C90-32293C28638F}">
      <dgm:prSet/>
      <dgm:spPr/>
      <dgm:t>
        <a:bodyPr/>
        <a:lstStyle/>
        <a:p>
          <a:endParaRPr lang="en-US"/>
        </a:p>
      </dgm:t>
    </dgm:pt>
    <dgm:pt modelId="{88FAC809-ACB5-476F-9513-BE8D8DC5B3D7}">
      <dgm:prSet/>
      <dgm:spPr/>
      <dgm:t>
        <a:bodyPr/>
        <a:lstStyle/>
        <a:p>
          <a:pPr>
            <a:lnSpc>
              <a:spcPct val="100000"/>
            </a:lnSpc>
          </a:pPr>
          <a:r>
            <a:rPr lang="en-US"/>
            <a:t>Jones, R., et al. (2021). Nurturing Digital Literacy in Higher Education. International Journal of Educational Technology, 8(2), 112-130.</a:t>
          </a:r>
        </a:p>
      </dgm:t>
    </dgm:pt>
    <dgm:pt modelId="{360E15D6-73D2-4AC9-B53A-60795553B342}" type="parTrans" cxnId="{7AD17BD0-8FA1-4B3B-8E30-0E95C18273C2}">
      <dgm:prSet/>
      <dgm:spPr/>
      <dgm:t>
        <a:bodyPr/>
        <a:lstStyle/>
        <a:p>
          <a:endParaRPr lang="en-US"/>
        </a:p>
      </dgm:t>
    </dgm:pt>
    <dgm:pt modelId="{C53DCB0F-4EAD-41A9-9CD9-8EFA1121D632}" type="sibTrans" cxnId="{7AD17BD0-8FA1-4B3B-8E30-0E95C18273C2}">
      <dgm:prSet/>
      <dgm:spPr/>
      <dgm:t>
        <a:bodyPr/>
        <a:lstStyle/>
        <a:p>
          <a:endParaRPr lang="en-US"/>
        </a:p>
      </dgm:t>
    </dgm:pt>
    <dgm:pt modelId="{7D35A39F-CD58-435D-B2FD-91139B4E293B}">
      <dgm:prSet/>
      <dgm:spPr/>
      <dgm:t>
        <a:bodyPr/>
        <a:lstStyle/>
        <a:p>
          <a:pPr>
            <a:lnSpc>
              <a:spcPct val="100000"/>
            </a:lnSpc>
          </a:pPr>
          <a:r>
            <a:rPr lang="en-US"/>
            <a:t>Brown, L., &amp; White, P. (2022). Digital Skills and Employability: A Longitudinal Study of Graduates. Journal of Career Development, 15(4), 287-305.</a:t>
          </a:r>
        </a:p>
      </dgm:t>
    </dgm:pt>
    <dgm:pt modelId="{98951AF1-EC4B-4898-8EE4-38F8B5195667}" type="parTrans" cxnId="{C66D2E52-BC19-4297-A6C4-E1DD0016111D}">
      <dgm:prSet/>
      <dgm:spPr/>
      <dgm:t>
        <a:bodyPr/>
        <a:lstStyle/>
        <a:p>
          <a:endParaRPr lang="en-US"/>
        </a:p>
      </dgm:t>
    </dgm:pt>
    <dgm:pt modelId="{2DC47ED1-2C41-468E-9434-790708E1D1FB}" type="sibTrans" cxnId="{C66D2E52-BC19-4297-A6C4-E1DD0016111D}">
      <dgm:prSet/>
      <dgm:spPr/>
      <dgm:t>
        <a:bodyPr/>
        <a:lstStyle/>
        <a:p>
          <a:endParaRPr lang="en-US"/>
        </a:p>
      </dgm:t>
    </dgm:pt>
    <dgm:pt modelId="{3626E7F0-6D73-4CA7-B6A3-B25EC8F3DF4C}" type="pres">
      <dgm:prSet presAssocID="{9F3D8CBE-93A3-420B-B744-96556F8A3133}" presName="root" presStyleCnt="0">
        <dgm:presLayoutVars>
          <dgm:dir/>
          <dgm:resizeHandles val="exact"/>
        </dgm:presLayoutVars>
      </dgm:prSet>
      <dgm:spPr/>
    </dgm:pt>
    <dgm:pt modelId="{3C6C81B5-8BE6-4AC0-A1BD-B2B99A29567F}" type="pres">
      <dgm:prSet presAssocID="{37C14A01-F777-4325-A94F-37060887A951}" presName="compNode" presStyleCnt="0"/>
      <dgm:spPr/>
    </dgm:pt>
    <dgm:pt modelId="{4415E2F9-D905-405C-B699-956B60391F90}" type="pres">
      <dgm:prSet presAssocID="{37C14A01-F777-4325-A94F-37060887A951}" presName="bgRect" presStyleLbl="bgShp" presStyleIdx="0" presStyleCnt="3"/>
      <dgm:spPr/>
    </dgm:pt>
    <dgm:pt modelId="{1DFC5152-7C73-4662-AF67-8D83F9DA35DD}" type="pres">
      <dgm:prSet presAssocID="{37C14A01-F777-4325-A94F-37060887A95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D3C840A8-2679-4EB8-9267-447CA2BE1BCF}" type="pres">
      <dgm:prSet presAssocID="{37C14A01-F777-4325-A94F-37060887A951}" presName="spaceRect" presStyleCnt="0"/>
      <dgm:spPr/>
    </dgm:pt>
    <dgm:pt modelId="{6C473A96-9B24-4431-8152-212E5F52FDFE}" type="pres">
      <dgm:prSet presAssocID="{37C14A01-F777-4325-A94F-37060887A951}" presName="parTx" presStyleLbl="revTx" presStyleIdx="0" presStyleCnt="3">
        <dgm:presLayoutVars>
          <dgm:chMax val="0"/>
          <dgm:chPref val="0"/>
        </dgm:presLayoutVars>
      </dgm:prSet>
      <dgm:spPr/>
    </dgm:pt>
    <dgm:pt modelId="{01D650B3-A81E-4EF7-A0A4-ECE8E5C2A915}" type="pres">
      <dgm:prSet presAssocID="{6DD4C256-0FC8-4769-8CDF-1931051949D3}" presName="sibTrans" presStyleCnt="0"/>
      <dgm:spPr/>
    </dgm:pt>
    <dgm:pt modelId="{F3506C07-C27A-464A-9DAE-65AD226551F0}" type="pres">
      <dgm:prSet presAssocID="{88FAC809-ACB5-476F-9513-BE8D8DC5B3D7}" presName="compNode" presStyleCnt="0"/>
      <dgm:spPr/>
    </dgm:pt>
    <dgm:pt modelId="{D89E1EEA-3A29-450E-A497-7198242814F3}" type="pres">
      <dgm:prSet presAssocID="{88FAC809-ACB5-476F-9513-BE8D8DC5B3D7}" presName="bgRect" presStyleLbl="bgShp" presStyleIdx="1" presStyleCnt="3"/>
      <dgm:spPr/>
    </dgm:pt>
    <dgm:pt modelId="{1133B8A9-6A18-48B7-8F1B-BC32668780B0}" type="pres">
      <dgm:prSet presAssocID="{88FAC809-ACB5-476F-9513-BE8D8DC5B3D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aduation Cap"/>
        </a:ext>
      </dgm:extLst>
    </dgm:pt>
    <dgm:pt modelId="{904736C3-C157-468A-8E60-3B48DBA86789}" type="pres">
      <dgm:prSet presAssocID="{88FAC809-ACB5-476F-9513-BE8D8DC5B3D7}" presName="spaceRect" presStyleCnt="0"/>
      <dgm:spPr/>
    </dgm:pt>
    <dgm:pt modelId="{8DE4B4AC-EED9-4466-8A36-6EE5603E826E}" type="pres">
      <dgm:prSet presAssocID="{88FAC809-ACB5-476F-9513-BE8D8DC5B3D7}" presName="parTx" presStyleLbl="revTx" presStyleIdx="1" presStyleCnt="3">
        <dgm:presLayoutVars>
          <dgm:chMax val="0"/>
          <dgm:chPref val="0"/>
        </dgm:presLayoutVars>
      </dgm:prSet>
      <dgm:spPr/>
    </dgm:pt>
    <dgm:pt modelId="{403C7E1F-9C88-4732-A4FA-8988421ED195}" type="pres">
      <dgm:prSet presAssocID="{C53DCB0F-4EAD-41A9-9CD9-8EFA1121D632}" presName="sibTrans" presStyleCnt="0"/>
      <dgm:spPr/>
    </dgm:pt>
    <dgm:pt modelId="{2CB07F14-9C56-4069-9D4D-D148BF2FF72A}" type="pres">
      <dgm:prSet presAssocID="{7D35A39F-CD58-435D-B2FD-91139B4E293B}" presName="compNode" presStyleCnt="0"/>
      <dgm:spPr/>
    </dgm:pt>
    <dgm:pt modelId="{15EDF156-F977-4D63-8991-D48850A90277}" type="pres">
      <dgm:prSet presAssocID="{7D35A39F-CD58-435D-B2FD-91139B4E293B}" presName="bgRect" presStyleLbl="bgShp" presStyleIdx="2" presStyleCnt="3"/>
      <dgm:spPr/>
    </dgm:pt>
    <dgm:pt modelId="{828A1BD8-EA55-44B2-90AE-AB2F448F58A0}" type="pres">
      <dgm:prSet presAssocID="{7D35A39F-CD58-435D-B2FD-91139B4E293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iploma Roll"/>
        </a:ext>
      </dgm:extLst>
    </dgm:pt>
    <dgm:pt modelId="{6691E0A5-47EC-444A-98DC-CA031185CF84}" type="pres">
      <dgm:prSet presAssocID="{7D35A39F-CD58-435D-B2FD-91139B4E293B}" presName="spaceRect" presStyleCnt="0"/>
      <dgm:spPr/>
    </dgm:pt>
    <dgm:pt modelId="{DB5486AC-B323-48FD-8B9A-31A98F33E451}" type="pres">
      <dgm:prSet presAssocID="{7D35A39F-CD58-435D-B2FD-91139B4E293B}" presName="parTx" presStyleLbl="revTx" presStyleIdx="2" presStyleCnt="3">
        <dgm:presLayoutVars>
          <dgm:chMax val="0"/>
          <dgm:chPref val="0"/>
        </dgm:presLayoutVars>
      </dgm:prSet>
      <dgm:spPr/>
    </dgm:pt>
  </dgm:ptLst>
  <dgm:cxnLst>
    <dgm:cxn modelId="{C66D2E52-BC19-4297-A6C4-E1DD0016111D}" srcId="{9F3D8CBE-93A3-420B-B744-96556F8A3133}" destId="{7D35A39F-CD58-435D-B2FD-91139B4E293B}" srcOrd="2" destOrd="0" parTransId="{98951AF1-EC4B-4898-8EE4-38F8B5195667}" sibTransId="{2DC47ED1-2C41-468E-9434-790708E1D1FB}"/>
    <dgm:cxn modelId="{31B33C7D-ABD9-40CE-9C90-32293C28638F}" srcId="{9F3D8CBE-93A3-420B-B744-96556F8A3133}" destId="{37C14A01-F777-4325-A94F-37060887A951}" srcOrd="0" destOrd="0" parTransId="{033C1D15-74E5-4964-8A4C-710CE33F8DB3}" sibTransId="{6DD4C256-0FC8-4769-8CDF-1931051949D3}"/>
    <dgm:cxn modelId="{593D5297-4BDD-4962-BC37-F6C74CE6283C}" type="presOf" srcId="{88FAC809-ACB5-476F-9513-BE8D8DC5B3D7}" destId="{8DE4B4AC-EED9-4466-8A36-6EE5603E826E}" srcOrd="0" destOrd="0" presId="urn:microsoft.com/office/officeart/2018/2/layout/IconVerticalSolidList"/>
    <dgm:cxn modelId="{A073E49C-54B5-4D78-BB57-C66F701A7FDB}" type="presOf" srcId="{9F3D8CBE-93A3-420B-B744-96556F8A3133}" destId="{3626E7F0-6D73-4CA7-B6A3-B25EC8F3DF4C}" srcOrd="0" destOrd="0" presId="urn:microsoft.com/office/officeart/2018/2/layout/IconVerticalSolidList"/>
    <dgm:cxn modelId="{755091B0-9C3E-45FA-A5BF-3749DA85BAD2}" type="presOf" srcId="{7D35A39F-CD58-435D-B2FD-91139B4E293B}" destId="{DB5486AC-B323-48FD-8B9A-31A98F33E451}" srcOrd="0" destOrd="0" presId="urn:microsoft.com/office/officeart/2018/2/layout/IconVerticalSolidList"/>
    <dgm:cxn modelId="{7AD17BD0-8FA1-4B3B-8E30-0E95C18273C2}" srcId="{9F3D8CBE-93A3-420B-B744-96556F8A3133}" destId="{88FAC809-ACB5-476F-9513-BE8D8DC5B3D7}" srcOrd="1" destOrd="0" parTransId="{360E15D6-73D2-4AC9-B53A-60795553B342}" sibTransId="{C53DCB0F-4EAD-41A9-9CD9-8EFA1121D632}"/>
    <dgm:cxn modelId="{1A2F7BF3-8D3E-4B14-9DA9-3CD2E6D98C32}" type="presOf" srcId="{37C14A01-F777-4325-A94F-37060887A951}" destId="{6C473A96-9B24-4431-8152-212E5F52FDFE}" srcOrd="0" destOrd="0" presId="urn:microsoft.com/office/officeart/2018/2/layout/IconVerticalSolidList"/>
    <dgm:cxn modelId="{1E31A846-E15C-4BAD-A71C-4ED9651905C0}" type="presParOf" srcId="{3626E7F0-6D73-4CA7-B6A3-B25EC8F3DF4C}" destId="{3C6C81B5-8BE6-4AC0-A1BD-B2B99A29567F}" srcOrd="0" destOrd="0" presId="urn:microsoft.com/office/officeart/2018/2/layout/IconVerticalSolidList"/>
    <dgm:cxn modelId="{DE8873A5-2AD8-451D-9CAB-30C704FB1CFA}" type="presParOf" srcId="{3C6C81B5-8BE6-4AC0-A1BD-B2B99A29567F}" destId="{4415E2F9-D905-405C-B699-956B60391F90}" srcOrd="0" destOrd="0" presId="urn:microsoft.com/office/officeart/2018/2/layout/IconVerticalSolidList"/>
    <dgm:cxn modelId="{CB32BB2E-1CD0-4CF4-9BC7-C4F617174B4E}" type="presParOf" srcId="{3C6C81B5-8BE6-4AC0-A1BD-B2B99A29567F}" destId="{1DFC5152-7C73-4662-AF67-8D83F9DA35DD}" srcOrd="1" destOrd="0" presId="urn:microsoft.com/office/officeart/2018/2/layout/IconVerticalSolidList"/>
    <dgm:cxn modelId="{616DF7BF-1F36-4112-8990-F16333F3113E}" type="presParOf" srcId="{3C6C81B5-8BE6-4AC0-A1BD-B2B99A29567F}" destId="{D3C840A8-2679-4EB8-9267-447CA2BE1BCF}" srcOrd="2" destOrd="0" presId="urn:microsoft.com/office/officeart/2018/2/layout/IconVerticalSolidList"/>
    <dgm:cxn modelId="{0445F3D3-3038-4630-AA8D-4E064C3AD6EE}" type="presParOf" srcId="{3C6C81B5-8BE6-4AC0-A1BD-B2B99A29567F}" destId="{6C473A96-9B24-4431-8152-212E5F52FDFE}" srcOrd="3" destOrd="0" presId="urn:microsoft.com/office/officeart/2018/2/layout/IconVerticalSolidList"/>
    <dgm:cxn modelId="{46335539-501C-4ECD-A9CB-193788FE9EC8}" type="presParOf" srcId="{3626E7F0-6D73-4CA7-B6A3-B25EC8F3DF4C}" destId="{01D650B3-A81E-4EF7-A0A4-ECE8E5C2A915}" srcOrd="1" destOrd="0" presId="urn:microsoft.com/office/officeart/2018/2/layout/IconVerticalSolidList"/>
    <dgm:cxn modelId="{C555F30A-8606-4FB6-95EB-72B36034765C}" type="presParOf" srcId="{3626E7F0-6D73-4CA7-B6A3-B25EC8F3DF4C}" destId="{F3506C07-C27A-464A-9DAE-65AD226551F0}" srcOrd="2" destOrd="0" presId="urn:microsoft.com/office/officeart/2018/2/layout/IconVerticalSolidList"/>
    <dgm:cxn modelId="{9F3A9CF9-E04A-4FFC-9C71-33178D40FD84}" type="presParOf" srcId="{F3506C07-C27A-464A-9DAE-65AD226551F0}" destId="{D89E1EEA-3A29-450E-A497-7198242814F3}" srcOrd="0" destOrd="0" presId="urn:microsoft.com/office/officeart/2018/2/layout/IconVerticalSolidList"/>
    <dgm:cxn modelId="{E87859E6-2084-4AE7-B163-D7304C7BAE4A}" type="presParOf" srcId="{F3506C07-C27A-464A-9DAE-65AD226551F0}" destId="{1133B8A9-6A18-48B7-8F1B-BC32668780B0}" srcOrd="1" destOrd="0" presId="urn:microsoft.com/office/officeart/2018/2/layout/IconVerticalSolidList"/>
    <dgm:cxn modelId="{AAF9CC16-1030-42B3-BDBA-61266BCC4D05}" type="presParOf" srcId="{F3506C07-C27A-464A-9DAE-65AD226551F0}" destId="{904736C3-C157-468A-8E60-3B48DBA86789}" srcOrd="2" destOrd="0" presId="urn:microsoft.com/office/officeart/2018/2/layout/IconVerticalSolidList"/>
    <dgm:cxn modelId="{F6936FCD-3672-4288-81FC-B3428DA3B46D}" type="presParOf" srcId="{F3506C07-C27A-464A-9DAE-65AD226551F0}" destId="{8DE4B4AC-EED9-4466-8A36-6EE5603E826E}" srcOrd="3" destOrd="0" presId="urn:microsoft.com/office/officeart/2018/2/layout/IconVerticalSolidList"/>
    <dgm:cxn modelId="{6846F014-0C0C-46FB-ABF2-0ECC6314382A}" type="presParOf" srcId="{3626E7F0-6D73-4CA7-B6A3-B25EC8F3DF4C}" destId="{403C7E1F-9C88-4732-A4FA-8988421ED195}" srcOrd="3" destOrd="0" presId="urn:microsoft.com/office/officeart/2018/2/layout/IconVerticalSolidList"/>
    <dgm:cxn modelId="{AA4EE488-06F3-4D48-A505-3028546DC613}" type="presParOf" srcId="{3626E7F0-6D73-4CA7-B6A3-B25EC8F3DF4C}" destId="{2CB07F14-9C56-4069-9D4D-D148BF2FF72A}" srcOrd="4" destOrd="0" presId="urn:microsoft.com/office/officeart/2018/2/layout/IconVerticalSolidList"/>
    <dgm:cxn modelId="{EBCEFC8E-6229-4FCC-A576-EF0B24BA143B}" type="presParOf" srcId="{2CB07F14-9C56-4069-9D4D-D148BF2FF72A}" destId="{15EDF156-F977-4D63-8991-D48850A90277}" srcOrd="0" destOrd="0" presId="urn:microsoft.com/office/officeart/2018/2/layout/IconVerticalSolidList"/>
    <dgm:cxn modelId="{EE3C4D71-12E3-43F7-A50E-16D4CC2739CD}" type="presParOf" srcId="{2CB07F14-9C56-4069-9D4D-D148BF2FF72A}" destId="{828A1BD8-EA55-44B2-90AE-AB2F448F58A0}" srcOrd="1" destOrd="0" presId="urn:microsoft.com/office/officeart/2018/2/layout/IconVerticalSolidList"/>
    <dgm:cxn modelId="{95152DD0-757C-432F-851E-5A12B4952005}" type="presParOf" srcId="{2CB07F14-9C56-4069-9D4D-D148BF2FF72A}" destId="{6691E0A5-47EC-444A-98DC-CA031185CF84}" srcOrd="2" destOrd="0" presId="urn:microsoft.com/office/officeart/2018/2/layout/IconVerticalSolidList"/>
    <dgm:cxn modelId="{831FA654-FB0F-4A69-9E90-B6415D995363}" type="presParOf" srcId="{2CB07F14-9C56-4069-9D4D-D148BF2FF72A}" destId="{DB5486AC-B323-48FD-8B9A-31A98F33E45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15E2F9-D905-405C-B699-956B60391F90}">
      <dsp:nvSpPr>
        <dsp:cNvPr id="0" name=""/>
        <dsp:cNvSpPr/>
      </dsp:nvSpPr>
      <dsp:spPr>
        <a:xfrm>
          <a:off x="0" y="483"/>
          <a:ext cx="10559142" cy="113183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FC5152-7C73-4662-AF67-8D83F9DA35DD}">
      <dsp:nvSpPr>
        <dsp:cNvPr id="0" name=""/>
        <dsp:cNvSpPr/>
      </dsp:nvSpPr>
      <dsp:spPr>
        <a:xfrm>
          <a:off x="342380" y="255147"/>
          <a:ext cx="622510" cy="6225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473A96-9B24-4431-8152-212E5F52FDFE}">
      <dsp:nvSpPr>
        <dsp:cNvPr id="0" name=""/>
        <dsp:cNvSpPr/>
      </dsp:nvSpPr>
      <dsp:spPr>
        <a:xfrm>
          <a:off x="1307272" y="483"/>
          <a:ext cx="9251869" cy="1131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786" tIns="119786" rIns="119786" bIns="119786" numCol="1" spcCol="1270" anchor="ctr" anchorCtr="0">
          <a:noAutofit/>
        </a:bodyPr>
        <a:lstStyle/>
        <a:p>
          <a:pPr marL="0" lvl="0" indent="0" algn="l" defTabSz="889000">
            <a:lnSpc>
              <a:spcPct val="100000"/>
            </a:lnSpc>
            <a:spcBef>
              <a:spcPct val="0"/>
            </a:spcBef>
            <a:spcAft>
              <a:spcPct val="35000"/>
            </a:spcAft>
            <a:buNone/>
          </a:pPr>
          <a:r>
            <a:rPr lang="en-US" sz="2000" kern="1200"/>
            <a:t>Smith, A. (2019). Digital Skills and Professional Advancement: A Contemporary Perspective. Journal of Digital Competence, 12(3), 45-61.</a:t>
          </a:r>
        </a:p>
      </dsp:txBody>
      <dsp:txXfrm>
        <a:off x="1307272" y="483"/>
        <a:ext cx="9251869" cy="1131837"/>
      </dsp:txXfrm>
    </dsp:sp>
    <dsp:sp modelId="{D89E1EEA-3A29-450E-A497-7198242814F3}">
      <dsp:nvSpPr>
        <dsp:cNvPr id="0" name=""/>
        <dsp:cNvSpPr/>
      </dsp:nvSpPr>
      <dsp:spPr>
        <a:xfrm>
          <a:off x="0" y="1415281"/>
          <a:ext cx="10559142" cy="113183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33B8A9-6A18-48B7-8F1B-BC32668780B0}">
      <dsp:nvSpPr>
        <dsp:cNvPr id="0" name=""/>
        <dsp:cNvSpPr/>
      </dsp:nvSpPr>
      <dsp:spPr>
        <a:xfrm>
          <a:off x="342380" y="1669944"/>
          <a:ext cx="622510" cy="6225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E4B4AC-EED9-4466-8A36-6EE5603E826E}">
      <dsp:nvSpPr>
        <dsp:cNvPr id="0" name=""/>
        <dsp:cNvSpPr/>
      </dsp:nvSpPr>
      <dsp:spPr>
        <a:xfrm>
          <a:off x="1307272" y="1415281"/>
          <a:ext cx="9251869" cy="1131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786" tIns="119786" rIns="119786" bIns="119786" numCol="1" spcCol="1270" anchor="ctr" anchorCtr="0">
          <a:noAutofit/>
        </a:bodyPr>
        <a:lstStyle/>
        <a:p>
          <a:pPr marL="0" lvl="0" indent="0" algn="l" defTabSz="889000">
            <a:lnSpc>
              <a:spcPct val="100000"/>
            </a:lnSpc>
            <a:spcBef>
              <a:spcPct val="0"/>
            </a:spcBef>
            <a:spcAft>
              <a:spcPct val="35000"/>
            </a:spcAft>
            <a:buNone/>
          </a:pPr>
          <a:r>
            <a:rPr lang="en-US" sz="2000" kern="1200"/>
            <a:t>Jones, R., et al. (2021). Nurturing Digital Literacy in Higher Education. International Journal of Educational Technology, 8(2), 112-130.</a:t>
          </a:r>
        </a:p>
      </dsp:txBody>
      <dsp:txXfrm>
        <a:off x="1307272" y="1415281"/>
        <a:ext cx="9251869" cy="1131837"/>
      </dsp:txXfrm>
    </dsp:sp>
    <dsp:sp modelId="{15EDF156-F977-4D63-8991-D48850A90277}">
      <dsp:nvSpPr>
        <dsp:cNvPr id="0" name=""/>
        <dsp:cNvSpPr/>
      </dsp:nvSpPr>
      <dsp:spPr>
        <a:xfrm>
          <a:off x="0" y="2830078"/>
          <a:ext cx="10559142" cy="113183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8A1BD8-EA55-44B2-90AE-AB2F448F58A0}">
      <dsp:nvSpPr>
        <dsp:cNvPr id="0" name=""/>
        <dsp:cNvSpPr/>
      </dsp:nvSpPr>
      <dsp:spPr>
        <a:xfrm>
          <a:off x="342380" y="3084741"/>
          <a:ext cx="622510" cy="6225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5486AC-B323-48FD-8B9A-31A98F33E451}">
      <dsp:nvSpPr>
        <dsp:cNvPr id="0" name=""/>
        <dsp:cNvSpPr/>
      </dsp:nvSpPr>
      <dsp:spPr>
        <a:xfrm>
          <a:off x="1307272" y="2830078"/>
          <a:ext cx="9251869" cy="1131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786" tIns="119786" rIns="119786" bIns="119786" numCol="1" spcCol="1270" anchor="ctr" anchorCtr="0">
          <a:noAutofit/>
        </a:bodyPr>
        <a:lstStyle/>
        <a:p>
          <a:pPr marL="0" lvl="0" indent="0" algn="l" defTabSz="889000">
            <a:lnSpc>
              <a:spcPct val="100000"/>
            </a:lnSpc>
            <a:spcBef>
              <a:spcPct val="0"/>
            </a:spcBef>
            <a:spcAft>
              <a:spcPct val="35000"/>
            </a:spcAft>
            <a:buNone/>
          </a:pPr>
          <a:r>
            <a:rPr lang="en-US" sz="2000" kern="1200"/>
            <a:t>Brown, L., &amp; White, P. (2022). Digital Skills and Employability: A Longitudinal Study of Graduates. Journal of Career Development, 15(4), 287-305.</a:t>
          </a:r>
        </a:p>
      </dsp:txBody>
      <dsp:txXfrm>
        <a:off x="1307272" y="2830078"/>
        <a:ext cx="9251869" cy="113183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pPr algn="r"/>
            <a:fld id="{3F9AFA87-1417-4992-ABD9-27C3BC8CC883}" type="datetimeFigureOut">
              <a:rPr lang="en-US" smtClean="0"/>
              <a:t>11/17/23</a:t>
            </a:fld>
            <a:endParaRPr lang="en-US" dirty="0"/>
          </a:p>
        </p:txBody>
      </p:sp>
      <p:sp>
        <p:nvSpPr>
          <p:cNvPr id="8" name="Footer Placeholder 7"/>
          <p:cNvSpPr>
            <a:spLocks noGrp="1"/>
          </p:cNvSpPr>
          <p:nvPr>
            <p:ph type="ftr" sz="quarter" idx="11"/>
          </p:nvPr>
        </p:nvSpPr>
        <p:spPr/>
        <p:txBody>
          <a:bodyPr/>
          <a:lstStyle/>
          <a:p>
            <a:endParaRPr lang="en-US" sz="1000" dirty="0"/>
          </a:p>
        </p:txBody>
      </p:sp>
      <p:sp>
        <p:nvSpPr>
          <p:cNvPr id="9" name="Slide Number Placeholder 8"/>
          <p:cNvSpPr>
            <a:spLocks noGrp="1"/>
          </p:cNvSpPr>
          <p:nvPr>
            <p:ph type="sldNum" sz="quarter" idx="12"/>
          </p:nvPr>
        </p:nvSpPr>
        <p:spPr/>
        <p:txBody>
          <a:bodyPr/>
          <a:lstStyle/>
          <a:p>
            <a:fld id="{CB1E4CB7-CB13-4810-BF18-BE31AFC64F93}" type="slidenum">
              <a:rPr lang="en-US" smtClean="0"/>
              <a:t>‹#›</a:t>
            </a:fld>
            <a:endParaRPr lang="en-US" sz="1000"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F9AFA87-1417-4992-ABD9-27C3BC8CC883}" type="datetimeFigureOut">
              <a:rPr lang="en-US" smtClean="0"/>
              <a:t>11/17/23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1E4CB7-CB13-4810-BF18-BE31AFC64F93}"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17904" y="1517904"/>
            <a:ext cx="91440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1517904" y="4572000"/>
            <a:ext cx="91440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F9AFA87-1417-4992-ABD9-27C3BC8CC883}" type="datetimeFigureOut">
              <a:rPr lang="en-US" smtClean="0"/>
              <a:t>11/17/23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1E4CB7-CB13-4810-BF18-BE31AFC64F93}"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17904"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36792"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F9AFA87-1417-4992-ABD9-27C3BC8CC883}" type="datetimeFigureOut">
              <a:rPr lang="en-US" smtClean="0"/>
              <a:t>11/17/23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B1E4CB7-CB13-4810-BF18-BE31AFC64F93}"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17905"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17904"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36792"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36792"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9AFA87-1417-4992-ABD9-27C3BC8CC883}" type="datetimeFigureOut">
              <a:rPr lang="en-US" smtClean="0"/>
              <a:t>11/17/23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B1E4CB7-CB13-4810-BF18-BE31AFC64F93}"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F9AFA87-1417-4992-ABD9-27C3BC8CC883}" type="datetimeFigureOut">
              <a:rPr lang="en-US" smtClean="0"/>
              <a:t>11/17/23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B1E4CB7-CB13-4810-BF18-BE31AFC64F93}"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9AFA87-1417-4992-ABD9-27C3BC8CC883}" type="datetimeFigureOut">
              <a:rPr lang="en-US" smtClean="0"/>
              <a:t>11/17/23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B1E4CB7-CB13-4810-BF18-BE31AFC64F93}"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Content Placeholder 2"/>
          <p:cNvSpPr>
            <a:spLocks noGrp="1"/>
          </p:cNvSpPr>
          <p:nvPr>
            <p:ph idx="1"/>
          </p:nvPr>
        </p:nvSpPr>
        <p:spPr>
          <a:xfrm>
            <a:off x="5330952" y="1517904"/>
            <a:ext cx="5330952" cy="45811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F9AFA87-1417-4992-ABD9-27C3BC8CC883}" type="datetimeFigureOut">
              <a:rPr lang="en-US" smtClean="0"/>
              <a:t>11/17/23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1E4CB7-CB13-4810-BF18-BE31AFC64F93}"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Picture Placeholder 2"/>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F9AFA87-1417-4992-ABD9-27C3BC8CC883}" type="datetimeFigureOut">
              <a:rPr lang="en-US" smtClean="0"/>
              <a:t>11/17/23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1E4CB7-CB13-4810-BF18-BE31AFC64F93}"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9AFA87-1417-4992-ABD9-27C3BC8CC883}" type="datetimeFigureOut">
              <a:rPr lang="en-US" smtClean="0"/>
              <a:t>11/17/23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1E4CB7-CB13-4810-BF18-BE31AFC64F93}"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450317" y="1517904"/>
            <a:ext cx="2220731" cy="454678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517904" y="1517904"/>
            <a:ext cx="6562553" cy="454678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9AFA87-1417-4992-ABD9-27C3BC8CC883}" type="datetimeFigureOut">
              <a:rPr lang="en-US" smtClean="0"/>
              <a:t>11/17/23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1E4CB7-CB13-4810-BF18-BE31AFC64F93}"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t>11/17/23</a:t>
            </a:fld>
            <a:endParaRPr lang="en-US" dirty="0"/>
          </a:p>
        </p:txBody>
      </p:sp>
      <p:sp>
        <p:nvSpPr>
          <p:cNvPr id="5" name="Footer Placeholder 4"/>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dirty="0"/>
          </a:p>
        </p:txBody>
      </p:sp>
      <p:sp>
        <p:nvSpPr>
          <p:cNvPr id="6" name="Slide Number Placeholder 5"/>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t>‹#›</a:t>
            </a:fld>
            <a:endParaRPr lang="en-US" sz="1000" dirty="0"/>
          </a:p>
        </p:txBody>
      </p:sp>
      <p:sp>
        <p:nvSpPr>
          <p:cNvPr id="8" name="Freeform: Shape 7"/>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7095"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a:spLocks noGrp="1" noRot="1" noChangeAspect="1" noMove="1" noResize="1" noEditPoints="1" noAdjustHandles="1" noChangeArrowheads="1" noChangeShapeType="1" noTextEdit="1"/>
          </p:cNvSpPr>
          <p:nvPr/>
        </p:nvSpPr>
        <p:spPr>
          <a:xfrm>
            <a:off x="0" y="-1"/>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p:cNvSpPr>
            <a:spLocks noGrp="1" noRot="1" noChangeAspect="1" noMove="1" noResize="1" noEditPoints="1" noAdjustHandles="1" noChangeArrowheads="1" noChangeShapeType="1" noTextEdit="1"/>
          </p:cNvSpPr>
          <p:nvPr/>
        </p:nvSpPr>
        <p:spPr>
          <a:xfrm>
            <a:off x="0" y="-1"/>
            <a:ext cx="11430001" cy="6858000"/>
          </a:xfrm>
          <a:custGeom>
            <a:avLst/>
            <a:gdLst>
              <a:gd name="connsiteX0" fmla="*/ 0 w 11430001"/>
              <a:gd name="connsiteY0" fmla="*/ 0 h 6858000"/>
              <a:gd name="connsiteX1" fmla="*/ 5330522 w 11430001"/>
              <a:gd name="connsiteY1" fmla="*/ 0 h 6858000"/>
              <a:gd name="connsiteX2" fmla="*/ 5334002 w 11430001"/>
              <a:gd name="connsiteY2" fmla="*/ 0 h 6858000"/>
              <a:gd name="connsiteX3" fmla="*/ 5334002 w 11430001"/>
              <a:gd name="connsiteY3" fmla="*/ 762270 h 6858000"/>
              <a:gd name="connsiteX4" fmla="*/ 11430001 w 11430001"/>
              <a:gd name="connsiteY4" fmla="*/ 762270 h 6858000"/>
              <a:gd name="connsiteX5" fmla="*/ 11430001 w 11430001"/>
              <a:gd name="connsiteY5" fmla="*/ 6094807 h 6858000"/>
              <a:gd name="connsiteX6" fmla="*/ 5330522 w 11430001"/>
              <a:gd name="connsiteY6" fmla="*/ 6094807 h 6858000"/>
              <a:gd name="connsiteX7" fmla="*/ 5330522 w 11430001"/>
              <a:gd name="connsiteY7" fmla="*/ 6858000 h 6858000"/>
              <a:gd name="connsiteX8" fmla="*/ 0 w 11430001"/>
              <a:gd name="connsiteY8" fmla="*/ 6858000 h 6858000"/>
              <a:gd name="connsiteX9" fmla="*/ 0 w 11430001"/>
              <a:gd name="connsiteY9" fmla="*/ 609480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30001" h="6858000">
                <a:moveTo>
                  <a:pt x="0" y="0"/>
                </a:moveTo>
                <a:lnTo>
                  <a:pt x="5330522" y="0"/>
                </a:lnTo>
                <a:lnTo>
                  <a:pt x="5334002" y="0"/>
                </a:lnTo>
                <a:lnTo>
                  <a:pt x="5334002" y="762270"/>
                </a:lnTo>
                <a:lnTo>
                  <a:pt x="11430001" y="762270"/>
                </a:lnTo>
                <a:lnTo>
                  <a:pt x="11430001" y="6094807"/>
                </a:lnTo>
                <a:lnTo>
                  <a:pt x="5330522" y="6094807"/>
                </a:lnTo>
                <a:lnTo>
                  <a:pt x="5330522" y="6858000"/>
                </a:lnTo>
                <a:lnTo>
                  <a:pt x="0" y="6858000"/>
                </a:lnTo>
                <a:lnTo>
                  <a:pt x="0" y="6094807"/>
                </a:lnTo>
                <a:close/>
              </a:path>
            </a:pathLst>
          </a:custGeom>
          <a:ln w="762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6082616" y="1517904"/>
            <a:ext cx="4579288" cy="2796945"/>
          </a:xfrm>
        </p:spPr>
        <p:txBody>
          <a:bodyPr>
            <a:normAutofit/>
          </a:bodyPr>
          <a:lstStyle/>
          <a:p>
            <a:pPr algn="l"/>
            <a:r>
              <a:rPr lang="en-GB" sz="3300" dirty="0">
                <a:latin typeface="Times New Roman" panose="02020603050405020304"/>
                <a:cs typeface="Times New Roman" panose="02020603050405020304"/>
              </a:rPr>
              <a:t>Digital Skills and Research Methods</a:t>
            </a:r>
            <a:br>
              <a:rPr lang="en-GB" sz="3300" dirty="0">
                <a:latin typeface="Times New Roman" panose="02020603050405020304"/>
                <a:cs typeface="Times New Roman" panose="02020603050405020304"/>
              </a:rPr>
            </a:br>
            <a:r>
              <a:rPr lang="en-GB" sz="3300" dirty="0">
                <a:latin typeface="Times New Roman" panose="02020603050405020304"/>
                <a:cs typeface="Times New Roman" panose="02020603050405020304"/>
              </a:rPr>
              <a:t>Title: </a:t>
            </a:r>
            <a:r>
              <a:rPr lang="en-GB" sz="3300" dirty="0">
                <a:latin typeface="Arial" panose="020B0604020202020204"/>
                <a:cs typeface="Arial" panose="020B0604020202020204"/>
              </a:rPr>
              <a:t>Are digital skills important for study and work?</a:t>
            </a:r>
            <a:endParaRPr lang="en-US" sz="3300">
              <a:latin typeface="Times New Roman" panose="02020603050405020304"/>
              <a:cs typeface="Times New Roman" panose="02020603050405020304"/>
            </a:endParaRPr>
          </a:p>
        </p:txBody>
      </p:sp>
      <p:sp>
        <p:nvSpPr>
          <p:cNvPr id="3" name="Subtitle 2"/>
          <p:cNvSpPr>
            <a:spLocks noGrp="1"/>
          </p:cNvSpPr>
          <p:nvPr>
            <p:ph type="subTitle" idx="1"/>
          </p:nvPr>
        </p:nvSpPr>
        <p:spPr>
          <a:xfrm>
            <a:off x="6082616" y="4570807"/>
            <a:ext cx="4579288" cy="942889"/>
          </a:xfrm>
        </p:spPr>
        <p:txBody>
          <a:bodyPr>
            <a:normAutofit lnSpcReduction="10000"/>
          </a:bodyPr>
          <a:lstStyle/>
          <a:p>
            <a:pPr algn="l"/>
            <a:r>
              <a:rPr lang="en-GB"/>
              <a:t>LCHS4002 – RESIT</a:t>
            </a:r>
          </a:p>
          <a:p>
            <a:pPr algn="l"/>
            <a:r>
              <a:rPr lang="en-GB"/>
              <a:t>Humera Mulla - 2211431</a:t>
            </a:r>
          </a:p>
          <a:p>
            <a:pPr algn="l"/>
            <a:endParaRPr lang="en-US"/>
          </a:p>
        </p:txBody>
      </p:sp>
      <p:pic>
        <p:nvPicPr>
          <p:cNvPr id="4" name="Picture 3"/>
          <p:cNvPicPr>
            <a:picLocks noChangeAspect="1"/>
          </p:cNvPicPr>
          <p:nvPr/>
        </p:nvPicPr>
        <p:blipFill rotWithShape="1">
          <a:blip r:embed="rId2"/>
          <a:srcRect l="22022" r="11427" b="-1"/>
          <a:stretch>
            <a:fillRect/>
          </a:stretch>
        </p:blipFill>
        <p:spPr>
          <a:xfrm>
            <a:off x="20" y="758953"/>
            <a:ext cx="5327883" cy="533585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63464" y="755650"/>
            <a:ext cx="5266535" cy="1345115"/>
          </a:xfrm>
        </p:spPr>
        <p:txBody>
          <a:bodyPr>
            <a:normAutofit/>
          </a:bodyPr>
          <a:lstStyle/>
          <a:p>
            <a:r>
              <a:rPr lang="en-US" dirty="0">
                <a:cs typeface="Aharoni"/>
              </a:rPr>
              <a:t>Introduction</a:t>
            </a:r>
            <a:endParaRPr lang="en-US" dirty="0"/>
          </a:p>
        </p:txBody>
      </p:sp>
      <p:pic>
        <p:nvPicPr>
          <p:cNvPr id="12" name="Picture 11" descr="White bulbs with a yellow one standing out"/>
          <p:cNvPicPr>
            <a:picLocks noChangeAspect="1"/>
          </p:cNvPicPr>
          <p:nvPr/>
        </p:nvPicPr>
        <p:blipFill rotWithShape="1">
          <a:blip r:embed="rId2"/>
          <a:srcRect l="33692" r="13781" b="-3"/>
          <a:stretch>
            <a:fillRect/>
          </a:stretch>
        </p:blipFill>
        <p:spPr>
          <a:xfrm>
            <a:off x="20" y="10"/>
            <a:ext cx="5404493" cy="6857990"/>
          </a:xfrm>
          <a:prstGeom prst="rect">
            <a:avLst/>
          </a:prstGeom>
        </p:spPr>
      </p:pic>
      <p:sp>
        <p:nvSpPr>
          <p:cNvPr id="3" name="Content Placeholder 2"/>
          <p:cNvSpPr>
            <a:spLocks noGrp="1"/>
          </p:cNvSpPr>
          <p:nvPr>
            <p:ph idx="1"/>
          </p:nvPr>
        </p:nvSpPr>
        <p:spPr>
          <a:xfrm>
            <a:off x="6163464" y="1595120"/>
            <a:ext cx="5540856" cy="4866639"/>
          </a:xfrm>
        </p:spPr>
        <p:txBody>
          <a:bodyPr vert="horz" lIns="91440" tIns="45720" rIns="91440" bIns="45720" rtlCol="0">
            <a:normAutofit fontScale="92500" lnSpcReduction="10000"/>
          </a:bodyPr>
          <a:lstStyle/>
          <a:p>
            <a:pPr>
              <a:lnSpc>
                <a:spcPct val="95000"/>
              </a:lnSpc>
            </a:pPr>
            <a:r>
              <a:rPr lang="en-US" sz="2000" dirty="0">
                <a:ea typeface="+mn-lt"/>
                <a:cs typeface="+mn-lt"/>
              </a:rPr>
              <a:t>It is impossible to overestimate the importance of digital skills in academic and professional settings given the continually changing nature of the digital world. </a:t>
            </a:r>
          </a:p>
          <a:p>
            <a:pPr>
              <a:lnSpc>
                <a:spcPct val="95000"/>
              </a:lnSpc>
            </a:pPr>
            <a:r>
              <a:rPr lang="en-US" sz="2000" dirty="0">
                <a:ea typeface="+mn-lt"/>
                <a:cs typeface="+mn-lt"/>
              </a:rPr>
              <a:t>Is having strong digital abilities essential for study and employment? is the central query this presentation explores in terms of UWTSD students. </a:t>
            </a:r>
          </a:p>
          <a:p>
            <a:pPr>
              <a:lnSpc>
                <a:spcPct val="95000"/>
              </a:lnSpc>
            </a:pPr>
            <a:r>
              <a:rPr lang="en-US" sz="2000" dirty="0">
                <a:ea typeface="+mn-lt"/>
                <a:cs typeface="+mn-lt"/>
              </a:rPr>
              <a:t>This investigation intends to unearth ideas that are relevant to the difficulties and possibilities of the digital era. </a:t>
            </a:r>
          </a:p>
          <a:p>
            <a:pPr>
              <a:lnSpc>
                <a:spcPct val="95000"/>
              </a:lnSpc>
            </a:pPr>
            <a:r>
              <a:rPr lang="en-US" sz="2000" dirty="0">
                <a:ea typeface="+mn-lt"/>
                <a:cs typeface="+mn-lt"/>
              </a:rPr>
              <a:t>The presentation will examine current studies, ethical issues, suggested approaches, and hypotheses in an effort to shed light on the crucial part that digital skills play in determining academic and career success.</a:t>
            </a:r>
            <a:endParaRPr lang="en-US" sz="2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63464" y="755651"/>
            <a:ext cx="5266535" cy="778510"/>
          </a:xfrm>
        </p:spPr>
        <p:txBody>
          <a:bodyPr>
            <a:normAutofit/>
          </a:bodyPr>
          <a:lstStyle/>
          <a:p>
            <a:r>
              <a:rPr lang="en-US" dirty="0">
                <a:cs typeface="Aharoni"/>
              </a:rPr>
              <a:t>Rationale </a:t>
            </a:r>
            <a:endParaRPr lang="en-US" dirty="0"/>
          </a:p>
        </p:txBody>
      </p:sp>
      <p:pic>
        <p:nvPicPr>
          <p:cNvPr id="12" name="Picture 11" descr="Glasses on top of a book"/>
          <p:cNvPicPr>
            <a:picLocks noChangeAspect="1"/>
          </p:cNvPicPr>
          <p:nvPr/>
        </p:nvPicPr>
        <p:blipFill rotWithShape="1">
          <a:blip r:embed="rId2"/>
          <a:srcRect l="13479" r="34347" b="10"/>
          <a:stretch>
            <a:fillRect/>
          </a:stretch>
        </p:blipFill>
        <p:spPr>
          <a:xfrm>
            <a:off x="20" y="10"/>
            <a:ext cx="5404493" cy="6857990"/>
          </a:xfrm>
          <a:prstGeom prst="rect">
            <a:avLst/>
          </a:prstGeom>
        </p:spPr>
      </p:pic>
      <p:sp>
        <p:nvSpPr>
          <p:cNvPr id="3" name="Content Placeholder 2"/>
          <p:cNvSpPr>
            <a:spLocks noGrp="1"/>
          </p:cNvSpPr>
          <p:nvPr>
            <p:ph idx="1"/>
          </p:nvPr>
        </p:nvSpPr>
        <p:spPr>
          <a:xfrm>
            <a:off x="6163464" y="1534161"/>
            <a:ext cx="5479896" cy="4775199"/>
          </a:xfrm>
        </p:spPr>
        <p:txBody>
          <a:bodyPr vert="horz" lIns="91440" tIns="45720" rIns="91440" bIns="45720" rtlCol="0" anchor="t">
            <a:normAutofit fontScale="92500" lnSpcReduction="10000"/>
          </a:bodyPr>
          <a:lstStyle/>
          <a:p>
            <a:pPr>
              <a:lnSpc>
                <a:spcPct val="95000"/>
              </a:lnSpc>
            </a:pPr>
            <a:r>
              <a:rPr lang="en-US" sz="2000" dirty="0">
                <a:ea typeface="+mn-lt"/>
                <a:cs typeface="+mn-lt"/>
              </a:rPr>
              <a:t>A thorough examination of modern literature served as the basis for this study, highlighting how the landscape of digital skills in academia and the workforce is constantly changing. </a:t>
            </a:r>
          </a:p>
          <a:p>
            <a:pPr>
              <a:lnSpc>
                <a:spcPct val="95000"/>
              </a:lnSpc>
            </a:pPr>
            <a:r>
              <a:rPr lang="en-US" sz="2000" dirty="0">
                <a:ea typeface="+mn-lt"/>
                <a:cs typeface="+mn-lt"/>
              </a:rPr>
              <a:t>Smith (2019) asserts that there is a rising need for digital competence in the workplace. </a:t>
            </a:r>
            <a:endParaRPr lang="en-US" sz="3200" dirty="0"/>
          </a:p>
          <a:p>
            <a:pPr>
              <a:lnSpc>
                <a:spcPct val="95000"/>
              </a:lnSpc>
            </a:pPr>
            <a:r>
              <a:rPr lang="en-US" sz="2000" dirty="0">
                <a:ea typeface="+mn-lt"/>
                <a:cs typeface="+mn-lt"/>
              </a:rPr>
              <a:t>According to Jones et al. (2021), university students need to have a strong understanding of technology in order to learn well. </a:t>
            </a:r>
          </a:p>
          <a:p>
            <a:pPr>
              <a:lnSpc>
                <a:spcPct val="95000"/>
              </a:lnSpc>
            </a:pPr>
            <a:r>
              <a:rPr lang="en-US" sz="2000" dirty="0">
                <a:ea typeface="+mn-lt"/>
                <a:cs typeface="+mn-lt"/>
              </a:rPr>
              <a:t>The study by Brown and White (2022) also sheds light on the link between employability and digital abilities. These sources highlight the importance of this inquiry as a whole</a:t>
            </a:r>
            <a:endParaRPr lang="en-US" sz="3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a:spLocks noGrp="1" noRot="1" noChangeAspect="1" noMove="1" noResize="1" noEditPoints="1" noAdjustHandles="1" noChangeArrowheads="1" noChangeShapeType="1" noTextEdit="1"/>
          </p:cNvSpPr>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p:cNvSpPr>
            <a:spLocks noGrp="1" noRot="1" noChangeAspect="1" noMove="1" noResize="1" noEditPoints="1" noAdjustHandles="1" noChangeArrowheads="1" noChangeShapeType="1" noTextEdit="1"/>
          </p:cNvSpPr>
          <p:nvPr/>
        </p:nvSpPr>
        <p:spPr>
          <a:xfrm>
            <a:off x="0" y="0"/>
            <a:ext cx="11430001" cy="6168789"/>
          </a:xfrm>
          <a:custGeom>
            <a:avLst/>
            <a:gdLst>
              <a:gd name="connsiteX0" fmla="*/ 0 w 11430001"/>
              <a:gd name="connsiteY0" fmla="*/ 0 h 6168789"/>
              <a:gd name="connsiteX1" fmla="*/ 5334002 w 11430001"/>
              <a:gd name="connsiteY1" fmla="*/ 0 h 6168789"/>
              <a:gd name="connsiteX2" fmla="*/ 5334002 w 11430001"/>
              <a:gd name="connsiteY2" fmla="*/ 771523 h 6168789"/>
              <a:gd name="connsiteX3" fmla="*/ 11430001 w 11430001"/>
              <a:gd name="connsiteY3" fmla="*/ 771523 h 6168789"/>
              <a:gd name="connsiteX4" fmla="*/ 11430001 w 11430001"/>
              <a:gd name="connsiteY4" fmla="*/ 6168789 h 6168789"/>
              <a:gd name="connsiteX5" fmla="*/ 0 w 11430001"/>
              <a:gd name="connsiteY5" fmla="*/ 6168789 h 616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30001" h="6168789">
                <a:moveTo>
                  <a:pt x="0" y="0"/>
                </a:moveTo>
                <a:lnTo>
                  <a:pt x="5334002" y="0"/>
                </a:lnTo>
                <a:lnTo>
                  <a:pt x="5334002" y="771523"/>
                </a:lnTo>
                <a:lnTo>
                  <a:pt x="11430001" y="771523"/>
                </a:lnTo>
                <a:lnTo>
                  <a:pt x="11430001" y="6168789"/>
                </a:lnTo>
                <a:lnTo>
                  <a:pt x="0" y="6168789"/>
                </a:lnTo>
                <a:close/>
              </a:path>
            </a:pathLst>
          </a:custGeom>
          <a:ln w="762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5709920" y="1060292"/>
            <a:ext cx="4951728" cy="849630"/>
          </a:xfrm>
        </p:spPr>
        <p:txBody>
          <a:bodyPr>
            <a:normAutofit/>
          </a:bodyPr>
          <a:lstStyle/>
          <a:p>
            <a:r>
              <a:rPr lang="en-US" dirty="0">
                <a:cs typeface="Aharoni"/>
              </a:rPr>
              <a:t>Proposed method</a:t>
            </a:r>
            <a:endParaRPr lang="en-US" dirty="0"/>
          </a:p>
        </p:txBody>
      </p:sp>
      <p:pic>
        <p:nvPicPr>
          <p:cNvPr id="5" name="Picture 4" descr="Pen placed on top of a signature line"/>
          <p:cNvPicPr>
            <a:picLocks noChangeAspect="1"/>
          </p:cNvPicPr>
          <p:nvPr/>
        </p:nvPicPr>
        <p:blipFill rotWithShape="1">
          <a:blip r:embed="rId2"/>
          <a:srcRect l="33373" r="-1" b="-1"/>
          <a:stretch>
            <a:fillRect/>
          </a:stretch>
        </p:blipFill>
        <p:spPr>
          <a:xfrm>
            <a:off x="20" y="758953"/>
            <a:ext cx="5333979" cy="5335854"/>
          </a:xfrm>
          <a:prstGeom prst="rect">
            <a:avLst/>
          </a:prstGeom>
        </p:spPr>
      </p:pic>
      <p:sp>
        <p:nvSpPr>
          <p:cNvPr id="3" name="Content Placeholder 2"/>
          <p:cNvSpPr>
            <a:spLocks noGrp="1"/>
          </p:cNvSpPr>
          <p:nvPr>
            <p:ph idx="1"/>
          </p:nvPr>
        </p:nvSpPr>
        <p:spPr>
          <a:xfrm>
            <a:off x="5709920" y="2143761"/>
            <a:ext cx="5333979" cy="3952240"/>
          </a:xfrm>
        </p:spPr>
        <p:txBody>
          <a:bodyPr vert="horz" lIns="91440" tIns="45720" rIns="91440" bIns="45720" rtlCol="0" anchor="t">
            <a:normAutofit lnSpcReduction="10000"/>
          </a:bodyPr>
          <a:lstStyle/>
          <a:p>
            <a:pPr>
              <a:lnSpc>
                <a:spcPct val="95000"/>
              </a:lnSpc>
            </a:pPr>
            <a:r>
              <a:rPr lang="en-US" sz="1800" dirty="0">
                <a:ea typeface="+mn-lt"/>
                <a:cs typeface="+mn-lt"/>
              </a:rPr>
              <a:t>The suggested technique uses a quantitative analysis to evaluate students' perceptions on digital abilities at UWTSD. </a:t>
            </a:r>
          </a:p>
          <a:p>
            <a:pPr>
              <a:lnSpc>
                <a:spcPct val="95000"/>
              </a:lnSpc>
            </a:pPr>
            <a:r>
              <a:rPr lang="en-US" sz="1800" dirty="0">
                <a:ea typeface="+mn-lt"/>
                <a:cs typeface="+mn-lt"/>
              </a:rPr>
              <a:t>It seeks to ask precise questions using a structured questionnaire, like: "Which digital skill do you perceive as most crucial for academic success?" </a:t>
            </a:r>
            <a:endParaRPr lang="en-US" sz="1800" dirty="0"/>
          </a:p>
          <a:p>
            <a:pPr>
              <a:lnSpc>
                <a:spcPct val="95000"/>
              </a:lnSpc>
            </a:pPr>
            <a:r>
              <a:rPr lang="en-US" sz="1800" dirty="0">
                <a:ea typeface="+mn-lt"/>
                <a:cs typeface="+mn-lt"/>
              </a:rPr>
              <a:t>To ensure a thorough understanding, this survey will be sent to a broad sample of UWTSD students from several faculties. </a:t>
            </a:r>
          </a:p>
          <a:p>
            <a:pPr>
              <a:lnSpc>
                <a:spcPct val="95000"/>
              </a:lnSpc>
            </a:pPr>
            <a:r>
              <a:rPr lang="en-US" sz="1800" dirty="0">
                <a:ea typeface="+mn-lt"/>
                <a:cs typeface="+mn-lt"/>
              </a:rPr>
              <a:t>Online platforms will be used for the data gathering to increase accessibility and effectiveness. This technique aims to assess replies quantitatively using statistical methods. </a:t>
            </a:r>
            <a:endParaRPr lang="en-US" sz="1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a:spLocks noGrp="1" noRot="1" noChangeAspect="1" noMove="1" noResize="1" noEditPoints="1" noAdjustHandles="1" noChangeArrowheads="1" noChangeShapeType="1" noTextEdit="1"/>
          </p:cNvSpPr>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p:cNvSpPr>
            <a:spLocks noGrp="1" noRot="1" noChangeAspect="1" noMove="1" noResize="1" noEditPoints="1" noAdjustHandles="1" noChangeArrowheads="1" noChangeShapeType="1" noTextEdit="1"/>
          </p:cNvSpPr>
          <p:nvPr/>
        </p:nvSpPr>
        <p:spPr>
          <a:xfrm>
            <a:off x="0" y="0"/>
            <a:ext cx="11430001" cy="6168789"/>
          </a:xfrm>
          <a:custGeom>
            <a:avLst/>
            <a:gdLst>
              <a:gd name="connsiteX0" fmla="*/ 0 w 11430001"/>
              <a:gd name="connsiteY0" fmla="*/ 0 h 6168789"/>
              <a:gd name="connsiteX1" fmla="*/ 5334002 w 11430001"/>
              <a:gd name="connsiteY1" fmla="*/ 0 h 6168789"/>
              <a:gd name="connsiteX2" fmla="*/ 5334002 w 11430001"/>
              <a:gd name="connsiteY2" fmla="*/ 771523 h 6168789"/>
              <a:gd name="connsiteX3" fmla="*/ 11430001 w 11430001"/>
              <a:gd name="connsiteY3" fmla="*/ 771523 h 6168789"/>
              <a:gd name="connsiteX4" fmla="*/ 11430001 w 11430001"/>
              <a:gd name="connsiteY4" fmla="*/ 6168789 h 6168789"/>
              <a:gd name="connsiteX5" fmla="*/ 0 w 11430001"/>
              <a:gd name="connsiteY5" fmla="*/ 6168789 h 616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30001" h="6168789">
                <a:moveTo>
                  <a:pt x="0" y="0"/>
                </a:moveTo>
                <a:lnTo>
                  <a:pt x="5334002" y="0"/>
                </a:lnTo>
                <a:lnTo>
                  <a:pt x="5334002" y="771523"/>
                </a:lnTo>
                <a:lnTo>
                  <a:pt x="11430001" y="771523"/>
                </a:lnTo>
                <a:lnTo>
                  <a:pt x="11430001" y="6168789"/>
                </a:lnTo>
                <a:lnTo>
                  <a:pt x="0" y="6168789"/>
                </a:lnTo>
                <a:close/>
              </a:path>
            </a:pathLst>
          </a:custGeom>
          <a:ln w="762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5715000" y="1108313"/>
            <a:ext cx="5466080" cy="753587"/>
          </a:xfrm>
        </p:spPr>
        <p:txBody>
          <a:bodyPr>
            <a:normAutofit/>
          </a:bodyPr>
          <a:lstStyle/>
          <a:p>
            <a:r>
              <a:rPr lang="en-US" dirty="0">
                <a:cs typeface="Aharoni"/>
              </a:rPr>
              <a:t>Ethical considerations</a:t>
            </a:r>
            <a:endParaRPr lang="en-US" dirty="0"/>
          </a:p>
        </p:txBody>
      </p:sp>
      <p:pic>
        <p:nvPicPr>
          <p:cNvPr id="5" name="Picture 4" descr="Exclamation mark on a yellow background"/>
          <p:cNvPicPr>
            <a:picLocks noChangeAspect="1"/>
          </p:cNvPicPr>
          <p:nvPr/>
        </p:nvPicPr>
        <p:blipFill rotWithShape="1">
          <a:blip r:embed="rId2"/>
          <a:srcRect l="19049" r="5981" b="4"/>
          <a:stretch>
            <a:fillRect/>
          </a:stretch>
        </p:blipFill>
        <p:spPr>
          <a:xfrm>
            <a:off x="20" y="758953"/>
            <a:ext cx="5333979" cy="5335854"/>
          </a:xfrm>
          <a:prstGeom prst="rect">
            <a:avLst/>
          </a:prstGeom>
        </p:spPr>
      </p:pic>
      <p:sp>
        <p:nvSpPr>
          <p:cNvPr id="3" name="Content Placeholder 2"/>
          <p:cNvSpPr>
            <a:spLocks noGrp="1"/>
          </p:cNvSpPr>
          <p:nvPr>
            <p:ph idx="1"/>
          </p:nvPr>
        </p:nvSpPr>
        <p:spPr>
          <a:xfrm>
            <a:off x="5715000" y="2062481"/>
            <a:ext cx="5466080" cy="4033520"/>
          </a:xfrm>
        </p:spPr>
        <p:txBody>
          <a:bodyPr vert="horz" lIns="91440" tIns="45720" rIns="91440" bIns="45720" rtlCol="0">
            <a:normAutofit lnSpcReduction="10000"/>
          </a:bodyPr>
          <a:lstStyle/>
          <a:p>
            <a:pPr>
              <a:lnSpc>
                <a:spcPct val="95000"/>
              </a:lnSpc>
            </a:pPr>
            <a:r>
              <a:rPr lang="en-US" sz="1800" dirty="0">
                <a:ea typeface="+mn-lt"/>
                <a:cs typeface="+mn-lt"/>
              </a:rPr>
              <a:t>In this investigation, ethical issues are of the utmost importance. It will be ensured that participants have received informed permission and that they are aware of the study's goals and potential outcomes. </a:t>
            </a:r>
          </a:p>
          <a:p>
            <a:pPr>
              <a:lnSpc>
                <a:spcPct val="95000"/>
              </a:lnSpc>
            </a:pPr>
            <a:r>
              <a:rPr lang="en-US" sz="1800" dirty="0">
                <a:ea typeface="+mn-lt"/>
                <a:cs typeface="+mn-lt"/>
              </a:rPr>
              <a:t>To protect participant identities, data anonymity will be scrupulously upheld during collection and analysis. </a:t>
            </a:r>
          </a:p>
          <a:p>
            <a:pPr>
              <a:lnSpc>
                <a:spcPct val="95000"/>
              </a:lnSpc>
            </a:pPr>
            <a:r>
              <a:rPr lang="en-US" sz="1800" dirty="0">
                <a:ea typeface="+mn-lt"/>
                <a:cs typeface="+mn-lt"/>
              </a:rPr>
              <a:t>The poll will abide by university ethical standards, guaranteeing adherence to data protection laws. </a:t>
            </a:r>
          </a:p>
          <a:p>
            <a:pPr>
              <a:lnSpc>
                <a:spcPct val="95000"/>
              </a:lnSpc>
            </a:pPr>
            <a:r>
              <a:rPr lang="en-US" sz="1800" dirty="0">
                <a:ea typeface="+mn-lt"/>
                <a:cs typeface="+mn-lt"/>
              </a:rPr>
              <a:t>Participants will be given the chance to withdraw without facing any repercussions, and any possible dangers will be minimized. </a:t>
            </a:r>
            <a:endParaRPr lang="en-US" sz="1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4380" y="816380"/>
            <a:ext cx="9144000" cy="727311"/>
          </a:xfrm>
        </p:spPr>
        <p:txBody>
          <a:bodyPr/>
          <a:lstStyle/>
          <a:p>
            <a:r>
              <a:rPr lang="en-US" dirty="0">
                <a:cs typeface="Aharoni"/>
              </a:rPr>
              <a:t>Research timeline</a:t>
            </a:r>
            <a:endParaRPr lang="en-US" dirty="0"/>
          </a:p>
        </p:txBody>
      </p:sp>
      <p:graphicFrame>
        <p:nvGraphicFramePr>
          <p:cNvPr id="4" name="Content Placeholder 3"/>
          <p:cNvGraphicFramePr>
            <a:graphicFrameLocks noGrp="1"/>
          </p:cNvGraphicFramePr>
          <p:nvPr>
            <p:ph idx="1"/>
          </p:nvPr>
        </p:nvGraphicFramePr>
        <p:xfrm>
          <a:off x="1327309" y="1709440"/>
          <a:ext cx="9782719" cy="4019731"/>
        </p:xfrm>
        <a:graphic>
          <a:graphicData uri="http://schemas.openxmlformats.org/drawingml/2006/table">
            <a:tbl>
              <a:tblPr firstRow="1" bandRow="1">
                <a:tableStyleId>{5C22544A-7EE6-4342-B048-85BDC9FD1C3A}</a:tableStyleId>
              </a:tblPr>
              <a:tblGrid>
                <a:gridCol w="1705428">
                  <a:extLst>
                    <a:ext uri="{9D8B030D-6E8A-4147-A177-3AD203B41FA5}">
                      <a16:colId xmlns:a16="http://schemas.microsoft.com/office/drawing/2014/main" val="20000"/>
                    </a:ext>
                  </a:extLst>
                </a:gridCol>
                <a:gridCol w="962586">
                  <a:extLst>
                    <a:ext uri="{9D8B030D-6E8A-4147-A177-3AD203B41FA5}">
                      <a16:colId xmlns:a16="http://schemas.microsoft.com/office/drawing/2014/main" val="20001"/>
                    </a:ext>
                  </a:extLst>
                </a:gridCol>
                <a:gridCol w="1422941">
                  <a:extLst>
                    <a:ext uri="{9D8B030D-6E8A-4147-A177-3AD203B41FA5}">
                      <a16:colId xmlns:a16="http://schemas.microsoft.com/office/drawing/2014/main" val="20002"/>
                    </a:ext>
                  </a:extLst>
                </a:gridCol>
                <a:gridCol w="1422941">
                  <a:extLst>
                    <a:ext uri="{9D8B030D-6E8A-4147-A177-3AD203B41FA5}">
                      <a16:colId xmlns:a16="http://schemas.microsoft.com/office/drawing/2014/main" val="20003"/>
                    </a:ext>
                  </a:extLst>
                </a:gridCol>
                <a:gridCol w="1422941">
                  <a:extLst>
                    <a:ext uri="{9D8B030D-6E8A-4147-A177-3AD203B41FA5}">
                      <a16:colId xmlns:a16="http://schemas.microsoft.com/office/drawing/2014/main" val="20004"/>
                    </a:ext>
                  </a:extLst>
                </a:gridCol>
                <a:gridCol w="1422941">
                  <a:extLst>
                    <a:ext uri="{9D8B030D-6E8A-4147-A177-3AD203B41FA5}">
                      <a16:colId xmlns:a16="http://schemas.microsoft.com/office/drawing/2014/main" val="20005"/>
                    </a:ext>
                  </a:extLst>
                </a:gridCol>
                <a:gridCol w="1422941">
                  <a:extLst>
                    <a:ext uri="{9D8B030D-6E8A-4147-A177-3AD203B41FA5}">
                      <a16:colId xmlns:a16="http://schemas.microsoft.com/office/drawing/2014/main" val="20006"/>
                    </a:ext>
                  </a:extLst>
                </a:gridCol>
              </a:tblGrid>
              <a:tr h="228600">
                <a:tc>
                  <a:txBody>
                    <a:bodyPr/>
                    <a:lstStyle/>
                    <a:p>
                      <a:endParaRPr lang="en-US"/>
                    </a:p>
                  </a:txBody>
                  <a:tcPr/>
                </a:tc>
                <a:tc>
                  <a:txBody>
                    <a:bodyPr/>
                    <a:lstStyle/>
                    <a:p>
                      <a:r>
                        <a:rPr lang="en-US" dirty="0"/>
                        <a:t>Week 1</a:t>
                      </a:r>
                    </a:p>
                  </a:txBody>
                  <a:tcPr/>
                </a:tc>
                <a:tc>
                  <a:txBody>
                    <a:bodyPr/>
                    <a:lstStyle/>
                    <a:p>
                      <a:r>
                        <a:rPr lang="en-US" dirty="0"/>
                        <a:t>Week 2</a:t>
                      </a:r>
                    </a:p>
                  </a:txBody>
                  <a:tcPr/>
                </a:tc>
                <a:tc>
                  <a:txBody>
                    <a:bodyPr/>
                    <a:lstStyle/>
                    <a:p>
                      <a:r>
                        <a:rPr lang="en-US" dirty="0"/>
                        <a:t>Week 3</a:t>
                      </a:r>
                    </a:p>
                  </a:txBody>
                  <a:tcPr/>
                </a:tc>
                <a:tc>
                  <a:txBody>
                    <a:bodyPr/>
                    <a:lstStyle/>
                    <a:p>
                      <a:r>
                        <a:rPr lang="en-US" dirty="0"/>
                        <a:t>Week 4</a:t>
                      </a:r>
                    </a:p>
                  </a:txBody>
                  <a:tcPr/>
                </a:tc>
                <a:tc>
                  <a:txBody>
                    <a:bodyPr/>
                    <a:lstStyle/>
                    <a:p>
                      <a:r>
                        <a:rPr lang="en-US" dirty="0"/>
                        <a:t>Week 5</a:t>
                      </a:r>
                    </a:p>
                  </a:txBody>
                  <a:tcPr/>
                </a:tc>
                <a:tc>
                  <a:txBody>
                    <a:bodyPr/>
                    <a:lstStyle/>
                    <a:p>
                      <a:r>
                        <a:rPr lang="en-US" dirty="0"/>
                        <a:t>Week 6</a:t>
                      </a:r>
                    </a:p>
                  </a:txBody>
                  <a:tcPr/>
                </a:tc>
                <a:extLst>
                  <a:ext uri="{0D108BD9-81ED-4DB2-BD59-A6C34878D82A}">
                    <a16:rowId xmlns:a16="http://schemas.microsoft.com/office/drawing/2014/main" val="10000"/>
                  </a:ext>
                </a:extLst>
              </a:tr>
              <a:tr h="228600">
                <a:tc>
                  <a:txBody>
                    <a:bodyPr/>
                    <a:lstStyle/>
                    <a:p>
                      <a:r>
                        <a:rPr lang="en-US" dirty="0"/>
                        <a:t>Study introduction </a:t>
                      </a:r>
                    </a:p>
                  </a:txBody>
                  <a:tcPr/>
                </a:tc>
                <a:tc>
                  <a:txBody>
                    <a:bodyPr/>
                    <a:lstStyle/>
                    <a:p>
                      <a:endParaRPr lang="en-US"/>
                    </a:p>
                  </a:txBody>
                  <a:tcPr>
                    <a:solidFill>
                      <a:srgbClr val="C00000"/>
                    </a:solidFill>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0001"/>
                  </a:ext>
                </a:extLst>
              </a:tr>
              <a:tr h="365760">
                <a:tc>
                  <a:txBody>
                    <a:bodyPr/>
                    <a:lstStyle/>
                    <a:p>
                      <a:r>
                        <a:rPr lang="en-US" dirty="0"/>
                        <a:t>Formulation of methodology</a:t>
                      </a:r>
                    </a:p>
                  </a:txBody>
                  <a:tcPr/>
                </a:tc>
                <a:tc>
                  <a:txBody>
                    <a:bodyPr/>
                    <a:lstStyle/>
                    <a:p>
                      <a:endParaRPr lang="en-US"/>
                    </a:p>
                  </a:txBody>
                  <a:tcPr/>
                </a:tc>
                <a:tc>
                  <a:txBody>
                    <a:bodyPr/>
                    <a:lstStyle/>
                    <a:p>
                      <a:endParaRPr lang="en-US"/>
                    </a:p>
                  </a:txBody>
                  <a:tcPr>
                    <a:solidFill>
                      <a:srgbClr val="FFC000"/>
                    </a:solidFill>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0002"/>
                  </a:ext>
                </a:extLst>
              </a:tr>
              <a:tr h="228600">
                <a:tc>
                  <a:txBody>
                    <a:bodyPr/>
                    <a:lstStyle/>
                    <a:p>
                      <a:r>
                        <a:rPr lang="en-US" dirty="0"/>
                        <a:t>Data collection</a:t>
                      </a:r>
                    </a:p>
                  </a:txBody>
                  <a:tcPr/>
                </a:tc>
                <a:tc>
                  <a:txBody>
                    <a:bodyPr/>
                    <a:lstStyle/>
                    <a:p>
                      <a:endParaRPr lang="en-US"/>
                    </a:p>
                  </a:txBody>
                  <a:tcPr/>
                </a:tc>
                <a:tc>
                  <a:txBody>
                    <a:bodyPr/>
                    <a:lstStyle/>
                    <a:p>
                      <a:endParaRPr lang="en-US"/>
                    </a:p>
                  </a:txBody>
                  <a:tcPr/>
                </a:tc>
                <a:tc>
                  <a:txBody>
                    <a:bodyPr/>
                    <a:lstStyle/>
                    <a:p>
                      <a:endParaRPr lang="en-US"/>
                    </a:p>
                  </a:txBody>
                  <a:tcPr>
                    <a:solidFill>
                      <a:schemeClr val="accent3">
                        <a:lumMod val="50000"/>
                      </a:schemeClr>
                    </a:solidFill>
                  </a:tcPr>
                </a:tc>
                <a:tc>
                  <a:txBody>
                    <a:bodyPr/>
                    <a:lstStyle/>
                    <a:p>
                      <a:endParaRPr lang="en-US"/>
                    </a:p>
                  </a:txBody>
                  <a:tcPr>
                    <a:solidFill>
                      <a:schemeClr val="accent3">
                        <a:lumMod val="50000"/>
                      </a:schemeClr>
                    </a:solidFill>
                  </a:tcPr>
                </a:tc>
                <a:tc>
                  <a:txBody>
                    <a:bodyPr/>
                    <a:lstStyle/>
                    <a:p>
                      <a:endParaRPr lang="en-US"/>
                    </a:p>
                  </a:txBody>
                  <a:tcPr/>
                </a:tc>
                <a:tc>
                  <a:txBody>
                    <a:bodyPr/>
                    <a:lstStyle/>
                    <a:p>
                      <a:endParaRPr lang="en-US"/>
                    </a:p>
                  </a:txBody>
                  <a:tcPr/>
                </a:tc>
                <a:extLst>
                  <a:ext uri="{0D108BD9-81ED-4DB2-BD59-A6C34878D82A}">
                    <a16:rowId xmlns:a16="http://schemas.microsoft.com/office/drawing/2014/main" val="10003"/>
                  </a:ext>
                </a:extLst>
              </a:tr>
              <a:tr h="453571">
                <a:tc>
                  <a:txBody>
                    <a:bodyPr/>
                    <a:lstStyle/>
                    <a:p>
                      <a:pPr lvl="0">
                        <a:buNone/>
                      </a:pPr>
                      <a:r>
                        <a:rPr lang="en-US" dirty="0"/>
                        <a:t>Data analysis</a:t>
                      </a:r>
                    </a:p>
                  </a:txBody>
                  <a:tcPr/>
                </a:tc>
                <a:tc>
                  <a:txBody>
                    <a:bodyPr/>
                    <a:lstStyle/>
                    <a:p>
                      <a:pPr lvl="0">
                        <a:buNone/>
                      </a:pPr>
                      <a:endParaRPr lang="en-US" dirty="0"/>
                    </a:p>
                  </a:txBody>
                  <a:tcPr/>
                </a:tc>
                <a:tc>
                  <a:txBody>
                    <a:bodyPr/>
                    <a:lstStyle/>
                    <a:p>
                      <a:pPr lvl="0">
                        <a:buNone/>
                      </a:pPr>
                      <a:endParaRPr lang="en-US" dirty="0"/>
                    </a:p>
                  </a:txBody>
                  <a:tcPr/>
                </a:tc>
                <a:tc>
                  <a:txBody>
                    <a:bodyPr/>
                    <a:lstStyle/>
                    <a:p>
                      <a:pPr lvl="0">
                        <a:buNone/>
                      </a:pPr>
                      <a:endParaRPr lang="en-US" dirty="0"/>
                    </a:p>
                  </a:txBody>
                  <a:tcPr/>
                </a:tc>
                <a:tc>
                  <a:txBody>
                    <a:bodyPr/>
                    <a:lstStyle/>
                    <a:p>
                      <a:pPr lvl="0">
                        <a:buNone/>
                      </a:pPr>
                      <a:endParaRPr lang="en-US" dirty="0"/>
                    </a:p>
                  </a:txBody>
                  <a:tcPr/>
                </a:tc>
                <a:tc>
                  <a:txBody>
                    <a:bodyPr/>
                    <a:lstStyle/>
                    <a:p>
                      <a:pPr lvl="0">
                        <a:buNone/>
                      </a:pPr>
                      <a:endParaRPr lang="en-US" dirty="0"/>
                    </a:p>
                  </a:txBody>
                  <a:tcPr>
                    <a:solidFill>
                      <a:schemeClr val="tx1">
                        <a:lumMod val="95000"/>
                        <a:lumOff val="5000"/>
                      </a:schemeClr>
                    </a:solidFill>
                  </a:tcPr>
                </a:tc>
                <a:tc>
                  <a:txBody>
                    <a:bodyPr/>
                    <a:lstStyle/>
                    <a:p>
                      <a:pPr lvl="0">
                        <a:buNone/>
                      </a:pPr>
                      <a:endParaRPr lang="en-US" dirty="0"/>
                    </a:p>
                  </a:txBody>
                  <a:tcPr/>
                </a:tc>
                <a:extLst>
                  <a:ext uri="{0D108BD9-81ED-4DB2-BD59-A6C34878D82A}">
                    <a16:rowId xmlns:a16="http://schemas.microsoft.com/office/drawing/2014/main" val="10004"/>
                  </a:ext>
                </a:extLst>
              </a:tr>
              <a:tr h="228600">
                <a:tc>
                  <a:txBody>
                    <a:bodyPr/>
                    <a:lstStyle/>
                    <a:p>
                      <a:pPr lvl="0">
                        <a:buNone/>
                      </a:pPr>
                      <a:r>
                        <a:rPr lang="en-US" dirty="0"/>
                        <a:t>Report writing</a:t>
                      </a:r>
                    </a:p>
                  </a:txBody>
                  <a:tcPr/>
                </a:tc>
                <a:tc>
                  <a:txBody>
                    <a:bodyPr/>
                    <a:lstStyle/>
                    <a:p>
                      <a:pPr lvl="0">
                        <a:buNone/>
                      </a:pPr>
                      <a:endParaRPr lang="en-US" dirty="0"/>
                    </a:p>
                  </a:txBody>
                  <a:tcPr/>
                </a:tc>
                <a:tc>
                  <a:txBody>
                    <a:bodyPr/>
                    <a:lstStyle/>
                    <a:p>
                      <a:pPr lvl="0">
                        <a:buNone/>
                      </a:pPr>
                      <a:endParaRPr lang="en-US" dirty="0"/>
                    </a:p>
                  </a:txBody>
                  <a:tcPr/>
                </a:tc>
                <a:tc>
                  <a:txBody>
                    <a:bodyPr/>
                    <a:lstStyle/>
                    <a:p>
                      <a:pPr lvl="0">
                        <a:buNone/>
                      </a:pPr>
                      <a:endParaRPr lang="en-US" dirty="0"/>
                    </a:p>
                  </a:txBody>
                  <a:tcPr/>
                </a:tc>
                <a:tc>
                  <a:txBody>
                    <a:bodyPr/>
                    <a:lstStyle/>
                    <a:p>
                      <a:pPr lvl="0">
                        <a:buNone/>
                      </a:pPr>
                      <a:endParaRPr lang="en-US" dirty="0"/>
                    </a:p>
                  </a:txBody>
                  <a:tcPr/>
                </a:tc>
                <a:tc>
                  <a:txBody>
                    <a:bodyPr/>
                    <a:lstStyle/>
                    <a:p>
                      <a:pPr lvl="0">
                        <a:buNone/>
                      </a:pPr>
                      <a:endParaRPr lang="en-US" dirty="0"/>
                    </a:p>
                  </a:txBody>
                  <a:tcPr/>
                </a:tc>
                <a:tc>
                  <a:txBody>
                    <a:bodyPr/>
                    <a:lstStyle/>
                    <a:p>
                      <a:pPr lvl="0">
                        <a:buNone/>
                      </a:pPr>
                      <a:endParaRPr lang="en-US" dirty="0"/>
                    </a:p>
                  </a:txBody>
                  <a:tcPr>
                    <a:solidFill>
                      <a:schemeClr val="accent6">
                        <a:lumMod val="60000"/>
                        <a:lumOff val="40000"/>
                      </a:schemeClr>
                    </a:solidFill>
                  </a:tcPr>
                </a:tc>
                <a:extLst>
                  <a:ext uri="{0D108BD9-81ED-4DB2-BD59-A6C34878D82A}">
                    <a16:rowId xmlns:a16="http://schemas.microsoft.com/office/drawing/2014/main" val="10005"/>
                  </a:ext>
                </a:extLst>
              </a:tr>
              <a:tr h="228600">
                <a:tc>
                  <a:txBody>
                    <a:bodyPr/>
                    <a:lstStyle/>
                    <a:p>
                      <a:pPr lvl="0">
                        <a:buNone/>
                      </a:pPr>
                      <a:r>
                        <a:rPr lang="en-US" dirty="0"/>
                        <a:t>Final review</a:t>
                      </a:r>
                    </a:p>
                  </a:txBody>
                  <a:tcPr/>
                </a:tc>
                <a:tc>
                  <a:txBody>
                    <a:bodyPr/>
                    <a:lstStyle/>
                    <a:p>
                      <a:pPr lvl="0">
                        <a:buNone/>
                      </a:pPr>
                      <a:endParaRPr lang="en-US" dirty="0"/>
                    </a:p>
                  </a:txBody>
                  <a:tcPr/>
                </a:tc>
                <a:tc>
                  <a:txBody>
                    <a:bodyPr/>
                    <a:lstStyle/>
                    <a:p>
                      <a:pPr lvl="0">
                        <a:buNone/>
                      </a:pPr>
                      <a:endParaRPr lang="en-US" dirty="0"/>
                    </a:p>
                  </a:txBody>
                  <a:tcPr/>
                </a:tc>
                <a:tc>
                  <a:txBody>
                    <a:bodyPr/>
                    <a:lstStyle/>
                    <a:p>
                      <a:pPr lvl="0">
                        <a:buNone/>
                      </a:pPr>
                      <a:endParaRPr lang="en-US" dirty="0"/>
                    </a:p>
                  </a:txBody>
                  <a:tcPr/>
                </a:tc>
                <a:tc>
                  <a:txBody>
                    <a:bodyPr/>
                    <a:lstStyle/>
                    <a:p>
                      <a:pPr lvl="0">
                        <a:buNone/>
                      </a:pPr>
                      <a:endParaRPr lang="en-US" dirty="0"/>
                    </a:p>
                  </a:txBody>
                  <a:tcPr/>
                </a:tc>
                <a:tc>
                  <a:txBody>
                    <a:bodyPr/>
                    <a:lstStyle/>
                    <a:p>
                      <a:pPr lvl="0">
                        <a:buNone/>
                      </a:pPr>
                      <a:endParaRPr lang="en-US" dirty="0"/>
                    </a:p>
                  </a:txBody>
                  <a:tcPr/>
                </a:tc>
                <a:tc>
                  <a:txBody>
                    <a:bodyPr/>
                    <a:lstStyle/>
                    <a:p>
                      <a:pPr lvl="0">
                        <a:buNone/>
                      </a:pPr>
                      <a:endParaRPr lang="en-US" dirty="0"/>
                    </a:p>
                  </a:txBody>
                  <a:tcPr>
                    <a:solidFill>
                      <a:schemeClr val="accent6">
                        <a:lumMod val="60000"/>
                        <a:lumOff val="40000"/>
                      </a:schemeClr>
                    </a:solidFill>
                  </a:tcPr>
                </a:tc>
                <a:extLst>
                  <a:ext uri="{0D108BD9-81ED-4DB2-BD59-A6C34878D82A}">
                    <a16:rowId xmlns:a16="http://schemas.microsoft.com/office/drawing/2014/main" val="10006"/>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a:spLocks noGrp="1" noRot="1" noChangeAspect="1" noMove="1" noResize="1" noEditPoints="1" noAdjustHandles="1" noChangeArrowheads="1" noChangeShapeType="1" noTextEdit="1"/>
          </p:cNvSpPr>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p:cNvSpPr>
            <a:spLocks noGrp="1" noRot="1" noChangeAspect="1" noMove="1" noResize="1" noEditPoints="1" noAdjustHandles="1" noChangeArrowheads="1" noChangeShapeType="1" noTextEdit="1"/>
          </p:cNvSpPr>
          <p:nvPr/>
        </p:nvSpPr>
        <p:spPr>
          <a:xfrm>
            <a:off x="0" y="0"/>
            <a:ext cx="11430001" cy="6168789"/>
          </a:xfrm>
          <a:custGeom>
            <a:avLst/>
            <a:gdLst>
              <a:gd name="connsiteX0" fmla="*/ 0 w 11430001"/>
              <a:gd name="connsiteY0" fmla="*/ 0 h 6168789"/>
              <a:gd name="connsiteX1" fmla="*/ 5334002 w 11430001"/>
              <a:gd name="connsiteY1" fmla="*/ 0 h 6168789"/>
              <a:gd name="connsiteX2" fmla="*/ 5334002 w 11430001"/>
              <a:gd name="connsiteY2" fmla="*/ 771523 h 6168789"/>
              <a:gd name="connsiteX3" fmla="*/ 11430001 w 11430001"/>
              <a:gd name="connsiteY3" fmla="*/ 771523 h 6168789"/>
              <a:gd name="connsiteX4" fmla="*/ 11430001 w 11430001"/>
              <a:gd name="connsiteY4" fmla="*/ 6168789 h 6168789"/>
              <a:gd name="connsiteX5" fmla="*/ 0 w 11430001"/>
              <a:gd name="connsiteY5" fmla="*/ 6168789 h 616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30001" h="6168789">
                <a:moveTo>
                  <a:pt x="0" y="0"/>
                </a:moveTo>
                <a:lnTo>
                  <a:pt x="5334002" y="0"/>
                </a:lnTo>
                <a:lnTo>
                  <a:pt x="5334002" y="771523"/>
                </a:lnTo>
                <a:lnTo>
                  <a:pt x="11430001" y="771523"/>
                </a:lnTo>
                <a:lnTo>
                  <a:pt x="11430001" y="6168789"/>
                </a:lnTo>
                <a:lnTo>
                  <a:pt x="0" y="6168789"/>
                </a:lnTo>
                <a:close/>
              </a:path>
            </a:pathLst>
          </a:custGeom>
          <a:ln w="762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5781040" y="1103431"/>
            <a:ext cx="4880608" cy="763352"/>
          </a:xfrm>
        </p:spPr>
        <p:txBody>
          <a:bodyPr>
            <a:normAutofit/>
          </a:bodyPr>
          <a:lstStyle/>
          <a:p>
            <a:r>
              <a:rPr lang="en-US" dirty="0">
                <a:ea typeface="+mj-lt"/>
                <a:cs typeface="+mj-lt"/>
              </a:rPr>
              <a:t>Hypothesis</a:t>
            </a:r>
            <a:endParaRPr lang="en-US" dirty="0"/>
          </a:p>
        </p:txBody>
      </p:sp>
      <p:pic>
        <p:nvPicPr>
          <p:cNvPr id="14" name="Picture 13" descr="Complex maths formulae on a blackboard"/>
          <p:cNvPicPr>
            <a:picLocks noChangeAspect="1"/>
          </p:cNvPicPr>
          <p:nvPr/>
        </p:nvPicPr>
        <p:blipFill rotWithShape="1">
          <a:blip r:embed="rId2"/>
          <a:srcRect l="7426" r="19701" b="2"/>
          <a:stretch>
            <a:fillRect/>
          </a:stretch>
        </p:blipFill>
        <p:spPr>
          <a:xfrm>
            <a:off x="20" y="758953"/>
            <a:ext cx="5333979" cy="5335854"/>
          </a:xfrm>
          <a:prstGeom prst="rect">
            <a:avLst/>
          </a:prstGeom>
        </p:spPr>
      </p:pic>
      <p:sp>
        <p:nvSpPr>
          <p:cNvPr id="3" name="Content Placeholder 2"/>
          <p:cNvSpPr>
            <a:spLocks noGrp="1"/>
          </p:cNvSpPr>
          <p:nvPr>
            <p:ph idx="1"/>
          </p:nvPr>
        </p:nvSpPr>
        <p:spPr>
          <a:xfrm>
            <a:off x="5781040" y="1981201"/>
            <a:ext cx="5333979" cy="4114800"/>
          </a:xfrm>
        </p:spPr>
        <p:txBody>
          <a:bodyPr vert="horz" lIns="91440" tIns="45720" rIns="91440" bIns="45720" rtlCol="0">
            <a:normAutofit fontScale="92500" lnSpcReduction="10000"/>
          </a:bodyPr>
          <a:lstStyle/>
          <a:p>
            <a:pPr>
              <a:lnSpc>
                <a:spcPct val="95000"/>
              </a:lnSpc>
            </a:pPr>
            <a:r>
              <a:rPr lang="en-US" sz="2400" dirty="0">
                <a:ea typeface="+mn-lt"/>
                <a:cs typeface="+mn-lt"/>
              </a:rPr>
              <a:t>The premise of this study is that UWTSD students understand the value of digital skills for academic achievement and future employment. </a:t>
            </a:r>
          </a:p>
          <a:p>
            <a:pPr>
              <a:lnSpc>
                <a:spcPct val="95000"/>
              </a:lnSpc>
            </a:pPr>
            <a:r>
              <a:rPr lang="en-US" sz="2400" dirty="0">
                <a:ea typeface="+mn-lt"/>
                <a:cs typeface="+mn-lt"/>
              </a:rPr>
              <a:t>This study assumes that students would give priority to some digital abilities over others, drawing on the literature review, which emphasizes the growing requirement for digital competency in the working world. </a:t>
            </a:r>
          </a:p>
          <a:p>
            <a:pPr>
              <a:lnSpc>
                <a:spcPct val="95000"/>
              </a:lnSpc>
            </a:pPr>
            <a:r>
              <a:rPr lang="en-US" sz="2400" dirty="0">
                <a:ea typeface="+mn-lt"/>
                <a:cs typeface="+mn-lt"/>
              </a:rPr>
              <a:t>Additionally, this study forecasts a typically high degree of confidence in applying these talents. </a:t>
            </a:r>
            <a:endParaRPr lang="en-US" sz="2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a:spLocks noGrp="1" noRot="1" noChangeAspect="1" noMove="1" noResize="1" noEditPoints="1" noAdjustHandles="1" noChangeArrowheads="1" noChangeShapeType="1" noTextEdit="1"/>
          </p:cNvSpPr>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p:cNvSpPr>
            <a:spLocks noGrp="1" noRot="1" noChangeAspect="1" noMove="1" noResize="1" noEditPoints="1" noAdjustHandles="1" noChangeArrowheads="1" noChangeShapeType="1" noTextEdit="1"/>
          </p:cNvSpPr>
          <p:nvPr/>
        </p:nvSpPr>
        <p:spPr>
          <a:xfrm>
            <a:off x="0" y="0"/>
            <a:ext cx="11430001" cy="6168789"/>
          </a:xfrm>
          <a:custGeom>
            <a:avLst/>
            <a:gdLst>
              <a:gd name="connsiteX0" fmla="*/ 0 w 11430001"/>
              <a:gd name="connsiteY0" fmla="*/ 0 h 6168789"/>
              <a:gd name="connsiteX1" fmla="*/ 5334002 w 11430001"/>
              <a:gd name="connsiteY1" fmla="*/ 0 h 6168789"/>
              <a:gd name="connsiteX2" fmla="*/ 5334002 w 11430001"/>
              <a:gd name="connsiteY2" fmla="*/ 771523 h 6168789"/>
              <a:gd name="connsiteX3" fmla="*/ 11430001 w 11430001"/>
              <a:gd name="connsiteY3" fmla="*/ 771523 h 6168789"/>
              <a:gd name="connsiteX4" fmla="*/ 11430001 w 11430001"/>
              <a:gd name="connsiteY4" fmla="*/ 6168789 h 6168789"/>
              <a:gd name="connsiteX5" fmla="*/ 0 w 11430001"/>
              <a:gd name="connsiteY5" fmla="*/ 6168789 h 616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30001" h="6168789">
                <a:moveTo>
                  <a:pt x="0" y="0"/>
                </a:moveTo>
                <a:lnTo>
                  <a:pt x="5334002" y="0"/>
                </a:lnTo>
                <a:lnTo>
                  <a:pt x="5334002" y="771523"/>
                </a:lnTo>
                <a:lnTo>
                  <a:pt x="11430001" y="771523"/>
                </a:lnTo>
                <a:lnTo>
                  <a:pt x="11430001" y="6168789"/>
                </a:lnTo>
                <a:lnTo>
                  <a:pt x="0" y="6168789"/>
                </a:lnTo>
                <a:close/>
              </a:path>
            </a:pathLst>
          </a:custGeom>
          <a:ln w="762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73759" y="1304291"/>
            <a:ext cx="9787890" cy="693610"/>
          </a:xfrm>
        </p:spPr>
        <p:txBody>
          <a:bodyPr>
            <a:normAutofit fontScale="90000"/>
          </a:bodyPr>
          <a:lstStyle/>
          <a:p>
            <a:r>
              <a:rPr lang="en-US" dirty="0">
                <a:cs typeface="Aharoni"/>
              </a:rPr>
              <a:t>References </a:t>
            </a:r>
            <a:endParaRPr lang="en-US" dirty="0"/>
          </a:p>
        </p:txBody>
      </p:sp>
      <p:graphicFrame>
        <p:nvGraphicFramePr>
          <p:cNvPr id="15" name="Content Placeholder 2">
            <a:extLst>
              <a:ext uri="{FF2B5EF4-FFF2-40B4-BE49-F238E27FC236}">
                <a16:creationId xmlns:a16="http://schemas.microsoft.com/office/drawing/2014/main" id="{1D29AB43-BA8E-B96C-5207-7E0949A63045}"/>
              </a:ext>
            </a:extLst>
          </p:cNvPr>
          <p:cNvGraphicFramePr>
            <a:graphicFrameLocks noGrp="1"/>
          </p:cNvGraphicFramePr>
          <p:nvPr>
            <p:ph idx="1"/>
            <p:extLst>
              <p:ext uri="{D42A27DB-BD31-4B8C-83A1-F6EECF244321}">
                <p14:modId xmlns:p14="http://schemas.microsoft.com/office/powerpoint/2010/main" val="3128122506"/>
              </p:ext>
            </p:extLst>
          </p:nvPr>
        </p:nvGraphicFramePr>
        <p:xfrm>
          <a:off x="413658" y="2133601"/>
          <a:ext cx="10559142" cy="3962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theme/theme1.xml><?xml version="1.0" encoding="utf-8"?>
<a:theme xmlns:a="http://schemas.openxmlformats.org/drawingml/2006/main" name="PrismaticVTI">
  <a:themeElements>
    <a:clrScheme name="Blue">
      <a:dk1>
        <a:srgbClr val="000000"/>
      </a:dk1>
      <a:lt1>
        <a:srgbClr val="FFFFFF"/>
      </a:lt1>
      <a:dk2>
        <a:srgbClr val="153A63"/>
      </a:dk2>
      <a:lt2>
        <a:srgbClr val="DBEFF9"/>
      </a:lt2>
      <a:accent1>
        <a:srgbClr val="0F6FC6"/>
      </a:accent1>
      <a:accent2>
        <a:srgbClr val="009DD9"/>
      </a:accent2>
      <a:accent3>
        <a:srgbClr val="09B8C0"/>
      </a:accent3>
      <a:accent4>
        <a:srgbClr val="0EBC8C"/>
      </a:accent4>
      <a:accent5>
        <a:srgbClr val="71B959"/>
      </a:accent5>
      <a:accent6>
        <a:srgbClr val="96B042"/>
      </a:accent6>
      <a:hlink>
        <a:srgbClr val="C37400"/>
      </a:hlink>
      <a:folHlink>
        <a:srgbClr val="4F9085"/>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21</TotalTime>
  <Words>599</Words>
  <Application>Microsoft Office PowerPoint</Application>
  <PresentationFormat>Widescreen</PresentationFormat>
  <Paragraphs>42</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PrismaticVTI</vt:lpstr>
      <vt:lpstr>Digital Skills and Research Methods Title: Are digital skills important for study and work?</vt:lpstr>
      <vt:lpstr>Introduction</vt:lpstr>
      <vt:lpstr>Rationale </vt:lpstr>
      <vt:lpstr>Proposed method</vt:lpstr>
      <vt:lpstr>Ethical considerations</vt:lpstr>
      <vt:lpstr>Research timeline</vt:lpstr>
      <vt:lpstr>Hypothesis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dc:title>
  <dc:creator/>
  <cp:lastModifiedBy>Humera Mulla</cp:lastModifiedBy>
  <cp:revision>108</cp:revision>
  <dcterms:created xsi:type="dcterms:W3CDTF">2023-10-10T11:52:00Z</dcterms:created>
  <dcterms:modified xsi:type="dcterms:W3CDTF">2023-11-17T15:21:36Z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3E6E08B0835B4D22AEFE105F913971F0</vt:lpwstr>
  </property>
  <property fmtid="{D5CDD505-2E9C-101B-9397-08002B2CF9AE}" pid="3" name="KSOProductBuildVer">
    <vt:lpwstr>1033-11.2.0.11440</vt:lpwstr>
  </property>
</Properties>
</file>