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5" r:id="rId1"/>
  </p:sldMasterIdLst>
  <p:notesMasterIdLst>
    <p:notesMasterId r:id="rId10"/>
  </p:notesMasterIdLst>
  <p:sldIdLst>
    <p:sldId id="256" r:id="rId2"/>
    <p:sldId id="266" r:id="rId3"/>
    <p:sldId id="257" r:id="rId4"/>
    <p:sldId id="260" r:id="rId5"/>
    <p:sldId id="263" r:id="rId6"/>
    <p:sldId id="268" r:id="rId7"/>
    <p:sldId id="269" r:id="rId8"/>
    <p:sldId id="27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0578" autoAdjust="0"/>
  </p:normalViewPr>
  <p:slideViewPr>
    <p:cSldViewPr snapToGrid="0">
      <p:cViewPr varScale="1">
        <p:scale>
          <a:sx n="57" d="100"/>
          <a:sy n="57" d="100"/>
        </p:scale>
        <p:origin x="94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F34531-FB7C-4DF7-85B7-36549BF342A7}" type="doc">
      <dgm:prSet loTypeId="urn:microsoft.com/office/officeart/2005/8/layout/vProcess5" loCatId="process" qsTypeId="urn:microsoft.com/office/officeart/2005/8/quickstyle/simple1" qsCatId="simple" csTypeId="urn:microsoft.com/office/officeart/2005/8/colors/colorful1" csCatId="colorful" phldr="1"/>
      <dgm:spPr/>
      <dgm:t>
        <a:bodyPr/>
        <a:lstStyle/>
        <a:p>
          <a:endParaRPr lang="en-US"/>
        </a:p>
      </dgm:t>
    </dgm:pt>
    <dgm:pt modelId="{13681462-0114-4E4B-9C48-25A49305B7B6}">
      <dgm:prSet/>
      <dgm:spPr/>
      <dgm:t>
        <a:bodyPr/>
        <a:lstStyle/>
        <a:p>
          <a:r>
            <a:rPr lang="en-IN" dirty="0">
              <a:latin typeface="Calibri" panose="020F0502020204030204" pitchFamily="34" charset="0"/>
              <a:cs typeface="Calibri" panose="020F0502020204030204" pitchFamily="34" charset="0"/>
            </a:rPr>
            <a:t>The various leadership and management styles have been highlighted in this presentation. </a:t>
          </a:r>
          <a:endParaRPr lang="en-US" dirty="0">
            <a:latin typeface="Calibri" panose="020F0502020204030204" pitchFamily="34" charset="0"/>
            <a:cs typeface="Calibri" panose="020F0502020204030204" pitchFamily="34" charset="0"/>
          </a:endParaRPr>
        </a:p>
      </dgm:t>
    </dgm:pt>
    <dgm:pt modelId="{4426882E-3515-4129-8013-1A5E4E45AF3C}" type="parTrans" cxnId="{AD876DEE-B2E1-4135-9658-F8C77F70ED04}">
      <dgm:prSet/>
      <dgm:spPr/>
      <dgm:t>
        <a:bodyPr/>
        <a:lstStyle/>
        <a:p>
          <a:endParaRPr lang="en-US"/>
        </a:p>
      </dgm:t>
    </dgm:pt>
    <dgm:pt modelId="{47B4C062-9467-4B70-86A3-764097018413}" type="sibTrans" cxnId="{AD876DEE-B2E1-4135-9658-F8C77F70ED04}">
      <dgm:prSet/>
      <dgm:spPr/>
      <dgm:t>
        <a:bodyPr/>
        <a:lstStyle/>
        <a:p>
          <a:endParaRPr lang="en-US"/>
        </a:p>
      </dgm:t>
    </dgm:pt>
    <dgm:pt modelId="{B16A8C27-3B7C-4202-8A70-CE60095B7CE5}">
      <dgm:prSet/>
      <dgm:spPr/>
      <dgm:t>
        <a:bodyPr/>
        <a:lstStyle/>
        <a:p>
          <a:r>
            <a:rPr lang="en-IN" dirty="0">
              <a:latin typeface="Calibri" panose="020F0502020204030204" pitchFamily="34" charset="0"/>
              <a:cs typeface="Calibri" panose="020F0502020204030204" pitchFamily="34" charset="0"/>
            </a:rPr>
            <a:t>A few benefits of leadership styles along with their principles have been incorporated into this presentation. </a:t>
          </a:r>
          <a:endParaRPr lang="en-US" dirty="0">
            <a:latin typeface="Calibri" panose="020F0502020204030204" pitchFamily="34" charset="0"/>
            <a:cs typeface="Calibri" panose="020F0502020204030204" pitchFamily="34" charset="0"/>
          </a:endParaRPr>
        </a:p>
      </dgm:t>
    </dgm:pt>
    <dgm:pt modelId="{712A5554-834C-4BF4-A9E0-C7B190CAC72A}" type="parTrans" cxnId="{E0EB3067-3A34-485E-A7A1-8DEE6FAD227B}">
      <dgm:prSet/>
      <dgm:spPr/>
      <dgm:t>
        <a:bodyPr/>
        <a:lstStyle/>
        <a:p>
          <a:endParaRPr lang="en-US"/>
        </a:p>
      </dgm:t>
    </dgm:pt>
    <dgm:pt modelId="{B3835202-44E4-468F-BD89-231FF7BA8931}" type="sibTrans" cxnId="{E0EB3067-3A34-485E-A7A1-8DEE6FAD227B}">
      <dgm:prSet/>
      <dgm:spPr/>
      <dgm:t>
        <a:bodyPr/>
        <a:lstStyle/>
        <a:p>
          <a:endParaRPr lang="en-US"/>
        </a:p>
      </dgm:t>
    </dgm:pt>
    <dgm:pt modelId="{8B212225-66FF-4F0A-A1D1-C87C03A5325F}">
      <dgm:prSet/>
      <dgm:spPr/>
      <dgm:t>
        <a:bodyPr/>
        <a:lstStyle/>
        <a:p>
          <a:r>
            <a:rPr lang="en-IN" dirty="0">
              <a:latin typeface="Calibri" panose="020F0502020204030204" pitchFamily="34" charset="0"/>
              <a:cs typeface="Calibri" panose="020F0502020204030204" pitchFamily="34" charset="0"/>
            </a:rPr>
            <a:t>Several perspectives on leadership and the transformational as well as transactional leadership styles have also been highlighted in this presentation. </a:t>
          </a:r>
          <a:endParaRPr lang="en-US" dirty="0">
            <a:latin typeface="Calibri" panose="020F0502020204030204" pitchFamily="34" charset="0"/>
            <a:cs typeface="Calibri" panose="020F0502020204030204" pitchFamily="34" charset="0"/>
          </a:endParaRPr>
        </a:p>
      </dgm:t>
    </dgm:pt>
    <dgm:pt modelId="{3E82DA8D-2E6A-4593-8FDD-A75EB2B33C07}" type="parTrans" cxnId="{17DD3CB8-DA21-4712-AC9F-59A21C517421}">
      <dgm:prSet/>
      <dgm:spPr/>
      <dgm:t>
        <a:bodyPr/>
        <a:lstStyle/>
        <a:p>
          <a:endParaRPr lang="en-US"/>
        </a:p>
      </dgm:t>
    </dgm:pt>
    <dgm:pt modelId="{8F9811CB-9A69-4197-82AE-001DA32403D7}" type="sibTrans" cxnId="{17DD3CB8-DA21-4712-AC9F-59A21C517421}">
      <dgm:prSet/>
      <dgm:spPr/>
      <dgm:t>
        <a:bodyPr/>
        <a:lstStyle/>
        <a:p>
          <a:endParaRPr lang="en-US"/>
        </a:p>
      </dgm:t>
    </dgm:pt>
    <dgm:pt modelId="{F91B2D6D-EEA3-493E-9CD9-FB53067E342E}">
      <dgm:prSet/>
      <dgm:spPr/>
      <dgm:t>
        <a:bodyPr/>
        <a:lstStyle/>
        <a:p>
          <a:r>
            <a:rPr lang="en-IN">
              <a:latin typeface="Calibri" panose="020F0502020204030204" pitchFamily="34" charset="0"/>
              <a:cs typeface="Calibri" panose="020F0502020204030204" pitchFamily="34" charset="0"/>
            </a:rPr>
            <a:t>Various attributes of leadership such as self-confidence and innovativeness have also been demonstrated here</a:t>
          </a:r>
          <a:r>
            <a:rPr lang="en-IN"/>
            <a:t>. </a:t>
          </a:r>
          <a:endParaRPr lang="en-US"/>
        </a:p>
      </dgm:t>
    </dgm:pt>
    <dgm:pt modelId="{6A872BB9-555D-439A-A9CA-C6AB6DB15867}" type="parTrans" cxnId="{A500E385-76AC-42DF-9AC5-DBD745DB8EFB}">
      <dgm:prSet/>
      <dgm:spPr/>
      <dgm:t>
        <a:bodyPr/>
        <a:lstStyle/>
        <a:p>
          <a:endParaRPr lang="en-US"/>
        </a:p>
      </dgm:t>
    </dgm:pt>
    <dgm:pt modelId="{EF64DA4A-AEAE-4794-9E3F-AB19E4973176}" type="sibTrans" cxnId="{A500E385-76AC-42DF-9AC5-DBD745DB8EFB}">
      <dgm:prSet/>
      <dgm:spPr/>
      <dgm:t>
        <a:bodyPr/>
        <a:lstStyle/>
        <a:p>
          <a:endParaRPr lang="en-US"/>
        </a:p>
      </dgm:t>
    </dgm:pt>
    <dgm:pt modelId="{6EFF0216-53ED-47C8-BA03-0F3DD4E6CAFA}">
      <dgm:prSet/>
      <dgm:spPr/>
      <dgm:t>
        <a:bodyPr/>
        <a:lstStyle/>
        <a:p>
          <a:r>
            <a:rPr lang="en-IN" dirty="0">
              <a:latin typeface="Calibri" panose="020F0502020204030204" pitchFamily="34" charset="0"/>
              <a:cs typeface="Calibri" panose="020F0502020204030204" pitchFamily="34" charset="0"/>
            </a:rPr>
            <a:t>The leadership and management qualities of Jack Welch along with the challenges and an evaluation of his leadership style have been elaborated in the end part of this presentation</a:t>
          </a:r>
          <a:r>
            <a:rPr lang="en-IN" dirty="0"/>
            <a:t>.</a:t>
          </a:r>
          <a:endParaRPr lang="en-US" dirty="0"/>
        </a:p>
      </dgm:t>
    </dgm:pt>
    <dgm:pt modelId="{0733ED93-1882-4B3F-99E0-36C88D508964}" type="parTrans" cxnId="{109AEAA6-3E06-43B4-A6A9-6DF77467C445}">
      <dgm:prSet/>
      <dgm:spPr/>
      <dgm:t>
        <a:bodyPr/>
        <a:lstStyle/>
        <a:p>
          <a:endParaRPr lang="en-US"/>
        </a:p>
      </dgm:t>
    </dgm:pt>
    <dgm:pt modelId="{9E953DFF-BA0F-49C7-8F24-5B5333DA8064}" type="sibTrans" cxnId="{109AEAA6-3E06-43B4-A6A9-6DF77467C445}">
      <dgm:prSet/>
      <dgm:spPr/>
      <dgm:t>
        <a:bodyPr/>
        <a:lstStyle/>
        <a:p>
          <a:endParaRPr lang="en-US"/>
        </a:p>
      </dgm:t>
    </dgm:pt>
    <dgm:pt modelId="{3458A495-B3AE-47B7-8A90-C9C7F582EC2F}" type="pres">
      <dgm:prSet presAssocID="{5DF34531-FB7C-4DF7-85B7-36549BF342A7}" presName="outerComposite" presStyleCnt="0">
        <dgm:presLayoutVars>
          <dgm:chMax val="5"/>
          <dgm:dir/>
          <dgm:resizeHandles val="exact"/>
        </dgm:presLayoutVars>
      </dgm:prSet>
      <dgm:spPr/>
    </dgm:pt>
    <dgm:pt modelId="{D0D55E06-A320-42B8-A05A-6D5124AEB456}" type="pres">
      <dgm:prSet presAssocID="{5DF34531-FB7C-4DF7-85B7-36549BF342A7}" presName="dummyMaxCanvas" presStyleCnt="0">
        <dgm:presLayoutVars/>
      </dgm:prSet>
      <dgm:spPr/>
    </dgm:pt>
    <dgm:pt modelId="{994E46E3-B69A-4F90-89D8-649323658B80}" type="pres">
      <dgm:prSet presAssocID="{5DF34531-FB7C-4DF7-85B7-36549BF342A7}" presName="FiveNodes_1" presStyleLbl="node1" presStyleIdx="0" presStyleCnt="5" custLinFactY="9872" custLinFactNeighborX="8694" custLinFactNeighborY="100000">
        <dgm:presLayoutVars>
          <dgm:bulletEnabled val="1"/>
        </dgm:presLayoutVars>
      </dgm:prSet>
      <dgm:spPr/>
    </dgm:pt>
    <dgm:pt modelId="{F183E332-2B44-4EF0-9A50-B13771E97AB5}" type="pres">
      <dgm:prSet presAssocID="{5DF34531-FB7C-4DF7-85B7-36549BF342A7}" presName="FiveNodes_2" presStyleLbl="node1" presStyleIdx="1" presStyleCnt="5" custLinFactY="10559" custLinFactNeighborX="8842" custLinFactNeighborY="100000">
        <dgm:presLayoutVars>
          <dgm:bulletEnabled val="1"/>
        </dgm:presLayoutVars>
      </dgm:prSet>
      <dgm:spPr/>
    </dgm:pt>
    <dgm:pt modelId="{8F89548C-29EA-4815-AC47-AB2E85805BAC}" type="pres">
      <dgm:prSet presAssocID="{5DF34531-FB7C-4DF7-85B7-36549BF342A7}" presName="FiveNodes_3" presStyleLbl="node1" presStyleIdx="2" presStyleCnt="5" custLinFactY="-100000" custLinFactNeighborX="-13262" custLinFactNeighborY="-117906">
        <dgm:presLayoutVars>
          <dgm:bulletEnabled val="1"/>
        </dgm:presLayoutVars>
      </dgm:prSet>
      <dgm:spPr/>
    </dgm:pt>
    <dgm:pt modelId="{C531F839-56C5-4081-8A44-AAE3B6523C6D}" type="pres">
      <dgm:prSet presAssocID="{5DF34531-FB7C-4DF7-85B7-36549BF342A7}" presName="FiveNodes_4" presStyleLbl="node1" presStyleIdx="3" presStyleCnt="5">
        <dgm:presLayoutVars>
          <dgm:bulletEnabled val="1"/>
        </dgm:presLayoutVars>
      </dgm:prSet>
      <dgm:spPr/>
    </dgm:pt>
    <dgm:pt modelId="{C201DA29-E4D2-494E-88A5-D95EE85BCA17}" type="pres">
      <dgm:prSet presAssocID="{5DF34531-FB7C-4DF7-85B7-36549BF342A7}" presName="FiveNodes_5" presStyleLbl="node1" presStyleIdx="4" presStyleCnt="5">
        <dgm:presLayoutVars>
          <dgm:bulletEnabled val="1"/>
        </dgm:presLayoutVars>
      </dgm:prSet>
      <dgm:spPr/>
    </dgm:pt>
    <dgm:pt modelId="{24D2AC9E-9EF2-4899-BCB2-FC1FCDD6C483}" type="pres">
      <dgm:prSet presAssocID="{5DF34531-FB7C-4DF7-85B7-36549BF342A7}" presName="FiveConn_1-2" presStyleLbl="fgAccFollowNode1" presStyleIdx="0" presStyleCnt="4">
        <dgm:presLayoutVars>
          <dgm:bulletEnabled val="1"/>
        </dgm:presLayoutVars>
      </dgm:prSet>
      <dgm:spPr/>
    </dgm:pt>
    <dgm:pt modelId="{4EE85E9D-1AAB-4B20-AA8E-4B3DA56F714A}" type="pres">
      <dgm:prSet presAssocID="{5DF34531-FB7C-4DF7-85B7-36549BF342A7}" presName="FiveConn_2-3" presStyleLbl="fgAccFollowNode1" presStyleIdx="1" presStyleCnt="4">
        <dgm:presLayoutVars>
          <dgm:bulletEnabled val="1"/>
        </dgm:presLayoutVars>
      </dgm:prSet>
      <dgm:spPr/>
    </dgm:pt>
    <dgm:pt modelId="{FCA40E30-780A-421C-B321-F250FA9BA8E3}" type="pres">
      <dgm:prSet presAssocID="{5DF34531-FB7C-4DF7-85B7-36549BF342A7}" presName="FiveConn_3-4" presStyleLbl="fgAccFollowNode1" presStyleIdx="2" presStyleCnt="4">
        <dgm:presLayoutVars>
          <dgm:bulletEnabled val="1"/>
        </dgm:presLayoutVars>
      </dgm:prSet>
      <dgm:spPr/>
    </dgm:pt>
    <dgm:pt modelId="{027205B7-6393-4EAC-BEE1-00F8EB751F13}" type="pres">
      <dgm:prSet presAssocID="{5DF34531-FB7C-4DF7-85B7-36549BF342A7}" presName="FiveConn_4-5" presStyleLbl="fgAccFollowNode1" presStyleIdx="3" presStyleCnt="4">
        <dgm:presLayoutVars>
          <dgm:bulletEnabled val="1"/>
        </dgm:presLayoutVars>
      </dgm:prSet>
      <dgm:spPr/>
    </dgm:pt>
    <dgm:pt modelId="{708604EB-C6AE-4511-A9EE-48B83B3FA1C4}" type="pres">
      <dgm:prSet presAssocID="{5DF34531-FB7C-4DF7-85B7-36549BF342A7}" presName="FiveNodes_1_text" presStyleLbl="node1" presStyleIdx="4" presStyleCnt="5">
        <dgm:presLayoutVars>
          <dgm:bulletEnabled val="1"/>
        </dgm:presLayoutVars>
      </dgm:prSet>
      <dgm:spPr/>
    </dgm:pt>
    <dgm:pt modelId="{D92244BE-F20C-48B7-9AC3-A67D8D477C4B}" type="pres">
      <dgm:prSet presAssocID="{5DF34531-FB7C-4DF7-85B7-36549BF342A7}" presName="FiveNodes_2_text" presStyleLbl="node1" presStyleIdx="4" presStyleCnt="5">
        <dgm:presLayoutVars>
          <dgm:bulletEnabled val="1"/>
        </dgm:presLayoutVars>
      </dgm:prSet>
      <dgm:spPr/>
    </dgm:pt>
    <dgm:pt modelId="{6C4B61CD-6196-446A-8FA5-99C23926E0F1}" type="pres">
      <dgm:prSet presAssocID="{5DF34531-FB7C-4DF7-85B7-36549BF342A7}" presName="FiveNodes_3_text" presStyleLbl="node1" presStyleIdx="4" presStyleCnt="5">
        <dgm:presLayoutVars>
          <dgm:bulletEnabled val="1"/>
        </dgm:presLayoutVars>
      </dgm:prSet>
      <dgm:spPr/>
    </dgm:pt>
    <dgm:pt modelId="{D08743E6-A0B9-4F19-A3D9-613DF54F2BF4}" type="pres">
      <dgm:prSet presAssocID="{5DF34531-FB7C-4DF7-85B7-36549BF342A7}" presName="FiveNodes_4_text" presStyleLbl="node1" presStyleIdx="4" presStyleCnt="5">
        <dgm:presLayoutVars>
          <dgm:bulletEnabled val="1"/>
        </dgm:presLayoutVars>
      </dgm:prSet>
      <dgm:spPr/>
    </dgm:pt>
    <dgm:pt modelId="{09825114-47F7-4BEF-ACFF-AC73A93660D2}" type="pres">
      <dgm:prSet presAssocID="{5DF34531-FB7C-4DF7-85B7-36549BF342A7}" presName="FiveNodes_5_text" presStyleLbl="node1" presStyleIdx="4" presStyleCnt="5">
        <dgm:presLayoutVars>
          <dgm:bulletEnabled val="1"/>
        </dgm:presLayoutVars>
      </dgm:prSet>
      <dgm:spPr/>
    </dgm:pt>
  </dgm:ptLst>
  <dgm:cxnLst>
    <dgm:cxn modelId="{56F7FE28-9FB3-4A52-81FA-6F2950D07951}" type="presOf" srcId="{47B4C062-9467-4B70-86A3-764097018413}" destId="{24D2AC9E-9EF2-4899-BCB2-FC1FCDD6C483}" srcOrd="0" destOrd="0" presId="urn:microsoft.com/office/officeart/2005/8/layout/vProcess5"/>
    <dgm:cxn modelId="{B5708B2A-1FE1-402D-B3B1-74C8D2717A66}" type="presOf" srcId="{6EFF0216-53ED-47C8-BA03-0F3DD4E6CAFA}" destId="{09825114-47F7-4BEF-ACFF-AC73A93660D2}" srcOrd="1" destOrd="0" presId="urn:microsoft.com/office/officeart/2005/8/layout/vProcess5"/>
    <dgm:cxn modelId="{114C4246-FD7D-4B71-99D5-DD0E5DB78194}" type="presOf" srcId="{F91B2D6D-EEA3-493E-9CD9-FB53067E342E}" destId="{D08743E6-A0B9-4F19-A3D9-613DF54F2BF4}" srcOrd="1" destOrd="0" presId="urn:microsoft.com/office/officeart/2005/8/layout/vProcess5"/>
    <dgm:cxn modelId="{E0EB3067-3A34-485E-A7A1-8DEE6FAD227B}" srcId="{5DF34531-FB7C-4DF7-85B7-36549BF342A7}" destId="{B16A8C27-3B7C-4202-8A70-CE60095B7CE5}" srcOrd="1" destOrd="0" parTransId="{712A5554-834C-4BF4-A9E0-C7B190CAC72A}" sibTransId="{B3835202-44E4-468F-BD89-231FF7BA8931}"/>
    <dgm:cxn modelId="{A7D87A70-6955-4D03-86BC-69023DF2D3B0}" type="presOf" srcId="{F91B2D6D-EEA3-493E-9CD9-FB53067E342E}" destId="{C531F839-56C5-4081-8A44-AAE3B6523C6D}" srcOrd="0" destOrd="0" presId="urn:microsoft.com/office/officeart/2005/8/layout/vProcess5"/>
    <dgm:cxn modelId="{35B03D52-66AB-4292-BAF3-B52093698FFF}" type="presOf" srcId="{8B212225-66FF-4F0A-A1D1-C87C03A5325F}" destId="{8F89548C-29EA-4815-AC47-AB2E85805BAC}" srcOrd="0" destOrd="0" presId="urn:microsoft.com/office/officeart/2005/8/layout/vProcess5"/>
    <dgm:cxn modelId="{283B8680-98D4-4619-84B3-7665273ABF28}" type="presOf" srcId="{B16A8C27-3B7C-4202-8A70-CE60095B7CE5}" destId="{F183E332-2B44-4EF0-9A50-B13771E97AB5}" srcOrd="0" destOrd="0" presId="urn:microsoft.com/office/officeart/2005/8/layout/vProcess5"/>
    <dgm:cxn modelId="{A500E385-76AC-42DF-9AC5-DBD745DB8EFB}" srcId="{5DF34531-FB7C-4DF7-85B7-36549BF342A7}" destId="{F91B2D6D-EEA3-493E-9CD9-FB53067E342E}" srcOrd="3" destOrd="0" parTransId="{6A872BB9-555D-439A-A9CA-C6AB6DB15867}" sibTransId="{EF64DA4A-AEAE-4794-9E3F-AB19E4973176}"/>
    <dgm:cxn modelId="{24D5E491-A7E4-475A-AE8C-A603A344F962}" type="presOf" srcId="{8B212225-66FF-4F0A-A1D1-C87C03A5325F}" destId="{6C4B61CD-6196-446A-8FA5-99C23926E0F1}" srcOrd="1" destOrd="0" presId="urn:microsoft.com/office/officeart/2005/8/layout/vProcess5"/>
    <dgm:cxn modelId="{109AEAA6-3E06-43B4-A6A9-6DF77467C445}" srcId="{5DF34531-FB7C-4DF7-85B7-36549BF342A7}" destId="{6EFF0216-53ED-47C8-BA03-0F3DD4E6CAFA}" srcOrd="4" destOrd="0" parTransId="{0733ED93-1882-4B3F-99E0-36C88D508964}" sibTransId="{9E953DFF-BA0F-49C7-8F24-5B5333DA8064}"/>
    <dgm:cxn modelId="{F62DC1AF-AE7D-4142-8D3F-CBC090199E0F}" type="presOf" srcId="{6EFF0216-53ED-47C8-BA03-0F3DD4E6CAFA}" destId="{C201DA29-E4D2-494E-88A5-D95EE85BCA17}" srcOrd="0" destOrd="0" presId="urn:microsoft.com/office/officeart/2005/8/layout/vProcess5"/>
    <dgm:cxn modelId="{78FD67B0-36EB-45E9-B530-3ECEB9690B60}" type="presOf" srcId="{13681462-0114-4E4B-9C48-25A49305B7B6}" destId="{708604EB-C6AE-4511-A9EE-48B83B3FA1C4}" srcOrd="1" destOrd="0" presId="urn:microsoft.com/office/officeart/2005/8/layout/vProcess5"/>
    <dgm:cxn modelId="{17DD3CB8-DA21-4712-AC9F-59A21C517421}" srcId="{5DF34531-FB7C-4DF7-85B7-36549BF342A7}" destId="{8B212225-66FF-4F0A-A1D1-C87C03A5325F}" srcOrd="2" destOrd="0" parTransId="{3E82DA8D-2E6A-4593-8FDD-A75EB2B33C07}" sibTransId="{8F9811CB-9A69-4197-82AE-001DA32403D7}"/>
    <dgm:cxn modelId="{ECE856BD-4124-413A-9205-20B7A344B5B8}" type="presOf" srcId="{B16A8C27-3B7C-4202-8A70-CE60095B7CE5}" destId="{D92244BE-F20C-48B7-9AC3-A67D8D477C4B}" srcOrd="1" destOrd="0" presId="urn:microsoft.com/office/officeart/2005/8/layout/vProcess5"/>
    <dgm:cxn modelId="{96B2ACDA-6BE5-4CF4-A613-4E4B95C93543}" type="presOf" srcId="{B3835202-44E4-468F-BD89-231FF7BA8931}" destId="{4EE85E9D-1AAB-4B20-AA8E-4B3DA56F714A}" srcOrd="0" destOrd="0" presId="urn:microsoft.com/office/officeart/2005/8/layout/vProcess5"/>
    <dgm:cxn modelId="{AD876DEE-B2E1-4135-9658-F8C77F70ED04}" srcId="{5DF34531-FB7C-4DF7-85B7-36549BF342A7}" destId="{13681462-0114-4E4B-9C48-25A49305B7B6}" srcOrd="0" destOrd="0" parTransId="{4426882E-3515-4129-8013-1A5E4E45AF3C}" sibTransId="{47B4C062-9467-4B70-86A3-764097018413}"/>
    <dgm:cxn modelId="{615977F1-114C-463D-A11A-CBB99B6339FD}" type="presOf" srcId="{EF64DA4A-AEAE-4794-9E3F-AB19E4973176}" destId="{027205B7-6393-4EAC-BEE1-00F8EB751F13}" srcOrd="0" destOrd="0" presId="urn:microsoft.com/office/officeart/2005/8/layout/vProcess5"/>
    <dgm:cxn modelId="{1CCFBEF2-E928-4BA5-BDB2-D39BB156A500}" type="presOf" srcId="{13681462-0114-4E4B-9C48-25A49305B7B6}" destId="{994E46E3-B69A-4F90-89D8-649323658B80}" srcOrd="0" destOrd="0" presId="urn:microsoft.com/office/officeart/2005/8/layout/vProcess5"/>
    <dgm:cxn modelId="{635019F6-F890-4B5E-96EB-C2DECC2C2108}" type="presOf" srcId="{8F9811CB-9A69-4197-82AE-001DA32403D7}" destId="{FCA40E30-780A-421C-B321-F250FA9BA8E3}" srcOrd="0" destOrd="0" presId="urn:microsoft.com/office/officeart/2005/8/layout/vProcess5"/>
    <dgm:cxn modelId="{5C70EFF6-0C00-49CD-BC5F-F9EF5E113A83}" type="presOf" srcId="{5DF34531-FB7C-4DF7-85B7-36549BF342A7}" destId="{3458A495-B3AE-47B7-8A90-C9C7F582EC2F}" srcOrd="0" destOrd="0" presId="urn:microsoft.com/office/officeart/2005/8/layout/vProcess5"/>
    <dgm:cxn modelId="{3A7A57FE-69BD-43D1-B5FF-6AC64E445C48}" type="presParOf" srcId="{3458A495-B3AE-47B7-8A90-C9C7F582EC2F}" destId="{D0D55E06-A320-42B8-A05A-6D5124AEB456}" srcOrd="0" destOrd="0" presId="urn:microsoft.com/office/officeart/2005/8/layout/vProcess5"/>
    <dgm:cxn modelId="{C914558E-AF2F-4B4B-BADC-FD69C23949FA}" type="presParOf" srcId="{3458A495-B3AE-47B7-8A90-C9C7F582EC2F}" destId="{994E46E3-B69A-4F90-89D8-649323658B80}" srcOrd="1" destOrd="0" presId="urn:microsoft.com/office/officeart/2005/8/layout/vProcess5"/>
    <dgm:cxn modelId="{5CA63A53-9B86-4EAC-8F6E-F77552A16D77}" type="presParOf" srcId="{3458A495-B3AE-47B7-8A90-C9C7F582EC2F}" destId="{F183E332-2B44-4EF0-9A50-B13771E97AB5}" srcOrd="2" destOrd="0" presId="urn:microsoft.com/office/officeart/2005/8/layout/vProcess5"/>
    <dgm:cxn modelId="{E3DB0415-04CE-44E8-A239-A740C93FB5B4}" type="presParOf" srcId="{3458A495-B3AE-47B7-8A90-C9C7F582EC2F}" destId="{8F89548C-29EA-4815-AC47-AB2E85805BAC}" srcOrd="3" destOrd="0" presId="urn:microsoft.com/office/officeart/2005/8/layout/vProcess5"/>
    <dgm:cxn modelId="{3DD343E6-7DE3-4AC5-8CF4-5F16417CF747}" type="presParOf" srcId="{3458A495-B3AE-47B7-8A90-C9C7F582EC2F}" destId="{C531F839-56C5-4081-8A44-AAE3B6523C6D}" srcOrd="4" destOrd="0" presId="urn:microsoft.com/office/officeart/2005/8/layout/vProcess5"/>
    <dgm:cxn modelId="{546A481D-43A9-436C-9710-214258AE90EA}" type="presParOf" srcId="{3458A495-B3AE-47B7-8A90-C9C7F582EC2F}" destId="{C201DA29-E4D2-494E-88A5-D95EE85BCA17}" srcOrd="5" destOrd="0" presId="urn:microsoft.com/office/officeart/2005/8/layout/vProcess5"/>
    <dgm:cxn modelId="{DE0B599F-04BE-4DE2-BB84-2CA2DFBF49C2}" type="presParOf" srcId="{3458A495-B3AE-47B7-8A90-C9C7F582EC2F}" destId="{24D2AC9E-9EF2-4899-BCB2-FC1FCDD6C483}" srcOrd="6" destOrd="0" presId="urn:microsoft.com/office/officeart/2005/8/layout/vProcess5"/>
    <dgm:cxn modelId="{D3C717B7-B68D-4E4F-8AF7-8BA1DE2C2489}" type="presParOf" srcId="{3458A495-B3AE-47B7-8A90-C9C7F582EC2F}" destId="{4EE85E9D-1AAB-4B20-AA8E-4B3DA56F714A}" srcOrd="7" destOrd="0" presId="urn:microsoft.com/office/officeart/2005/8/layout/vProcess5"/>
    <dgm:cxn modelId="{DD938FA9-BAF9-4657-BA1F-8D89A769E637}" type="presParOf" srcId="{3458A495-B3AE-47B7-8A90-C9C7F582EC2F}" destId="{FCA40E30-780A-421C-B321-F250FA9BA8E3}" srcOrd="8" destOrd="0" presId="urn:microsoft.com/office/officeart/2005/8/layout/vProcess5"/>
    <dgm:cxn modelId="{FCFA1FE4-6661-4F49-BA03-E022DDEBE15E}" type="presParOf" srcId="{3458A495-B3AE-47B7-8A90-C9C7F582EC2F}" destId="{027205B7-6393-4EAC-BEE1-00F8EB751F13}" srcOrd="9" destOrd="0" presId="urn:microsoft.com/office/officeart/2005/8/layout/vProcess5"/>
    <dgm:cxn modelId="{0A3F7AE3-F44F-4668-BCE3-0E59D950E434}" type="presParOf" srcId="{3458A495-B3AE-47B7-8A90-C9C7F582EC2F}" destId="{708604EB-C6AE-4511-A9EE-48B83B3FA1C4}" srcOrd="10" destOrd="0" presId="urn:microsoft.com/office/officeart/2005/8/layout/vProcess5"/>
    <dgm:cxn modelId="{BC2DEB92-591C-4D10-824E-99EDA6180019}" type="presParOf" srcId="{3458A495-B3AE-47B7-8A90-C9C7F582EC2F}" destId="{D92244BE-F20C-48B7-9AC3-A67D8D477C4B}" srcOrd="11" destOrd="0" presId="urn:microsoft.com/office/officeart/2005/8/layout/vProcess5"/>
    <dgm:cxn modelId="{D83FF73B-6E7A-4684-94FF-5C1180F99EF7}" type="presParOf" srcId="{3458A495-B3AE-47B7-8A90-C9C7F582EC2F}" destId="{6C4B61CD-6196-446A-8FA5-99C23926E0F1}" srcOrd="12" destOrd="0" presId="urn:microsoft.com/office/officeart/2005/8/layout/vProcess5"/>
    <dgm:cxn modelId="{BC8CF96B-5A38-4AD8-899D-97405946F2A1}" type="presParOf" srcId="{3458A495-B3AE-47B7-8A90-C9C7F582EC2F}" destId="{D08743E6-A0B9-4F19-A3D9-613DF54F2BF4}" srcOrd="13" destOrd="0" presId="urn:microsoft.com/office/officeart/2005/8/layout/vProcess5"/>
    <dgm:cxn modelId="{403758D6-D0B5-4D18-92A5-B34B8FECABB1}" type="presParOf" srcId="{3458A495-B3AE-47B7-8A90-C9C7F582EC2F}" destId="{09825114-47F7-4BEF-ACFF-AC73A93660D2}"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AC1714-649A-4F29-9373-13ED9BDA8DB5}" type="doc">
      <dgm:prSet loTypeId="urn:microsoft.com/office/officeart/2005/8/layout/vList2" loCatId="list" qsTypeId="urn:microsoft.com/office/officeart/2005/8/quickstyle/simple3" qsCatId="simple" csTypeId="urn:microsoft.com/office/officeart/2005/8/colors/colorful5" csCatId="colorful" phldr="1"/>
      <dgm:spPr/>
      <dgm:t>
        <a:bodyPr/>
        <a:lstStyle/>
        <a:p>
          <a:endParaRPr lang="en-US"/>
        </a:p>
      </dgm:t>
    </dgm:pt>
    <dgm:pt modelId="{AF045B03-2A08-4D61-B1DB-651256C8995D}">
      <dgm:prSet/>
      <dgm:spPr/>
      <dgm:t>
        <a:bodyPr/>
        <a:lstStyle/>
        <a:p>
          <a:r>
            <a:rPr lang="en-IN" dirty="0" err="1"/>
            <a:t>businessleadershiptoday</a:t>
          </a:r>
          <a:r>
            <a:rPr lang="en-IN" dirty="0"/>
            <a:t>, (2023). 7 Important Leadership Qualities. [Online] Available at: https://businessleadershiptoday.com/what-are-7-important-leadership-qualities/#:~:text=Seven%20important%20leadership%20qualities%20that,that%20result%20in%20exceptional%20performance. [Accessed 16 June 2023].</a:t>
          </a:r>
          <a:endParaRPr lang="en-US" dirty="0"/>
        </a:p>
      </dgm:t>
    </dgm:pt>
    <dgm:pt modelId="{A07FDC99-1A79-4F34-B571-1F294DC3FDA4}" type="parTrans" cxnId="{B51B826E-EB03-41CC-B675-7D4DF49E9223}">
      <dgm:prSet/>
      <dgm:spPr/>
      <dgm:t>
        <a:bodyPr/>
        <a:lstStyle/>
        <a:p>
          <a:endParaRPr lang="en-US"/>
        </a:p>
      </dgm:t>
    </dgm:pt>
    <dgm:pt modelId="{729D4590-4117-4514-A1B7-62B573E93374}" type="sibTrans" cxnId="{B51B826E-EB03-41CC-B675-7D4DF49E9223}">
      <dgm:prSet/>
      <dgm:spPr/>
      <dgm:t>
        <a:bodyPr/>
        <a:lstStyle/>
        <a:p>
          <a:endParaRPr lang="en-US"/>
        </a:p>
      </dgm:t>
    </dgm:pt>
    <dgm:pt modelId="{F08FE85F-222F-4D74-9351-B4B600CE9C68}">
      <dgm:prSet/>
      <dgm:spPr/>
      <dgm:t>
        <a:bodyPr/>
        <a:lstStyle/>
        <a:p>
          <a:r>
            <a:rPr lang="en-US" dirty="0" err="1"/>
            <a:t>forbes</a:t>
          </a:r>
          <a:r>
            <a:rPr lang="en-US" dirty="0"/>
            <a:t>, (2023). 10 Unique Perspectives On How To Be An Effective Leader (Part 3). [Online] Available at: https://www.forbes.com/sites/brentgleeson/2016/11/27/10-unique-perspectives-on-how-to-be-an-effective-leader-part-3/?sh=1c5817cce660 [Accessed 01 June 2023].</a:t>
          </a:r>
        </a:p>
      </dgm:t>
    </dgm:pt>
    <dgm:pt modelId="{4DDA0D4A-6493-48FB-AB3D-3EAA241AC69B}" type="parTrans" cxnId="{14EEB389-1888-4127-A6E9-623777E98831}">
      <dgm:prSet/>
      <dgm:spPr/>
      <dgm:t>
        <a:bodyPr/>
        <a:lstStyle/>
        <a:p>
          <a:endParaRPr lang="en-US"/>
        </a:p>
      </dgm:t>
    </dgm:pt>
    <dgm:pt modelId="{92DB12B1-7D09-447F-93EF-10CE90F23F69}" type="sibTrans" cxnId="{14EEB389-1888-4127-A6E9-623777E98831}">
      <dgm:prSet/>
      <dgm:spPr/>
      <dgm:t>
        <a:bodyPr/>
        <a:lstStyle/>
        <a:p>
          <a:endParaRPr lang="en-US"/>
        </a:p>
      </dgm:t>
    </dgm:pt>
    <dgm:pt modelId="{0C909ECF-ED77-4D3B-BFC1-9B8D01B192E0}">
      <dgm:prSet/>
      <dgm:spPr/>
      <dgm:t>
        <a:bodyPr/>
        <a:lstStyle/>
        <a:p>
          <a:r>
            <a:rPr lang="en-US" dirty="0" err="1"/>
            <a:t>Harahap</a:t>
          </a:r>
          <a:r>
            <a:rPr lang="en-US" dirty="0"/>
            <a:t>, V.A., (2023). Healthy Principal Leadership Concepts. MUDABBIR (JOURNAL RESEARCH AND EDUCATION STUDIES), 3(1), pp.60-65.</a:t>
          </a:r>
        </a:p>
      </dgm:t>
    </dgm:pt>
    <dgm:pt modelId="{ECDA0EE7-B95A-4044-AB8E-B3FDA62085B7}" type="parTrans" cxnId="{BDB8B24F-B9ED-4DE3-B4D5-DB3E4B595676}">
      <dgm:prSet/>
      <dgm:spPr/>
      <dgm:t>
        <a:bodyPr/>
        <a:lstStyle/>
        <a:p>
          <a:endParaRPr lang="en-US"/>
        </a:p>
      </dgm:t>
    </dgm:pt>
    <dgm:pt modelId="{FFC32737-D104-4FC5-B77C-BA33DD735117}" type="sibTrans" cxnId="{BDB8B24F-B9ED-4DE3-B4D5-DB3E4B595676}">
      <dgm:prSet/>
      <dgm:spPr/>
      <dgm:t>
        <a:bodyPr/>
        <a:lstStyle/>
        <a:p>
          <a:endParaRPr lang="en-US"/>
        </a:p>
      </dgm:t>
    </dgm:pt>
    <dgm:pt modelId="{4EA88EC0-E352-4D2D-A0C9-DE97C9DAF47E}">
      <dgm:prSet/>
      <dgm:spPr/>
      <dgm:t>
        <a:bodyPr/>
        <a:lstStyle/>
        <a:p>
          <a:r>
            <a:rPr lang="en-IN" dirty="0" err="1"/>
            <a:t>imd</a:t>
          </a:r>
          <a:r>
            <a:rPr lang="en-IN" dirty="0"/>
            <a:t>, (2023). The 6 most common leadership styles &amp; how to find yours. [Online] Available at: https://www.imd.org/reflections/leadership-styles/ [Accessed 19 June 2023].</a:t>
          </a:r>
          <a:endParaRPr lang="en-US" dirty="0"/>
        </a:p>
      </dgm:t>
    </dgm:pt>
    <dgm:pt modelId="{56B446E6-E4F6-49A0-9A15-2D4670F97B9D}" type="parTrans" cxnId="{FCE5409E-882A-4B14-BBC1-4D38E240D13A}">
      <dgm:prSet/>
      <dgm:spPr/>
      <dgm:t>
        <a:bodyPr/>
        <a:lstStyle/>
        <a:p>
          <a:endParaRPr lang="en-US"/>
        </a:p>
      </dgm:t>
    </dgm:pt>
    <dgm:pt modelId="{26E189BB-F80A-4790-89D8-ABD70696F7F1}" type="sibTrans" cxnId="{FCE5409E-882A-4B14-BBC1-4D38E240D13A}">
      <dgm:prSet/>
      <dgm:spPr/>
      <dgm:t>
        <a:bodyPr/>
        <a:lstStyle/>
        <a:p>
          <a:endParaRPr lang="en-US"/>
        </a:p>
      </dgm:t>
    </dgm:pt>
    <dgm:pt modelId="{38FDD1AC-431C-4E80-B728-6BD70F540D6C}">
      <dgm:prSet/>
      <dgm:spPr/>
      <dgm:t>
        <a:bodyPr/>
        <a:lstStyle/>
        <a:p>
          <a:r>
            <a:rPr lang="en-US" dirty="0"/>
            <a:t>Jakobsen, M.L., Kjeldsen, A.M. and </a:t>
          </a:r>
          <a:r>
            <a:rPr lang="en-US" dirty="0" err="1"/>
            <a:t>Pallesen</a:t>
          </a:r>
          <a:r>
            <a:rPr lang="en-US" dirty="0"/>
            <a:t>, T., (2023). Distributed leadership and performance‐related employee outcomes in public sector organizations. Public administration, 101(2), pp.500-521.</a:t>
          </a:r>
        </a:p>
      </dgm:t>
    </dgm:pt>
    <dgm:pt modelId="{8C419CD3-0C35-41A7-A49B-E64C495F7487}" type="parTrans" cxnId="{9E0916EE-3941-4C8C-B25B-F78B3F322482}">
      <dgm:prSet/>
      <dgm:spPr/>
      <dgm:t>
        <a:bodyPr/>
        <a:lstStyle/>
        <a:p>
          <a:endParaRPr lang="en-US"/>
        </a:p>
      </dgm:t>
    </dgm:pt>
    <dgm:pt modelId="{8B26B4B3-284E-4C08-89FE-E44C60C3912A}" type="sibTrans" cxnId="{9E0916EE-3941-4C8C-B25B-F78B3F322482}">
      <dgm:prSet/>
      <dgm:spPr/>
      <dgm:t>
        <a:bodyPr/>
        <a:lstStyle/>
        <a:p>
          <a:endParaRPr lang="en-US"/>
        </a:p>
      </dgm:t>
    </dgm:pt>
    <dgm:pt modelId="{D9CD6819-371D-444B-8F1A-67AE9661E851}">
      <dgm:prSet/>
      <dgm:spPr/>
      <dgm:t>
        <a:bodyPr/>
        <a:lstStyle/>
        <a:p>
          <a:r>
            <a:rPr lang="en-US" dirty="0" err="1"/>
            <a:t>Ladkin</a:t>
          </a:r>
          <a:r>
            <a:rPr lang="en-US" dirty="0"/>
            <a:t>, D. and Patrick, C.B., (2022). Whiteness in leadership theorizing: A critical analysis of race in Bass’ transformational leadership theory. Leadership, 18(2), pp.205-223.</a:t>
          </a:r>
        </a:p>
      </dgm:t>
    </dgm:pt>
    <dgm:pt modelId="{3798641E-850F-43C0-A8CD-D4FD64850555}" type="parTrans" cxnId="{A58F1CCB-ED89-4A1A-B2F0-4A4B8BB20D49}">
      <dgm:prSet/>
      <dgm:spPr/>
      <dgm:t>
        <a:bodyPr/>
        <a:lstStyle/>
        <a:p>
          <a:endParaRPr lang="en-US"/>
        </a:p>
      </dgm:t>
    </dgm:pt>
    <dgm:pt modelId="{A1C6B9BC-8B84-4EEE-A8DF-B93DA70C17CD}" type="sibTrans" cxnId="{A58F1CCB-ED89-4A1A-B2F0-4A4B8BB20D49}">
      <dgm:prSet/>
      <dgm:spPr/>
      <dgm:t>
        <a:bodyPr/>
        <a:lstStyle/>
        <a:p>
          <a:endParaRPr lang="en-US"/>
        </a:p>
      </dgm:t>
    </dgm:pt>
    <dgm:pt modelId="{4BE81EAE-8EE2-414B-BDE6-310C343EC70F}">
      <dgm:prSet/>
      <dgm:spPr/>
      <dgm:t>
        <a:bodyPr/>
        <a:lstStyle/>
        <a:p>
          <a:r>
            <a:rPr lang="en-US" dirty="0" err="1"/>
            <a:t>mckinsey</a:t>
          </a:r>
          <a:r>
            <a:rPr lang="en-US" dirty="0"/>
            <a:t>, 2022. What is leadership?. [Online] Available at: https://www.mckinsey.com/featured-insights/mckinsey-explainers/what-is-leadership [Accessed 21 June 2023].</a:t>
          </a:r>
        </a:p>
      </dgm:t>
    </dgm:pt>
    <dgm:pt modelId="{E1FF21F9-BF2F-4963-83CB-8D71728FABC3}" type="parTrans" cxnId="{BE0DB617-5457-439C-A9F8-F90F45B36A42}">
      <dgm:prSet/>
      <dgm:spPr/>
      <dgm:t>
        <a:bodyPr/>
        <a:lstStyle/>
        <a:p>
          <a:endParaRPr lang="en-US"/>
        </a:p>
      </dgm:t>
    </dgm:pt>
    <dgm:pt modelId="{F93813C0-F95C-4E7C-AAC5-A46F3607FAB4}" type="sibTrans" cxnId="{BE0DB617-5457-439C-A9F8-F90F45B36A42}">
      <dgm:prSet/>
      <dgm:spPr/>
      <dgm:t>
        <a:bodyPr/>
        <a:lstStyle/>
        <a:p>
          <a:endParaRPr lang="en-US"/>
        </a:p>
      </dgm:t>
    </dgm:pt>
    <dgm:pt modelId="{8820683D-2C32-4AA4-8BA3-115F5753CED6}">
      <dgm:prSet/>
      <dgm:spPr/>
      <dgm:t>
        <a:bodyPr/>
        <a:lstStyle/>
        <a:p>
          <a:r>
            <a:rPr lang="en-US" dirty="0" err="1"/>
            <a:t>Nurlina</a:t>
          </a:r>
          <a:r>
            <a:rPr lang="en-US" dirty="0"/>
            <a:t>, N., (2022). Examining Linkage Between Transactional Leadership, Organizational Culture, Commitment and Compensation on Work Satisfaction and Performance. Golden Ratio of Human Resource Management, 2(2), pp.108-122.</a:t>
          </a:r>
        </a:p>
      </dgm:t>
    </dgm:pt>
    <dgm:pt modelId="{AD5FF426-FF66-4131-8263-EBAA86BECC1E}" type="parTrans" cxnId="{069A64C1-7B19-49CF-8433-D4264DB09899}">
      <dgm:prSet/>
      <dgm:spPr/>
      <dgm:t>
        <a:bodyPr/>
        <a:lstStyle/>
        <a:p>
          <a:endParaRPr lang="en-US"/>
        </a:p>
      </dgm:t>
    </dgm:pt>
    <dgm:pt modelId="{0A5F7901-B509-4A61-ADAE-AFCABEE9EC4D}" type="sibTrans" cxnId="{069A64C1-7B19-49CF-8433-D4264DB09899}">
      <dgm:prSet/>
      <dgm:spPr/>
      <dgm:t>
        <a:bodyPr/>
        <a:lstStyle/>
        <a:p>
          <a:endParaRPr lang="en-US"/>
        </a:p>
      </dgm:t>
    </dgm:pt>
    <dgm:pt modelId="{305DC5E0-BC74-4019-84A5-F65E527B5C41}">
      <dgm:prSet/>
      <dgm:spPr/>
      <dgm:t>
        <a:bodyPr/>
        <a:lstStyle/>
        <a:p>
          <a:r>
            <a:rPr lang="en-US" dirty="0" err="1"/>
            <a:t>performyard</a:t>
          </a:r>
          <a:r>
            <a:rPr lang="en-US" dirty="0"/>
            <a:t>, 2023. Does the Jack Welch Management Style Work in 2023?. [Online] Available at: https://www.performyard.com/articles/jack-welch-management-style [Accessed 21 June 2023].</a:t>
          </a:r>
        </a:p>
      </dgm:t>
    </dgm:pt>
    <dgm:pt modelId="{C30A66EB-BCC8-40D1-8FAE-D3C74600C517}" type="parTrans" cxnId="{E33878CE-A5AA-4BEB-88A7-2EBFF7D31763}">
      <dgm:prSet/>
      <dgm:spPr/>
      <dgm:t>
        <a:bodyPr/>
        <a:lstStyle/>
        <a:p>
          <a:endParaRPr lang="en-US"/>
        </a:p>
      </dgm:t>
    </dgm:pt>
    <dgm:pt modelId="{FD7AFFE5-AABB-4301-95C9-64DF580D8D34}" type="sibTrans" cxnId="{E33878CE-A5AA-4BEB-88A7-2EBFF7D31763}">
      <dgm:prSet/>
      <dgm:spPr/>
      <dgm:t>
        <a:bodyPr/>
        <a:lstStyle/>
        <a:p>
          <a:endParaRPr lang="en-US"/>
        </a:p>
      </dgm:t>
    </dgm:pt>
    <dgm:pt modelId="{B78D420F-59DD-423B-8E83-C12AC7A68B0E}">
      <dgm:prSet/>
      <dgm:spPr/>
      <dgm:t>
        <a:bodyPr/>
        <a:lstStyle/>
        <a:p>
          <a:r>
            <a:rPr lang="en-IN" dirty="0"/>
            <a:t>Walsh, M.M. and Arnold, K.A., (2020). The bright and dark sides of employee mindfulness: Leadership style and employee well‐being. </a:t>
          </a:r>
          <a:r>
            <a:rPr lang="en-IN" i="1" dirty="0"/>
            <a:t>Stress and Health</a:t>
          </a:r>
          <a:r>
            <a:rPr lang="en-IN" dirty="0"/>
            <a:t>, </a:t>
          </a:r>
          <a:r>
            <a:rPr lang="en-IN" i="1" dirty="0"/>
            <a:t>36</a:t>
          </a:r>
          <a:r>
            <a:rPr lang="en-IN" dirty="0"/>
            <a:t>(3), pp.287-298.</a:t>
          </a:r>
          <a:endParaRPr lang="en-US" dirty="0"/>
        </a:p>
      </dgm:t>
    </dgm:pt>
    <dgm:pt modelId="{2D8D7A7D-D77F-4851-A02B-B089F55053A7}" type="parTrans" cxnId="{0624A526-B79C-4CD1-9185-6F6CB476ABE2}">
      <dgm:prSet/>
      <dgm:spPr/>
      <dgm:t>
        <a:bodyPr/>
        <a:lstStyle/>
        <a:p>
          <a:endParaRPr lang="en-US"/>
        </a:p>
      </dgm:t>
    </dgm:pt>
    <dgm:pt modelId="{9F48643C-50D7-4F07-8468-63F9C3F0FFEA}" type="sibTrans" cxnId="{0624A526-B79C-4CD1-9185-6F6CB476ABE2}">
      <dgm:prSet/>
      <dgm:spPr/>
      <dgm:t>
        <a:bodyPr/>
        <a:lstStyle/>
        <a:p>
          <a:endParaRPr lang="en-US"/>
        </a:p>
      </dgm:t>
    </dgm:pt>
    <dgm:pt modelId="{C8B8B78D-46D2-47E1-995F-90D7D83FB816}">
      <dgm:prSet/>
      <dgm:spPr/>
      <dgm:t>
        <a:bodyPr/>
        <a:lstStyle/>
        <a:p>
          <a:r>
            <a:rPr lang="en-US" dirty="0"/>
            <a:t>"Leadership styles at GE and Canon: Jack Welch and Fujio Mitarai's differing approaches", 2006, </a:t>
          </a:r>
          <a:r>
            <a:rPr lang="en-US" i="1" dirty="0"/>
            <a:t>Strategic Direction, </a:t>
          </a:r>
          <a:r>
            <a:rPr lang="en-US" dirty="0"/>
            <a:t>vol. 22, no. 11, pp. 15. </a:t>
          </a:r>
        </a:p>
      </dgm:t>
    </dgm:pt>
    <dgm:pt modelId="{C92D6E46-785A-4A22-8A55-0573CD446F69}" type="parTrans" cxnId="{A0048739-1DC6-4CCC-9363-6302A55AE62D}">
      <dgm:prSet/>
      <dgm:spPr/>
      <dgm:t>
        <a:bodyPr/>
        <a:lstStyle/>
        <a:p>
          <a:endParaRPr lang="en-GB"/>
        </a:p>
      </dgm:t>
    </dgm:pt>
    <dgm:pt modelId="{A00CE511-3492-42A2-A60F-81595437057D}" type="sibTrans" cxnId="{A0048739-1DC6-4CCC-9363-6302A55AE62D}">
      <dgm:prSet/>
      <dgm:spPr/>
      <dgm:t>
        <a:bodyPr/>
        <a:lstStyle/>
        <a:p>
          <a:endParaRPr lang="en-GB"/>
        </a:p>
      </dgm:t>
    </dgm:pt>
    <dgm:pt modelId="{2320A679-11C1-4E38-AB44-C72C7D4AA665}">
      <dgm:prSet/>
      <dgm:spPr/>
      <dgm:t>
        <a:bodyPr/>
        <a:lstStyle/>
        <a:p>
          <a:r>
            <a:rPr lang="en-US" dirty="0" err="1"/>
            <a:t>Amanchukwu</a:t>
          </a:r>
          <a:r>
            <a:rPr lang="en-US" dirty="0"/>
            <a:t>, R.N., Stanley, G.J. and </a:t>
          </a:r>
          <a:r>
            <a:rPr lang="en-US" dirty="0" err="1"/>
            <a:t>Ololube</a:t>
          </a:r>
          <a:r>
            <a:rPr lang="en-US" dirty="0"/>
            <a:t>, N.P., 2015. A review of leadership theories, principles and styles and their relevance to educational management. </a:t>
          </a:r>
          <a:r>
            <a:rPr lang="en-US" i="1" dirty="0"/>
            <a:t>Management</a:t>
          </a:r>
          <a:r>
            <a:rPr lang="en-US" dirty="0"/>
            <a:t>, </a:t>
          </a:r>
          <a:r>
            <a:rPr lang="en-US" i="1" dirty="0"/>
            <a:t>5</a:t>
          </a:r>
          <a:r>
            <a:rPr lang="en-US" dirty="0"/>
            <a:t>(1), pp.6-14.</a:t>
          </a:r>
        </a:p>
      </dgm:t>
    </dgm:pt>
    <dgm:pt modelId="{A51AAAB7-7DB2-46D5-B605-182E0E45C0A3}" type="parTrans" cxnId="{ED7613CC-3938-41C6-A1AC-59EBBAAAF52B}">
      <dgm:prSet/>
      <dgm:spPr/>
      <dgm:t>
        <a:bodyPr/>
        <a:lstStyle/>
        <a:p>
          <a:endParaRPr lang="en-GB"/>
        </a:p>
      </dgm:t>
    </dgm:pt>
    <dgm:pt modelId="{DD42857A-4981-4E86-97A7-26A4DAA6B559}" type="sibTrans" cxnId="{ED7613CC-3938-41C6-A1AC-59EBBAAAF52B}">
      <dgm:prSet/>
      <dgm:spPr/>
      <dgm:t>
        <a:bodyPr/>
        <a:lstStyle/>
        <a:p>
          <a:endParaRPr lang="en-GB"/>
        </a:p>
      </dgm:t>
    </dgm:pt>
    <dgm:pt modelId="{4C070915-80B2-472F-9B8E-4BBE2585F1AB}">
      <dgm:prSet/>
      <dgm:spPr/>
      <dgm:t>
        <a:bodyPr/>
        <a:lstStyle/>
        <a:p>
          <a:r>
            <a:rPr lang="en-US" dirty="0" err="1"/>
            <a:t>O’Boyle,T</a:t>
          </a:r>
          <a:r>
            <a:rPr lang="en-US" dirty="0"/>
            <a:t>.(1998) “At Any Cost: Jack Welch, General Electric, and the Pursuit of Profit” , Alfred A. Knopf</a:t>
          </a:r>
        </a:p>
      </dgm:t>
    </dgm:pt>
    <dgm:pt modelId="{6B87E8E3-DE70-4F90-9613-809D328181D6}" type="parTrans" cxnId="{E3BF478B-F7D5-4BCF-A4D9-2418430D885A}">
      <dgm:prSet/>
      <dgm:spPr/>
      <dgm:t>
        <a:bodyPr/>
        <a:lstStyle/>
        <a:p>
          <a:endParaRPr lang="en-GB"/>
        </a:p>
      </dgm:t>
    </dgm:pt>
    <dgm:pt modelId="{3DD36F46-80E9-40A7-BC60-6D885B5A94EE}" type="sibTrans" cxnId="{E3BF478B-F7D5-4BCF-A4D9-2418430D885A}">
      <dgm:prSet/>
      <dgm:spPr/>
      <dgm:t>
        <a:bodyPr/>
        <a:lstStyle/>
        <a:p>
          <a:endParaRPr lang="en-GB"/>
        </a:p>
      </dgm:t>
    </dgm:pt>
    <dgm:pt modelId="{4F14818B-EB59-4387-B0BE-A51F4CF49262}" type="pres">
      <dgm:prSet presAssocID="{27AC1714-649A-4F29-9373-13ED9BDA8DB5}" presName="linear" presStyleCnt="0">
        <dgm:presLayoutVars>
          <dgm:animLvl val="lvl"/>
          <dgm:resizeHandles val="exact"/>
        </dgm:presLayoutVars>
      </dgm:prSet>
      <dgm:spPr/>
    </dgm:pt>
    <dgm:pt modelId="{E7019E69-DBFF-491A-AB87-04CE2963600E}" type="pres">
      <dgm:prSet presAssocID="{AF045B03-2A08-4D61-B1DB-651256C8995D}" presName="parentText" presStyleLbl="node1" presStyleIdx="0" presStyleCnt="13" custLinFactY="1200576" custLinFactNeighborY="1300000">
        <dgm:presLayoutVars>
          <dgm:chMax val="0"/>
          <dgm:bulletEnabled val="1"/>
        </dgm:presLayoutVars>
      </dgm:prSet>
      <dgm:spPr/>
    </dgm:pt>
    <dgm:pt modelId="{110A0B99-8F74-4602-8097-839A08070C06}" type="pres">
      <dgm:prSet presAssocID="{729D4590-4117-4514-A1B7-62B573E93374}" presName="spacer" presStyleCnt="0"/>
      <dgm:spPr/>
    </dgm:pt>
    <dgm:pt modelId="{F2CE1DA2-4088-4883-9A26-B92648C15548}" type="pres">
      <dgm:prSet presAssocID="{F08FE85F-222F-4D74-9351-B4B600CE9C68}" presName="parentText" presStyleLbl="node1" presStyleIdx="1" presStyleCnt="13" custLinFactY="21687" custLinFactNeighborX="-193" custLinFactNeighborY="100000">
        <dgm:presLayoutVars>
          <dgm:chMax val="0"/>
          <dgm:bulletEnabled val="1"/>
        </dgm:presLayoutVars>
      </dgm:prSet>
      <dgm:spPr/>
    </dgm:pt>
    <dgm:pt modelId="{DF810C4A-A22D-441B-A312-E00E3323DC67}" type="pres">
      <dgm:prSet presAssocID="{92DB12B1-7D09-447F-93EF-10CE90F23F69}" presName="spacer" presStyleCnt="0"/>
      <dgm:spPr/>
    </dgm:pt>
    <dgm:pt modelId="{CC9D2DC9-C4BE-4AF2-955A-EC243F3A6AF6}" type="pres">
      <dgm:prSet presAssocID="{0C909ECF-ED77-4D3B-BFC1-9B8D01B192E0}" presName="parentText" presStyleLbl="node1" presStyleIdx="2" presStyleCnt="13" custLinFactY="12533" custLinFactNeighborX="-97" custLinFactNeighborY="100000">
        <dgm:presLayoutVars>
          <dgm:chMax val="0"/>
          <dgm:bulletEnabled val="1"/>
        </dgm:presLayoutVars>
      </dgm:prSet>
      <dgm:spPr/>
    </dgm:pt>
    <dgm:pt modelId="{C18905AA-CF56-4E94-9743-F7E675320B4A}" type="pres">
      <dgm:prSet presAssocID="{FFC32737-D104-4FC5-B77C-BA33DD735117}" presName="spacer" presStyleCnt="0"/>
      <dgm:spPr/>
    </dgm:pt>
    <dgm:pt modelId="{928ACB3E-7D18-46CD-AA4E-A5A2A47B8DA8}" type="pres">
      <dgm:prSet presAssocID="{4EA88EC0-E352-4D2D-A0C9-DE97C9DAF47E}" presName="parentText" presStyleLbl="node1" presStyleIdx="3" presStyleCnt="13" custLinFactY="6447" custLinFactNeighborX="-193" custLinFactNeighborY="100000">
        <dgm:presLayoutVars>
          <dgm:chMax val="0"/>
          <dgm:bulletEnabled val="1"/>
        </dgm:presLayoutVars>
      </dgm:prSet>
      <dgm:spPr/>
    </dgm:pt>
    <dgm:pt modelId="{695DF54C-A32A-46D9-A4B4-90362D548403}" type="pres">
      <dgm:prSet presAssocID="{26E189BB-F80A-4790-89D8-ABD70696F7F1}" presName="spacer" presStyleCnt="0"/>
      <dgm:spPr/>
    </dgm:pt>
    <dgm:pt modelId="{5AE4E8DE-5FCF-4F19-B32F-030D9848F4DE}" type="pres">
      <dgm:prSet presAssocID="{38FDD1AC-431C-4E80-B728-6BD70F540D6C}" presName="parentText" presStyleLbl="node1" presStyleIdx="4" presStyleCnt="13" custLinFactNeighborX="-193" custLinFactNeighborY="68276">
        <dgm:presLayoutVars>
          <dgm:chMax val="0"/>
          <dgm:bulletEnabled val="1"/>
        </dgm:presLayoutVars>
      </dgm:prSet>
      <dgm:spPr/>
    </dgm:pt>
    <dgm:pt modelId="{FCF42C87-1C59-416E-84C5-03E98869984A}" type="pres">
      <dgm:prSet presAssocID="{8B26B4B3-284E-4C08-89FE-E44C60C3912A}" presName="spacer" presStyleCnt="0"/>
      <dgm:spPr/>
    </dgm:pt>
    <dgm:pt modelId="{FE461D0D-DA6D-4A7E-9D41-B89BBEDB860F}" type="pres">
      <dgm:prSet presAssocID="{D9CD6819-371D-444B-8F1A-67AE9661E851}" presName="parentText" presStyleLbl="node1" presStyleIdx="5" presStyleCnt="13" custLinFactY="100000" custLinFactNeighborX="-290" custLinFactNeighborY="120899">
        <dgm:presLayoutVars>
          <dgm:chMax val="0"/>
          <dgm:bulletEnabled val="1"/>
        </dgm:presLayoutVars>
      </dgm:prSet>
      <dgm:spPr/>
    </dgm:pt>
    <dgm:pt modelId="{30E912B4-8FAE-4961-9561-85598E320027}" type="pres">
      <dgm:prSet presAssocID="{A1C6B9BC-8B84-4EEE-A8DF-B93DA70C17CD}" presName="spacer" presStyleCnt="0"/>
      <dgm:spPr/>
    </dgm:pt>
    <dgm:pt modelId="{CF7D6E5F-DDE7-4A36-A576-8E58BC4E1687}" type="pres">
      <dgm:prSet presAssocID="{4BE81EAE-8EE2-414B-BDE6-310C343EC70F}" presName="parentText" presStyleLbl="node1" presStyleIdx="6" presStyleCnt="13" custLinFactY="86683" custLinFactNeighborY="100000">
        <dgm:presLayoutVars>
          <dgm:chMax val="0"/>
          <dgm:bulletEnabled val="1"/>
        </dgm:presLayoutVars>
      </dgm:prSet>
      <dgm:spPr/>
    </dgm:pt>
    <dgm:pt modelId="{3053F7E9-6EE2-4CF4-B15C-1512E0EC79CD}" type="pres">
      <dgm:prSet presAssocID="{F93813C0-F95C-4E7C-AAC5-A46F3607FAB4}" presName="spacer" presStyleCnt="0"/>
      <dgm:spPr/>
    </dgm:pt>
    <dgm:pt modelId="{28D557F4-6767-4243-861A-8095ACCF0F6E}" type="pres">
      <dgm:prSet presAssocID="{8820683D-2C32-4AA4-8BA3-115F5753CED6}" presName="parentText" presStyleLbl="node1" presStyleIdx="7" presStyleCnt="13" custLinFactY="81740" custLinFactNeighborX="-193" custLinFactNeighborY="100000">
        <dgm:presLayoutVars>
          <dgm:chMax val="0"/>
          <dgm:bulletEnabled val="1"/>
        </dgm:presLayoutVars>
      </dgm:prSet>
      <dgm:spPr/>
    </dgm:pt>
    <dgm:pt modelId="{6EB6A8D4-0D4A-40A9-AEAD-EC66DE693006}" type="pres">
      <dgm:prSet presAssocID="{0A5F7901-B509-4A61-ADAE-AFCABEE9EC4D}" presName="spacer" presStyleCnt="0"/>
      <dgm:spPr/>
    </dgm:pt>
    <dgm:pt modelId="{3822E9C5-3E2B-4594-A09E-7C19FC7A63EA}" type="pres">
      <dgm:prSet presAssocID="{305DC5E0-BC74-4019-84A5-F65E527B5C41}" presName="parentText" presStyleLbl="node1" presStyleIdx="8" presStyleCnt="13" custLinFactY="81676" custLinFactNeighborX="97" custLinFactNeighborY="100000">
        <dgm:presLayoutVars>
          <dgm:chMax val="0"/>
          <dgm:bulletEnabled val="1"/>
        </dgm:presLayoutVars>
      </dgm:prSet>
      <dgm:spPr/>
    </dgm:pt>
    <dgm:pt modelId="{45A5C7E7-3AC5-43F5-ADB2-F9010CDA16D5}" type="pres">
      <dgm:prSet presAssocID="{FD7AFFE5-AABB-4301-95C9-64DF580D8D34}" presName="spacer" presStyleCnt="0"/>
      <dgm:spPr/>
    </dgm:pt>
    <dgm:pt modelId="{961E644C-12BE-4E12-8F45-25DB29822F69}" type="pres">
      <dgm:prSet presAssocID="{B78D420F-59DD-423B-8E83-C12AC7A68B0E}" presName="parentText" presStyleLbl="node1" presStyleIdx="9" presStyleCnt="13" custLinFactY="201954" custLinFactNeighborY="300000">
        <dgm:presLayoutVars>
          <dgm:chMax val="0"/>
          <dgm:bulletEnabled val="1"/>
        </dgm:presLayoutVars>
      </dgm:prSet>
      <dgm:spPr/>
    </dgm:pt>
    <dgm:pt modelId="{5DA806F9-BBB7-46E8-9D98-60A1F771569A}" type="pres">
      <dgm:prSet presAssocID="{9F48643C-50D7-4F07-8468-63F9C3F0FFEA}" presName="spacer" presStyleCnt="0"/>
      <dgm:spPr/>
    </dgm:pt>
    <dgm:pt modelId="{CC6951E4-064E-40F8-90DB-7FB60228339E}" type="pres">
      <dgm:prSet presAssocID="{C8B8B78D-46D2-47E1-995F-90D7D83FB816}" presName="parentText" presStyleLbl="node1" presStyleIdx="10" presStyleCnt="13" custLinFactY="-493694" custLinFactNeighborX="193" custLinFactNeighborY="-500000">
        <dgm:presLayoutVars>
          <dgm:chMax val="0"/>
          <dgm:bulletEnabled val="1"/>
        </dgm:presLayoutVars>
      </dgm:prSet>
      <dgm:spPr/>
    </dgm:pt>
    <dgm:pt modelId="{C7523228-0279-4C59-A684-8DDB18E8ABDC}" type="pres">
      <dgm:prSet presAssocID="{A00CE511-3492-42A2-A60F-81595437057D}" presName="spacer" presStyleCnt="0"/>
      <dgm:spPr/>
    </dgm:pt>
    <dgm:pt modelId="{DD279F7C-5D45-4FD8-82AD-D0E37F1554D5}" type="pres">
      <dgm:prSet presAssocID="{2320A679-11C1-4E38-AB44-C72C7D4AA665}" presName="parentText" presStyleLbl="node1" presStyleIdx="11" presStyleCnt="13" custLinFactY="-1057849" custLinFactNeighborY="-1100000">
        <dgm:presLayoutVars>
          <dgm:chMax val="0"/>
          <dgm:bulletEnabled val="1"/>
        </dgm:presLayoutVars>
      </dgm:prSet>
      <dgm:spPr/>
    </dgm:pt>
    <dgm:pt modelId="{41598F66-BEA8-4958-9F73-8AD904BF3EC5}" type="pres">
      <dgm:prSet presAssocID="{DD42857A-4981-4E86-97A7-26A4DAA6B559}" presName="spacer" presStyleCnt="0"/>
      <dgm:spPr/>
    </dgm:pt>
    <dgm:pt modelId="{73BF5D77-9157-4179-9837-3A19DE6A0044}" type="pres">
      <dgm:prSet presAssocID="{4C070915-80B2-472F-9B8E-4BBE2585F1AB}" presName="parentText" presStyleLbl="node1" presStyleIdx="12" presStyleCnt="13" custScaleY="141546" custLinFactY="-223268" custLinFactNeighborX="-97" custLinFactNeighborY="-300000">
        <dgm:presLayoutVars>
          <dgm:chMax val="0"/>
          <dgm:bulletEnabled val="1"/>
        </dgm:presLayoutVars>
      </dgm:prSet>
      <dgm:spPr/>
    </dgm:pt>
  </dgm:ptLst>
  <dgm:cxnLst>
    <dgm:cxn modelId="{6ABA3F15-1CD2-4230-8593-A6AD5C0348EA}" type="presOf" srcId="{2320A679-11C1-4E38-AB44-C72C7D4AA665}" destId="{DD279F7C-5D45-4FD8-82AD-D0E37F1554D5}" srcOrd="0" destOrd="0" presId="urn:microsoft.com/office/officeart/2005/8/layout/vList2"/>
    <dgm:cxn modelId="{BE0DB617-5457-439C-A9F8-F90F45B36A42}" srcId="{27AC1714-649A-4F29-9373-13ED9BDA8DB5}" destId="{4BE81EAE-8EE2-414B-BDE6-310C343EC70F}" srcOrd="6" destOrd="0" parTransId="{E1FF21F9-BF2F-4963-83CB-8D71728FABC3}" sibTransId="{F93813C0-F95C-4E7C-AAC5-A46F3607FAB4}"/>
    <dgm:cxn modelId="{0B14D91E-3D68-4248-8B7A-6BF39C427678}" type="presOf" srcId="{F08FE85F-222F-4D74-9351-B4B600CE9C68}" destId="{F2CE1DA2-4088-4883-9A26-B92648C15548}" srcOrd="0" destOrd="0" presId="urn:microsoft.com/office/officeart/2005/8/layout/vList2"/>
    <dgm:cxn modelId="{483ADE1F-BFAC-49BB-AF71-946B138CC6E1}" type="presOf" srcId="{4EA88EC0-E352-4D2D-A0C9-DE97C9DAF47E}" destId="{928ACB3E-7D18-46CD-AA4E-A5A2A47B8DA8}" srcOrd="0" destOrd="0" presId="urn:microsoft.com/office/officeart/2005/8/layout/vList2"/>
    <dgm:cxn modelId="{0624A526-B79C-4CD1-9185-6F6CB476ABE2}" srcId="{27AC1714-649A-4F29-9373-13ED9BDA8DB5}" destId="{B78D420F-59DD-423B-8E83-C12AC7A68B0E}" srcOrd="9" destOrd="0" parTransId="{2D8D7A7D-D77F-4851-A02B-B089F55053A7}" sibTransId="{9F48643C-50D7-4F07-8468-63F9C3F0FFEA}"/>
    <dgm:cxn modelId="{A0048739-1DC6-4CCC-9363-6302A55AE62D}" srcId="{27AC1714-649A-4F29-9373-13ED9BDA8DB5}" destId="{C8B8B78D-46D2-47E1-995F-90D7D83FB816}" srcOrd="10" destOrd="0" parTransId="{C92D6E46-785A-4A22-8A55-0573CD446F69}" sibTransId="{A00CE511-3492-42A2-A60F-81595437057D}"/>
    <dgm:cxn modelId="{527BD640-2BD5-4862-B2BD-9972EF4ED829}" type="presOf" srcId="{38FDD1AC-431C-4E80-B728-6BD70F540D6C}" destId="{5AE4E8DE-5FCF-4F19-B32F-030D9848F4DE}" srcOrd="0" destOrd="0" presId="urn:microsoft.com/office/officeart/2005/8/layout/vList2"/>
    <dgm:cxn modelId="{0C863443-AD49-473E-9710-06BCBCFEC06A}" type="presOf" srcId="{B78D420F-59DD-423B-8E83-C12AC7A68B0E}" destId="{961E644C-12BE-4E12-8F45-25DB29822F69}" srcOrd="0" destOrd="0" presId="urn:microsoft.com/office/officeart/2005/8/layout/vList2"/>
    <dgm:cxn modelId="{DC584B4C-9E07-4F69-BC02-B556A43ACF1D}" type="presOf" srcId="{8820683D-2C32-4AA4-8BA3-115F5753CED6}" destId="{28D557F4-6767-4243-861A-8095ACCF0F6E}" srcOrd="0" destOrd="0" presId="urn:microsoft.com/office/officeart/2005/8/layout/vList2"/>
    <dgm:cxn modelId="{B51B826E-EB03-41CC-B675-7D4DF49E9223}" srcId="{27AC1714-649A-4F29-9373-13ED9BDA8DB5}" destId="{AF045B03-2A08-4D61-B1DB-651256C8995D}" srcOrd="0" destOrd="0" parTransId="{A07FDC99-1A79-4F34-B571-1F294DC3FDA4}" sibTransId="{729D4590-4117-4514-A1B7-62B573E93374}"/>
    <dgm:cxn modelId="{BDB8B24F-B9ED-4DE3-B4D5-DB3E4B595676}" srcId="{27AC1714-649A-4F29-9373-13ED9BDA8DB5}" destId="{0C909ECF-ED77-4D3B-BFC1-9B8D01B192E0}" srcOrd="2" destOrd="0" parTransId="{ECDA0EE7-B95A-4044-AB8E-B3FDA62085B7}" sibTransId="{FFC32737-D104-4FC5-B77C-BA33DD735117}"/>
    <dgm:cxn modelId="{A91BB877-8DBE-47E8-909D-D4CFE24063ED}" type="presOf" srcId="{D9CD6819-371D-444B-8F1A-67AE9661E851}" destId="{FE461D0D-DA6D-4A7E-9D41-B89BBEDB860F}" srcOrd="0" destOrd="0" presId="urn:microsoft.com/office/officeart/2005/8/layout/vList2"/>
    <dgm:cxn modelId="{14EEB389-1888-4127-A6E9-623777E98831}" srcId="{27AC1714-649A-4F29-9373-13ED9BDA8DB5}" destId="{F08FE85F-222F-4D74-9351-B4B600CE9C68}" srcOrd="1" destOrd="0" parTransId="{4DDA0D4A-6493-48FB-AB3D-3EAA241AC69B}" sibTransId="{92DB12B1-7D09-447F-93EF-10CE90F23F69}"/>
    <dgm:cxn modelId="{E3BF478B-F7D5-4BCF-A4D9-2418430D885A}" srcId="{27AC1714-649A-4F29-9373-13ED9BDA8DB5}" destId="{4C070915-80B2-472F-9B8E-4BBE2585F1AB}" srcOrd="12" destOrd="0" parTransId="{6B87E8E3-DE70-4F90-9613-809D328181D6}" sibTransId="{3DD36F46-80E9-40A7-BC60-6D885B5A94EE}"/>
    <dgm:cxn modelId="{47E37195-C7FB-4EE4-BECE-CBB113CE8B1F}" type="presOf" srcId="{C8B8B78D-46D2-47E1-995F-90D7D83FB816}" destId="{CC6951E4-064E-40F8-90DB-7FB60228339E}" srcOrd="0" destOrd="0" presId="urn:microsoft.com/office/officeart/2005/8/layout/vList2"/>
    <dgm:cxn modelId="{FCE5409E-882A-4B14-BBC1-4D38E240D13A}" srcId="{27AC1714-649A-4F29-9373-13ED9BDA8DB5}" destId="{4EA88EC0-E352-4D2D-A0C9-DE97C9DAF47E}" srcOrd="3" destOrd="0" parTransId="{56B446E6-E4F6-49A0-9A15-2D4670F97B9D}" sibTransId="{26E189BB-F80A-4790-89D8-ABD70696F7F1}"/>
    <dgm:cxn modelId="{5B0180AA-BA9B-4DCD-BFF4-D72B5F5F4BCC}" type="presOf" srcId="{4C070915-80B2-472F-9B8E-4BBE2585F1AB}" destId="{73BF5D77-9157-4179-9837-3A19DE6A0044}" srcOrd="0" destOrd="0" presId="urn:microsoft.com/office/officeart/2005/8/layout/vList2"/>
    <dgm:cxn modelId="{069A64C1-7B19-49CF-8433-D4264DB09899}" srcId="{27AC1714-649A-4F29-9373-13ED9BDA8DB5}" destId="{8820683D-2C32-4AA4-8BA3-115F5753CED6}" srcOrd="7" destOrd="0" parTransId="{AD5FF426-FF66-4131-8263-EBAA86BECC1E}" sibTransId="{0A5F7901-B509-4A61-ADAE-AFCABEE9EC4D}"/>
    <dgm:cxn modelId="{11BCC0C2-C9F8-4937-9491-3F341A9086BE}" type="presOf" srcId="{4BE81EAE-8EE2-414B-BDE6-310C343EC70F}" destId="{CF7D6E5F-DDE7-4A36-A576-8E58BC4E1687}" srcOrd="0" destOrd="0" presId="urn:microsoft.com/office/officeart/2005/8/layout/vList2"/>
    <dgm:cxn modelId="{A58F1CCB-ED89-4A1A-B2F0-4A4B8BB20D49}" srcId="{27AC1714-649A-4F29-9373-13ED9BDA8DB5}" destId="{D9CD6819-371D-444B-8F1A-67AE9661E851}" srcOrd="5" destOrd="0" parTransId="{3798641E-850F-43C0-A8CD-D4FD64850555}" sibTransId="{A1C6B9BC-8B84-4EEE-A8DF-B93DA70C17CD}"/>
    <dgm:cxn modelId="{ED7613CC-3938-41C6-A1AC-59EBBAAAF52B}" srcId="{27AC1714-649A-4F29-9373-13ED9BDA8DB5}" destId="{2320A679-11C1-4E38-AB44-C72C7D4AA665}" srcOrd="11" destOrd="0" parTransId="{A51AAAB7-7DB2-46D5-B605-182E0E45C0A3}" sibTransId="{DD42857A-4981-4E86-97A7-26A4DAA6B559}"/>
    <dgm:cxn modelId="{E33878CE-A5AA-4BEB-88A7-2EBFF7D31763}" srcId="{27AC1714-649A-4F29-9373-13ED9BDA8DB5}" destId="{305DC5E0-BC74-4019-84A5-F65E527B5C41}" srcOrd="8" destOrd="0" parTransId="{C30A66EB-BCC8-40D1-8FAE-D3C74600C517}" sibTransId="{FD7AFFE5-AABB-4301-95C9-64DF580D8D34}"/>
    <dgm:cxn modelId="{CBB2ACD6-3D21-4C57-BB23-89ACD1DCC99F}" type="presOf" srcId="{27AC1714-649A-4F29-9373-13ED9BDA8DB5}" destId="{4F14818B-EB59-4387-B0BE-A51F4CF49262}" srcOrd="0" destOrd="0" presId="urn:microsoft.com/office/officeart/2005/8/layout/vList2"/>
    <dgm:cxn modelId="{E79567E3-462A-4729-B072-B7191E5DB6BD}" type="presOf" srcId="{AF045B03-2A08-4D61-B1DB-651256C8995D}" destId="{E7019E69-DBFF-491A-AB87-04CE2963600E}" srcOrd="0" destOrd="0" presId="urn:microsoft.com/office/officeart/2005/8/layout/vList2"/>
    <dgm:cxn modelId="{E76CA9E8-10AC-44EE-BCF1-DF1BC7FD722B}" type="presOf" srcId="{305DC5E0-BC74-4019-84A5-F65E527B5C41}" destId="{3822E9C5-3E2B-4594-A09E-7C19FC7A63EA}" srcOrd="0" destOrd="0" presId="urn:microsoft.com/office/officeart/2005/8/layout/vList2"/>
    <dgm:cxn modelId="{970D11E9-EFEF-4F74-A90C-1C40B966B4EC}" type="presOf" srcId="{0C909ECF-ED77-4D3B-BFC1-9B8D01B192E0}" destId="{CC9D2DC9-C4BE-4AF2-955A-EC243F3A6AF6}" srcOrd="0" destOrd="0" presId="urn:microsoft.com/office/officeart/2005/8/layout/vList2"/>
    <dgm:cxn modelId="{9E0916EE-3941-4C8C-B25B-F78B3F322482}" srcId="{27AC1714-649A-4F29-9373-13ED9BDA8DB5}" destId="{38FDD1AC-431C-4E80-B728-6BD70F540D6C}" srcOrd="4" destOrd="0" parTransId="{8C419CD3-0C35-41A7-A49B-E64C495F7487}" sibTransId="{8B26B4B3-284E-4C08-89FE-E44C60C3912A}"/>
    <dgm:cxn modelId="{38357FBE-B2CC-4708-9909-FC9A6B5F5348}" type="presParOf" srcId="{4F14818B-EB59-4387-B0BE-A51F4CF49262}" destId="{E7019E69-DBFF-491A-AB87-04CE2963600E}" srcOrd="0" destOrd="0" presId="urn:microsoft.com/office/officeart/2005/8/layout/vList2"/>
    <dgm:cxn modelId="{07BF2FC7-11AC-48D0-90A8-B077B233A997}" type="presParOf" srcId="{4F14818B-EB59-4387-B0BE-A51F4CF49262}" destId="{110A0B99-8F74-4602-8097-839A08070C06}" srcOrd="1" destOrd="0" presId="urn:microsoft.com/office/officeart/2005/8/layout/vList2"/>
    <dgm:cxn modelId="{E0AED91A-42D0-482D-98F0-86150DC55A8B}" type="presParOf" srcId="{4F14818B-EB59-4387-B0BE-A51F4CF49262}" destId="{F2CE1DA2-4088-4883-9A26-B92648C15548}" srcOrd="2" destOrd="0" presId="urn:microsoft.com/office/officeart/2005/8/layout/vList2"/>
    <dgm:cxn modelId="{F5C2A5F6-7F12-45EF-B2A4-FCE6510781CF}" type="presParOf" srcId="{4F14818B-EB59-4387-B0BE-A51F4CF49262}" destId="{DF810C4A-A22D-441B-A312-E00E3323DC67}" srcOrd="3" destOrd="0" presId="urn:microsoft.com/office/officeart/2005/8/layout/vList2"/>
    <dgm:cxn modelId="{28FBA45D-6B14-4DC8-921A-CDC7D567DFC4}" type="presParOf" srcId="{4F14818B-EB59-4387-B0BE-A51F4CF49262}" destId="{CC9D2DC9-C4BE-4AF2-955A-EC243F3A6AF6}" srcOrd="4" destOrd="0" presId="urn:microsoft.com/office/officeart/2005/8/layout/vList2"/>
    <dgm:cxn modelId="{33776F40-F5C7-467E-A358-F9B7EA55B208}" type="presParOf" srcId="{4F14818B-EB59-4387-B0BE-A51F4CF49262}" destId="{C18905AA-CF56-4E94-9743-F7E675320B4A}" srcOrd="5" destOrd="0" presId="urn:microsoft.com/office/officeart/2005/8/layout/vList2"/>
    <dgm:cxn modelId="{D4B4A85B-7E3A-482C-8403-D61F75F68850}" type="presParOf" srcId="{4F14818B-EB59-4387-B0BE-A51F4CF49262}" destId="{928ACB3E-7D18-46CD-AA4E-A5A2A47B8DA8}" srcOrd="6" destOrd="0" presId="urn:microsoft.com/office/officeart/2005/8/layout/vList2"/>
    <dgm:cxn modelId="{C91B4440-2AFD-44CA-A7FF-72B0DAB098C1}" type="presParOf" srcId="{4F14818B-EB59-4387-B0BE-A51F4CF49262}" destId="{695DF54C-A32A-46D9-A4B4-90362D548403}" srcOrd="7" destOrd="0" presId="urn:microsoft.com/office/officeart/2005/8/layout/vList2"/>
    <dgm:cxn modelId="{59492736-F4A2-4F6E-92D7-8C7E5BFA7836}" type="presParOf" srcId="{4F14818B-EB59-4387-B0BE-A51F4CF49262}" destId="{5AE4E8DE-5FCF-4F19-B32F-030D9848F4DE}" srcOrd="8" destOrd="0" presId="urn:microsoft.com/office/officeart/2005/8/layout/vList2"/>
    <dgm:cxn modelId="{68A07FFB-64F5-43F2-AFD9-D8445A7218B6}" type="presParOf" srcId="{4F14818B-EB59-4387-B0BE-A51F4CF49262}" destId="{FCF42C87-1C59-416E-84C5-03E98869984A}" srcOrd="9" destOrd="0" presId="urn:microsoft.com/office/officeart/2005/8/layout/vList2"/>
    <dgm:cxn modelId="{B16BF290-48BE-4706-8629-082B56C625B7}" type="presParOf" srcId="{4F14818B-EB59-4387-B0BE-A51F4CF49262}" destId="{FE461D0D-DA6D-4A7E-9D41-B89BBEDB860F}" srcOrd="10" destOrd="0" presId="urn:microsoft.com/office/officeart/2005/8/layout/vList2"/>
    <dgm:cxn modelId="{F9D43A6A-7169-4E21-ABA5-55F3E968DD4F}" type="presParOf" srcId="{4F14818B-EB59-4387-B0BE-A51F4CF49262}" destId="{30E912B4-8FAE-4961-9561-85598E320027}" srcOrd="11" destOrd="0" presId="urn:microsoft.com/office/officeart/2005/8/layout/vList2"/>
    <dgm:cxn modelId="{41459C19-995C-4C0F-8DD1-31FB1A263D61}" type="presParOf" srcId="{4F14818B-EB59-4387-B0BE-A51F4CF49262}" destId="{CF7D6E5F-DDE7-4A36-A576-8E58BC4E1687}" srcOrd="12" destOrd="0" presId="urn:microsoft.com/office/officeart/2005/8/layout/vList2"/>
    <dgm:cxn modelId="{C7FB9381-FA3F-4C39-85D2-6F18E3D94277}" type="presParOf" srcId="{4F14818B-EB59-4387-B0BE-A51F4CF49262}" destId="{3053F7E9-6EE2-4CF4-B15C-1512E0EC79CD}" srcOrd="13" destOrd="0" presId="urn:microsoft.com/office/officeart/2005/8/layout/vList2"/>
    <dgm:cxn modelId="{900877A7-8378-452F-90AC-A41B92438099}" type="presParOf" srcId="{4F14818B-EB59-4387-B0BE-A51F4CF49262}" destId="{28D557F4-6767-4243-861A-8095ACCF0F6E}" srcOrd="14" destOrd="0" presId="urn:microsoft.com/office/officeart/2005/8/layout/vList2"/>
    <dgm:cxn modelId="{74B7CEE9-C7ED-42A8-9A9C-BA43FA17F54E}" type="presParOf" srcId="{4F14818B-EB59-4387-B0BE-A51F4CF49262}" destId="{6EB6A8D4-0D4A-40A9-AEAD-EC66DE693006}" srcOrd="15" destOrd="0" presId="urn:microsoft.com/office/officeart/2005/8/layout/vList2"/>
    <dgm:cxn modelId="{FFEDFD29-983B-4ADC-B0C1-746AD5A2F7BF}" type="presParOf" srcId="{4F14818B-EB59-4387-B0BE-A51F4CF49262}" destId="{3822E9C5-3E2B-4594-A09E-7C19FC7A63EA}" srcOrd="16" destOrd="0" presId="urn:microsoft.com/office/officeart/2005/8/layout/vList2"/>
    <dgm:cxn modelId="{D86E9C45-93D3-4045-9A09-BB93C6C0E6C5}" type="presParOf" srcId="{4F14818B-EB59-4387-B0BE-A51F4CF49262}" destId="{45A5C7E7-3AC5-43F5-ADB2-F9010CDA16D5}" srcOrd="17" destOrd="0" presId="urn:microsoft.com/office/officeart/2005/8/layout/vList2"/>
    <dgm:cxn modelId="{E6314C8B-8AF5-4D6C-9C01-8CC6837D79DB}" type="presParOf" srcId="{4F14818B-EB59-4387-B0BE-A51F4CF49262}" destId="{961E644C-12BE-4E12-8F45-25DB29822F69}" srcOrd="18" destOrd="0" presId="urn:microsoft.com/office/officeart/2005/8/layout/vList2"/>
    <dgm:cxn modelId="{026F9C64-BA2B-4300-AE55-FE8E705D791A}" type="presParOf" srcId="{4F14818B-EB59-4387-B0BE-A51F4CF49262}" destId="{5DA806F9-BBB7-46E8-9D98-60A1F771569A}" srcOrd="19" destOrd="0" presId="urn:microsoft.com/office/officeart/2005/8/layout/vList2"/>
    <dgm:cxn modelId="{DB025500-3C85-4AEB-A281-53CD288CF720}" type="presParOf" srcId="{4F14818B-EB59-4387-B0BE-A51F4CF49262}" destId="{CC6951E4-064E-40F8-90DB-7FB60228339E}" srcOrd="20" destOrd="0" presId="urn:microsoft.com/office/officeart/2005/8/layout/vList2"/>
    <dgm:cxn modelId="{BB72B313-4E32-4B31-A2B2-AADA85AF05BA}" type="presParOf" srcId="{4F14818B-EB59-4387-B0BE-A51F4CF49262}" destId="{C7523228-0279-4C59-A684-8DDB18E8ABDC}" srcOrd="21" destOrd="0" presId="urn:microsoft.com/office/officeart/2005/8/layout/vList2"/>
    <dgm:cxn modelId="{5D7F3017-2178-4F49-A291-D78726DEE34E}" type="presParOf" srcId="{4F14818B-EB59-4387-B0BE-A51F4CF49262}" destId="{DD279F7C-5D45-4FD8-82AD-D0E37F1554D5}" srcOrd="22" destOrd="0" presId="urn:microsoft.com/office/officeart/2005/8/layout/vList2"/>
    <dgm:cxn modelId="{DBCD9267-2FFB-4A61-AC3C-B7B8EFE3D187}" type="presParOf" srcId="{4F14818B-EB59-4387-B0BE-A51F4CF49262}" destId="{41598F66-BEA8-4958-9F73-8AD904BF3EC5}" srcOrd="23" destOrd="0" presId="urn:microsoft.com/office/officeart/2005/8/layout/vList2"/>
    <dgm:cxn modelId="{4EF01DC6-286F-4661-8287-9890AC112586}" type="presParOf" srcId="{4F14818B-EB59-4387-B0BE-A51F4CF49262}" destId="{73BF5D77-9157-4179-9837-3A19DE6A0044}" srcOrd="2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4E46E3-B69A-4F90-89D8-649323658B80}">
      <dsp:nvSpPr>
        <dsp:cNvPr id="0" name=""/>
        <dsp:cNvSpPr/>
      </dsp:nvSpPr>
      <dsp:spPr>
        <a:xfrm>
          <a:off x="671859" y="619127"/>
          <a:ext cx="7727854" cy="56349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IN" sz="1400" kern="1200" dirty="0">
              <a:latin typeface="Calibri" panose="020F0502020204030204" pitchFamily="34" charset="0"/>
              <a:cs typeface="Calibri" panose="020F0502020204030204" pitchFamily="34" charset="0"/>
            </a:rPr>
            <a:t>The various leadership and management styles have been highlighted in this presentation. </a:t>
          </a:r>
          <a:endParaRPr lang="en-US" sz="1400" kern="1200" dirty="0">
            <a:latin typeface="Calibri" panose="020F0502020204030204" pitchFamily="34" charset="0"/>
            <a:cs typeface="Calibri" panose="020F0502020204030204" pitchFamily="34" charset="0"/>
          </a:endParaRPr>
        </a:p>
      </dsp:txBody>
      <dsp:txXfrm>
        <a:off x="688363" y="635631"/>
        <a:ext cx="7053866" cy="530491"/>
      </dsp:txXfrm>
    </dsp:sp>
    <dsp:sp modelId="{F183E332-2B44-4EF0-9A50-B13771E97AB5}">
      <dsp:nvSpPr>
        <dsp:cNvPr id="0" name=""/>
        <dsp:cNvSpPr/>
      </dsp:nvSpPr>
      <dsp:spPr>
        <a:xfrm>
          <a:off x="1260376" y="1264761"/>
          <a:ext cx="7727854" cy="563499"/>
        </a:xfrm>
        <a:prstGeom prst="roundRect">
          <a:avLst>
            <a:gd name="adj" fmla="val 1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IN" sz="1400" kern="1200" dirty="0">
              <a:latin typeface="Calibri" panose="020F0502020204030204" pitchFamily="34" charset="0"/>
              <a:cs typeface="Calibri" panose="020F0502020204030204" pitchFamily="34" charset="0"/>
            </a:rPr>
            <a:t>A few benefits of leadership styles along with their principles have been incorporated into this presentation. </a:t>
          </a:r>
          <a:endParaRPr lang="en-US" sz="1400" kern="1200" dirty="0">
            <a:latin typeface="Calibri" panose="020F0502020204030204" pitchFamily="34" charset="0"/>
            <a:cs typeface="Calibri" panose="020F0502020204030204" pitchFamily="34" charset="0"/>
          </a:endParaRPr>
        </a:p>
      </dsp:txBody>
      <dsp:txXfrm>
        <a:off x="1276880" y="1281265"/>
        <a:ext cx="6751492" cy="530491"/>
      </dsp:txXfrm>
    </dsp:sp>
    <dsp:sp modelId="{8F89548C-29EA-4815-AC47-AB2E85805BAC}">
      <dsp:nvSpPr>
        <dsp:cNvPr id="0" name=""/>
        <dsp:cNvSpPr/>
      </dsp:nvSpPr>
      <dsp:spPr>
        <a:xfrm>
          <a:off x="129292" y="55627"/>
          <a:ext cx="7727854" cy="563499"/>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IN" sz="1400" kern="1200" dirty="0">
              <a:latin typeface="Calibri" panose="020F0502020204030204" pitchFamily="34" charset="0"/>
              <a:cs typeface="Calibri" panose="020F0502020204030204" pitchFamily="34" charset="0"/>
            </a:rPr>
            <a:t>Several perspectives on leadership and the transformational as well as transactional leadership styles have also been highlighted in this presentation. </a:t>
          </a:r>
          <a:endParaRPr lang="en-US" sz="1400" kern="1200" dirty="0">
            <a:latin typeface="Calibri" panose="020F0502020204030204" pitchFamily="34" charset="0"/>
            <a:cs typeface="Calibri" panose="020F0502020204030204" pitchFamily="34" charset="0"/>
          </a:endParaRPr>
        </a:p>
      </dsp:txBody>
      <dsp:txXfrm>
        <a:off x="145796" y="72131"/>
        <a:ext cx="6751492" cy="530490"/>
      </dsp:txXfrm>
    </dsp:sp>
    <dsp:sp modelId="{C531F839-56C5-4081-8A44-AAE3B6523C6D}">
      <dsp:nvSpPr>
        <dsp:cNvPr id="0" name=""/>
        <dsp:cNvSpPr/>
      </dsp:nvSpPr>
      <dsp:spPr>
        <a:xfrm>
          <a:off x="1731240" y="1925288"/>
          <a:ext cx="7727854" cy="563499"/>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IN" sz="1400" kern="1200">
              <a:latin typeface="Calibri" panose="020F0502020204030204" pitchFamily="34" charset="0"/>
              <a:cs typeface="Calibri" panose="020F0502020204030204" pitchFamily="34" charset="0"/>
            </a:rPr>
            <a:t>Various attributes of leadership such as self-confidence and innovativeness have also been demonstrated here</a:t>
          </a:r>
          <a:r>
            <a:rPr lang="en-IN" sz="1400" kern="1200"/>
            <a:t>. </a:t>
          </a:r>
          <a:endParaRPr lang="en-US" sz="1400" kern="1200"/>
        </a:p>
      </dsp:txBody>
      <dsp:txXfrm>
        <a:off x="1747744" y="1941792"/>
        <a:ext cx="6751492" cy="530490"/>
      </dsp:txXfrm>
    </dsp:sp>
    <dsp:sp modelId="{C201DA29-E4D2-494E-88A5-D95EE85BCA17}">
      <dsp:nvSpPr>
        <dsp:cNvPr id="0" name=""/>
        <dsp:cNvSpPr/>
      </dsp:nvSpPr>
      <dsp:spPr>
        <a:xfrm>
          <a:off x="2308320" y="2567051"/>
          <a:ext cx="7727854" cy="563499"/>
        </a:xfrm>
        <a:prstGeom prst="roundRect">
          <a:avLst>
            <a:gd name="adj" fmla="val 1000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IN" sz="1400" kern="1200" dirty="0">
              <a:latin typeface="Calibri" panose="020F0502020204030204" pitchFamily="34" charset="0"/>
              <a:cs typeface="Calibri" panose="020F0502020204030204" pitchFamily="34" charset="0"/>
            </a:rPr>
            <a:t>The leadership and management qualities of Jack Welch along with the challenges and an evaluation of his leadership style have been elaborated in the end part of this presentation</a:t>
          </a:r>
          <a:r>
            <a:rPr lang="en-IN" sz="1400" kern="1200" dirty="0"/>
            <a:t>.</a:t>
          </a:r>
          <a:endParaRPr lang="en-US" sz="1400" kern="1200" dirty="0"/>
        </a:p>
      </dsp:txBody>
      <dsp:txXfrm>
        <a:off x="2324824" y="2583555"/>
        <a:ext cx="6751492" cy="530490"/>
      </dsp:txXfrm>
    </dsp:sp>
    <dsp:sp modelId="{24D2AC9E-9EF2-4899-BCB2-FC1FCDD6C483}">
      <dsp:nvSpPr>
        <dsp:cNvPr id="0" name=""/>
        <dsp:cNvSpPr/>
      </dsp:nvSpPr>
      <dsp:spPr>
        <a:xfrm>
          <a:off x="7361580" y="411667"/>
          <a:ext cx="366274" cy="366274"/>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7443992" y="411667"/>
        <a:ext cx="201450" cy="275621"/>
      </dsp:txXfrm>
    </dsp:sp>
    <dsp:sp modelId="{4EE85E9D-1AAB-4B20-AA8E-4B3DA56F714A}">
      <dsp:nvSpPr>
        <dsp:cNvPr id="0" name=""/>
        <dsp:cNvSpPr/>
      </dsp:nvSpPr>
      <dsp:spPr>
        <a:xfrm>
          <a:off x="7938660" y="1053430"/>
          <a:ext cx="366274" cy="366274"/>
        </a:xfrm>
        <a:prstGeom prst="downArrow">
          <a:avLst>
            <a:gd name="adj1" fmla="val 55000"/>
            <a:gd name="adj2" fmla="val 45000"/>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8021072" y="1053430"/>
        <a:ext cx="201450" cy="275621"/>
      </dsp:txXfrm>
    </dsp:sp>
    <dsp:sp modelId="{FCA40E30-780A-421C-B321-F250FA9BA8E3}">
      <dsp:nvSpPr>
        <dsp:cNvPr id="0" name=""/>
        <dsp:cNvSpPr/>
      </dsp:nvSpPr>
      <dsp:spPr>
        <a:xfrm>
          <a:off x="8515740" y="1685801"/>
          <a:ext cx="366274" cy="366274"/>
        </a:xfrm>
        <a:prstGeom prst="downArrow">
          <a:avLst>
            <a:gd name="adj1" fmla="val 55000"/>
            <a:gd name="adj2" fmla="val 45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8598152" y="1685801"/>
        <a:ext cx="201450" cy="275621"/>
      </dsp:txXfrm>
    </dsp:sp>
    <dsp:sp modelId="{027205B7-6393-4EAC-BEE1-00F8EB751F13}">
      <dsp:nvSpPr>
        <dsp:cNvPr id="0" name=""/>
        <dsp:cNvSpPr/>
      </dsp:nvSpPr>
      <dsp:spPr>
        <a:xfrm>
          <a:off x="9092820" y="2333825"/>
          <a:ext cx="366274" cy="366274"/>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9175232" y="2333825"/>
        <a:ext cx="201450" cy="2756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019E69-DBFF-491A-AB87-04CE2963600E}">
      <dsp:nvSpPr>
        <dsp:cNvPr id="0" name=""/>
        <dsp:cNvSpPr/>
      </dsp:nvSpPr>
      <dsp:spPr>
        <a:xfrm>
          <a:off x="0" y="5162060"/>
          <a:ext cx="10165822" cy="397800"/>
        </a:xfrm>
        <a:prstGeom prst="roundRect">
          <a:avLst/>
        </a:prstGeom>
        <a:gradFill rotWithShape="0">
          <a:gsLst>
            <a:gs pos="0">
              <a:schemeClr val="accent5">
                <a:hueOff val="0"/>
                <a:satOff val="0"/>
                <a:lumOff val="0"/>
                <a:alphaOff val="0"/>
                <a:lumMod val="110000"/>
                <a:satMod val="105000"/>
                <a:tint val="67000"/>
              </a:schemeClr>
            </a:gs>
            <a:gs pos="50000">
              <a:schemeClr val="accent5">
                <a:hueOff val="0"/>
                <a:satOff val="0"/>
                <a:lumOff val="0"/>
                <a:alphaOff val="0"/>
                <a:lumMod val="105000"/>
                <a:satMod val="103000"/>
                <a:tint val="73000"/>
              </a:schemeClr>
            </a:gs>
            <a:gs pos="100000">
              <a:schemeClr val="accent5">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IN" sz="1000" kern="1200" dirty="0" err="1"/>
            <a:t>businessleadershiptoday</a:t>
          </a:r>
          <a:r>
            <a:rPr lang="en-IN" sz="1000" kern="1200" dirty="0"/>
            <a:t>, (2023). 7 Important Leadership Qualities. [Online] Available at: https://businessleadershiptoday.com/what-are-7-important-leadership-qualities/#:~:text=Seven%20important%20leadership%20qualities%20that,that%20result%20in%20exceptional%20performance. [Accessed 16 June 2023].</a:t>
          </a:r>
          <a:endParaRPr lang="en-US" sz="1000" kern="1200" dirty="0"/>
        </a:p>
      </dsp:txBody>
      <dsp:txXfrm>
        <a:off x="19419" y="5181479"/>
        <a:ext cx="10126984" cy="358962"/>
      </dsp:txXfrm>
    </dsp:sp>
    <dsp:sp modelId="{F2CE1DA2-4088-4883-9A26-B92648C15548}">
      <dsp:nvSpPr>
        <dsp:cNvPr id="0" name=""/>
        <dsp:cNvSpPr/>
      </dsp:nvSpPr>
      <dsp:spPr>
        <a:xfrm>
          <a:off x="0" y="553440"/>
          <a:ext cx="10165822" cy="397800"/>
        </a:xfrm>
        <a:prstGeom prst="roundRect">
          <a:avLst/>
        </a:prstGeom>
        <a:gradFill rotWithShape="0">
          <a:gsLst>
            <a:gs pos="0">
              <a:schemeClr val="accent5">
                <a:hueOff val="-124678"/>
                <a:satOff val="27"/>
                <a:lumOff val="-572"/>
                <a:alphaOff val="0"/>
                <a:lumMod val="110000"/>
                <a:satMod val="105000"/>
                <a:tint val="67000"/>
              </a:schemeClr>
            </a:gs>
            <a:gs pos="50000">
              <a:schemeClr val="accent5">
                <a:hueOff val="-124678"/>
                <a:satOff val="27"/>
                <a:lumOff val="-572"/>
                <a:alphaOff val="0"/>
                <a:lumMod val="105000"/>
                <a:satMod val="103000"/>
                <a:tint val="73000"/>
              </a:schemeClr>
            </a:gs>
            <a:gs pos="100000">
              <a:schemeClr val="accent5">
                <a:hueOff val="-124678"/>
                <a:satOff val="27"/>
                <a:lumOff val="-572"/>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forbes</a:t>
          </a:r>
          <a:r>
            <a:rPr lang="en-US" sz="1000" kern="1200" dirty="0"/>
            <a:t>, (2023). 10 Unique Perspectives On How To Be An Effective Leader (Part 3). [Online] Available at: https://www.forbes.com/sites/brentgleeson/2016/11/27/10-unique-perspectives-on-how-to-be-an-effective-leader-part-3/?sh=1c5817cce660 [Accessed 01 June 2023].</a:t>
          </a:r>
        </a:p>
      </dsp:txBody>
      <dsp:txXfrm>
        <a:off x="19419" y="572859"/>
        <a:ext cx="10126984" cy="358962"/>
      </dsp:txXfrm>
    </dsp:sp>
    <dsp:sp modelId="{CC9D2DC9-C4BE-4AF2-955A-EC243F3A6AF6}">
      <dsp:nvSpPr>
        <dsp:cNvPr id="0" name=""/>
        <dsp:cNvSpPr/>
      </dsp:nvSpPr>
      <dsp:spPr>
        <a:xfrm>
          <a:off x="0" y="943625"/>
          <a:ext cx="10165822" cy="397800"/>
        </a:xfrm>
        <a:prstGeom prst="roundRect">
          <a:avLst/>
        </a:prstGeom>
        <a:gradFill rotWithShape="0">
          <a:gsLst>
            <a:gs pos="0">
              <a:schemeClr val="accent5">
                <a:hueOff val="-249356"/>
                <a:satOff val="53"/>
                <a:lumOff val="-1144"/>
                <a:alphaOff val="0"/>
                <a:lumMod val="110000"/>
                <a:satMod val="105000"/>
                <a:tint val="67000"/>
              </a:schemeClr>
            </a:gs>
            <a:gs pos="50000">
              <a:schemeClr val="accent5">
                <a:hueOff val="-249356"/>
                <a:satOff val="53"/>
                <a:lumOff val="-1144"/>
                <a:alphaOff val="0"/>
                <a:lumMod val="105000"/>
                <a:satMod val="103000"/>
                <a:tint val="73000"/>
              </a:schemeClr>
            </a:gs>
            <a:gs pos="100000">
              <a:schemeClr val="accent5">
                <a:hueOff val="-249356"/>
                <a:satOff val="53"/>
                <a:lumOff val="-1144"/>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Harahap</a:t>
          </a:r>
          <a:r>
            <a:rPr lang="en-US" sz="1000" kern="1200" dirty="0"/>
            <a:t>, V.A., (2023). Healthy Principal Leadership Concepts. MUDABBIR (JOURNAL RESEARCH AND EDUCATION STUDIES), 3(1), pp.60-65.</a:t>
          </a:r>
        </a:p>
      </dsp:txBody>
      <dsp:txXfrm>
        <a:off x="19419" y="963044"/>
        <a:ext cx="10126984" cy="358962"/>
      </dsp:txXfrm>
    </dsp:sp>
    <dsp:sp modelId="{928ACB3E-7D18-46CD-AA4E-A5A2A47B8DA8}">
      <dsp:nvSpPr>
        <dsp:cNvPr id="0" name=""/>
        <dsp:cNvSpPr/>
      </dsp:nvSpPr>
      <dsp:spPr>
        <a:xfrm>
          <a:off x="0" y="1346015"/>
          <a:ext cx="10165822" cy="397800"/>
        </a:xfrm>
        <a:prstGeom prst="roundRect">
          <a:avLst/>
        </a:prstGeom>
        <a:gradFill rotWithShape="0">
          <a:gsLst>
            <a:gs pos="0">
              <a:schemeClr val="accent5">
                <a:hueOff val="-374033"/>
                <a:satOff val="80"/>
                <a:lumOff val="-1716"/>
                <a:alphaOff val="0"/>
                <a:lumMod val="110000"/>
                <a:satMod val="105000"/>
                <a:tint val="67000"/>
              </a:schemeClr>
            </a:gs>
            <a:gs pos="50000">
              <a:schemeClr val="accent5">
                <a:hueOff val="-374033"/>
                <a:satOff val="80"/>
                <a:lumOff val="-1716"/>
                <a:alphaOff val="0"/>
                <a:lumMod val="105000"/>
                <a:satMod val="103000"/>
                <a:tint val="73000"/>
              </a:schemeClr>
            </a:gs>
            <a:gs pos="100000">
              <a:schemeClr val="accent5">
                <a:hueOff val="-374033"/>
                <a:satOff val="80"/>
                <a:lumOff val="-1716"/>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IN" sz="1000" kern="1200" dirty="0" err="1"/>
            <a:t>imd</a:t>
          </a:r>
          <a:r>
            <a:rPr lang="en-IN" sz="1000" kern="1200" dirty="0"/>
            <a:t>, (2023). The 6 most common leadership styles &amp; how to find yours. [Online] Available at: https://www.imd.org/reflections/leadership-styles/ [Accessed 19 June 2023].</a:t>
          </a:r>
          <a:endParaRPr lang="en-US" sz="1000" kern="1200" dirty="0"/>
        </a:p>
      </dsp:txBody>
      <dsp:txXfrm>
        <a:off x="19419" y="1365434"/>
        <a:ext cx="10126984" cy="358962"/>
      </dsp:txXfrm>
    </dsp:sp>
    <dsp:sp modelId="{5AE4E8DE-5FCF-4F19-B32F-030D9848F4DE}">
      <dsp:nvSpPr>
        <dsp:cNvPr id="0" name=""/>
        <dsp:cNvSpPr/>
      </dsp:nvSpPr>
      <dsp:spPr>
        <a:xfrm>
          <a:off x="0" y="1737832"/>
          <a:ext cx="10165822" cy="397800"/>
        </a:xfrm>
        <a:prstGeom prst="roundRect">
          <a:avLst/>
        </a:prstGeom>
        <a:gradFill rotWithShape="0">
          <a:gsLst>
            <a:gs pos="0">
              <a:schemeClr val="accent5">
                <a:hueOff val="-498711"/>
                <a:satOff val="107"/>
                <a:lumOff val="-2288"/>
                <a:alphaOff val="0"/>
                <a:lumMod val="110000"/>
                <a:satMod val="105000"/>
                <a:tint val="67000"/>
              </a:schemeClr>
            </a:gs>
            <a:gs pos="50000">
              <a:schemeClr val="accent5">
                <a:hueOff val="-498711"/>
                <a:satOff val="107"/>
                <a:lumOff val="-2288"/>
                <a:alphaOff val="0"/>
                <a:lumMod val="105000"/>
                <a:satMod val="103000"/>
                <a:tint val="73000"/>
              </a:schemeClr>
            </a:gs>
            <a:gs pos="100000">
              <a:schemeClr val="accent5">
                <a:hueOff val="-498711"/>
                <a:satOff val="107"/>
                <a:lumOff val="-2288"/>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a:t>Jakobsen, M.L., Kjeldsen, A.M. and </a:t>
          </a:r>
          <a:r>
            <a:rPr lang="en-US" sz="1000" kern="1200" dirty="0" err="1"/>
            <a:t>Pallesen</a:t>
          </a:r>
          <a:r>
            <a:rPr lang="en-US" sz="1000" kern="1200" dirty="0"/>
            <a:t>, T., (2023). Distributed leadership and performance‐related employee outcomes in public sector organizations. Public administration, 101(2), pp.500-521.</a:t>
          </a:r>
        </a:p>
      </dsp:txBody>
      <dsp:txXfrm>
        <a:off x="19419" y="1757251"/>
        <a:ext cx="10126984" cy="358962"/>
      </dsp:txXfrm>
    </dsp:sp>
    <dsp:sp modelId="{FE461D0D-DA6D-4A7E-9D41-B89BBEDB860F}">
      <dsp:nvSpPr>
        <dsp:cNvPr id="0" name=""/>
        <dsp:cNvSpPr/>
      </dsp:nvSpPr>
      <dsp:spPr>
        <a:xfrm>
          <a:off x="0" y="2577388"/>
          <a:ext cx="10165822" cy="397800"/>
        </a:xfrm>
        <a:prstGeom prst="roundRect">
          <a:avLst/>
        </a:prstGeom>
        <a:gradFill rotWithShape="0">
          <a:gsLst>
            <a:gs pos="0">
              <a:schemeClr val="accent5">
                <a:hueOff val="-623389"/>
                <a:satOff val="133"/>
                <a:lumOff val="-2860"/>
                <a:alphaOff val="0"/>
                <a:lumMod val="110000"/>
                <a:satMod val="105000"/>
                <a:tint val="67000"/>
              </a:schemeClr>
            </a:gs>
            <a:gs pos="50000">
              <a:schemeClr val="accent5">
                <a:hueOff val="-623389"/>
                <a:satOff val="133"/>
                <a:lumOff val="-2860"/>
                <a:alphaOff val="0"/>
                <a:lumMod val="105000"/>
                <a:satMod val="103000"/>
                <a:tint val="73000"/>
              </a:schemeClr>
            </a:gs>
            <a:gs pos="100000">
              <a:schemeClr val="accent5">
                <a:hueOff val="-623389"/>
                <a:satOff val="133"/>
                <a:lumOff val="-286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Ladkin</a:t>
          </a:r>
          <a:r>
            <a:rPr lang="en-US" sz="1000" kern="1200" dirty="0"/>
            <a:t>, D. and Patrick, C.B., (2022). Whiteness in leadership theorizing: A critical analysis of race in Bass’ transformational leadership theory. Leadership, 18(2), pp.205-223.</a:t>
          </a:r>
        </a:p>
      </dsp:txBody>
      <dsp:txXfrm>
        <a:off x="19419" y="2596807"/>
        <a:ext cx="10126984" cy="358962"/>
      </dsp:txXfrm>
    </dsp:sp>
    <dsp:sp modelId="{CF7D6E5F-DDE7-4A36-A576-8E58BC4E1687}">
      <dsp:nvSpPr>
        <dsp:cNvPr id="0" name=""/>
        <dsp:cNvSpPr/>
      </dsp:nvSpPr>
      <dsp:spPr>
        <a:xfrm>
          <a:off x="0" y="2944994"/>
          <a:ext cx="10165822" cy="397800"/>
        </a:xfrm>
        <a:prstGeom prst="roundRect">
          <a:avLst/>
        </a:prstGeom>
        <a:gradFill rotWithShape="0">
          <a:gsLst>
            <a:gs pos="0">
              <a:schemeClr val="accent5">
                <a:hueOff val="-748067"/>
                <a:satOff val="160"/>
                <a:lumOff val="-3431"/>
                <a:alphaOff val="0"/>
                <a:lumMod val="110000"/>
                <a:satMod val="105000"/>
                <a:tint val="67000"/>
              </a:schemeClr>
            </a:gs>
            <a:gs pos="50000">
              <a:schemeClr val="accent5">
                <a:hueOff val="-748067"/>
                <a:satOff val="160"/>
                <a:lumOff val="-3431"/>
                <a:alphaOff val="0"/>
                <a:lumMod val="105000"/>
                <a:satMod val="103000"/>
                <a:tint val="73000"/>
              </a:schemeClr>
            </a:gs>
            <a:gs pos="100000">
              <a:schemeClr val="accent5">
                <a:hueOff val="-748067"/>
                <a:satOff val="160"/>
                <a:lumOff val="-343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mckinsey</a:t>
          </a:r>
          <a:r>
            <a:rPr lang="en-US" sz="1000" kern="1200" dirty="0"/>
            <a:t>, 2022. What is leadership?. [Online] Available at: https://www.mckinsey.com/featured-insights/mckinsey-explainers/what-is-leadership [Accessed 21 June 2023].</a:t>
          </a:r>
        </a:p>
      </dsp:txBody>
      <dsp:txXfrm>
        <a:off x="19419" y="2964413"/>
        <a:ext cx="10126984" cy="358962"/>
      </dsp:txXfrm>
    </dsp:sp>
    <dsp:sp modelId="{28D557F4-6767-4243-861A-8095ACCF0F6E}">
      <dsp:nvSpPr>
        <dsp:cNvPr id="0" name=""/>
        <dsp:cNvSpPr/>
      </dsp:nvSpPr>
      <dsp:spPr>
        <a:xfrm>
          <a:off x="0" y="3351931"/>
          <a:ext cx="10165822" cy="397800"/>
        </a:xfrm>
        <a:prstGeom prst="roundRect">
          <a:avLst/>
        </a:prstGeom>
        <a:gradFill rotWithShape="0">
          <a:gsLst>
            <a:gs pos="0">
              <a:schemeClr val="accent5">
                <a:hueOff val="-872745"/>
                <a:satOff val="187"/>
                <a:lumOff val="-4003"/>
                <a:alphaOff val="0"/>
                <a:lumMod val="110000"/>
                <a:satMod val="105000"/>
                <a:tint val="67000"/>
              </a:schemeClr>
            </a:gs>
            <a:gs pos="50000">
              <a:schemeClr val="accent5">
                <a:hueOff val="-872745"/>
                <a:satOff val="187"/>
                <a:lumOff val="-4003"/>
                <a:alphaOff val="0"/>
                <a:lumMod val="105000"/>
                <a:satMod val="103000"/>
                <a:tint val="73000"/>
              </a:schemeClr>
            </a:gs>
            <a:gs pos="100000">
              <a:schemeClr val="accent5">
                <a:hueOff val="-872745"/>
                <a:satOff val="187"/>
                <a:lumOff val="-400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Nurlina</a:t>
          </a:r>
          <a:r>
            <a:rPr lang="en-US" sz="1000" kern="1200" dirty="0"/>
            <a:t>, N., (2022). Examining Linkage Between Transactional Leadership, Organizational Culture, Commitment and Compensation on Work Satisfaction and Performance. Golden Ratio of Human Resource Management, 2(2), pp.108-122.</a:t>
          </a:r>
        </a:p>
      </dsp:txBody>
      <dsp:txXfrm>
        <a:off x="19419" y="3371350"/>
        <a:ext cx="10126984" cy="358962"/>
      </dsp:txXfrm>
    </dsp:sp>
    <dsp:sp modelId="{3822E9C5-3E2B-4594-A09E-7C19FC7A63EA}">
      <dsp:nvSpPr>
        <dsp:cNvPr id="0" name=""/>
        <dsp:cNvSpPr/>
      </dsp:nvSpPr>
      <dsp:spPr>
        <a:xfrm>
          <a:off x="0" y="3778276"/>
          <a:ext cx="10165822" cy="397800"/>
        </a:xfrm>
        <a:prstGeom prst="roundRect">
          <a:avLst/>
        </a:prstGeom>
        <a:gradFill rotWithShape="0">
          <a:gsLst>
            <a:gs pos="0">
              <a:schemeClr val="accent5">
                <a:hueOff val="-997423"/>
                <a:satOff val="213"/>
                <a:lumOff val="-4575"/>
                <a:alphaOff val="0"/>
                <a:lumMod val="110000"/>
                <a:satMod val="105000"/>
                <a:tint val="67000"/>
              </a:schemeClr>
            </a:gs>
            <a:gs pos="50000">
              <a:schemeClr val="accent5">
                <a:hueOff val="-997423"/>
                <a:satOff val="213"/>
                <a:lumOff val="-4575"/>
                <a:alphaOff val="0"/>
                <a:lumMod val="105000"/>
                <a:satMod val="103000"/>
                <a:tint val="73000"/>
              </a:schemeClr>
            </a:gs>
            <a:gs pos="100000">
              <a:schemeClr val="accent5">
                <a:hueOff val="-997423"/>
                <a:satOff val="213"/>
                <a:lumOff val="-4575"/>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performyard</a:t>
          </a:r>
          <a:r>
            <a:rPr lang="en-US" sz="1000" kern="1200" dirty="0"/>
            <a:t>, 2023. Does the Jack Welch Management Style Work in 2023?. [Online] Available at: https://www.performyard.com/articles/jack-welch-management-style [Accessed 21 June 2023].</a:t>
          </a:r>
        </a:p>
      </dsp:txBody>
      <dsp:txXfrm>
        <a:off x="19419" y="3797695"/>
        <a:ext cx="10126984" cy="358962"/>
      </dsp:txXfrm>
    </dsp:sp>
    <dsp:sp modelId="{961E644C-12BE-4E12-8F45-25DB29822F69}">
      <dsp:nvSpPr>
        <dsp:cNvPr id="0" name=""/>
        <dsp:cNvSpPr/>
      </dsp:nvSpPr>
      <dsp:spPr>
        <a:xfrm>
          <a:off x="0" y="4740942"/>
          <a:ext cx="10165822" cy="397800"/>
        </a:xfrm>
        <a:prstGeom prst="roundRect">
          <a:avLst/>
        </a:prstGeom>
        <a:gradFill rotWithShape="0">
          <a:gsLst>
            <a:gs pos="0">
              <a:schemeClr val="accent5">
                <a:hueOff val="-1122100"/>
                <a:satOff val="240"/>
                <a:lumOff val="-5147"/>
                <a:alphaOff val="0"/>
                <a:lumMod val="110000"/>
                <a:satMod val="105000"/>
                <a:tint val="67000"/>
              </a:schemeClr>
            </a:gs>
            <a:gs pos="50000">
              <a:schemeClr val="accent5">
                <a:hueOff val="-1122100"/>
                <a:satOff val="240"/>
                <a:lumOff val="-5147"/>
                <a:alphaOff val="0"/>
                <a:lumMod val="105000"/>
                <a:satMod val="103000"/>
                <a:tint val="73000"/>
              </a:schemeClr>
            </a:gs>
            <a:gs pos="100000">
              <a:schemeClr val="accent5">
                <a:hueOff val="-1122100"/>
                <a:satOff val="240"/>
                <a:lumOff val="-514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IN" sz="1000" kern="1200" dirty="0"/>
            <a:t>Walsh, M.M. and Arnold, K.A., (2020). The bright and dark sides of employee mindfulness: Leadership style and employee well‐being. </a:t>
          </a:r>
          <a:r>
            <a:rPr lang="en-IN" sz="1000" i="1" kern="1200" dirty="0"/>
            <a:t>Stress and Health</a:t>
          </a:r>
          <a:r>
            <a:rPr lang="en-IN" sz="1000" kern="1200" dirty="0"/>
            <a:t>, </a:t>
          </a:r>
          <a:r>
            <a:rPr lang="en-IN" sz="1000" i="1" kern="1200" dirty="0"/>
            <a:t>36</a:t>
          </a:r>
          <a:r>
            <a:rPr lang="en-IN" sz="1000" kern="1200" dirty="0"/>
            <a:t>(3), pp.287-298.</a:t>
          </a:r>
          <a:endParaRPr lang="en-US" sz="1000" kern="1200" dirty="0"/>
        </a:p>
      </dsp:txBody>
      <dsp:txXfrm>
        <a:off x="19419" y="4760361"/>
        <a:ext cx="10126984" cy="358962"/>
      </dsp:txXfrm>
    </dsp:sp>
    <dsp:sp modelId="{CC6951E4-064E-40F8-90DB-7FB60228339E}">
      <dsp:nvSpPr>
        <dsp:cNvPr id="0" name=""/>
        <dsp:cNvSpPr/>
      </dsp:nvSpPr>
      <dsp:spPr>
        <a:xfrm>
          <a:off x="0" y="2169854"/>
          <a:ext cx="10165822" cy="397800"/>
        </a:xfrm>
        <a:prstGeom prst="roundRect">
          <a:avLst/>
        </a:prstGeom>
        <a:gradFill rotWithShape="0">
          <a:gsLst>
            <a:gs pos="0">
              <a:schemeClr val="accent5">
                <a:hueOff val="-1246778"/>
                <a:satOff val="267"/>
                <a:lumOff val="-5719"/>
                <a:alphaOff val="0"/>
                <a:lumMod val="110000"/>
                <a:satMod val="105000"/>
                <a:tint val="67000"/>
              </a:schemeClr>
            </a:gs>
            <a:gs pos="50000">
              <a:schemeClr val="accent5">
                <a:hueOff val="-1246778"/>
                <a:satOff val="267"/>
                <a:lumOff val="-5719"/>
                <a:alphaOff val="0"/>
                <a:lumMod val="105000"/>
                <a:satMod val="103000"/>
                <a:tint val="73000"/>
              </a:schemeClr>
            </a:gs>
            <a:gs pos="100000">
              <a:schemeClr val="accent5">
                <a:hueOff val="-1246778"/>
                <a:satOff val="267"/>
                <a:lumOff val="-571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a:t>"Leadership styles at GE and Canon: Jack Welch and Fujio Mitarai's differing approaches", 2006, </a:t>
          </a:r>
          <a:r>
            <a:rPr lang="en-US" sz="1000" i="1" kern="1200" dirty="0"/>
            <a:t>Strategic Direction, </a:t>
          </a:r>
          <a:r>
            <a:rPr lang="en-US" sz="1000" kern="1200" dirty="0"/>
            <a:t>vol. 22, no. 11, pp. 15. </a:t>
          </a:r>
        </a:p>
      </dsp:txBody>
      <dsp:txXfrm>
        <a:off x="19419" y="2189273"/>
        <a:ext cx="10126984" cy="358962"/>
      </dsp:txXfrm>
    </dsp:sp>
    <dsp:sp modelId="{DD279F7C-5D45-4FD8-82AD-D0E37F1554D5}">
      <dsp:nvSpPr>
        <dsp:cNvPr id="0" name=""/>
        <dsp:cNvSpPr/>
      </dsp:nvSpPr>
      <dsp:spPr>
        <a:xfrm>
          <a:off x="0" y="179446"/>
          <a:ext cx="10165822" cy="397800"/>
        </a:xfrm>
        <a:prstGeom prst="roundRect">
          <a:avLst/>
        </a:prstGeom>
        <a:gradFill rotWithShape="0">
          <a:gsLst>
            <a:gs pos="0">
              <a:schemeClr val="accent5">
                <a:hueOff val="-1371456"/>
                <a:satOff val="293"/>
                <a:lumOff val="-6291"/>
                <a:alphaOff val="0"/>
                <a:lumMod val="110000"/>
                <a:satMod val="105000"/>
                <a:tint val="67000"/>
              </a:schemeClr>
            </a:gs>
            <a:gs pos="50000">
              <a:schemeClr val="accent5">
                <a:hueOff val="-1371456"/>
                <a:satOff val="293"/>
                <a:lumOff val="-6291"/>
                <a:alphaOff val="0"/>
                <a:lumMod val="105000"/>
                <a:satMod val="103000"/>
                <a:tint val="73000"/>
              </a:schemeClr>
            </a:gs>
            <a:gs pos="100000">
              <a:schemeClr val="accent5">
                <a:hueOff val="-1371456"/>
                <a:satOff val="293"/>
                <a:lumOff val="-629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Amanchukwu</a:t>
          </a:r>
          <a:r>
            <a:rPr lang="en-US" sz="1000" kern="1200" dirty="0"/>
            <a:t>, R.N., Stanley, G.J. and </a:t>
          </a:r>
          <a:r>
            <a:rPr lang="en-US" sz="1000" kern="1200" dirty="0" err="1"/>
            <a:t>Ololube</a:t>
          </a:r>
          <a:r>
            <a:rPr lang="en-US" sz="1000" kern="1200" dirty="0"/>
            <a:t>, N.P., 2015. A review of leadership theories, principles and styles and their relevance to educational management. </a:t>
          </a:r>
          <a:r>
            <a:rPr lang="en-US" sz="1000" i="1" kern="1200" dirty="0"/>
            <a:t>Management</a:t>
          </a:r>
          <a:r>
            <a:rPr lang="en-US" sz="1000" kern="1200" dirty="0"/>
            <a:t>, </a:t>
          </a:r>
          <a:r>
            <a:rPr lang="en-US" sz="1000" i="1" kern="1200" dirty="0"/>
            <a:t>5</a:t>
          </a:r>
          <a:r>
            <a:rPr lang="en-US" sz="1000" kern="1200" dirty="0"/>
            <a:t>(1), pp.6-14.</a:t>
          </a:r>
        </a:p>
      </dsp:txBody>
      <dsp:txXfrm>
        <a:off x="19419" y="198865"/>
        <a:ext cx="10126984" cy="358962"/>
      </dsp:txXfrm>
    </dsp:sp>
    <dsp:sp modelId="{73BF5D77-9157-4179-9837-3A19DE6A0044}">
      <dsp:nvSpPr>
        <dsp:cNvPr id="0" name=""/>
        <dsp:cNvSpPr/>
      </dsp:nvSpPr>
      <dsp:spPr>
        <a:xfrm>
          <a:off x="0" y="4156409"/>
          <a:ext cx="10165822" cy="563069"/>
        </a:xfrm>
        <a:prstGeom prst="roundRect">
          <a:avLst/>
        </a:prstGeom>
        <a:gradFill rotWithShape="0">
          <a:gsLst>
            <a:gs pos="0">
              <a:schemeClr val="accent5">
                <a:hueOff val="-1496134"/>
                <a:satOff val="320"/>
                <a:lumOff val="-6863"/>
                <a:alphaOff val="0"/>
                <a:lumMod val="110000"/>
                <a:satMod val="105000"/>
                <a:tint val="67000"/>
              </a:schemeClr>
            </a:gs>
            <a:gs pos="50000">
              <a:schemeClr val="accent5">
                <a:hueOff val="-1496134"/>
                <a:satOff val="320"/>
                <a:lumOff val="-6863"/>
                <a:alphaOff val="0"/>
                <a:lumMod val="105000"/>
                <a:satMod val="103000"/>
                <a:tint val="73000"/>
              </a:schemeClr>
            </a:gs>
            <a:gs pos="100000">
              <a:schemeClr val="accent5">
                <a:hueOff val="-1496134"/>
                <a:satOff val="320"/>
                <a:lumOff val="-6863"/>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38100" tIns="38100" rIns="38100" bIns="38100" numCol="1" spcCol="1270" anchor="ctr" anchorCtr="0">
          <a:noAutofit/>
        </a:bodyPr>
        <a:lstStyle/>
        <a:p>
          <a:pPr marL="0" lvl="0" indent="0" algn="l" defTabSz="444500">
            <a:lnSpc>
              <a:spcPct val="90000"/>
            </a:lnSpc>
            <a:spcBef>
              <a:spcPct val="0"/>
            </a:spcBef>
            <a:spcAft>
              <a:spcPct val="35000"/>
            </a:spcAft>
            <a:buNone/>
          </a:pPr>
          <a:r>
            <a:rPr lang="en-US" sz="1000" kern="1200" dirty="0" err="1"/>
            <a:t>O’Boyle,T</a:t>
          </a:r>
          <a:r>
            <a:rPr lang="en-US" sz="1000" kern="1200" dirty="0"/>
            <a:t>.(1998) “At Any Cost: Jack Welch, General Electric, and the Pursuit of Profit” , Alfred A. Knopf</a:t>
          </a:r>
        </a:p>
      </dsp:txBody>
      <dsp:txXfrm>
        <a:off x="27487" y="4183896"/>
        <a:ext cx="10110848" cy="508095"/>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A05B8E-6E17-417A-A8B9-B5FF4A4AECB1}" type="datetimeFigureOut">
              <a:rPr lang="en-US" smtClean="0"/>
              <a:t>7/27/2023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47C132-EA04-4F09-BAE6-38C645F7C659}" type="slidenum">
              <a:rPr lang="en-US" smtClean="0"/>
              <a:t>‹#›</a:t>
            </a:fld>
            <a:endParaRPr lang="en-US"/>
          </a:p>
        </p:txBody>
      </p:sp>
    </p:spTree>
    <p:extLst>
      <p:ext uri="{BB962C8B-B14F-4D97-AF65-F5344CB8AC3E}">
        <p14:creationId xmlns:p14="http://schemas.microsoft.com/office/powerpoint/2010/main" val="17380587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0" eaLnBrk="1" fontAlgn="auto" latinLnBrk="0" hangingPunct="1">
              <a:lnSpc>
                <a:spcPct val="200000"/>
              </a:lnSpc>
              <a:spcBef>
                <a:spcPts val="1200"/>
              </a:spcBef>
              <a:spcAft>
                <a:spcPts val="0"/>
              </a:spcAft>
              <a:buClrTx/>
              <a:buSzTx/>
              <a:buFontTx/>
              <a:buNone/>
              <a:tabLst/>
              <a:defRPr/>
            </a:pPr>
            <a:r>
              <a:rPr lang="en-GB" sz="1800" kern="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Jack Welch is an American business leader and former Chief Executive Officer (CEO) of General Electric Corporation (GE). He is widely regarded as one of the most influential leaders in the history of business, renowned for his innovative leadership style and </a:t>
            </a:r>
            <a:r>
              <a:rPr lang="en-US" sz="1800" kern="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profound influence on GE's growth and success</a:t>
            </a:r>
            <a:r>
              <a:rPr lang="en-GB" sz="1800" kern="0"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 Welch's approach to leadership was characterized by a relentless pursuit of cost reduction, a short-term focus on results, and an unwavering commitment to competitiveness. Jack Welch was renowned for his charisma, effective communication, and ability to motivate and inspire others. Welch's commitment to efficiency and performance was matched only by his commitment to accountability and results. His leadership style has been highly beneficial to General Electric, as it has enabled the company to experience significant growth and increased market position. Additionally, Welch's leadership has fostered an urgency and high-performance culture, encouraging employees to surpass expectations and foster innovation. At the same time, Welch’s leadership style had its limits. One of those limits was a culture of competition within GE. Welch’s “rank and yank” system drove performance but also reduced collaboration, destroyed trust, and created a fear-based culture. Welch also tended to prioritize short-term financial results over long-term sustainability. This led to underinvestment in R&amp;D and a possible lack of innovation. His leadership style was also criticized for its lack of emphasis on fostering creativity and for limiting employee autonomy.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200000"/>
              </a:lnSpc>
              <a:spcBef>
                <a:spcPts val="120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defTabSz="914400" rtl="0" eaLnBrk="1" fontAlgn="auto" latinLnBrk="0" hangingPunct="1">
              <a:lnSpc>
                <a:spcPct val="200000"/>
              </a:lnSpc>
              <a:spcBef>
                <a:spcPts val="1200"/>
              </a:spcBef>
              <a:spcAft>
                <a:spcPts val="0"/>
              </a:spcAft>
              <a:buClrTx/>
              <a:buSzTx/>
              <a:buFontTx/>
              <a:buNone/>
              <a:tabLst/>
              <a:defRPr/>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200000"/>
              </a:lnSpc>
              <a:spcBef>
                <a:spcPts val="1200"/>
              </a:spcBef>
            </a:pPr>
            <a:endPar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547C132-EA04-4F09-BAE6-38C645F7C659}" type="slidenum">
              <a:rPr lang="en-US" smtClean="0"/>
              <a:t>3</a:t>
            </a:fld>
            <a:endParaRPr lang="en-US"/>
          </a:p>
        </p:txBody>
      </p:sp>
    </p:spTree>
    <p:extLst>
      <p:ext uri="{BB962C8B-B14F-4D97-AF65-F5344CB8AC3E}">
        <p14:creationId xmlns:p14="http://schemas.microsoft.com/office/powerpoint/2010/main" val="9420583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Leadership perspective</a:t>
            </a:r>
          </a:p>
          <a:p>
            <a:pPr algn="just">
              <a:lnSpc>
                <a:spcPct val="200000"/>
              </a:lnSpc>
              <a:spcAft>
                <a:spcPts val="800"/>
              </a:spcAft>
            </a:pPr>
            <a: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t>For the execution of the plan efficient leadership is required and there are some key qualities that a leader should have to lead the team. A leader must have the ability to recognise talent and to educate, delegate and motivate his team members (Jakobsen et al., 2023). He must have a clear vision, enthusiasm and charisma. To complete a mission efficient team-making is important and he should know the art of making a team of trusted advisors. He should have dedication, and passion towards his mission and to achieve the target he must create an example and step out of his comfort zone. Apart from these qualities being caring and compassionate is also very important (Forbes, 2023).</a:t>
            </a: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A547C132-EA04-4F09-BAE6-38C645F7C659}" type="slidenum">
              <a:rPr lang="en-US" smtClean="0"/>
              <a:t>4</a:t>
            </a:fld>
            <a:endParaRPr lang="en-US"/>
          </a:p>
        </p:txBody>
      </p:sp>
    </p:spTree>
    <p:extLst>
      <p:ext uri="{BB962C8B-B14F-4D97-AF65-F5344CB8AC3E}">
        <p14:creationId xmlns:p14="http://schemas.microsoft.com/office/powerpoint/2010/main" val="4019794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200000"/>
              </a:lnSpc>
              <a:spcBef>
                <a:spcPts val="1200"/>
              </a:spcBef>
            </a:pPr>
            <a:r>
              <a:rPr lang="en-US" sz="1800" b="1" kern="0" dirty="0">
                <a:effectLst/>
                <a:latin typeface="Times New Roman" panose="02020603050405020304" pitchFamily="18" charset="0"/>
                <a:ea typeface="Times New Roman" panose="02020603050405020304" pitchFamily="18" charset="0"/>
                <a:cs typeface="Times New Roman" panose="02020603050405020304" pitchFamily="18" charset="0"/>
              </a:rPr>
              <a:t>Transactional leadership</a:t>
            </a:r>
          </a:p>
          <a:p>
            <a:pPr algn="just">
              <a:lnSpc>
                <a:spcPct val="200000"/>
              </a:lnSpc>
              <a:spcAft>
                <a:spcPts val="800"/>
              </a:spcAft>
            </a:pPr>
            <a: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t>Transactional leadership is a style of leadership that depends on the exchange of transactions. It relies on reward and punishment to fulfil the optimal job target from the workers (</a:t>
            </a:r>
            <a:r>
              <a:rPr lang="en-IN" sz="1800" kern="100" dirty="0" err="1">
                <a:effectLst/>
                <a:latin typeface="Times New Roman" panose="02020603050405020304" pitchFamily="18" charset="0"/>
                <a:ea typeface="Times New Roman" panose="02020603050405020304" pitchFamily="18" charset="0"/>
                <a:cs typeface="Times New Roman" panose="02020603050405020304" pitchFamily="18" charset="0"/>
              </a:rPr>
              <a:t>Nurlina</a:t>
            </a:r>
            <a:r>
              <a:rPr lang="en-IN" sz="1800" kern="100" dirty="0">
                <a:effectLst/>
                <a:latin typeface="Times New Roman" panose="02020603050405020304" pitchFamily="18" charset="0"/>
                <a:ea typeface="Times New Roman" panose="02020603050405020304" pitchFamily="18" charset="0"/>
                <a:cs typeface="Times New Roman" panose="02020603050405020304" pitchFamily="18" charset="0"/>
              </a:rPr>
              <a:t>, 2022). This model believes that individuals cannot be motivated until they have a well-defined structure of instruction and supervision. This theory involves three approaches contingency which involves reinforcement theory and motivation based on incentives, rewards and punishment. Active management involves active monitoring by leadership by anticipating an issue and taking correct action to solve the problem. In passive management, leadership stay away from the team and only intervene when team members fail to perform. In this system the instructions are direct, work structure is rigid which gives stability, and improves efficiency but it lacks creativity which often demotivates the workers.</a:t>
            </a:r>
            <a:endParaRPr lang="en-US" sz="18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A547C132-EA04-4F09-BAE6-38C645F7C659}" type="slidenum">
              <a:rPr lang="en-US" smtClean="0"/>
              <a:t>5</a:t>
            </a:fld>
            <a:endParaRPr lang="en-US"/>
          </a:p>
        </p:txBody>
      </p:sp>
    </p:spTree>
    <p:extLst>
      <p:ext uri="{BB962C8B-B14F-4D97-AF65-F5344CB8AC3E}">
        <p14:creationId xmlns:p14="http://schemas.microsoft.com/office/powerpoint/2010/main" val="1194979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07000"/>
              </a:lnSpc>
              <a:spcAft>
                <a:spcPts val="800"/>
              </a:spcAft>
            </a:pPr>
            <a:r>
              <a:rPr lang="en-GB" sz="1800" kern="0" dirty="0">
                <a:effectLst/>
                <a:latin typeface="Calibri" panose="020F0502020204030204" pitchFamily="34" charset="0"/>
                <a:ea typeface="Times New Roman" panose="02020603050405020304" pitchFamily="18" charset="0"/>
                <a:cs typeface="Calibri" panose="020F0502020204030204" pitchFamily="34" charset="0"/>
              </a:rPr>
              <a:t>Jack Welch's leadership style at General Electric left an undeniable mark on the company and the business world. His aggressive approach, characterized by cost-cutting measures, a focus on short-term results, and a relentless pursuit of competitiveness, brought numerous benefits to General Electric. Under Welch's leadership, GE experienced significant growth, improved financial performance, and a culture of accountability and high performance.</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0" dirty="0">
                <a:effectLst/>
                <a:latin typeface="Calibri" panose="020F0502020204030204" pitchFamily="34" charset="0"/>
                <a:ea typeface="Times New Roman" panose="02020603050405020304" pitchFamily="18" charset="0"/>
                <a:cs typeface="Calibri" panose="020F0502020204030204" pitchFamily="34" charset="0"/>
              </a:rPr>
              <a:t>However, Welch's leadership style also had its limitations and challenges. The cutthroat culture, the potential neglect of long-term sustainability, and the limited emphasis on nurturing innovation and creativity presented obstacles for GE. These challenges underscore the importance of striking a balance between short-term performance and long-term sustainability, fostering a collaborative and innovative work environment, and ensuring effective talent development and succession planning.</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kern="0" dirty="0">
                <a:effectLst/>
                <a:latin typeface="Calibri" panose="020F0502020204030204" pitchFamily="34" charset="0"/>
                <a:ea typeface="Times New Roman" panose="02020603050405020304" pitchFamily="18" charset="0"/>
                <a:cs typeface="Calibri" panose="020F0502020204030204" pitchFamily="34" charset="0"/>
              </a:rPr>
              <a:t>While Jack Welch's leadership style may have faced limitations and challenges, his tenure at General Electric undoubtedly had a profound impact on the company's success and established him as one of the most influential corporate leaders of his time. The lessons learned from Welch's leadership style continue to inform discussions on effective leadership and the complexities of driving organizational growth and sustainability.</a:t>
            </a: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A547C132-EA04-4F09-BAE6-38C645F7C659}" type="slidenum">
              <a:rPr lang="en-US" smtClean="0"/>
              <a:t>6</a:t>
            </a:fld>
            <a:endParaRPr lang="en-US"/>
          </a:p>
        </p:txBody>
      </p:sp>
    </p:spTree>
    <p:extLst>
      <p:ext uri="{BB962C8B-B14F-4D97-AF65-F5344CB8AC3E}">
        <p14:creationId xmlns:p14="http://schemas.microsoft.com/office/powerpoint/2010/main" val="19581269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000" b="1" dirty="0"/>
          </a:p>
        </p:txBody>
      </p:sp>
      <p:sp>
        <p:nvSpPr>
          <p:cNvPr id="4" name="Slide Number Placeholder 3"/>
          <p:cNvSpPr>
            <a:spLocks noGrp="1"/>
          </p:cNvSpPr>
          <p:nvPr>
            <p:ph type="sldNum" sz="quarter" idx="5"/>
          </p:nvPr>
        </p:nvSpPr>
        <p:spPr/>
        <p:txBody>
          <a:bodyPr/>
          <a:lstStyle/>
          <a:p>
            <a:fld id="{A547C132-EA04-4F09-BAE6-38C645F7C659}" type="slidenum">
              <a:rPr lang="en-US" smtClean="0"/>
              <a:t>7</a:t>
            </a:fld>
            <a:endParaRPr lang="en-US"/>
          </a:p>
        </p:txBody>
      </p:sp>
    </p:spTree>
    <p:extLst>
      <p:ext uri="{BB962C8B-B14F-4D97-AF65-F5344CB8AC3E}">
        <p14:creationId xmlns:p14="http://schemas.microsoft.com/office/powerpoint/2010/main" val="42621428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756FB-E05E-443F-88A1-CFC90638997C}"/>
              </a:ext>
            </a:extLst>
          </p:cNvPr>
          <p:cNvSpPr>
            <a:spLocks noGrp="1"/>
          </p:cNvSpPr>
          <p:nvPr>
            <p:ph type="ctrTitle"/>
          </p:nvPr>
        </p:nvSpPr>
        <p:spPr>
          <a:xfrm>
            <a:off x="1084727" y="1597961"/>
            <a:ext cx="9144000" cy="3162300"/>
          </a:xfrm>
        </p:spPr>
        <p:txBody>
          <a:bodyPr anchor="b">
            <a:normAutofit/>
          </a:bodyPr>
          <a:lstStyle>
            <a:lvl1pPr algn="l">
              <a:defRPr sz="3200"/>
            </a:lvl1pPr>
          </a:lstStyle>
          <a:p>
            <a:r>
              <a:rPr lang="en-US" dirty="0"/>
              <a:t>Click to edit Master title style</a:t>
            </a:r>
          </a:p>
        </p:txBody>
      </p:sp>
      <p:sp>
        <p:nvSpPr>
          <p:cNvPr id="3" name="Subtitle 2">
            <a:extLst>
              <a:ext uri="{FF2B5EF4-FFF2-40B4-BE49-F238E27FC236}">
                <a16:creationId xmlns:a16="http://schemas.microsoft.com/office/drawing/2014/main" id="{3C5DA97A-281B-4A77-9D2C-C5E6A860E645}"/>
              </a:ext>
            </a:extLst>
          </p:cNvPr>
          <p:cNvSpPr>
            <a:spLocks noGrp="1"/>
          </p:cNvSpPr>
          <p:nvPr>
            <p:ph type="subTitle" idx="1"/>
          </p:nvPr>
        </p:nvSpPr>
        <p:spPr>
          <a:xfrm>
            <a:off x="1084727" y="4902488"/>
            <a:ext cx="9144000" cy="985075"/>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FD7BAE-E194-4223-BB4E-5E487863F5BE}"/>
              </a:ext>
            </a:extLst>
          </p:cNvPr>
          <p:cNvSpPr>
            <a:spLocks noGrp="1"/>
          </p:cNvSpPr>
          <p:nvPr>
            <p:ph type="dt" sz="half" idx="10"/>
          </p:nvPr>
        </p:nvSpPr>
        <p:spPr/>
        <p:txBody>
          <a:bodyPr/>
          <a:lstStyle/>
          <a:p>
            <a:fld id="{8C28A28C-4C6A-46EA-90C0-4EE0B89CC5C7}" type="datetimeFigureOut">
              <a:rPr lang="en-US" smtClean="0"/>
              <a:t>7/27/2023</a:t>
            </a:fld>
            <a:endParaRPr lang="en-US" dirty="0"/>
          </a:p>
        </p:txBody>
      </p:sp>
      <p:sp>
        <p:nvSpPr>
          <p:cNvPr id="5" name="Footer Placeholder 4">
            <a:extLst>
              <a:ext uri="{FF2B5EF4-FFF2-40B4-BE49-F238E27FC236}">
                <a16:creationId xmlns:a16="http://schemas.microsoft.com/office/drawing/2014/main" id="{9721F6C9-7279-4DF8-9462-3EFEFA03FB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457072-0A38-49AD-8D0D-0E42DD488E4F}"/>
              </a:ext>
            </a:extLst>
          </p:cNvPr>
          <p:cNvSpPr>
            <a:spLocks noGrp="1"/>
          </p:cNvSpPr>
          <p:nvPr>
            <p:ph type="sldNum" sz="quarter" idx="12"/>
          </p:nvPr>
        </p:nvSpPr>
        <p:spPr/>
        <p:txBody>
          <a:bodyPr/>
          <a:lstStyle/>
          <a:p>
            <a:fld id="{5DEF7F31-0B8A-474A-B86C-91F381754329}" type="slidenum">
              <a:rPr lang="en-US" smtClean="0"/>
              <a:t>‹#›</a:t>
            </a:fld>
            <a:endParaRPr lang="en-US" dirty="0"/>
          </a:p>
        </p:txBody>
      </p:sp>
    </p:spTree>
    <p:extLst>
      <p:ext uri="{BB962C8B-B14F-4D97-AF65-F5344CB8AC3E}">
        <p14:creationId xmlns:p14="http://schemas.microsoft.com/office/powerpoint/2010/main" val="3739904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98199-C6CF-4DFF-A750-435F06CC748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2F2D5EB-F993-411F-9DBA-971321FC00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A5D216-27F9-4078-8349-ABC9F614A5E7}"/>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5" name="Footer Placeholder 4">
            <a:extLst>
              <a:ext uri="{FF2B5EF4-FFF2-40B4-BE49-F238E27FC236}">
                <a16:creationId xmlns:a16="http://schemas.microsoft.com/office/drawing/2014/main" id="{4384F8A8-FBA7-4F25-ADEA-AF346495DEA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4609F8-5897-4724-8FA6-3EFDE8F2DD7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10615957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6C0F0C-7BA8-490D-B4C9-CCE145DCD19A}"/>
              </a:ext>
            </a:extLst>
          </p:cNvPr>
          <p:cNvSpPr>
            <a:spLocks noGrp="1"/>
          </p:cNvSpPr>
          <p:nvPr>
            <p:ph type="title"/>
          </p:nvPr>
        </p:nvSpPr>
        <p:spPr>
          <a:xfrm>
            <a:off x="1084726" y="1709738"/>
            <a:ext cx="9143999" cy="3050523"/>
          </a:xfrm>
        </p:spPr>
        <p:txBody>
          <a:bodyPr anchor="b">
            <a:normAutofit/>
          </a:bodyPr>
          <a:lstStyle>
            <a:lvl1pPr>
              <a:defRPr sz="4400"/>
            </a:lvl1pPr>
          </a:lstStyle>
          <a:p>
            <a:r>
              <a:rPr lang="en-US" dirty="0"/>
              <a:t>Click to edit Master title style</a:t>
            </a:r>
          </a:p>
        </p:txBody>
      </p:sp>
      <p:sp>
        <p:nvSpPr>
          <p:cNvPr id="3" name="Text Placeholder 2">
            <a:extLst>
              <a:ext uri="{FF2B5EF4-FFF2-40B4-BE49-F238E27FC236}">
                <a16:creationId xmlns:a16="http://schemas.microsoft.com/office/drawing/2014/main" id="{84290E61-B837-4BE4-9BC7-6AF706BCCA42}"/>
              </a:ext>
            </a:extLst>
          </p:cNvPr>
          <p:cNvSpPr>
            <a:spLocks noGrp="1"/>
          </p:cNvSpPr>
          <p:nvPr>
            <p:ph type="body" idx="1"/>
          </p:nvPr>
        </p:nvSpPr>
        <p:spPr>
          <a:xfrm>
            <a:off x="1084726" y="4902488"/>
            <a:ext cx="9143999" cy="985075"/>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E52E15F-E46D-44C6-9FB9-07B0BC545AEF}"/>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5" name="Footer Placeholder 4">
            <a:extLst>
              <a:ext uri="{FF2B5EF4-FFF2-40B4-BE49-F238E27FC236}">
                <a16:creationId xmlns:a16="http://schemas.microsoft.com/office/drawing/2014/main" id="{2EBF6955-3667-4857-B35A-9E12F79886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4B309-D15E-4FA1-9B8D-8C1F3B56C37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4064412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219AB-91F9-4F80-9B5D-2E6FE925F02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F19F334-D0CF-4DFD-BAA9-3ECD639B1F1E}"/>
              </a:ext>
            </a:extLst>
          </p:cNvPr>
          <p:cNvSpPr>
            <a:spLocks noGrp="1"/>
          </p:cNvSpPr>
          <p:nvPr>
            <p:ph sz="half" idx="1"/>
          </p:nvPr>
        </p:nvSpPr>
        <p:spPr>
          <a:xfrm>
            <a:off x="1077362" y="2227809"/>
            <a:ext cx="4942438" cy="3949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15E0B5D-4613-4DA7-BA20-58B19BE8A496}"/>
              </a:ext>
            </a:extLst>
          </p:cNvPr>
          <p:cNvSpPr>
            <a:spLocks noGrp="1"/>
          </p:cNvSpPr>
          <p:nvPr>
            <p:ph sz="half" idx="2"/>
          </p:nvPr>
        </p:nvSpPr>
        <p:spPr>
          <a:xfrm>
            <a:off x="6172200" y="2227809"/>
            <a:ext cx="4855265" cy="394915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4F311AB-0603-424D-BC42-0CEAB3562BA4}"/>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6" name="Footer Placeholder 5">
            <a:extLst>
              <a:ext uri="{FF2B5EF4-FFF2-40B4-BE49-F238E27FC236}">
                <a16:creationId xmlns:a16="http://schemas.microsoft.com/office/drawing/2014/main" id="{7A3AA2AC-0C5F-4835-BE47-D780C29890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6C54C0-DFDA-4778-9EE8-5E5C30E05412}"/>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0652968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9F3603-5B09-4916-8324-A6BDAB4E060E}"/>
              </a:ext>
            </a:extLst>
          </p:cNvPr>
          <p:cNvSpPr>
            <a:spLocks noGrp="1"/>
          </p:cNvSpPr>
          <p:nvPr>
            <p:ph type="title"/>
          </p:nvPr>
        </p:nvSpPr>
        <p:spPr>
          <a:xfrm>
            <a:off x="1084726" y="365125"/>
            <a:ext cx="9942739"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074073C-C15B-4218-9B84-6758955176E7}"/>
              </a:ext>
            </a:extLst>
          </p:cNvPr>
          <p:cNvSpPr>
            <a:spLocks noGrp="1"/>
          </p:cNvSpPr>
          <p:nvPr>
            <p:ph type="body" idx="1"/>
          </p:nvPr>
        </p:nvSpPr>
        <p:spPr>
          <a:xfrm>
            <a:off x="1084725" y="1681163"/>
            <a:ext cx="491285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116D27-36F6-440B-A9BE-8B9499047CEF}"/>
              </a:ext>
            </a:extLst>
          </p:cNvPr>
          <p:cNvSpPr>
            <a:spLocks noGrp="1"/>
          </p:cNvSpPr>
          <p:nvPr>
            <p:ph sz="half" idx="2"/>
          </p:nvPr>
        </p:nvSpPr>
        <p:spPr>
          <a:xfrm>
            <a:off x="1084726" y="2505075"/>
            <a:ext cx="4912849"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C12010D-7AC4-4A70-A211-6A29274119DB}"/>
              </a:ext>
            </a:extLst>
          </p:cNvPr>
          <p:cNvSpPr>
            <a:spLocks noGrp="1"/>
          </p:cNvSpPr>
          <p:nvPr>
            <p:ph type="body" sz="quarter" idx="3"/>
          </p:nvPr>
        </p:nvSpPr>
        <p:spPr>
          <a:xfrm>
            <a:off x="6172200" y="1681163"/>
            <a:ext cx="485526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6AE85B5-3350-49A4-86A1-E5DAED491624}"/>
              </a:ext>
            </a:extLst>
          </p:cNvPr>
          <p:cNvSpPr>
            <a:spLocks noGrp="1"/>
          </p:cNvSpPr>
          <p:nvPr>
            <p:ph sz="quarter" idx="4"/>
          </p:nvPr>
        </p:nvSpPr>
        <p:spPr>
          <a:xfrm>
            <a:off x="6172200" y="2505075"/>
            <a:ext cx="4855265"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A73E874-D08B-4D81-B82D-5DF242E4A1AA}"/>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8" name="Footer Placeholder 7">
            <a:extLst>
              <a:ext uri="{FF2B5EF4-FFF2-40B4-BE49-F238E27FC236}">
                <a16:creationId xmlns:a16="http://schemas.microsoft.com/office/drawing/2014/main" id="{AE174067-0FFA-41C3-A3A6-E8907CC32DE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947985-FBC0-4118-8877-2E327F637DF5}"/>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021051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E0282-3DE7-4AB9-83AC-AFEDD22AF3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1A7436C-706A-443F-86CD-4444C82818B2}"/>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4" name="Footer Placeholder 3">
            <a:extLst>
              <a:ext uri="{FF2B5EF4-FFF2-40B4-BE49-F238E27FC236}">
                <a16:creationId xmlns:a16="http://schemas.microsoft.com/office/drawing/2014/main" id="{09B53292-7EA5-45D0-957F-636A44FC06D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476F59D-34BB-462C-B506-040B9E982FCB}"/>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40373619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E55245-AB52-41B4-9B28-55E6527DA2F8}"/>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3" name="Footer Placeholder 2">
            <a:extLst>
              <a:ext uri="{FF2B5EF4-FFF2-40B4-BE49-F238E27FC236}">
                <a16:creationId xmlns:a16="http://schemas.microsoft.com/office/drawing/2014/main" id="{CA73B8AE-58B0-4FDF-8430-9D8D3DD537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9E4D91-8619-43C1-841B-B5F47DE01739}"/>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704601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5DA660-DF93-4947-B93F-BF118D3B5F80}"/>
              </a:ext>
            </a:extLst>
          </p:cNvPr>
          <p:cNvSpPr>
            <a:spLocks noGrp="1"/>
          </p:cNvSpPr>
          <p:nvPr>
            <p:ph type="title"/>
          </p:nvPr>
        </p:nvSpPr>
        <p:spPr>
          <a:xfrm>
            <a:off x="1084727" y="457200"/>
            <a:ext cx="3687298" cy="1600200"/>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02F0292E-B3E1-4FD6-A7FA-C165BAC21C28}"/>
              </a:ext>
            </a:extLst>
          </p:cNvPr>
          <p:cNvSpPr>
            <a:spLocks noGrp="1"/>
          </p:cNvSpPr>
          <p:nvPr>
            <p:ph idx="1"/>
          </p:nvPr>
        </p:nvSpPr>
        <p:spPr>
          <a:xfrm>
            <a:off x="5183188" y="987425"/>
            <a:ext cx="5844277" cy="4873625"/>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EEFB0ECC-817B-4A71-AFB5-FC60A2BC3ABC}"/>
              </a:ext>
            </a:extLst>
          </p:cNvPr>
          <p:cNvSpPr>
            <a:spLocks noGrp="1"/>
          </p:cNvSpPr>
          <p:nvPr>
            <p:ph type="body" sz="half" idx="2"/>
          </p:nvPr>
        </p:nvSpPr>
        <p:spPr>
          <a:xfrm>
            <a:off x="1084727" y="2253343"/>
            <a:ext cx="3687298" cy="361564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7788E0B-6135-4F59-A35A-2CA1A8BA4ED2}"/>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6" name="Footer Placeholder 5">
            <a:extLst>
              <a:ext uri="{FF2B5EF4-FFF2-40B4-BE49-F238E27FC236}">
                <a16:creationId xmlns:a16="http://schemas.microsoft.com/office/drawing/2014/main" id="{FD0DEF36-4037-4E6D-988F-CC8E3F11C63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5C0D2D-D878-4723-A002-5A601EFB48A0}"/>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22585808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C59D5-B8A1-4C9C-A61F-E082A44330BB}"/>
              </a:ext>
            </a:extLst>
          </p:cNvPr>
          <p:cNvSpPr>
            <a:spLocks noGrp="1"/>
          </p:cNvSpPr>
          <p:nvPr>
            <p:ph type="title"/>
          </p:nvPr>
        </p:nvSpPr>
        <p:spPr>
          <a:xfrm>
            <a:off x="1084727" y="720433"/>
            <a:ext cx="3687298" cy="1587337"/>
          </a:xfrm>
        </p:spPr>
        <p:txBody>
          <a:bodyPr anchor="b"/>
          <a:lstStyle>
            <a:lvl1pPr>
              <a:defRPr sz="3200"/>
            </a:lvl1pPr>
          </a:lstStyle>
          <a:p>
            <a:r>
              <a:rPr lang="en-US" dirty="0"/>
              <a:t>Click to edit Master title style</a:t>
            </a:r>
          </a:p>
        </p:txBody>
      </p:sp>
      <p:sp>
        <p:nvSpPr>
          <p:cNvPr id="3" name="Picture Placeholder 2">
            <a:extLst>
              <a:ext uri="{FF2B5EF4-FFF2-40B4-BE49-F238E27FC236}">
                <a16:creationId xmlns:a16="http://schemas.microsoft.com/office/drawing/2014/main" id="{64CB4F5F-E6E7-45C3-B35C-80F81FB1A5E8}"/>
              </a:ext>
            </a:extLst>
          </p:cNvPr>
          <p:cNvSpPr>
            <a:spLocks noGrp="1"/>
          </p:cNvSpPr>
          <p:nvPr>
            <p:ph type="pic" idx="1"/>
          </p:nvPr>
        </p:nvSpPr>
        <p:spPr>
          <a:xfrm>
            <a:off x="5183188" y="987425"/>
            <a:ext cx="582771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6633AB7-4F8E-4A9F-AC15-89E6A6E00347}"/>
              </a:ext>
            </a:extLst>
          </p:cNvPr>
          <p:cNvSpPr>
            <a:spLocks noGrp="1"/>
          </p:cNvSpPr>
          <p:nvPr>
            <p:ph type="body" sz="half" idx="2"/>
          </p:nvPr>
        </p:nvSpPr>
        <p:spPr>
          <a:xfrm>
            <a:off x="1084727" y="2449286"/>
            <a:ext cx="3687298" cy="341970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C074B526-866D-4E11-A7F9-081BD4EDF484}"/>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6" name="Footer Placeholder 5">
            <a:extLst>
              <a:ext uri="{FF2B5EF4-FFF2-40B4-BE49-F238E27FC236}">
                <a16:creationId xmlns:a16="http://schemas.microsoft.com/office/drawing/2014/main" id="{CD758BF8-E962-4367-8495-62438FDD483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FC20AE1-C97D-4E6C-9DB2-B2904C2CF247}"/>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689161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89E81-5CFF-4A28-B9C8-5D54E51DF202}"/>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158A4CC8-DCB0-4E94-98A7-236E3D18667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DD1F802-21C2-44B2-A419-55469D826571}"/>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5" name="Footer Placeholder 4">
            <a:extLst>
              <a:ext uri="{FF2B5EF4-FFF2-40B4-BE49-F238E27FC236}">
                <a16:creationId xmlns:a16="http://schemas.microsoft.com/office/drawing/2014/main" id="{84BDB709-08FF-4C4A-8670-4CCA9146F9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395375-1CC8-4950-8439-877451C4266D}"/>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8387990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E8BDF0-A155-454D-B3E2-AD15D0905A62}"/>
              </a:ext>
            </a:extLst>
          </p:cNvPr>
          <p:cNvSpPr>
            <a:spLocks noGrp="1"/>
          </p:cNvSpPr>
          <p:nvPr>
            <p:ph type="title" orient="vert"/>
          </p:nvPr>
        </p:nvSpPr>
        <p:spPr>
          <a:xfrm>
            <a:off x="9073242" y="827313"/>
            <a:ext cx="2280557" cy="5061857"/>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07244E0D-96EC-4B35-BA5C-5DAFCC7281AE}"/>
              </a:ext>
            </a:extLst>
          </p:cNvPr>
          <p:cNvSpPr>
            <a:spLocks noGrp="1"/>
          </p:cNvSpPr>
          <p:nvPr>
            <p:ph type="body" orient="vert" idx="1"/>
          </p:nvPr>
        </p:nvSpPr>
        <p:spPr>
          <a:xfrm>
            <a:off x="838200" y="827313"/>
            <a:ext cx="8115300" cy="5061857"/>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13ADC4E-9FB1-439F-B0FB-47F47B3421A7}"/>
              </a:ext>
            </a:extLst>
          </p:cNvPr>
          <p:cNvSpPr>
            <a:spLocks noGrp="1"/>
          </p:cNvSpPr>
          <p:nvPr>
            <p:ph type="dt" sz="half" idx="10"/>
          </p:nvPr>
        </p:nvSpPr>
        <p:spPr/>
        <p:txBody>
          <a:bodyPr/>
          <a:lstStyle/>
          <a:p>
            <a:fld id="{8C28A28C-4C6A-46EA-90C0-4EE0B89CC5C7}" type="datetimeFigureOut">
              <a:rPr lang="en-US" smtClean="0"/>
              <a:t>7/27/2023</a:t>
            </a:fld>
            <a:endParaRPr lang="en-US"/>
          </a:p>
        </p:txBody>
      </p:sp>
      <p:sp>
        <p:nvSpPr>
          <p:cNvPr id="5" name="Footer Placeholder 4">
            <a:extLst>
              <a:ext uri="{FF2B5EF4-FFF2-40B4-BE49-F238E27FC236}">
                <a16:creationId xmlns:a16="http://schemas.microsoft.com/office/drawing/2014/main" id="{637EE406-061A-4440-BA75-3B684FC8482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6D93CF-F5F3-4897-A51E-47D577FDD344}"/>
              </a:ext>
            </a:extLst>
          </p:cNvPr>
          <p:cNvSpPr>
            <a:spLocks noGrp="1"/>
          </p:cNvSpPr>
          <p:nvPr>
            <p:ph type="sldNum" sz="quarter" idx="12"/>
          </p:nvPr>
        </p:nvSpPr>
        <p:spPr/>
        <p:txBody>
          <a:bodyPr/>
          <a:lstStyle/>
          <a:p>
            <a:fld id="{5DEF7F31-0B8A-474A-B86C-91F381754329}" type="slidenum">
              <a:rPr lang="en-US" smtClean="0"/>
              <a:t>‹#›</a:t>
            </a:fld>
            <a:endParaRPr lang="en-US"/>
          </a:p>
        </p:txBody>
      </p:sp>
    </p:spTree>
    <p:extLst>
      <p:ext uri="{BB962C8B-B14F-4D97-AF65-F5344CB8AC3E}">
        <p14:creationId xmlns:p14="http://schemas.microsoft.com/office/powerpoint/2010/main" val="37970451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000"/>
            <a:lum/>
          </a:blip>
          <a:srcRect/>
          <a:stretch>
            <a:fillRect/>
          </a:stretch>
        </a:blipFill>
        <a:effectLst/>
      </p:bgPr>
    </p:bg>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AE192E3E-68A9-4F36-936C-1C8D0B9EF132}"/>
              </a:ext>
            </a:extLst>
          </p:cNvPr>
          <p:cNvSpPr/>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3F214EB0-7E6D-4536-9350-5CB688B56F26}"/>
              </a:ext>
            </a:extLst>
          </p:cNvPr>
          <p:cNvSpPr>
            <a:spLocks noGrp="1"/>
          </p:cNvSpPr>
          <p:nvPr>
            <p:ph type="title"/>
          </p:nvPr>
        </p:nvSpPr>
        <p:spPr>
          <a:xfrm>
            <a:off x="1077362" y="720434"/>
            <a:ext cx="9950103" cy="150737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ABF5455E-4725-4924-BF7D-2E1FC9E391F8}"/>
              </a:ext>
            </a:extLst>
          </p:cNvPr>
          <p:cNvSpPr>
            <a:spLocks noGrp="1"/>
          </p:cNvSpPr>
          <p:nvPr>
            <p:ph type="body" idx="1"/>
          </p:nvPr>
        </p:nvSpPr>
        <p:spPr>
          <a:xfrm>
            <a:off x="1077362" y="2427316"/>
            <a:ext cx="9950103" cy="351351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2CAD9D9-1A1D-4438-9F3D-E5E58FD72F1F}"/>
              </a:ext>
            </a:extLst>
          </p:cNvPr>
          <p:cNvSpPr>
            <a:spLocks noGrp="1"/>
          </p:cNvSpPr>
          <p:nvPr>
            <p:ph type="dt" sz="half" idx="2"/>
          </p:nvPr>
        </p:nvSpPr>
        <p:spPr>
          <a:xfrm>
            <a:off x="9243751" y="6356350"/>
            <a:ext cx="2296603" cy="365125"/>
          </a:xfrm>
          <a:prstGeom prst="rect">
            <a:avLst/>
          </a:prstGeom>
        </p:spPr>
        <p:txBody>
          <a:bodyPr vert="horz" lIns="91440" tIns="45720" rIns="91440" bIns="45720" rtlCol="0" anchor="ctr"/>
          <a:lstStyle>
            <a:lvl1pPr algn="r">
              <a:defRPr sz="900">
                <a:solidFill>
                  <a:schemeClr val="bg1"/>
                </a:solidFill>
              </a:defRPr>
            </a:lvl1pPr>
          </a:lstStyle>
          <a:p>
            <a:fld id="{8C28A28C-4C6A-46EA-90C0-4EE0B89CC5C7}" type="datetimeFigureOut">
              <a:rPr lang="en-US" smtClean="0"/>
              <a:pPr/>
              <a:t>7/27/2023</a:t>
            </a:fld>
            <a:endParaRPr lang="en-US" dirty="0"/>
          </a:p>
        </p:txBody>
      </p:sp>
      <p:sp>
        <p:nvSpPr>
          <p:cNvPr id="5" name="Footer Placeholder 4">
            <a:extLst>
              <a:ext uri="{FF2B5EF4-FFF2-40B4-BE49-F238E27FC236}">
                <a16:creationId xmlns:a16="http://schemas.microsoft.com/office/drawing/2014/main" id="{AE80A827-D7BF-4CA4-8C29-5AE54ADA4787}"/>
              </a:ext>
            </a:extLst>
          </p:cNvPr>
          <p:cNvSpPr>
            <a:spLocks noGrp="1"/>
          </p:cNvSpPr>
          <p:nvPr>
            <p:ph type="ftr" sz="quarter" idx="3"/>
          </p:nvPr>
        </p:nvSpPr>
        <p:spPr>
          <a:xfrm rot="5400000">
            <a:off x="-1610380" y="1926575"/>
            <a:ext cx="3830351"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06717188-1DE1-4DA5-8161-21179E4ADEAE}"/>
              </a:ext>
            </a:extLst>
          </p:cNvPr>
          <p:cNvSpPr>
            <a:spLocks noGrp="1"/>
          </p:cNvSpPr>
          <p:nvPr>
            <p:ph type="sldNum" sz="quarter" idx="4"/>
          </p:nvPr>
        </p:nvSpPr>
        <p:spPr>
          <a:xfrm>
            <a:off x="11540355" y="6356350"/>
            <a:ext cx="410973" cy="365125"/>
          </a:xfrm>
          <a:prstGeom prst="rect">
            <a:avLst/>
          </a:prstGeom>
        </p:spPr>
        <p:txBody>
          <a:bodyPr vert="horz" lIns="91440" tIns="45720" rIns="91440" bIns="45720" rtlCol="0" anchor="ctr"/>
          <a:lstStyle>
            <a:lvl1pPr algn="r">
              <a:defRPr sz="900">
                <a:solidFill>
                  <a:schemeClr val="bg1"/>
                </a:solidFill>
              </a:defRPr>
            </a:lvl1pPr>
          </a:lstStyle>
          <a:p>
            <a:fld id="{5DEF7F31-0B8A-474A-B86C-91F381754329}" type="slidenum">
              <a:rPr lang="en-US" smtClean="0"/>
              <a:pPr/>
              <a:t>‹#›</a:t>
            </a:fld>
            <a:endParaRPr lang="en-US" dirty="0"/>
          </a:p>
        </p:txBody>
      </p:sp>
    </p:spTree>
    <p:extLst>
      <p:ext uri="{BB962C8B-B14F-4D97-AF65-F5344CB8AC3E}">
        <p14:creationId xmlns:p14="http://schemas.microsoft.com/office/powerpoint/2010/main" val="23235901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18" r:id="rId6"/>
    <p:sldLayoutId id="2147483714" r:id="rId7"/>
    <p:sldLayoutId id="2147483715" r:id="rId8"/>
    <p:sldLayoutId id="2147483716" r:id="rId9"/>
    <p:sldLayoutId id="2147483717" r:id="rId10"/>
    <p:sldLayoutId id="2147483719" r:id="rId11"/>
  </p:sldLayoutIdLst>
  <p:txStyles>
    <p:titleStyle>
      <a:lvl1pPr algn="l" defTabSz="914400" rtl="0" eaLnBrk="1" latinLnBrk="0" hangingPunct="1">
        <a:lnSpc>
          <a:spcPct val="110000"/>
        </a:lnSpc>
        <a:spcBef>
          <a:spcPct val="0"/>
        </a:spcBef>
        <a:buNone/>
        <a:defRPr sz="3200" b="1" kern="120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74320"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4864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94360"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2296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jpeg"/><Relationship Id="rId7" Type="http://schemas.openxmlformats.org/officeDocument/2006/relationships/diagramColors" Target="../diagrams/colors2.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E192E3E-68A9-4F36-936C-1C8D0B9EF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B9D084-AD47-F3A6-87D9-C15C0E5F151A}"/>
              </a:ext>
            </a:extLst>
          </p:cNvPr>
          <p:cNvSpPr>
            <a:spLocks noGrp="1"/>
          </p:cNvSpPr>
          <p:nvPr>
            <p:ph type="ctrTitle"/>
          </p:nvPr>
        </p:nvSpPr>
        <p:spPr>
          <a:xfrm>
            <a:off x="404261" y="713098"/>
            <a:ext cx="5436703" cy="1558871"/>
          </a:xfrm>
        </p:spPr>
        <p:txBody>
          <a:bodyPr vert="horz" lIns="91440" tIns="45720" rIns="91440" bIns="45720" rtlCol="0" anchor="b">
            <a:normAutofit/>
          </a:bodyPr>
          <a:lstStyle/>
          <a:p>
            <a:r>
              <a:rPr lang="en-US" sz="4400" b="1" kern="1200" dirty="0">
                <a:solidFill>
                  <a:schemeClr val="tx1"/>
                </a:solidFill>
                <a:effectLst/>
                <a:latin typeface="Arial Black" panose="020B0A04020102020204" pitchFamily="34" charset="0"/>
              </a:rPr>
              <a:t>Leadership and Management</a:t>
            </a:r>
          </a:p>
        </p:txBody>
      </p:sp>
      <p:sp>
        <p:nvSpPr>
          <p:cNvPr id="3" name="Subtitle 2">
            <a:extLst>
              <a:ext uri="{FF2B5EF4-FFF2-40B4-BE49-F238E27FC236}">
                <a16:creationId xmlns:a16="http://schemas.microsoft.com/office/drawing/2014/main" id="{C30A40BA-BBA3-C0E3-5146-B805695123DF}"/>
              </a:ext>
            </a:extLst>
          </p:cNvPr>
          <p:cNvSpPr>
            <a:spLocks noGrp="1"/>
          </p:cNvSpPr>
          <p:nvPr>
            <p:ph type="subTitle" idx="1"/>
          </p:nvPr>
        </p:nvSpPr>
        <p:spPr>
          <a:xfrm>
            <a:off x="539822" y="2948244"/>
            <a:ext cx="4654347" cy="2023119"/>
          </a:xfrm>
        </p:spPr>
        <p:txBody>
          <a:bodyPr vert="horz" lIns="91440" tIns="45720" rIns="91440" bIns="45720" rtlCol="0">
            <a:normAutofit/>
          </a:bodyPr>
          <a:lstStyle/>
          <a:p>
            <a:pPr marL="0" indent="0">
              <a:buNone/>
            </a:pPr>
            <a:r>
              <a:rPr lang="en-US" sz="1600" dirty="0">
                <a:latin typeface="Calibri" panose="020F0502020204030204" pitchFamily="34" charset="0"/>
                <a:cs typeface="Calibri" panose="020F0502020204030204" pitchFamily="34" charset="0"/>
              </a:rPr>
              <a:t>Student Name and ID:</a:t>
            </a:r>
          </a:p>
          <a:p>
            <a:pPr marL="180000">
              <a:spcBef>
                <a:spcPts val="0"/>
              </a:spcBef>
              <a:spcAft>
                <a:spcPts val="0"/>
              </a:spcAft>
            </a:pPr>
            <a:endParaRPr lang="en-US" sz="1600" spc="-20" dirty="0">
              <a:latin typeface="Calibri" panose="020F0502020204030204" pitchFamily="34" charset="0"/>
              <a:cs typeface="Calibri" panose="020F0502020204030204" pitchFamily="34" charset="0"/>
            </a:endParaRPr>
          </a:p>
          <a:p>
            <a:pPr marL="180000">
              <a:spcBef>
                <a:spcPts val="0"/>
              </a:spcBef>
              <a:spcAft>
                <a:spcPts val="0"/>
              </a:spcAft>
            </a:pPr>
            <a:r>
              <a:rPr lang="en-US" sz="1600" spc="-20" dirty="0">
                <a:latin typeface="Calibri" panose="020F0502020204030204" pitchFamily="34" charset="0"/>
                <a:cs typeface="Calibri" panose="020F0502020204030204" pitchFamily="34" charset="0"/>
              </a:rPr>
              <a:t>Constantin </a:t>
            </a:r>
            <a:r>
              <a:rPr lang="en-US" sz="1600" spc="-20" dirty="0" err="1">
                <a:latin typeface="Calibri" panose="020F0502020204030204" pitchFamily="34" charset="0"/>
                <a:cs typeface="Calibri" panose="020F0502020204030204" pitchFamily="34" charset="0"/>
              </a:rPr>
              <a:t>Patrascu</a:t>
            </a:r>
            <a:r>
              <a:rPr lang="en-US" sz="1600" spc="-20" dirty="0">
                <a:latin typeface="Calibri" panose="020F0502020204030204" pitchFamily="34" charset="0"/>
                <a:cs typeface="Calibri" panose="020F0502020204030204" pitchFamily="34" charset="0"/>
              </a:rPr>
              <a:t> (2022567)</a:t>
            </a:r>
          </a:p>
          <a:p>
            <a:pPr marL="180000">
              <a:spcBef>
                <a:spcPts val="0"/>
              </a:spcBef>
              <a:spcAft>
                <a:spcPts val="0"/>
              </a:spcAft>
            </a:pPr>
            <a:endParaRPr lang="en-US" sz="1600" spc="-20" dirty="0">
              <a:latin typeface="Calibri" panose="020F0502020204030204" pitchFamily="34" charset="0"/>
              <a:cs typeface="Calibri" panose="020F0502020204030204" pitchFamily="34" charset="0"/>
            </a:endParaRPr>
          </a:p>
          <a:p>
            <a:pPr marL="0" indent="0">
              <a:buNone/>
            </a:pPr>
            <a:endParaRPr lang="en-US" dirty="0"/>
          </a:p>
        </p:txBody>
      </p:sp>
      <p:sp>
        <p:nvSpPr>
          <p:cNvPr id="15" name="Freeform: Shape 14">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A colorful dots in a circle&#10;&#10;Description automatically generated">
            <a:extLst>
              <a:ext uri="{FF2B5EF4-FFF2-40B4-BE49-F238E27FC236}">
                <a16:creationId xmlns:a16="http://schemas.microsoft.com/office/drawing/2014/main" id="{567A81AD-55D5-07FD-D42B-4E3010C24F48}"/>
              </a:ext>
            </a:extLst>
          </p:cNvPr>
          <p:cNvPicPr>
            <a:picLocks noChangeAspect="1"/>
          </p:cNvPicPr>
          <p:nvPr/>
        </p:nvPicPr>
        <p:blipFill rotWithShape="1">
          <a:blip r:embed="rId2"/>
          <a:srcRect t="27015" b="18155"/>
          <a:stretch/>
        </p:blipFill>
        <p:spPr>
          <a:xfrm>
            <a:off x="5307292" y="1833314"/>
            <a:ext cx="6359150" cy="3138050"/>
          </a:xfrm>
          <a:prstGeom prst="rect">
            <a:avLst/>
          </a:prstGeom>
        </p:spPr>
      </p:pic>
      <p:sp>
        <p:nvSpPr>
          <p:cNvPr id="6" name="TextBox 5">
            <a:extLst>
              <a:ext uri="{FF2B5EF4-FFF2-40B4-BE49-F238E27FC236}">
                <a16:creationId xmlns:a16="http://schemas.microsoft.com/office/drawing/2014/main" id="{C9A6B063-7EA2-5060-80B1-7B36463B1E26}"/>
              </a:ext>
            </a:extLst>
          </p:cNvPr>
          <p:cNvSpPr txBox="1"/>
          <p:nvPr/>
        </p:nvSpPr>
        <p:spPr>
          <a:xfrm>
            <a:off x="539823" y="5299129"/>
            <a:ext cx="9737889" cy="1231106"/>
          </a:xfrm>
          <a:prstGeom prst="rect">
            <a:avLst/>
          </a:prstGeom>
          <a:noFill/>
        </p:spPr>
        <p:txBody>
          <a:bodyPr wrap="square" rtlCol="0">
            <a:spAutoFit/>
          </a:bodyPr>
          <a:lstStyle/>
          <a:p>
            <a:pPr algn="ctr">
              <a:spcBef>
                <a:spcPts val="600"/>
              </a:spcBef>
              <a:spcAft>
                <a:spcPts val="600"/>
              </a:spcAft>
            </a:pPr>
            <a:r>
              <a:rPr lang="en-US" b="1" kern="200" spc="100" dirty="0">
                <a:solidFill>
                  <a:schemeClr val="tx1"/>
                </a:solidFill>
                <a:latin typeface="Calibri" panose="020F0502020204030204" pitchFamily="34" charset="0"/>
                <a:cs typeface="Calibri" panose="020F0502020204030204" pitchFamily="34" charset="0"/>
              </a:rPr>
              <a:t>Lecturer:</a:t>
            </a:r>
            <a:r>
              <a:rPr lang="en-US" b="1" kern="200" spc="100" dirty="0">
                <a:solidFill>
                  <a:schemeClr val="tx1"/>
                </a:solidFill>
                <a:latin typeface="+mn-lt"/>
              </a:rPr>
              <a:t> </a:t>
            </a:r>
            <a:r>
              <a:rPr lang="en-US" kern="200" cap="none" spc="100" dirty="0" err="1">
                <a:solidFill>
                  <a:schemeClr val="tx1"/>
                </a:solidFill>
                <a:latin typeface="Calibri" panose="020F0502020204030204" pitchFamily="34" charset="0"/>
                <a:cs typeface="Calibri" panose="020F0502020204030204" pitchFamily="34" charset="0"/>
              </a:rPr>
              <a:t>Dr.Mushfiqur</a:t>
            </a:r>
            <a:r>
              <a:rPr lang="en-US" kern="200" cap="none" spc="100" dirty="0">
                <a:solidFill>
                  <a:schemeClr val="tx1"/>
                </a:solidFill>
                <a:latin typeface="Calibri" panose="020F0502020204030204" pitchFamily="34" charset="0"/>
                <a:cs typeface="Calibri" panose="020F0502020204030204" pitchFamily="34" charset="0"/>
              </a:rPr>
              <a:t> Rahman</a:t>
            </a:r>
          </a:p>
          <a:p>
            <a:pPr algn="ctr">
              <a:spcBef>
                <a:spcPts val="600"/>
              </a:spcBef>
              <a:spcAft>
                <a:spcPts val="600"/>
              </a:spcAft>
            </a:pPr>
            <a:r>
              <a:rPr lang="en-US" b="1" kern="200" spc="100" dirty="0">
                <a:solidFill>
                  <a:schemeClr val="tx1"/>
                </a:solidFill>
                <a:latin typeface="Calibri" panose="020F0502020204030204" pitchFamily="34" charset="0"/>
                <a:cs typeface="Calibri" panose="020F0502020204030204" pitchFamily="34" charset="0"/>
              </a:rPr>
              <a:t>Module name: </a:t>
            </a:r>
            <a:r>
              <a:rPr lang="en-US" b="1" kern="200" spc="100" dirty="0">
                <a:latin typeface="Calibri" panose="020F0502020204030204" pitchFamily="34" charset="0"/>
                <a:cs typeface="Calibri" panose="020F0502020204030204" pitchFamily="34" charset="0"/>
              </a:rPr>
              <a:t>Leadership and Management Theory and Practice</a:t>
            </a:r>
            <a:r>
              <a:rPr lang="en-US" kern="200" cap="none" spc="100" dirty="0">
                <a:solidFill>
                  <a:schemeClr val="tx1"/>
                </a:solidFill>
                <a:latin typeface="Calibri" panose="020F0502020204030204" pitchFamily="34" charset="0"/>
                <a:cs typeface="Calibri" panose="020F0502020204030204" pitchFamily="34" charset="0"/>
              </a:rPr>
              <a:t> </a:t>
            </a:r>
            <a:r>
              <a:rPr lang="en-US" kern="200" spc="100" dirty="0">
                <a:solidFill>
                  <a:schemeClr val="tx1"/>
                </a:solidFill>
                <a:latin typeface="Calibri" panose="020F0502020204030204" pitchFamily="34" charset="0"/>
                <a:cs typeface="Calibri" panose="020F0502020204030204" pitchFamily="34" charset="0"/>
              </a:rPr>
              <a:t>(LCBB 6003)</a:t>
            </a:r>
          </a:p>
          <a:p>
            <a:pPr algn="ctr">
              <a:spcBef>
                <a:spcPts val="600"/>
              </a:spcBef>
              <a:spcAft>
                <a:spcPts val="600"/>
              </a:spcAft>
            </a:pPr>
            <a:r>
              <a:rPr lang="en-US" kern="200" spc="100" dirty="0">
                <a:solidFill>
                  <a:schemeClr val="tx1"/>
                </a:solidFill>
                <a:latin typeface="Calibri" panose="020F0502020204030204" pitchFamily="34" charset="0"/>
                <a:cs typeface="Calibri" panose="020F0502020204030204" pitchFamily="34" charset="0"/>
              </a:rPr>
              <a:t>University of </a:t>
            </a:r>
            <a:r>
              <a:rPr lang="en-US" kern="200" spc="100" dirty="0">
                <a:latin typeface="Calibri" panose="020F0502020204030204" pitchFamily="34" charset="0"/>
                <a:cs typeface="Calibri" panose="020F0502020204030204" pitchFamily="34" charset="0"/>
              </a:rPr>
              <a:t>W</a:t>
            </a:r>
            <a:r>
              <a:rPr lang="en-US" kern="200" spc="100" dirty="0">
                <a:solidFill>
                  <a:schemeClr val="tx1"/>
                </a:solidFill>
                <a:latin typeface="Calibri" panose="020F0502020204030204" pitchFamily="34" charset="0"/>
                <a:cs typeface="Calibri" panose="020F0502020204030204" pitchFamily="34" charset="0"/>
              </a:rPr>
              <a:t>ales </a:t>
            </a:r>
            <a:r>
              <a:rPr lang="en-US" kern="200" spc="100" dirty="0">
                <a:latin typeface="Calibri" panose="020F0502020204030204" pitchFamily="34" charset="0"/>
                <a:cs typeface="Calibri" panose="020F0502020204030204" pitchFamily="34" charset="0"/>
              </a:rPr>
              <a:t>T</a:t>
            </a:r>
            <a:r>
              <a:rPr lang="en-US" kern="200" spc="100" dirty="0">
                <a:solidFill>
                  <a:schemeClr val="tx1"/>
                </a:solidFill>
                <a:latin typeface="Calibri" panose="020F0502020204030204" pitchFamily="34" charset="0"/>
                <a:cs typeface="Calibri" panose="020F0502020204030204" pitchFamily="34" charset="0"/>
              </a:rPr>
              <a:t>rinity Saint David</a:t>
            </a:r>
          </a:p>
        </p:txBody>
      </p:sp>
    </p:spTree>
    <p:extLst>
      <p:ext uri="{BB962C8B-B14F-4D97-AF65-F5344CB8AC3E}">
        <p14:creationId xmlns:p14="http://schemas.microsoft.com/office/powerpoint/2010/main" val="3866790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100E39-105E-CC2C-770C-9770649A7EC2}"/>
              </a:ext>
            </a:extLst>
          </p:cNvPr>
          <p:cNvSpPr>
            <a:spLocks noGrp="1"/>
          </p:cNvSpPr>
          <p:nvPr>
            <p:ph type="title"/>
          </p:nvPr>
        </p:nvSpPr>
        <p:spPr>
          <a:xfrm>
            <a:off x="736115" y="333054"/>
            <a:ext cx="4906347" cy="604759"/>
          </a:xfrm>
        </p:spPr>
        <p:txBody>
          <a:bodyPr>
            <a:normAutofit fontScale="90000"/>
          </a:bodyPr>
          <a:lstStyle/>
          <a:p>
            <a:r>
              <a:rPr lang="en-US" sz="3600" dirty="0">
                <a:latin typeface="Calibri" panose="020F0502020204030204" pitchFamily="34" charset="0"/>
                <a:cs typeface="Calibri" panose="020F0502020204030204" pitchFamily="34" charset="0"/>
              </a:rPr>
              <a:t>Table of Contents</a:t>
            </a:r>
          </a:p>
        </p:txBody>
      </p:sp>
      <p:sp>
        <p:nvSpPr>
          <p:cNvPr id="22" name="Content Placeholder 2">
            <a:extLst>
              <a:ext uri="{FF2B5EF4-FFF2-40B4-BE49-F238E27FC236}">
                <a16:creationId xmlns:a16="http://schemas.microsoft.com/office/drawing/2014/main" id="{5A1570B2-C6A6-81B7-08F7-DAE70AD209DC}"/>
              </a:ext>
            </a:extLst>
          </p:cNvPr>
          <p:cNvSpPr>
            <a:spLocks noGrp="1"/>
          </p:cNvSpPr>
          <p:nvPr>
            <p:ph idx="1"/>
          </p:nvPr>
        </p:nvSpPr>
        <p:spPr>
          <a:xfrm>
            <a:off x="406013" y="1221855"/>
            <a:ext cx="6123863" cy="5375665"/>
          </a:xfrm>
        </p:spPr>
        <p:txBody>
          <a:bodyPr>
            <a:normAutofit/>
          </a:bodyPr>
          <a:lstStyle/>
          <a:p>
            <a:pPr marL="0" indent="0">
              <a:lnSpc>
                <a:spcPct val="110000"/>
              </a:lnSpc>
              <a:buNone/>
            </a:pPr>
            <a:r>
              <a:rPr lang="en-US" sz="1400" b="1" dirty="0">
                <a:latin typeface="Calibri" panose="020F0502020204030204" pitchFamily="34" charset="0"/>
                <a:cs typeface="Calibri" panose="020F0502020204030204" pitchFamily="34" charset="0"/>
              </a:rPr>
              <a:t>Transactional leadership    .…………………………………………………….Constantin Patrascu</a:t>
            </a:r>
          </a:p>
          <a:p>
            <a:pPr marL="0" indent="0">
              <a:lnSpc>
                <a:spcPct val="110000"/>
              </a:lnSpc>
              <a:buNone/>
            </a:pPr>
            <a:r>
              <a:rPr lang="en-US" sz="1400" b="1" dirty="0">
                <a:latin typeface="Calibri" panose="020F0502020204030204" pitchFamily="34" charset="0"/>
                <a:cs typeface="Calibri" panose="020F0502020204030204" pitchFamily="34" charset="0"/>
              </a:rPr>
              <a:t>Leadership transformation …………………………………………………… Constantin </a:t>
            </a:r>
            <a:r>
              <a:rPr lang="en-US" sz="1400" b="1" dirty="0" err="1">
                <a:latin typeface="Calibri" panose="020F0502020204030204" pitchFamily="34" charset="0"/>
                <a:cs typeface="Calibri" panose="020F0502020204030204" pitchFamily="34" charset="0"/>
              </a:rPr>
              <a:t>Patrascu</a:t>
            </a:r>
            <a:endParaRPr lang="en-US" sz="1400" b="1" dirty="0">
              <a:latin typeface="Calibri" panose="020F0502020204030204" pitchFamily="34" charset="0"/>
              <a:cs typeface="Calibri" panose="020F0502020204030204" pitchFamily="34" charset="0"/>
            </a:endParaRPr>
          </a:p>
          <a:p>
            <a:pPr marL="0" indent="0">
              <a:lnSpc>
                <a:spcPct val="110000"/>
              </a:lnSpc>
              <a:buNone/>
            </a:pPr>
            <a:r>
              <a:rPr lang="en-US" sz="1400" b="1" dirty="0">
                <a:latin typeface="Calibri" panose="020F0502020204030204" pitchFamily="34" charset="0"/>
                <a:cs typeface="Calibri" panose="020F0502020204030204" pitchFamily="34" charset="0"/>
              </a:rPr>
              <a:t>Elements of transformational leadership  ………………………….…..Constantin </a:t>
            </a:r>
            <a:r>
              <a:rPr lang="en-US" sz="1400" b="1" dirty="0" err="1">
                <a:latin typeface="Calibri" panose="020F0502020204030204" pitchFamily="34" charset="0"/>
                <a:cs typeface="Calibri" panose="020F0502020204030204" pitchFamily="34" charset="0"/>
              </a:rPr>
              <a:t>Patrascu</a:t>
            </a:r>
            <a:endParaRPr lang="en-US" sz="1400" b="1" dirty="0">
              <a:latin typeface="Calibri" panose="020F0502020204030204" pitchFamily="34" charset="0"/>
              <a:cs typeface="Calibri" panose="020F0502020204030204" pitchFamily="34" charset="0"/>
            </a:endParaRPr>
          </a:p>
          <a:p>
            <a:pPr marL="0" indent="0">
              <a:lnSpc>
                <a:spcPct val="110000"/>
              </a:lnSpc>
              <a:buNone/>
            </a:pPr>
            <a:r>
              <a:rPr lang="en-US" sz="1400" b="1" dirty="0">
                <a:latin typeface="Calibri" panose="020F0502020204030204" pitchFamily="34" charset="0"/>
                <a:cs typeface="Calibri" panose="020F0502020204030204" pitchFamily="34" charset="0"/>
              </a:rPr>
              <a:t>Other Leadership and Management Theories     …………………………. Stefan </a:t>
            </a:r>
            <a:r>
              <a:rPr lang="en-US" sz="1400" b="1" dirty="0" err="1">
                <a:latin typeface="Calibri" panose="020F0502020204030204" pitchFamily="34" charset="0"/>
                <a:cs typeface="Calibri" panose="020F0502020204030204" pitchFamily="34" charset="0"/>
              </a:rPr>
              <a:t>GheorgheConclusion</a:t>
            </a:r>
            <a:r>
              <a:rPr lang="en-US" sz="1400" b="1" dirty="0">
                <a:latin typeface="Calibri" panose="020F0502020204030204" pitchFamily="34" charset="0"/>
                <a:cs typeface="Calibri" panose="020F0502020204030204" pitchFamily="34" charset="0"/>
              </a:rPr>
              <a:t>              ……….…………….…………………………………………………Stefan Gheorghe</a:t>
            </a:r>
          </a:p>
          <a:p>
            <a:pPr marL="0" indent="0">
              <a:lnSpc>
                <a:spcPct val="110000"/>
              </a:lnSpc>
              <a:buNone/>
            </a:pPr>
            <a:r>
              <a:rPr lang="en-US" sz="1400" b="1" dirty="0">
                <a:latin typeface="Calibri" panose="020F0502020204030204" pitchFamily="34" charset="0"/>
                <a:cs typeface="Calibri" panose="020F0502020204030204" pitchFamily="34" charset="0"/>
              </a:rPr>
              <a:t>References	</a:t>
            </a:r>
          </a:p>
          <a:p>
            <a:pPr marL="0" indent="0">
              <a:lnSpc>
                <a:spcPct val="110000"/>
              </a:lnSpc>
              <a:buNone/>
            </a:pPr>
            <a:endParaRPr lang="en-US" sz="1000" dirty="0"/>
          </a:p>
        </p:txBody>
      </p:sp>
      <p:sp>
        <p:nvSpPr>
          <p:cNvPr id="29" name="Freeform: Shape 28">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6A142438-6321-473A-00C7-87BFB0727D3C}"/>
              </a:ext>
            </a:extLst>
          </p:cNvPr>
          <p:cNvPicPr>
            <a:picLocks noChangeAspect="1"/>
          </p:cNvPicPr>
          <p:nvPr/>
        </p:nvPicPr>
        <p:blipFill rotWithShape="1">
          <a:blip r:embed="rId2"/>
          <a:srcRect l="9093" r="40091"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747311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0901EA4-6CA0-4A64-939C-F76E88D155A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B17ABE-73BF-7A9B-9D9D-BE3C54DA8029}"/>
              </a:ext>
            </a:extLst>
          </p:cNvPr>
          <p:cNvSpPr>
            <a:spLocks noGrp="1"/>
          </p:cNvSpPr>
          <p:nvPr>
            <p:ph type="title"/>
          </p:nvPr>
        </p:nvSpPr>
        <p:spPr>
          <a:xfrm>
            <a:off x="707732" y="587829"/>
            <a:ext cx="5224982" cy="788485"/>
          </a:xfrm>
        </p:spPr>
        <p:txBody>
          <a:bodyPr>
            <a:normAutofit/>
          </a:bodyPr>
          <a:lstStyle/>
          <a:p>
            <a:r>
              <a:rPr lang="en-US" sz="4000" dirty="0">
                <a:latin typeface="Calibri" panose="020F0502020204030204" pitchFamily="34" charset="0"/>
                <a:cs typeface="Calibri" panose="020F0502020204030204" pitchFamily="34" charset="0"/>
              </a:rPr>
              <a:t>Introduction</a:t>
            </a:r>
          </a:p>
        </p:txBody>
      </p:sp>
      <p:sp>
        <p:nvSpPr>
          <p:cNvPr id="3" name="Content Placeholder 2">
            <a:extLst>
              <a:ext uri="{FF2B5EF4-FFF2-40B4-BE49-F238E27FC236}">
                <a16:creationId xmlns:a16="http://schemas.microsoft.com/office/drawing/2014/main" id="{E83A7BCA-8CA3-5A1F-C4C6-15CD2D8E82B8}"/>
              </a:ext>
            </a:extLst>
          </p:cNvPr>
          <p:cNvSpPr>
            <a:spLocks noGrp="1"/>
          </p:cNvSpPr>
          <p:nvPr>
            <p:ph idx="1"/>
          </p:nvPr>
        </p:nvSpPr>
        <p:spPr>
          <a:xfrm>
            <a:off x="555614" y="1590670"/>
            <a:ext cx="6110657" cy="4397175"/>
          </a:xfrm>
        </p:spPr>
        <p:txBody>
          <a:bodyPr>
            <a:normAutofit/>
          </a:bodyPr>
          <a:lstStyle/>
          <a:p>
            <a:pPr>
              <a:lnSpc>
                <a:spcPct val="110000"/>
              </a:lnSpc>
            </a:pPr>
            <a:r>
              <a:rPr lang="en-IN" sz="1400" kern="100" dirty="0">
                <a:effectLst/>
                <a:latin typeface="Calibri" panose="020F0502020204030204" pitchFamily="34" charset="0"/>
                <a:ea typeface="STXinwei" panose="020B0503020204020204" pitchFamily="2" charset="-122"/>
                <a:cs typeface="Calibri" panose="020F0502020204030204" pitchFamily="34" charset="0"/>
              </a:rPr>
              <a:t>This presentation will discuss, in turn, </a:t>
            </a:r>
            <a:r>
              <a:rPr lang="en-IN" sz="1400" kern="100" dirty="0">
                <a:latin typeface="Calibri" panose="020F0502020204030204" pitchFamily="34" charset="0"/>
                <a:ea typeface="STXinwei" panose="020B0503020204020204" pitchFamily="2" charset="-122"/>
                <a:cs typeface="Calibri" panose="020F0502020204030204" pitchFamily="34" charset="0"/>
              </a:rPr>
              <a:t>the leadership perspectives and t</a:t>
            </a:r>
            <a:r>
              <a:rPr lang="en-IN" sz="1400" kern="100" dirty="0">
                <a:effectLst/>
                <a:latin typeface="Calibri" panose="020F0502020204030204" pitchFamily="34" charset="0"/>
                <a:ea typeface="STXinwei" panose="020B0503020204020204" pitchFamily="2" charset="-122"/>
                <a:cs typeface="Calibri" panose="020F0502020204030204" pitchFamily="34" charset="0"/>
              </a:rPr>
              <a:t>he attributes and various factors of leadership, the benefits of leadership and its principles. </a:t>
            </a:r>
            <a:r>
              <a:rPr lang="en-GB" sz="1400" kern="0" dirty="0">
                <a:latin typeface="Calibri" panose="020F0502020204030204" pitchFamily="34" charset="0"/>
                <a:ea typeface="STXinwei" panose="020B0503020204020204" pitchFamily="2" charset="-122"/>
                <a:cs typeface="Calibri" panose="020F0502020204030204" pitchFamily="34" charset="0"/>
              </a:rPr>
              <a:t>We will also briefly review some well-known Leadership Theories and one Management Theory.</a:t>
            </a:r>
            <a:endParaRPr lang="en-IN" sz="1400" kern="100" dirty="0">
              <a:effectLst/>
              <a:latin typeface="Calibri" panose="020F0502020204030204" pitchFamily="34" charset="0"/>
              <a:ea typeface="STXinwei" panose="020B0503020204020204" pitchFamily="2" charset="-122"/>
              <a:cs typeface="Calibri" panose="020F0502020204030204" pitchFamily="34" charset="0"/>
            </a:endParaRPr>
          </a:p>
          <a:p>
            <a:pPr>
              <a:lnSpc>
                <a:spcPct val="110000"/>
              </a:lnSpc>
            </a:pPr>
            <a:r>
              <a:rPr lang="en-GB" sz="1400" kern="0" dirty="0">
                <a:effectLst/>
                <a:latin typeface="Calibri" panose="020F0502020204030204" pitchFamily="34" charset="0"/>
                <a:ea typeface="Times New Roman" panose="02020603050405020304" pitchFamily="18" charset="0"/>
                <a:cs typeface="Calibri" panose="020F0502020204030204" pitchFamily="34" charset="0"/>
              </a:rPr>
              <a:t>We will provide a summary of Welch’s leadership and management style, outlining its attributes and characteristics, and the </a:t>
            </a:r>
            <a:r>
              <a:rPr lang="en-GB" sz="1400" kern="0" dirty="0">
                <a:latin typeface="Calibri" panose="020F0502020204030204" pitchFamily="34" charset="0"/>
                <a:ea typeface="Times New Roman" panose="02020603050405020304" pitchFamily="18" charset="0"/>
                <a:cs typeface="Calibri" panose="020F0502020204030204" pitchFamily="34" charset="0"/>
              </a:rPr>
              <a:t>challenges</a:t>
            </a:r>
            <a:r>
              <a:rPr lang="en-GB" sz="1400" kern="0" dirty="0">
                <a:effectLst/>
                <a:latin typeface="Calibri" panose="020F0502020204030204" pitchFamily="34" charset="0"/>
                <a:ea typeface="Times New Roman" panose="02020603050405020304" pitchFamily="18" charset="0"/>
                <a:cs typeface="Calibri" panose="020F0502020204030204" pitchFamily="34" charset="0"/>
              </a:rPr>
              <a:t> associated with Welch’s approach. </a:t>
            </a:r>
          </a:p>
          <a:p>
            <a:pPr>
              <a:lnSpc>
                <a:spcPct val="110000"/>
              </a:lnSpc>
            </a:pPr>
            <a:r>
              <a:rPr lang="en-GB" sz="1400" kern="0" dirty="0">
                <a:latin typeface="Calibri" panose="020F0502020204030204" pitchFamily="34" charset="0"/>
                <a:ea typeface="STXinwei" panose="020B0503020204020204" pitchFamily="2" charset="-122"/>
                <a:cs typeface="Calibri" panose="020F0502020204030204" pitchFamily="34" charset="0"/>
              </a:rPr>
              <a:t>Finally, we will evaluate Welch’s Leadership style and end with a brief conclusion.</a:t>
            </a:r>
            <a:endParaRPr lang="en-IN" sz="1400" kern="100" dirty="0">
              <a:effectLst/>
              <a:latin typeface="Calibri" panose="020F0502020204030204" pitchFamily="34" charset="0"/>
              <a:ea typeface="STXinwei" panose="020B0503020204020204" pitchFamily="2" charset="-122"/>
              <a:cs typeface="Calibri" panose="020F0502020204030204" pitchFamily="34" charset="0"/>
            </a:endParaRPr>
          </a:p>
          <a:p>
            <a:pPr>
              <a:lnSpc>
                <a:spcPct val="110000"/>
              </a:lnSpc>
            </a:pPr>
            <a:r>
              <a:rPr lang="en-IN" sz="1600" b="1" kern="100" dirty="0">
                <a:latin typeface="Calibri" panose="020F0502020204030204" pitchFamily="34" charset="0"/>
                <a:ea typeface="STXinwei" panose="020B0503020204020204" pitchFamily="2" charset="-122"/>
                <a:cs typeface="Calibri" panose="020F0502020204030204" pitchFamily="34" charset="0"/>
              </a:rPr>
              <a:t>Who is Jack Welch?      </a:t>
            </a:r>
          </a:p>
          <a:p>
            <a:pPr>
              <a:lnSpc>
                <a:spcPct val="110000"/>
              </a:lnSpc>
              <a:buFont typeface="Wingdings" panose="05000000000000000000" pitchFamily="2" charset="2"/>
              <a:buChar char="Ø"/>
            </a:pPr>
            <a:r>
              <a:rPr lang="en-IN" sz="1400" kern="100" dirty="0">
                <a:latin typeface="Calibri" panose="020F0502020204030204" pitchFamily="34" charset="0"/>
                <a:ea typeface="STXinwei" panose="020B0503020204020204" pitchFamily="2" charset="-122"/>
                <a:cs typeface="Calibri" panose="020F0502020204030204" pitchFamily="34" charset="0"/>
              </a:rPr>
              <a:t>most influential leader in the history of business  </a:t>
            </a:r>
          </a:p>
          <a:p>
            <a:pPr>
              <a:lnSpc>
                <a:spcPct val="110000"/>
              </a:lnSpc>
              <a:buFont typeface="Wingdings" panose="05000000000000000000" pitchFamily="2" charset="2"/>
              <a:buChar char="Ø"/>
            </a:pPr>
            <a:r>
              <a:rPr lang="en-IN" sz="1400" kern="100" dirty="0">
                <a:latin typeface="Calibri" panose="020F0502020204030204" pitchFamily="34" charset="0"/>
                <a:ea typeface="STXinwei" panose="020B0503020204020204" pitchFamily="2" charset="-122"/>
                <a:cs typeface="Calibri" panose="020F0502020204030204" pitchFamily="34" charset="0"/>
              </a:rPr>
              <a:t>innovative leadership style</a:t>
            </a:r>
          </a:p>
          <a:p>
            <a:pPr>
              <a:lnSpc>
                <a:spcPct val="110000"/>
              </a:lnSpc>
              <a:buFont typeface="Wingdings" panose="05000000000000000000" pitchFamily="2" charset="2"/>
              <a:buChar char="Ø"/>
            </a:pPr>
            <a:r>
              <a:rPr lang="en-IN" sz="1400" kern="100" dirty="0">
                <a:latin typeface="Calibri" panose="020F0502020204030204" pitchFamily="34" charset="0"/>
                <a:ea typeface="STXinwei" panose="020B0503020204020204" pitchFamily="2" charset="-122"/>
                <a:cs typeface="Calibri" panose="020F0502020204030204" pitchFamily="34" charset="0"/>
              </a:rPr>
              <a:t>charismatic, effective communication skills, ability to motivate and inspire</a:t>
            </a:r>
          </a:p>
          <a:p>
            <a:pPr>
              <a:lnSpc>
                <a:spcPct val="110000"/>
              </a:lnSpc>
              <a:buFont typeface="Wingdings" panose="05000000000000000000" pitchFamily="2" charset="2"/>
              <a:buChar char="Ø"/>
            </a:pPr>
            <a:r>
              <a:rPr lang="en-IN" sz="1400" kern="100" dirty="0">
                <a:latin typeface="Calibri" panose="020F0502020204030204" pitchFamily="34" charset="0"/>
                <a:ea typeface="STXinwei" panose="020B0503020204020204" pitchFamily="2" charset="-122"/>
                <a:cs typeface="Calibri" panose="020F0502020204030204" pitchFamily="34" charset="0"/>
              </a:rPr>
              <a:t>challenges of his leadership style</a:t>
            </a:r>
          </a:p>
          <a:p>
            <a:pPr>
              <a:lnSpc>
                <a:spcPct val="110000"/>
              </a:lnSpc>
              <a:buFont typeface="Wingdings" panose="05000000000000000000" pitchFamily="2" charset="2"/>
              <a:buChar char="Ø"/>
            </a:pPr>
            <a:endParaRPr lang="en-IN" sz="1400" kern="100" dirty="0">
              <a:effectLst/>
              <a:latin typeface="Calibri" panose="020F0502020204030204" pitchFamily="34" charset="0"/>
              <a:ea typeface="STXinwei" panose="020B0503020204020204" pitchFamily="2" charset="-122"/>
              <a:cs typeface="Calibri" panose="020F0502020204030204" pitchFamily="34" charset="0"/>
            </a:endParaRPr>
          </a:p>
          <a:p>
            <a:pPr marL="445770" lvl="1" indent="-171450">
              <a:lnSpc>
                <a:spcPct val="110000"/>
              </a:lnSpc>
              <a:buFont typeface="Arial" panose="020B0604020202020204" pitchFamily="34" charset="0"/>
              <a:buChar char="•"/>
            </a:pPr>
            <a:endParaRPr lang="en-IN" sz="1200" kern="100" dirty="0">
              <a:effectLst/>
              <a:latin typeface="Calibri" panose="020F0502020204030204" pitchFamily="34" charset="0"/>
              <a:ea typeface="STXinwei" panose="020B0503020204020204" pitchFamily="2" charset="-122"/>
              <a:cs typeface="Calibri" panose="020F0502020204030204" pitchFamily="34" charset="0"/>
            </a:endParaRPr>
          </a:p>
        </p:txBody>
      </p:sp>
      <p:sp>
        <p:nvSpPr>
          <p:cNvPr id="18" name="Freeform: Shape 17">
            <a:extLst>
              <a:ext uri="{FF2B5EF4-FFF2-40B4-BE49-F238E27FC236}">
                <a16:creationId xmlns:a16="http://schemas.microsoft.com/office/drawing/2014/main" id="{7E3B2BA1-50FC-4574-838F-AB0B5B93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03268" y="3431554"/>
            <a:ext cx="3488732" cy="3432751"/>
          </a:xfrm>
          <a:custGeom>
            <a:avLst/>
            <a:gdLst>
              <a:gd name="connsiteX0" fmla="*/ 3488731 w 3488732"/>
              <a:gd name="connsiteY0" fmla="*/ 0 h 3432751"/>
              <a:gd name="connsiteX1" fmla="*/ 3488732 w 3488732"/>
              <a:gd name="connsiteY1" fmla="*/ 0 h 3432751"/>
              <a:gd name="connsiteX2" fmla="*/ 3488732 w 3488732"/>
              <a:gd name="connsiteY2" fmla="*/ 3432751 h 3432751"/>
              <a:gd name="connsiteX3" fmla="*/ 0 w 3488732"/>
              <a:gd name="connsiteY3" fmla="*/ 3432751 h 3432751"/>
              <a:gd name="connsiteX4" fmla="*/ 0 w 3488732"/>
              <a:gd name="connsiteY4" fmla="*/ 3431630 h 3432751"/>
              <a:gd name="connsiteX5" fmla="*/ 80 w 3488732"/>
              <a:gd name="connsiteY5" fmla="*/ 3431628 h 3432751"/>
              <a:gd name="connsiteX6" fmla="*/ 7516 w 3488732"/>
              <a:gd name="connsiteY6" fmla="*/ 3431628 h 3432751"/>
              <a:gd name="connsiteX7" fmla="*/ 7516 w 3488732"/>
              <a:gd name="connsiteY7" fmla="*/ 3431443 h 3432751"/>
              <a:gd name="connsiteX8" fmla="*/ 179530 w 3488732"/>
              <a:gd name="connsiteY8" fmla="*/ 3427154 h 3432751"/>
              <a:gd name="connsiteX9" fmla="*/ 3484471 w 3488732"/>
              <a:gd name="connsiteY9" fmla="*/ 162232 h 3432751"/>
              <a:gd name="connsiteX10" fmla="*/ 3488328 w 3488732"/>
              <a:gd name="connsiteY10" fmla="*/ 6924 h 3432751"/>
              <a:gd name="connsiteX11" fmla="*/ 3488731 w 3488732"/>
              <a:gd name="connsiteY11" fmla="*/ 6924 h 3432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88732" h="3432751">
                <a:moveTo>
                  <a:pt x="3488731" y="0"/>
                </a:moveTo>
                <a:lnTo>
                  <a:pt x="3488732" y="0"/>
                </a:lnTo>
                <a:lnTo>
                  <a:pt x="3488732" y="3432751"/>
                </a:lnTo>
                <a:lnTo>
                  <a:pt x="0" y="3432751"/>
                </a:lnTo>
                <a:lnTo>
                  <a:pt x="0" y="3431630"/>
                </a:lnTo>
                <a:lnTo>
                  <a:pt x="80" y="3431628"/>
                </a:lnTo>
                <a:lnTo>
                  <a:pt x="7516" y="3431628"/>
                </a:lnTo>
                <a:lnTo>
                  <a:pt x="7516" y="3431443"/>
                </a:lnTo>
                <a:lnTo>
                  <a:pt x="179530" y="3427154"/>
                </a:lnTo>
                <a:cubicBezTo>
                  <a:pt x="1965266" y="3337873"/>
                  <a:pt x="3396747" y="1924247"/>
                  <a:pt x="3484471" y="162232"/>
                </a:cubicBezTo>
                <a:lnTo>
                  <a:pt x="3488328" y="6924"/>
                </a:lnTo>
                <a:lnTo>
                  <a:pt x="3488731" y="6924"/>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One in a crowd">
            <a:extLst>
              <a:ext uri="{FF2B5EF4-FFF2-40B4-BE49-F238E27FC236}">
                <a16:creationId xmlns:a16="http://schemas.microsoft.com/office/drawing/2014/main" id="{5E4C9AE7-5419-011B-89A8-98EB64975F30}"/>
              </a:ext>
            </a:extLst>
          </p:cNvPr>
          <p:cNvPicPr>
            <a:picLocks noChangeAspect="1"/>
          </p:cNvPicPr>
          <p:nvPr/>
        </p:nvPicPr>
        <p:blipFill rotWithShape="1">
          <a:blip r:embed="rId3"/>
          <a:srcRect l="25809" r="17092" b="-1"/>
          <a:stretch/>
        </p:blipFill>
        <p:spPr>
          <a:xfrm>
            <a:off x="6967018" y="10"/>
            <a:ext cx="5224982" cy="6863174"/>
          </a:xfrm>
          <a:custGeom>
            <a:avLst/>
            <a:gdLst/>
            <a:ahLst/>
            <a:cxnLst/>
            <a:rect l="l" t="t" r="r" b="b"/>
            <a:pathLst>
              <a:path w="5224982" h="6846790">
                <a:moveTo>
                  <a:pt x="0" y="0"/>
                </a:moveTo>
                <a:lnTo>
                  <a:pt x="5224981" y="0"/>
                </a:lnTo>
                <a:lnTo>
                  <a:pt x="5224981" y="3414038"/>
                </a:lnTo>
                <a:lnTo>
                  <a:pt x="5224982" y="3414038"/>
                </a:lnTo>
                <a:lnTo>
                  <a:pt x="5224981" y="3414080"/>
                </a:lnTo>
                <a:lnTo>
                  <a:pt x="5224981" y="3430264"/>
                </a:lnTo>
                <a:lnTo>
                  <a:pt x="5224578" y="3430264"/>
                </a:lnTo>
                <a:lnTo>
                  <a:pt x="5220721" y="3585201"/>
                </a:lnTo>
                <a:cubicBezTo>
                  <a:pt x="5132997" y="5343007"/>
                  <a:pt x="3701516" y="6753257"/>
                  <a:pt x="1915780" y="6842324"/>
                </a:cubicBezTo>
                <a:lnTo>
                  <a:pt x="1743766" y="6846603"/>
                </a:lnTo>
                <a:lnTo>
                  <a:pt x="1743766" y="6846788"/>
                </a:lnTo>
                <a:lnTo>
                  <a:pt x="1736330" y="6846788"/>
                </a:lnTo>
                <a:lnTo>
                  <a:pt x="1736250" y="6846790"/>
                </a:lnTo>
                <a:lnTo>
                  <a:pt x="1736250" y="6846788"/>
                </a:lnTo>
                <a:lnTo>
                  <a:pt x="0" y="6846788"/>
                </a:lnTo>
                <a:close/>
              </a:path>
            </a:pathLst>
          </a:custGeom>
        </p:spPr>
      </p:pic>
    </p:spTree>
    <p:extLst>
      <p:ext uri="{BB962C8B-B14F-4D97-AF65-F5344CB8AC3E}">
        <p14:creationId xmlns:p14="http://schemas.microsoft.com/office/powerpoint/2010/main" val="2897051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6" name="Rectangle 3078">
            <a:extLst>
              <a:ext uri="{FF2B5EF4-FFF2-40B4-BE49-F238E27FC236}">
                <a16:creationId xmlns:a16="http://schemas.microsoft.com/office/drawing/2014/main" id="{737C03B3-7F8E-434B-AB3E-2367CAE612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370AF2-0511-C60C-CC38-36FDF284489A}"/>
              </a:ext>
            </a:extLst>
          </p:cNvPr>
          <p:cNvSpPr>
            <a:spLocks noGrp="1"/>
          </p:cNvSpPr>
          <p:nvPr>
            <p:ph type="title"/>
          </p:nvPr>
        </p:nvSpPr>
        <p:spPr>
          <a:xfrm>
            <a:off x="1077363" y="928688"/>
            <a:ext cx="2934800" cy="1786088"/>
          </a:xfrm>
        </p:spPr>
        <p:txBody>
          <a:bodyPr anchor="t">
            <a:normAutofit/>
          </a:bodyPr>
          <a:lstStyle/>
          <a:p>
            <a:r>
              <a:rPr lang="en-US" sz="4000" dirty="0">
                <a:latin typeface="Calibri" panose="020F0502020204030204" pitchFamily="34" charset="0"/>
                <a:cs typeface="Calibri" panose="020F0502020204030204" pitchFamily="34" charset="0"/>
              </a:rPr>
              <a:t>Leadership Perspectives</a:t>
            </a:r>
          </a:p>
        </p:txBody>
      </p:sp>
      <p:sp>
        <p:nvSpPr>
          <p:cNvPr id="3" name="Content Placeholder 2">
            <a:extLst>
              <a:ext uri="{FF2B5EF4-FFF2-40B4-BE49-F238E27FC236}">
                <a16:creationId xmlns:a16="http://schemas.microsoft.com/office/drawing/2014/main" id="{787CFF8C-5987-2325-B8A6-D77ED4E5AC4F}"/>
              </a:ext>
            </a:extLst>
          </p:cNvPr>
          <p:cNvSpPr>
            <a:spLocks noGrp="1"/>
          </p:cNvSpPr>
          <p:nvPr>
            <p:ph idx="1"/>
          </p:nvPr>
        </p:nvSpPr>
        <p:spPr>
          <a:xfrm>
            <a:off x="4364610" y="928688"/>
            <a:ext cx="6750027" cy="2389547"/>
          </a:xfrm>
        </p:spPr>
        <p:txBody>
          <a:bodyPr>
            <a:normAutofit/>
          </a:bodyPr>
          <a:lstStyle/>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A leader must have the ability to recognize talent and to educate, delegate and motivate his team members (Jakobsen et al., 2023).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To complete a mission efficient team-making is important and he should know the art of making a team of trusted advisors.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He should have dedication, and passion towards his mission and to achieve the target he must create an example and step out of his comfort zone.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Apart from these qualities being caring and compassionate is also very important (Forbes, 2023).</a:t>
            </a:r>
            <a:endParaRPr lang="en-US" sz="1400" kern="100" dirty="0">
              <a:effectLst/>
              <a:latin typeface="Calibri" panose="020F0502020204030204" pitchFamily="34" charset="0"/>
              <a:ea typeface="STXinwei" panose="02010800040101010101" pitchFamily="2" charset="-122"/>
              <a:cs typeface="Calibri" panose="020F0502020204030204" pitchFamily="34" charset="0"/>
            </a:endParaRPr>
          </a:p>
          <a:p>
            <a:pPr>
              <a:lnSpc>
                <a:spcPct val="110000"/>
              </a:lnSpc>
            </a:pPr>
            <a:endParaRPr lang="en-US" sz="1000" dirty="0">
              <a:latin typeface="STXinwei" panose="02010800040101010101" pitchFamily="2" charset="-122"/>
              <a:ea typeface="STXinwei" panose="02010800040101010101" pitchFamily="2" charset="-122"/>
            </a:endParaRPr>
          </a:p>
        </p:txBody>
      </p:sp>
      <p:sp>
        <p:nvSpPr>
          <p:cNvPr id="3087" name="Rectangle 3080">
            <a:extLst>
              <a:ext uri="{FF2B5EF4-FFF2-40B4-BE49-F238E27FC236}">
                <a16:creationId xmlns:a16="http://schemas.microsoft.com/office/drawing/2014/main" id="{F24FE85A-D882-4F43-A4F7-8311CA2DB8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 y="3439948"/>
            <a:ext cx="12192002" cy="341772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8" name="Rectangle 34">
            <a:extLst>
              <a:ext uri="{FF2B5EF4-FFF2-40B4-BE49-F238E27FC236}">
                <a16:creationId xmlns:a16="http://schemas.microsoft.com/office/drawing/2014/main" id="{F35342D2-E4EF-458A-84FA-4E8B5F366A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27400" y="3405873"/>
            <a:ext cx="3417721" cy="3485877"/>
          </a:xfrm>
          <a:custGeom>
            <a:avLst/>
            <a:gdLst>
              <a:gd name="connsiteX0" fmla="*/ 0 w 3484819"/>
              <a:gd name="connsiteY0" fmla="*/ 0 h 3430264"/>
              <a:gd name="connsiteX1" fmla="*/ 3484819 w 3484819"/>
              <a:gd name="connsiteY1" fmla="*/ 0 h 3430264"/>
              <a:gd name="connsiteX2" fmla="*/ 3484819 w 3484819"/>
              <a:gd name="connsiteY2" fmla="*/ 3430264 h 3430264"/>
              <a:gd name="connsiteX3" fmla="*/ 0 w 3484819"/>
              <a:gd name="connsiteY3" fmla="*/ 3430264 h 3430264"/>
              <a:gd name="connsiteX4" fmla="*/ 0 w 3484819"/>
              <a:gd name="connsiteY4" fmla="*/ 0 h 3430264"/>
              <a:gd name="connsiteX0" fmla="*/ 0 w 3484819"/>
              <a:gd name="connsiteY0" fmla="*/ 0 h 3430264"/>
              <a:gd name="connsiteX1" fmla="*/ 3484819 w 3484819"/>
              <a:gd name="connsiteY1" fmla="*/ 0 h 3430264"/>
              <a:gd name="connsiteX2" fmla="*/ 0 w 3484819"/>
              <a:gd name="connsiteY2" fmla="*/ 3430264 h 3430264"/>
              <a:gd name="connsiteX3" fmla="*/ 0 w 3484819"/>
              <a:gd name="connsiteY3" fmla="*/ 0 h 3430264"/>
            </a:gdLst>
            <a:ahLst/>
            <a:cxnLst>
              <a:cxn ang="0">
                <a:pos x="connsiteX0" y="connsiteY0"/>
              </a:cxn>
              <a:cxn ang="0">
                <a:pos x="connsiteX1" y="connsiteY1"/>
              </a:cxn>
              <a:cxn ang="0">
                <a:pos x="connsiteX2" y="connsiteY2"/>
              </a:cxn>
              <a:cxn ang="0">
                <a:pos x="connsiteX3" y="connsiteY3"/>
              </a:cxn>
            </a:cxnLst>
            <a:rect l="l" t="t" r="r" b="b"/>
            <a:pathLst>
              <a:path w="3484819" h="3430264">
                <a:moveTo>
                  <a:pt x="0" y="0"/>
                </a:moveTo>
                <a:lnTo>
                  <a:pt x="3484819" y="0"/>
                </a:lnTo>
                <a:lnTo>
                  <a:pt x="0" y="3430264"/>
                </a:ln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85" name="Freeform: Shape 3084">
            <a:extLst>
              <a:ext uri="{FF2B5EF4-FFF2-40B4-BE49-F238E27FC236}">
                <a16:creationId xmlns:a16="http://schemas.microsoft.com/office/drawing/2014/main" id="{126F3A4B-7C6A-4302-B312-6142412ABF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223903" y="3439950"/>
            <a:ext cx="6963551" cy="3417723"/>
          </a:xfrm>
          <a:custGeom>
            <a:avLst/>
            <a:gdLst>
              <a:gd name="connsiteX0" fmla="*/ 3423466 w 3423466"/>
              <a:gd name="connsiteY0" fmla="*/ 0 h 1718483"/>
              <a:gd name="connsiteX1" fmla="*/ 1710280 w 3423466"/>
              <a:gd name="connsiteY1" fmla="*/ 0 h 1718483"/>
              <a:gd name="connsiteX2" fmla="*/ 1710280 w 3423466"/>
              <a:gd name="connsiteY2" fmla="*/ 1 h 1718483"/>
              <a:gd name="connsiteX3" fmla="*/ 0 w 3423466"/>
              <a:gd name="connsiteY3" fmla="*/ 1 h 1718483"/>
              <a:gd name="connsiteX4" fmla="*/ 1538022 w 3423466"/>
              <a:gd name="connsiteY4" fmla="*/ 1709611 h 1718483"/>
              <a:gd name="connsiteX5" fmla="*/ 1710280 w 3423466"/>
              <a:gd name="connsiteY5" fmla="*/ 1718336 h 1718483"/>
              <a:gd name="connsiteX6" fmla="*/ 1710280 w 3423466"/>
              <a:gd name="connsiteY6" fmla="*/ 1718482 h 1718483"/>
              <a:gd name="connsiteX7" fmla="*/ 1711723 w 3423466"/>
              <a:gd name="connsiteY7" fmla="*/ 1718409 h 1718483"/>
              <a:gd name="connsiteX8" fmla="*/ 1713186 w 3423466"/>
              <a:gd name="connsiteY8" fmla="*/ 1718483 h 1718483"/>
              <a:gd name="connsiteX9" fmla="*/ 1713186 w 3423466"/>
              <a:gd name="connsiteY9" fmla="*/ 1718335 h 1718483"/>
              <a:gd name="connsiteX10" fmla="*/ 1885444 w 3423466"/>
              <a:gd name="connsiteY10" fmla="*/ 1709610 h 1718483"/>
              <a:gd name="connsiteX11" fmla="*/ 3423466 w 3423466"/>
              <a:gd name="connsiteY11" fmla="*/ 0 h 17184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23466" h="1718483">
                <a:moveTo>
                  <a:pt x="3423466" y="0"/>
                </a:moveTo>
                <a:lnTo>
                  <a:pt x="1710280" y="0"/>
                </a:lnTo>
                <a:lnTo>
                  <a:pt x="1710280" y="1"/>
                </a:lnTo>
                <a:lnTo>
                  <a:pt x="0" y="1"/>
                </a:lnTo>
                <a:cubicBezTo>
                  <a:pt x="0" y="889774"/>
                  <a:pt x="674138" y="1621607"/>
                  <a:pt x="1538022" y="1709611"/>
                </a:cubicBezTo>
                <a:lnTo>
                  <a:pt x="1710280" y="1718336"/>
                </a:lnTo>
                <a:lnTo>
                  <a:pt x="1710280" y="1718482"/>
                </a:lnTo>
                <a:lnTo>
                  <a:pt x="1711723" y="1718409"/>
                </a:lnTo>
                <a:lnTo>
                  <a:pt x="1713186" y="1718483"/>
                </a:lnTo>
                <a:lnTo>
                  <a:pt x="1713186" y="1718335"/>
                </a:lnTo>
                <a:lnTo>
                  <a:pt x="1885444" y="1709610"/>
                </a:lnTo>
                <a:cubicBezTo>
                  <a:pt x="2749328" y="1621606"/>
                  <a:pt x="3423466" y="889773"/>
                  <a:pt x="3423466"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tx1"/>
              </a:solidFill>
            </a:endParaRPr>
          </a:p>
        </p:txBody>
      </p:sp>
      <p:pic>
        <p:nvPicPr>
          <p:cNvPr id="3074" name="Picture 2" descr="PPT - Leadership PowerPoint Presentation, free download - ID:1357761">
            <a:extLst>
              <a:ext uri="{FF2B5EF4-FFF2-40B4-BE49-F238E27FC236}">
                <a16:creationId xmlns:a16="http://schemas.microsoft.com/office/drawing/2014/main" id="{CD479D7C-0804-1498-7229-8F6783029DB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433613" y="4283765"/>
            <a:ext cx="4558380" cy="25739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6627C74-D07B-A744-BC49-6F58ACB90812}"/>
              </a:ext>
            </a:extLst>
          </p:cNvPr>
          <p:cNvSpPr txBox="1"/>
          <p:nvPr/>
        </p:nvSpPr>
        <p:spPr>
          <a:xfrm>
            <a:off x="7740445" y="4037216"/>
            <a:ext cx="6100916" cy="246221"/>
          </a:xfrm>
          <a:prstGeom prst="rect">
            <a:avLst/>
          </a:prstGeom>
          <a:noFill/>
        </p:spPr>
        <p:txBody>
          <a:bodyPr wrap="square">
            <a:spAutoFit/>
          </a:bodyPr>
          <a:lstStyle/>
          <a:p>
            <a:r>
              <a:rPr lang="en-IN" sz="1000" kern="100" dirty="0">
                <a:effectLst/>
                <a:latin typeface="STXinwei" panose="02010800040101010101" pitchFamily="2" charset="-122"/>
                <a:ea typeface="STXinwei" panose="02010800040101010101" pitchFamily="2" charset="-122"/>
                <a:cs typeface="Times New Roman" panose="02020603050405020304" pitchFamily="18" charset="0"/>
              </a:rPr>
              <a:t>Source: (Forbes, 2023)</a:t>
            </a:r>
            <a:endParaRPr lang="en-US" sz="1000" dirty="0"/>
          </a:p>
        </p:txBody>
      </p:sp>
    </p:spTree>
    <p:extLst>
      <p:ext uri="{BB962C8B-B14F-4D97-AF65-F5344CB8AC3E}">
        <p14:creationId xmlns:p14="http://schemas.microsoft.com/office/powerpoint/2010/main" val="31742830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DA1766D0-745A-4921-A68E-56642A6508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6614ED-4314-4B99-95F4-88E870379B95}"/>
              </a:ext>
            </a:extLst>
          </p:cNvPr>
          <p:cNvSpPr>
            <a:spLocks noGrp="1"/>
          </p:cNvSpPr>
          <p:nvPr>
            <p:ph idx="1"/>
          </p:nvPr>
        </p:nvSpPr>
        <p:spPr>
          <a:xfrm>
            <a:off x="1077364" y="1354813"/>
            <a:ext cx="4968173" cy="4420727"/>
          </a:xfrm>
        </p:spPr>
        <p:txBody>
          <a:bodyPr>
            <a:normAutofit/>
          </a:bodyPr>
          <a:lstStyle/>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Transactional leadership is a style of leadership that depends on the exchange of transactions (</a:t>
            </a:r>
            <a:r>
              <a:rPr lang="en-IN" sz="1400" kern="100" dirty="0" err="1">
                <a:effectLst/>
                <a:latin typeface="Calibri" panose="020F0502020204030204" pitchFamily="34" charset="0"/>
                <a:ea typeface="STXinwei" panose="02010800040101010101" pitchFamily="2" charset="-122"/>
                <a:cs typeface="Calibri" panose="020F0502020204030204" pitchFamily="34" charset="0"/>
              </a:rPr>
              <a:t>Nurlina</a:t>
            </a:r>
            <a:r>
              <a:rPr lang="en-IN" sz="1400" kern="100" dirty="0">
                <a:effectLst/>
                <a:latin typeface="Calibri" panose="020F0502020204030204" pitchFamily="34" charset="0"/>
                <a:ea typeface="STXinwei" panose="02010800040101010101" pitchFamily="2" charset="-122"/>
                <a:cs typeface="Calibri" panose="020F0502020204030204" pitchFamily="34" charset="0"/>
              </a:rPr>
              <a:t>, 2022).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This model believes that individuals cannot be motivated until they have a well-defined structure of instruction and supervision.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This theory involves three approaches contingency which involves reinforcement theory and motivation based on incentives, rewards, and punishment.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Active management involves active monitoring by leadership by anticipating an issue and taking corrective action to solve the problem. </a:t>
            </a:r>
          </a:p>
          <a:p>
            <a:pPr>
              <a:lnSpc>
                <a:spcPct val="110000"/>
              </a:lnSpc>
            </a:pPr>
            <a:r>
              <a:rPr lang="en-IN" sz="1400" kern="100" dirty="0">
                <a:effectLst/>
                <a:latin typeface="Calibri" panose="020F0502020204030204" pitchFamily="34" charset="0"/>
                <a:ea typeface="STXinwei" panose="02010800040101010101" pitchFamily="2" charset="-122"/>
                <a:cs typeface="Calibri" panose="020F0502020204030204" pitchFamily="34" charset="0"/>
              </a:rPr>
              <a:t>In passive management, leadership stays away from the team and only intervenes when team members fail to perform. </a:t>
            </a:r>
            <a:endParaRPr lang="en-US" sz="1400" dirty="0">
              <a:latin typeface="Calibri" panose="020F0502020204030204" pitchFamily="34" charset="0"/>
              <a:ea typeface="STXinwei" panose="02010800040101010101" pitchFamily="2" charset="-122"/>
              <a:cs typeface="Calibri" panose="020F0502020204030204" pitchFamily="34" charset="0"/>
            </a:endParaRPr>
          </a:p>
        </p:txBody>
      </p:sp>
      <p:sp>
        <p:nvSpPr>
          <p:cNvPr id="6153" name="Freeform: Shape 6152">
            <a:extLst>
              <a:ext uri="{FF2B5EF4-FFF2-40B4-BE49-F238E27FC236}">
                <a16:creationId xmlns:a16="http://schemas.microsoft.com/office/drawing/2014/main" id="{583F1E3F-D7BF-4DB5-8016-70B9E385E3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155" name="Freeform: Shape 6154">
            <a:extLst>
              <a:ext uri="{FF2B5EF4-FFF2-40B4-BE49-F238E27FC236}">
                <a16:creationId xmlns:a16="http://schemas.microsoft.com/office/drawing/2014/main" id="{DD0D3E7A-8DF6-4A78-A03C-86AD697468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7088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146" name="Picture 2" descr="Benefits Of Transactional Leadership / transformational leadership ...">
            <a:extLst>
              <a:ext uri="{FF2B5EF4-FFF2-40B4-BE49-F238E27FC236}">
                <a16:creationId xmlns:a16="http://schemas.microsoft.com/office/drawing/2014/main" id="{AF11845D-3DED-DCED-B546-BDF5C2149AC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146464" y="1082458"/>
            <a:ext cx="4788861" cy="469308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BEE1D23-3A2F-E039-3D33-44F20F996230}"/>
              </a:ext>
            </a:extLst>
          </p:cNvPr>
          <p:cNvSpPr txBox="1"/>
          <p:nvPr/>
        </p:nvSpPr>
        <p:spPr>
          <a:xfrm>
            <a:off x="7737987" y="5817578"/>
            <a:ext cx="6096000" cy="261610"/>
          </a:xfrm>
          <a:prstGeom prst="rect">
            <a:avLst/>
          </a:prstGeom>
          <a:noFill/>
        </p:spPr>
        <p:txBody>
          <a:bodyPr wrap="square">
            <a:spAutoFit/>
          </a:bodyPr>
          <a:lstStyle/>
          <a:p>
            <a:r>
              <a:rPr lang="en-IN" sz="1050" kern="100" dirty="0">
                <a:effectLst/>
                <a:latin typeface="STXinwei" panose="02010800040101010101" pitchFamily="2" charset="-122"/>
                <a:ea typeface="STXinwei" panose="02010800040101010101" pitchFamily="2" charset="-122"/>
                <a:cs typeface="Times New Roman" panose="02020603050405020304" pitchFamily="18" charset="0"/>
              </a:rPr>
              <a:t>Source: (</a:t>
            </a:r>
            <a:r>
              <a:rPr lang="en-IN" sz="1050" kern="100" dirty="0" err="1">
                <a:effectLst/>
                <a:latin typeface="STXinwei" panose="02010800040101010101" pitchFamily="2" charset="-122"/>
                <a:ea typeface="STXinwei" panose="02010800040101010101" pitchFamily="2" charset="-122"/>
                <a:cs typeface="Times New Roman" panose="02020603050405020304" pitchFamily="18" charset="0"/>
              </a:rPr>
              <a:t>Nurlina</a:t>
            </a:r>
            <a:r>
              <a:rPr lang="en-IN" sz="1050" kern="100" dirty="0">
                <a:effectLst/>
                <a:latin typeface="STXinwei" panose="02010800040101010101" pitchFamily="2" charset="-122"/>
                <a:ea typeface="STXinwei" panose="02010800040101010101" pitchFamily="2" charset="-122"/>
                <a:cs typeface="Times New Roman" panose="02020603050405020304" pitchFamily="18" charset="0"/>
              </a:rPr>
              <a:t>, 2022)</a:t>
            </a:r>
            <a:endParaRPr lang="en-US" sz="1050" dirty="0"/>
          </a:p>
        </p:txBody>
      </p:sp>
    </p:spTree>
    <p:extLst>
      <p:ext uri="{BB962C8B-B14F-4D97-AF65-F5344CB8AC3E}">
        <p14:creationId xmlns:p14="http://schemas.microsoft.com/office/powerpoint/2010/main" val="26188039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A1951E2-8F97-4C6F-9735-8234E367F4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810C3F-097A-EC10-E964-EF7CC9C3A8BD}"/>
              </a:ext>
            </a:extLst>
          </p:cNvPr>
          <p:cNvSpPr>
            <a:spLocks noGrp="1"/>
          </p:cNvSpPr>
          <p:nvPr>
            <p:ph type="title"/>
          </p:nvPr>
        </p:nvSpPr>
        <p:spPr>
          <a:xfrm>
            <a:off x="1077362" y="447676"/>
            <a:ext cx="10037276" cy="885824"/>
          </a:xfrm>
        </p:spPr>
        <p:txBody>
          <a:bodyPr anchor="ctr">
            <a:normAutofit/>
          </a:bodyPr>
          <a:lstStyle/>
          <a:p>
            <a:pPr algn="ctr"/>
            <a:r>
              <a:rPr lang="en-US" sz="3600" dirty="0">
                <a:latin typeface="Calibri" panose="020F0502020204030204" pitchFamily="34" charset="0"/>
                <a:cs typeface="Calibri" panose="020F0502020204030204" pitchFamily="34" charset="0"/>
              </a:rPr>
              <a:t>Conclusion</a:t>
            </a:r>
          </a:p>
        </p:txBody>
      </p:sp>
      <p:sp>
        <p:nvSpPr>
          <p:cNvPr id="18" name="Rectangle 17">
            <a:extLst>
              <a:ext uri="{FF2B5EF4-FFF2-40B4-BE49-F238E27FC236}">
                <a16:creationId xmlns:a16="http://schemas.microsoft.com/office/drawing/2014/main" id="{02FF53E3-0DDC-4270-9698-6F5D68343F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708339"/>
            <a:ext cx="12192000" cy="514966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Content Placeholder 2">
            <a:extLst>
              <a:ext uri="{FF2B5EF4-FFF2-40B4-BE49-F238E27FC236}">
                <a16:creationId xmlns:a16="http://schemas.microsoft.com/office/drawing/2014/main" id="{86B999C7-29F7-1250-7E04-EC376EADCA2D}"/>
              </a:ext>
            </a:extLst>
          </p:cNvPr>
          <p:cNvGraphicFramePr>
            <a:graphicFrameLocks noGrp="1"/>
          </p:cNvGraphicFramePr>
          <p:nvPr>
            <p:ph idx="1"/>
            <p:extLst>
              <p:ext uri="{D42A27DB-BD31-4B8C-83A1-F6EECF244321}">
                <p14:modId xmlns:p14="http://schemas.microsoft.com/office/powerpoint/2010/main" val="2709519125"/>
              </p:ext>
            </p:extLst>
          </p:nvPr>
        </p:nvGraphicFramePr>
        <p:xfrm>
          <a:off x="1077913" y="2809875"/>
          <a:ext cx="10036175" cy="31305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2053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3">
            <a:alphaModFix amt="7000"/>
          </a:blip>
          <a:tile tx="0" ty="0" sx="100000" sy="100000" flip="none" algn="tl"/>
        </a:blipFill>
        <a:effectLst/>
      </p:bgPr>
    </p:bg>
    <p:spTree>
      <p:nvGrpSpPr>
        <p:cNvPr id="1" name=""/>
        <p:cNvGrpSpPr/>
        <p:nvPr/>
      </p:nvGrpSpPr>
      <p:grpSpPr>
        <a:xfrm>
          <a:off x="0" y="0"/>
          <a:ext cx="0" cy="0"/>
          <a:chOff x="0" y="0"/>
          <a:chExt cx="0" cy="0"/>
        </a:xfrm>
      </p:grpSpPr>
      <p:sp useBgFill="1">
        <p:nvSpPr>
          <p:cNvPr id="15" name="Rectangle 8">
            <a:extLst>
              <a:ext uri="{FF2B5EF4-FFF2-40B4-BE49-F238E27FC236}">
                <a16:creationId xmlns:a16="http://schemas.microsoft.com/office/drawing/2014/main" id="{5A929C1E-D8F4-4A72-B3A3-525B158CC2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3CC7E7-BCB4-2A10-71B9-FDA74851EE15}"/>
              </a:ext>
            </a:extLst>
          </p:cNvPr>
          <p:cNvSpPr>
            <a:spLocks noGrp="1"/>
          </p:cNvSpPr>
          <p:nvPr>
            <p:ph type="title"/>
          </p:nvPr>
        </p:nvSpPr>
        <p:spPr>
          <a:xfrm>
            <a:off x="690448" y="278683"/>
            <a:ext cx="3266037" cy="641537"/>
          </a:xfrm>
        </p:spPr>
        <p:txBody>
          <a:bodyPr anchor="b">
            <a:normAutofit/>
          </a:bodyPr>
          <a:lstStyle/>
          <a:p>
            <a:r>
              <a:rPr lang="en-US" sz="2800" dirty="0"/>
              <a:t>References</a:t>
            </a:r>
          </a:p>
        </p:txBody>
      </p:sp>
      <p:sp>
        <p:nvSpPr>
          <p:cNvPr id="16" name="Freeform: Shape 10">
            <a:extLst>
              <a:ext uri="{FF2B5EF4-FFF2-40B4-BE49-F238E27FC236}">
                <a16:creationId xmlns:a16="http://schemas.microsoft.com/office/drawing/2014/main" id="{4688C57F-18E6-4B7B-896C-59DF442738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794726" y="-906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aphicFrame>
        <p:nvGraphicFramePr>
          <p:cNvPr id="17" name="Content Placeholder 2">
            <a:extLst>
              <a:ext uri="{FF2B5EF4-FFF2-40B4-BE49-F238E27FC236}">
                <a16:creationId xmlns:a16="http://schemas.microsoft.com/office/drawing/2014/main" id="{6640DCDF-E2CE-57FC-E480-C0D3FA9FB9B3}"/>
              </a:ext>
            </a:extLst>
          </p:cNvPr>
          <p:cNvGraphicFramePr>
            <a:graphicFrameLocks noGrp="1"/>
          </p:cNvGraphicFramePr>
          <p:nvPr>
            <p:ph idx="1"/>
            <p:extLst>
              <p:ext uri="{D42A27DB-BD31-4B8C-83A1-F6EECF244321}">
                <p14:modId xmlns:p14="http://schemas.microsoft.com/office/powerpoint/2010/main" val="3043808078"/>
              </p:ext>
            </p:extLst>
          </p:nvPr>
        </p:nvGraphicFramePr>
        <p:xfrm>
          <a:off x="811764" y="1019456"/>
          <a:ext cx="10165822" cy="57058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96435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E192E3E-68A9-4F36-936C-1C8D0B9EF13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03792" y="3455896"/>
            <a:ext cx="3388208" cy="3406341"/>
          </a:xfrm>
          <a:custGeom>
            <a:avLst/>
            <a:gdLst>
              <a:gd name="connsiteX0" fmla="*/ 3388058 w 3388208"/>
              <a:gd name="connsiteY0" fmla="*/ 0 h 3406341"/>
              <a:gd name="connsiteX1" fmla="*/ 3388208 w 3388208"/>
              <a:gd name="connsiteY1" fmla="*/ 0 h 3406341"/>
              <a:gd name="connsiteX2" fmla="*/ 3388208 w 3388208"/>
              <a:gd name="connsiteY2" fmla="*/ 3406341 h 3406341"/>
              <a:gd name="connsiteX3" fmla="*/ 0 w 3388208"/>
              <a:gd name="connsiteY3" fmla="*/ 3406341 h 3406341"/>
              <a:gd name="connsiteX4" fmla="*/ 79006 w 3388208"/>
              <a:gd name="connsiteY4" fmla="*/ 3404386 h 3406341"/>
              <a:gd name="connsiteX5" fmla="*/ 3383947 w 3388208"/>
              <a:gd name="connsiteY5" fmla="*/ 164274 h 34063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88208" h="3406341">
                <a:moveTo>
                  <a:pt x="3388058" y="0"/>
                </a:moveTo>
                <a:lnTo>
                  <a:pt x="3388208" y="0"/>
                </a:lnTo>
                <a:lnTo>
                  <a:pt x="3388208" y="3406341"/>
                </a:lnTo>
                <a:lnTo>
                  <a:pt x="0" y="3406341"/>
                </a:lnTo>
                <a:lnTo>
                  <a:pt x="79006" y="3404386"/>
                </a:lnTo>
                <a:cubicBezTo>
                  <a:pt x="1864742" y="3315784"/>
                  <a:pt x="3296223" y="1912901"/>
                  <a:pt x="3383947" y="164274"/>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1" name="Rectangle 10">
            <a:extLst>
              <a:ext uri="{FF2B5EF4-FFF2-40B4-BE49-F238E27FC236}">
                <a16:creationId xmlns:a16="http://schemas.microsoft.com/office/drawing/2014/main" id="{8B5E4EA8-E8AF-4DE2-81FD-338A059AC3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Yellow question mark">
            <a:extLst>
              <a:ext uri="{FF2B5EF4-FFF2-40B4-BE49-F238E27FC236}">
                <a16:creationId xmlns:a16="http://schemas.microsoft.com/office/drawing/2014/main" id="{969CF78C-A541-179A-81A1-D66B381D41B9}"/>
              </a:ext>
            </a:extLst>
          </p:cNvPr>
          <p:cNvPicPr>
            <a:picLocks noChangeAspect="1"/>
          </p:cNvPicPr>
          <p:nvPr/>
        </p:nvPicPr>
        <p:blipFill rotWithShape="1">
          <a:blip r:embed="rId2"/>
          <a:srcRect b="6250"/>
          <a:stretch/>
        </p:blipFill>
        <p:spPr>
          <a:xfrm>
            <a:off x="20" y="-4237"/>
            <a:ext cx="12191979" cy="6857990"/>
          </a:xfrm>
          <a:prstGeom prst="rect">
            <a:avLst/>
          </a:prstGeom>
        </p:spPr>
      </p:pic>
      <p:sp>
        <p:nvSpPr>
          <p:cNvPr id="13" name="Rectangle 12">
            <a:extLst>
              <a:ext uri="{FF2B5EF4-FFF2-40B4-BE49-F238E27FC236}">
                <a16:creationId xmlns:a16="http://schemas.microsoft.com/office/drawing/2014/main" id="{B1F2A19A-CC19-4AE7-A29C-C80120466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283874"/>
            <a:ext cx="12191999" cy="4705352"/>
          </a:xfrm>
          <a:prstGeom prst="rect">
            <a:avLst/>
          </a:prstGeom>
          <a:gradFill flip="none" rotWithShape="1">
            <a:gsLst>
              <a:gs pos="45000">
                <a:srgbClr val="000000">
                  <a:alpha val="35000"/>
                </a:srgbClr>
              </a:gs>
              <a:gs pos="55000">
                <a:srgbClr val="000000">
                  <a:alpha val="35000"/>
                </a:srgbClr>
              </a:gs>
              <a:gs pos="25000">
                <a:srgbClr val="000000">
                  <a:alpha val="20000"/>
                </a:srgbClr>
              </a:gs>
              <a:gs pos="0">
                <a:srgbClr val="000000">
                  <a:alpha val="0"/>
                </a:srgbClr>
              </a:gs>
              <a:gs pos="100000">
                <a:srgbClr val="000000">
                  <a:alpha val="0"/>
                </a:srgbClr>
              </a:gs>
              <a:gs pos="75000">
                <a:srgbClr val="000000">
                  <a:alpha val="20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F400F012-71B2-EA62-9B0C-E50F040A80BA}"/>
              </a:ext>
            </a:extLst>
          </p:cNvPr>
          <p:cNvSpPr>
            <a:spLocks noGrp="1"/>
          </p:cNvSpPr>
          <p:nvPr>
            <p:ph type="title"/>
          </p:nvPr>
        </p:nvSpPr>
        <p:spPr>
          <a:xfrm>
            <a:off x="1013688" y="2899975"/>
            <a:ext cx="4177744" cy="1711354"/>
          </a:xfrm>
        </p:spPr>
        <p:txBody>
          <a:bodyPr vert="horz" lIns="91440" tIns="45720" rIns="91440" bIns="45720" rtlCol="0" anchor="b">
            <a:normAutofit fontScale="90000"/>
          </a:bodyPr>
          <a:lstStyle/>
          <a:p>
            <a:pPr algn="ctr"/>
            <a:r>
              <a:rPr lang="en-US" sz="7300" b="1" kern="1200" dirty="0">
                <a:solidFill>
                  <a:srgbClr val="FFFFFF"/>
                </a:solidFill>
                <a:effectLst/>
                <a:latin typeface="Calibri" panose="020F0502020204030204" pitchFamily="34" charset="0"/>
                <a:cs typeface="Calibri" panose="020F0502020204030204" pitchFamily="34" charset="0"/>
              </a:rPr>
              <a:t>Questions</a:t>
            </a:r>
            <a:br>
              <a:rPr lang="en-US" b="1" kern="1200" dirty="0">
                <a:solidFill>
                  <a:srgbClr val="FFFFFF"/>
                </a:solidFill>
                <a:effectLst/>
                <a:latin typeface="+mj-lt"/>
                <a:ea typeface="+mj-ea"/>
                <a:cs typeface="+mj-cs"/>
              </a:rPr>
            </a:br>
            <a:endParaRPr lang="en-US" b="1" kern="1200" dirty="0">
              <a:solidFill>
                <a:srgbClr val="FFFFFF"/>
              </a:solidFill>
              <a:effectLst/>
              <a:latin typeface="+mj-lt"/>
              <a:ea typeface="+mj-ea"/>
              <a:cs typeface="+mj-cs"/>
            </a:endParaRPr>
          </a:p>
        </p:txBody>
      </p:sp>
    </p:spTree>
    <p:extLst>
      <p:ext uri="{BB962C8B-B14F-4D97-AF65-F5344CB8AC3E}">
        <p14:creationId xmlns:p14="http://schemas.microsoft.com/office/powerpoint/2010/main" val="2729999727"/>
      </p:ext>
    </p:extLst>
  </p:cSld>
  <p:clrMapOvr>
    <a:masterClrMapping/>
  </p:clrMapOvr>
</p:sld>
</file>

<file path=ppt/theme/theme1.xml><?xml version="1.0" encoding="utf-8"?>
<a:theme xmlns:a="http://schemas.openxmlformats.org/drawingml/2006/main" name="BlocksVTI">
  <a:themeElements>
    <a:clrScheme name="AnalogousFromLightSeedLeftStep">
      <a:dk1>
        <a:srgbClr val="000000"/>
      </a:dk1>
      <a:lt1>
        <a:srgbClr val="FFFFFF"/>
      </a:lt1>
      <a:dk2>
        <a:srgbClr val="41243F"/>
      </a:dk2>
      <a:lt2>
        <a:srgbClr val="E2E8E7"/>
      </a:lt2>
      <a:accent1>
        <a:srgbClr val="C6969B"/>
      </a:accent1>
      <a:accent2>
        <a:srgbClr val="BA7F9D"/>
      </a:accent2>
      <a:accent3>
        <a:srgbClr val="C492C1"/>
      </a:accent3>
      <a:accent4>
        <a:srgbClr val="A57FBA"/>
      </a:accent4>
      <a:accent5>
        <a:srgbClr val="A196C6"/>
      </a:accent5>
      <a:accent6>
        <a:srgbClr val="7F8ABA"/>
      </a:accent6>
      <a:hlink>
        <a:srgbClr val="568E88"/>
      </a:hlink>
      <a:folHlink>
        <a:srgbClr val="7F7F7F"/>
      </a:folHlink>
    </a:clrScheme>
    <a:fontScheme name="Avenir">
      <a:majorFont>
        <a:latin typeface="Avenir Next LT Pro"/>
        <a:ea typeface=""/>
        <a:cs typeface=""/>
      </a:majorFont>
      <a:minorFont>
        <a:latin typeface="Avenir Next LT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locksVTI" id="{31656FE6-20D8-4105-85EA-706EC9332BE9}" vid="{039DFFC9-9B25-4063-9235-B287A446F50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1747</Words>
  <Application>Microsoft Office PowerPoint</Application>
  <PresentationFormat>Widescreen</PresentationFormat>
  <Paragraphs>69</Paragraphs>
  <Slides>8</Slides>
  <Notes>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STXinwei</vt:lpstr>
      <vt:lpstr>Arial</vt:lpstr>
      <vt:lpstr>Arial Black</vt:lpstr>
      <vt:lpstr>Avenir Next LT Pro</vt:lpstr>
      <vt:lpstr>Avenir Next LT Pro Light</vt:lpstr>
      <vt:lpstr>Calibri</vt:lpstr>
      <vt:lpstr>Times New Roman</vt:lpstr>
      <vt:lpstr>Wingdings</vt:lpstr>
      <vt:lpstr>BlocksVTI</vt:lpstr>
      <vt:lpstr>Leadership and Management</vt:lpstr>
      <vt:lpstr>Table of Contents</vt:lpstr>
      <vt:lpstr>Introduction</vt:lpstr>
      <vt:lpstr>Leadership Perspectives</vt:lpstr>
      <vt:lpstr>PowerPoint Presentation</vt:lpstr>
      <vt:lpstr>Conclusion</vt:lpstr>
      <vt:lpstr>References</vt:lpstr>
      <vt:lpstr>Questions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Leadership and Management</dc:title>
  <dc:creator>x y</dc:creator>
  <cp:lastModifiedBy>Constantin Patrascu</cp:lastModifiedBy>
  <cp:revision>74</cp:revision>
  <dcterms:created xsi:type="dcterms:W3CDTF">2023-07-03T15:30:09Z</dcterms:created>
  <dcterms:modified xsi:type="dcterms:W3CDTF">2023-07-27T22:31:14Z</dcterms:modified>
</cp:coreProperties>
</file>