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1" r:id="rId14"/>
    <p:sldId id="268" r:id="rId15"/>
    <p:sldId id="269" r:id="rId16"/>
    <p:sldId id="270" r:id="rId17"/>
  </p:sldIdLst>
  <p:sldSz cx="9144000" cy="5143500" type="screen16x9"/>
  <p:notesSz cx="6858000" cy="9144000"/>
  <p:embeddedFontLst>
    <p:embeddedFont>
      <p:font typeface="Roboto" panose="02000000000000000000" pitchFamily="2"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3"/>
  </p:normalViewPr>
  <p:slideViewPr>
    <p:cSldViewPr snapToGrid="0">
      <p:cViewPr varScale="1">
        <p:scale>
          <a:sx n="140" d="100"/>
          <a:sy n="140" d="100"/>
        </p:scale>
        <p:origin x="840" y="1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2bce26f56c1_0_48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2bce26f56c1_0_4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2bce26f56c1_0_173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2bce26f56c1_0_17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2bce26f56c1_0_167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2bce26f56c1_0_16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2bce26f56c1_0_167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2bce26f56c1_0_16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2bce26f56c1_0_168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2bce26f56c1_0_16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2bce26f56c1_0_16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2bce26f56c1_0_16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2bce26f56c1_0_169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2bce26f56c1_0_16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2bce26f56c1_0_169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2bce26f56c1_0_16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2bce26f56c1_0_170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2bce26f56c1_0_17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2bce26f56c1_0_17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2bce26f56c1_0_17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2bce26f56c1_0_171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2bce26f56c1_0_17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2bce26f56c1_0_173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2bce26f56c1_0_17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2bce26f56c1_0_174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2bce26f56c1_0_17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2bce26f56c1_0_17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2bce26f56c1_0_17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hyperlink" Target="https://uowtsd-my.sharepoint.com/:v:/g/personal/2209942_student_uwtsd_ac_uk/EYfLSAGEw5pJt7Jb4ONpQAwB6WCVWa5SrkAyjH5E1TG6XQ?email=maria.heffernan%40uwtsd.ac.uk&amp;e=Z8C9F3" TargetMode="Externa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SzPts val="990"/>
              <a:buNone/>
            </a:pPr>
            <a:r>
              <a:rPr lang="en" sz="2880" b="1">
                <a:latin typeface="Arial"/>
                <a:ea typeface="Arial"/>
                <a:cs typeface="Arial"/>
                <a:sym typeface="Arial"/>
              </a:rPr>
              <a:t>Title: "Digital and Social Media in Customer Relationship Management at TESCO"</a:t>
            </a:r>
            <a:endParaRPr sz="2880" b="1">
              <a:latin typeface="Arial"/>
              <a:ea typeface="Arial"/>
              <a:cs typeface="Arial"/>
              <a:sym typeface="Arial"/>
            </a:endParaRPr>
          </a:p>
        </p:txBody>
      </p:sp>
      <p:sp>
        <p:nvSpPr>
          <p:cNvPr id="86" name="Google Shape;86;p13"/>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fontScale="92500" lnSpcReduction="20000"/>
          </a:bodyPr>
          <a:lstStyle/>
          <a:p>
            <a:pPr marL="0" lvl="0" indent="0" algn="l" rtl="0">
              <a:spcBef>
                <a:spcPts val="0"/>
              </a:spcBef>
              <a:spcAft>
                <a:spcPts val="0"/>
              </a:spcAft>
              <a:buNone/>
            </a:pPr>
            <a:r>
              <a:rPr lang="en"/>
              <a:t>Impact of Engagement on Organisational Performance"</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Introduction:</a:t>
            </a:r>
            <a:endParaRPr/>
          </a:p>
        </p:txBody>
      </p:sp>
      <p:sp>
        <p:nvSpPr>
          <p:cNvPr id="92" name="Google Shape;92;p14"/>
          <p:cNvSpPr txBox="1">
            <a:spLocks noGrp="1"/>
          </p:cNvSpPr>
          <p:nvPr>
            <p:ph type="body" idx="1"/>
          </p:nvPr>
        </p:nvSpPr>
        <p:spPr>
          <a:xfrm>
            <a:off x="311700" y="902250"/>
            <a:ext cx="8520600" cy="3339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endParaRPr/>
          </a:p>
          <a:p>
            <a:pPr marL="0" lvl="0" indent="0" algn="l" rtl="0">
              <a:spcBef>
                <a:spcPts val="1200"/>
              </a:spcBef>
              <a:spcAft>
                <a:spcPts val="1200"/>
              </a:spcAft>
              <a:buNone/>
            </a:pPr>
            <a:r>
              <a:rPr lang="en"/>
              <a:t>"Digital and social media are crucial in today's corporate environment. According to Peter Fader in 'Customer Centricity' and Geoff Plimmer in 'Scoring Points,' firms are seeing these platforms can revolutionise customer interactions. Fader emphasises the strategic value of customer-centric organisations and the role of digital and social media in creating such centricity. Plimmer also examines how corporations like TESCO use these tools to build client loyalty. These sources prepare us to examine TESCO's digital CRM initiatives and their effects on organisational performance.</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228300" y="201475"/>
            <a:ext cx="8520600" cy="6078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n" sz="2200" b="1">
                <a:latin typeface="Arial"/>
                <a:ea typeface="Arial"/>
                <a:cs typeface="Arial"/>
                <a:sym typeface="Arial"/>
              </a:rPr>
              <a:t>Defining Digital and Social Media in the Context of CRM</a:t>
            </a:r>
            <a:endParaRPr sz="2200" b="1">
              <a:latin typeface="Arial"/>
              <a:ea typeface="Arial"/>
              <a:cs typeface="Arial"/>
              <a:sym typeface="Arial"/>
            </a:endParaRPr>
          </a:p>
        </p:txBody>
      </p:sp>
      <p:sp>
        <p:nvSpPr>
          <p:cNvPr id="98" name="Google Shape;98;p15"/>
          <p:cNvSpPr txBox="1">
            <a:spLocks noGrp="1"/>
          </p:cNvSpPr>
          <p:nvPr>
            <p:ph type="body" idx="1"/>
          </p:nvPr>
        </p:nvSpPr>
        <p:spPr>
          <a:xfrm>
            <a:off x="228300" y="875775"/>
            <a:ext cx="6666900" cy="3920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Digital media</a:t>
            </a:r>
            <a:r>
              <a:rPr lang="en"/>
              <a:t> refers to the platforms and instruments that provide electronic information delivery and access, enabling two-way consumer connection. Example: email marketing, app, and website for Tesco.</a:t>
            </a:r>
            <a:endParaRPr/>
          </a:p>
          <a:p>
            <a:pPr marL="0" lvl="0" indent="0" algn="l" rtl="0">
              <a:spcBef>
                <a:spcPts val="1200"/>
              </a:spcBef>
              <a:spcAft>
                <a:spcPts val="0"/>
              </a:spcAft>
              <a:buNone/>
            </a:pPr>
            <a:r>
              <a:rPr lang="en" b="1"/>
              <a:t>Social media:</a:t>
            </a:r>
            <a:r>
              <a:rPr lang="en"/>
              <a:t> Engaging online groups and people via the creation and exchange of information. Facebook, Twitter, Instagram, YouTube are a few examples.</a:t>
            </a:r>
            <a:endParaRPr/>
          </a:p>
          <a:p>
            <a:pPr marL="0" lvl="0" indent="0" algn="l" rtl="0">
              <a:spcBef>
                <a:spcPts val="1200"/>
              </a:spcBef>
              <a:spcAft>
                <a:spcPts val="1200"/>
              </a:spcAft>
              <a:buNone/>
            </a:pPr>
            <a:endParaRPr/>
          </a:p>
        </p:txBody>
      </p:sp>
      <p:pic>
        <p:nvPicPr>
          <p:cNvPr id="99" name="Google Shape;99;p15"/>
          <p:cNvPicPr preferRelativeResize="0"/>
          <p:nvPr/>
        </p:nvPicPr>
        <p:blipFill>
          <a:blip r:embed="rId3">
            <a:alphaModFix/>
          </a:blip>
          <a:stretch>
            <a:fillRect/>
          </a:stretch>
        </p:blipFill>
        <p:spPr>
          <a:xfrm>
            <a:off x="6839450" y="1114600"/>
            <a:ext cx="2082125" cy="24024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Overview of Tesco's Digital Engagement</a:t>
            </a:r>
            <a:endParaRPr/>
          </a:p>
        </p:txBody>
      </p:sp>
      <p:sp>
        <p:nvSpPr>
          <p:cNvPr id="105" name="Google Shape;105;p16"/>
          <p:cNvSpPr txBox="1">
            <a:spLocks noGrp="1"/>
          </p:cNvSpPr>
          <p:nvPr>
            <p:ph type="body" idx="1"/>
          </p:nvPr>
        </p:nvSpPr>
        <p:spPr>
          <a:xfrm>
            <a:off x="311700" y="1017800"/>
            <a:ext cx="6263700" cy="3722700"/>
          </a:xfrm>
          <a:prstGeom prst="rect">
            <a:avLst/>
          </a:prstGeom>
        </p:spPr>
        <p:txBody>
          <a:bodyPr spcFirstLastPara="1" wrap="square" lIns="91425" tIns="91425" rIns="91425" bIns="91425" anchor="t" anchorCtr="0">
            <a:normAutofit fontScale="70000" lnSpcReduction="20000"/>
          </a:bodyPr>
          <a:lstStyle/>
          <a:p>
            <a:pPr marL="0" lvl="0" indent="0" algn="l" rtl="0">
              <a:spcBef>
                <a:spcPts val="0"/>
              </a:spcBef>
              <a:spcAft>
                <a:spcPts val="0"/>
              </a:spcAft>
              <a:buNone/>
            </a:pPr>
            <a:r>
              <a:rPr lang="en" sz="2214" b="1">
                <a:solidFill>
                  <a:schemeClr val="accent3"/>
                </a:solidFill>
              </a:rPr>
              <a:t>Tesco's Multifaceted Approach:</a:t>
            </a:r>
            <a:endParaRPr sz="2214" b="1">
              <a:solidFill>
                <a:schemeClr val="accent3"/>
              </a:solidFill>
            </a:endParaRPr>
          </a:p>
          <a:p>
            <a:pPr marL="0" lvl="0" indent="0" algn="l" rtl="0">
              <a:spcBef>
                <a:spcPts val="1200"/>
              </a:spcBef>
              <a:spcAft>
                <a:spcPts val="0"/>
              </a:spcAft>
              <a:buNone/>
            </a:pPr>
            <a:r>
              <a:rPr lang="en" sz="2214">
                <a:latin typeface="Arial"/>
                <a:ea typeface="Arial"/>
                <a:cs typeface="Arial"/>
                <a:sym typeface="Arial"/>
              </a:rPr>
              <a:t>Tesco's CRM digital engagement strategy is a complicated network that connects and engages customers. This slide shows their approach's major components.</a:t>
            </a:r>
            <a:endParaRPr sz="2214">
              <a:latin typeface="Arial"/>
              <a:ea typeface="Arial"/>
              <a:cs typeface="Arial"/>
              <a:sym typeface="Arial"/>
            </a:endParaRPr>
          </a:p>
          <a:p>
            <a:pPr marL="0" lvl="0" indent="0" algn="l" rtl="0">
              <a:spcBef>
                <a:spcPts val="1200"/>
              </a:spcBef>
              <a:spcAft>
                <a:spcPts val="0"/>
              </a:spcAft>
              <a:buNone/>
            </a:pPr>
            <a:endParaRPr sz="2044">
              <a:latin typeface="Arial"/>
              <a:ea typeface="Arial"/>
              <a:cs typeface="Arial"/>
              <a:sym typeface="Arial"/>
            </a:endParaRPr>
          </a:p>
          <a:p>
            <a:pPr marL="457200" lvl="0" indent="-319466" algn="l" rtl="0">
              <a:lnSpc>
                <a:spcPct val="115000"/>
              </a:lnSpc>
              <a:spcBef>
                <a:spcPts val="1200"/>
              </a:spcBef>
              <a:spcAft>
                <a:spcPts val="0"/>
              </a:spcAft>
              <a:buSzPct val="100000"/>
              <a:buFont typeface="Arial"/>
              <a:buAutoNum type="arabicPeriod"/>
            </a:pPr>
            <a:r>
              <a:rPr lang="en" sz="2044" b="1">
                <a:latin typeface="Arial"/>
                <a:ea typeface="Arial"/>
                <a:cs typeface="Arial"/>
                <a:sym typeface="Arial"/>
              </a:rPr>
              <a:t>Clubcard's loyalty programme:</a:t>
            </a:r>
            <a:endParaRPr sz="2044" b="1">
              <a:latin typeface="Arial"/>
              <a:ea typeface="Arial"/>
              <a:cs typeface="Arial"/>
              <a:sym typeface="Arial"/>
            </a:endParaRPr>
          </a:p>
          <a:p>
            <a:pPr marL="457200" lvl="0" indent="-319466" algn="l" rtl="0">
              <a:lnSpc>
                <a:spcPct val="115000"/>
              </a:lnSpc>
              <a:spcBef>
                <a:spcPts val="0"/>
              </a:spcBef>
              <a:spcAft>
                <a:spcPts val="0"/>
              </a:spcAft>
              <a:buSzPct val="100000"/>
              <a:buFont typeface="Arial"/>
              <a:buChar char="●"/>
            </a:pPr>
            <a:r>
              <a:rPr lang="en" sz="2044">
                <a:latin typeface="Arial"/>
                <a:ea typeface="Arial"/>
                <a:cs typeface="Arial"/>
                <a:sym typeface="Arial"/>
              </a:rPr>
              <a:t>Connects to website and app for point monitoring and personalised offers.</a:t>
            </a:r>
            <a:endParaRPr sz="2044">
              <a:latin typeface="Arial"/>
              <a:ea typeface="Arial"/>
              <a:cs typeface="Arial"/>
              <a:sym typeface="Arial"/>
            </a:endParaRPr>
          </a:p>
          <a:p>
            <a:pPr marL="457200" lvl="0" indent="-319466" algn="l" rtl="0">
              <a:lnSpc>
                <a:spcPct val="115000"/>
              </a:lnSpc>
              <a:spcBef>
                <a:spcPts val="0"/>
              </a:spcBef>
              <a:spcAft>
                <a:spcPts val="0"/>
              </a:spcAft>
              <a:buSzPct val="100000"/>
              <a:buFont typeface="Arial"/>
              <a:buChar char="●"/>
            </a:pPr>
            <a:r>
              <a:rPr lang="en" sz="2044">
                <a:latin typeface="Arial"/>
                <a:ea typeface="Arial"/>
                <a:cs typeface="Arial"/>
                <a:sym typeface="Arial"/>
              </a:rPr>
              <a:t>Promotes consumer value and engagement through targeted marketing (Plimmer &amp; Victoria University of Wellington, 2010; Turner &amp; Wilson, 2006).</a:t>
            </a:r>
            <a:endParaRPr sz="2044">
              <a:latin typeface="Arial"/>
              <a:ea typeface="Arial"/>
              <a:cs typeface="Arial"/>
              <a:sym typeface="Arial"/>
            </a:endParaRPr>
          </a:p>
          <a:p>
            <a:pPr marL="0" lvl="0" indent="0" algn="l" rtl="0">
              <a:lnSpc>
                <a:spcPct val="115000"/>
              </a:lnSpc>
              <a:spcBef>
                <a:spcPts val="1200"/>
              </a:spcBef>
              <a:spcAft>
                <a:spcPts val="0"/>
              </a:spcAft>
              <a:buNone/>
            </a:pPr>
            <a:endParaRPr/>
          </a:p>
          <a:p>
            <a:pPr marL="0" lvl="0" indent="0" algn="l" rtl="0">
              <a:spcBef>
                <a:spcPts val="1200"/>
              </a:spcBef>
              <a:spcAft>
                <a:spcPts val="1200"/>
              </a:spcAft>
              <a:buNone/>
            </a:pPr>
            <a:endParaRPr/>
          </a:p>
        </p:txBody>
      </p:sp>
      <p:pic>
        <p:nvPicPr>
          <p:cNvPr id="106" name="Google Shape;106;p16"/>
          <p:cNvPicPr preferRelativeResize="0"/>
          <p:nvPr/>
        </p:nvPicPr>
        <p:blipFill>
          <a:blip r:embed="rId3">
            <a:alphaModFix/>
          </a:blip>
          <a:stretch>
            <a:fillRect/>
          </a:stretch>
        </p:blipFill>
        <p:spPr>
          <a:xfrm>
            <a:off x="6822650" y="1278950"/>
            <a:ext cx="2252375" cy="22523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17"/>
          <p:cNvSpPr txBox="1">
            <a:spLocks noGrp="1"/>
          </p:cNvSpPr>
          <p:nvPr>
            <p:ph type="body" idx="1"/>
          </p:nvPr>
        </p:nvSpPr>
        <p:spPr>
          <a:xfrm>
            <a:off x="311700" y="125125"/>
            <a:ext cx="8520600" cy="4346400"/>
          </a:xfrm>
          <a:prstGeom prst="rect">
            <a:avLst/>
          </a:prstGeom>
        </p:spPr>
        <p:txBody>
          <a:bodyPr spcFirstLastPara="1" wrap="square" lIns="91425" tIns="91425" rIns="91425" bIns="91425" anchor="t" anchorCtr="0">
            <a:normAutofit fontScale="92500" lnSpcReduction="10000"/>
          </a:bodyPr>
          <a:lstStyle/>
          <a:p>
            <a:pPr marL="0" lvl="0" indent="0" algn="l" rtl="0">
              <a:lnSpc>
                <a:spcPct val="100000"/>
              </a:lnSpc>
              <a:spcBef>
                <a:spcPts val="0"/>
              </a:spcBef>
              <a:spcAft>
                <a:spcPts val="0"/>
              </a:spcAft>
              <a:buNone/>
            </a:pPr>
            <a:r>
              <a:rPr lang="en" b="1">
                <a:latin typeface="Arial"/>
                <a:ea typeface="Arial"/>
                <a:cs typeface="Arial"/>
                <a:sym typeface="Arial"/>
              </a:rPr>
              <a:t>2. Social media activity:</a:t>
            </a:r>
            <a:endParaRPr b="1">
              <a:latin typeface="Arial"/>
              <a:ea typeface="Arial"/>
              <a:cs typeface="Arial"/>
              <a:sym typeface="Arial"/>
            </a:endParaRPr>
          </a:p>
          <a:p>
            <a:pPr marL="457200" lvl="0" indent="-334327" algn="l" rtl="0">
              <a:lnSpc>
                <a:spcPct val="100000"/>
              </a:lnSpc>
              <a:spcBef>
                <a:spcPts val="1200"/>
              </a:spcBef>
              <a:spcAft>
                <a:spcPts val="0"/>
              </a:spcAft>
              <a:buSzPct val="100000"/>
              <a:buFont typeface="Arial"/>
              <a:buChar char="●"/>
            </a:pPr>
            <a:r>
              <a:rPr lang="en">
                <a:latin typeface="Arial"/>
                <a:ea typeface="Arial"/>
                <a:cs typeface="Arial"/>
                <a:sym typeface="Arial"/>
              </a:rPr>
              <a:t>Used Facebook, Twitter, and Instagram for varied objectives.</a:t>
            </a:r>
            <a:endParaRPr>
              <a:latin typeface="Arial"/>
              <a:ea typeface="Arial"/>
              <a:cs typeface="Arial"/>
              <a:sym typeface="Arial"/>
            </a:endParaRPr>
          </a:p>
          <a:p>
            <a:pPr marL="457200" lvl="0" indent="-334327" algn="l" rtl="0">
              <a:lnSpc>
                <a:spcPct val="100000"/>
              </a:lnSpc>
              <a:spcBef>
                <a:spcPts val="0"/>
              </a:spcBef>
              <a:spcAft>
                <a:spcPts val="0"/>
              </a:spcAft>
              <a:buSzPct val="100000"/>
              <a:buFont typeface="Arial"/>
              <a:buChar char="●"/>
            </a:pPr>
            <a:r>
              <a:rPr lang="en">
                <a:latin typeface="Arial"/>
                <a:ea typeface="Arial"/>
                <a:cs typeface="Arial"/>
                <a:sym typeface="Arial"/>
              </a:rPr>
              <a:t>Two-way contact for client questions and brand growth (Giraffe Social Media, 2023).</a:t>
            </a:r>
            <a:endParaRPr>
              <a:latin typeface="Arial"/>
              <a:ea typeface="Arial"/>
              <a:cs typeface="Arial"/>
              <a:sym typeface="Arial"/>
            </a:endParaRPr>
          </a:p>
          <a:p>
            <a:pPr marL="457200" lvl="0" indent="-334327" algn="l" rtl="0">
              <a:lnSpc>
                <a:spcPct val="100000"/>
              </a:lnSpc>
              <a:spcBef>
                <a:spcPts val="0"/>
              </a:spcBef>
              <a:spcAft>
                <a:spcPts val="0"/>
              </a:spcAft>
              <a:buSzPct val="100000"/>
              <a:buFont typeface="Arial"/>
              <a:buChar char="●"/>
            </a:pPr>
            <a:r>
              <a:rPr lang="en">
                <a:latin typeface="Arial"/>
                <a:ea typeface="Arial"/>
                <a:cs typeface="Arial"/>
                <a:sym typeface="Arial"/>
              </a:rPr>
              <a:t>Direct engagement reveals client preferences.</a:t>
            </a:r>
            <a:endParaRPr>
              <a:latin typeface="Arial"/>
              <a:ea typeface="Arial"/>
              <a:cs typeface="Arial"/>
              <a:sym typeface="Arial"/>
            </a:endParaRPr>
          </a:p>
          <a:p>
            <a:pPr marL="0" lvl="0" indent="0" algn="l" rtl="0">
              <a:lnSpc>
                <a:spcPct val="100000"/>
              </a:lnSpc>
              <a:spcBef>
                <a:spcPts val="1200"/>
              </a:spcBef>
              <a:spcAft>
                <a:spcPts val="0"/>
              </a:spcAft>
              <a:buNone/>
            </a:pPr>
            <a:r>
              <a:rPr lang="en" b="1">
                <a:latin typeface="Arial"/>
                <a:ea typeface="Arial"/>
                <a:cs typeface="Arial"/>
                <a:sym typeface="Arial"/>
              </a:rPr>
              <a:t>3. Content Marketing Strategy:</a:t>
            </a:r>
            <a:endParaRPr b="1">
              <a:latin typeface="Arial"/>
              <a:ea typeface="Arial"/>
              <a:cs typeface="Arial"/>
              <a:sym typeface="Arial"/>
            </a:endParaRPr>
          </a:p>
          <a:p>
            <a:pPr marL="457200" lvl="0" indent="-334327" algn="l" rtl="0">
              <a:lnSpc>
                <a:spcPct val="100000"/>
              </a:lnSpc>
              <a:spcBef>
                <a:spcPts val="1200"/>
              </a:spcBef>
              <a:spcAft>
                <a:spcPts val="0"/>
              </a:spcAft>
              <a:buSzPct val="100000"/>
              <a:buFont typeface="Arial"/>
              <a:buChar char="●"/>
            </a:pPr>
            <a:r>
              <a:rPr lang="en">
                <a:latin typeface="Arial"/>
                <a:ea typeface="Arial"/>
                <a:cs typeface="Arial"/>
                <a:sym typeface="Arial"/>
              </a:rPr>
              <a:t>Creates informative and engaging content relevant to customer needs.</a:t>
            </a:r>
            <a:endParaRPr>
              <a:latin typeface="Arial"/>
              <a:ea typeface="Arial"/>
              <a:cs typeface="Arial"/>
              <a:sym typeface="Arial"/>
            </a:endParaRPr>
          </a:p>
          <a:p>
            <a:pPr marL="457200" lvl="0" indent="-334327" algn="l" rtl="0">
              <a:lnSpc>
                <a:spcPct val="100000"/>
              </a:lnSpc>
              <a:spcBef>
                <a:spcPts val="0"/>
              </a:spcBef>
              <a:spcAft>
                <a:spcPts val="0"/>
              </a:spcAft>
              <a:buSzPct val="100000"/>
              <a:buFont typeface="Arial"/>
              <a:buChar char="●"/>
            </a:pPr>
            <a:r>
              <a:rPr lang="en">
                <a:latin typeface="Arial"/>
                <a:ea typeface="Arial"/>
                <a:cs typeface="Arial"/>
                <a:sym typeface="Arial"/>
              </a:rPr>
              <a:t>Examples: recipes, healthy living tips, or product information (Ma et al., 2010).</a:t>
            </a:r>
            <a:endParaRPr>
              <a:latin typeface="Arial"/>
              <a:ea typeface="Arial"/>
              <a:cs typeface="Arial"/>
              <a:sym typeface="Arial"/>
            </a:endParaRPr>
          </a:p>
          <a:p>
            <a:pPr marL="457200" lvl="0" indent="-334327" algn="l" rtl="0">
              <a:lnSpc>
                <a:spcPct val="100000"/>
              </a:lnSpc>
              <a:spcBef>
                <a:spcPts val="0"/>
              </a:spcBef>
              <a:spcAft>
                <a:spcPts val="0"/>
              </a:spcAft>
              <a:buSzPct val="100000"/>
              <a:buFont typeface="Arial"/>
              <a:buChar char="●"/>
            </a:pPr>
            <a:r>
              <a:rPr lang="en">
                <a:latin typeface="Arial"/>
                <a:ea typeface="Arial"/>
                <a:cs typeface="Arial"/>
                <a:sym typeface="Arial"/>
              </a:rPr>
              <a:t>Positions Tesco as a brand that cares beyond just selling groceries.</a:t>
            </a:r>
            <a:endParaRPr>
              <a:latin typeface="Arial"/>
              <a:ea typeface="Arial"/>
              <a:cs typeface="Arial"/>
              <a:sym typeface="Arial"/>
            </a:endParaRPr>
          </a:p>
          <a:p>
            <a:pPr marL="0" lvl="0" indent="0" algn="l" rtl="0">
              <a:lnSpc>
                <a:spcPct val="100000"/>
              </a:lnSpc>
              <a:spcBef>
                <a:spcPts val="1200"/>
              </a:spcBef>
              <a:spcAft>
                <a:spcPts val="0"/>
              </a:spcAft>
              <a:buNone/>
            </a:pPr>
            <a:r>
              <a:rPr lang="en" b="1">
                <a:latin typeface="Arial"/>
                <a:ea typeface="Arial"/>
                <a:cs typeface="Arial"/>
                <a:sym typeface="Arial"/>
              </a:rPr>
              <a:t>4. Data-Driven Marketing:</a:t>
            </a:r>
            <a:endParaRPr b="1">
              <a:latin typeface="Arial"/>
              <a:ea typeface="Arial"/>
              <a:cs typeface="Arial"/>
              <a:sym typeface="Arial"/>
            </a:endParaRPr>
          </a:p>
          <a:p>
            <a:pPr marL="457200" lvl="0" indent="-334327" algn="l" rtl="0">
              <a:lnSpc>
                <a:spcPct val="100000"/>
              </a:lnSpc>
              <a:spcBef>
                <a:spcPts val="1200"/>
              </a:spcBef>
              <a:spcAft>
                <a:spcPts val="0"/>
              </a:spcAft>
              <a:buSzPct val="100000"/>
              <a:buFont typeface="Arial"/>
              <a:buChar char="●"/>
            </a:pPr>
            <a:r>
              <a:rPr lang="en">
                <a:latin typeface="Arial"/>
                <a:ea typeface="Arial"/>
                <a:cs typeface="Arial"/>
                <a:sym typeface="Arial"/>
              </a:rPr>
              <a:t>Leverages data analytics to understand customer behavior and preferences.</a:t>
            </a:r>
            <a:endParaRPr>
              <a:latin typeface="Arial"/>
              <a:ea typeface="Arial"/>
              <a:cs typeface="Arial"/>
              <a:sym typeface="Arial"/>
            </a:endParaRPr>
          </a:p>
          <a:p>
            <a:pPr marL="457200" lvl="0" indent="-334327" algn="l" rtl="0">
              <a:lnSpc>
                <a:spcPct val="100000"/>
              </a:lnSpc>
              <a:spcBef>
                <a:spcPts val="0"/>
              </a:spcBef>
              <a:spcAft>
                <a:spcPts val="0"/>
              </a:spcAft>
              <a:buSzPct val="100000"/>
              <a:buFont typeface="Arial"/>
              <a:buChar char="●"/>
            </a:pPr>
            <a:r>
              <a:rPr lang="en">
                <a:latin typeface="Arial"/>
                <a:ea typeface="Arial"/>
                <a:cs typeface="Arial"/>
                <a:sym typeface="Arial"/>
              </a:rPr>
              <a:t>Enables personalization of customer experiences through targeted offers and promotions (Sharma et al., 2022; Munusamy &amp; Wong, 2008).</a:t>
            </a:r>
            <a:endParaRPr>
              <a:latin typeface="Arial"/>
              <a:ea typeface="Arial"/>
              <a:cs typeface="Arial"/>
              <a:sym typeface="Arial"/>
            </a:endParaRPr>
          </a:p>
          <a:p>
            <a:pPr marL="457200" lvl="0" indent="-334327" algn="l" rtl="0">
              <a:lnSpc>
                <a:spcPct val="100000"/>
              </a:lnSpc>
              <a:spcBef>
                <a:spcPts val="0"/>
              </a:spcBef>
              <a:spcAft>
                <a:spcPts val="0"/>
              </a:spcAft>
              <a:buSzPct val="100000"/>
              <a:buFont typeface="Arial"/>
              <a:buChar char="●"/>
            </a:pPr>
            <a:r>
              <a:rPr lang="en">
                <a:latin typeface="Arial"/>
                <a:ea typeface="Arial"/>
                <a:cs typeface="Arial"/>
                <a:sym typeface="Arial"/>
              </a:rPr>
              <a:t>This approach has the potential to increase customer satisfaction and drive sales.</a:t>
            </a:r>
            <a:endParaRPr>
              <a:latin typeface="Arial"/>
              <a:ea typeface="Arial"/>
              <a:cs typeface="Arial"/>
              <a:sym typeface="Arial"/>
            </a:endParaRPr>
          </a:p>
          <a:p>
            <a:pPr marL="0" lvl="0" indent="0" algn="l" rtl="0">
              <a:spcBef>
                <a:spcPts val="1200"/>
              </a:spcBef>
              <a:spcAft>
                <a:spcPts val="1200"/>
              </a:spcAft>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18"/>
          <p:cNvSpPr txBox="1">
            <a:spLocks noGrp="1"/>
          </p:cNvSpPr>
          <p:nvPr>
            <p:ph type="title"/>
          </p:nvPr>
        </p:nvSpPr>
        <p:spPr>
          <a:xfrm>
            <a:off x="311700" y="55650"/>
            <a:ext cx="8520600" cy="5004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1800"/>
              </a:spcBef>
              <a:spcAft>
                <a:spcPts val="0"/>
              </a:spcAft>
              <a:buNone/>
            </a:pPr>
            <a:r>
              <a:rPr lang="en" sz="2144" b="1">
                <a:solidFill>
                  <a:schemeClr val="accent2"/>
                </a:solidFill>
                <a:highlight>
                  <a:schemeClr val="lt1"/>
                </a:highlight>
                <a:latin typeface="Arial"/>
                <a:ea typeface="Arial"/>
                <a:cs typeface="Arial"/>
                <a:sym typeface="Arial"/>
              </a:rPr>
              <a:t>Evaluating the Impact of Tesco's Digital Strategies</a:t>
            </a:r>
            <a:endParaRPr sz="2144" b="1">
              <a:solidFill>
                <a:schemeClr val="accent2"/>
              </a:solidFill>
              <a:highlight>
                <a:schemeClr val="lt1"/>
              </a:highlight>
              <a:latin typeface="Arial"/>
              <a:ea typeface="Arial"/>
              <a:cs typeface="Arial"/>
              <a:sym typeface="Arial"/>
            </a:endParaRPr>
          </a:p>
          <a:p>
            <a:pPr marL="0" lvl="0" indent="0" algn="l" rtl="0">
              <a:lnSpc>
                <a:spcPct val="115000"/>
              </a:lnSpc>
              <a:spcBef>
                <a:spcPts val="1200"/>
              </a:spcBef>
              <a:spcAft>
                <a:spcPts val="0"/>
              </a:spcAft>
              <a:buNone/>
            </a:pPr>
            <a:endParaRPr sz="1200">
              <a:solidFill>
                <a:srgbClr val="1F1F1F"/>
              </a:solidFill>
              <a:highlight>
                <a:srgbClr val="FFFFFF"/>
              </a:highlight>
              <a:latin typeface="Arial"/>
              <a:ea typeface="Arial"/>
              <a:cs typeface="Arial"/>
              <a:sym typeface="Arial"/>
            </a:endParaRPr>
          </a:p>
          <a:p>
            <a:pPr marL="0" lvl="0" indent="0" algn="l" rtl="0">
              <a:spcBef>
                <a:spcPts val="1200"/>
              </a:spcBef>
              <a:spcAft>
                <a:spcPts val="0"/>
              </a:spcAft>
              <a:buNone/>
            </a:pPr>
            <a:endParaRPr/>
          </a:p>
        </p:txBody>
      </p:sp>
      <p:sp>
        <p:nvSpPr>
          <p:cNvPr id="117" name="Google Shape;117;p18"/>
          <p:cNvSpPr txBox="1">
            <a:spLocks noGrp="1"/>
          </p:cNvSpPr>
          <p:nvPr>
            <p:ph type="body" idx="1"/>
          </p:nvPr>
        </p:nvSpPr>
        <p:spPr>
          <a:xfrm>
            <a:off x="395125" y="514350"/>
            <a:ext cx="8654700" cy="4114800"/>
          </a:xfrm>
          <a:prstGeom prst="rect">
            <a:avLst/>
          </a:prstGeom>
        </p:spPr>
        <p:txBody>
          <a:bodyPr spcFirstLastPara="1" wrap="square" lIns="91425" tIns="91425" rIns="91425" bIns="91425" anchor="t" anchorCtr="0">
            <a:normAutofit lnSpcReduction="20000"/>
          </a:bodyPr>
          <a:lstStyle/>
          <a:p>
            <a:pPr marL="0" lvl="0" indent="0" algn="l" rtl="0">
              <a:spcBef>
                <a:spcPts val="0"/>
              </a:spcBef>
              <a:spcAft>
                <a:spcPts val="0"/>
              </a:spcAft>
              <a:buNone/>
            </a:pPr>
            <a:r>
              <a:rPr lang="en" sz="1908" b="1">
                <a:solidFill>
                  <a:schemeClr val="accent3"/>
                </a:solidFill>
                <a:latin typeface="Arial"/>
                <a:ea typeface="Arial"/>
                <a:cs typeface="Arial"/>
                <a:sym typeface="Arial"/>
              </a:rPr>
              <a:t>Positive Features:</a:t>
            </a:r>
            <a:endParaRPr b="1">
              <a:latin typeface="Arial"/>
              <a:ea typeface="Arial"/>
              <a:cs typeface="Arial"/>
              <a:sym typeface="Arial"/>
            </a:endParaRPr>
          </a:p>
          <a:p>
            <a:pPr marL="457200" lvl="0" indent="-342900" algn="l" rtl="0">
              <a:spcBef>
                <a:spcPts val="1200"/>
              </a:spcBef>
              <a:spcAft>
                <a:spcPts val="0"/>
              </a:spcAft>
              <a:buSzPts val="1800"/>
              <a:buFont typeface="Arial"/>
              <a:buAutoNum type="arabicPeriod"/>
            </a:pPr>
            <a:r>
              <a:rPr lang="en" b="1">
                <a:latin typeface="Arial"/>
                <a:ea typeface="Arial"/>
                <a:cs typeface="Arial"/>
                <a:sym typeface="Arial"/>
              </a:rPr>
              <a:t>Enhanced Engagement and Loyalty of Customers:</a:t>
            </a:r>
            <a:endParaRPr b="1">
              <a:latin typeface="Arial"/>
              <a:ea typeface="Arial"/>
              <a:cs typeface="Arial"/>
              <a:sym typeface="Arial"/>
            </a:endParaRPr>
          </a:p>
          <a:p>
            <a:pPr marL="0" lvl="0" indent="0" algn="l" rtl="0">
              <a:spcBef>
                <a:spcPts val="1200"/>
              </a:spcBef>
              <a:spcAft>
                <a:spcPts val="0"/>
              </a:spcAft>
              <a:buNone/>
            </a:pPr>
            <a:r>
              <a:rPr lang="en">
                <a:latin typeface="Arial"/>
                <a:ea typeface="Arial"/>
                <a:cs typeface="Arial"/>
                <a:sym typeface="Arial"/>
              </a:rPr>
              <a:t>Tesco's digital tactics have been effective in boosting patron loyalty and engagement. Customer loyalty has increased, proving Tesco's digital strategy works.</a:t>
            </a:r>
            <a:endParaRPr>
              <a:latin typeface="Arial"/>
              <a:ea typeface="Arial"/>
              <a:cs typeface="Arial"/>
              <a:sym typeface="Arial"/>
            </a:endParaRPr>
          </a:p>
          <a:p>
            <a:pPr marL="0" lvl="0" indent="0" algn="l" rtl="0">
              <a:spcBef>
                <a:spcPts val="1200"/>
              </a:spcBef>
              <a:spcAft>
                <a:spcPts val="0"/>
              </a:spcAft>
              <a:buNone/>
            </a:pPr>
            <a:r>
              <a:rPr lang="en">
                <a:latin typeface="Arial"/>
                <a:ea typeface="Arial"/>
                <a:cs typeface="Arial"/>
                <a:sym typeface="Arial"/>
              </a:rPr>
              <a:t>The proof is in the observable rise in consumer loyalty, highlighting the potency of Tesco's digital strategy.</a:t>
            </a:r>
            <a:endParaRPr>
              <a:latin typeface="Arial"/>
              <a:ea typeface="Arial"/>
              <a:cs typeface="Arial"/>
              <a:sym typeface="Arial"/>
            </a:endParaRPr>
          </a:p>
          <a:p>
            <a:pPr marL="457200" lvl="0" indent="-342900" algn="l" rtl="0">
              <a:spcBef>
                <a:spcPts val="1200"/>
              </a:spcBef>
              <a:spcAft>
                <a:spcPts val="0"/>
              </a:spcAft>
              <a:buSzPts val="1800"/>
              <a:buFont typeface="Arial"/>
              <a:buAutoNum type="arabicPeriod"/>
            </a:pPr>
            <a:r>
              <a:rPr lang="en" b="1">
                <a:latin typeface="Arial"/>
                <a:ea typeface="Arial"/>
                <a:cs typeface="Arial"/>
                <a:sym typeface="Arial"/>
              </a:rPr>
              <a:t> Better Decision Making Based on Data and Customer Insights:</a:t>
            </a:r>
            <a:endParaRPr b="1">
              <a:latin typeface="Arial"/>
              <a:ea typeface="Arial"/>
              <a:cs typeface="Arial"/>
              <a:sym typeface="Arial"/>
            </a:endParaRPr>
          </a:p>
          <a:p>
            <a:pPr marL="0" lvl="0" indent="0" algn="l" rtl="0">
              <a:spcBef>
                <a:spcPts val="1200"/>
              </a:spcBef>
              <a:spcAft>
                <a:spcPts val="1200"/>
              </a:spcAft>
              <a:buNone/>
            </a:pPr>
            <a:r>
              <a:rPr lang="en">
                <a:latin typeface="Arial"/>
                <a:ea typeface="Arial"/>
                <a:cs typeface="Arial"/>
                <a:sym typeface="Arial"/>
              </a:rPr>
              <a:t>Tesco's digital tactics make it possible to gather insightful consumer data. Tesco's digital engagement has been mostly successful because of the data-driven strategy, which enables informed decision-making for product offers and targeted marketing efforts.</a:t>
            </a:r>
            <a:endParaRPr>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19"/>
          <p:cNvSpPr txBox="1">
            <a:spLocks noGrp="1"/>
          </p:cNvSpPr>
          <p:nvPr>
            <p:ph type="title"/>
          </p:nvPr>
        </p:nvSpPr>
        <p:spPr>
          <a:xfrm>
            <a:off x="311700" y="97300"/>
            <a:ext cx="8520600" cy="194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a:t>
            </a:r>
            <a:endParaRPr/>
          </a:p>
        </p:txBody>
      </p:sp>
      <p:sp>
        <p:nvSpPr>
          <p:cNvPr id="123" name="Google Shape;123;p19"/>
          <p:cNvSpPr txBox="1">
            <a:spLocks noGrp="1"/>
          </p:cNvSpPr>
          <p:nvPr>
            <p:ph type="body" idx="1"/>
          </p:nvPr>
        </p:nvSpPr>
        <p:spPr>
          <a:xfrm>
            <a:off x="311700" y="375325"/>
            <a:ext cx="8520600" cy="4193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u="sng"/>
              <a:t>3. Improved Customer Communication and Brand Image:</a:t>
            </a:r>
            <a:endParaRPr u="sng"/>
          </a:p>
          <a:p>
            <a:pPr marL="0" lvl="0" indent="0" algn="l" rtl="0">
              <a:spcBef>
                <a:spcPts val="1200"/>
              </a:spcBef>
              <a:spcAft>
                <a:spcPts val="0"/>
              </a:spcAft>
              <a:buNone/>
            </a:pPr>
            <a:r>
              <a:rPr lang="en"/>
              <a:t>Tesco has improved its brand image and promoted transparency through active social media interaction. Eweje &amp; Bathurst (2017) explore how Tesco's strategic usage of digital platforms puts the company beyond traditional retailers and fosters trust.</a:t>
            </a:r>
            <a:endParaRPr/>
          </a:p>
          <a:p>
            <a:pPr marL="0" lvl="0" indent="0" algn="l" rtl="0">
              <a:spcBef>
                <a:spcPts val="1200"/>
              </a:spcBef>
              <a:spcAft>
                <a:spcPts val="0"/>
              </a:spcAft>
              <a:buNone/>
            </a:pPr>
            <a:r>
              <a:rPr lang="en" u="sng"/>
              <a:t>4. Possibility of Lower Costs and Higher Sales:</a:t>
            </a:r>
            <a:endParaRPr u="sng"/>
          </a:p>
          <a:p>
            <a:pPr marL="0" lvl="0" indent="0" algn="l" rtl="0">
              <a:spcBef>
                <a:spcPts val="1200"/>
              </a:spcBef>
              <a:spcAft>
                <a:spcPts val="1200"/>
              </a:spcAft>
              <a:buNone/>
            </a:pPr>
            <a:r>
              <a:rPr lang="en"/>
              <a:t>Targeted marketing strategies that Tesco has run through social media and digital platforms have shown promise for both cost reduction and revenue growth. Studies by Bin Rosnizam et al. (2020) and Turner &amp; Wilson (2006) demonstrate this success, demonstrating the effectiveness of Tesco's digital marketing techniques.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20"/>
          <p:cNvSpPr txBox="1">
            <a:spLocks noGrp="1"/>
          </p:cNvSpPr>
          <p:nvPr>
            <p:ph type="title"/>
          </p:nvPr>
        </p:nvSpPr>
        <p:spPr>
          <a:xfrm>
            <a:off x="256075" y="131950"/>
            <a:ext cx="8520600" cy="6078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0"/>
              </a:spcBef>
              <a:spcAft>
                <a:spcPts val="0"/>
              </a:spcAft>
              <a:buNone/>
            </a:pPr>
            <a:r>
              <a:rPr lang="en" sz="2033" b="1">
                <a:solidFill>
                  <a:schemeClr val="accent2"/>
                </a:solidFill>
                <a:highlight>
                  <a:srgbClr val="FFFFFF"/>
                </a:highlight>
                <a:latin typeface="Arial"/>
                <a:ea typeface="Arial"/>
                <a:cs typeface="Arial"/>
                <a:sym typeface="Arial"/>
              </a:rPr>
              <a:t>Evaluating Success and Challenges</a:t>
            </a:r>
            <a:endParaRPr sz="2033" b="1">
              <a:solidFill>
                <a:schemeClr val="accent2"/>
              </a:solidFill>
              <a:highlight>
                <a:srgbClr val="FFFFFF"/>
              </a:highlight>
              <a:latin typeface="Arial"/>
              <a:ea typeface="Arial"/>
              <a:cs typeface="Arial"/>
              <a:sym typeface="Arial"/>
            </a:endParaRPr>
          </a:p>
          <a:p>
            <a:pPr marL="0" lvl="0" indent="0" algn="l" rtl="0">
              <a:spcBef>
                <a:spcPts val="400"/>
              </a:spcBef>
              <a:spcAft>
                <a:spcPts val="0"/>
              </a:spcAft>
              <a:buNone/>
            </a:pPr>
            <a:endParaRPr/>
          </a:p>
        </p:txBody>
      </p:sp>
      <p:sp>
        <p:nvSpPr>
          <p:cNvPr id="129" name="Google Shape;129;p20"/>
          <p:cNvSpPr txBox="1">
            <a:spLocks noGrp="1"/>
          </p:cNvSpPr>
          <p:nvPr>
            <p:ph type="body" idx="1"/>
          </p:nvPr>
        </p:nvSpPr>
        <p:spPr>
          <a:xfrm>
            <a:off x="311700" y="639450"/>
            <a:ext cx="8520600" cy="3929400"/>
          </a:xfrm>
          <a:prstGeom prst="rect">
            <a:avLst/>
          </a:prstGeom>
        </p:spPr>
        <p:txBody>
          <a:bodyPr spcFirstLastPara="1" wrap="square" lIns="91425" tIns="91425" rIns="91425" bIns="91425" anchor="t" anchorCtr="0">
            <a:normAutofit fontScale="62500" lnSpcReduction="10000"/>
          </a:bodyPr>
          <a:lstStyle/>
          <a:p>
            <a:pPr marL="0" lvl="0" indent="0" algn="l" rtl="0">
              <a:spcBef>
                <a:spcPts val="0"/>
              </a:spcBef>
              <a:spcAft>
                <a:spcPts val="0"/>
              </a:spcAft>
              <a:buNone/>
            </a:pPr>
            <a:r>
              <a:rPr lang="en" sz="3474" b="1">
                <a:solidFill>
                  <a:schemeClr val="accent4"/>
                </a:solidFill>
              </a:rPr>
              <a:t>Challenges to Address:</a:t>
            </a:r>
            <a:endParaRPr sz="3205" b="1">
              <a:solidFill>
                <a:schemeClr val="accent4"/>
              </a:solidFill>
            </a:endParaRPr>
          </a:p>
          <a:p>
            <a:pPr marL="0" lvl="0" indent="0" algn="l" rtl="0">
              <a:lnSpc>
                <a:spcPct val="115000"/>
              </a:lnSpc>
              <a:spcBef>
                <a:spcPts val="1200"/>
              </a:spcBef>
              <a:spcAft>
                <a:spcPts val="0"/>
              </a:spcAft>
              <a:buNone/>
            </a:pPr>
            <a:r>
              <a:rPr lang="en" sz="2718" b="1">
                <a:solidFill>
                  <a:srgbClr val="1F1F1F"/>
                </a:solidFill>
              </a:rPr>
              <a:t>Consistency and responsiveness across platforms:</a:t>
            </a:r>
            <a:r>
              <a:rPr lang="en" sz="2718">
                <a:solidFill>
                  <a:srgbClr val="1F1F1F"/>
                </a:solidFill>
              </a:rPr>
              <a:t> Maintaining brand message and responsive customer service across digital channels is difficult. This demands strategic planning and targeted resources (Ref. 6).</a:t>
            </a:r>
            <a:endParaRPr sz="2718">
              <a:solidFill>
                <a:srgbClr val="1F1F1F"/>
              </a:solidFill>
            </a:endParaRPr>
          </a:p>
          <a:p>
            <a:pPr marL="0" lvl="0" indent="0" algn="l" rtl="0">
              <a:lnSpc>
                <a:spcPct val="115000"/>
              </a:lnSpc>
              <a:spcBef>
                <a:spcPts val="1200"/>
              </a:spcBef>
              <a:spcAft>
                <a:spcPts val="0"/>
              </a:spcAft>
              <a:buNone/>
            </a:pPr>
            <a:r>
              <a:rPr lang="en" sz="2718" b="1">
                <a:solidFill>
                  <a:srgbClr val="1F1F1F"/>
                </a:solidFill>
              </a:rPr>
              <a:t>Social media reputational risk mitigation: </a:t>
            </a:r>
            <a:r>
              <a:rPr lang="en" sz="2718">
                <a:solidFill>
                  <a:srgbClr val="1F1F1F"/>
                </a:solidFill>
              </a:rPr>
              <a:t>Open social media may lead to unfavourable client feedback and internet disputes. Active tactics like social listening and quick reaction are essential (Ref. 11).</a:t>
            </a:r>
            <a:endParaRPr sz="2718">
              <a:solidFill>
                <a:srgbClr val="1F1F1F"/>
              </a:solidFill>
            </a:endParaRPr>
          </a:p>
          <a:p>
            <a:pPr marL="0" lvl="0" indent="0" algn="l" rtl="0">
              <a:lnSpc>
                <a:spcPct val="115000"/>
              </a:lnSpc>
              <a:spcBef>
                <a:spcPts val="1200"/>
              </a:spcBef>
              <a:spcAft>
                <a:spcPts val="0"/>
              </a:spcAft>
              <a:buNone/>
            </a:pPr>
            <a:r>
              <a:rPr lang="en" sz="2718" b="1">
                <a:solidFill>
                  <a:srgbClr val="1F1F1F"/>
                </a:solidFill>
              </a:rPr>
              <a:t>Being ahead of digital changes and changing strategies: </a:t>
            </a:r>
            <a:r>
              <a:rPr lang="en" sz="2718">
                <a:solidFill>
                  <a:srgbClr val="1F1F1F"/>
                </a:solidFill>
              </a:rPr>
              <a:t>New technology and trends change the digital world. Tesco must innovate and adapt to be competitive (Ref. 10).</a:t>
            </a:r>
            <a:endParaRPr sz="2718">
              <a:solidFill>
                <a:srgbClr val="1F1F1F"/>
              </a:solidFill>
            </a:endParaRPr>
          </a:p>
          <a:p>
            <a:pPr marL="0" lvl="0" indent="0" algn="l" rtl="0">
              <a:spcBef>
                <a:spcPts val="1200"/>
              </a:spcBef>
              <a:spcAft>
                <a:spcPts val="0"/>
              </a:spcAft>
              <a:buNone/>
            </a:pPr>
            <a:endParaRPr b="1"/>
          </a:p>
          <a:p>
            <a:pPr marL="0" lvl="0" indent="0" algn="l" rtl="0">
              <a:spcBef>
                <a:spcPts val="1200"/>
              </a:spcBef>
              <a:spcAft>
                <a:spcPts val="1200"/>
              </a:spcAft>
              <a:buNone/>
            </a:pPr>
            <a:endParaRPr b="1"/>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1"/>
          <p:cNvSpPr txBox="1">
            <a:spLocks noGrp="1"/>
          </p:cNvSpPr>
          <p:nvPr>
            <p:ph type="title"/>
          </p:nvPr>
        </p:nvSpPr>
        <p:spPr>
          <a:xfrm>
            <a:off x="311700" y="87250"/>
            <a:ext cx="8520600" cy="6078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1800"/>
              </a:spcBef>
              <a:spcAft>
                <a:spcPts val="0"/>
              </a:spcAft>
              <a:buNone/>
            </a:pPr>
            <a:r>
              <a:rPr lang="en" sz="2255" b="1">
                <a:solidFill>
                  <a:schemeClr val="accent2"/>
                </a:solidFill>
                <a:highlight>
                  <a:srgbClr val="FFFFFF"/>
                </a:highlight>
                <a:latin typeface="Arial"/>
                <a:ea typeface="Arial"/>
                <a:cs typeface="Arial"/>
                <a:sym typeface="Arial"/>
              </a:rPr>
              <a:t>Success Indicators and Metrics</a:t>
            </a:r>
            <a:endParaRPr sz="2255" b="1">
              <a:solidFill>
                <a:schemeClr val="accent2"/>
              </a:solidFill>
              <a:highlight>
                <a:srgbClr val="FFFFFF"/>
              </a:highlight>
              <a:latin typeface="Arial"/>
              <a:ea typeface="Arial"/>
              <a:cs typeface="Arial"/>
              <a:sym typeface="Arial"/>
            </a:endParaRPr>
          </a:p>
          <a:p>
            <a:pPr marL="0" lvl="0" indent="0" algn="l" rtl="0">
              <a:spcBef>
                <a:spcPts val="400"/>
              </a:spcBef>
              <a:spcAft>
                <a:spcPts val="0"/>
              </a:spcAft>
              <a:buNone/>
            </a:pPr>
            <a:endParaRPr/>
          </a:p>
        </p:txBody>
      </p:sp>
      <p:sp>
        <p:nvSpPr>
          <p:cNvPr id="135" name="Google Shape;135;p21"/>
          <p:cNvSpPr txBox="1">
            <a:spLocks noGrp="1"/>
          </p:cNvSpPr>
          <p:nvPr>
            <p:ph type="body" idx="1"/>
          </p:nvPr>
        </p:nvSpPr>
        <p:spPr>
          <a:xfrm>
            <a:off x="311700" y="583850"/>
            <a:ext cx="6666900" cy="4281600"/>
          </a:xfrm>
          <a:prstGeom prst="rect">
            <a:avLst/>
          </a:prstGeom>
        </p:spPr>
        <p:txBody>
          <a:bodyPr spcFirstLastPara="1" wrap="square" lIns="91425" tIns="91425" rIns="91425" bIns="91425" anchor="t" anchorCtr="0">
            <a:normAutofit fontScale="85000" lnSpcReduction="20000"/>
          </a:bodyPr>
          <a:lstStyle/>
          <a:p>
            <a:pPr marL="0" lvl="0" indent="0" algn="l" rtl="0">
              <a:spcBef>
                <a:spcPts val="0"/>
              </a:spcBef>
              <a:spcAft>
                <a:spcPts val="0"/>
              </a:spcAft>
              <a:buNone/>
            </a:pPr>
            <a:r>
              <a:rPr lang="en" sz="1817" b="1">
                <a:solidFill>
                  <a:schemeClr val="accent3"/>
                </a:solidFill>
                <a:highlight>
                  <a:srgbClr val="FFFFFF"/>
                </a:highlight>
                <a:latin typeface="Arial"/>
                <a:ea typeface="Arial"/>
                <a:cs typeface="Arial"/>
                <a:sym typeface="Arial"/>
              </a:rPr>
              <a:t>Measuring the Impact of Digital Engagement</a:t>
            </a:r>
            <a:endParaRPr sz="1817" b="1">
              <a:solidFill>
                <a:schemeClr val="accent3"/>
              </a:solidFill>
              <a:highlight>
                <a:srgbClr val="FFFFFF"/>
              </a:highlight>
              <a:latin typeface="Arial"/>
              <a:ea typeface="Arial"/>
              <a:cs typeface="Arial"/>
              <a:sym typeface="Arial"/>
            </a:endParaRPr>
          </a:p>
          <a:p>
            <a:pPr marL="457200" lvl="0" indent="-326192" algn="l" rtl="0">
              <a:spcBef>
                <a:spcPts val="1200"/>
              </a:spcBef>
              <a:spcAft>
                <a:spcPts val="0"/>
              </a:spcAft>
              <a:buClr>
                <a:srgbClr val="1F1F1F"/>
              </a:buClr>
              <a:buSzPct val="100000"/>
              <a:buFont typeface="Arial"/>
              <a:buChar char="●"/>
            </a:pPr>
            <a:r>
              <a:rPr lang="en" sz="1808" b="1">
                <a:solidFill>
                  <a:srgbClr val="1F1F1F"/>
                </a:solidFill>
                <a:highlight>
                  <a:srgbClr val="FFFFFF"/>
                </a:highlight>
                <a:latin typeface="Arial"/>
                <a:ea typeface="Arial"/>
                <a:cs typeface="Arial"/>
                <a:sym typeface="Arial"/>
              </a:rPr>
              <a:t>Customer engagement metrics:</a:t>
            </a:r>
            <a:endParaRPr sz="1808" b="1">
              <a:solidFill>
                <a:srgbClr val="1F1F1F"/>
              </a:solidFill>
              <a:highlight>
                <a:srgbClr val="FFFFFF"/>
              </a:highlight>
              <a:latin typeface="Arial"/>
              <a:ea typeface="Arial"/>
              <a:cs typeface="Arial"/>
              <a:sym typeface="Arial"/>
            </a:endParaRPr>
          </a:p>
          <a:p>
            <a:pPr marL="914400" lvl="1" indent="-326192" algn="l" rtl="0">
              <a:spcBef>
                <a:spcPts val="0"/>
              </a:spcBef>
              <a:spcAft>
                <a:spcPts val="0"/>
              </a:spcAft>
              <a:buClr>
                <a:srgbClr val="1F1F1F"/>
              </a:buClr>
              <a:buSzPct val="100000"/>
              <a:buFont typeface="Arial"/>
              <a:buChar char="○"/>
            </a:pPr>
            <a:r>
              <a:rPr lang="en" sz="1808">
                <a:solidFill>
                  <a:srgbClr val="1F1F1F"/>
                </a:solidFill>
                <a:highlight>
                  <a:srgbClr val="FFFFFF"/>
                </a:highlight>
                <a:latin typeface="Arial"/>
                <a:ea typeface="Arial"/>
                <a:cs typeface="Arial"/>
                <a:sym typeface="Arial"/>
              </a:rPr>
              <a:t>Website traffic and app downloads.</a:t>
            </a:r>
            <a:endParaRPr sz="1808">
              <a:solidFill>
                <a:srgbClr val="1F1F1F"/>
              </a:solidFill>
              <a:highlight>
                <a:srgbClr val="FFFFFF"/>
              </a:highlight>
              <a:latin typeface="Arial"/>
              <a:ea typeface="Arial"/>
              <a:cs typeface="Arial"/>
              <a:sym typeface="Arial"/>
            </a:endParaRPr>
          </a:p>
          <a:p>
            <a:pPr marL="914400" lvl="1" indent="-326192" algn="l" rtl="0">
              <a:spcBef>
                <a:spcPts val="0"/>
              </a:spcBef>
              <a:spcAft>
                <a:spcPts val="0"/>
              </a:spcAft>
              <a:buClr>
                <a:srgbClr val="1F1F1F"/>
              </a:buClr>
              <a:buSzPct val="100000"/>
              <a:buFont typeface="Arial"/>
              <a:buChar char="○"/>
            </a:pPr>
            <a:r>
              <a:rPr lang="en" sz="1808">
                <a:solidFill>
                  <a:srgbClr val="1F1F1F"/>
                </a:solidFill>
                <a:highlight>
                  <a:srgbClr val="FFFFFF"/>
                </a:highlight>
                <a:latin typeface="Arial"/>
                <a:ea typeface="Arial"/>
                <a:cs typeface="Arial"/>
                <a:sym typeface="Arial"/>
              </a:rPr>
              <a:t>Social media engagement, such as likes, shares, and comments.</a:t>
            </a:r>
            <a:endParaRPr sz="1808">
              <a:solidFill>
                <a:srgbClr val="1F1F1F"/>
              </a:solidFill>
              <a:highlight>
                <a:srgbClr val="FFFFFF"/>
              </a:highlight>
              <a:latin typeface="Arial"/>
              <a:ea typeface="Arial"/>
              <a:cs typeface="Arial"/>
              <a:sym typeface="Arial"/>
            </a:endParaRPr>
          </a:p>
          <a:p>
            <a:pPr marL="914400" lvl="1" indent="-326192" algn="l" rtl="0">
              <a:spcBef>
                <a:spcPts val="0"/>
              </a:spcBef>
              <a:spcAft>
                <a:spcPts val="0"/>
              </a:spcAft>
              <a:buClr>
                <a:srgbClr val="1F1F1F"/>
              </a:buClr>
              <a:buSzPct val="100000"/>
              <a:buFont typeface="Arial"/>
              <a:buChar char="○"/>
            </a:pPr>
            <a:r>
              <a:rPr lang="en" sz="1808">
                <a:solidFill>
                  <a:srgbClr val="1F1F1F"/>
                </a:solidFill>
                <a:highlight>
                  <a:srgbClr val="FFFFFF"/>
                </a:highlight>
                <a:latin typeface="Arial"/>
                <a:ea typeface="Arial"/>
                <a:cs typeface="Arial"/>
                <a:sym typeface="Arial"/>
              </a:rPr>
              <a:t>Email marketing open rates and click-through rates.</a:t>
            </a:r>
            <a:endParaRPr sz="1808">
              <a:solidFill>
                <a:srgbClr val="1F1F1F"/>
              </a:solidFill>
              <a:highlight>
                <a:srgbClr val="FFFFFF"/>
              </a:highlight>
              <a:latin typeface="Arial"/>
              <a:ea typeface="Arial"/>
              <a:cs typeface="Arial"/>
              <a:sym typeface="Arial"/>
            </a:endParaRPr>
          </a:p>
          <a:p>
            <a:pPr marL="457200" lvl="0" indent="-326192" algn="l" rtl="0">
              <a:spcBef>
                <a:spcPts val="0"/>
              </a:spcBef>
              <a:spcAft>
                <a:spcPts val="0"/>
              </a:spcAft>
              <a:buClr>
                <a:srgbClr val="1F1F1F"/>
              </a:buClr>
              <a:buSzPct val="100000"/>
              <a:buFont typeface="Arial"/>
              <a:buChar char="●"/>
            </a:pPr>
            <a:r>
              <a:rPr lang="en" sz="1808" b="1">
                <a:solidFill>
                  <a:srgbClr val="1F1F1F"/>
                </a:solidFill>
                <a:highlight>
                  <a:srgbClr val="FFFFFF"/>
                </a:highlight>
                <a:latin typeface="Arial"/>
                <a:ea typeface="Arial"/>
                <a:cs typeface="Arial"/>
                <a:sym typeface="Arial"/>
              </a:rPr>
              <a:t>Loyalty and retention metrics:</a:t>
            </a:r>
            <a:endParaRPr sz="1808" b="1">
              <a:solidFill>
                <a:srgbClr val="1F1F1F"/>
              </a:solidFill>
              <a:highlight>
                <a:srgbClr val="FFFFFF"/>
              </a:highlight>
              <a:latin typeface="Arial"/>
              <a:ea typeface="Arial"/>
              <a:cs typeface="Arial"/>
              <a:sym typeface="Arial"/>
            </a:endParaRPr>
          </a:p>
          <a:p>
            <a:pPr marL="914400" lvl="1" indent="-326192" algn="l" rtl="0">
              <a:spcBef>
                <a:spcPts val="0"/>
              </a:spcBef>
              <a:spcAft>
                <a:spcPts val="0"/>
              </a:spcAft>
              <a:buClr>
                <a:srgbClr val="1F1F1F"/>
              </a:buClr>
              <a:buSzPct val="100000"/>
              <a:buFont typeface="Arial"/>
              <a:buChar char="○"/>
            </a:pPr>
            <a:r>
              <a:rPr lang="en" sz="1808">
                <a:solidFill>
                  <a:srgbClr val="1F1F1F"/>
                </a:solidFill>
                <a:highlight>
                  <a:srgbClr val="FFFFFF"/>
                </a:highlight>
                <a:latin typeface="Arial"/>
                <a:ea typeface="Arial"/>
                <a:cs typeface="Arial"/>
                <a:sym typeface="Arial"/>
              </a:rPr>
              <a:t>Clubcard membership growth and program engagement.</a:t>
            </a:r>
            <a:endParaRPr sz="1808">
              <a:solidFill>
                <a:srgbClr val="1F1F1F"/>
              </a:solidFill>
              <a:highlight>
                <a:srgbClr val="FFFFFF"/>
              </a:highlight>
              <a:latin typeface="Arial"/>
              <a:ea typeface="Arial"/>
              <a:cs typeface="Arial"/>
              <a:sym typeface="Arial"/>
            </a:endParaRPr>
          </a:p>
          <a:p>
            <a:pPr marL="914400" lvl="1" indent="-326192" algn="l" rtl="0">
              <a:spcBef>
                <a:spcPts val="0"/>
              </a:spcBef>
              <a:spcAft>
                <a:spcPts val="0"/>
              </a:spcAft>
              <a:buClr>
                <a:srgbClr val="1F1F1F"/>
              </a:buClr>
              <a:buSzPct val="100000"/>
              <a:buFont typeface="Arial"/>
              <a:buChar char="○"/>
            </a:pPr>
            <a:r>
              <a:rPr lang="en" sz="1808">
                <a:solidFill>
                  <a:srgbClr val="1F1F1F"/>
                </a:solidFill>
                <a:highlight>
                  <a:srgbClr val="FFFFFF"/>
                </a:highlight>
                <a:latin typeface="Arial"/>
                <a:ea typeface="Arial"/>
                <a:cs typeface="Arial"/>
                <a:sym typeface="Arial"/>
              </a:rPr>
              <a:t>Customer churn rate and repeat purchase rate.</a:t>
            </a:r>
            <a:endParaRPr sz="1808">
              <a:solidFill>
                <a:srgbClr val="1F1F1F"/>
              </a:solidFill>
              <a:highlight>
                <a:srgbClr val="FFFFFF"/>
              </a:highlight>
              <a:latin typeface="Arial"/>
              <a:ea typeface="Arial"/>
              <a:cs typeface="Arial"/>
              <a:sym typeface="Arial"/>
            </a:endParaRPr>
          </a:p>
          <a:p>
            <a:pPr marL="457200" lvl="0" indent="-326192" algn="l" rtl="0">
              <a:spcBef>
                <a:spcPts val="0"/>
              </a:spcBef>
              <a:spcAft>
                <a:spcPts val="0"/>
              </a:spcAft>
              <a:buClr>
                <a:srgbClr val="1F1F1F"/>
              </a:buClr>
              <a:buSzPct val="100000"/>
              <a:buFont typeface="Arial"/>
              <a:buChar char="●"/>
            </a:pPr>
            <a:r>
              <a:rPr lang="en" sz="1808" b="1">
                <a:solidFill>
                  <a:srgbClr val="1F1F1F"/>
                </a:solidFill>
                <a:highlight>
                  <a:srgbClr val="FFFFFF"/>
                </a:highlight>
                <a:latin typeface="Arial"/>
                <a:ea typeface="Arial"/>
                <a:cs typeface="Arial"/>
                <a:sym typeface="Arial"/>
              </a:rPr>
              <a:t>Customer insights and data-driven metrics:</a:t>
            </a:r>
            <a:endParaRPr sz="1808" b="1">
              <a:solidFill>
                <a:srgbClr val="1F1F1F"/>
              </a:solidFill>
              <a:highlight>
                <a:srgbClr val="FFFFFF"/>
              </a:highlight>
              <a:latin typeface="Arial"/>
              <a:ea typeface="Arial"/>
              <a:cs typeface="Arial"/>
              <a:sym typeface="Arial"/>
            </a:endParaRPr>
          </a:p>
          <a:p>
            <a:pPr marL="914400" lvl="1" indent="-326192" algn="l" rtl="0">
              <a:spcBef>
                <a:spcPts val="0"/>
              </a:spcBef>
              <a:spcAft>
                <a:spcPts val="0"/>
              </a:spcAft>
              <a:buClr>
                <a:srgbClr val="1F1F1F"/>
              </a:buClr>
              <a:buSzPct val="100000"/>
              <a:buFont typeface="Arial"/>
              <a:buChar char="○"/>
            </a:pPr>
            <a:r>
              <a:rPr lang="en" sz="1808">
                <a:solidFill>
                  <a:srgbClr val="1F1F1F"/>
                </a:solidFill>
                <a:highlight>
                  <a:srgbClr val="FFFFFF"/>
                </a:highlight>
                <a:latin typeface="Arial"/>
                <a:ea typeface="Arial"/>
                <a:cs typeface="Arial"/>
                <a:sym typeface="Arial"/>
              </a:rPr>
              <a:t>Conversion rate from insights to action in marketing campaigns.</a:t>
            </a:r>
            <a:endParaRPr sz="1808">
              <a:solidFill>
                <a:srgbClr val="1F1F1F"/>
              </a:solidFill>
              <a:highlight>
                <a:srgbClr val="FFFFFF"/>
              </a:highlight>
              <a:latin typeface="Arial"/>
              <a:ea typeface="Arial"/>
              <a:cs typeface="Arial"/>
              <a:sym typeface="Arial"/>
            </a:endParaRPr>
          </a:p>
          <a:p>
            <a:pPr marL="914400" lvl="1" indent="-326192" algn="l" rtl="0">
              <a:spcBef>
                <a:spcPts val="0"/>
              </a:spcBef>
              <a:spcAft>
                <a:spcPts val="0"/>
              </a:spcAft>
              <a:buClr>
                <a:srgbClr val="1F1F1F"/>
              </a:buClr>
              <a:buSzPct val="100000"/>
              <a:buFont typeface="Arial"/>
              <a:buChar char="○"/>
            </a:pPr>
            <a:r>
              <a:rPr lang="en" sz="1808">
                <a:solidFill>
                  <a:srgbClr val="1F1F1F"/>
                </a:solidFill>
                <a:highlight>
                  <a:srgbClr val="FFFFFF"/>
                </a:highlight>
                <a:latin typeface="Arial"/>
                <a:ea typeface="Arial"/>
                <a:cs typeface="Arial"/>
                <a:sym typeface="Arial"/>
              </a:rPr>
              <a:t>Improved product recommendations or targeted offers based on data analysis.</a:t>
            </a:r>
            <a:endParaRPr sz="1808">
              <a:solidFill>
                <a:srgbClr val="1F1F1F"/>
              </a:solidFill>
              <a:highlight>
                <a:srgbClr val="FFFFFF"/>
              </a:highlight>
              <a:latin typeface="Arial"/>
              <a:ea typeface="Arial"/>
              <a:cs typeface="Arial"/>
              <a:sym typeface="Arial"/>
            </a:endParaRPr>
          </a:p>
          <a:p>
            <a:pPr marL="457200" lvl="0" indent="-326192" algn="l" rtl="0">
              <a:spcBef>
                <a:spcPts val="0"/>
              </a:spcBef>
              <a:spcAft>
                <a:spcPts val="0"/>
              </a:spcAft>
              <a:buClr>
                <a:srgbClr val="1F1F1F"/>
              </a:buClr>
              <a:buSzPct val="100000"/>
              <a:buFont typeface="Arial"/>
              <a:buChar char="●"/>
            </a:pPr>
            <a:r>
              <a:rPr lang="en" sz="1808" b="1">
                <a:solidFill>
                  <a:srgbClr val="1F1F1F"/>
                </a:solidFill>
                <a:highlight>
                  <a:srgbClr val="FFFFFF"/>
                </a:highlight>
                <a:latin typeface="Arial"/>
                <a:ea typeface="Arial"/>
                <a:cs typeface="Arial"/>
                <a:sym typeface="Arial"/>
              </a:rPr>
              <a:t>Brand image and customer satisfaction metrics:</a:t>
            </a:r>
            <a:endParaRPr sz="1808" b="1">
              <a:solidFill>
                <a:srgbClr val="1F1F1F"/>
              </a:solidFill>
              <a:highlight>
                <a:srgbClr val="FFFFFF"/>
              </a:highlight>
              <a:latin typeface="Arial"/>
              <a:ea typeface="Arial"/>
              <a:cs typeface="Arial"/>
              <a:sym typeface="Arial"/>
            </a:endParaRPr>
          </a:p>
          <a:p>
            <a:pPr marL="914400" lvl="1" indent="-326192" algn="l" rtl="0">
              <a:spcBef>
                <a:spcPts val="0"/>
              </a:spcBef>
              <a:spcAft>
                <a:spcPts val="0"/>
              </a:spcAft>
              <a:buClr>
                <a:srgbClr val="1F1F1F"/>
              </a:buClr>
              <a:buSzPct val="100000"/>
              <a:buFont typeface="Arial"/>
              <a:buChar char="○"/>
            </a:pPr>
            <a:r>
              <a:rPr lang="en" sz="1808">
                <a:solidFill>
                  <a:srgbClr val="1F1F1F"/>
                </a:solidFill>
                <a:highlight>
                  <a:srgbClr val="FFFFFF"/>
                </a:highlight>
                <a:latin typeface="Arial"/>
                <a:ea typeface="Arial"/>
                <a:cs typeface="Arial"/>
                <a:sym typeface="Arial"/>
              </a:rPr>
              <a:t>Brand awareness and perception surveys.</a:t>
            </a:r>
            <a:endParaRPr sz="1808">
              <a:solidFill>
                <a:srgbClr val="1F1F1F"/>
              </a:solidFill>
              <a:highlight>
                <a:srgbClr val="FFFFFF"/>
              </a:highlight>
              <a:latin typeface="Arial"/>
              <a:ea typeface="Arial"/>
              <a:cs typeface="Arial"/>
              <a:sym typeface="Arial"/>
            </a:endParaRPr>
          </a:p>
          <a:p>
            <a:pPr marL="914400" lvl="1" indent="-326192" algn="l" rtl="0">
              <a:spcBef>
                <a:spcPts val="0"/>
              </a:spcBef>
              <a:spcAft>
                <a:spcPts val="0"/>
              </a:spcAft>
              <a:buClr>
                <a:srgbClr val="1F1F1F"/>
              </a:buClr>
              <a:buSzPct val="100000"/>
              <a:buFont typeface="Arial"/>
              <a:buChar char="○"/>
            </a:pPr>
            <a:r>
              <a:rPr lang="en" sz="1808">
                <a:solidFill>
                  <a:srgbClr val="1F1F1F"/>
                </a:solidFill>
                <a:highlight>
                  <a:srgbClr val="FFFFFF"/>
                </a:highlight>
                <a:latin typeface="Arial"/>
                <a:ea typeface="Arial"/>
                <a:cs typeface="Arial"/>
                <a:sym typeface="Arial"/>
              </a:rPr>
              <a:t>Customer satisfaction scores and Net Promoter Scores (NPS).</a:t>
            </a:r>
            <a:endParaRPr sz="1808">
              <a:solidFill>
                <a:srgbClr val="1F1F1F"/>
              </a:solidFill>
              <a:highlight>
                <a:srgbClr val="FFFFFF"/>
              </a:highlight>
              <a:latin typeface="Arial"/>
              <a:ea typeface="Arial"/>
              <a:cs typeface="Arial"/>
              <a:sym typeface="Arial"/>
            </a:endParaRPr>
          </a:p>
          <a:p>
            <a:pPr marL="0" lvl="0" indent="0" algn="l" rtl="0">
              <a:spcBef>
                <a:spcPts val="600"/>
              </a:spcBef>
              <a:spcAft>
                <a:spcPts val="1200"/>
              </a:spcAft>
              <a:buNone/>
            </a:pPr>
            <a:endParaRPr sz="1808" b="1">
              <a:solidFill>
                <a:srgbClr val="1F1F1F"/>
              </a:solidFill>
              <a:highlight>
                <a:srgbClr val="FFFFFF"/>
              </a:highlight>
              <a:latin typeface="Arial"/>
              <a:ea typeface="Arial"/>
              <a:cs typeface="Arial"/>
              <a:sym typeface="Arial"/>
            </a:endParaRPr>
          </a:p>
        </p:txBody>
      </p:sp>
      <p:pic>
        <p:nvPicPr>
          <p:cNvPr id="136" name="Google Shape;136;p21"/>
          <p:cNvPicPr preferRelativeResize="0"/>
          <p:nvPr/>
        </p:nvPicPr>
        <p:blipFill>
          <a:blip r:embed="rId3">
            <a:alphaModFix/>
          </a:blip>
          <a:stretch>
            <a:fillRect/>
          </a:stretch>
        </p:blipFill>
        <p:spPr>
          <a:xfrm>
            <a:off x="7117100" y="931400"/>
            <a:ext cx="1860600" cy="22215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2"/>
          <p:cNvSpPr txBox="1">
            <a:spLocks noGrp="1"/>
          </p:cNvSpPr>
          <p:nvPr>
            <p:ph type="title"/>
          </p:nvPr>
        </p:nvSpPr>
        <p:spPr>
          <a:xfrm>
            <a:off x="311700" y="198450"/>
            <a:ext cx="8520600" cy="6078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2000" b="1">
                <a:solidFill>
                  <a:schemeClr val="accent2"/>
                </a:solidFill>
                <a:highlight>
                  <a:srgbClr val="FFFFFF"/>
                </a:highlight>
                <a:latin typeface="Arial"/>
                <a:ea typeface="Arial"/>
                <a:cs typeface="Arial"/>
                <a:sym typeface="Arial"/>
              </a:rPr>
              <a:t>Overcoming Challenges and Embracing Learnings</a:t>
            </a:r>
            <a:endParaRPr sz="3800" b="1">
              <a:solidFill>
                <a:schemeClr val="accent2"/>
              </a:solidFill>
            </a:endParaRPr>
          </a:p>
        </p:txBody>
      </p:sp>
      <p:sp>
        <p:nvSpPr>
          <p:cNvPr id="142" name="Google Shape;142;p22"/>
          <p:cNvSpPr txBox="1">
            <a:spLocks noGrp="1"/>
          </p:cNvSpPr>
          <p:nvPr>
            <p:ph type="body" idx="1"/>
          </p:nvPr>
        </p:nvSpPr>
        <p:spPr>
          <a:xfrm>
            <a:off x="381200" y="806250"/>
            <a:ext cx="6903000" cy="40035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r>
              <a:rPr lang="en" sz="6400" b="1">
                <a:latin typeface="Arial"/>
                <a:ea typeface="Arial"/>
                <a:cs typeface="Arial"/>
                <a:sym typeface="Arial"/>
              </a:rPr>
              <a:t>To maintain consistency and responsiveness</a:t>
            </a:r>
            <a:endParaRPr sz="6400">
              <a:latin typeface="Arial"/>
              <a:ea typeface="Arial"/>
              <a:cs typeface="Arial"/>
              <a:sym typeface="Arial"/>
            </a:endParaRPr>
          </a:p>
          <a:p>
            <a:pPr marL="457200" lvl="0" indent="-330200" algn="l" rtl="0">
              <a:spcBef>
                <a:spcPts val="1200"/>
              </a:spcBef>
              <a:spcAft>
                <a:spcPts val="0"/>
              </a:spcAft>
              <a:buSzPct val="100000"/>
              <a:buFont typeface="Arial"/>
              <a:buChar char="●"/>
            </a:pPr>
            <a:r>
              <a:rPr lang="en" sz="6400">
                <a:latin typeface="Arial"/>
                <a:ea typeface="Arial"/>
                <a:cs typeface="Arial"/>
                <a:sym typeface="Arial"/>
              </a:rPr>
              <a:t>Use cross-platform content management systems and communication protocols.</a:t>
            </a:r>
            <a:endParaRPr sz="6400">
              <a:latin typeface="Arial"/>
              <a:ea typeface="Arial"/>
              <a:cs typeface="Arial"/>
              <a:sym typeface="Arial"/>
            </a:endParaRPr>
          </a:p>
          <a:p>
            <a:pPr marL="457200" lvl="0" indent="-330200" algn="l" rtl="0">
              <a:spcBef>
                <a:spcPts val="0"/>
              </a:spcBef>
              <a:spcAft>
                <a:spcPts val="0"/>
              </a:spcAft>
              <a:buSzPct val="100000"/>
              <a:buFont typeface="Arial"/>
              <a:buChar char="●"/>
            </a:pPr>
            <a:r>
              <a:rPr lang="en" sz="6400">
                <a:latin typeface="Arial"/>
                <a:ea typeface="Arial"/>
                <a:cs typeface="Arial"/>
                <a:sym typeface="Arial"/>
              </a:rPr>
              <a:t>Assign a staff to monitor and respond to cross-platform consumer interactions.</a:t>
            </a:r>
            <a:endParaRPr sz="6400">
              <a:latin typeface="Arial"/>
              <a:ea typeface="Arial"/>
              <a:cs typeface="Arial"/>
              <a:sym typeface="Arial"/>
            </a:endParaRPr>
          </a:p>
          <a:p>
            <a:pPr marL="0" lvl="0" indent="0" algn="l" rtl="0">
              <a:spcBef>
                <a:spcPts val="1200"/>
              </a:spcBef>
              <a:spcAft>
                <a:spcPts val="0"/>
              </a:spcAft>
              <a:buNone/>
            </a:pPr>
            <a:r>
              <a:rPr lang="en" sz="6400" b="1">
                <a:latin typeface="Arial"/>
                <a:ea typeface="Arial"/>
                <a:cs typeface="Arial"/>
                <a:sym typeface="Arial"/>
              </a:rPr>
              <a:t>Mitigating reputational risks:</a:t>
            </a:r>
            <a:endParaRPr sz="6400" b="1">
              <a:latin typeface="Arial"/>
              <a:ea typeface="Arial"/>
              <a:cs typeface="Arial"/>
              <a:sym typeface="Arial"/>
            </a:endParaRPr>
          </a:p>
          <a:p>
            <a:pPr marL="457200" lvl="0" indent="-330200" algn="l" rtl="0">
              <a:spcBef>
                <a:spcPts val="1200"/>
              </a:spcBef>
              <a:spcAft>
                <a:spcPts val="0"/>
              </a:spcAft>
              <a:buSzPct val="100000"/>
              <a:buFont typeface="Arial"/>
              <a:buChar char="●"/>
            </a:pPr>
            <a:r>
              <a:rPr lang="en" sz="6400">
                <a:latin typeface="Arial"/>
                <a:ea typeface="Arial"/>
                <a:cs typeface="Arial"/>
                <a:sym typeface="Arial"/>
              </a:rPr>
              <a:t>Monitor online sentiment and concerns using social listening technologies.</a:t>
            </a:r>
            <a:endParaRPr sz="6400">
              <a:latin typeface="Arial"/>
              <a:ea typeface="Arial"/>
              <a:cs typeface="Arial"/>
              <a:sym typeface="Arial"/>
            </a:endParaRPr>
          </a:p>
          <a:p>
            <a:pPr marL="457200" lvl="0" indent="-330200" algn="l" rtl="0">
              <a:spcBef>
                <a:spcPts val="0"/>
              </a:spcBef>
              <a:spcAft>
                <a:spcPts val="0"/>
              </a:spcAft>
              <a:buSzPct val="100000"/>
              <a:buFont typeface="Arial"/>
              <a:buChar char="●"/>
            </a:pPr>
            <a:r>
              <a:rPr lang="en" sz="6400">
                <a:latin typeface="Arial"/>
                <a:ea typeface="Arial"/>
                <a:cs typeface="Arial"/>
                <a:sym typeface="Arial"/>
              </a:rPr>
              <a:t>Create quick responses to unfavourable criticism and internet debates.</a:t>
            </a:r>
            <a:endParaRPr sz="6400">
              <a:latin typeface="Arial"/>
              <a:ea typeface="Arial"/>
              <a:cs typeface="Arial"/>
              <a:sym typeface="Arial"/>
            </a:endParaRPr>
          </a:p>
          <a:p>
            <a:pPr marL="0" lvl="0" indent="0" algn="l" rtl="0">
              <a:spcBef>
                <a:spcPts val="1200"/>
              </a:spcBef>
              <a:spcAft>
                <a:spcPts val="0"/>
              </a:spcAft>
              <a:buNone/>
            </a:pPr>
            <a:r>
              <a:rPr lang="en" sz="6400" b="1">
                <a:latin typeface="Arial"/>
                <a:ea typeface="Arial"/>
                <a:cs typeface="Arial"/>
                <a:sym typeface="Arial"/>
              </a:rPr>
              <a:t>Maintaining digital leadership:</a:t>
            </a:r>
            <a:endParaRPr sz="6400" b="1">
              <a:latin typeface="Arial"/>
              <a:ea typeface="Arial"/>
              <a:cs typeface="Arial"/>
              <a:sym typeface="Arial"/>
            </a:endParaRPr>
          </a:p>
          <a:p>
            <a:pPr marL="457200" lvl="0" indent="-330200" algn="l" rtl="0">
              <a:spcBef>
                <a:spcPts val="1200"/>
              </a:spcBef>
              <a:spcAft>
                <a:spcPts val="0"/>
              </a:spcAft>
              <a:buSzPct val="100000"/>
              <a:buFont typeface="Arial"/>
              <a:buChar char="●"/>
            </a:pPr>
            <a:r>
              <a:rPr lang="en" sz="6400">
                <a:latin typeface="Arial"/>
                <a:ea typeface="Arial"/>
                <a:cs typeface="Arial"/>
                <a:sym typeface="Arial"/>
              </a:rPr>
              <a:t>Provide resources for ongoing learning and technology exploration.</a:t>
            </a:r>
            <a:endParaRPr sz="6400">
              <a:latin typeface="Arial"/>
              <a:ea typeface="Arial"/>
              <a:cs typeface="Arial"/>
              <a:sym typeface="Arial"/>
            </a:endParaRPr>
          </a:p>
          <a:p>
            <a:pPr marL="457200" lvl="0" indent="-330200" algn="l" rtl="0">
              <a:spcBef>
                <a:spcPts val="0"/>
              </a:spcBef>
              <a:spcAft>
                <a:spcPts val="0"/>
              </a:spcAft>
              <a:buSzPct val="100000"/>
              <a:buFont typeface="Arial"/>
              <a:buChar char="●"/>
            </a:pPr>
            <a:r>
              <a:rPr lang="en" sz="6400">
                <a:latin typeface="Arial"/>
                <a:ea typeface="Arial"/>
                <a:cs typeface="Arial"/>
                <a:sym typeface="Arial"/>
              </a:rPr>
              <a:t>Promote innovation and experimentation in the company.</a:t>
            </a:r>
            <a:endParaRPr sz="6400">
              <a:latin typeface="Arial"/>
              <a:ea typeface="Arial"/>
              <a:cs typeface="Arial"/>
              <a:sym typeface="Arial"/>
            </a:endParaRPr>
          </a:p>
          <a:p>
            <a:pPr marL="0" lvl="0" indent="0" algn="l" rtl="0">
              <a:spcBef>
                <a:spcPts val="1200"/>
              </a:spcBef>
              <a:spcAft>
                <a:spcPts val="0"/>
              </a:spcAft>
              <a:buNone/>
            </a:pPr>
            <a:endParaRPr/>
          </a:p>
          <a:p>
            <a:pPr marL="0" lvl="0" indent="0" algn="l" rtl="0">
              <a:spcBef>
                <a:spcPts val="1200"/>
              </a:spcBef>
              <a:spcAft>
                <a:spcPts val="0"/>
              </a:spcAft>
              <a:buNone/>
            </a:pPr>
            <a:endParaRPr/>
          </a:p>
          <a:p>
            <a:pPr marL="0" lvl="0" indent="0" algn="l" rtl="0">
              <a:spcBef>
                <a:spcPts val="1200"/>
              </a:spcBef>
              <a:spcAft>
                <a:spcPts val="1200"/>
              </a:spcAft>
              <a:buNone/>
            </a:pPr>
            <a:endParaRPr/>
          </a:p>
        </p:txBody>
      </p:sp>
      <p:pic>
        <p:nvPicPr>
          <p:cNvPr id="143" name="Google Shape;143;p22"/>
          <p:cNvPicPr preferRelativeResize="0"/>
          <p:nvPr/>
        </p:nvPicPr>
        <p:blipFill>
          <a:blip r:embed="rId3">
            <a:alphaModFix/>
          </a:blip>
          <a:stretch>
            <a:fillRect/>
          </a:stretch>
        </p:blipFill>
        <p:spPr>
          <a:xfrm>
            <a:off x="7075800" y="1876625"/>
            <a:ext cx="1984799" cy="186275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3"/>
          <p:cNvSpPr txBox="1">
            <a:spLocks noGrp="1"/>
          </p:cNvSpPr>
          <p:nvPr>
            <p:ph type="title"/>
          </p:nvPr>
        </p:nvSpPr>
        <p:spPr>
          <a:xfrm>
            <a:off x="311700" y="267975"/>
            <a:ext cx="8520600" cy="6078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1800"/>
              </a:spcBef>
              <a:spcAft>
                <a:spcPts val="0"/>
              </a:spcAft>
              <a:buNone/>
            </a:pPr>
            <a:r>
              <a:rPr lang="en" sz="2255" b="1">
                <a:solidFill>
                  <a:schemeClr val="accent2"/>
                </a:solidFill>
                <a:highlight>
                  <a:srgbClr val="FFFFFF"/>
                </a:highlight>
                <a:latin typeface="Arial"/>
                <a:ea typeface="Arial"/>
                <a:cs typeface="Arial"/>
                <a:sym typeface="Arial"/>
              </a:rPr>
              <a:t>Recommendations for Improvement</a:t>
            </a:r>
            <a:endParaRPr sz="2255" b="1">
              <a:solidFill>
                <a:schemeClr val="accent2"/>
              </a:solidFill>
              <a:highlight>
                <a:srgbClr val="FFFFFF"/>
              </a:highlight>
              <a:latin typeface="Arial"/>
              <a:ea typeface="Arial"/>
              <a:cs typeface="Arial"/>
              <a:sym typeface="Arial"/>
            </a:endParaRPr>
          </a:p>
          <a:p>
            <a:pPr marL="0" lvl="0" indent="0" algn="l" rtl="0">
              <a:spcBef>
                <a:spcPts val="400"/>
              </a:spcBef>
              <a:spcAft>
                <a:spcPts val="0"/>
              </a:spcAft>
              <a:buNone/>
            </a:pPr>
            <a:endParaRPr/>
          </a:p>
        </p:txBody>
      </p:sp>
      <p:sp>
        <p:nvSpPr>
          <p:cNvPr id="149" name="Google Shape;149;p23"/>
          <p:cNvSpPr txBox="1">
            <a:spLocks noGrp="1"/>
          </p:cNvSpPr>
          <p:nvPr>
            <p:ph type="body" idx="1"/>
          </p:nvPr>
        </p:nvSpPr>
        <p:spPr>
          <a:xfrm>
            <a:off x="311700" y="875775"/>
            <a:ext cx="8520600" cy="3693000"/>
          </a:xfrm>
          <a:prstGeom prst="rect">
            <a:avLst/>
          </a:prstGeom>
        </p:spPr>
        <p:txBody>
          <a:bodyPr spcFirstLastPara="1" wrap="square" lIns="91425" tIns="91425" rIns="91425" bIns="91425" anchor="t" anchorCtr="0">
            <a:noAutofit/>
          </a:bodyPr>
          <a:lstStyle/>
          <a:p>
            <a:pPr marL="457200" lvl="0" indent="-349250" algn="l" rtl="0">
              <a:spcBef>
                <a:spcPts val="0"/>
              </a:spcBef>
              <a:spcAft>
                <a:spcPts val="0"/>
              </a:spcAft>
              <a:buClr>
                <a:srgbClr val="000000"/>
              </a:buClr>
              <a:buSzPts val="1900"/>
              <a:buFont typeface="Arial"/>
              <a:buChar char="●"/>
            </a:pPr>
            <a:r>
              <a:rPr lang="en" sz="1900" b="1">
                <a:solidFill>
                  <a:srgbClr val="000000"/>
                </a:solidFill>
                <a:latin typeface="Arial"/>
                <a:ea typeface="Arial"/>
                <a:cs typeface="Arial"/>
                <a:sym typeface="Arial"/>
              </a:rPr>
              <a:t>Customise the client's journey:</a:t>
            </a:r>
            <a:r>
              <a:rPr lang="en" sz="1900">
                <a:solidFill>
                  <a:srgbClr val="000000"/>
                </a:solidFill>
                <a:latin typeface="Arial"/>
                <a:ea typeface="Arial"/>
                <a:cs typeface="Arial"/>
                <a:sym typeface="Arial"/>
              </a:rPr>
              <a:t> Use data and insights to make every touchpoint more unique for the consumer, increasing engagement (Ref. 5, 7).</a:t>
            </a:r>
            <a:endParaRPr sz="1900">
              <a:solidFill>
                <a:srgbClr val="000000"/>
              </a:solidFill>
              <a:latin typeface="Arial"/>
              <a:ea typeface="Arial"/>
              <a:cs typeface="Arial"/>
              <a:sym typeface="Arial"/>
            </a:endParaRPr>
          </a:p>
          <a:p>
            <a:pPr marL="457200" lvl="0" indent="-349250" algn="l" rtl="0">
              <a:spcBef>
                <a:spcPts val="0"/>
              </a:spcBef>
              <a:spcAft>
                <a:spcPts val="0"/>
              </a:spcAft>
              <a:buClr>
                <a:srgbClr val="000000"/>
              </a:buClr>
              <a:buSzPts val="1900"/>
              <a:buFont typeface="Arial"/>
              <a:buChar char="●"/>
            </a:pPr>
            <a:r>
              <a:rPr lang="en" sz="1900" b="1">
                <a:solidFill>
                  <a:srgbClr val="000000"/>
                </a:solidFill>
                <a:latin typeface="Arial"/>
                <a:ea typeface="Arial"/>
                <a:cs typeface="Arial"/>
                <a:sym typeface="Arial"/>
              </a:rPr>
              <a:t>Accept emerging technologies:</a:t>
            </a:r>
            <a:r>
              <a:rPr lang="en" sz="1900">
                <a:solidFill>
                  <a:srgbClr val="000000"/>
                </a:solidFill>
                <a:latin typeface="Arial"/>
                <a:ea typeface="Arial"/>
                <a:cs typeface="Arial"/>
                <a:sym typeface="Arial"/>
              </a:rPr>
              <a:t> Examine the possibilities of cutting-edge technologies such as virtual reality (VR) for improved experiences and artificial intelligence (AI) for chatbots and personalised suggestions (Ref. 10).</a:t>
            </a:r>
            <a:endParaRPr sz="1900">
              <a:solidFill>
                <a:srgbClr val="000000"/>
              </a:solidFill>
              <a:latin typeface="Arial"/>
              <a:ea typeface="Arial"/>
              <a:cs typeface="Arial"/>
              <a:sym typeface="Arial"/>
            </a:endParaRPr>
          </a:p>
          <a:p>
            <a:pPr marL="457200" lvl="0" indent="-349250" algn="l" rtl="0">
              <a:spcBef>
                <a:spcPts val="0"/>
              </a:spcBef>
              <a:spcAft>
                <a:spcPts val="0"/>
              </a:spcAft>
              <a:buClr>
                <a:srgbClr val="000000"/>
              </a:buClr>
              <a:buSzPts val="1900"/>
              <a:buFont typeface="Arial"/>
              <a:buChar char="●"/>
            </a:pPr>
            <a:r>
              <a:rPr lang="en" sz="1900" b="1">
                <a:solidFill>
                  <a:srgbClr val="000000"/>
                </a:solidFill>
                <a:latin typeface="Arial"/>
                <a:ea typeface="Arial"/>
                <a:cs typeface="Arial"/>
                <a:sym typeface="Arial"/>
              </a:rPr>
              <a:t>Maintain continuous improvement: </a:t>
            </a:r>
            <a:r>
              <a:rPr lang="en" sz="1900">
                <a:solidFill>
                  <a:srgbClr val="000000"/>
                </a:solidFill>
                <a:latin typeface="Arial"/>
                <a:ea typeface="Arial"/>
                <a:cs typeface="Arial"/>
                <a:sym typeface="Arial"/>
              </a:rPr>
              <a:t>Assess the digital engagement strategy effectiveness on a regular basis, pinpoint areas that need work, and make the necessary adjustments (Ref. 2).</a:t>
            </a:r>
            <a:endParaRPr sz="1900">
              <a:solidFill>
                <a:srgbClr val="000000"/>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0"/>
              </a:spcBef>
              <a:spcAft>
                <a:spcPts val="1200"/>
              </a:spcAft>
              <a:buNone/>
            </a:pPr>
            <a:r>
              <a:rPr lang="en" sz="2688" b="1">
                <a:solidFill>
                  <a:schemeClr val="accent2"/>
                </a:solidFill>
                <a:latin typeface="Arial"/>
                <a:ea typeface="Arial"/>
                <a:cs typeface="Arial"/>
                <a:sym typeface="Arial"/>
              </a:rPr>
              <a:t>Conclusion</a:t>
            </a:r>
            <a:endParaRPr sz="3888" b="1">
              <a:solidFill>
                <a:schemeClr val="accent2"/>
              </a:solidFill>
              <a:latin typeface="Arial"/>
              <a:ea typeface="Arial"/>
              <a:cs typeface="Arial"/>
              <a:sym typeface="Arial"/>
            </a:endParaRPr>
          </a:p>
        </p:txBody>
      </p:sp>
      <p:sp>
        <p:nvSpPr>
          <p:cNvPr id="155" name="Google Shape;155;p2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Tesco has successfully cultivated deeper customer connections and positively impacted organisational performance through its multidimensional digital engagement approach. To successfully traverse the constantly changing digital terrain, nevertheless, ongoing assessment and modification are essential. Tesco can further improve its digital interaction and hold its top spot in the retail sector with the help of the suggested next measures.</a:t>
            </a:r>
            <a:endParaRPr/>
          </a:p>
          <a:p>
            <a:pPr marL="0" lvl="0" indent="0" algn="l" rtl="0">
              <a:spcBef>
                <a:spcPts val="1200"/>
              </a:spcBef>
              <a:spcAft>
                <a:spcPts val="1200"/>
              </a:spcAft>
              <a:buNone/>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8E683-F505-164A-24E1-A6B94E55CC4B}"/>
              </a:ext>
            </a:extLst>
          </p:cNvPr>
          <p:cNvSpPr>
            <a:spLocks noGrp="1"/>
          </p:cNvSpPr>
          <p:nvPr>
            <p:ph type="title"/>
          </p:nvPr>
        </p:nvSpPr>
        <p:spPr/>
        <p:txBody>
          <a:bodyPr>
            <a:normAutofit fontScale="90000"/>
          </a:bodyPr>
          <a:lstStyle/>
          <a:p>
            <a:r>
              <a:rPr lang="en-US" dirty="0"/>
              <a:t>recording</a:t>
            </a:r>
          </a:p>
        </p:txBody>
      </p:sp>
      <p:sp>
        <p:nvSpPr>
          <p:cNvPr id="3" name="Text Placeholder 2">
            <a:extLst>
              <a:ext uri="{FF2B5EF4-FFF2-40B4-BE49-F238E27FC236}">
                <a16:creationId xmlns:a16="http://schemas.microsoft.com/office/drawing/2014/main" id="{60897272-21ED-378C-ED40-BDB2516FF118}"/>
              </a:ext>
            </a:extLst>
          </p:cNvPr>
          <p:cNvSpPr>
            <a:spLocks noGrp="1"/>
          </p:cNvSpPr>
          <p:nvPr>
            <p:ph type="body" idx="1"/>
          </p:nvPr>
        </p:nvSpPr>
        <p:spPr/>
        <p:txBody>
          <a:bodyPr/>
          <a:lstStyle/>
          <a:p>
            <a:r>
              <a:rPr lang="en-GB" dirty="0">
                <a:hlinkClick r:id="rId2"/>
              </a:rPr>
              <a:t>Recording-20240229_135508.webm</a:t>
            </a:r>
            <a:endParaRPr lang="en-US" dirty="0"/>
          </a:p>
        </p:txBody>
      </p:sp>
    </p:spTree>
    <p:extLst>
      <p:ext uri="{BB962C8B-B14F-4D97-AF65-F5344CB8AC3E}">
        <p14:creationId xmlns:p14="http://schemas.microsoft.com/office/powerpoint/2010/main" val="1423968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References</a:t>
            </a:r>
            <a:endParaRPr/>
          </a:p>
        </p:txBody>
      </p:sp>
      <p:sp>
        <p:nvSpPr>
          <p:cNvPr id="161" name="Google Shape;161;p25"/>
          <p:cNvSpPr txBox="1">
            <a:spLocks noGrp="1"/>
          </p:cNvSpPr>
          <p:nvPr>
            <p:ph type="body" idx="1"/>
          </p:nvPr>
        </p:nvSpPr>
        <p:spPr>
          <a:xfrm>
            <a:off x="311700" y="1017800"/>
            <a:ext cx="8520600" cy="3833700"/>
          </a:xfrm>
          <a:prstGeom prst="rect">
            <a:avLst/>
          </a:prstGeom>
        </p:spPr>
        <p:txBody>
          <a:bodyPr spcFirstLastPara="1" wrap="square" lIns="91425" tIns="91425" rIns="91425" bIns="91425" anchor="t" anchorCtr="0">
            <a:normAutofit fontScale="55000" lnSpcReduction="20000"/>
          </a:bodyPr>
          <a:lstStyle/>
          <a:p>
            <a:pPr marL="0" lvl="0" indent="0" algn="l" rtl="0">
              <a:spcBef>
                <a:spcPts val="0"/>
              </a:spcBef>
              <a:spcAft>
                <a:spcPts val="0"/>
              </a:spcAft>
              <a:buNone/>
            </a:pPr>
            <a:r>
              <a:rPr lang="en" sz="2200">
                <a:latin typeface="Arial"/>
                <a:ea typeface="Arial"/>
                <a:cs typeface="Arial"/>
                <a:sym typeface="Arial"/>
              </a:rPr>
              <a:t>1. Plimmer, Geoff, and Victoria University of Wellington. "Scoring points: How Tesco continues to win customer loyalty." Journal of Revenue and Pricing Management, May 2010.</a:t>
            </a:r>
            <a:endParaRPr sz="2200">
              <a:latin typeface="Arial"/>
              <a:ea typeface="Arial"/>
              <a:cs typeface="Arial"/>
              <a:sym typeface="Arial"/>
            </a:endParaRPr>
          </a:p>
          <a:p>
            <a:pPr marL="0" lvl="0" indent="0" algn="l" rtl="0">
              <a:spcBef>
                <a:spcPts val="1200"/>
              </a:spcBef>
              <a:spcAft>
                <a:spcPts val="0"/>
              </a:spcAft>
              <a:buNone/>
            </a:pPr>
            <a:r>
              <a:rPr lang="en" sz="2200">
                <a:latin typeface="Arial"/>
                <a:ea typeface="Arial"/>
                <a:cs typeface="Arial"/>
                <a:sym typeface="Arial"/>
              </a:rPr>
              <a:t>2. Rowley, Jennifer. "Building brand webs: Customer relationship management through the Tesco Clubcard loyalty scheme." International Journal of Retail &amp; Distribution Management, March 2005.</a:t>
            </a:r>
            <a:endParaRPr sz="2200">
              <a:latin typeface="Arial"/>
              <a:ea typeface="Arial"/>
              <a:cs typeface="Arial"/>
              <a:sym typeface="Arial"/>
            </a:endParaRPr>
          </a:p>
          <a:p>
            <a:pPr marL="0" lvl="0" indent="0" algn="l" rtl="0">
              <a:spcBef>
                <a:spcPts val="1200"/>
              </a:spcBef>
              <a:spcAft>
                <a:spcPts val="0"/>
              </a:spcAft>
              <a:buNone/>
            </a:pPr>
            <a:r>
              <a:rPr lang="en" sz="2200">
                <a:latin typeface="Arial"/>
                <a:ea typeface="Arial"/>
                <a:cs typeface="Arial"/>
                <a:sym typeface="Arial"/>
              </a:rPr>
              <a:t>3. Sharif Mollah, MD Anhar. "The Impact of Relationship Marketing On Customer Loyalty At Tesco Plc, UK." European Journal of Business and Management, Vol. 6, No. 3, 2014.</a:t>
            </a:r>
            <a:endParaRPr sz="2200">
              <a:latin typeface="Arial"/>
              <a:ea typeface="Arial"/>
              <a:cs typeface="Arial"/>
              <a:sym typeface="Arial"/>
            </a:endParaRPr>
          </a:p>
          <a:p>
            <a:pPr marL="0" lvl="0" indent="0" algn="l" rtl="0">
              <a:spcBef>
                <a:spcPts val="1200"/>
              </a:spcBef>
              <a:spcAft>
                <a:spcPts val="0"/>
              </a:spcAft>
              <a:buNone/>
            </a:pPr>
            <a:r>
              <a:rPr lang="en" sz="2200">
                <a:latin typeface="Arial"/>
                <a:ea typeface="Arial"/>
                <a:cs typeface="Arial"/>
                <a:sym typeface="Arial"/>
              </a:rPr>
              <a:t>4. Sharma, Aradhana, Ruchika Jain, and Neena Seth Pajni. "Risk Identification Techniques in Retail Industry: A case study of Tesco Plc." The Journal of Corporate Governance, Insurance, and Risk Management, September 2022.</a:t>
            </a:r>
            <a:endParaRPr sz="2200">
              <a:latin typeface="Arial"/>
              <a:ea typeface="Arial"/>
              <a:cs typeface="Arial"/>
              <a:sym typeface="Arial"/>
            </a:endParaRPr>
          </a:p>
          <a:p>
            <a:pPr marL="0" lvl="0" indent="0" algn="l" rtl="0">
              <a:spcBef>
                <a:spcPts val="1200"/>
              </a:spcBef>
              <a:spcAft>
                <a:spcPts val="0"/>
              </a:spcAft>
              <a:buNone/>
            </a:pPr>
            <a:r>
              <a:rPr lang="en" sz="2200">
                <a:latin typeface="Arial"/>
                <a:ea typeface="Arial"/>
                <a:cs typeface="Arial"/>
                <a:sym typeface="Arial"/>
              </a:rPr>
              <a:t>5. Munusamy, Jayaraman, and Wong Chee Hoo. "Relationship Between Marketing Mix Strategy and Consumer Motive: An Empirical Study in Major Tesco Stores." UNITAR E-JOURNAL, Vol. 4, No. 2, June 2008.</a:t>
            </a:r>
            <a:endParaRPr sz="2200">
              <a:latin typeface="Arial"/>
              <a:ea typeface="Arial"/>
              <a:cs typeface="Arial"/>
              <a:sym typeface="Arial"/>
            </a:endParaRPr>
          </a:p>
          <a:p>
            <a:pPr marL="0" lvl="0" indent="0" algn="l" rtl="0">
              <a:spcBef>
                <a:spcPts val="1200"/>
              </a:spcBef>
              <a:spcAft>
                <a:spcPts val="0"/>
              </a:spcAft>
              <a:buNone/>
            </a:pPr>
            <a:r>
              <a:rPr lang="en" sz="2200">
                <a:latin typeface="Arial"/>
                <a:ea typeface="Arial"/>
                <a:cs typeface="Arial"/>
                <a:sym typeface="Arial"/>
              </a:rPr>
              <a:t>6. Mukerjee, Kaushik. "Customer‐oriented organizations: a framework for innovation." Journal of Business Strategy, May 2013.</a:t>
            </a:r>
            <a:endParaRPr sz="2200">
              <a:latin typeface="Arial"/>
              <a:ea typeface="Arial"/>
              <a:cs typeface="Arial"/>
              <a:sym typeface="Arial"/>
            </a:endParaRPr>
          </a:p>
          <a:p>
            <a:pPr marL="0" lvl="0" indent="0" algn="l" rtl="0">
              <a:spcBef>
                <a:spcPts val="1200"/>
              </a:spcBef>
              <a:spcAft>
                <a:spcPts val="0"/>
              </a:spcAft>
              <a:buNone/>
            </a:pPr>
            <a:endParaRPr sz="2200">
              <a:latin typeface="Arial"/>
              <a:ea typeface="Arial"/>
              <a:cs typeface="Arial"/>
              <a:sym typeface="Arial"/>
            </a:endParaRPr>
          </a:p>
          <a:p>
            <a:pPr marL="0" lvl="0" indent="0" algn="l" rtl="0">
              <a:spcBef>
                <a:spcPts val="1200"/>
              </a:spcBef>
              <a:spcAft>
                <a:spcPts val="0"/>
              </a:spcAft>
              <a:buNone/>
            </a:pPr>
            <a:endParaRPr/>
          </a:p>
          <a:p>
            <a:pPr marL="0" lvl="0" indent="0" algn="l" rtl="0">
              <a:spcBef>
                <a:spcPts val="1200"/>
              </a:spcBef>
              <a:spcAft>
                <a:spcPts val="1200"/>
              </a:spcAft>
              <a:buNone/>
            </a:pP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26"/>
          <p:cNvSpPr txBox="1"/>
          <p:nvPr/>
        </p:nvSpPr>
        <p:spPr>
          <a:xfrm>
            <a:off x="514350" y="333650"/>
            <a:ext cx="8409000" cy="4412400"/>
          </a:xfrm>
          <a:prstGeom prst="rect">
            <a:avLst/>
          </a:prstGeom>
          <a:noFill/>
          <a:ln>
            <a:noFill/>
          </a:ln>
        </p:spPr>
        <p:txBody>
          <a:bodyPr spcFirstLastPara="1" wrap="square" lIns="91425" tIns="91425" rIns="91425" bIns="91425" anchor="t" anchorCtr="0">
            <a:spAutoFit/>
          </a:bodyPr>
          <a:lstStyle/>
          <a:p>
            <a:pPr marL="0" lvl="0" indent="0" algn="l" rtl="0">
              <a:lnSpc>
                <a:spcPct val="100000"/>
              </a:lnSpc>
              <a:spcBef>
                <a:spcPts val="1000"/>
              </a:spcBef>
              <a:spcAft>
                <a:spcPts val="0"/>
              </a:spcAft>
              <a:buNone/>
            </a:pPr>
            <a:r>
              <a:rPr lang="en" sz="1300"/>
              <a:t>7. Fader, Peter. "Customer Centricity: Focus on the Right Customers for Strategic Advantage." University of Pennsylvania Press, May 2020.</a:t>
            </a:r>
            <a:endParaRPr sz="1300"/>
          </a:p>
          <a:p>
            <a:pPr marL="0" lvl="0" indent="0" algn="l" rtl="0">
              <a:lnSpc>
                <a:spcPct val="100000"/>
              </a:lnSpc>
              <a:spcBef>
                <a:spcPts val="1000"/>
              </a:spcBef>
              <a:spcAft>
                <a:spcPts val="0"/>
              </a:spcAft>
              <a:buNone/>
            </a:pPr>
            <a:r>
              <a:rPr lang="en" sz="1300"/>
              <a:t>8. Alkhatib, Basheer. "Business Strategy - A case Study of TESCO," October 28, 2015.</a:t>
            </a:r>
            <a:endParaRPr sz="1300"/>
          </a:p>
          <a:p>
            <a:pPr marL="0" lvl="0" indent="0" algn="l" rtl="0">
              <a:lnSpc>
                <a:spcPct val="100000"/>
              </a:lnSpc>
              <a:spcBef>
                <a:spcPts val="1000"/>
              </a:spcBef>
              <a:spcAft>
                <a:spcPts val="0"/>
              </a:spcAft>
              <a:buNone/>
            </a:pPr>
            <a:r>
              <a:rPr lang="en" sz="1300"/>
              <a:t>9. Ma, Yan, and Jianxun Ding, and Wenxia Hong. "Delivering Customer Value Based on ServiceProcess: The Example of Tesco.com." International Business Research, Vol. 3, No. 2, April 2010.</a:t>
            </a:r>
            <a:endParaRPr sz="1300"/>
          </a:p>
          <a:p>
            <a:pPr marL="0" lvl="0" indent="0" algn="l" rtl="0">
              <a:lnSpc>
                <a:spcPct val="100000"/>
              </a:lnSpc>
              <a:spcBef>
                <a:spcPts val="1000"/>
              </a:spcBef>
              <a:spcAft>
                <a:spcPts val="0"/>
              </a:spcAft>
              <a:buNone/>
            </a:pPr>
            <a:r>
              <a:rPr lang="en" sz="1300"/>
              <a:t>10. Bin Rosnizam, Muhammad Raqib Aiman, et al. "Market Opportunities and Challenges: A Case Study of Tesco." International Business Research, Vol. 3, No. 2, 2020.</a:t>
            </a:r>
            <a:endParaRPr sz="1300"/>
          </a:p>
          <a:p>
            <a:pPr marL="0" lvl="0" indent="0" algn="l" rtl="0">
              <a:lnSpc>
                <a:spcPct val="100000"/>
              </a:lnSpc>
              <a:spcBef>
                <a:spcPts val="1000"/>
              </a:spcBef>
              <a:spcAft>
                <a:spcPts val="0"/>
              </a:spcAft>
              <a:buNone/>
            </a:pPr>
            <a:r>
              <a:rPr lang="en" sz="1300"/>
              <a:t>11. Eweje, Gabriel, and Ralph Bathurst. "CSR, Sustainability, and Leadership." Taylor &amp; Francis, February 2017.</a:t>
            </a:r>
            <a:endParaRPr sz="1300"/>
          </a:p>
          <a:p>
            <a:pPr marL="0" lvl="0" indent="0" algn="l" rtl="0">
              <a:lnSpc>
                <a:spcPct val="100000"/>
              </a:lnSpc>
              <a:spcBef>
                <a:spcPts val="1000"/>
              </a:spcBef>
              <a:spcAft>
                <a:spcPts val="0"/>
              </a:spcAft>
              <a:buNone/>
            </a:pPr>
            <a:r>
              <a:rPr lang="en" sz="1300"/>
              <a:t>12. Imrie, Rob, and Mike Dolton. "From supermarkets to community building: Tesco PLC, sustainable place-making, and urban regeneration," September 2014.</a:t>
            </a:r>
            <a:endParaRPr sz="1300"/>
          </a:p>
          <a:p>
            <a:pPr marL="0" lvl="0" indent="0" algn="l" rtl="0">
              <a:lnSpc>
                <a:spcPct val="100000"/>
              </a:lnSpc>
              <a:spcBef>
                <a:spcPts val="1000"/>
              </a:spcBef>
              <a:spcAft>
                <a:spcPts val="0"/>
              </a:spcAft>
              <a:buNone/>
            </a:pPr>
            <a:r>
              <a:rPr lang="en" sz="1300"/>
              <a:t>13. Turner, Jason J., and Karen Wilson. "Grocery loyalty: Tesco Clubcard and its impact on loyalty." British Food Journal, December 2006.</a:t>
            </a:r>
            <a:endParaRPr sz="1300"/>
          </a:p>
          <a:p>
            <a:pPr marL="0" lvl="0" indent="0" algn="l" rtl="0">
              <a:lnSpc>
                <a:spcPct val="100000"/>
              </a:lnSpc>
              <a:spcBef>
                <a:spcPts val="1000"/>
              </a:spcBef>
              <a:spcAft>
                <a:spcPts val="0"/>
              </a:spcAft>
              <a:buNone/>
            </a:pPr>
            <a:r>
              <a:rPr lang="en" sz="1300"/>
              <a:t>14. Mohanty, Jagannath. "Sustainable Marketing of CSR Through Employee Volunteering: The Tesco Experience." Academy of Marketing Studies Journal, Vol. 26, Iss. S2, 2022.</a:t>
            </a:r>
            <a:endParaRPr sz="1300"/>
          </a:p>
          <a:p>
            <a:pPr marL="0" lvl="0" indent="0" algn="l" rtl="0">
              <a:lnSpc>
                <a:spcPct val="100000"/>
              </a:lnSpc>
              <a:spcBef>
                <a:spcPts val="1000"/>
              </a:spcBef>
              <a:spcAft>
                <a:spcPts val="0"/>
              </a:spcAft>
              <a:buNone/>
            </a:pPr>
            <a:r>
              <a:rPr lang="en" sz="1300"/>
              <a:t>15. Bose, Tarun Kanti. "Market Segmentation and Customer Focus Strategies and Their Contribution to Effective Value Chain Management." International Journal of Marketing Studies, Vol. 4, No. 3, June 2012.</a:t>
            </a:r>
            <a:endParaRPr sz="13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27"/>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endParaRPr/>
          </a:p>
        </p:txBody>
      </p:sp>
      <p:sp>
        <p:nvSpPr>
          <p:cNvPr id="172" name="Google Shape;172;p27"/>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173" name="Google Shape;173;p27"/>
          <p:cNvPicPr preferRelativeResize="0"/>
          <p:nvPr/>
        </p:nvPicPr>
        <p:blipFill>
          <a:blip r:embed="rId3">
            <a:alphaModFix/>
          </a:blip>
          <a:stretch>
            <a:fillRect/>
          </a:stretch>
        </p:blipFill>
        <p:spPr>
          <a:xfrm>
            <a:off x="311699" y="410000"/>
            <a:ext cx="6243273" cy="4158875"/>
          </a:xfrm>
          <a:prstGeom prst="rect">
            <a:avLst/>
          </a:prstGeom>
          <a:noFill/>
          <a:ln>
            <a:noFill/>
          </a:ln>
        </p:spPr>
      </p:pic>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1577</Words>
  <Application>Microsoft Macintosh PowerPoint</Application>
  <PresentationFormat>On-screen Show (16:9)</PresentationFormat>
  <Paragraphs>95</Paragraphs>
  <Slides>16</Slides>
  <Notes>15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Roboto</vt:lpstr>
      <vt:lpstr>Geometric</vt:lpstr>
      <vt:lpstr>Title: "Digital and Social Media in Customer Relationship Management at TESCO"</vt:lpstr>
      <vt:lpstr>Introduction:</vt:lpstr>
      <vt:lpstr>Defining Digital and Social Media in the Context of CRM</vt:lpstr>
      <vt:lpstr>Overview of Tesco's Digital Engagement</vt:lpstr>
      <vt:lpstr>PowerPoint Presentation</vt:lpstr>
      <vt:lpstr>Evaluating the Impact of Tesco's Digital Strategies  </vt:lpstr>
      <vt:lpstr>.</vt:lpstr>
      <vt:lpstr>Evaluating Success and Challenges </vt:lpstr>
      <vt:lpstr>Success Indicators and Metrics </vt:lpstr>
      <vt:lpstr>Overcoming Challenges and Embracing Learnings</vt:lpstr>
      <vt:lpstr>Recommendations for Improvement </vt:lpstr>
      <vt:lpstr>Conclusion</vt:lpstr>
      <vt:lpstr>recording</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"Digital and Social Media in Customer Relationship Management at TESCO"</dc:title>
  <cp:lastModifiedBy>Rana Nur Bas (2209942)</cp:lastModifiedBy>
  <cp:revision>1</cp:revision>
  <dcterms:modified xsi:type="dcterms:W3CDTF">2024-02-29T14:02:10Z</dcterms:modified>
</cp:coreProperties>
</file>