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27"/>
  </p:notesMasterIdLst>
  <p:sldIdLst>
    <p:sldId id="258" r:id="rId2"/>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274" r:id="rId20"/>
    <p:sldId id="275" r:id="rId21"/>
    <p:sldId id="303" r:id="rId22"/>
    <p:sldId id="304" r:id="rId23"/>
    <p:sldId id="305" r:id="rId24"/>
    <p:sldId id="306" r:id="rId25"/>
    <p:sldId id="307" r:id="rId26"/>
  </p:sldIdLst>
  <p:sldSz cx="12192000" cy="6858000"/>
  <p:notesSz cx="6858000" cy="9144000"/>
  <p:embeddedFontLst>
    <p:embeddedFont>
      <p:font typeface="Trebuchet MS" panose="020B0603020202020204" pitchFamily="34"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7" d="100"/>
          <a:sy n="77" d="100"/>
        </p:scale>
        <p:origin x="28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5:21:10.574" v="8" actId="20577"/>
      <pc:docMkLst>
        <pc:docMk/>
      </pc:docMkLst>
      <pc:sldChg chg="modSp mod">
        <pc:chgData name="Cerys Davies" userId="61e71dc1-9594-4277-b52b-4420989f68ee" providerId="ADAL" clId="{92221E59-9835-4275-A830-2AF2D2038E12}" dt="2025-12-29T15:21:10.574" v="8" actId="20577"/>
        <pc:sldMkLst>
          <pc:docMk/>
          <pc:sldMk cId="3788178334" sldId="258"/>
        </pc:sldMkLst>
        <pc:spChg chg="mod">
          <ac:chgData name="Cerys Davies" userId="61e71dc1-9594-4277-b52b-4420989f68ee" providerId="ADAL" clId="{92221E59-9835-4275-A830-2AF2D2038E12}" dt="2025-12-29T15:21:10.574" v="8" actId="20577"/>
          <ac:spMkLst>
            <pc:docMk/>
            <pc:sldMk cId="3788178334" sldId="258"/>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hyperlink" Target="https://www.legislation.gov.uk/ukpga/1998/37/section/51" TargetMode="External"/></Relationships>
</file>

<file path=ppt/diagrams/_rels/data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legislation.gov.uk/ukpga/1998/37/section/51" TargetMode="External"/><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6C17C-8137-415C-BB4B-3BF07E445F9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C8D8B4-349F-457D-9B9F-92EBA06A45CD}">
      <dgm:prSet custT="1"/>
      <dgm:spPr/>
      <dgm:t>
        <a:bodyPr/>
        <a:lstStyle/>
        <a:p>
          <a:pPr>
            <a:lnSpc>
              <a:spcPct val="100000"/>
            </a:lnSpc>
          </a:pPr>
          <a:r>
            <a:rPr lang="en-GB" sz="2800" dirty="0">
              <a:latin typeface="Calibri" panose="020F0502020204030204" pitchFamily="34" charset="0"/>
              <a:cs typeface="Calibri" panose="020F0502020204030204" pitchFamily="34" charset="0"/>
            </a:rPr>
            <a:t>Indictable only offences are sent immediately to the Crown Court pursuant to </a:t>
          </a:r>
          <a:r>
            <a:rPr lang="en-GB" sz="2800" dirty="0">
              <a:latin typeface="Calibri" panose="020F0502020204030204" pitchFamily="34" charset="0"/>
              <a:cs typeface="Calibri" panose="020F0502020204030204" pitchFamily="34" charset="0"/>
              <a:hlinkClick xmlns:r="http://schemas.openxmlformats.org/officeDocument/2006/relationships" r:id="rId1"/>
            </a:rPr>
            <a:t>s51 of the Crime and Disorder Act 1998.</a:t>
          </a:r>
          <a:endParaRPr lang="en-US" sz="2800" dirty="0">
            <a:latin typeface="Calibri" panose="020F0502020204030204" pitchFamily="34" charset="0"/>
            <a:cs typeface="Calibri" panose="020F0502020204030204" pitchFamily="34" charset="0"/>
          </a:endParaRPr>
        </a:p>
      </dgm:t>
    </dgm:pt>
    <dgm:pt modelId="{E34BE88D-83C3-4587-97AD-37F9FEEE993C}" type="parTrans" cxnId="{38EA9BBD-0B48-4AA8-B3CD-6B1C98DBF95B}">
      <dgm:prSet/>
      <dgm:spPr/>
      <dgm:t>
        <a:bodyPr/>
        <a:lstStyle/>
        <a:p>
          <a:endParaRPr lang="en-US"/>
        </a:p>
      </dgm:t>
    </dgm:pt>
    <dgm:pt modelId="{BD39DBB3-1C4F-4ABB-9AF6-CB19E73534D1}" type="sibTrans" cxnId="{38EA9BBD-0B48-4AA8-B3CD-6B1C98DBF95B}">
      <dgm:prSet/>
      <dgm:spPr/>
      <dgm:t>
        <a:bodyPr/>
        <a:lstStyle/>
        <a:p>
          <a:endParaRPr lang="en-US"/>
        </a:p>
      </dgm:t>
    </dgm:pt>
    <dgm:pt modelId="{0F1FB8E0-2534-49BB-AF86-A58B10EF0E6B}" type="pres">
      <dgm:prSet presAssocID="{3406C17C-8137-415C-BB4B-3BF07E445F96}" presName="root" presStyleCnt="0">
        <dgm:presLayoutVars>
          <dgm:dir/>
          <dgm:resizeHandles val="exact"/>
        </dgm:presLayoutVars>
      </dgm:prSet>
      <dgm:spPr/>
    </dgm:pt>
    <dgm:pt modelId="{2A07410A-DFA7-4C13-A6F2-D040A559A9E2}" type="pres">
      <dgm:prSet presAssocID="{31C8D8B4-349F-457D-9B9F-92EBA06A45CD}" presName="compNode" presStyleCnt="0"/>
      <dgm:spPr/>
    </dgm:pt>
    <dgm:pt modelId="{0480F5CE-C509-4B2A-9C07-86769DF2A992}" type="pres">
      <dgm:prSet presAssocID="{31C8D8B4-349F-457D-9B9F-92EBA06A45CD}" presName="iconRect" presStyleLbl="node1" presStyleIdx="0" presStyleCnt="1" custScaleX="571874" custScaleY="35492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A420E4FC-EDBC-4AC3-8741-7E9CEFA81038}" type="pres">
      <dgm:prSet presAssocID="{31C8D8B4-349F-457D-9B9F-92EBA06A45CD}" presName="spaceRect" presStyleCnt="0"/>
      <dgm:spPr/>
    </dgm:pt>
    <dgm:pt modelId="{CEAF3C05-53B9-4390-AD7A-E0A22933A740}" type="pres">
      <dgm:prSet presAssocID="{31C8D8B4-349F-457D-9B9F-92EBA06A45CD}" presName="textRect" presStyleLbl="revTx" presStyleIdx="0" presStyleCnt="1" custScaleX="357495" custLinFactY="100000" custLinFactNeighborX="-15490" custLinFactNeighborY="111471">
        <dgm:presLayoutVars>
          <dgm:chMax val="1"/>
          <dgm:chPref val="1"/>
        </dgm:presLayoutVars>
      </dgm:prSet>
      <dgm:spPr/>
    </dgm:pt>
  </dgm:ptLst>
  <dgm:cxnLst>
    <dgm:cxn modelId="{38EA9BBD-0B48-4AA8-B3CD-6B1C98DBF95B}" srcId="{3406C17C-8137-415C-BB4B-3BF07E445F96}" destId="{31C8D8B4-349F-457D-9B9F-92EBA06A45CD}" srcOrd="0" destOrd="0" parTransId="{E34BE88D-83C3-4587-97AD-37F9FEEE993C}" sibTransId="{BD39DBB3-1C4F-4ABB-9AF6-CB19E73534D1}"/>
    <dgm:cxn modelId="{869537EC-198A-4F08-9FBD-1A7E5C12AA47}" type="presOf" srcId="{3406C17C-8137-415C-BB4B-3BF07E445F96}" destId="{0F1FB8E0-2534-49BB-AF86-A58B10EF0E6B}" srcOrd="0" destOrd="0" presId="urn:microsoft.com/office/officeart/2018/2/layout/IconLabelList"/>
    <dgm:cxn modelId="{EFC22DED-4BA6-48D6-AE51-93E7F4C8FF86}" type="presOf" srcId="{31C8D8B4-349F-457D-9B9F-92EBA06A45CD}" destId="{CEAF3C05-53B9-4390-AD7A-E0A22933A740}" srcOrd="0" destOrd="0" presId="urn:microsoft.com/office/officeart/2018/2/layout/IconLabelList"/>
    <dgm:cxn modelId="{774584D0-8E05-4358-A5F8-DC26E2F69DF7}" type="presParOf" srcId="{0F1FB8E0-2534-49BB-AF86-A58B10EF0E6B}" destId="{2A07410A-DFA7-4C13-A6F2-D040A559A9E2}" srcOrd="0" destOrd="0" presId="urn:microsoft.com/office/officeart/2018/2/layout/IconLabelList"/>
    <dgm:cxn modelId="{43124711-3823-42E9-AF69-602C0433343B}" type="presParOf" srcId="{2A07410A-DFA7-4C13-A6F2-D040A559A9E2}" destId="{0480F5CE-C509-4B2A-9C07-86769DF2A992}" srcOrd="0" destOrd="0" presId="urn:microsoft.com/office/officeart/2018/2/layout/IconLabelList"/>
    <dgm:cxn modelId="{94CF4DA7-54C9-4C9D-B3AE-E24D30DBA04B}" type="presParOf" srcId="{2A07410A-DFA7-4C13-A6F2-D040A559A9E2}" destId="{A420E4FC-EDBC-4AC3-8741-7E9CEFA81038}" srcOrd="1" destOrd="0" presId="urn:microsoft.com/office/officeart/2018/2/layout/IconLabelList"/>
    <dgm:cxn modelId="{479DA3CA-87DA-4024-80C4-C00E64F895B5}" type="presParOf" srcId="{2A07410A-DFA7-4C13-A6F2-D040A559A9E2}" destId="{CEAF3C05-53B9-4390-AD7A-E0A22933A74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BA331E-9FD2-49CF-819C-1F8EED9AB985}"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0B5C2244-1239-447F-954B-A79906D34A98}">
      <dgm:prSet/>
      <dgm:spPr/>
      <dgm:t>
        <a:bodyPr/>
        <a:lstStyle/>
        <a:p>
          <a:r>
            <a:rPr lang="en-GB"/>
            <a:t>If the magistrates believe the case is </a:t>
          </a:r>
          <a:r>
            <a:rPr lang="en-GB" u="sng"/>
            <a:t>not</a:t>
          </a:r>
          <a:r>
            <a:rPr lang="en-GB"/>
            <a:t> suitable for summary trial, they will send the case to the Crown Court (</a:t>
          </a:r>
          <a:r>
            <a:rPr lang="en-GB">
              <a:hlinkClick xmlns:r="http://schemas.openxmlformats.org/officeDocument/2006/relationships" r:id="rId1"/>
            </a:rPr>
            <a:t>s21 MCA</a:t>
          </a:r>
          <a:r>
            <a:rPr lang="en-GB"/>
            <a:t>/</a:t>
          </a:r>
          <a:r>
            <a:rPr lang="en-GB">
              <a:hlinkClick xmlns:r="http://schemas.openxmlformats.org/officeDocument/2006/relationships" r:id="rId2"/>
            </a:rPr>
            <a:t>s51 CDA</a:t>
          </a:r>
          <a:r>
            <a:rPr lang="en-GB"/>
            <a:t>).</a:t>
          </a:r>
          <a:endParaRPr lang="en-US"/>
        </a:p>
      </dgm:t>
    </dgm:pt>
    <dgm:pt modelId="{8511C207-C798-451C-934B-13CEF7D8DEF4}" type="parTrans" cxnId="{236BB604-4E91-466A-8188-E7058BFC2070}">
      <dgm:prSet/>
      <dgm:spPr/>
      <dgm:t>
        <a:bodyPr/>
        <a:lstStyle/>
        <a:p>
          <a:endParaRPr lang="en-US"/>
        </a:p>
      </dgm:t>
    </dgm:pt>
    <dgm:pt modelId="{3E02D2F9-FFA2-453E-ACD6-5CC4A1FC8CFF}" type="sibTrans" cxnId="{236BB604-4E91-466A-8188-E7058BFC2070}">
      <dgm:prSet phldrT="1" phldr="0"/>
      <dgm:spPr/>
      <dgm:t>
        <a:bodyPr/>
        <a:lstStyle/>
        <a:p>
          <a:r>
            <a:rPr lang="en-US"/>
            <a:t>1</a:t>
          </a:r>
        </a:p>
      </dgm:t>
    </dgm:pt>
    <dgm:pt modelId="{73990909-2F9D-4E7D-B25D-C748A753F3BF}">
      <dgm:prSet/>
      <dgm:spPr/>
      <dgm:t>
        <a:bodyPr/>
        <a:lstStyle/>
        <a:p>
          <a:r>
            <a:rPr lang="en-GB"/>
            <a:t>If the magistrates decide that the case is suitable for summary trial the procedure in </a:t>
          </a:r>
          <a:r>
            <a:rPr lang="en-GB">
              <a:hlinkClick xmlns:r="http://schemas.openxmlformats.org/officeDocument/2006/relationships" r:id="rId3"/>
            </a:rPr>
            <a:t>s20 MCA </a:t>
          </a:r>
          <a:r>
            <a:rPr lang="en-GB"/>
            <a:t>is followed.</a:t>
          </a:r>
          <a:endParaRPr lang="en-US"/>
        </a:p>
      </dgm:t>
    </dgm:pt>
    <dgm:pt modelId="{D020DF61-A685-4217-92DA-54A52580ED76}" type="parTrans" cxnId="{C374C93C-CDF1-46DF-80F1-B28BEFFD0A59}">
      <dgm:prSet/>
      <dgm:spPr/>
      <dgm:t>
        <a:bodyPr/>
        <a:lstStyle/>
        <a:p>
          <a:endParaRPr lang="en-US"/>
        </a:p>
      </dgm:t>
    </dgm:pt>
    <dgm:pt modelId="{5A462C69-4AC0-498C-8B97-838F8B189755}" type="sibTrans" cxnId="{C374C93C-CDF1-46DF-80F1-B28BEFFD0A59}">
      <dgm:prSet phldrT="2" phldr="0"/>
      <dgm:spPr/>
      <dgm:t>
        <a:bodyPr/>
        <a:lstStyle/>
        <a:p>
          <a:r>
            <a:rPr lang="en-US"/>
            <a:t>2</a:t>
          </a:r>
        </a:p>
      </dgm:t>
    </dgm:pt>
    <dgm:pt modelId="{9908AF05-967B-4CCE-9881-54505EC7B5A2}">
      <dgm:prSet/>
      <dgm:spPr/>
      <dgm:t>
        <a:bodyPr/>
        <a:lstStyle/>
        <a:p>
          <a:r>
            <a:rPr lang="en-GB"/>
            <a:t>The defendant </a:t>
          </a:r>
          <a:r>
            <a:rPr lang="en-GB" u="sng"/>
            <a:t>may </a:t>
          </a:r>
          <a:r>
            <a:rPr lang="en-GB"/>
            <a:t>ask for and the court </a:t>
          </a:r>
          <a:r>
            <a:rPr lang="en-GB" u="sng"/>
            <a:t>may</a:t>
          </a:r>
          <a:r>
            <a:rPr lang="en-GB"/>
            <a:t> give an indication of sentence and in the light if that indication the defendant may change their indication of plea.</a:t>
          </a:r>
          <a:endParaRPr lang="en-US"/>
        </a:p>
      </dgm:t>
    </dgm:pt>
    <dgm:pt modelId="{7BD372A3-948B-46DA-A406-A14C7924033F}" type="parTrans" cxnId="{08C51F52-9499-496D-BBDA-F76CB16A6278}">
      <dgm:prSet/>
      <dgm:spPr/>
      <dgm:t>
        <a:bodyPr/>
        <a:lstStyle/>
        <a:p>
          <a:endParaRPr lang="en-US"/>
        </a:p>
      </dgm:t>
    </dgm:pt>
    <dgm:pt modelId="{C2B51D43-CBFD-436C-9AFE-295237D7D8BD}" type="sibTrans" cxnId="{08C51F52-9499-496D-BBDA-F76CB16A6278}">
      <dgm:prSet phldrT="3" phldr="0"/>
      <dgm:spPr/>
      <dgm:t>
        <a:bodyPr/>
        <a:lstStyle/>
        <a:p>
          <a:r>
            <a:rPr lang="en-US"/>
            <a:t>3</a:t>
          </a:r>
        </a:p>
      </dgm:t>
    </dgm:pt>
    <dgm:pt modelId="{6E6E7942-79B2-4A05-91A7-0603C8E7C021}">
      <dgm:prSet/>
      <dgm:spPr/>
      <dgm:t>
        <a:bodyPr/>
        <a:lstStyle/>
        <a:p>
          <a:r>
            <a:rPr lang="en-GB"/>
            <a:t>If the indication of plea is not changed the defendant is asked if he consents to summary trial or whether he elects trial by jury</a:t>
          </a:r>
          <a:endParaRPr lang="en-US"/>
        </a:p>
      </dgm:t>
    </dgm:pt>
    <dgm:pt modelId="{AAB7799D-8634-4D3B-9199-CFC30125A7D7}" type="parTrans" cxnId="{FCD0C9AA-E853-4E28-988E-6677B17D266B}">
      <dgm:prSet/>
      <dgm:spPr/>
      <dgm:t>
        <a:bodyPr/>
        <a:lstStyle/>
        <a:p>
          <a:endParaRPr lang="en-US"/>
        </a:p>
      </dgm:t>
    </dgm:pt>
    <dgm:pt modelId="{F1313D70-03BA-4D51-B413-D59BBB0F4515}" type="sibTrans" cxnId="{FCD0C9AA-E853-4E28-988E-6677B17D266B}">
      <dgm:prSet phldrT="4" phldr="0"/>
      <dgm:spPr/>
      <dgm:t>
        <a:bodyPr/>
        <a:lstStyle/>
        <a:p>
          <a:r>
            <a:rPr lang="en-US"/>
            <a:t>4</a:t>
          </a:r>
        </a:p>
      </dgm:t>
    </dgm:pt>
    <dgm:pt modelId="{37B59BB9-91A1-4DD2-B7D3-0E6C68CDB458}">
      <dgm:prSet/>
      <dgm:spPr/>
      <dgm:t>
        <a:bodyPr/>
        <a:lstStyle/>
        <a:p>
          <a:r>
            <a:rPr lang="en-GB"/>
            <a:t>If he consents to summary trial case adjourn for trial.</a:t>
          </a:r>
          <a:endParaRPr lang="en-US"/>
        </a:p>
      </dgm:t>
    </dgm:pt>
    <dgm:pt modelId="{5290D6F0-E6A5-44AB-83D2-31E7B6D4EE16}" type="parTrans" cxnId="{697D9986-2327-4116-8B55-5782BE997E52}">
      <dgm:prSet/>
      <dgm:spPr/>
      <dgm:t>
        <a:bodyPr/>
        <a:lstStyle/>
        <a:p>
          <a:endParaRPr lang="en-US"/>
        </a:p>
      </dgm:t>
    </dgm:pt>
    <dgm:pt modelId="{690A3EA5-D943-4D7F-9031-9EC63F8047C5}" type="sibTrans" cxnId="{697D9986-2327-4116-8B55-5782BE997E52}">
      <dgm:prSet phldrT="5" phldr="0"/>
      <dgm:spPr/>
      <dgm:t>
        <a:bodyPr/>
        <a:lstStyle/>
        <a:p>
          <a:r>
            <a:rPr lang="en-US"/>
            <a:t>5</a:t>
          </a:r>
        </a:p>
      </dgm:t>
    </dgm:pt>
    <dgm:pt modelId="{8F3C3BAD-7699-4F79-9580-317633A15D89}">
      <dgm:prSet/>
      <dgm:spPr/>
      <dgm:t>
        <a:bodyPr/>
        <a:lstStyle/>
        <a:p>
          <a:r>
            <a:rPr lang="en-GB"/>
            <a:t>If elects the case is sent to Crown Court pursuant to s51.</a:t>
          </a:r>
          <a:endParaRPr lang="en-US"/>
        </a:p>
      </dgm:t>
    </dgm:pt>
    <dgm:pt modelId="{EF07CC27-2361-4E36-A701-47D7374BDB82}" type="parTrans" cxnId="{74B4FAEC-230D-4569-9362-91776C7CFC37}">
      <dgm:prSet/>
      <dgm:spPr/>
      <dgm:t>
        <a:bodyPr/>
        <a:lstStyle/>
        <a:p>
          <a:endParaRPr lang="en-US"/>
        </a:p>
      </dgm:t>
    </dgm:pt>
    <dgm:pt modelId="{31DB8FC9-3011-4947-B256-191A7B9479AF}" type="sibTrans" cxnId="{74B4FAEC-230D-4569-9362-91776C7CFC37}">
      <dgm:prSet phldrT="6" phldr="0"/>
      <dgm:spPr/>
      <dgm:t>
        <a:bodyPr/>
        <a:lstStyle/>
        <a:p>
          <a:r>
            <a:rPr lang="en-US"/>
            <a:t>6</a:t>
          </a:r>
        </a:p>
      </dgm:t>
    </dgm:pt>
    <dgm:pt modelId="{84117338-5662-4EB4-A452-FADD510D0650}" type="pres">
      <dgm:prSet presAssocID="{4BBA331E-9FD2-49CF-819C-1F8EED9AB985}" presName="linearFlow" presStyleCnt="0">
        <dgm:presLayoutVars>
          <dgm:dir/>
          <dgm:animLvl val="lvl"/>
          <dgm:resizeHandles val="exact"/>
        </dgm:presLayoutVars>
      </dgm:prSet>
      <dgm:spPr/>
    </dgm:pt>
    <dgm:pt modelId="{6DFB4106-9A46-4715-BBC8-A3DF7FE6CB53}" type="pres">
      <dgm:prSet presAssocID="{0B5C2244-1239-447F-954B-A79906D34A98}" presName="compositeNode" presStyleCnt="0"/>
      <dgm:spPr/>
    </dgm:pt>
    <dgm:pt modelId="{3F07A29B-4B16-4635-9500-E7ED2683B070}" type="pres">
      <dgm:prSet presAssocID="{0B5C2244-1239-447F-954B-A79906D34A98}" presName="parTx" presStyleLbl="node1" presStyleIdx="0" presStyleCnt="0">
        <dgm:presLayoutVars>
          <dgm:chMax val="0"/>
          <dgm:chPref val="0"/>
          <dgm:bulletEnabled val="1"/>
        </dgm:presLayoutVars>
      </dgm:prSet>
      <dgm:spPr/>
    </dgm:pt>
    <dgm:pt modelId="{C2F62A24-E0C6-4028-A91C-33C7F9EDB356}" type="pres">
      <dgm:prSet presAssocID="{0B5C2244-1239-447F-954B-A79906D34A98}" presName="parSh" presStyleCnt="0"/>
      <dgm:spPr/>
    </dgm:pt>
    <dgm:pt modelId="{A9F01B87-131A-4E9A-9CE1-B781C4CFAC2A}" type="pres">
      <dgm:prSet presAssocID="{0B5C2244-1239-447F-954B-A79906D34A98}" presName="lineNode" presStyleLbl="alignAccFollowNode1" presStyleIdx="0" presStyleCnt="18"/>
      <dgm:spPr/>
    </dgm:pt>
    <dgm:pt modelId="{918D020D-DC06-4D8F-BE60-D18730837FC4}" type="pres">
      <dgm:prSet presAssocID="{0B5C2244-1239-447F-954B-A79906D34A98}" presName="lineArrowNode" presStyleLbl="alignAccFollowNode1" presStyleIdx="1" presStyleCnt="18"/>
      <dgm:spPr/>
    </dgm:pt>
    <dgm:pt modelId="{130E1300-7792-4FAA-8962-FEE1A642AE49}" type="pres">
      <dgm:prSet presAssocID="{3E02D2F9-FFA2-453E-ACD6-5CC4A1FC8CFF}" presName="sibTransNodeCircle" presStyleLbl="alignNode1" presStyleIdx="0" presStyleCnt="6">
        <dgm:presLayoutVars>
          <dgm:chMax val="0"/>
          <dgm:bulletEnabled/>
        </dgm:presLayoutVars>
      </dgm:prSet>
      <dgm:spPr/>
    </dgm:pt>
    <dgm:pt modelId="{25033B93-15B2-40B8-9814-A6E143F6FB39}" type="pres">
      <dgm:prSet presAssocID="{3E02D2F9-FFA2-453E-ACD6-5CC4A1FC8CFF}" presName="spacerBetweenCircleAndCallout" presStyleCnt="0">
        <dgm:presLayoutVars/>
      </dgm:prSet>
      <dgm:spPr/>
    </dgm:pt>
    <dgm:pt modelId="{36DC229A-5DAA-4730-AF09-8A95AF97042A}" type="pres">
      <dgm:prSet presAssocID="{0B5C2244-1239-447F-954B-A79906D34A98}" presName="nodeText" presStyleLbl="alignAccFollowNode1" presStyleIdx="2" presStyleCnt="18">
        <dgm:presLayoutVars>
          <dgm:bulletEnabled val="1"/>
        </dgm:presLayoutVars>
      </dgm:prSet>
      <dgm:spPr/>
    </dgm:pt>
    <dgm:pt modelId="{6460E19D-B90E-4079-B96C-4EDDE72AE3B7}" type="pres">
      <dgm:prSet presAssocID="{3E02D2F9-FFA2-453E-ACD6-5CC4A1FC8CFF}" presName="sibTransComposite" presStyleCnt="0"/>
      <dgm:spPr/>
    </dgm:pt>
    <dgm:pt modelId="{9128C651-52D7-4300-A54C-0EC7375E8BE5}" type="pres">
      <dgm:prSet presAssocID="{73990909-2F9D-4E7D-B25D-C748A753F3BF}" presName="compositeNode" presStyleCnt="0"/>
      <dgm:spPr/>
    </dgm:pt>
    <dgm:pt modelId="{FFF9A82E-2838-48A5-BF07-FCF5AAD2F6C9}" type="pres">
      <dgm:prSet presAssocID="{73990909-2F9D-4E7D-B25D-C748A753F3BF}" presName="parTx" presStyleLbl="node1" presStyleIdx="0" presStyleCnt="0">
        <dgm:presLayoutVars>
          <dgm:chMax val="0"/>
          <dgm:chPref val="0"/>
          <dgm:bulletEnabled val="1"/>
        </dgm:presLayoutVars>
      </dgm:prSet>
      <dgm:spPr/>
    </dgm:pt>
    <dgm:pt modelId="{62A784FC-E9B9-4837-B1C5-0B051F1E0EBE}" type="pres">
      <dgm:prSet presAssocID="{73990909-2F9D-4E7D-B25D-C748A753F3BF}" presName="parSh" presStyleCnt="0"/>
      <dgm:spPr/>
    </dgm:pt>
    <dgm:pt modelId="{121B1A0B-1226-4902-AA3E-A82B5B291151}" type="pres">
      <dgm:prSet presAssocID="{73990909-2F9D-4E7D-B25D-C748A753F3BF}" presName="lineNode" presStyleLbl="alignAccFollowNode1" presStyleIdx="3" presStyleCnt="18"/>
      <dgm:spPr/>
    </dgm:pt>
    <dgm:pt modelId="{3746D9D2-7949-4140-80D3-C0EDFF28434B}" type="pres">
      <dgm:prSet presAssocID="{73990909-2F9D-4E7D-B25D-C748A753F3BF}" presName="lineArrowNode" presStyleLbl="alignAccFollowNode1" presStyleIdx="4" presStyleCnt="18"/>
      <dgm:spPr/>
    </dgm:pt>
    <dgm:pt modelId="{29C64DA4-2076-41A8-9D50-447F6CD640AC}" type="pres">
      <dgm:prSet presAssocID="{5A462C69-4AC0-498C-8B97-838F8B189755}" presName="sibTransNodeCircle" presStyleLbl="alignNode1" presStyleIdx="1" presStyleCnt="6">
        <dgm:presLayoutVars>
          <dgm:chMax val="0"/>
          <dgm:bulletEnabled/>
        </dgm:presLayoutVars>
      </dgm:prSet>
      <dgm:spPr/>
    </dgm:pt>
    <dgm:pt modelId="{7D665516-5506-40E2-8350-46EB739F5481}" type="pres">
      <dgm:prSet presAssocID="{5A462C69-4AC0-498C-8B97-838F8B189755}" presName="spacerBetweenCircleAndCallout" presStyleCnt="0">
        <dgm:presLayoutVars/>
      </dgm:prSet>
      <dgm:spPr/>
    </dgm:pt>
    <dgm:pt modelId="{5B2CDA1C-94FA-44D4-BAE4-B2DCF7B55A08}" type="pres">
      <dgm:prSet presAssocID="{73990909-2F9D-4E7D-B25D-C748A753F3BF}" presName="nodeText" presStyleLbl="alignAccFollowNode1" presStyleIdx="5" presStyleCnt="18">
        <dgm:presLayoutVars>
          <dgm:bulletEnabled val="1"/>
        </dgm:presLayoutVars>
      </dgm:prSet>
      <dgm:spPr/>
    </dgm:pt>
    <dgm:pt modelId="{38094161-BFE1-4761-90A3-CAFFA32C3F84}" type="pres">
      <dgm:prSet presAssocID="{5A462C69-4AC0-498C-8B97-838F8B189755}" presName="sibTransComposite" presStyleCnt="0"/>
      <dgm:spPr/>
    </dgm:pt>
    <dgm:pt modelId="{2C5F4005-2F0B-4F25-B947-827EDB05A0CE}" type="pres">
      <dgm:prSet presAssocID="{9908AF05-967B-4CCE-9881-54505EC7B5A2}" presName="compositeNode" presStyleCnt="0"/>
      <dgm:spPr/>
    </dgm:pt>
    <dgm:pt modelId="{0866F550-FA0B-4E09-92D5-7217A2A0840F}" type="pres">
      <dgm:prSet presAssocID="{9908AF05-967B-4CCE-9881-54505EC7B5A2}" presName="parTx" presStyleLbl="node1" presStyleIdx="0" presStyleCnt="0">
        <dgm:presLayoutVars>
          <dgm:chMax val="0"/>
          <dgm:chPref val="0"/>
          <dgm:bulletEnabled val="1"/>
        </dgm:presLayoutVars>
      </dgm:prSet>
      <dgm:spPr/>
    </dgm:pt>
    <dgm:pt modelId="{1DF12624-FAD1-417B-9861-54572A7995B1}" type="pres">
      <dgm:prSet presAssocID="{9908AF05-967B-4CCE-9881-54505EC7B5A2}" presName="parSh" presStyleCnt="0"/>
      <dgm:spPr/>
    </dgm:pt>
    <dgm:pt modelId="{EF841573-6D7F-4093-B5B3-52C55D220075}" type="pres">
      <dgm:prSet presAssocID="{9908AF05-967B-4CCE-9881-54505EC7B5A2}" presName="lineNode" presStyleLbl="alignAccFollowNode1" presStyleIdx="6" presStyleCnt="18"/>
      <dgm:spPr/>
    </dgm:pt>
    <dgm:pt modelId="{1928A732-C89C-4831-AC99-684ED043523F}" type="pres">
      <dgm:prSet presAssocID="{9908AF05-967B-4CCE-9881-54505EC7B5A2}" presName="lineArrowNode" presStyleLbl="alignAccFollowNode1" presStyleIdx="7" presStyleCnt="18"/>
      <dgm:spPr/>
    </dgm:pt>
    <dgm:pt modelId="{B2026CAE-4954-49AE-B755-34EC9453512C}" type="pres">
      <dgm:prSet presAssocID="{C2B51D43-CBFD-436C-9AFE-295237D7D8BD}" presName="sibTransNodeCircle" presStyleLbl="alignNode1" presStyleIdx="2" presStyleCnt="6">
        <dgm:presLayoutVars>
          <dgm:chMax val="0"/>
          <dgm:bulletEnabled/>
        </dgm:presLayoutVars>
      </dgm:prSet>
      <dgm:spPr/>
    </dgm:pt>
    <dgm:pt modelId="{9FBD8AB5-AD95-4A1C-9A2F-5400E6229A5E}" type="pres">
      <dgm:prSet presAssocID="{C2B51D43-CBFD-436C-9AFE-295237D7D8BD}" presName="spacerBetweenCircleAndCallout" presStyleCnt="0">
        <dgm:presLayoutVars/>
      </dgm:prSet>
      <dgm:spPr/>
    </dgm:pt>
    <dgm:pt modelId="{2A1AF4A4-6107-4DBD-8A2D-F66EA3E6E13F}" type="pres">
      <dgm:prSet presAssocID="{9908AF05-967B-4CCE-9881-54505EC7B5A2}" presName="nodeText" presStyleLbl="alignAccFollowNode1" presStyleIdx="8" presStyleCnt="18">
        <dgm:presLayoutVars>
          <dgm:bulletEnabled val="1"/>
        </dgm:presLayoutVars>
      </dgm:prSet>
      <dgm:spPr/>
    </dgm:pt>
    <dgm:pt modelId="{EF4A93FA-B799-40B4-B787-A36AC817803F}" type="pres">
      <dgm:prSet presAssocID="{C2B51D43-CBFD-436C-9AFE-295237D7D8BD}" presName="sibTransComposite" presStyleCnt="0"/>
      <dgm:spPr/>
    </dgm:pt>
    <dgm:pt modelId="{8ED96E02-B74F-4FA2-AF51-F5B5A924FA29}" type="pres">
      <dgm:prSet presAssocID="{6E6E7942-79B2-4A05-91A7-0603C8E7C021}" presName="compositeNode" presStyleCnt="0"/>
      <dgm:spPr/>
    </dgm:pt>
    <dgm:pt modelId="{D2502165-D846-451F-BAF9-4C1776944F7C}" type="pres">
      <dgm:prSet presAssocID="{6E6E7942-79B2-4A05-91A7-0603C8E7C021}" presName="parTx" presStyleLbl="node1" presStyleIdx="0" presStyleCnt="0">
        <dgm:presLayoutVars>
          <dgm:chMax val="0"/>
          <dgm:chPref val="0"/>
          <dgm:bulletEnabled val="1"/>
        </dgm:presLayoutVars>
      </dgm:prSet>
      <dgm:spPr/>
    </dgm:pt>
    <dgm:pt modelId="{BC9AB527-0F43-4E7B-A692-E1067C8068F5}" type="pres">
      <dgm:prSet presAssocID="{6E6E7942-79B2-4A05-91A7-0603C8E7C021}" presName="parSh" presStyleCnt="0"/>
      <dgm:spPr/>
    </dgm:pt>
    <dgm:pt modelId="{47BB408C-B5D4-4D82-B87A-0A22340E36A1}" type="pres">
      <dgm:prSet presAssocID="{6E6E7942-79B2-4A05-91A7-0603C8E7C021}" presName="lineNode" presStyleLbl="alignAccFollowNode1" presStyleIdx="9" presStyleCnt="18"/>
      <dgm:spPr/>
    </dgm:pt>
    <dgm:pt modelId="{17ADB957-D958-4CCF-AB2E-EAA36407436B}" type="pres">
      <dgm:prSet presAssocID="{6E6E7942-79B2-4A05-91A7-0603C8E7C021}" presName="lineArrowNode" presStyleLbl="alignAccFollowNode1" presStyleIdx="10" presStyleCnt="18"/>
      <dgm:spPr/>
    </dgm:pt>
    <dgm:pt modelId="{9D60BEB7-006F-4498-B13F-1454D265940E}" type="pres">
      <dgm:prSet presAssocID="{F1313D70-03BA-4D51-B413-D59BBB0F4515}" presName="sibTransNodeCircle" presStyleLbl="alignNode1" presStyleIdx="3" presStyleCnt="6">
        <dgm:presLayoutVars>
          <dgm:chMax val="0"/>
          <dgm:bulletEnabled/>
        </dgm:presLayoutVars>
      </dgm:prSet>
      <dgm:spPr/>
    </dgm:pt>
    <dgm:pt modelId="{CF4A0EAC-6E4C-4ABD-9468-F16881BE7CF6}" type="pres">
      <dgm:prSet presAssocID="{F1313D70-03BA-4D51-B413-D59BBB0F4515}" presName="spacerBetweenCircleAndCallout" presStyleCnt="0">
        <dgm:presLayoutVars/>
      </dgm:prSet>
      <dgm:spPr/>
    </dgm:pt>
    <dgm:pt modelId="{CEEB6EEB-E731-4AC8-B1BC-A253E223FF70}" type="pres">
      <dgm:prSet presAssocID="{6E6E7942-79B2-4A05-91A7-0603C8E7C021}" presName="nodeText" presStyleLbl="alignAccFollowNode1" presStyleIdx="11" presStyleCnt="18">
        <dgm:presLayoutVars>
          <dgm:bulletEnabled val="1"/>
        </dgm:presLayoutVars>
      </dgm:prSet>
      <dgm:spPr/>
    </dgm:pt>
    <dgm:pt modelId="{8CEDA148-4FD9-4CAB-A369-121B2B055FB5}" type="pres">
      <dgm:prSet presAssocID="{F1313D70-03BA-4D51-B413-D59BBB0F4515}" presName="sibTransComposite" presStyleCnt="0"/>
      <dgm:spPr/>
    </dgm:pt>
    <dgm:pt modelId="{2858422F-3304-44C0-AE99-51D3FD38CD5A}" type="pres">
      <dgm:prSet presAssocID="{37B59BB9-91A1-4DD2-B7D3-0E6C68CDB458}" presName="compositeNode" presStyleCnt="0"/>
      <dgm:spPr/>
    </dgm:pt>
    <dgm:pt modelId="{43AE6BC0-743B-4601-92B8-49034CFF72D5}" type="pres">
      <dgm:prSet presAssocID="{37B59BB9-91A1-4DD2-B7D3-0E6C68CDB458}" presName="parTx" presStyleLbl="node1" presStyleIdx="0" presStyleCnt="0">
        <dgm:presLayoutVars>
          <dgm:chMax val="0"/>
          <dgm:chPref val="0"/>
          <dgm:bulletEnabled val="1"/>
        </dgm:presLayoutVars>
      </dgm:prSet>
      <dgm:spPr/>
    </dgm:pt>
    <dgm:pt modelId="{26B996B0-2C6F-4697-9712-8863AC536DD9}" type="pres">
      <dgm:prSet presAssocID="{37B59BB9-91A1-4DD2-B7D3-0E6C68CDB458}" presName="parSh" presStyleCnt="0"/>
      <dgm:spPr/>
    </dgm:pt>
    <dgm:pt modelId="{E6EEAB67-A483-4C28-9BD2-0640CF490BB2}" type="pres">
      <dgm:prSet presAssocID="{37B59BB9-91A1-4DD2-B7D3-0E6C68CDB458}" presName="lineNode" presStyleLbl="alignAccFollowNode1" presStyleIdx="12" presStyleCnt="18"/>
      <dgm:spPr/>
    </dgm:pt>
    <dgm:pt modelId="{C0AEDBA1-C71C-484D-8AC3-C0C24F32F727}" type="pres">
      <dgm:prSet presAssocID="{37B59BB9-91A1-4DD2-B7D3-0E6C68CDB458}" presName="lineArrowNode" presStyleLbl="alignAccFollowNode1" presStyleIdx="13" presStyleCnt="18"/>
      <dgm:spPr/>
    </dgm:pt>
    <dgm:pt modelId="{D4B83432-1281-4964-9B04-EBD5D5480F3B}" type="pres">
      <dgm:prSet presAssocID="{690A3EA5-D943-4D7F-9031-9EC63F8047C5}" presName="sibTransNodeCircle" presStyleLbl="alignNode1" presStyleIdx="4" presStyleCnt="6">
        <dgm:presLayoutVars>
          <dgm:chMax val="0"/>
          <dgm:bulletEnabled/>
        </dgm:presLayoutVars>
      </dgm:prSet>
      <dgm:spPr/>
    </dgm:pt>
    <dgm:pt modelId="{1D4F3F8B-8465-42C3-90E7-2BC603B723AE}" type="pres">
      <dgm:prSet presAssocID="{690A3EA5-D943-4D7F-9031-9EC63F8047C5}" presName="spacerBetweenCircleAndCallout" presStyleCnt="0">
        <dgm:presLayoutVars/>
      </dgm:prSet>
      <dgm:spPr/>
    </dgm:pt>
    <dgm:pt modelId="{B4F89C28-D03F-4379-B4D3-26D000345E2E}" type="pres">
      <dgm:prSet presAssocID="{37B59BB9-91A1-4DD2-B7D3-0E6C68CDB458}" presName="nodeText" presStyleLbl="alignAccFollowNode1" presStyleIdx="14" presStyleCnt="18">
        <dgm:presLayoutVars>
          <dgm:bulletEnabled val="1"/>
        </dgm:presLayoutVars>
      </dgm:prSet>
      <dgm:spPr/>
    </dgm:pt>
    <dgm:pt modelId="{6450BE27-4BA7-4A0C-8DB0-F00D9C74AFFD}" type="pres">
      <dgm:prSet presAssocID="{690A3EA5-D943-4D7F-9031-9EC63F8047C5}" presName="sibTransComposite" presStyleCnt="0"/>
      <dgm:spPr/>
    </dgm:pt>
    <dgm:pt modelId="{3885C8FB-0193-44CC-94AE-C5C9046D49EE}" type="pres">
      <dgm:prSet presAssocID="{8F3C3BAD-7699-4F79-9580-317633A15D89}" presName="compositeNode" presStyleCnt="0"/>
      <dgm:spPr/>
    </dgm:pt>
    <dgm:pt modelId="{1CA32DF3-35D7-42CC-AAF0-9F25CAC49C8F}" type="pres">
      <dgm:prSet presAssocID="{8F3C3BAD-7699-4F79-9580-317633A15D89}" presName="parTx" presStyleLbl="node1" presStyleIdx="0" presStyleCnt="0">
        <dgm:presLayoutVars>
          <dgm:chMax val="0"/>
          <dgm:chPref val="0"/>
          <dgm:bulletEnabled val="1"/>
        </dgm:presLayoutVars>
      </dgm:prSet>
      <dgm:spPr/>
    </dgm:pt>
    <dgm:pt modelId="{1E4D34B4-ECC1-4C18-AABE-4A3E7C80F249}" type="pres">
      <dgm:prSet presAssocID="{8F3C3BAD-7699-4F79-9580-317633A15D89}" presName="parSh" presStyleCnt="0"/>
      <dgm:spPr/>
    </dgm:pt>
    <dgm:pt modelId="{062FC020-F469-40D5-926A-DBF805CBAD2B}" type="pres">
      <dgm:prSet presAssocID="{8F3C3BAD-7699-4F79-9580-317633A15D89}" presName="lineNode" presStyleLbl="alignAccFollowNode1" presStyleIdx="15" presStyleCnt="18"/>
      <dgm:spPr/>
    </dgm:pt>
    <dgm:pt modelId="{6D78F40F-9A32-4665-8054-51F57A970FB3}" type="pres">
      <dgm:prSet presAssocID="{8F3C3BAD-7699-4F79-9580-317633A15D89}" presName="lineArrowNode" presStyleLbl="alignAccFollowNode1" presStyleIdx="16" presStyleCnt="18"/>
      <dgm:spPr/>
    </dgm:pt>
    <dgm:pt modelId="{31ED9AF2-81F0-4E35-BB51-3AD550E6021F}" type="pres">
      <dgm:prSet presAssocID="{31DB8FC9-3011-4947-B256-191A7B9479AF}" presName="sibTransNodeCircle" presStyleLbl="alignNode1" presStyleIdx="5" presStyleCnt="6">
        <dgm:presLayoutVars>
          <dgm:chMax val="0"/>
          <dgm:bulletEnabled/>
        </dgm:presLayoutVars>
      </dgm:prSet>
      <dgm:spPr/>
    </dgm:pt>
    <dgm:pt modelId="{E53F3469-5EB8-47EA-BE8B-DF165C73CA99}" type="pres">
      <dgm:prSet presAssocID="{31DB8FC9-3011-4947-B256-191A7B9479AF}" presName="spacerBetweenCircleAndCallout" presStyleCnt="0">
        <dgm:presLayoutVars/>
      </dgm:prSet>
      <dgm:spPr/>
    </dgm:pt>
    <dgm:pt modelId="{03EEAE4D-E97E-44E0-AD4C-8A7C26F15D4E}" type="pres">
      <dgm:prSet presAssocID="{8F3C3BAD-7699-4F79-9580-317633A15D89}" presName="nodeText" presStyleLbl="alignAccFollowNode1" presStyleIdx="17" presStyleCnt="18">
        <dgm:presLayoutVars>
          <dgm:bulletEnabled val="1"/>
        </dgm:presLayoutVars>
      </dgm:prSet>
      <dgm:spPr/>
    </dgm:pt>
  </dgm:ptLst>
  <dgm:cxnLst>
    <dgm:cxn modelId="{BA573102-E9A7-4F8E-BC85-1DD4EA01FDBA}" type="presOf" srcId="{6E6E7942-79B2-4A05-91A7-0603C8E7C021}" destId="{CEEB6EEB-E731-4AC8-B1BC-A253E223FF70}" srcOrd="0" destOrd="0" presId="urn:microsoft.com/office/officeart/2016/7/layout/LinearArrowProcessNumbered"/>
    <dgm:cxn modelId="{236BB604-4E91-466A-8188-E7058BFC2070}" srcId="{4BBA331E-9FD2-49CF-819C-1F8EED9AB985}" destId="{0B5C2244-1239-447F-954B-A79906D34A98}" srcOrd="0" destOrd="0" parTransId="{8511C207-C798-451C-934B-13CEF7D8DEF4}" sibTransId="{3E02D2F9-FFA2-453E-ACD6-5CC4A1FC8CFF}"/>
    <dgm:cxn modelId="{C538B704-65A9-4B6F-AC21-78DB87DF4488}" type="presOf" srcId="{C2B51D43-CBFD-436C-9AFE-295237D7D8BD}" destId="{B2026CAE-4954-49AE-B755-34EC9453512C}" srcOrd="0" destOrd="0" presId="urn:microsoft.com/office/officeart/2016/7/layout/LinearArrowProcessNumbered"/>
    <dgm:cxn modelId="{B8F52E0E-7938-4557-AF1A-37F7C629F9FB}" type="presOf" srcId="{4BBA331E-9FD2-49CF-819C-1F8EED9AB985}" destId="{84117338-5662-4EB4-A452-FADD510D0650}" srcOrd="0" destOrd="0" presId="urn:microsoft.com/office/officeart/2016/7/layout/LinearArrowProcessNumbered"/>
    <dgm:cxn modelId="{FE37E61B-17E9-4721-BBC8-162666E61CC2}" type="presOf" srcId="{F1313D70-03BA-4D51-B413-D59BBB0F4515}" destId="{9D60BEB7-006F-4498-B13F-1454D265940E}" srcOrd="0" destOrd="0" presId="urn:microsoft.com/office/officeart/2016/7/layout/LinearArrowProcessNumbered"/>
    <dgm:cxn modelId="{D1DA0332-9460-487B-8BBC-2B1FA5D482C2}" type="presOf" srcId="{31DB8FC9-3011-4947-B256-191A7B9479AF}" destId="{31ED9AF2-81F0-4E35-BB51-3AD550E6021F}" srcOrd="0" destOrd="0" presId="urn:microsoft.com/office/officeart/2016/7/layout/LinearArrowProcessNumbered"/>
    <dgm:cxn modelId="{E7897533-C01D-4C0D-ACD9-2109949AE6B3}" type="presOf" srcId="{37B59BB9-91A1-4DD2-B7D3-0E6C68CDB458}" destId="{B4F89C28-D03F-4379-B4D3-26D000345E2E}" srcOrd="0" destOrd="0" presId="urn:microsoft.com/office/officeart/2016/7/layout/LinearArrowProcessNumbered"/>
    <dgm:cxn modelId="{DDB93E39-8D27-4664-A4B5-6F21D80CBB04}" type="presOf" srcId="{3E02D2F9-FFA2-453E-ACD6-5CC4A1FC8CFF}" destId="{130E1300-7792-4FAA-8962-FEE1A642AE49}" srcOrd="0" destOrd="0" presId="urn:microsoft.com/office/officeart/2016/7/layout/LinearArrowProcessNumbered"/>
    <dgm:cxn modelId="{C374C93C-CDF1-46DF-80F1-B28BEFFD0A59}" srcId="{4BBA331E-9FD2-49CF-819C-1F8EED9AB985}" destId="{73990909-2F9D-4E7D-B25D-C748A753F3BF}" srcOrd="1" destOrd="0" parTransId="{D020DF61-A685-4217-92DA-54A52580ED76}" sibTransId="{5A462C69-4AC0-498C-8B97-838F8B189755}"/>
    <dgm:cxn modelId="{BD4DDD4A-42BD-47CF-B333-27DB9B0AC754}" type="presOf" srcId="{5A462C69-4AC0-498C-8B97-838F8B189755}" destId="{29C64DA4-2076-41A8-9D50-447F6CD640AC}" srcOrd="0" destOrd="0" presId="urn:microsoft.com/office/officeart/2016/7/layout/LinearArrowProcessNumbered"/>
    <dgm:cxn modelId="{08C51F52-9499-496D-BBDA-F76CB16A6278}" srcId="{4BBA331E-9FD2-49CF-819C-1F8EED9AB985}" destId="{9908AF05-967B-4CCE-9881-54505EC7B5A2}" srcOrd="2" destOrd="0" parTransId="{7BD372A3-948B-46DA-A406-A14C7924033F}" sibTransId="{C2B51D43-CBFD-436C-9AFE-295237D7D8BD}"/>
    <dgm:cxn modelId="{1D9D5486-A4F8-4A51-9507-03512AEA697D}" type="presOf" srcId="{0B5C2244-1239-447F-954B-A79906D34A98}" destId="{36DC229A-5DAA-4730-AF09-8A95AF97042A}" srcOrd="0" destOrd="0" presId="urn:microsoft.com/office/officeart/2016/7/layout/LinearArrowProcessNumbered"/>
    <dgm:cxn modelId="{697D9986-2327-4116-8B55-5782BE997E52}" srcId="{4BBA331E-9FD2-49CF-819C-1F8EED9AB985}" destId="{37B59BB9-91A1-4DD2-B7D3-0E6C68CDB458}" srcOrd="4" destOrd="0" parTransId="{5290D6F0-E6A5-44AB-83D2-31E7B6D4EE16}" sibTransId="{690A3EA5-D943-4D7F-9031-9EC63F8047C5}"/>
    <dgm:cxn modelId="{EE7B7C87-3F8D-41DD-91E8-981822A24AC8}" type="presOf" srcId="{9908AF05-967B-4CCE-9881-54505EC7B5A2}" destId="{2A1AF4A4-6107-4DBD-8A2D-F66EA3E6E13F}" srcOrd="0" destOrd="0" presId="urn:microsoft.com/office/officeart/2016/7/layout/LinearArrowProcessNumbered"/>
    <dgm:cxn modelId="{9752DF8D-3C76-41CB-8D63-665FA4CD6879}" type="presOf" srcId="{73990909-2F9D-4E7D-B25D-C748A753F3BF}" destId="{5B2CDA1C-94FA-44D4-BAE4-B2DCF7B55A08}" srcOrd="0" destOrd="0" presId="urn:microsoft.com/office/officeart/2016/7/layout/LinearArrowProcessNumbered"/>
    <dgm:cxn modelId="{FCD0C9AA-E853-4E28-988E-6677B17D266B}" srcId="{4BBA331E-9FD2-49CF-819C-1F8EED9AB985}" destId="{6E6E7942-79B2-4A05-91A7-0603C8E7C021}" srcOrd="3" destOrd="0" parTransId="{AAB7799D-8634-4D3B-9199-CFC30125A7D7}" sibTransId="{F1313D70-03BA-4D51-B413-D59BBB0F4515}"/>
    <dgm:cxn modelId="{898D2AAD-3743-4E6C-940A-7DCE574E753E}" type="presOf" srcId="{690A3EA5-D943-4D7F-9031-9EC63F8047C5}" destId="{D4B83432-1281-4964-9B04-EBD5D5480F3B}" srcOrd="0" destOrd="0" presId="urn:microsoft.com/office/officeart/2016/7/layout/LinearArrowProcessNumbered"/>
    <dgm:cxn modelId="{340950B3-2F75-4F6B-9F39-C87A1A5C01D5}" type="presOf" srcId="{8F3C3BAD-7699-4F79-9580-317633A15D89}" destId="{03EEAE4D-E97E-44E0-AD4C-8A7C26F15D4E}" srcOrd="0" destOrd="0" presId="urn:microsoft.com/office/officeart/2016/7/layout/LinearArrowProcessNumbered"/>
    <dgm:cxn modelId="{74B4FAEC-230D-4569-9362-91776C7CFC37}" srcId="{4BBA331E-9FD2-49CF-819C-1F8EED9AB985}" destId="{8F3C3BAD-7699-4F79-9580-317633A15D89}" srcOrd="5" destOrd="0" parTransId="{EF07CC27-2361-4E36-A701-47D7374BDB82}" sibTransId="{31DB8FC9-3011-4947-B256-191A7B9479AF}"/>
    <dgm:cxn modelId="{34333B00-7106-4914-BB74-E55687A2EF5A}" type="presParOf" srcId="{84117338-5662-4EB4-A452-FADD510D0650}" destId="{6DFB4106-9A46-4715-BBC8-A3DF7FE6CB53}" srcOrd="0" destOrd="0" presId="urn:microsoft.com/office/officeart/2016/7/layout/LinearArrowProcessNumbered"/>
    <dgm:cxn modelId="{A01EBC6D-0150-451C-8E36-E703706EFF4E}" type="presParOf" srcId="{6DFB4106-9A46-4715-BBC8-A3DF7FE6CB53}" destId="{3F07A29B-4B16-4635-9500-E7ED2683B070}" srcOrd="0" destOrd="0" presId="urn:microsoft.com/office/officeart/2016/7/layout/LinearArrowProcessNumbered"/>
    <dgm:cxn modelId="{70257FD9-1C8A-49EF-B93B-5B38F9BDD6F2}" type="presParOf" srcId="{6DFB4106-9A46-4715-BBC8-A3DF7FE6CB53}" destId="{C2F62A24-E0C6-4028-A91C-33C7F9EDB356}" srcOrd="1" destOrd="0" presId="urn:microsoft.com/office/officeart/2016/7/layout/LinearArrowProcessNumbered"/>
    <dgm:cxn modelId="{24AABFF1-8EDE-43A3-8B4E-67E4F7FF45F2}" type="presParOf" srcId="{C2F62A24-E0C6-4028-A91C-33C7F9EDB356}" destId="{A9F01B87-131A-4E9A-9CE1-B781C4CFAC2A}" srcOrd="0" destOrd="0" presId="urn:microsoft.com/office/officeart/2016/7/layout/LinearArrowProcessNumbered"/>
    <dgm:cxn modelId="{E1855474-FF21-4517-B7BA-2B30B50C216F}" type="presParOf" srcId="{C2F62A24-E0C6-4028-A91C-33C7F9EDB356}" destId="{918D020D-DC06-4D8F-BE60-D18730837FC4}" srcOrd="1" destOrd="0" presId="urn:microsoft.com/office/officeart/2016/7/layout/LinearArrowProcessNumbered"/>
    <dgm:cxn modelId="{2CA9479B-E83C-4818-8583-367D58054BAA}" type="presParOf" srcId="{C2F62A24-E0C6-4028-A91C-33C7F9EDB356}" destId="{130E1300-7792-4FAA-8962-FEE1A642AE49}" srcOrd="2" destOrd="0" presId="urn:microsoft.com/office/officeart/2016/7/layout/LinearArrowProcessNumbered"/>
    <dgm:cxn modelId="{DE33EBB0-81DB-4773-93DC-E7E5FF617A61}" type="presParOf" srcId="{C2F62A24-E0C6-4028-A91C-33C7F9EDB356}" destId="{25033B93-15B2-40B8-9814-A6E143F6FB39}" srcOrd="3" destOrd="0" presId="urn:microsoft.com/office/officeart/2016/7/layout/LinearArrowProcessNumbered"/>
    <dgm:cxn modelId="{F6CAB75F-C0C8-4B99-9D73-0B22117AC4B1}" type="presParOf" srcId="{6DFB4106-9A46-4715-BBC8-A3DF7FE6CB53}" destId="{36DC229A-5DAA-4730-AF09-8A95AF97042A}" srcOrd="2" destOrd="0" presId="urn:microsoft.com/office/officeart/2016/7/layout/LinearArrowProcessNumbered"/>
    <dgm:cxn modelId="{FFA3CA96-41A6-44AE-8E09-09CE04265BFD}" type="presParOf" srcId="{84117338-5662-4EB4-A452-FADD510D0650}" destId="{6460E19D-B90E-4079-B96C-4EDDE72AE3B7}" srcOrd="1" destOrd="0" presId="urn:microsoft.com/office/officeart/2016/7/layout/LinearArrowProcessNumbered"/>
    <dgm:cxn modelId="{87FA9064-ED90-40F1-A562-DF1666D77E03}" type="presParOf" srcId="{84117338-5662-4EB4-A452-FADD510D0650}" destId="{9128C651-52D7-4300-A54C-0EC7375E8BE5}" srcOrd="2" destOrd="0" presId="urn:microsoft.com/office/officeart/2016/7/layout/LinearArrowProcessNumbered"/>
    <dgm:cxn modelId="{AE5847A6-EFCD-40B6-8A77-CA703E6599DB}" type="presParOf" srcId="{9128C651-52D7-4300-A54C-0EC7375E8BE5}" destId="{FFF9A82E-2838-48A5-BF07-FCF5AAD2F6C9}" srcOrd="0" destOrd="0" presId="urn:microsoft.com/office/officeart/2016/7/layout/LinearArrowProcessNumbered"/>
    <dgm:cxn modelId="{8A4EFAD5-A7A9-4F7E-A75C-EA63CEB352D0}" type="presParOf" srcId="{9128C651-52D7-4300-A54C-0EC7375E8BE5}" destId="{62A784FC-E9B9-4837-B1C5-0B051F1E0EBE}" srcOrd="1" destOrd="0" presId="urn:microsoft.com/office/officeart/2016/7/layout/LinearArrowProcessNumbered"/>
    <dgm:cxn modelId="{4907C2CF-5D0A-463C-9CBA-C7186FB1298E}" type="presParOf" srcId="{62A784FC-E9B9-4837-B1C5-0B051F1E0EBE}" destId="{121B1A0B-1226-4902-AA3E-A82B5B291151}" srcOrd="0" destOrd="0" presId="urn:microsoft.com/office/officeart/2016/7/layout/LinearArrowProcessNumbered"/>
    <dgm:cxn modelId="{A28503F2-B2C5-48AF-8D94-4886A420BEAB}" type="presParOf" srcId="{62A784FC-E9B9-4837-B1C5-0B051F1E0EBE}" destId="{3746D9D2-7949-4140-80D3-C0EDFF28434B}" srcOrd="1" destOrd="0" presId="urn:microsoft.com/office/officeart/2016/7/layout/LinearArrowProcessNumbered"/>
    <dgm:cxn modelId="{C445A9E3-BDB4-41DD-AA64-FC1B712DD0FA}" type="presParOf" srcId="{62A784FC-E9B9-4837-B1C5-0B051F1E0EBE}" destId="{29C64DA4-2076-41A8-9D50-447F6CD640AC}" srcOrd="2" destOrd="0" presId="urn:microsoft.com/office/officeart/2016/7/layout/LinearArrowProcessNumbered"/>
    <dgm:cxn modelId="{E880451D-9626-4984-9D8D-85F4A3409B2B}" type="presParOf" srcId="{62A784FC-E9B9-4837-B1C5-0B051F1E0EBE}" destId="{7D665516-5506-40E2-8350-46EB739F5481}" srcOrd="3" destOrd="0" presId="urn:microsoft.com/office/officeart/2016/7/layout/LinearArrowProcessNumbered"/>
    <dgm:cxn modelId="{88E505D9-EE00-4433-A16C-670D02E7E394}" type="presParOf" srcId="{9128C651-52D7-4300-A54C-0EC7375E8BE5}" destId="{5B2CDA1C-94FA-44D4-BAE4-B2DCF7B55A08}" srcOrd="2" destOrd="0" presId="urn:microsoft.com/office/officeart/2016/7/layout/LinearArrowProcessNumbered"/>
    <dgm:cxn modelId="{150CB2C7-0700-45A2-AD47-D108BA4A81AE}" type="presParOf" srcId="{84117338-5662-4EB4-A452-FADD510D0650}" destId="{38094161-BFE1-4761-90A3-CAFFA32C3F84}" srcOrd="3" destOrd="0" presId="urn:microsoft.com/office/officeart/2016/7/layout/LinearArrowProcessNumbered"/>
    <dgm:cxn modelId="{D30FA8A9-1AC1-4A4E-A310-5A01841F8551}" type="presParOf" srcId="{84117338-5662-4EB4-A452-FADD510D0650}" destId="{2C5F4005-2F0B-4F25-B947-827EDB05A0CE}" srcOrd="4" destOrd="0" presId="urn:microsoft.com/office/officeart/2016/7/layout/LinearArrowProcessNumbered"/>
    <dgm:cxn modelId="{FB886F5C-D95B-4ADB-ADD9-DFACD57DE0A5}" type="presParOf" srcId="{2C5F4005-2F0B-4F25-B947-827EDB05A0CE}" destId="{0866F550-FA0B-4E09-92D5-7217A2A0840F}" srcOrd="0" destOrd="0" presId="urn:microsoft.com/office/officeart/2016/7/layout/LinearArrowProcessNumbered"/>
    <dgm:cxn modelId="{25F61DC9-D74F-4133-89D8-E26439672E07}" type="presParOf" srcId="{2C5F4005-2F0B-4F25-B947-827EDB05A0CE}" destId="{1DF12624-FAD1-417B-9861-54572A7995B1}" srcOrd="1" destOrd="0" presId="urn:microsoft.com/office/officeart/2016/7/layout/LinearArrowProcessNumbered"/>
    <dgm:cxn modelId="{1DA6C006-4606-427B-8700-D1CA26803150}" type="presParOf" srcId="{1DF12624-FAD1-417B-9861-54572A7995B1}" destId="{EF841573-6D7F-4093-B5B3-52C55D220075}" srcOrd="0" destOrd="0" presId="urn:microsoft.com/office/officeart/2016/7/layout/LinearArrowProcessNumbered"/>
    <dgm:cxn modelId="{1EB81477-6A4C-416F-A91E-94511396BE1E}" type="presParOf" srcId="{1DF12624-FAD1-417B-9861-54572A7995B1}" destId="{1928A732-C89C-4831-AC99-684ED043523F}" srcOrd="1" destOrd="0" presId="urn:microsoft.com/office/officeart/2016/7/layout/LinearArrowProcessNumbered"/>
    <dgm:cxn modelId="{7DE13DC8-5FA7-4F5E-ADA6-CEA2BD13114F}" type="presParOf" srcId="{1DF12624-FAD1-417B-9861-54572A7995B1}" destId="{B2026CAE-4954-49AE-B755-34EC9453512C}" srcOrd="2" destOrd="0" presId="urn:microsoft.com/office/officeart/2016/7/layout/LinearArrowProcessNumbered"/>
    <dgm:cxn modelId="{E61BC6D9-3D46-4D23-A2C1-0D859EDE977F}" type="presParOf" srcId="{1DF12624-FAD1-417B-9861-54572A7995B1}" destId="{9FBD8AB5-AD95-4A1C-9A2F-5400E6229A5E}" srcOrd="3" destOrd="0" presId="urn:microsoft.com/office/officeart/2016/7/layout/LinearArrowProcessNumbered"/>
    <dgm:cxn modelId="{B7CE9EF0-1D45-4DCF-9E1B-8C9F451A30B6}" type="presParOf" srcId="{2C5F4005-2F0B-4F25-B947-827EDB05A0CE}" destId="{2A1AF4A4-6107-4DBD-8A2D-F66EA3E6E13F}" srcOrd="2" destOrd="0" presId="urn:microsoft.com/office/officeart/2016/7/layout/LinearArrowProcessNumbered"/>
    <dgm:cxn modelId="{40C62AA5-4BE7-413E-84E3-B842DD60C920}" type="presParOf" srcId="{84117338-5662-4EB4-A452-FADD510D0650}" destId="{EF4A93FA-B799-40B4-B787-A36AC817803F}" srcOrd="5" destOrd="0" presId="urn:microsoft.com/office/officeart/2016/7/layout/LinearArrowProcessNumbered"/>
    <dgm:cxn modelId="{855907AB-66DF-4C36-9421-DD9DA0994966}" type="presParOf" srcId="{84117338-5662-4EB4-A452-FADD510D0650}" destId="{8ED96E02-B74F-4FA2-AF51-F5B5A924FA29}" srcOrd="6" destOrd="0" presId="urn:microsoft.com/office/officeart/2016/7/layout/LinearArrowProcessNumbered"/>
    <dgm:cxn modelId="{769985DC-B3F7-41D7-9263-7296C15DF773}" type="presParOf" srcId="{8ED96E02-B74F-4FA2-AF51-F5B5A924FA29}" destId="{D2502165-D846-451F-BAF9-4C1776944F7C}" srcOrd="0" destOrd="0" presId="urn:microsoft.com/office/officeart/2016/7/layout/LinearArrowProcessNumbered"/>
    <dgm:cxn modelId="{0E9AB357-E64D-417F-87A2-5CC483E089D7}" type="presParOf" srcId="{8ED96E02-B74F-4FA2-AF51-F5B5A924FA29}" destId="{BC9AB527-0F43-4E7B-A692-E1067C8068F5}" srcOrd="1" destOrd="0" presId="urn:microsoft.com/office/officeart/2016/7/layout/LinearArrowProcessNumbered"/>
    <dgm:cxn modelId="{41513065-6517-4B16-B88C-3938D58776F3}" type="presParOf" srcId="{BC9AB527-0F43-4E7B-A692-E1067C8068F5}" destId="{47BB408C-B5D4-4D82-B87A-0A22340E36A1}" srcOrd="0" destOrd="0" presId="urn:microsoft.com/office/officeart/2016/7/layout/LinearArrowProcessNumbered"/>
    <dgm:cxn modelId="{D8A0051D-A65F-4178-A956-67E13F771F47}" type="presParOf" srcId="{BC9AB527-0F43-4E7B-A692-E1067C8068F5}" destId="{17ADB957-D958-4CCF-AB2E-EAA36407436B}" srcOrd="1" destOrd="0" presId="urn:microsoft.com/office/officeart/2016/7/layout/LinearArrowProcessNumbered"/>
    <dgm:cxn modelId="{91110CB7-131A-49BB-9449-1C3C2AFAF565}" type="presParOf" srcId="{BC9AB527-0F43-4E7B-A692-E1067C8068F5}" destId="{9D60BEB7-006F-4498-B13F-1454D265940E}" srcOrd="2" destOrd="0" presId="urn:microsoft.com/office/officeart/2016/7/layout/LinearArrowProcessNumbered"/>
    <dgm:cxn modelId="{D5C88F46-3BE4-48D2-A153-9BC671C9A9BE}" type="presParOf" srcId="{BC9AB527-0F43-4E7B-A692-E1067C8068F5}" destId="{CF4A0EAC-6E4C-4ABD-9468-F16881BE7CF6}" srcOrd="3" destOrd="0" presId="urn:microsoft.com/office/officeart/2016/7/layout/LinearArrowProcessNumbered"/>
    <dgm:cxn modelId="{657B7D7B-5C45-4410-903A-CE8E4BA18AC4}" type="presParOf" srcId="{8ED96E02-B74F-4FA2-AF51-F5B5A924FA29}" destId="{CEEB6EEB-E731-4AC8-B1BC-A253E223FF70}" srcOrd="2" destOrd="0" presId="urn:microsoft.com/office/officeart/2016/7/layout/LinearArrowProcessNumbered"/>
    <dgm:cxn modelId="{F2513986-2DB5-41CA-8BB7-AC07F8C3B463}" type="presParOf" srcId="{84117338-5662-4EB4-A452-FADD510D0650}" destId="{8CEDA148-4FD9-4CAB-A369-121B2B055FB5}" srcOrd="7" destOrd="0" presId="urn:microsoft.com/office/officeart/2016/7/layout/LinearArrowProcessNumbered"/>
    <dgm:cxn modelId="{7EAA64DA-4982-4470-8FF0-5B628AB8E742}" type="presParOf" srcId="{84117338-5662-4EB4-A452-FADD510D0650}" destId="{2858422F-3304-44C0-AE99-51D3FD38CD5A}" srcOrd="8" destOrd="0" presId="urn:microsoft.com/office/officeart/2016/7/layout/LinearArrowProcessNumbered"/>
    <dgm:cxn modelId="{E042616B-6644-4DE5-9647-9F03907DEF44}" type="presParOf" srcId="{2858422F-3304-44C0-AE99-51D3FD38CD5A}" destId="{43AE6BC0-743B-4601-92B8-49034CFF72D5}" srcOrd="0" destOrd="0" presId="urn:microsoft.com/office/officeart/2016/7/layout/LinearArrowProcessNumbered"/>
    <dgm:cxn modelId="{7F133E7A-83C9-4883-83C7-9A8E46E51354}" type="presParOf" srcId="{2858422F-3304-44C0-AE99-51D3FD38CD5A}" destId="{26B996B0-2C6F-4697-9712-8863AC536DD9}" srcOrd="1" destOrd="0" presId="urn:microsoft.com/office/officeart/2016/7/layout/LinearArrowProcessNumbered"/>
    <dgm:cxn modelId="{A06805E6-505A-4598-811F-CD6224719A6E}" type="presParOf" srcId="{26B996B0-2C6F-4697-9712-8863AC536DD9}" destId="{E6EEAB67-A483-4C28-9BD2-0640CF490BB2}" srcOrd="0" destOrd="0" presId="urn:microsoft.com/office/officeart/2016/7/layout/LinearArrowProcessNumbered"/>
    <dgm:cxn modelId="{C16FC3F7-83DC-453D-AA94-27183BBF54DB}" type="presParOf" srcId="{26B996B0-2C6F-4697-9712-8863AC536DD9}" destId="{C0AEDBA1-C71C-484D-8AC3-C0C24F32F727}" srcOrd="1" destOrd="0" presId="urn:microsoft.com/office/officeart/2016/7/layout/LinearArrowProcessNumbered"/>
    <dgm:cxn modelId="{8300F826-3CD7-4560-9C1A-FDC7D4D054AB}" type="presParOf" srcId="{26B996B0-2C6F-4697-9712-8863AC536DD9}" destId="{D4B83432-1281-4964-9B04-EBD5D5480F3B}" srcOrd="2" destOrd="0" presId="urn:microsoft.com/office/officeart/2016/7/layout/LinearArrowProcessNumbered"/>
    <dgm:cxn modelId="{1E4A0479-3B3E-4004-83D5-7D0431923093}" type="presParOf" srcId="{26B996B0-2C6F-4697-9712-8863AC536DD9}" destId="{1D4F3F8B-8465-42C3-90E7-2BC603B723AE}" srcOrd="3" destOrd="0" presId="urn:microsoft.com/office/officeart/2016/7/layout/LinearArrowProcessNumbered"/>
    <dgm:cxn modelId="{35147986-E24C-4027-ADDA-FD241C9D74A5}" type="presParOf" srcId="{2858422F-3304-44C0-AE99-51D3FD38CD5A}" destId="{B4F89C28-D03F-4379-B4D3-26D000345E2E}" srcOrd="2" destOrd="0" presId="urn:microsoft.com/office/officeart/2016/7/layout/LinearArrowProcessNumbered"/>
    <dgm:cxn modelId="{BC244809-1D5B-4675-B1DD-234DF7AC8853}" type="presParOf" srcId="{84117338-5662-4EB4-A452-FADD510D0650}" destId="{6450BE27-4BA7-4A0C-8DB0-F00D9C74AFFD}" srcOrd="9" destOrd="0" presId="urn:microsoft.com/office/officeart/2016/7/layout/LinearArrowProcessNumbered"/>
    <dgm:cxn modelId="{69F30726-ECB3-483F-887E-8264427EB9C8}" type="presParOf" srcId="{84117338-5662-4EB4-A452-FADD510D0650}" destId="{3885C8FB-0193-44CC-94AE-C5C9046D49EE}" srcOrd="10" destOrd="0" presId="urn:microsoft.com/office/officeart/2016/7/layout/LinearArrowProcessNumbered"/>
    <dgm:cxn modelId="{ED600424-B0B7-4F0B-B96C-C3D9F55CF58B}" type="presParOf" srcId="{3885C8FB-0193-44CC-94AE-C5C9046D49EE}" destId="{1CA32DF3-35D7-42CC-AAF0-9F25CAC49C8F}" srcOrd="0" destOrd="0" presId="urn:microsoft.com/office/officeart/2016/7/layout/LinearArrowProcessNumbered"/>
    <dgm:cxn modelId="{AE6CDCF8-CFD5-4B94-8A90-5E35174AE9D5}" type="presParOf" srcId="{3885C8FB-0193-44CC-94AE-C5C9046D49EE}" destId="{1E4D34B4-ECC1-4C18-AABE-4A3E7C80F249}" srcOrd="1" destOrd="0" presId="urn:microsoft.com/office/officeart/2016/7/layout/LinearArrowProcessNumbered"/>
    <dgm:cxn modelId="{2A1F6575-0143-4138-9475-CC38AEEA179F}" type="presParOf" srcId="{1E4D34B4-ECC1-4C18-AABE-4A3E7C80F249}" destId="{062FC020-F469-40D5-926A-DBF805CBAD2B}" srcOrd="0" destOrd="0" presId="urn:microsoft.com/office/officeart/2016/7/layout/LinearArrowProcessNumbered"/>
    <dgm:cxn modelId="{097E3DBD-1953-45D4-9C2D-C021A3343AEE}" type="presParOf" srcId="{1E4D34B4-ECC1-4C18-AABE-4A3E7C80F249}" destId="{6D78F40F-9A32-4665-8054-51F57A970FB3}" srcOrd="1" destOrd="0" presId="urn:microsoft.com/office/officeart/2016/7/layout/LinearArrowProcessNumbered"/>
    <dgm:cxn modelId="{F7FCB149-1DBC-4E7A-98BF-D08870666CEC}" type="presParOf" srcId="{1E4D34B4-ECC1-4C18-AABE-4A3E7C80F249}" destId="{31ED9AF2-81F0-4E35-BB51-3AD550E6021F}" srcOrd="2" destOrd="0" presId="urn:microsoft.com/office/officeart/2016/7/layout/LinearArrowProcessNumbered"/>
    <dgm:cxn modelId="{0CEE9617-2A11-4B59-9BFB-77F1396F39E5}" type="presParOf" srcId="{1E4D34B4-ECC1-4C18-AABE-4A3E7C80F249}" destId="{E53F3469-5EB8-47EA-BE8B-DF165C73CA99}" srcOrd="3" destOrd="0" presId="urn:microsoft.com/office/officeart/2016/7/layout/LinearArrowProcessNumbered"/>
    <dgm:cxn modelId="{1DAD36F9-F079-4DD9-AF0E-45F624996D1C}" type="presParOf" srcId="{3885C8FB-0193-44CC-94AE-C5C9046D49EE}" destId="{03EEAE4D-E97E-44E0-AD4C-8A7C26F15D4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0F5CE-C509-4B2A-9C07-86769DF2A992}">
      <dsp:nvSpPr>
        <dsp:cNvPr id="0" name=""/>
        <dsp:cNvSpPr/>
      </dsp:nvSpPr>
      <dsp:spPr>
        <a:xfrm>
          <a:off x="919255" y="305575"/>
          <a:ext cx="4632179" cy="2874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AF3C05-53B9-4390-AD7A-E0A22933A740}">
      <dsp:nvSpPr>
        <dsp:cNvPr id="0" name=""/>
        <dsp:cNvSpPr/>
      </dsp:nvSpPr>
      <dsp:spPr>
        <a:xfrm>
          <a:off x="0" y="2764505"/>
          <a:ext cx="6434910" cy="951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latin typeface="Calibri" panose="020F0502020204030204" pitchFamily="34" charset="0"/>
              <a:cs typeface="Calibri" panose="020F0502020204030204" pitchFamily="34" charset="0"/>
            </a:rPr>
            <a:t>Indictable only offences are sent immediately to the Crown Court pursuant to </a:t>
          </a:r>
          <a:r>
            <a:rPr lang="en-GB" sz="2800" kern="1200" dirty="0">
              <a:latin typeface="Calibri" panose="020F0502020204030204" pitchFamily="34" charset="0"/>
              <a:cs typeface="Calibri" panose="020F0502020204030204" pitchFamily="34" charset="0"/>
              <a:hlinkClick xmlns:r="http://schemas.openxmlformats.org/officeDocument/2006/relationships" r:id="rId3"/>
            </a:rPr>
            <a:t>s51 of the Crime and Disorder Act 1998.</a:t>
          </a:r>
          <a:endParaRPr lang="en-US" sz="2800" kern="1200" dirty="0">
            <a:latin typeface="Calibri" panose="020F0502020204030204" pitchFamily="34" charset="0"/>
            <a:cs typeface="Calibri" panose="020F0502020204030204" pitchFamily="34" charset="0"/>
          </a:endParaRPr>
        </a:p>
      </dsp:txBody>
      <dsp:txXfrm>
        <a:off x="0" y="2764505"/>
        <a:ext cx="6434910" cy="951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01B87-131A-4E9A-9CE1-B781C4CFAC2A}">
      <dsp:nvSpPr>
        <dsp:cNvPr id="0" name=""/>
        <dsp:cNvSpPr/>
      </dsp:nvSpPr>
      <dsp:spPr>
        <a:xfrm>
          <a:off x="864334" y="991682"/>
          <a:ext cx="683447" cy="71"/>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8D020D-DC06-4D8F-BE60-D18730837FC4}">
      <dsp:nvSpPr>
        <dsp:cNvPr id="0" name=""/>
        <dsp:cNvSpPr/>
      </dsp:nvSpPr>
      <dsp:spPr>
        <a:xfrm>
          <a:off x="1588788" y="934252"/>
          <a:ext cx="78596" cy="147768"/>
        </a:xfrm>
        <a:prstGeom prst="chevron">
          <a:avLst>
            <a:gd name="adj" fmla="val 90000"/>
          </a:avLst>
        </a:prstGeom>
        <a:solidFill>
          <a:schemeClr val="accent5">
            <a:tint val="40000"/>
            <a:alpha val="90000"/>
            <a:hueOff val="342827"/>
            <a:satOff val="-1073"/>
            <a:lumOff val="71"/>
            <a:alphaOff val="0"/>
          </a:schemeClr>
        </a:solidFill>
        <a:ln w="19050" cap="rnd" cmpd="sng" algn="ctr">
          <a:solidFill>
            <a:schemeClr val="accent5">
              <a:tint val="40000"/>
              <a:alpha val="90000"/>
              <a:hueOff val="342827"/>
              <a:satOff val="-1073"/>
              <a:lumOff val="71"/>
              <a:alphaOff val="0"/>
            </a:schemeClr>
          </a:solidFill>
          <a:prstDash val="solid"/>
        </a:ln>
        <a:effectLst/>
      </dsp:spPr>
      <dsp:style>
        <a:lnRef idx="2">
          <a:scrgbClr r="0" g="0" b="0"/>
        </a:lnRef>
        <a:fillRef idx="1">
          <a:scrgbClr r="0" g="0" b="0"/>
        </a:fillRef>
        <a:effectRef idx="0">
          <a:scrgbClr r="0" g="0" b="0"/>
        </a:effectRef>
        <a:fontRef idx="minor"/>
      </dsp:style>
    </dsp:sp>
    <dsp:sp modelId="{130E1300-7792-4FAA-8962-FEE1A642AE49}">
      <dsp:nvSpPr>
        <dsp:cNvPr id="0" name=""/>
        <dsp:cNvSpPr/>
      </dsp:nvSpPr>
      <dsp:spPr>
        <a:xfrm>
          <a:off x="451234" y="664049"/>
          <a:ext cx="655338" cy="655338"/>
        </a:xfrm>
        <a:prstGeom prst="ellips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47206" y="760021"/>
        <a:ext cx="463394" cy="463394"/>
      </dsp:txXfrm>
    </dsp:sp>
    <dsp:sp modelId="{36DC229A-5DAA-4730-AF09-8A95AF97042A}">
      <dsp:nvSpPr>
        <dsp:cNvPr id="0" name=""/>
        <dsp:cNvSpPr/>
      </dsp:nvSpPr>
      <dsp:spPr>
        <a:xfrm>
          <a:off x="10026" y="1484987"/>
          <a:ext cx="1537755" cy="1965600"/>
        </a:xfrm>
        <a:prstGeom prst="upArrowCallout">
          <a:avLst>
            <a:gd name="adj1" fmla="val 50000"/>
            <a:gd name="adj2" fmla="val 20000"/>
            <a:gd name="adj3" fmla="val 20000"/>
            <a:gd name="adj4" fmla="val 100000"/>
          </a:avLst>
        </a:prstGeom>
        <a:solidFill>
          <a:schemeClr val="accent5">
            <a:tint val="40000"/>
            <a:alpha val="90000"/>
            <a:hueOff val="685655"/>
            <a:satOff val="-2146"/>
            <a:lumOff val="142"/>
            <a:alphaOff val="0"/>
          </a:schemeClr>
        </a:solidFill>
        <a:ln w="19050" cap="rnd" cmpd="sng" algn="ctr">
          <a:solidFill>
            <a:schemeClr val="accent5">
              <a:tint val="40000"/>
              <a:alpha val="90000"/>
              <a:hueOff val="685655"/>
              <a:satOff val="-2146"/>
              <a:lumOff val="1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believe the case is </a:t>
          </a:r>
          <a:r>
            <a:rPr lang="en-GB" sz="1100" u="sng" kern="1200"/>
            <a:t>not</a:t>
          </a:r>
          <a:r>
            <a:rPr lang="en-GB" sz="1100" kern="1200"/>
            <a:t> suitable for summary trial, they will send the case to the Crown Court (</a:t>
          </a:r>
          <a:r>
            <a:rPr lang="en-GB" sz="1100" kern="1200">
              <a:hlinkClick xmlns:r="http://schemas.openxmlformats.org/officeDocument/2006/relationships" r:id="rId1"/>
            </a:rPr>
            <a:t>s21 MCA</a:t>
          </a:r>
          <a:r>
            <a:rPr lang="en-GB" sz="1100" kern="1200"/>
            <a:t>/</a:t>
          </a:r>
          <a:r>
            <a:rPr lang="en-GB" sz="1100" kern="1200">
              <a:hlinkClick xmlns:r="http://schemas.openxmlformats.org/officeDocument/2006/relationships" r:id="rId2"/>
            </a:rPr>
            <a:t>s51 CDA</a:t>
          </a:r>
          <a:r>
            <a:rPr lang="en-GB" sz="1100" kern="1200"/>
            <a:t>).</a:t>
          </a:r>
          <a:endParaRPr lang="en-US" sz="1100" kern="1200"/>
        </a:p>
      </dsp:txBody>
      <dsp:txXfrm>
        <a:off x="10026" y="1792538"/>
        <a:ext cx="1537755" cy="1658049"/>
      </dsp:txXfrm>
    </dsp:sp>
    <dsp:sp modelId="{121B1A0B-1226-4902-AA3E-A82B5B291151}">
      <dsp:nvSpPr>
        <dsp:cNvPr id="0" name=""/>
        <dsp:cNvSpPr/>
      </dsp:nvSpPr>
      <dsp:spPr>
        <a:xfrm>
          <a:off x="1718643" y="991682"/>
          <a:ext cx="1537755" cy="72"/>
        </a:xfrm>
        <a:prstGeom prst="rect">
          <a:avLst/>
        </a:prstGeom>
        <a:solidFill>
          <a:schemeClr val="accent5">
            <a:tint val="40000"/>
            <a:alpha val="90000"/>
            <a:hueOff val="1028482"/>
            <a:satOff val="-3220"/>
            <a:lumOff val="213"/>
            <a:alphaOff val="0"/>
          </a:schemeClr>
        </a:solidFill>
        <a:ln w="19050" cap="rnd" cmpd="sng" algn="ctr">
          <a:solidFill>
            <a:schemeClr val="accent5">
              <a:tint val="40000"/>
              <a:alpha val="90000"/>
              <a:hueOff val="1028482"/>
              <a:satOff val="-3220"/>
              <a:lumOff val="213"/>
              <a:alphaOff val="0"/>
            </a:schemeClr>
          </a:solidFill>
          <a:prstDash val="solid"/>
        </a:ln>
        <a:effectLst/>
      </dsp:spPr>
      <dsp:style>
        <a:lnRef idx="2">
          <a:scrgbClr r="0" g="0" b="0"/>
        </a:lnRef>
        <a:fillRef idx="1">
          <a:scrgbClr r="0" g="0" b="0"/>
        </a:fillRef>
        <a:effectRef idx="0">
          <a:scrgbClr r="0" g="0" b="0"/>
        </a:effectRef>
        <a:fontRef idx="minor"/>
      </dsp:style>
    </dsp:sp>
    <dsp:sp modelId="{3746D9D2-7949-4140-80D3-C0EDFF28434B}">
      <dsp:nvSpPr>
        <dsp:cNvPr id="0" name=""/>
        <dsp:cNvSpPr/>
      </dsp:nvSpPr>
      <dsp:spPr>
        <a:xfrm>
          <a:off x="3297406" y="934252"/>
          <a:ext cx="78596" cy="147768"/>
        </a:xfrm>
        <a:prstGeom prst="chevron">
          <a:avLst>
            <a:gd name="adj" fmla="val 90000"/>
          </a:avLst>
        </a:prstGeom>
        <a:solidFill>
          <a:schemeClr val="accent5">
            <a:tint val="40000"/>
            <a:alpha val="90000"/>
            <a:hueOff val="1371309"/>
            <a:satOff val="-4293"/>
            <a:lumOff val="284"/>
            <a:alphaOff val="0"/>
          </a:schemeClr>
        </a:solidFill>
        <a:ln w="19050" cap="rnd" cmpd="sng" algn="ctr">
          <a:solidFill>
            <a:schemeClr val="accent5">
              <a:tint val="40000"/>
              <a:alpha val="90000"/>
              <a:hueOff val="1371309"/>
              <a:satOff val="-4293"/>
              <a:lumOff val="284"/>
              <a:alphaOff val="0"/>
            </a:schemeClr>
          </a:solidFill>
          <a:prstDash val="solid"/>
        </a:ln>
        <a:effectLst/>
      </dsp:spPr>
      <dsp:style>
        <a:lnRef idx="2">
          <a:scrgbClr r="0" g="0" b="0"/>
        </a:lnRef>
        <a:fillRef idx="1">
          <a:scrgbClr r="0" g="0" b="0"/>
        </a:fillRef>
        <a:effectRef idx="0">
          <a:scrgbClr r="0" g="0" b="0"/>
        </a:effectRef>
        <a:fontRef idx="minor"/>
      </dsp:style>
    </dsp:sp>
    <dsp:sp modelId="{29C64DA4-2076-41A8-9D50-447F6CD640AC}">
      <dsp:nvSpPr>
        <dsp:cNvPr id="0" name=""/>
        <dsp:cNvSpPr/>
      </dsp:nvSpPr>
      <dsp:spPr>
        <a:xfrm>
          <a:off x="2159852" y="664049"/>
          <a:ext cx="655338" cy="655338"/>
        </a:xfrm>
        <a:prstGeom prst="ellipse">
          <a:avLst/>
        </a:prstGeom>
        <a:solidFill>
          <a:schemeClr val="accent5">
            <a:hueOff val="1202141"/>
            <a:satOff val="-5276"/>
            <a:lumOff val="1569"/>
            <a:alphaOff val="0"/>
          </a:schemeClr>
        </a:solidFill>
        <a:ln w="19050" cap="rnd" cmpd="sng" algn="ctr">
          <a:solidFill>
            <a:schemeClr val="accent5">
              <a:hueOff val="1202141"/>
              <a:satOff val="-527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55824" y="760021"/>
        <a:ext cx="463394" cy="463394"/>
      </dsp:txXfrm>
    </dsp:sp>
    <dsp:sp modelId="{5B2CDA1C-94FA-44D4-BAE4-B2DCF7B55A08}">
      <dsp:nvSpPr>
        <dsp:cNvPr id="0" name=""/>
        <dsp:cNvSpPr/>
      </dsp:nvSpPr>
      <dsp:spPr>
        <a:xfrm>
          <a:off x="1718643" y="1484987"/>
          <a:ext cx="1537755" cy="1965600"/>
        </a:xfrm>
        <a:prstGeom prst="upArrowCallout">
          <a:avLst>
            <a:gd name="adj1" fmla="val 50000"/>
            <a:gd name="adj2" fmla="val 20000"/>
            <a:gd name="adj3" fmla="val 20000"/>
            <a:gd name="adj4" fmla="val 100000"/>
          </a:avLst>
        </a:prstGeom>
        <a:solidFill>
          <a:schemeClr val="accent5">
            <a:tint val="40000"/>
            <a:alpha val="90000"/>
            <a:hueOff val="1714137"/>
            <a:satOff val="-5366"/>
            <a:lumOff val="356"/>
            <a:alphaOff val="0"/>
          </a:schemeClr>
        </a:solidFill>
        <a:ln w="19050" cap="rnd" cmpd="sng" algn="ctr">
          <a:solidFill>
            <a:schemeClr val="accent5">
              <a:tint val="40000"/>
              <a:alpha val="90000"/>
              <a:hueOff val="1714137"/>
              <a:satOff val="-5366"/>
              <a:lumOff val="3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decide that the case is suitable for summary trial the procedure in </a:t>
          </a:r>
          <a:r>
            <a:rPr lang="en-GB" sz="1100" kern="1200">
              <a:hlinkClick xmlns:r="http://schemas.openxmlformats.org/officeDocument/2006/relationships" r:id="rId3"/>
            </a:rPr>
            <a:t>s20 MCA </a:t>
          </a:r>
          <a:r>
            <a:rPr lang="en-GB" sz="1100" kern="1200"/>
            <a:t>is followed.</a:t>
          </a:r>
          <a:endParaRPr lang="en-US" sz="1100" kern="1200"/>
        </a:p>
      </dsp:txBody>
      <dsp:txXfrm>
        <a:off x="1718643" y="1792538"/>
        <a:ext cx="1537755" cy="1658049"/>
      </dsp:txXfrm>
    </dsp:sp>
    <dsp:sp modelId="{EF841573-6D7F-4093-B5B3-52C55D220075}">
      <dsp:nvSpPr>
        <dsp:cNvPr id="0" name=""/>
        <dsp:cNvSpPr/>
      </dsp:nvSpPr>
      <dsp:spPr>
        <a:xfrm>
          <a:off x="3427261" y="991682"/>
          <a:ext cx="1537755" cy="72"/>
        </a:xfrm>
        <a:prstGeom prst="rect">
          <a:avLst/>
        </a:prstGeom>
        <a:solidFill>
          <a:schemeClr val="accent5">
            <a:tint val="40000"/>
            <a:alpha val="90000"/>
            <a:hueOff val="2056964"/>
            <a:satOff val="-6439"/>
            <a:lumOff val="427"/>
            <a:alphaOff val="0"/>
          </a:schemeClr>
        </a:solidFill>
        <a:ln w="19050" cap="rnd" cmpd="sng" algn="ctr">
          <a:solidFill>
            <a:schemeClr val="accent5">
              <a:tint val="40000"/>
              <a:alpha val="90000"/>
              <a:hueOff val="2056964"/>
              <a:satOff val="-6439"/>
              <a:lumOff val="427"/>
              <a:alphaOff val="0"/>
            </a:schemeClr>
          </a:solidFill>
          <a:prstDash val="solid"/>
        </a:ln>
        <a:effectLst/>
      </dsp:spPr>
      <dsp:style>
        <a:lnRef idx="2">
          <a:scrgbClr r="0" g="0" b="0"/>
        </a:lnRef>
        <a:fillRef idx="1">
          <a:scrgbClr r="0" g="0" b="0"/>
        </a:fillRef>
        <a:effectRef idx="0">
          <a:scrgbClr r="0" g="0" b="0"/>
        </a:effectRef>
        <a:fontRef idx="minor"/>
      </dsp:style>
    </dsp:sp>
    <dsp:sp modelId="{1928A732-C89C-4831-AC99-684ED043523F}">
      <dsp:nvSpPr>
        <dsp:cNvPr id="0" name=""/>
        <dsp:cNvSpPr/>
      </dsp:nvSpPr>
      <dsp:spPr>
        <a:xfrm>
          <a:off x="5006024" y="934252"/>
          <a:ext cx="78596" cy="147768"/>
        </a:xfrm>
        <a:prstGeom prst="chevron">
          <a:avLst>
            <a:gd name="adj" fmla="val 90000"/>
          </a:avLst>
        </a:prstGeom>
        <a:solidFill>
          <a:schemeClr val="accent5">
            <a:tint val="40000"/>
            <a:alpha val="90000"/>
            <a:hueOff val="2399791"/>
            <a:satOff val="-7512"/>
            <a:lumOff val="498"/>
            <a:alphaOff val="0"/>
          </a:schemeClr>
        </a:solidFill>
        <a:ln w="19050" cap="rnd" cmpd="sng" algn="ctr">
          <a:solidFill>
            <a:schemeClr val="accent5">
              <a:tint val="40000"/>
              <a:alpha val="90000"/>
              <a:hueOff val="2399791"/>
              <a:satOff val="-7512"/>
              <a:lumOff val="498"/>
              <a:alphaOff val="0"/>
            </a:schemeClr>
          </a:solidFill>
          <a:prstDash val="solid"/>
        </a:ln>
        <a:effectLst/>
      </dsp:spPr>
      <dsp:style>
        <a:lnRef idx="2">
          <a:scrgbClr r="0" g="0" b="0"/>
        </a:lnRef>
        <a:fillRef idx="1">
          <a:scrgbClr r="0" g="0" b="0"/>
        </a:fillRef>
        <a:effectRef idx="0">
          <a:scrgbClr r="0" g="0" b="0"/>
        </a:effectRef>
        <a:fontRef idx="minor"/>
      </dsp:style>
    </dsp:sp>
    <dsp:sp modelId="{B2026CAE-4954-49AE-B755-34EC9453512C}">
      <dsp:nvSpPr>
        <dsp:cNvPr id="0" name=""/>
        <dsp:cNvSpPr/>
      </dsp:nvSpPr>
      <dsp:spPr>
        <a:xfrm>
          <a:off x="3868470" y="664049"/>
          <a:ext cx="655338" cy="655338"/>
        </a:xfrm>
        <a:prstGeom prst="ellipse">
          <a:avLst/>
        </a:prstGeom>
        <a:solidFill>
          <a:schemeClr val="accent5">
            <a:hueOff val="2404281"/>
            <a:satOff val="-10552"/>
            <a:lumOff val="3137"/>
            <a:alphaOff val="0"/>
          </a:schemeClr>
        </a:solidFill>
        <a:ln w="19050" cap="rnd" cmpd="sng" algn="ctr">
          <a:solidFill>
            <a:schemeClr val="accent5">
              <a:hueOff val="2404281"/>
              <a:satOff val="-10552"/>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64442" y="760021"/>
        <a:ext cx="463394" cy="463394"/>
      </dsp:txXfrm>
    </dsp:sp>
    <dsp:sp modelId="{2A1AF4A4-6107-4DBD-8A2D-F66EA3E6E13F}">
      <dsp:nvSpPr>
        <dsp:cNvPr id="0" name=""/>
        <dsp:cNvSpPr/>
      </dsp:nvSpPr>
      <dsp:spPr>
        <a:xfrm>
          <a:off x="3427261" y="1484987"/>
          <a:ext cx="1537755" cy="1965600"/>
        </a:xfrm>
        <a:prstGeom prst="upArrowCallout">
          <a:avLst>
            <a:gd name="adj1" fmla="val 50000"/>
            <a:gd name="adj2" fmla="val 20000"/>
            <a:gd name="adj3" fmla="val 20000"/>
            <a:gd name="adj4" fmla="val 100000"/>
          </a:avLst>
        </a:prstGeom>
        <a:solidFill>
          <a:schemeClr val="accent5">
            <a:tint val="40000"/>
            <a:alpha val="90000"/>
            <a:hueOff val="2742618"/>
            <a:satOff val="-8585"/>
            <a:lumOff val="569"/>
            <a:alphaOff val="0"/>
          </a:schemeClr>
        </a:solidFill>
        <a:ln w="19050" cap="rnd" cmpd="sng" algn="ctr">
          <a:solidFill>
            <a:schemeClr val="accent5">
              <a:tint val="40000"/>
              <a:alpha val="90000"/>
              <a:hueOff val="2742618"/>
              <a:satOff val="-8585"/>
              <a:lumOff val="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The defendant </a:t>
          </a:r>
          <a:r>
            <a:rPr lang="en-GB" sz="1100" u="sng" kern="1200"/>
            <a:t>may </a:t>
          </a:r>
          <a:r>
            <a:rPr lang="en-GB" sz="1100" kern="1200"/>
            <a:t>ask for and the court </a:t>
          </a:r>
          <a:r>
            <a:rPr lang="en-GB" sz="1100" u="sng" kern="1200"/>
            <a:t>may</a:t>
          </a:r>
          <a:r>
            <a:rPr lang="en-GB" sz="1100" kern="1200"/>
            <a:t> give an indication of sentence and in the light if that indication the defendant may change their indication of plea.</a:t>
          </a:r>
          <a:endParaRPr lang="en-US" sz="1100" kern="1200"/>
        </a:p>
      </dsp:txBody>
      <dsp:txXfrm>
        <a:off x="3427261" y="1792538"/>
        <a:ext cx="1537755" cy="1658049"/>
      </dsp:txXfrm>
    </dsp:sp>
    <dsp:sp modelId="{47BB408C-B5D4-4D82-B87A-0A22340E36A1}">
      <dsp:nvSpPr>
        <dsp:cNvPr id="0" name=""/>
        <dsp:cNvSpPr/>
      </dsp:nvSpPr>
      <dsp:spPr>
        <a:xfrm>
          <a:off x="5135878" y="991682"/>
          <a:ext cx="1537755" cy="72"/>
        </a:xfrm>
        <a:prstGeom prst="rect">
          <a:avLst/>
        </a:prstGeom>
        <a:solidFill>
          <a:schemeClr val="accent5">
            <a:tint val="40000"/>
            <a:alpha val="90000"/>
            <a:hueOff val="3085446"/>
            <a:satOff val="-9659"/>
            <a:lumOff val="640"/>
            <a:alphaOff val="0"/>
          </a:schemeClr>
        </a:solidFill>
        <a:ln w="19050" cap="rnd" cmpd="sng" algn="ctr">
          <a:solidFill>
            <a:schemeClr val="accent5">
              <a:tint val="40000"/>
              <a:alpha val="90000"/>
              <a:hueOff val="3085446"/>
              <a:satOff val="-9659"/>
              <a:lumOff val="640"/>
              <a:alphaOff val="0"/>
            </a:schemeClr>
          </a:solidFill>
          <a:prstDash val="solid"/>
        </a:ln>
        <a:effectLst/>
      </dsp:spPr>
      <dsp:style>
        <a:lnRef idx="2">
          <a:scrgbClr r="0" g="0" b="0"/>
        </a:lnRef>
        <a:fillRef idx="1">
          <a:scrgbClr r="0" g="0" b="0"/>
        </a:fillRef>
        <a:effectRef idx="0">
          <a:scrgbClr r="0" g="0" b="0"/>
        </a:effectRef>
        <a:fontRef idx="minor"/>
      </dsp:style>
    </dsp:sp>
    <dsp:sp modelId="{17ADB957-D958-4CCF-AB2E-EAA36407436B}">
      <dsp:nvSpPr>
        <dsp:cNvPr id="0" name=""/>
        <dsp:cNvSpPr/>
      </dsp:nvSpPr>
      <dsp:spPr>
        <a:xfrm>
          <a:off x="6714641" y="934252"/>
          <a:ext cx="78596" cy="147768"/>
        </a:xfrm>
        <a:prstGeom prst="chevron">
          <a:avLst>
            <a:gd name="adj" fmla="val 90000"/>
          </a:avLst>
        </a:prstGeom>
        <a:solidFill>
          <a:schemeClr val="accent5">
            <a:tint val="40000"/>
            <a:alpha val="90000"/>
            <a:hueOff val="3428273"/>
            <a:satOff val="-10732"/>
            <a:lumOff val="711"/>
            <a:alphaOff val="0"/>
          </a:schemeClr>
        </a:solidFill>
        <a:ln w="19050" cap="rnd" cmpd="sng" algn="ctr">
          <a:solidFill>
            <a:schemeClr val="accent5">
              <a:tint val="40000"/>
              <a:alpha val="90000"/>
              <a:hueOff val="3428273"/>
              <a:satOff val="-10732"/>
              <a:lumOff val="711"/>
              <a:alphaOff val="0"/>
            </a:schemeClr>
          </a:solidFill>
          <a:prstDash val="solid"/>
        </a:ln>
        <a:effectLst/>
      </dsp:spPr>
      <dsp:style>
        <a:lnRef idx="2">
          <a:scrgbClr r="0" g="0" b="0"/>
        </a:lnRef>
        <a:fillRef idx="1">
          <a:scrgbClr r="0" g="0" b="0"/>
        </a:fillRef>
        <a:effectRef idx="0">
          <a:scrgbClr r="0" g="0" b="0"/>
        </a:effectRef>
        <a:fontRef idx="minor"/>
      </dsp:style>
    </dsp:sp>
    <dsp:sp modelId="{9D60BEB7-006F-4498-B13F-1454D265940E}">
      <dsp:nvSpPr>
        <dsp:cNvPr id="0" name=""/>
        <dsp:cNvSpPr/>
      </dsp:nvSpPr>
      <dsp:spPr>
        <a:xfrm>
          <a:off x="5577087" y="664049"/>
          <a:ext cx="655338" cy="655338"/>
        </a:xfrm>
        <a:prstGeom prst="ellipse">
          <a:avLst/>
        </a:prstGeom>
        <a:solidFill>
          <a:schemeClr val="accent5">
            <a:hueOff val="3606422"/>
            <a:satOff val="-15828"/>
            <a:lumOff val="4706"/>
            <a:alphaOff val="0"/>
          </a:schemeClr>
        </a:solidFill>
        <a:ln w="19050" cap="rnd" cmpd="sng" algn="ctr">
          <a:solidFill>
            <a:schemeClr val="accent5">
              <a:hueOff val="3606422"/>
              <a:satOff val="-15828"/>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73059" y="760021"/>
        <a:ext cx="463394" cy="463394"/>
      </dsp:txXfrm>
    </dsp:sp>
    <dsp:sp modelId="{CEEB6EEB-E731-4AC8-B1BC-A253E223FF70}">
      <dsp:nvSpPr>
        <dsp:cNvPr id="0" name=""/>
        <dsp:cNvSpPr/>
      </dsp:nvSpPr>
      <dsp:spPr>
        <a:xfrm>
          <a:off x="5135878" y="1484987"/>
          <a:ext cx="1537755" cy="1965600"/>
        </a:xfrm>
        <a:prstGeom prst="upArrowCallout">
          <a:avLst>
            <a:gd name="adj1" fmla="val 50000"/>
            <a:gd name="adj2" fmla="val 20000"/>
            <a:gd name="adj3" fmla="val 20000"/>
            <a:gd name="adj4" fmla="val 100000"/>
          </a:avLst>
        </a:prstGeom>
        <a:solidFill>
          <a:schemeClr val="accent5">
            <a:tint val="40000"/>
            <a:alpha val="90000"/>
            <a:hueOff val="3771100"/>
            <a:satOff val="-11805"/>
            <a:lumOff val="782"/>
            <a:alphaOff val="0"/>
          </a:schemeClr>
        </a:solidFill>
        <a:ln w="19050" cap="rnd" cmpd="sng" algn="ctr">
          <a:solidFill>
            <a:schemeClr val="accent5">
              <a:tint val="40000"/>
              <a:alpha val="90000"/>
              <a:hueOff val="3771100"/>
              <a:satOff val="-11805"/>
              <a:lumOff val="7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indication of plea is not changed the defendant is asked if he consents to summary trial or whether he elects trial by jury</a:t>
          </a:r>
          <a:endParaRPr lang="en-US" sz="1100" kern="1200"/>
        </a:p>
      </dsp:txBody>
      <dsp:txXfrm>
        <a:off x="5135878" y="1792538"/>
        <a:ext cx="1537755" cy="1658049"/>
      </dsp:txXfrm>
    </dsp:sp>
    <dsp:sp modelId="{E6EEAB67-A483-4C28-9BD2-0640CF490BB2}">
      <dsp:nvSpPr>
        <dsp:cNvPr id="0" name=""/>
        <dsp:cNvSpPr/>
      </dsp:nvSpPr>
      <dsp:spPr>
        <a:xfrm>
          <a:off x="6844496" y="991682"/>
          <a:ext cx="1537755" cy="72"/>
        </a:xfrm>
        <a:prstGeom prst="rect">
          <a:avLst/>
        </a:prstGeom>
        <a:solidFill>
          <a:schemeClr val="accent5">
            <a:tint val="40000"/>
            <a:alpha val="90000"/>
            <a:hueOff val="4113928"/>
            <a:satOff val="-12878"/>
            <a:lumOff val="853"/>
            <a:alphaOff val="0"/>
          </a:schemeClr>
        </a:solidFill>
        <a:ln w="19050" cap="rnd" cmpd="sng" algn="ctr">
          <a:solidFill>
            <a:schemeClr val="accent5">
              <a:tint val="40000"/>
              <a:alpha val="90000"/>
              <a:hueOff val="4113928"/>
              <a:satOff val="-12878"/>
              <a:lumOff val="853"/>
              <a:alphaOff val="0"/>
            </a:schemeClr>
          </a:solidFill>
          <a:prstDash val="solid"/>
        </a:ln>
        <a:effectLst/>
      </dsp:spPr>
      <dsp:style>
        <a:lnRef idx="2">
          <a:scrgbClr r="0" g="0" b="0"/>
        </a:lnRef>
        <a:fillRef idx="1">
          <a:scrgbClr r="0" g="0" b="0"/>
        </a:fillRef>
        <a:effectRef idx="0">
          <a:scrgbClr r="0" g="0" b="0"/>
        </a:effectRef>
        <a:fontRef idx="minor"/>
      </dsp:style>
    </dsp:sp>
    <dsp:sp modelId="{C0AEDBA1-C71C-484D-8AC3-C0C24F32F727}">
      <dsp:nvSpPr>
        <dsp:cNvPr id="0" name=""/>
        <dsp:cNvSpPr/>
      </dsp:nvSpPr>
      <dsp:spPr>
        <a:xfrm>
          <a:off x="8423259" y="934252"/>
          <a:ext cx="78596" cy="147768"/>
        </a:xfrm>
        <a:prstGeom prst="chevron">
          <a:avLst>
            <a:gd name="adj" fmla="val 90000"/>
          </a:avLst>
        </a:prstGeom>
        <a:solidFill>
          <a:schemeClr val="accent5">
            <a:tint val="40000"/>
            <a:alpha val="90000"/>
            <a:hueOff val="4456755"/>
            <a:satOff val="-13951"/>
            <a:lumOff val="925"/>
            <a:alphaOff val="0"/>
          </a:schemeClr>
        </a:solidFill>
        <a:ln w="19050" cap="rnd" cmpd="sng" algn="ctr">
          <a:solidFill>
            <a:schemeClr val="accent5">
              <a:tint val="40000"/>
              <a:alpha val="90000"/>
              <a:hueOff val="4456755"/>
              <a:satOff val="-13951"/>
              <a:lumOff val="925"/>
              <a:alphaOff val="0"/>
            </a:schemeClr>
          </a:solidFill>
          <a:prstDash val="solid"/>
        </a:ln>
        <a:effectLst/>
      </dsp:spPr>
      <dsp:style>
        <a:lnRef idx="2">
          <a:scrgbClr r="0" g="0" b="0"/>
        </a:lnRef>
        <a:fillRef idx="1">
          <a:scrgbClr r="0" g="0" b="0"/>
        </a:fillRef>
        <a:effectRef idx="0">
          <a:scrgbClr r="0" g="0" b="0"/>
        </a:effectRef>
        <a:fontRef idx="minor"/>
      </dsp:style>
    </dsp:sp>
    <dsp:sp modelId="{D4B83432-1281-4964-9B04-EBD5D5480F3B}">
      <dsp:nvSpPr>
        <dsp:cNvPr id="0" name=""/>
        <dsp:cNvSpPr/>
      </dsp:nvSpPr>
      <dsp:spPr>
        <a:xfrm>
          <a:off x="7285705" y="664049"/>
          <a:ext cx="655338" cy="655338"/>
        </a:xfrm>
        <a:prstGeom prst="ellipse">
          <a:avLst/>
        </a:prstGeom>
        <a:solidFill>
          <a:schemeClr val="accent5">
            <a:hueOff val="4808562"/>
            <a:satOff val="-21104"/>
            <a:lumOff val="6274"/>
            <a:alphaOff val="0"/>
          </a:schemeClr>
        </a:solidFill>
        <a:ln w="19050" cap="rnd" cmpd="sng" algn="ctr">
          <a:solidFill>
            <a:schemeClr val="accent5">
              <a:hueOff val="4808562"/>
              <a:satOff val="-21104"/>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381677" y="760021"/>
        <a:ext cx="463394" cy="463394"/>
      </dsp:txXfrm>
    </dsp:sp>
    <dsp:sp modelId="{B4F89C28-D03F-4379-B4D3-26D000345E2E}">
      <dsp:nvSpPr>
        <dsp:cNvPr id="0" name=""/>
        <dsp:cNvSpPr/>
      </dsp:nvSpPr>
      <dsp:spPr>
        <a:xfrm>
          <a:off x="6844496" y="1484987"/>
          <a:ext cx="1537755" cy="1965600"/>
        </a:xfrm>
        <a:prstGeom prst="upArrowCallout">
          <a:avLst>
            <a:gd name="adj1" fmla="val 50000"/>
            <a:gd name="adj2" fmla="val 20000"/>
            <a:gd name="adj3" fmla="val 20000"/>
            <a:gd name="adj4" fmla="val 100000"/>
          </a:avLst>
        </a:prstGeom>
        <a:solidFill>
          <a:schemeClr val="accent5">
            <a:tint val="40000"/>
            <a:alpha val="90000"/>
            <a:hueOff val="4799582"/>
            <a:satOff val="-15024"/>
            <a:lumOff val="996"/>
            <a:alphaOff val="0"/>
          </a:schemeClr>
        </a:solidFill>
        <a:ln w="19050" cap="rnd" cmpd="sng" algn="ctr">
          <a:solidFill>
            <a:schemeClr val="accent5">
              <a:tint val="40000"/>
              <a:alpha val="90000"/>
              <a:hueOff val="4799582"/>
              <a:satOff val="-15024"/>
              <a:lumOff val="9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he consents to summary trial case adjourn for trial.</a:t>
          </a:r>
          <a:endParaRPr lang="en-US" sz="1100" kern="1200"/>
        </a:p>
      </dsp:txBody>
      <dsp:txXfrm>
        <a:off x="6844496" y="1792538"/>
        <a:ext cx="1537755" cy="1658049"/>
      </dsp:txXfrm>
    </dsp:sp>
    <dsp:sp modelId="{062FC020-F469-40D5-926A-DBF805CBAD2B}">
      <dsp:nvSpPr>
        <dsp:cNvPr id="0" name=""/>
        <dsp:cNvSpPr/>
      </dsp:nvSpPr>
      <dsp:spPr>
        <a:xfrm>
          <a:off x="8553114" y="991682"/>
          <a:ext cx="768877" cy="72"/>
        </a:xfrm>
        <a:prstGeom prst="rect">
          <a:avLst/>
        </a:prstGeom>
        <a:solidFill>
          <a:schemeClr val="accent5">
            <a:tint val="40000"/>
            <a:alpha val="90000"/>
            <a:hueOff val="5142410"/>
            <a:satOff val="-16098"/>
            <a:lumOff val="1067"/>
            <a:alphaOff val="0"/>
          </a:schemeClr>
        </a:solidFill>
        <a:ln w="19050" cap="rnd" cmpd="sng" algn="ctr">
          <a:solidFill>
            <a:schemeClr val="accent5">
              <a:tint val="40000"/>
              <a:alpha val="90000"/>
              <a:hueOff val="5142410"/>
              <a:satOff val="-16098"/>
              <a:lumOff val="1067"/>
              <a:alphaOff val="0"/>
            </a:schemeClr>
          </a:solidFill>
          <a:prstDash val="solid"/>
        </a:ln>
        <a:effectLst/>
      </dsp:spPr>
      <dsp:style>
        <a:lnRef idx="2">
          <a:scrgbClr r="0" g="0" b="0"/>
        </a:lnRef>
        <a:fillRef idx="1">
          <a:scrgbClr r="0" g="0" b="0"/>
        </a:fillRef>
        <a:effectRef idx="0">
          <a:scrgbClr r="0" g="0" b="0"/>
        </a:effectRef>
        <a:fontRef idx="minor"/>
      </dsp:style>
    </dsp:sp>
    <dsp:sp modelId="{31ED9AF2-81F0-4E35-BB51-3AD550E6021F}">
      <dsp:nvSpPr>
        <dsp:cNvPr id="0" name=""/>
        <dsp:cNvSpPr/>
      </dsp:nvSpPr>
      <dsp:spPr>
        <a:xfrm>
          <a:off x="8994323" y="664049"/>
          <a:ext cx="655338" cy="655338"/>
        </a:xfrm>
        <a:prstGeom prst="ellipse">
          <a:avLst/>
        </a:prstGeom>
        <a:solidFill>
          <a:schemeClr val="accent5">
            <a:hueOff val="6010703"/>
            <a:satOff val="-26380"/>
            <a:lumOff val="7843"/>
            <a:alphaOff val="0"/>
          </a:schemeClr>
        </a:solidFill>
        <a:ln w="19050" cap="rnd"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090295" y="760021"/>
        <a:ext cx="463394" cy="463394"/>
      </dsp:txXfrm>
    </dsp:sp>
    <dsp:sp modelId="{03EEAE4D-E97E-44E0-AD4C-8A7C26F15D4E}">
      <dsp:nvSpPr>
        <dsp:cNvPr id="0" name=""/>
        <dsp:cNvSpPr/>
      </dsp:nvSpPr>
      <dsp:spPr>
        <a:xfrm>
          <a:off x="8553114" y="1484987"/>
          <a:ext cx="1537755" cy="1965600"/>
        </a:xfrm>
        <a:prstGeom prst="upArrowCallout">
          <a:avLst>
            <a:gd name="adj1" fmla="val 50000"/>
            <a:gd name="adj2" fmla="val 20000"/>
            <a:gd name="adj3" fmla="val 20000"/>
            <a:gd name="adj4" fmla="val 100000"/>
          </a:avLst>
        </a:prstGeom>
        <a:solidFill>
          <a:schemeClr val="accent5">
            <a:tint val="40000"/>
            <a:alpha val="90000"/>
            <a:hueOff val="5828064"/>
            <a:satOff val="-18244"/>
            <a:lumOff val="1209"/>
            <a:alphaOff val="0"/>
          </a:schemeClr>
        </a:solidFill>
        <a:ln w="19050" cap="rnd" cmpd="sng" algn="ctr">
          <a:solidFill>
            <a:schemeClr val="accent5">
              <a:tint val="40000"/>
              <a:alpha val="90000"/>
              <a:hueOff val="5828064"/>
              <a:satOff val="-18244"/>
              <a:lumOff val="120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elects the case is sent to Crown Court pursuant to s51.</a:t>
          </a:r>
          <a:endParaRPr lang="en-US" sz="1100" kern="1200"/>
        </a:p>
      </dsp:txBody>
      <dsp:txXfrm>
        <a:off x="8553114" y="1792538"/>
        <a:ext cx="1537755" cy="16580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IDPC – initial details of the prosecution’s case.</a:t>
            </a:r>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1811062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3582859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12/29/2025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12/29/2025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12/29/2025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12/29/2025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12/29/2025</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12/29/2025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12/29/2025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entencingcouncil.org.uk/publications/item/magistrates-court-sentencing-guidelin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28486074@N08/6924929159/"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hyperlink" Target="https://www.legislation.gov.uk/ukpga/1980/43/section/22" TargetMode="External"/><Relationship Id="rId7" Type="http://schemas.openxmlformats.org/officeDocument/2006/relationships/hyperlink" Target="https://creativecommons.org/licenses/by-nd/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journalistsresource.org/economics/the-impact-of-crime-on-property-values-research-roundup/" TargetMode="External"/><Relationship Id="rId11" Type="http://schemas.openxmlformats.org/officeDocument/2006/relationships/hyperlink" Target="https://www.flickr.com/photos/28486074@N08/6924929159/" TargetMode="External"/><Relationship Id="rId5" Type="http://schemas.openxmlformats.org/officeDocument/2006/relationships/image" Target="../media/image10.jpg"/><Relationship Id="rId10" Type="http://schemas.openxmlformats.org/officeDocument/2006/relationships/image" Target="../media/image4.jpg"/><Relationship Id="rId4" Type="http://schemas.openxmlformats.org/officeDocument/2006/relationships/hyperlink" Target="https://www.legislation.gov.uk/ukpga/1980/43/section/22A" TargetMode="External"/><Relationship Id="rId9" Type="http://schemas.openxmlformats.org/officeDocument/2006/relationships/hyperlink" Target="https://www.flickr.com/photos/mamchenkov/272490276/"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justice.gov.uk/courts/procedure-rules/criminal/docs/october-2015/cm001england-eng.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3277" y="570771"/>
            <a:ext cx="9638443" cy="1285513"/>
          </a:xfrm>
          <a:ln>
            <a:noFill/>
          </a:ln>
        </p:spPr>
        <p:txBody>
          <a:bodyPr>
            <a:normAutofit/>
          </a:bodyPr>
          <a:lstStyle/>
          <a:p>
            <a:pPr algn="ctr"/>
            <a:r>
              <a:rPr lang="en-US" sz="5000" dirty="0"/>
              <a:t>Criminal litigation</a:t>
            </a:r>
          </a:p>
        </p:txBody>
      </p:sp>
      <p:sp>
        <p:nvSpPr>
          <p:cNvPr id="3" name="Content Placeholder 2"/>
          <p:cNvSpPr>
            <a:spLocks noGrp="1"/>
          </p:cNvSpPr>
          <p:nvPr>
            <p:ph type="subTitle" idx="1"/>
          </p:nvPr>
        </p:nvSpPr>
        <p:spPr>
          <a:xfrm>
            <a:off x="831739" y="2137484"/>
            <a:ext cx="9638443" cy="1237802"/>
          </a:xfrm>
        </p:spPr>
        <p:txBody>
          <a:bodyPr>
            <a:normAutofit/>
          </a:bodyPr>
          <a:lstStyle/>
          <a:p>
            <a:pPr algn="ctr"/>
            <a:r>
              <a:rPr lang="en-GB" sz="3600" b="1">
                <a:latin typeface="+mj-lt"/>
              </a:rPr>
              <a:t> </a:t>
            </a:r>
            <a:r>
              <a:rPr lang="en-GB" sz="3600" b="1" dirty="0">
                <a:latin typeface="+mj-lt"/>
              </a:rPr>
              <a:t>Plea before Venue and Allocation</a:t>
            </a:r>
          </a:p>
        </p:txBody>
      </p:sp>
      <p:pic>
        <p:nvPicPr>
          <p:cNvPr id="5" name="Picture 4" descr="A screen shot of a white and blue background&#10;&#10;Description automatically generated">
            <a:extLst>
              <a:ext uri="{FF2B5EF4-FFF2-40B4-BE49-F238E27FC236}">
                <a16:creationId xmlns:a16="http://schemas.microsoft.com/office/drawing/2014/main" id="{2C03402E-B2D1-A19C-B4FE-4A28613BDE1A}"/>
              </a:ext>
            </a:extLst>
          </p:cNvPr>
          <p:cNvPicPr>
            <a:picLocks noChangeAspect="1"/>
          </p:cNvPicPr>
          <p:nvPr/>
        </p:nvPicPr>
        <p:blipFill>
          <a:blip r:embed="rId2"/>
          <a:stretch>
            <a:fillRect/>
          </a:stretch>
        </p:blipFill>
        <p:spPr>
          <a:xfrm>
            <a:off x="3519844" y="3559236"/>
            <a:ext cx="3370105" cy="2197342"/>
          </a:xfrm>
          <a:prstGeom prst="rect">
            <a:avLst/>
          </a:prstGeom>
        </p:spPr>
      </p:pic>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912" y="1007174"/>
            <a:ext cx="2730414" cy="4946003"/>
          </a:xfrm>
        </p:spPr>
        <p:txBody>
          <a:bodyPr>
            <a:normAutofit/>
          </a:bodyPr>
          <a:lstStyle/>
          <a:p>
            <a:r>
              <a:rPr lang="en-US" sz="3600" dirty="0">
                <a:solidFill>
                  <a:srgbClr val="FFFFFF"/>
                </a:solidFill>
              </a:rPr>
              <a:t>Aims</a:t>
            </a:r>
          </a:p>
        </p:txBody>
      </p:sp>
      <p:sp>
        <p:nvSpPr>
          <p:cNvPr id="3" name="Content Placeholder 2"/>
          <p:cNvSpPr>
            <a:spLocks noGrp="1"/>
          </p:cNvSpPr>
          <p:nvPr>
            <p:ph type="body" idx="1"/>
          </p:nvPr>
        </p:nvSpPr>
        <p:spPr>
          <a:xfrm>
            <a:off x="733849" y="2112698"/>
            <a:ext cx="10092801" cy="3062778"/>
          </a:xfrm>
        </p:spPr>
        <p:txBody>
          <a:bodyPr anchor="ctr">
            <a:normAutofit/>
          </a:bodyPr>
          <a:lstStyle/>
          <a:p>
            <a:r>
              <a:rPr lang="en-US" sz="4400" dirty="0">
                <a:solidFill>
                  <a:srgbClr val="212121"/>
                </a:solidFill>
                <a:latin typeface="Calibri" panose="020F0502020204030204" pitchFamily="34" charset="0"/>
                <a:cs typeface="Calibri" panose="020F0502020204030204" pitchFamily="34" charset="0"/>
              </a:rPr>
              <a:t>To understand the function of the allocation hearing</a:t>
            </a:r>
          </a:p>
          <a:p>
            <a:r>
              <a:rPr lang="en-US" sz="4400" dirty="0">
                <a:solidFill>
                  <a:srgbClr val="212121"/>
                </a:solidFill>
                <a:latin typeface="Calibri" panose="020F0502020204030204" pitchFamily="34" charset="0"/>
                <a:cs typeface="Calibri" panose="020F0502020204030204" pitchFamily="34" charset="0"/>
              </a:rPr>
              <a:t>To understand where cases will be tried</a:t>
            </a:r>
          </a:p>
          <a:p>
            <a:pPr marL="0" indent="0">
              <a:buNone/>
            </a:pPr>
            <a:endParaRPr lang="en-US" dirty="0">
              <a:solidFill>
                <a:srgbClr val="212121"/>
              </a:solidFill>
            </a:endParaRPr>
          </a:p>
        </p:txBody>
      </p:sp>
      <p:sp>
        <p:nvSpPr>
          <p:cNvPr id="4" name="TextBox 3">
            <a:extLst>
              <a:ext uri="{FF2B5EF4-FFF2-40B4-BE49-F238E27FC236}">
                <a16:creationId xmlns:a16="http://schemas.microsoft.com/office/drawing/2014/main" id="{BDD6E507-505A-8FB8-DB06-ED959BF87159}"/>
              </a:ext>
            </a:extLst>
          </p:cNvPr>
          <p:cNvSpPr txBox="1"/>
          <p:nvPr/>
        </p:nvSpPr>
        <p:spPr>
          <a:xfrm>
            <a:off x="1368688" y="1060005"/>
            <a:ext cx="8101467" cy="830997"/>
          </a:xfrm>
          <a:prstGeom prst="rect">
            <a:avLst/>
          </a:prstGeom>
          <a:noFill/>
        </p:spPr>
        <p:txBody>
          <a:bodyPr wrap="square" rtlCol="0">
            <a:spAutoFit/>
          </a:bodyPr>
          <a:lstStyle/>
          <a:p>
            <a:r>
              <a:rPr lang="en-GB" sz="4800" dirty="0">
                <a:solidFill>
                  <a:schemeClr val="bg2">
                    <a:lumMod val="50000"/>
                  </a:schemeClr>
                </a:solidFill>
              </a:rPr>
              <a:t>AIMS</a:t>
            </a:r>
          </a:p>
        </p:txBody>
      </p:sp>
    </p:spTree>
    <p:extLst>
      <p:ext uri="{BB962C8B-B14F-4D97-AF65-F5344CB8AC3E}">
        <p14:creationId xmlns:p14="http://schemas.microsoft.com/office/powerpoint/2010/main" val="2124446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BFB3-F089-4DFB-BE54-D1C6638914F3}"/>
              </a:ext>
            </a:extLst>
          </p:cNvPr>
          <p:cNvSpPr>
            <a:spLocks noGrp="1"/>
          </p:cNvSpPr>
          <p:nvPr>
            <p:ph type="title"/>
          </p:nvPr>
        </p:nvSpPr>
        <p:spPr>
          <a:xfrm>
            <a:off x="573201" y="804032"/>
            <a:ext cx="2918458" cy="3840480"/>
          </a:xfrm>
          <a:ln>
            <a:solidFill>
              <a:schemeClr val="tx1"/>
            </a:solidFill>
          </a:ln>
        </p:spPr>
        <p:txBody>
          <a:bodyPr>
            <a:normAutofit/>
          </a:bodyPr>
          <a:lstStyle/>
          <a:p>
            <a:r>
              <a:rPr lang="en-GB" dirty="0">
                <a:solidFill>
                  <a:schemeClr val="tx1"/>
                </a:solidFill>
              </a:rPr>
              <a:t>Sentencing powers of the Magistrates’ Court</a:t>
            </a:r>
          </a:p>
        </p:txBody>
      </p:sp>
      <p:sp>
        <p:nvSpPr>
          <p:cNvPr id="3" name="Content Placeholder 2">
            <a:extLst>
              <a:ext uri="{FF2B5EF4-FFF2-40B4-BE49-F238E27FC236}">
                <a16:creationId xmlns:a16="http://schemas.microsoft.com/office/drawing/2014/main" id="{3504B347-9C52-457D-9999-B703D3DCBA02}"/>
              </a:ext>
            </a:extLst>
          </p:cNvPr>
          <p:cNvSpPr>
            <a:spLocks noGrp="1"/>
          </p:cNvSpPr>
          <p:nvPr>
            <p:ph idx="1"/>
          </p:nvPr>
        </p:nvSpPr>
        <p:spPr>
          <a:xfrm>
            <a:off x="3992879" y="1467990"/>
            <a:ext cx="5989317" cy="3840480"/>
          </a:xfrm>
        </p:spPr>
        <p:txBody>
          <a:bodyPr anchor="ctr">
            <a:normAutofit/>
          </a:bodyPr>
          <a:lstStyle/>
          <a:p>
            <a:pPr marL="0" indent="0">
              <a:buNone/>
            </a:pPr>
            <a:r>
              <a:rPr lang="en-GB" sz="3200" dirty="0">
                <a:solidFill>
                  <a:schemeClr val="tx1"/>
                </a:solidFill>
                <a:latin typeface="Calibri" panose="020F0502020204030204" pitchFamily="34" charset="0"/>
                <a:cs typeface="Calibri" panose="020F0502020204030204" pitchFamily="34" charset="0"/>
              </a:rPr>
              <a:t>Task – what are the sentencing powers of the Magistrates’ Court? </a:t>
            </a:r>
          </a:p>
          <a:p>
            <a:endParaRPr lang="en-GB" sz="2000" dirty="0">
              <a:solidFill>
                <a:schemeClr val="tx1"/>
              </a:solidFill>
            </a:endParaRPr>
          </a:p>
        </p:txBody>
      </p:sp>
    </p:spTree>
    <p:extLst>
      <p:ext uri="{BB962C8B-B14F-4D97-AF65-F5344CB8AC3E}">
        <p14:creationId xmlns:p14="http://schemas.microsoft.com/office/powerpoint/2010/main" val="13266413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A99B4-9F3C-78DB-56FD-EA20FB152F70}"/>
              </a:ext>
            </a:extLst>
          </p:cNvPr>
          <p:cNvSpPr>
            <a:spLocks noGrp="1"/>
          </p:cNvSpPr>
          <p:nvPr>
            <p:ph type="title"/>
          </p:nvPr>
        </p:nvSpPr>
        <p:spPr/>
        <p:txBody>
          <a:bodyPr/>
          <a:lstStyle/>
          <a:p>
            <a:r>
              <a:rPr lang="en-GB" dirty="0"/>
              <a:t>Plea Before Venue</a:t>
            </a:r>
          </a:p>
        </p:txBody>
      </p:sp>
      <p:sp>
        <p:nvSpPr>
          <p:cNvPr id="3" name="Content Placeholder 2">
            <a:extLst>
              <a:ext uri="{FF2B5EF4-FFF2-40B4-BE49-F238E27FC236}">
                <a16:creationId xmlns:a16="http://schemas.microsoft.com/office/drawing/2014/main" id="{F30654A8-47AE-D846-F474-5632406AEE69}"/>
              </a:ext>
            </a:extLst>
          </p:cNvPr>
          <p:cNvSpPr>
            <a:spLocks noGrp="1"/>
          </p:cNvSpPr>
          <p:nvPr>
            <p:ph idx="1"/>
          </p:nvPr>
        </p:nvSpPr>
        <p:spPr>
          <a:xfrm>
            <a:off x="589971" y="1560696"/>
            <a:ext cx="9369418" cy="3880773"/>
          </a:xfrm>
        </p:spPr>
        <p:txBody>
          <a:bodyPr>
            <a:noAutofit/>
          </a:bodyPr>
          <a:lstStyle/>
          <a:p>
            <a:r>
              <a:rPr lang="en-GB" sz="3200" b="0" i="0" dirty="0">
                <a:solidFill>
                  <a:srgbClr val="000000"/>
                </a:solidFill>
                <a:effectLst/>
                <a:latin typeface="Calibri" panose="020F0502020204030204" pitchFamily="34" charset="0"/>
                <a:cs typeface="Calibri" panose="020F0502020204030204" pitchFamily="34" charset="0"/>
              </a:rPr>
              <a:t>When a defendant is charged with a summary only offence, the court will take a plea from the defendant. </a:t>
            </a:r>
          </a:p>
          <a:p>
            <a:r>
              <a:rPr lang="en-GB" sz="3200" b="0" i="0" dirty="0">
                <a:solidFill>
                  <a:srgbClr val="000000"/>
                </a:solidFill>
                <a:effectLst/>
                <a:latin typeface="Calibri" panose="020F0502020204030204" pitchFamily="34" charset="0"/>
                <a:cs typeface="Calibri" panose="020F0502020204030204" pitchFamily="34" charset="0"/>
              </a:rPr>
              <a:t>If the plea is guilty, the Magistrates’ Court will proceed to consider sentence. </a:t>
            </a:r>
          </a:p>
          <a:p>
            <a:r>
              <a:rPr lang="en-GB" sz="3200" b="0" i="0" dirty="0">
                <a:solidFill>
                  <a:srgbClr val="000000"/>
                </a:solidFill>
                <a:effectLst/>
                <a:latin typeface="Calibri" panose="020F0502020204030204" pitchFamily="34" charset="0"/>
                <a:cs typeface="Calibri" panose="020F0502020204030204" pitchFamily="34" charset="0"/>
              </a:rPr>
              <a:t>If the plea is not guilty, the magistrates will conduct a case management hearing and fix a date for trial. </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84465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10E5-0C43-881B-961D-8C3B19F08CDE}"/>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D847FF7C-8F41-A479-6723-0D7652D385BD}"/>
              </a:ext>
            </a:extLst>
          </p:cNvPr>
          <p:cNvSpPr>
            <a:spLocks noGrp="1"/>
          </p:cNvSpPr>
          <p:nvPr>
            <p:ph idx="1"/>
          </p:nvPr>
        </p:nvSpPr>
        <p:spPr>
          <a:xfrm>
            <a:off x="677334" y="1608498"/>
            <a:ext cx="8596668" cy="3880773"/>
          </a:xfrm>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If the defendant has been charged with an either-way offence, a different procedure occurs. </a:t>
            </a:r>
          </a:p>
          <a:p>
            <a:r>
              <a:rPr lang="en-GB" sz="2800" b="0" i="0" dirty="0">
                <a:solidFill>
                  <a:srgbClr val="000000"/>
                </a:solidFill>
                <a:effectLst/>
                <a:latin typeface="Calibri" panose="020F0502020204030204" pitchFamily="34" charset="0"/>
                <a:cs typeface="Calibri" panose="020F0502020204030204" pitchFamily="34" charset="0"/>
              </a:rPr>
              <a:t>Defendants charged with either-way offences are subject to the plea before venue procedure, which precedes an allocation hearing (</a:t>
            </a:r>
            <a:r>
              <a:rPr lang="en-GB" sz="2800" b="1" i="0" dirty="0">
                <a:solidFill>
                  <a:srgbClr val="000000"/>
                </a:solidFill>
                <a:effectLst/>
                <a:latin typeface="Calibri" panose="020F0502020204030204" pitchFamily="34" charset="0"/>
                <a:cs typeface="Calibri" panose="020F0502020204030204" pitchFamily="34" charset="0"/>
              </a:rPr>
              <a:t>s17A MCA 1980</a:t>
            </a:r>
            <a:r>
              <a:rPr lang="en-GB" sz="2800" b="0" i="0" dirty="0">
                <a:solidFill>
                  <a:srgbClr val="000000"/>
                </a:solidFill>
                <a:effectLst/>
                <a:latin typeface="Calibri" panose="020F0502020204030204" pitchFamily="34" charset="0"/>
                <a:cs typeface="Calibri" panose="020F0502020204030204" pitchFamily="34" charset="0"/>
              </a:rPr>
              <a:t>). </a:t>
            </a:r>
          </a:p>
          <a:p>
            <a:r>
              <a:rPr lang="en-GB" sz="2800" b="0" i="0" dirty="0">
                <a:solidFill>
                  <a:srgbClr val="000000"/>
                </a:solidFill>
                <a:effectLst/>
                <a:latin typeface="Calibri" panose="020F0502020204030204" pitchFamily="34" charset="0"/>
                <a:cs typeface="Calibri" panose="020F0502020204030204" pitchFamily="34" charset="0"/>
              </a:rPr>
              <a:t>The procedure provides the defendant with an opportunity to indicate how they intend to plead to the either-way offence. </a:t>
            </a:r>
          </a:p>
        </p:txBody>
      </p:sp>
    </p:spTree>
    <p:extLst>
      <p:ext uri="{BB962C8B-B14F-4D97-AF65-F5344CB8AC3E}">
        <p14:creationId xmlns:p14="http://schemas.microsoft.com/office/powerpoint/2010/main" val="17743388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F3F83-7C99-18CA-D7D9-2B928A7FDA30}"/>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0CF5F35B-A5D2-6798-54D6-C8C2178F999B}"/>
              </a:ext>
            </a:extLst>
          </p:cNvPr>
          <p:cNvSpPr>
            <a:spLocks noGrp="1"/>
          </p:cNvSpPr>
          <p:nvPr>
            <p:ph idx="1"/>
          </p:nvPr>
        </p:nvSpPr>
        <p:spPr>
          <a:xfrm>
            <a:off x="568066" y="1637253"/>
            <a:ext cx="8596668" cy="3880773"/>
          </a:xfrm>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There is some pressure on the defendant to enter a guilty plea at the PBV hearing, which comes from the availability of a generous sentencing discount for entering a guilty plea early in the proceedings.</a:t>
            </a:r>
          </a:p>
          <a:p>
            <a:r>
              <a:rPr lang="en-GB" sz="2800" b="0" i="0" dirty="0">
                <a:solidFill>
                  <a:srgbClr val="000000"/>
                </a:solidFill>
                <a:effectLst/>
                <a:latin typeface="Calibri" panose="020F0502020204030204" pitchFamily="34" charset="0"/>
                <a:cs typeface="Calibri" panose="020F0502020204030204" pitchFamily="34" charset="0"/>
              </a:rPr>
              <a:t>The decision to plead guilty will often be taken on the advice of a defence solicitor who will have reviewed the available evidence against their client.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0239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453F-8037-4481-BAFB-67747E05515B}"/>
              </a:ext>
            </a:extLst>
          </p:cNvPr>
          <p:cNvSpPr>
            <a:spLocks noGrp="1"/>
          </p:cNvSpPr>
          <p:nvPr>
            <p:ph type="title"/>
          </p:nvPr>
        </p:nvSpPr>
        <p:spPr>
          <a:xfrm>
            <a:off x="1295402" y="982132"/>
            <a:ext cx="9601196" cy="1303867"/>
          </a:xfrm>
        </p:spPr>
        <p:txBody>
          <a:bodyPr>
            <a:normAutofit/>
          </a:bodyPr>
          <a:lstStyle/>
          <a:p>
            <a:r>
              <a:rPr lang="en-GB">
                <a:solidFill>
                  <a:srgbClr val="262626"/>
                </a:solidFill>
              </a:rPr>
              <a:t>Indictable only offences </a:t>
            </a:r>
          </a:p>
        </p:txBody>
      </p:sp>
      <p:graphicFrame>
        <p:nvGraphicFramePr>
          <p:cNvPr id="5" name="Content Placeholder 2">
            <a:extLst>
              <a:ext uri="{FF2B5EF4-FFF2-40B4-BE49-F238E27FC236}">
                <a16:creationId xmlns:a16="http://schemas.microsoft.com/office/drawing/2014/main" id="{95025C81-9A20-4CF0-8871-E8F509C825BD}"/>
              </a:ext>
            </a:extLst>
          </p:cNvPr>
          <p:cNvGraphicFramePr>
            <a:graphicFrameLocks noGrp="1"/>
          </p:cNvGraphicFramePr>
          <p:nvPr>
            <p:ph idx="1"/>
            <p:extLst>
              <p:ext uri="{D42A27DB-BD31-4B8C-83A1-F6EECF244321}">
                <p14:modId xmlns:p14="http://schemas.microsoft.com/office/powerpoint/2010/main" val="579240223"/>
              </p:ext>
            </p:extLst>
          </p:nvPr>
        </p:nvGraphicFramePr>
        <p:xfrm>
          <a:off x="1397809" y="2096713"/>
          <a:ext cx="6470690" cy="3715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365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522B-1B22-1ABE-4E39-B993EC15BC84}"/>
              </a:ext>
            </a:extLst>
          </p:cNvPr>
          <p:cNvSpPr>
            <a:spLocks noGrp="1"/>
          </p:cNvSpPr>
          <p:nvPr>
            <p:ph type="title"/>
          </p:nvPr>
        </p:nvSpPr>
        <p:spPr>
          <a:xfrm>
            <a:off x="349531" y="234072"/>
            <a:ext cx="8596668" cy="726336"/>
          </a:xfrm>
        </p:spPr>
        <p:txBody>
          <a:bodyPr/>
          <a:lstStyle/>
          <a:p>
            <a:r>
              <a:rPr lang="en-GB" dirty="0"/>
              <a:t>Plea Before Venue Procedure</a:t>
            </a:r>
          </a:p>
        </p:txBody>
      </p:sp>
      <p:sp>
        <p:nvSpPr>
          <p:cNvPr id="3" name="Content Placeholder 2">
            <a:extLst>
              <a:ext uri="{FF2B5EF4-FFF2-40B4-BE49-F238E27FC236}">
                <a16:creationId xmlns:a16="http://schemas.microsoft.com/office/drawing/2014/main" id="{E937CCFA-2A0C-C1AA-7B68-419344FEEA28}"/>
              </a:ext>
            </a:extLst>
          </p:cNvPr>
          <p:cNvSpPr>
            <a:spLocks noGrp="1"/>
          </p:cNvSpPr>
          <p:nvPr>
            <p:ph idx="1"/>
          </p:nvPr>
        </p:nvSpPr>
        <p:spPr>
          <a:xfrm>
            <a:off x="349531" y="960408"/>
            <a:ext cx="9432824" cy="5078896"/>
          </a:xfrm>
        </p:spPr>
        <p:txBody>
          <a:bodyPr>
            <a:normAutofit fontScale="85000" lnSpcReduction="10000"/>
          </a:bodyPr>
          <a:lstStyle/>
          <a:p>
            <a:pPr algn="just"/>
            <a:r>
              <a:rPr lang="en-GB" sz="2600" b="0" i="0" dirty="0">
                <a:solidFill>
                  <a:srgbClr val="000000"/>
                </a:solidFill>
                <a:effectLst/>
                <a:latin typeface="Calibri" panose="020F0502020204030204" pitchFamily="34" charset="0"/>
                <a:cs typeface="Calibri" panose="020F0502020204030204" pitchFamily="34" charset="0"/>
              </a:rPr>
              <a:t>The starting point for this procedure is </a:t>
            </a:r>
            <a:r>
              <a:rPr lang="en-GB" sz="2600" b="1" i="0" dirty="0" err="1">
                <a:solidFill>
                  <a:srgbClr val="000000"/>
                </a:solidFill>
                <a:effectLst/>
                <a:latin typeface="Calibri" panose="020F0502020204030204" pitchFamily="34" charset="0"/>
                <a:cs typeface="Calibri" panose="020F0502020204030204" pitchFamily="34" charset="0"/>
              </a:rPr>
              <a:t>CrPR</a:t>
            </a:r>
            <a:r>
              <a:rPr lang="en-GB" sz="2600" b="1" i="0" dirty="0">
                <a:solidFill>
                  <a:srgbClr val="000000"/>
                </a:solidFill>
                <a:effectLst/>
                <a:latin typeface="Calibri" panose="020F0502020204030204" pitchFamily="34" charset="0"/>
                <a:cs typeface="Calibri" panose="020F0502020204030204" pitchFamily="34" charset="0"/>
              </a:rPr>
              <a:t> Part 9</a:t>
            </a:r>
            <a:r>
              <a:rPr lang="en-GB" sz="2600" b="0" i="0" dirty="0">
                <a:solidFill>
                  <a:srgbClr val="000000"/>
                </a:solidFill>
                <a:effectLst/>
                <a:latin typeface="Calibri" panose="020F0502020204030204" pitchFamily="34" charset="0"/>
                <a:cs typeface="Calibri" panose="020F0502020204030204" pitchFamily="34" charset="0"/>
              </a:rPr>
              <a:t>.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or presiding magistrate will identify the accused and the court officer will read out the charge and check to see that IDPC has been made, and whether the defendant is in a position to indicate a plea. </a:t>
            </a:r>
          </a:p>
          <a:p>
            <a:pPr algn="just"/>
            <a:r>
              <a:rPr lang="en-GB" sz="2600" b="0" i="0" dirty="0">
                <a:solidFill>
                  <a:srgbClr val="000000"/>
                </a:solidFill>
                <a:effectLst/>
                <a:latin typeface="Calibri" panose="020F0502020204030204" pitchFamily="34" charset="0"/>
                <a:cs typeface="Calibri" panose="020F0502020204030204" pitchFamily="34" charset="0"/>
              </a:rPr>
              <a:t>If they are, the court officer will explain to the accused in ordinary language that they will be asked to indicate to the court whether they intend to plead guilty or not guilty.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will also explain that if the defendant indicates a guilty plea, the Magistrates’ Court will proceed to sentence and deal with them as if they had been found guilty and there will be no trial and no evidence will be called. </a:t>
            </a:r>
          </a:p>
          <a:p>
            <a:pPr algn="just"/>
            <a:r>
              <a:rPr lang="en-GB" sz="2600" b="0" i="0" dirty="0">
                <a:solidFill>
                  <a:srgbClr val="000000"/>
                </a:solidFill>
                <a:effectLst/>
                <a:latin typeface="Calibri" panose="020F0502020204030204" pitchFamily="34" charset="0"/>
                <a:cs typeface="Calibri" panose="020F0502020204030204" pitchFamily="34" charset="0"/>
              </a:rPr>
              <a:t>The defendant will also be warned that notwithstanding an indication of a guilty plea, the Magistrates’ Court may still commit the either-way offence for sentence to the Crown Court under </a:t>
            </a:r>
            <a:r>
              <a:rPr lang="en-GB" sz="2600" b="1" i="0" dirty="0">
                <a:solidFill>
                  <a:srgbClr val="000000"/>
                </a:solidFill>
                <a:effectLst/>
                <a:latin typeface="Calibri" panose="020F0502020204030204" pitchFamily="34" charset="0"/>
                <a:cs typeface="Calibri" panose="020F0502020204030204" pitchFamily="34" charset="0"/>
              </a:rPr>
              <a:t>Chapter 2, Sentencing Act 2020</a:t>
            </a:r>
            <a:r>
              <a:rPr lang="en-GB" sz="2600" b="0" i="0" dirty="0">
                <a:solidFill>
                  <a:srgbClr val="000000"/>
                </a:solidFill>
                <a:effectLst/>
                <a:latin typeface="Calibri" panose="020F0502020204030204" pitchFamily="34" charset="0"/>
                <a:cs typeface="Calibri" panose="020F0502020204030204" pitchFamily="34" charset="0"/>
              </a:rPr>
              <a:t> if the court considers its sentencing powers are insufficient. </a:t>
            </a:r>
          </a:p>
          <a:p>
            <a:endParaRPr lang="en-GB" dirty="0"/>
          </a:p>
        </p:txBody>
      </p:sp>
    </p:spTree>
    <p:extLst>
      <p:ext uri="{BB962C8B-B14F-4D97-AF65-F5344CB8AC3E}">
        <p14:creationId xmlns:p14="http://schemas.microsoft.com/office/powerpoint/2010/main" val="1720119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FB79-6CC2-35D6-1757-5D6CF32A1E90}"/>
              </a:ext>
            </a:extLst>
          </p:cNvPr>
          <p:cNvSpPr>
            <a:spLocks noGrp="1"/>
          </p:cNvSpPr>
          <p:nvPr>
            <p:ph type="title"/>
          </p:nvPr>
        </p:nvSpPr>
        <p:spPr/>
        <p:txBody>
          <a:bodyPr/>
          <a:lstStyle/>
          <a:p>
            <a:r>
              <a:rPr lang="en-GB" dirty="0"/>
              <a:t>Plea Before Venue Procedure</a:t>
            </a:r>
          </a:p>
        </p:txBody>
      </p:sp>
      <p:sp>
        <p:nvSpPr>
          <p:cNvPr id="3" name="Content Placeholder 2">
            <a:extLst>
              <a:ext uri="{FF2B5EF4-FFF2-40B4-BE49-F238E27FC236}">
                <a16:creationId xmlns:a16="http://schemas.microsoft.com/office/drawing/2014/main" id="{29D1D265-B149-28B6-D134-DB87BA89B01A}"/>
              </a:ext>
            </a:extLst>
          </p:cNvPr>
          <p:cNvSpPr>
            <a:spLocks noGrp="1"/>
          </p:cNvSpPr>
          <p:nvPr>
            <p:ph idx="1"/>
          </p:nvPr>
        </p:nvSpPr>
        <p:spPr>
          <a:xfrm>
            <a:off x="619092" y="1811137"/>
            <a:ext cx="8880184" cy="3880773"/>
          </a:xfrm>
        </p:spPr>
        <p:txBody>
          <a:bodyPr>
            <a:normAutofit lnSpcReduction="10000"/>
          </a:bodyPr>
          <a:lstStyle/>
          <a:p>
            <a:pPr algn="just"/>
            <a:r>
              <a:rPr lang="en-GB" sz="3200" b="0" i="0" dirty="0">
                <a:solidFill>
                  <a:srgbClr val="000000"/>
                </a:solidFill>
                <a:effectLst/>
                <a:latin typeface="Calibri" panose="020F0502020204030204" pitchFamily="34" charset="0"/>
                <a:cs typeface="Calibri" panose="020F0502020204030204" pitchFamily="34" charset="0"/>
              </a:rPr>
              <a:t>The court officer will then read the charge to the accused, who is asked to indicate their plea. The defendant has four possible responses:</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not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give no indication of plea; or</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enter an equivocal plea.</a:t>
            </a:r>
          </a:p>
          <a:p>
            <a:pPr marL="0" indent="0">
              <a:buNone/>
            </a:pPr>
            <a:endParaRPr lang="en-GB" dirty="0"/>
          </a:p>
        </p:txBody>
      </p:sp>
    </p:spTree>
    <p:extLst>
      <p:ext uri="{BB962C8B-B14F-4D97-AF65-F5344CB8AC3E}">
        <p14:creationId xmlns:p14="http://schemas.microsoft.com/office/powerpoint/2010/main" val="7968704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D8183-3BFF-C230-463D-EB6AB3B9FF2B}"/>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9ED70DF0-CA43-5BD3-68AC-1D8735906657}"/>
              </a:ext>
            </a:extLst>
          </p:cNvPr>
          <p:cNvSpPr>
            <a:spLocks noGrp="1"/>
          </p:cNvSpPr>
          <p:nvPr>
            <p:ph idx="1"/>
          </p:nvPr>
        </p:nvSpPr>
        <p:spPr>
          <a:xfrm>
            <a:off x="479312" y="1444212"/>
            <a:ext cx="9625682" cy="4869225"/>
          </a:xfrm>
        </p:spPr>
        <p:txBody>
          <a:bodyPr>
            <a:normAutofit/>
          </a:bodyPr>
          <a:lstStyle/>
          <a:p>
            <a:pPr algn="just"/>
            <a:r>
              <a:rPr lang="en-GB" sz="2400" b="0" i="0" dirty="0">
                <a:solidFill>
                  <a:srgbClr val="0F2A5F"/>
                </a:solidFill>
                <a:effectLst/>
                <a:latin typeface="Calibri" panose="020F0502020204030204" pitchFamily="34" charset="0"/>
                <a:cs typeface="Calibri" panose="020F0502020204030204" pitchFamily="34" charset="0"/>
              </a:rPr>
              <a:t>An equivocal plea is where the defendant indicates that they are going to plead guilty, but in actual fact their plea does not make it clear that they are accepting that they are guilty. For example:</a:t>
            </a:r>
          </a:p>
          <a:p>
            <a:pPr algn="just"/>
            <a:r>
              <a:rPr lang="en-GB" sz="2400" b="0" i="0" dirty="0">
                <a:solidFill>
                  <a:srgbClr val="0F2A5F"/>
                </a:solidFill>
                <a:effectLst/>
                <a:latin typeface="Calibri" panose="020F0502020204030204" pitchFamily="34" charset="0"/>
                <a:cs typeface="Calibri" panose="020F0502020204030204" pitchFamily="34" charset="0"/>
              </a:rPr>
              <a:t>Sunita has been charged with common assault contrary to </a:t>
            </a:r>
            <a:r>
              <a:rPr lang="en-GB" sz="2400" b="1" i="0" dirty="0">
                <a:solidFill>
                  <a:srgbClr val="0F2A5F"/>
                </a:solidFill>
                <a:effectLst/>
                <a:latin typeface="Calibri" panose="020F0502020204030204" pitchFamily="34" charset="0"/>
                <a:cs typeface="Calibri" panose="020F0502020204030204" pitchFamily="34" charset="0"/>
              </a:rPr>
              <a:t>s39 Criminal Justice Act 1988</a:t>
            </a:r>
            <a:r>
              <a:rPr lang="en-GB" sz="2400" b="0" i="0" dirty="0">
                <a:solidFill>
                  <a:srgbClr val="0F2A5F"/>
                </a:solidFill>
                <a:effectLst/>
                <a:latin typeface="Calibri" panose="020F0502020204030204" pitchFamily="34" charset="0"/>
                <a:cs typeface="Calibri" panose="020F0502020204030204" pitchFamily="34" charset="0"/>
              </a:rPr>
              <a:t>. She accepts that she hit her friend Martin. When asked to enter her plea Sunita says that she is guilty. However, when asked why she hit Martin, she replies that they had had an argument, Martin was very angry and she thought he was about to punch her so she hit him to defend herself pre-emptively. This raises the possibility that Sunita could put forward the defence of self-defence. So, while she said she was guilty, the fact that Sunita raises a possible defence means that this plea is equivocal and the court should not accept it.</a:t>
            </a:r>
          </a:p>
          <a:p>
            <a:endParaRPr lang="en-GB" dirty="0"/>
          </a:p>
        </p:txBody>
      </p:sp>
    </p:spTree>
    <p:extLst>
      <p:ext uri="{BB962C8B-B14F-4D97-AF65-F5344CB8AC3E}">
        <p14:creationId xmlns:p14="http://schemas.microsoft.com/office/powerpoint/2010/main" val="166104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33F-1F33-9BDE-D152-381E01D7CB9D}"/>
              </a:ext>
            </a:extLst>
          </p:cNvPr>
          <p:cNvSpPr>
            <a:spLocks noGrp="1"/>
          </p:cNvSpPr>
          <p:nvPr>
            <p:ph type="title"/>
          </p:nvPr>
        </p:nvSpPr>
        <p:spPr>
          <a:xfrm>
            <a:off x="540174" y="250218"/>
            <a:ext cx="8596668" cy="908022"/>
          </a:xfrm>
        </p:spPr>
        <p:txBody>
          <a:bodyPr/>
          <a:lstStyle/>
          <a:p>
            <a:r>
              <a:rPr lang="en-GB" dirty="0"/>
              <a:t>The Allocation Hearing</a:t>
            </a:r>
          </a:p>
        </p:txBody>
      </p:sp>
      <p:sp>
        <p:nvSpPr>
          <p:cNvPr id="3" name="Content Placeholder 2">
            <a:extLst>
              <a:ext uri="{FF2B5EF4-FFF2-40B4-BE49-F238E27FC236}">
                <a16:creationId xmlns:a16="http://schemas.microsoft.com/office/drawing/2014/main" id="{5309FA9C-5B2C-CFDC-F6C9-E593256C7775}"/>
              </a:ext>
            </a:extLst>
          </p:cNvPr>
          <p:cNvSpPr>
            <a:spLocks noGrp="1"/>
          </p:cNvSpPr>
          <p:nvPr>
            <p:ph idx="1"/>
          </p:nvPr>
        </p:nvSpPr>
        <p:spPr>
          <a:xfrm>
            <a:off x="403014" y="1093789"/>
            <a:ext cx="10005906" cy="5047931"/>
          </a:xfrm>
        </p:spPr>
        <p:txBody>
          <a:bodyPr>
            <a:normAutofit lnSpcReduction="10000"/>
          </a:bodyPr>
          <a:lstStyle/>
          <a:p>
            <a:pPr algn="just"/>
            <a:r>
              <a:rPr lang="en-GB" sz="2400" b="0" i="0" dirty="0">
                <a:solidFill>
                  <a:srgbClr val="000000"/>
                </a:solidFill>
                <a:effectLst/>
                <a:latin typeface="Calibri" panose="020F0502020204030204" pitchFamily="34" charset="0"/>
                <a:cs typeface="Calibri" panose="020F0502020204030204" pitchFamily="34" charset="0"/>
              </a:rPr>
              <a:t>It is important to remember that in the first instance the decision where the case will be tried lies with the magistrates hearing the case. In reaching their decision, the magistrates will take into account all of the following:</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submissions made by the parties;</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statutory factors contained in </a:t>
            </a:r>
            <a:r>
              <a:rPr lang="en-GB" sz="2400" b="1" i="0" dirty="0">
                <a:solidFill>
                  <a:srgbClr val="000000"/>
                </a:solidFill>
                <a:effectLst/>
                <a:latin typeface="Calibri" panose="020F0502020204030204" pitchFamily="34" charset="0"/>
                <a:cs typeface="Calibri" panose="020F0502020204030204" pitchFamily="34" charset="0"/>
              </a:rPr>
              <a:t>s19 MCA 1980</a:t>
            </a:r>
            <a:r>
              <a:rPr lang="en-GB" sz="24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allocation guidelines issued by the Sentencing Council for England and Wales (SC); and</a:t>
            </a:r>
          </a:p>
          <a:p>
            <a:pPr>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specific sentencing guidelines published by the SC with particular reference to the </a:t>
            </a:r>
            <a:r>
              <a:rPr lang="en-GB" sz="2400" b="1" i="0" dirty="0">
                <a:solidFill>
                  <a:srgbClr val="000000"/>
                </a:solidFill>
                <a:effectLst/>
                <a:latin typeface="Calibri" panose="020F0502020204030204" pitchFamily="34" charset="0"/>
                <a:cs typeface="Calibri" panose="020F0502020204030204" pitchFamily="34" charset="0"/>
              </a:rPr>
              <a:t>Magistrates’ Court Sentencing Guidelines</a:t>
            </a:r>
            <a:r>
              <a:rPr lang="en-GB" sz="2400" b="0" i="0" dirty="0">
                <a:solidFill>
                  <a:srgbClr val="000000"/>
                </a:solidFill>
                <a:effectLst/>
                <a:latin typeface="Calibri" panose="020F0502020204030204" pitchFamily="34" charset="0"/>
                <a:cs typeface="Calibri" panose="020F0502020204030204" pitchFamily="34" charset="0"/>
              </a:rPr>
              <a:t> (</a:t>
            </a:r>
            <a:r>
              <a:rPr lang="en-GB" sz="2400" b="1" i="0" dirty="0">
                <a:solidFill>
                  <a:srgbClr val="000000"/>
                </a:solidFill>
                <a:effectLst/>
                <a:latin typeface="Calibri" panose="020F0502020204030204" pitchFamily="34" charset="0"/>
                <a:cs typeface="Calibri" panose="020F0502020204030204" pitchFamily="34" charset="0"/>
              </a:rPr>
              <a:t>MCSGs</a:t>
            </a:r>
            <a:r>
              <a:rPr lang="en-GB" sz="2400" b="0" i="0" dirty="0">
                <a:solidFill>
                  <a:srgbClr val="000000"/>
                </a:solidFill>
                <a:effectLst/>
                <a:latin typeface="Calibri" panose="020F0502020204030204" pitchFamily="34" charset="0"/>
                <a:cs typeface="Calibri" panose="020F0502020204030204" pitchFamily="34" charset="0"/>
              </a:rPr>
              <a:t>). The full guidelines can be  accessed: </a:t>
            </a:r>
            <a:r>
              <a:rPr lang="en-GB" sz="2400" dirty="0">
                <a:solidFill>
                  <a:srgbClr val="000000"/>
                </a:solidFill>
                <a:latin typeface="Calibri" panose="020F0502020204030204" pitchFamily="34" charset="0"/>
                <a:cs typeface="Calibri" panose="020F0502020204030204" pitchFamily="34" charset="0"/>
              </a:rPr>
              <a:t>    </a:t>
            </a:r>
          </a:p>
          <a:p>
            <a:pPr marL="0" indent="0">
              <a:buNone/>
            </a:pPr>
            <a:r>
              <a:rPr lang="en-GB" sz="2400" b="0" i="0" dirty="0">
                <a:solidFill>
                  <a:srgbClr val="000000"/>
                </a:solidFill>
                <a:effectLst/>
                <a:latin typeface="Calibri" panose="020F0502020204030204" pitchFamily="34" charset="0"/>
                <a:cs typeface="Calibri" panose="020F0502020204030204" pitchFamily="34" charset="0"/>
              </a:rPr>
              <a:t> </a:t>
            </a:r>
            <a:r>
              <a:rPr lang="en-GB" sz="2400" b="0" i="0" u="none" strike="noStrike" dirty="0">
                <a:solidFill>
                  <a:srgbClr val="000000"/>
                </a:solidFill>
                <a:effectLst/>
                <a:latin typeface="Calibri" panose="020F0502020204030204" pitchFamily="34" charset="0"/>
                <a:cs typeface="Calibri" panose="020F0502020204030204" pitchFamily="34" charset="0"/>
                <a:hlinkClick r:id="rId2"/>
              </a:rPr>
              <a:t>https://www.sentencingcouncil.org.uk/publications/item/magistrates-court-sentencing-guidelines</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795924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1F86-7CB5-E978-3079-7305E7FAB4B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9832F72-454C-FD56-F346-78A60A8B6227}"/>
              </a:ext>
            </a:extLst>
          </p:cNvPr>
          <p:cNvSpPr>
            <a:spLocks noGrp="1"/>
          </p:cNvSpPr>
          <p:nvPr>
            <p:ph idx="1"/>
          </p:nvPr>
        </p:nvSpPr>
        <p:spPr>
          <a:xfrm>
            <a:off x="441114" y="1488613"/>
            <a:ext cx="8596668" cy="3880773"/>
          </a:xfrm>
        </p:spPr>
        <p:txBody>
          <a:bodyPr/>
          <a:lstStyle/>
          <a:p>
            <a:r>
              <a:rPr lang="en-GB" sz="3600" dirty="0"/>
              <a:t>Identify the sentencing guidelines for the following offences: -</a:t>
            </a:r>
          </a:p>
          <a:p>
            <a:r>
              <a:rPr lang="en-GB" sz="3600" dirty="0"/>
              <a:t>Shoplifting</a:t>
            </a:r>
            <a:br>
              <a:rPr lang="en-GB" sz="3600" dirty="0"/>
            </a:br>
            <a:endParaRPr lang="en-GB" sz="3600" dirty="0"/>
          </a:p>
          <a:p>
            <a:r>
              <a:rPr lang="en-GB" sz="3600" dirty="0"/>
              <a:t>Common Assault</a:t>
            </a:r>
          </a:p>
          <a:p>
            <a:endParaRPr lang="en-GB" dirty="0"/>
          </a:p>
        </p:txBody>
      </p:sp>
      <p:pic>
        <p:nvPicPr>
          <p:cNvPr id="4" name="Picture 3" descr="A person holding a package of candy&#10;&#10;Description automatically generated">
            <a:extLst>
              <a:ext uri="{FF2B5EF4-FFF2-40B4-BE49-F238E27FC236}">
                <a16:creationId xmlns:a16="http://schemas.microsoft.com/office/drawing/2014/main" id="{83314660-63B1-6432-731B-288553195B0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12428" y="2724623"/>
            <a:ext cx="2343897" cy="1382533"/>
          </a:xfrm>
          <a:prstGeom prst="rect">
            <a:avLst/>
          </a:prstGeom>
        </p:spPr>
      </p:pic>
      <p:pic>
        <p:nvPicPr>
          <p:cNvPr id="6" name="Picture 5" descr="A cartoon of two men pointing at each other&#10;&#10;Description automatically generated">
            <a:extLst>
              <a:ext uri="{FF2B5EF4-FFF2-40B4-BE49-F238E27FC236}">
                <a16:creationId xmlns:a16="http://schemas.microsoft.com/office/drawing/2014/main" id="{42D821F3-AC08-6989-6B0F-C87A856A14A2}"/>
              </a:ext>
            </a:extLst>
          </p:cNvPr>
          <p:cNvPicPr>
            <a:picLocks noChangeAspect="1"/>
          </p:cNvPicPr>
          <p:nvPr/>
        </p:nvPicPr>
        <p:blipFill>
          <a:blip r:embed="rId4"/>
          <a:stretch>
            <a:fillRect/>
          </a:stretch>
        </p:blipFill>
        <p:spPr>
          <a:xfrm>
            <a:off x="5166360" y="4546663"/>
            <a:ext cx="2407920" cy="1836039"/>
          </a:xfrm>
          <a:prstGeom prst="rect">
            <a:avLst/>
          </a:prstGeom>
        </p:spPr>
      </p:pic>
    </p:spTree>
    <p:extLst>
      <p:ext uri="{BB962C8B-B14F-4D97-AF65-F5344CB8AC3E}">
        <p14:creationId xmlns:p14="http://schemas.microsoft.com/office/powerpoint/2010/main" val="1044276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7153-34D2-09CB-6512-5D91D0B06E09}"/>
              </a:ext>
            </a:extLst>
          </p:cNvPr>
          <p:cNvSpPr>
            <a:spLocks noGrp="1"/>
          </p:cNvSpPr>
          <p:nvPr>
            <p:ph type="title"/>
          </p:nvPr>
        </p:nvSpPr>
        <p:spPr>
          <a:xfrm>
            <a:off x="560850" y="269017"/>
            <a:ext cx="8596668" cy="927323"/>
          </a:xfrm>
        </p:spPr>
        <p:txBody>
          <a:bodyPr/>
          <a:lstStyle/>
          <a:p>
            <a:r>
              <a:rPr lang="en-GB" dirty="0"/>
              <a:t>Allocation – Statutory Position</a:t>
            </a:r>
          </a:p>
        </p:txBody>
      </p:sp>
      <p:sp>
        <p:nvSpPr>
          <p:cNvPr id="3" name="Content Placeholder 2">
            <a:extLst>
              <a:ext uri="{FF2B5EF4-FFF2-40B4-BE49-F238E27FC236}">
                <a16:creationId xmlns:a16="http://schemas.microsoft.com/office/drawing/2014/main" id="{CD516CCE-248F-C237-1264-5B2784E95CB9}"/>
              </a:ext>
            </a:extLst>
          </p:cNvPr>
          <p:cNvSpPr>
            <a:spLocks noGrp="1"/>
          </p:cNvSpPr>
          <p:nvPr>
            <p:ph idx="1"/>
          </p:nvPr>
        </p:nvSpPr>
        <p:spPr>
          <a:xfrm>
            <a:off x="240810" y="975361"/>
            <a:ext cx="10046190" cy="5334000"/>
          </a:xfrm>
        </p:spPr>
        <p:txBody>
          <a:bodyPr>
            <a:normAutofit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The statutory factors under </a:t>
            </a:r>
            <a:r>
              <a:rPr lang="en-GB" sz="2800" b="1" i="0" dirty="0">
                <a:solidFill>
                  <a:srgbClr val="000000"/>
                </a:solidFill>
                <a:effectLst/>
                <a:latin typeface="Calibri" panose="020F0502020204030204" pitchFamily="34" charset="0"/>
                <a:cs typeface="Calibri" panose="020F0502020204030204" pitchFamily="34" charset="0"/>
              </a:rPr>
              <a:t>s19 MCA 1980</a:t>
            </a:r>
            <a:r>
              <a:rPr lang="en-GB" sz="2800" b="0" i="0" dirty="0">
                <a:solidFill>
                  <a:srgbClr val="000000"/>
                </a:solidFill>
                <a:effectLst/>
                <a:latin typeface="Calibri" panose="020F0502020204030204" pitchFamily="34" charset="0"/>
                <a:cs typeface="Calibri" panose="020F0502020204030204" pitchFamily="34" charset="0"/>
              </a:rPr>
              <a:t> (as amended) require magistrates to have regard to the following in deciding whether the offence is more suitable for summary trial or trial on indictment: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the nature of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circumstances make the offence one of a serious character;</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powers of punishment in the Magistrates’ Court would be adequate if the defendant was found guilty;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any other circumstances which appear to the court to make it more suitable for the offence to be tried summarily or on indictment.</a:t>
            </a:r>
          </a:p>
          <a:p>
            <a:endParaRPr lang="en-GB" dirty="0"/>
          </a:p>
        </p:txBody>
      </p:sp>
    </p:spTree>
    <p:extLst>
      <p:ext uri="{BB962C8B-B14F-4D97-AF65-F5344CB8AC3E}">
        <p14:creationId xmlns:p14="http://schemas.microsoft.com/office/powerpoint/2010/main" val="2098963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8" y="954756"/>
            <a:ext cx="6881252" cy="4946003"/>
          </a:xfrm>
        </p:spPr>
        <p:txBody>
          <a:bodyPr>
            <a:normAutofit/>
          </a:bodyPr>
          <a:lstStyle/>
          <a:p>
            <a:r>
              <a:rPr lang="en-US" sz="3600" dirty="0">
                <a:solidFill>
                  <a:srgbClr val="FFFFFF"/>
                </a:solidFill>
              </a:rPr>
              <a:t>Allocation Guidelines 2015</a:t>
            </a:r>
          </a:p>
        </p:txBody>
      </p:sp>
      <p:sp>
        <p:nvSpPr>
          <p:cNvPr id="3" name="Content Placeholder 2"/>
          <p:cNvSpPr>
            <a:spLocks noGrp="1"/>
          </p:cNvSpPr>
          <p:nvPr>
            <p:ph idx="1"/>
          </p:nvPr>
        </p:nvSpPr>
        <p:spPr>
          <a:xfrm>
            <a:off x="407695" y="1234731"/>
            <a:ext cx="10040927" cy="5301077"/>
          </a:xfrm>
        </p:spPr>
        <p:txBody>
          <a:bodyPr anchor="ctr">
            <a:normAutofit fontScale="77500" lnSpcReduction="20000"/>
          </a:bodyPr>
          <a:lstStyle/>
          <a:p>
            <a:pPr marL="0" indent="0">
              <a:buNone/>
            </a:pPr>
            <a:r>
              <a:rPr lang="en-GB" dirty="0"/>
              <a:t>1</a:t>
            </a:r>
            <a:r>
              <a:rPr lang="en-GB" sz="2900" dirty="0"/>
              <a:t>. In general, either way offences should be tried summarily unless:</a:t>
            </a:r>
          </a:p>
          <a:p>
            <a:pPr marL="0" indent="0">
              <a:buNone/>
            </a:pPr>
            <a:r>
              <a:rPr lang="en-GB" sz="2900" dirty="0"/>
              <a:t>the outcome would clearly be a sentence in excess of the court’s powers for the offence(s) concerned after taking into account personal mitigation and any potential reduction for a guilty plea; or for reasons of unusual legal, procedural or factual complexity, the case should be tried in the Crown Court. This exception may apply in cases where a very substantial fine is the likely sentence…</a:t>
            </a:r>
          </a:p>
          <a:p>
            <a:pPr marL="0" indent="0">
              <a:buNone/>
            </a:pPr>
            <a:r>
              <a:rPr lang="en-GB" sz="2900" dirty="0"/>
              <a:t>2. In cases with no factual or legal complications the court should bear in mind its power to commit for sentence after a trial and may retain jurisdiction notwithstanding that the likely sentence might exceed its powers. </a:t>
            </a:r>
          </a:p>
          <a:p>
            <a:pPr marL="0" indent="0">
              <a:buNone/>
            </a:pPr>
            <a:r>
              <a:rPr lang="en-GB" sz="2900" dirty="0"/>
              <a:t>3. Cases may be tried summarily even where the defendant is subject to a Crown Court Suspended Sentence Order or Community Order.</a:t>
            </a:r>
          </a:p>
          <a:p>
            <a:pPr marL="0" indent="0">
              <a:buNone/>
            </a:pPr>
            <a:r>
              <a:rPr lang="en-GB" sz="2900" dirty="0"/>
              <a:t>Where the court decides that the case is suitable to be dealt with in the magistrates’ court, it must warn the defendant that all sentencing options remain open and, if the defendant consents to summary trial and is convicted by the court or pleads guilty, the defendant may be committed to the Crown Court for sentence.</a:t>
            </a:r>
          </a:p>
          <a:p>
            <a:endParaRPr dirty="0">
              <a:solidFill>
                <a:srgbClr val="212121"/>
              </a:solidFill>
            </a:endParaRPr>
          </a:p>
        </p:txBody>
      </p:sp>
      <p:sp>
        <p:nvSpPr>
          <p:cNvPr id="5" name="TextBox 4">
            <a:extLst>
              <a:ext uri="{FF2B5EF4-FFF2-40B4-BE49-F238E27FC236}">
                <a16:creationId xmlns:a16="http://schemas.microsoft.com/office/drawing/2014/main" id="{C198DCD0-1124-C948-4AF5-0FE3A472AA11}"/>
              </a:ext>
            </a:extLst>
          </p:cNvPr>
          <p:cNvSpPr txBox="1"/>
          <p:nvPr/>
        </p:nvSpPr>
        <p:spPr>
          <a:xfrm>
            <a:off x="1922598" y="246870"/>
            <a:ext cx="6881251" cy="707886"/>
          </a:xfrm>
          <a:prstGeom prst="rect">
            <a:avLst/>
          </a:prstGeom>
          <a:noFill/>
        </p:spPr>
        <p:txBody>
          <a:bodyPr wrap="square">
            <a:spAutoFit/>
          </a:bodyPr>
          <a:lstStyle/>
          <a:p>
            <a:r>
              <a:rPr lang="en-US" sz="4000" dirty="0">
                <a:solidFill>
                  <a:schemeClr val="accent1"/>
                </a:solidFill>
                <a:latin typeface="+mj-lt"/>
                <a:cs typeface="Calibri" panose="020F0502020204030204" pitchFamily="34" charset="0"/>
              </a:rPr>
              <a:t>Allocation Guidelines 2015</a:t>
            </a:r>
            <a:endParaRPr lang="en-GB" sz="4000" dirty="0">
              <a:solidFill>
                <a:schemeClr val="accent1"/>
              </a:solidFill>
              <a:latin typeface="+mj-lt"/>
              <a:cs typeface="Calibri" panose="020F0502020204030204" pitchFamily="34" charset="0"/>
            </a:endParaRPr>
          </a:p>
        </p:txBody>
      </p:sp>
    </p:spTree>
    <p:extLst>
      <p:ext uri="{BB962C8B-B14F-4D97-AF65-F5344CB8AC3E}">
        <p14:creationId xmlns:p14="http://schemas.microsoft.com/office/powerpoint/2010/main" val="543083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50A3-DFD9-4FBE-8947-1FC8C3F8844B}"/>
              </a:ext>
            </a:extLst>
          </p:cNvPr>
          <p:cNvSpPr>
            <a:spLocks noGrp="1"/>
          </p:cNvSpPr>
          <p:nvPr>
            <p:ph type="title"/>
          </p:nvPr>
        </p:nvSpPr>
        <p:spPr>
          <a:xfrm>
            <a:off x="596496" y="413519"/>
            <a:ext cx="8840802" cy="771187"/>
          </a:xfrm>
        </p:spPr>
        <p:txBody>
          <a:bodyPr anchor="b">
            <a:noAutofit/>
          </a:bodyPr>
          <a:lstStyle/>
          <a:p>
            <a:r>
              <a:rPr lang="en-GB" b="1" dirty="0"/>
              <a:t>Procedure at the allocation hearing</a:t>
            </a:r>
          </a:p>
        </p:txBody>
      </p:sp>
      <p:sp>
        <p:nvSpPr>
          <p:cNvPr id="3" name="Content Placeholder 2">
            <a:extLst>
              <a:ext uri="{FF2B5EF4-FFF2-40B4-BE49-F238E27FC236}">
                <a16:creationId xmlns:a16="http://schemas.microsoft.com/office/drawing/2014/main" id="{44087C43-D901-4AE2-91D6-3220BBD965F0}"/>
              </a:ext>
            </a:extLst>
          </p:cNvPr>
          <p:cNvSpPr>
            <a:spLocks noGrp="1"/>
          </p:cNvSpPr>
          <p:nvPr>
            <p:ph idx="1"/>
          </p:nvPr>
        </p:nvSpPr>
        <p:spPr>
          <a:xfrm>
            <a:off x="652311" y="1357039"/>
            <a:ext cx="6156183" cy="4518829"/>
          </a:xfrm>
        </p:spPr>
        <p:txBody>
          <a:bodyPr>
            <a:noAutofit/>
          </a:bodyPr>
          <a:lstStyle/>
          <a:p>
            <a:r>
              <a:rPr lang="en-GB" sz="2800" dirty="0">
                <a:latin typeface="Calibri" panose="020F0502020204030204" pitchFamily="34" charset="0"/>
                <a:cs typeface="Calibri" panose="020F0502020204030204" pitchFamily="34" charset="0"/>
              </a:rPr>
              <a:t>Prosecution will give the court details of the facts of the case and a copy of the defendant’s antecedents.</a:t>
            </a:r>
          </a:p>
          <a:p>
            <a:r>
              <a:rPr lang="en-GB" sz="2800" dirty="0">
                <a:latin typeface="Calibri" panose="020F0502020204030204" pitchFamily="34" charset="0"/>
                <a:cs typeface="Calibri" panose="020F0502020204030204" pitchFamily="34" charset="0"/>
              </a:rPr>
              <a:t>They will suggest where the case should be heard.</a:t>
            </a:r>
          </a:p>
          <a:p>
            <a:r>
              <a:rPr lang="en-GB" sz="2800" dirty="0">
                <a:latin typeface="Calibri" panose="020F0502020204030204" pitchFamily="34" charset="0"/>
                <a:cs typeface="Calibri" panose="020F0502020204030204" pitchFamily="34" charset="0"/>
              </a:rPr>
              <a:t>Defence will then pass comment on the facts of the case and give their suggestion as to where the case should be heard. </a:t>
            </a:r>
          </a:p>
          <a:p>
            <a:r>
              <a:rPr lang="en-GB" sz="2800" dirty="0">
                <a:latin typeface="Calibri" panose="020F0502020204030204" pitchFamily="34" charset="0"/>
                <a:cs typeface="Calibri" panose="020F0502020204030204" pitchFamily="34" charset="0"/>
              </a:rPr>
              <a:t>The court will then make a decision. </a:t>
            </a:r>
          </a:p>
        </p:txBody>
      </p:sp>
      <p:pic>
        <p:nvPicPr>
          <p:cNvPr id="7" name="Graphic 6" descr="Gavel">
            <a:extLst>
              <a:ext uri="{FF2B5EF4-FFF2-40B4-BE49-F238E27FC236}">
                <a16:creationId xmlns:a16="http://schemas.microsoft.com/office/drawing/2014/main" id="{AD5CA46C-88ED-49C3-8165-BC64D00E2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21889" y="1869569"/>
            <a:ext cx="3289920" cy="328992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4528196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5F7C-64A6-4B8A-BE55-27BA92D6E365}"/>
              </a:ext>
            </a:extLst>
          </p:cNvPr>
          <p:cNvSpPr>
            <a:spLocks noGrp="1"/>
          </p:cNvSpPr>
          <p:nvPr>
            <p:ph type="title"/>
          </p:nvPr>
        </p:nvSpPr>
        <p:spPr>
          <a:xfrm>
            <a:off x="403861" y="351026"/>
            <a:ext cx="6363863" cy="631105"/>
          </a:xfrm>
        </p:spPr>
        <p:txBody>
          <a:bodyPr anchor="b">
            <a:noAutofit/>
          </a:bodyPr>
          <a:lstStyle/>
          <a:p>
            <a:r>
              <a:rPr lang="en-GB" dirty="0"/>
              <a:t>The magistrates’ decision</a:t>
            </a:r>
          </a:p>
        </p:txBody>
      </p:sp>
      <p:sp>
        <p:nvSpPr>
          <p:cNvPr id="3" name="Content Placeholder 2">
            <a:extLst>
              <a:ext uri="{FF2B5EF4-FFF2-40B4-BE49-F238E27FC236}">
                <a16:creationId xmlns:a16="http://schemas.microsoft.com/office/drawing/2014/main" id="{ABC379A9-86DF-4A18-A0A2-7D832C41648A}"/>
              </a:ext>
            </a:extLst>
          </p:cNvPr>
          <p:cNvSpPr>
            <a:spLocks noGrp="1"/>
          </p:cNvSpPr>
          <p:nvPr>
            <p:ph idx="1"/>
          </p:nvPr>
        </p:nvSpPr>
        <p:spPr>
          <a:xfrm>
            <a:off x="403862" y="1493520"/>
            <a:ext cx="6522717" cy="5013454"/>
          </a:xfrm>
        </p:spPr>
        <p:txBody>
          <a:bodyPr>
            <a:normAutofit/>
          </a:bodyPr>
          <a:lstStyle/>
          <a:p>
            <a:pPr>
              <a:lnSpc>
                <a:spcPct val="90000"/>
              </a:lnSpc>
            </a:pPr>
            <a:r>
              <a:rPr lang="en-GB" sz="2400" dirty="0">
                <a:latin typeface="Calibri" panose="020F0502020204030204" pitchFamily="34" charset="0"/>
                <a:cs typeface="Calibri" panose="020F0502020204030204" pitchFamily="34" charset="0"/>
              </a:rPr>
              <a:t>The court will invite the prosecution to disclose any previous convictions the defendant may have.</a:t>
            </a:r>
          </a:p>
          <a:p>
            <a:pPr>
              <a:lnSpc>
                <a:spcPct val="90000"/>
              </a:lnSpc>
            </a:pPr>
            <a:r>
              <a:rPr lang="en-GB" sz="2400" dirty="0">
                <a:latin typeface="Calibri" panose="020F0502020204030204" pitchFamily="34" charset="0"/>
                <a:cs typeface="Calibri" panose="020F0502020204030204" pitchFamily="34" charset="0"/>
              </a:rPr>
              <a:t>The prosecution and defence will be invited to make representations as to where summary trial or trial on indictment is more suitable.</a:t>
            </a:r>
          </a:p>
          <a:p>
            <a:pPr>
              <a:lnSpc>
                <a:spcPct val="90000"/>
              </a:lnSpc>
            </a:pPr>
            <a:r>
              <a:rPr lang="en-GB" sz="2400" dirty="0">
                <a:latin typeface="Calibri" panose="020F0502020204030204" pitchFamily="34" charset="0"/>
                <a:cs typeface="Calibri" panose="020F0502020204030204" pitchFamily="34" charset="0"/>
              </a:rPr>
              <a:t>In making a decision, magistrates will consider the allocation guidelines issued by the Sentencing Council and any relevant sentencing guidelines for the offence. </a:t>
            </a:r>
          </a:p>
          <a:p>
            <a:pPr>
              <a:lnSpc>
                <a:spcPct val="90000"/>
              </a:lnSpc>
            </a:pPr>
            <a:r>
              <a:rPr lang="en-GB" sz="2400" dirty="0">
                <a:latin typeface="Calibri" panose="020F0502020204030204" pitchFamily="34" charset="0"/>
                <a:cs typeface="Calibri" panose="020F0502020204030204" pitchFamily="34" charset="0"/>
              </a:rPr>
              <a:t>Are there any aggravating features in the offence?</a:t>
            </a:r>
          </a:p>
          <a:p>
            <a:pPr algn="ctr">
              <a:lnSpc>
                <a:spcPct val="90000"/>
              </a:lnSpc>
            </a:pPr>
            <a:endParaRPr lang="en-GB" sz="1500" dirty="0"/>
          </a:p>
        </p:txBody>
      </p:sp>
      <p:pic>
        <p:nvPicPr>
          <p:cNvPr id="7" name="Graphic 6" descr="Judge">
            <a:extLst>
              <a:ext uri="{FF2B5EF4-FFF2-40B4-BE49-F238E27FC236}">
                <a16:creationId xmlns:a16="http://schemas.microsoft.com/office/drawing/2014/main" id="{28A8871A-435D-4AE8-AD7A-650BC88B38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05702" y="666578"/>
            <a:ext cx="3108958" cy="3108958"/>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4252625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85CC9-19DF-44B0-AF47-3CE58A731E26}"/>
              </a:ext>
            </a:extLst>
          </p:cNvPr>
          <p:cNvSpPr>
            <a:spLocks noGrp="1"/>
          </p:cNvSpPr>
          <p:nvPr>
            <p:ph type="title"/>
          </p:nvPr>
        </p:nvSpPr>
        <p:spPr>
          <a:xfrm>
            <a:off x="1165862" y="342052"/>
            <a:ext cx="9601196" cy="1303867"/>
          </a:xfrm>
        </p:spPr>
        <p:txBody>
          <a:bodyPr>
            <a:normAutofit/>
          </a:bodyPr>
          <a:lstStyle/>
          <a:p>
            <a:r>
              <a:rPr lang="en-GB" dirty="0">
                <a:solidFill>
                  <a:srgbClr val="262626"/>
                </a:solidFill>
              </a:rPr>
              <a:t>Procedure following allocation decision</a:t>
            </a:r>
          </a:p>
        </p:txBody>
      </p:sp>
      <p:graphicFrame>
        <p:nvGraphicFramePr>
          <p:cNvPr id="5" name="Content Placeholder 2">
            <a:extLst>
              <a:ext uri="{FF2B5EF4-FFF2-40B4-BE49-F238E27FC236}">
                <a16:creationId xmlns:a16="http://schemas.microsoft.com/office/drawing/2014/main" id="{0D75C7F7-0BCE-4870-AABC-C500302C1358}"/>
              </a:ext>
            </a:extLst>
          </p:cNvPr>
          <p:cNvGraphicFramePr>
            <a:graphicFrameLocks noGrp="1"/>
          </p:cNvGraphicFramePr>
          <p:nvPr>
            <p:ph idx="1"/>
            <p:extLst>
              <p:ext uri="{D42A27DB-BD31-4B8C-83A1-F6EECF244321}">
                <p14:modId xmlns:p14="http://schemas.microsoft.com/office/powerpoint/2010/main" val="1648302501"/>
              </p:ext>
            </p:extLst>
          </p:nvPr>
        </p:nvGraphicFramePr>
        <p:xfrm>
          <a:off x="624841" y="1546860"/>
          <a:ext cx="10271758" cy="4114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944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6C19-3721-4FA1-AE21-2F183B899BB4}"/>
              </a:ext>
            </a:extLst>
          </p:cNvPr>
          <p:cNvSpPr>
            <a:spLocks noGrp="1"/>
          </p:cNvSpPr>
          <p:nvPr>
            <p:ph type="title"/>
          </p:nvPr>
        </p:nvSpPr>
        <p:spPr/>
        <p:txBody>
          <a:bodyPr/>
          <a:lstStyle/>
          <a:p>
            <a:r>
              <a:rPr lang="en-GB" dirty="0"/>
              <a:t>Two special cases</a:t>
            </a:r>
          </a:p>
        </p:txBody>
      </p:sp>
      <p:sp>
        <p:nvSpPr>
          <p:cNvPr id="3" name="Content Placeholder 2">
            <a:extLst>
              <a:ext uri="{FF2B5EF4-FFF2-40B4-BE49-F238E27FC236}">
                <a16:creationId xmlns:a16="http://schemas.microsoft.com/office/drawing/2014/main" id="{032D154C-746F-427B-A1D0-6F8E55D6ADDF}"/>
              </a:ext>
            </a:extLst>
          </p:cNvPr>
          <p:cNvSpPr>
            <a:spLocks noGrp="1"/>
          </p:cNvSpPr>
          <p:nvPr>
            <p:ph idx="1"/>
          </p:nvPr>
        </p:nvSpPr>
        <p:spPr>
          <a:xfrm>
            <a:off x="718104" y="1653883"/>
            <a:ext cx="8596668" cy="3880773"/>
          </a:xfrm>
        </p:spPr>
        <p:txBody>
          <a:bodyPr/>
          <a:lstStyle/>
          <a:p>
            <a:r>
              <a:rPr lang="en-GB" sz="2800" dirty="0"/>
              <a:t>Criminal Damage under £5000 </a:t>
            </a:r>
            <a:r>
              <a:rPr lang="en-GB" sz="2800" dirty="0">
                <a:hlinkClick r:id="rId3"/>
              </a:rPr>
              <a:t>s22 MCA</a:t>
            </a:r>
            <a:endParaRPr lang="en-GB" sz="2800" dirty="0"/>
          </a:p>
          <a:p>
            <a:r>
              <a:rPr lang="en-GB" sz="2800" dirty="0"/>
              <a:t>Low value shoplifting (under £200) </a:t>
            </a:r>
            <a:r>
              <a:rPr lang="en-GB" sz="2800" dirty="0">
                <a:hlinkClick r:id="rId4"/>
              </a:rPr>
              <a:t>s22A MCA</a:t>
            </a:r>
            <a:endParaRPr lang="en-GB" sz="2800" dirty="0"/>
          </a:p>
          <a:p>
            <a:endParaRPr lang="en-GB" dirty="0"/>
          </a:p>
        </p:txBody>
      </p:sp>
      <p:pic>
        <p:nvPicPr>
          <p:cNvPr id="5" name="Picture 4" descr="A broken window with a hole in it&#10;&#10;Description automatically generated">
            <a:extLst>
              <a:ext uri="{FF2B5EF4-FFF2-40B4-BE49-F238E27FC236}">
                <a16:creationId xmlns:a16="http://schemas.microsoft.com/office/drawing/2014/main" id="{DD003FEB-5B0C-B244-305B-F373401F410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0790528">
            <a:off x="1109334" y="3639067"/>
            <a:ext cx="2502546" cy="1403772"/>
          </a:xfrm>
          <a:prstGeom prst="rect">
            <a:avLst/>
          </a:prstGeom>
        </p:spPr>
      </p:pic>
      <p:sp>
        <p:nvSpPr>
          <p:cNvPr id="6" name="TextBox 5">
            <a:extLst>
              <a:ext uri="{FF2B5EF4-FFF2-40B4-BE49-F238E27FC236}">
                <a16:creationId xmlns:a16="http://schemas.microsoft.com/office/drawing/2014/main" id="{F96A0910-65D7-36F9-927F-878FACE41BD8}"/>
              </a:ext>
            </a:extLst>
          </p:cNvPr>
          <p:cNvSpPr txBox="1"/>
          <p:nvPr/>
        </p:nvSpPr>
        <p:spPr>
          <a:xfrm rot="20790528">
            <a:off x="1169000" y="5125605"/>
            <a:ext cx="2442880" cy="369332"/>
          </a:xfrm>
          <a:prstGeom prst="rect">
            <a:avLst/>
          </a:prstGeom>
          <a:noFill/>
        </p:spPr>
        <p:txBody>
          <a:bodyPr wrap="square" rtlCol="0">
            <a:spAutoFit/>
          </a:bodyPr>
          <a:lstStyle/>
          <a:p>
            <a:r>
              <a:rPr lang="en-GB" sz="900">
                <a:hlinkClick r:id="rId6" tooltip="https://journalistsresource.org/economics/the-impact-of-crime-on-property-values-research-roundup/"/>
              </a:rPr>
              <a:t>This Photo</a:t>
            </a:r>
            <a:r>
              <a:rPr lang="en-GB" sz="900"/>
              <a:t> by Unknown Author is licensed under </a:t>
            </a:r>
            <a:r>
              <a:rPr lang="en-GB" sz="900">
                <a:hlinkClick r:id="rId7" tooltip="https://creativecommons.org/licenses/by-nd/3.0/"/>
              </a:rPr>
              <a:t>CC BY-ND</a:t>
            </a:r>
            <a:endParaRPr lang="en-GB" sz="900"/>
          </a:p>
        </p:txBody>
      </p:sp>
      <p:pic>
        <p:nvPicPr>
          <p:cNvPr id="8" name="Picture 7" descr="A car with a broken window&#10;&#10;Description automatically generated">
            <a:extLst>
              <a:ext uri="{FF2B5EF4-FFF2-40B4-BE49-F238E27FC236}">
                <a16:creationId xmlns:a16="http://schemas.microsoft.com/office/drawing/2014/main" id="{916FFE33-0ADF-7AE3-9CA5-1C655608C4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20790528">
            <a:off x="1138892" y="3649979"/>
            <a:ext cx="3048755" cy="2034540"/>
          </a:xfrm>
          <a:prstGeom prst="rect">
            <a:avLst/>
          </a:prstGeom>
        </p:spPr>
      </p:pic>
      <p:pic>
        <p:nvPicPr>
          <p:cNvPr id="11" name="Picture 10" descr="A person holding a package of candy&#10;&#10;Description automatically generated">
            <a:extLst>
              <a:ext uri="{FF2B5EF4-FFF2-40B4-BE49-F238E27FC236}">
                <a16:creationId xmlns:a16="http://schemas.microsoft.com/office/drawing/2014/main" id="{38583451-51F0-DA17-D02F-014ECFAAACD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556404">
            <a:off x="6407230" y="3889649"/>
            <a:ext cx="3702149" cy="2183690"/>
          </a:xfrm>
          <a:prstGeom prst="rect">
            <a:avLst/>
          </a:prstGeom>
        </p:spPr>
      </p:pic>
    </p:spTree>
    <p:extLst>
      <p:ext uri="{BB962C8B-B14F-4D97-AF65-F5344CB8AC3E}">
        <p14:creationId xmlns:p14="http://schemas.microsoft.com/office/powerpoint/2010/main" val="1613007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09A7-622E-4B7A-B096-CE0B17F6CE9D}"/>
              </a:ext>
            </a:extLst>
          </p:cNvPr>
          <p:cNvSpPr>
            <a:spLocks noGrp="1"/>
          </p:cNvSpPr>
          <p:nvPr>
            <p:ph type="title"/>
          </p:nvPr>
        </p:nvSpPr>
        <p:spPr>
          <a:xfrm>
            <a:off x="749062" y="389785"/>
            <a:ext cx="9601196" cy="875423"/>
          </a:xfrm>
        </p:spPr>
        <p:txBody>
          <a:bodyPr>
            <a:normAutofit/>
          </a:bodyPr>
          <a:lstStyle/>
          <a:p>
            <a:r>
              <a:rPr lang="en-GB" dirty="0"/>
              <a:t>Reasons to elect Crown Court trial</a:t>
            </a:r>
          </a:p>
        </p:txBody>
      </p:sp>
      <p:sp>
        <p:nvSpPr>
          <p:cNvPr id="3" name="Content Placeholder 2">
            <a:extLst>
              <a:ext uri="{FF2B5EF4-FFF2-40B4-BE49-F238E27FC236}">
                <a16:creationId xmlns:a16="http://schemas.microsoft.com/office/drawing/2014/main" id="{4EDC6FFA-2612-48FF-9F35-8447A48BCC84}"/>
              </a:ext>
            </a:extLst>
          </p:cNvPr>
          <p:cNvSpPr>
            <a:spLocks noGrp="1"/>
          </p:cNvSpPr>
          <p:nvPr>
            <p:ph idx="1"/>
          </p:nvPr>
        </p:nvSpPr>
        <p:spPr>
          <a:xfrm>
            <a:off x="927340" y="2062772"/>
            <a:ext cx="9601196" cy="2956205"/>
          </a:xfrm>
        </p:spPr>
        <p:txBody>
          <a:bodyPr>
            <a:normAutofit/>
          </a:bodyPr>
          <a:lstStyle/>
          <a:p>
            <a:r>
              <a:rPr lang="en-GB" sz="2800" dirty="0">
                <a:solidFill>
                  <a:srgbClr val="212121"/>
                </a:solidFill>
              </a:rPr>
              <a:t>There is a greater chance of acquittal.</a:t>
            </a:r>
          </a:p>
          <a:p>
            <a:r>
              <a:rPr lang="en-GB" sz="2800" dirty="0">
                <a:solidFill>
                  <a:srgbClr val="212121"/>
                </a:solidFill>
              </a:rPr>
              <a:t>There are separate triers of fact and law.</a:t>
            </a:r>
          </a:p>
          <a:p>
            <a:r>
              <a:rPr lang="en-GB" sz="2800" dirty="0">
                <a:solidFill>
                  <a:srgbClr val="212121"/>
                </a:solidFill>
              </a:rPr>
              <a:t>There are greater disclosure obligations.</a:t>
            </a:r>
          </a:p>
          <a:p>
            <a:r>
              <a:rPr lang="en-GB" sz="2800" dirty="0">
                <a:solidFill>
                  <a:srgbClr val="212121"/>
                </a:solidFill>
              </a:rPr>
              <a:t>May wish to be tried by ‘peers.’</a:t>
            </a:r>
          </a:p>
          <a:p>
            <a:endParaRPr lang="en-GB" dirty="0">
              <a:solidFill>
                <a:srgbClr val="212121"/>
              </a:solidFill>
            </a:endParaRPr>
          </a:p>
        </p:txBody>
      </p:sp>
    </p:spTree>
    <p:extLst>
      <p:ext uri="{BB962C8B-B14F-4D97-AF65-F5344CB8AC3E}">
        <p14:creationId xmlns:p14="http://schemas.microsoft.com/office/powerpoint/2010/main" val="14373092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64E9A-0796-4B22-8E71-96C55F483326}"/>
              </a:ext>
            </a:extLst>
          </p:cNvPr>
          <p:cNvSpPr>
            <a:spLocks noGrp="1"/>
          </p:cNvSpPr>
          <p:nvPr>
            <p:ph type="title"/>
          </p:nvPr>
        </p:nvSpPr>
        <p:spPr>
          <a:xfrm>
            <a:off x="864081" y="435793"/>
            <a:ext cx="9601196" cy="1303867"/>
          </a:xfrm>
        </p:spPr>
        <p:txBody>
          <a:bodyPr>
            <a:normAutofit/>
          </a:bodyPr>
          <a:lstStyle/>
          <a:p>
            <a:r>
              <a:rPr lang="en-GB" dirty="0"/>
              <a:t>Reasons to consent to summary trial</a:t>
            </a:r>
          </a:p>
        </p:txBody>
      </p:sp>
      <p:sp>
        <p:nvSpPr>
          <p:cNvPr id="3" name="Content Placeholder 2">
            <a:extLst>
              <a:ext uri="{FF2B5EF4-FFF2-40B4-BE49-F238E27FC236}">
                <a16:creationId xmlns:a16="http://schemas.microsoft.com/office/drawing/2014/main" id="{C144EF77-3375-4C69-AA95-87D0627298FE}"/>
              </a:ext>
            </a:extLst>
          </p:cNvPr>
          <p:cNvSpPr>
            <a:spLocks noGrp="1"/>
          </p:cNvSpPr>
          <p:nvPr>
            <p:ph idx="1"/>
          </p:nvPr>
        </p:nvSpPr>
        <p:spPr>
          <a:xfrm>
            <a:off x="795069" y="1429747"/>
            <a:ext cx="9601196" cy="4418962"/>
          </a:xfrm>
        </p:spPr>
        <p:txBody>
          <a:bodyPr>
            <a:normAutofit/>
          </a:bodyPr>
          <a:lstStyle/>
          <a:p>
            <a:pPr>
              <a:lnSpc>
                <a:spcPct val="90000"/>
              </a:lnSpc>
            </a:pPr>
            <a:r>
              <a:rPr lang="en-US" sz="2800" dirty="0">
                <a:solidFill>
                  <a:srgbClr val="373737"/>
                </a:solidFill>
              </a:rPr>
              <a:t>Trial procedure is less </a:t>
            </a:r>
            <a:r>
              <a:rPr lang="en-US" sz="2800" dirty="0" err="1">
                <a:solidFill>
                  <a:srgbClr val="373737"/>
                </a:solidFill>
              </a:rPr>
              <a:t>formalised</a:t>
            </a:r>
            <a:r>
              <a:rPr lang="en-US" sz="2800" dirty="0">
                <a:solidFill>
                  <a:srgbClr val="373737"/>
                </a:solidFill>
              </a:rPr>
              <a:t>.</a:t>
            </a:r>
          </a:p>
          <a:p>
            <a:pPr>
              <a:lnSpc>
                <a:spcPct val="90000"/>
              </a:lnSpc>
            </a:pPr>
            <a:r>
              <a:rPr lang="en-US" sz="2800" dirty="0">
                <a:solidFill>
                  <a:srgbClr val="373737"/>
                </a:solidFill>
              </a:rPr>
              <a:t>Likely to be shorter adjournment procedure.</a:t>
            </a:r>
          </a:p>
          <a:p>
            <a:pPr>
              <a:lnSpc>
                <a:spcPct val="90000"/>
              </a:lnSpc>
            </a:pPr>
            <a:r>
              <a:rPr lang="en-US" sz="2800" dirty="0">
                <a:solidFill>
                  <a:srgbClr val="373737"/>
                </a:solidFill>
              </a:rPr>
              <a:t>No obligation to produce </a:t>
            </a:r>
            <a:r>
              <a:rPr lang="en-US" sz="2800" dirty="0" err="1">
                <a:solidFill>
                  <a:srgbClr val="373737"/>
                </a:solidFill>
              </a:rPr>
              <a:t>defence</a:t>
            </a:r>
            <a:r>
              <a:rPr lang="en-US" sz="2800" dirty="0">
                <a:solidFill>
                  <a:srgbClr val="373737"/>
                </a:solidFill>
              </a:rPr>
              <a:t> statement.</a:t>
            </a:r>
          </a:p>
          <a:p>
            <a:pPr>
              <a:lnSpc>
                <a:spcPct val="90000"/>
              </a:lnSpc>
            </a:pPr>
            <a:r>
              <a:rPr lang="en-US" sz="2800" dirty="0">
                <a:solidFill>
                  <a:srgbClr val="373737"/>
                </a:solidFill>
              </a:rPr>
              <a:t>Prosecution costs are lower if convicted. No power to order repayment of </a:t>
            </a:r>
            <a:r>
              <a:rPr lang="en-US" sz="2800" dirty="0" err="1">
                <a:solidFill>
                  <a:srgbClr val="373737"/>
                </a:solidFill>
              </a:rPr>
              <a:t>defence</a:t>
            </a:r>
            <a:r>
              <a:rPr lang="en-US" sz="2800" dirty="0">
                <a:solidFill>
                  <a:srgbClr val="373737"/>
                </a:solidFill>
              </a:rPr>
              <a:t> costs.</a:t>
            </a:r>
          </a:p>
          <a:p>
            <a:pPr>
              <a:lnSpc>
                <a:spcPct val="90000"/>
              </a:lnSpc>
            </a:pPr>
            <a:r>
              <a:rPr lang="en-US" sz="2800" dirty="0">
                <a:solidFill>
                  <a:srgbClr val="373737"/>
                </a:solidFill>
              </a:rPr>
              <a:t>Automatic right of appeal to the Crown Court.</a:t>
            </a:r>
          </a:p>
          <a:p>
            <a:pPr>
              <a:lnSpc>
                <a:spcPct val="90000"/>
              </a:lnSpc>
            </a:pPr>
            <a:r>
              <a:rPr lang="en-US" sz="2800" dirty="0">
                <a:solidFill>
                  <a:srgbClr val="373737"/>
                </a:solidFill>
              </a:rPr>
              <a:t>Fines and sentences are lower.</a:t>
            </a:r>
          </a:p>
          <a:p>
            <a:pPr>
              <a:lnSpc>
                <a:spcPct val="90000"/>
              </a:lnSpc>
            </a:pPr>
            <a:endParaRPr lang="en-GB" dirty="0">
              <a:solidFill>
                <a:srgbClr val="373737"/>
              </a:solidFill>
            </a:endParaRPr>
          </a:p>
        </p:txBody>
      </p:sp>
    </p:spTree>
    <p:extLst>
      <p:ext uri="{BB962C8B-B14F-4D97-AF65-F5344CB8AC3E}">
        <p14:creationId xmlns:p14="http://schemas.microsoft.com/office/powerpoint/2010/main" val="3214322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5A7EE-BFB4-687C-1E8C-5DBF29EA2AEA}"/>
              </a:ext>
            </a:extLst>
          </p:cNvPr>
          <p:cNvSpPr>
            <a:spLocks noGrp="1"/>
          </p:cNvSpPr>
          <p:nvPr>
            <p:ph type="title"/>
          </p:nvPr>
        </p:nvSpPr>
        <p:spPr/>
        <p:txBody>
          <a:bodyPr/>
          <a:lstStyle/>
          <a:p>
            <a:r>
              <a:rPr lang="en-GB" dirty="0"/>
              <a:t>Case Management</a:t>
            </a:r>
          </a:p>
        </p:txBody>
      </p:sp>
      <p:sp>
        <p:nvSpPr>
          <p:cNvPr id="3" name="Content Placeholder 2">
            <a:extLst>
              <a:ext uri="{FF2B5EF4-FFF2-40B4-BE49-F238E27FC236}">
                <a16:creationId xmlns:a16="http://schemas.microsoft.com/office/drawing/2014/main" id="{3B6792B3-5780-9A33-C02E-8702AEB14BFE}"/>
              </a:ext>
            </a:extLst>
          </p:cNvPr>
          <p:cNvSpPr>
            <a:spLocks noGrp="1"/>
          </p:cNvSpPr>
          <p:nvPr>
            <p:ph idx="1"/>
          </p:nvPr>
        </p:nvSpPr>
        <p:spPr>
          <a:xfrm>
            <a:off x="560849" y="1488613"/>
            <a:ext cx="9526671" cy="4819000"/>
          </a:xfrm>
        </p:spPr>
        <p:txBody>
          <a:bodyPr>
            <a:normAutofit/>
          </a:bodyPr>
          <a:lstStyle/>
          <a:p>
            <a:pPr algn="just"/>
            <a:r>
              <a:rPr lang="en-GB" sz="2400" b="0" i="0" dirty="0">
                <a:solidFill>
                  <a:srgbClr val="000000"/>
                </a:solidFill>
                <a:effectLst/>
                <a:latin typeface="Calibri" panose="020F0502020204030204" pitchFamily="34" charset="0"/>
                <a:cs typeface="Calibri" panose="020F0502020204030204" pitchFamily="34" charset="0"/>
              </a:rPr>
              <a:t>Where </a:t>
            </a:r>
            <a:r>
              <a:rPr lang="en-GB" sz="2400" dirty="0">
                <a:solidFill>
                  <a:srgbClr val="000000"/>
                </a:solidFill>
                <a:latin typeface="Calibri" panose="020F0502020204030204" pitchFamily="34" charset="0"/>
                <a:cs typeface="Calibri" panose="020F0502020204030204" pitchFamily="34" charset="0"/>
              </a:rPr>
              <a:t>D</a:t>
            </a:r>
            <a:r>
              <a:rPr lang="en-GB" sz="2400" b="0" i="0" dirty="0">
                <a:solidFill>
                  <a:srgbClr val="000000"/>
                </a:solidFill>
                <a:effectLst/>
                <a:latin typeface="Calibri" panose="020F0502020204030204" pitchFamily="34" charset="0"/>
                <a:cs typeface="Calibri" panose="020F0502020204030204" pitchFamily="34" charset="0"/>
              </a:rPr>
              <a:t> enters a not guilty plea and is to be tried summarily,</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expects the parties to be prepared to conduct a case management (Preparation for Trial) hearing right at the outset of the case. </a:t>
            </a:r>
          </a:p>
          <a:p>
            <a:pPr algn="just"/>
            <a:r>
              <a:rPr lang="en-GB" sz="2400" b="0" i="0" dirty="0">
                <a:solidFill>
                  <a:srgbClr val="000000"/>
                </a:solidFill>
                <a:effectLst/>
                <a:latin typeface="Calibri" panose="020F0502020204030204" pitchFamily="34" charset="0"/>
                <a:cs typeface="Calibri" panose="020F0502020204030204" pitchFamily="34" charset="0"/>
              </a:rPr>
              <a:t>The parties should therefore know details about witness availability at the first hearing. </a:t>
            </a:r>
          </a:p>
          <a:p>
            <a:pPr algn="just"/>
            <a:r>
              <a:rPr lang="en-GB" sz="2400" b="0" i="0" dirty="0">
                <a:solidFill>
                  <a:srgbClr val="000000"/>
                </a:solidFill>
                <a:effectLst/>
                <a:latin typeface="Calibri" panose="020F0502020204030204" pitchFamily="34" charset="0"/>
                <a:cs typeface="Calibri" panose="020F0502020204030204" pitchFamily="34" charset="0"/>
              </a:rPr>
              <a:t>If witness details are unavailable,</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will sometimes provisionally fix a trial and direct the parties to confirm that the date is acceptable within a week or so.</a:t>
            </a:r>
          </a:p>
          <a:p>
            <a:pPr algn="just"/>
            <a:r>
              <a:rPr lang="en-GB" sz="2400" b="0" i="0" dirty="0">
                <a:solidFill>
                  <a:srgbClr val="000000"/>
                </a:solidFill>
                <a:effectLst/>
                <a:latin typeface="Calibri" panose="020F0502020204030204" pitchFamily="34" charset="0"/>
                <a:cs typeface="Calibri" panose="020F0502020204030204" pitchFamily="34" charset="0"/>
              </a:rPr>
              <a:t>The requirement to hold a Preparation for Trial Hearing in relation to any case that is to be a summary trial is found in </a:t>
            </a:r>
            <a:r>
              <a:rPr lang="en-GB" sz="2400" b="1" i="0" dirty="0" err="1">
                <a:solidFill>
                  <a:srgbClr val="000000"/>
                </a:solidFill>
                <a:effectLst/>
                <a:latin typeface="Calibri" panose="020F0502020204030204" pitchFamily="34" charset="0"/>
                <a:cs typeface="Calibri" panose="020F0502020204030204" pitchFamily="34" charset="0"/>
              </a:rPr>
              <a:t>CrPR</a:t>
            </a:r>
            <a:r>
              <a:rPr lang="en-GB" sz="2400" b="1" i="0" dirty="0">
                <a:solidFill>
                  <a:srgbClr val="000000"/>
                </a:solidFill>
                <a:effectLst/>
                <a:latin typeface="Calibri" panose="020F0502020204030204" pitchFamily="34" charset="0"/>
                <a:cs typeface="Calibri" panose="020F0502020204030204" pitchFamily="34" charset="0"/>
              </a:rPr>
              <a:t> 3.27</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76982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FBC8-5B7E-DC02-4827-574482A0093B}"/>
              </a:ext>
            </a:extLst>
          </p:cNvPr>
          <p:cNvSpPr>
            <a:spLocks noGrp="1"/>
          </p:cNvSpPr>
          <p:nvPr>
            <p:ph type="title"/>
          </p:nvPr>
        </p:nvSpPr>
        <p:spPr/>
        <p:txBody>
          <a:bodyPr/>
          <a:lstStyle/>
          <a:p>
            <a:r>
              <a:rPr lang="en-GB" dirty="0"/>
              <a:t>Case Management (2)</a:t>
            </a:r>
          </a:p>
        </p:txBody>
      </p:sp>
      <p:sp>
        <p:nvSpPr>
          <p:cNvPr id="3" name="Content Placeholder 2">
            <a:extLst>
              <a:ext uri="{FF2B5EF4-FFF2-40B4-BE49-F238E27FC236}">
                <a16:creationId xmlns:a16="http://schemas.microsoft.com/office/drawing/2014/main" id="{2895FAB9-37A1-EC88-BB5C-0E0F6FE7ED4A}"/>
              </a:ext>
            </a:extLst>
          </p:cNvPr>
          <p:cNvSpPr>
            <a:spLocks noGrp="1"/>
          </p:cNvSpPr>
          <p:nvPr>
            <p:ph idx="1"/>
          </p:nvPr>
        </p:nvSpPr>
        <p:spPr>
          <a:xfrm>
            <a:off x="560849" y="1488613"/>
            <a:ext cx="9753816" cy="4475372"/>
          </a:xfrm>
        </p:spPr>
        <p:txBody>
          <a:bodyPr>
            <a:noAutofit/>
          </a:bodyPr>
          <a:lstStyle/>
          <a:p>
            <a:r>
              <a:rPr lang="en-GB" sz="2800" b="0" i="0" dirty="0">
                <a:solidFill>
                  <a:srgbClr val="000000"/>
                </a:solidFill>
                <a:effectLst/>
                <a:latin typeface="Calibri" panose="020F0502020204030204" pitchFamily="34" charset="0"/>
                <a:cs typeface="Calibri" panose="020F0502020204030204" pitchFamily="34" charset="0"/>
              </a:rPr>
              <a:t>At this hearing the parties are expected to identify the issues in the case (and therefore limit the possibilities of an ‘ambush’ defence leading to an ineffective trial and the court must give directions for an effective trial, including in relation to the service of any further evidence and about anticipated legal argument (in relation to, e.g. character or hearsay evidence). </a:t>
            </a:r>
          </a:p>
          <a:p>
            <a:r>
              <a:rPr lang="en-GB" sz="2800" b="0" i="0" dirty="0">
                <a:solidFill>
                  <a:srgbClr val="000000"/>
                </a:solidFill>
                <a:effectLst/>
                <a:latin typeface="Calibri" panose="020F0502020204030204" pitchFamily="34" charset="0"/>
                <a:cs typeface="Calibri" panose="020F0502020204030204" pitchFamily="34" charset="0"/>
              </a:rPr>
              <a:t>Binding rulings may be made at pre-trial hearings before a Magistrates’ Court (</a:t>
            </a:r>
            <a:r>
              <a:rPr lang="en-GB" sz="2800" b="1" i="0" dirty="0">
                <a:solidFill>
                  <a:srgbClr val="000000"/>
                </a:solidFill>
                <a:effectLst/>
                <a:latin typeface="Calibri" panose="020F0502020204030204" pitchFamily="34" charset="0"/>
                <a:cs typeface="Calibri" panose="020F0502020204030204" pitchFamily="34" charset="0"/>
              </a:rPr>
              <a:t>s45</a:t>
            </a:r>
            <a:r>
              <a:rPr lang="en-GB" sz="2800" b="0" i="0" dirty="0">
                <a:solidFill>
                  <a:srgbClr val="000000"/>
                </a:solidFill>
                <a:effectLst/>
                <a:latin typeface="Calibri" panose="020F0502020204030204" pitchFamily="34" charset="0"/>
                <a:cs typeface="Calibri" panose="020F0502020204030204" pitchFamily="34" charset="0"/>
              </a:rPr>
              <a:t> and </a:t>
            </a:r>
            <a:r>
              <a:rPr lang="en-GB" sz="2800" b="1" i="0" dirty="0" err="1">
                <a:solidFill>
                  <a:srgbClr val="000000"/>
                </a:solidFill>
                <a:effectLst/>
                <a:latin typeface="Calibri" panose="020F0502020204030204" pitchFamily="34" charset="0"/>
                <a:cs typeface="Calibri" panose="020F0502020204030204" pitchFamily="34" charset="0"/>
              </a:rPr>
              <a:t>Sch</a:t>
            </a:r>
            <a:r>
              <a:rPr lang="en-GB" sz="2800" b="1" i="0" dirty="0">
                <a:solidFill>
                  <a:srgbClr val="000000"/>
                </a:solidFill>
                <a:effectLst/>
                <a:latin typeface="Calibri" panose="020F0502020204030204" pitchFamily="34" charset="0"/>
                <a:cs typeface="Calibri" panose="020F0502020204030204" pitchFamily="34" charset="0"/>
              </a:rPr>
              <a:t> 3 Courts Act 2003</a:t>
            </a:r>
            <a:r>
              <a:rPr lang="en-GB" sz="2800" b="0" i="0" dirty="0">
                <a:solidFill>
                  <a:srgbClr val="000000"/>
                </a:solidFill>
                <a:effectLst/>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440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990A1-82EE-35D2-DBC1-320E54D60037}"/>
              </a:ext>
            </a:extLst>
          </p:cNvPr>
          <p:cNvSpPr>
            <a:spLocks noGrp="1"/>
          </p:cNvSpPr>
          <p:nvPr>
            <p:ph type="title"/>
          </p:nvPr>
        </p:nvSpPr>
        <p:spPr>
          <a:xfrm>
            <a:off x="537554" y="283445"/>
            <a:ext cx="8596668" cy="992056"/>
          </a:xfrm>
        </p:spPr>
        <p:txBody>
          <a:bodyPr/>
          <a:lstStyle/>
          <a:p>
            <a:r>
              <a:rPr lang="en-GB" dirty="0"/>
              <a:t>Case Management (3)</a:t>
            </a:r>
          </a:p>
        </p:txBody>
      </p:sp>
      <p:sp>
        <p:nvSpPr>
          <p:cNvPr id="3" name="Content Placeholder 2">
            <a:extLst>
              <a:ext uri="{FF2B5EF4-FFF2-40B4-BE49-F238E27FC236}">
                <a16:creationId xmlns:a16="http://schemas.microsoft.com/office/drawing/2014/main" id="{909963EE-AF3D-FF9A-B0CE-E646EDA8F2CE}"/>
              </a:ext>
            </a:extLst>
          </p:cNvPr>
          <p:cNvSpPr>
            <a:spLocks noGrp="1"/>
          </p:cNvSpPr>
          <p:nvPr>
            <p:ph idx="1"/>
          </p:nvPr>
        </p:nvSpPr>
        <p:spPr>
          <a:xfrm>
            <a:off x="537553" y="1321903"/>
            <a:ext cx="9538319" cy="4979886"/>
          </a:xfrm>
        </p:spPr>
        <p:txBody>
          <a:bodyPr>
            <a:normAutofit fontScale="92500"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In accordance with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1" i="0" dirty="0">
                <a:solidFill>
                  <a:srgbClr val="000000"/>
                </a:solidFill>
                <a:effectLst/>
                <a:latin typeface="Calibri" panose="020F0502020204030204" pitchFamily="34" charset="0"/>
                <a:cs typeface="Calibri" panose="020F0502020204030204" pitchFamily="34" charset="0"/>
              </a:rPr>
              <a:t> Part 3</a:t>
            </a:r>
            <a:r>
              <a:rPr lang="en-GB" sz="2800" b="0" i="0" dirty="0">
                <a:solidFill>
                  <a:srgbClr val="000000"/>
                </a:solidFill>
                <a:effectLst/>
                <a:latin typeface="Calibri" panose="020F0502020204030204" pitchFamily="34" charset="0"/>
                <a:cs typeface="Calibri" panose="020F0502020204030204" pitchFamily="34" charset="0"/>
              </a:rPr>
              <a:t>, to effectively manage the case the court will require the parties to confirm:</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the real issues are in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evidence can be agreed and read out to the court in accordance with </a:t>
            </a:r>
            <a:r>
              <a:rPr lang="en-GB" sz="2800" b="1" i="0" dirty="0">
                <a:solidFill>
                  <a:srgbClr val="000000"/>
                </a:solidFill>
                <a:effectLst/>
                <a:latin typeface="Calibri" panose="020F0502020204030204" pitchFamily="34" charset="0"/>
                <a:cs typeface="Calibri" panose="020F0502020204030204" pitchFamily="34" charset="0"/>
              </a:rPr>
              <a:t>s9 CJA 1967</a:t>
            </a:r>
            <a:r>
              <a:rPr lang="en-GB" sz="28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how many witnesses need to be called for each side and the dates for their witnesses;</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witnesses are likely to apply for a special measures direction;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evidence can be adduced by way of formal admissions in accordance with </a:t>
            </a:r>
            <a:r>
              <a:rPr lang="en-GB" sz="2800" b="1" i="0" dirty="0">
                <a:solidFill>
                  <a:srgbClr val="000000"/>
                </a:solidFill>
                <a:effectLst/>
                <a:latin typeface="Calibri" panose="020F0502020204030204" pitchFamily="34" charset="0"/>
                <a:cs typeface="Calibri" panose="020F0502020204030204" pitchFamily="34" charset="0"/>
              </a:rPr>
              <a:t>s10 CJA 1967</a:t>
            </a:r>
            <a:r>
              <a:rPr lang="en-GB" sz="28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491189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D3CF-E4F8-9FE8-74A0-E64924B1A2F4}"/>
              </a:ext>
            </a:extLst>
          </p:cNvPr>
          <p:cNvSpPr>
            <a:spLocks noGrp="1"/>
          </p:cNvSpPr>
          <p:nvPr>
            <p:ph type="title"/>
          </p:nvPr>
        </p:nvSpPr>
        <p:spPr>
          <a:xfrm>
            <a:off x="566674" y="236851"/>
            <a:ext cx="8596668" cy="1320800"/>
          </a:xfrm>
        </p:spPr>
        <p:txBody>
          <a:bodyPr/>
          <a:lstStyle/>
          <a:p>
            <a:r>
              <a:rPr lang="en-GB" dirty="0"/>
              <a:t>Case Management (4)</a:t>
            </a:r>
          </a:p>
        </p:txBody>
      </p:sp>
      <p:sp>
        <p:nvSpPr>
          <p:cNvPr id="3" name="Content Placeholder 2">
            <a:extLst>
              <a:ext uri="{FF2B5EF4-FFF2-40B4-BE49-F238E27FC236}">
                <a16:creationId xmlns:a16="http://schemas.microsoft.com/office/drawing/2014/main" id="{8E1DDC15-3D7D-346A-4E49-21C14F5C1FFC}"/>
              </a:ext>
            </a:extLst>
          </p:cNvPr>
          <p:cNvSpPr>
            <a:spLocks noGrp="1"/>
          </p:cNvSpPr>
          <p:nvPr>
            <p:ph idx="1"/>
          </p:nvPr>
        </p:nvSpPr>
        <p:spPr>
          <a:xfrm>
            <a:off x="444366" y="1182122"/>
            <a:ext cx="9439308" cy="4834281"/>
          </a:xfrm>
        </p:spPr>
        <p:txBody>
          <a:bodyPr>
            <a:normAutofit/>
          </a:bodyPr>
          <a:lstStyle/>
          <a:p>
            <a:pPr algn="just"/>
            <a:r>
              <a:rPr lang="en-GB" sz="2800" b="0" i="0" dirty="0">
                <a:solidFill>
                  <a:srgbClr val="000000"/>
                </a:solidFill>
                <a:effectLst/>
                <a:latin typeface="Calibri" panose="020F0502020204030204" pitchFamily="34" charset="0"/>
                <a:cs typeface="Calibri" panose="020F0502020204030204" pitchFamily="34" charset="0"/>
              </a:rPr>
              <a:t>All of these matters will be recorded on a Preparation for Effective Trial (PET) form. The form can be downloaded from here: </a:t>
            </a:r>
          </a:p>
          <a:p>
            <a:pPr algn="just"/>
            <a:r>
              <a:rPr lang="en-GB" sz="2800" b="0" i="0" u="none" strike="noStrike" dirty="0">
                <a:solidFill>
                  <a:srgbClr val="000000"/>
                </a:solidFill>
                <a:effectLst/>
                <a:latin typeface="Calibri" panose="020F0502020204030204" pitchFamily="34" charset="0"/>
                <a:cs typeface="Calibri" panose="020F0502020204030204" pitchFamily="34" charset="0"/>
                <a:hlinkClick r:id="rId2"/>
              </a:rPr>
              <a:t>http://www.justice.gov.uk/courts/procedure-rules/criminal/docs/october-2015/cm001england-eng.pdf</a:t>
            </a:r>
            <a:r>
              <a:rPr lang="en-GB" sz="2800" b="0" i="0" dirty="0">
                <a:solidFill>
                  <a:srgbClr val="000000"/>
                </a:solidFill>
                <a:effectLst/>
                <a:latin typeface="Calibri" panose="020F0502020204030204" pitchFamily="34" charset="0"/>
                <a:cs typeface="Calibri" panose="020F0502020204030204" pitchFamily="34" charset="0"/>
              </a:rPr>
              <a:t> As of April 2019, the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0" i="0" dirty="0">
                <a:solidFill>
                  <a:srgbClr val="000000"/>
                </a:solidFill>
                <a:effectLst/>
                <a:latin typeface="Calibri" panose="020F0502020204030204" pitchFamily="34" charset="0"/>
                <a:cs typeface="Calibri" panose="020F0502020204030204" pitchFamily="34" charset="0"/>
              </a:rPr>
              <a:t> require the defence to notify any changes to the PET form well in advance of trial.</a:t>
            </a:r>
          </a:p>
          <a:p>
            <a:pPr algn="just"/>
            <a:r>
              <a:rPr lang="en-GB" sz="2800" b="0" i="0" dirty="0">
                <a:solidFill>
                  <a:srgbClr val="000000"/>
                </a:solidFill>
                <a:effectLst/>
                <a:latin typeface="Calibri" panose="020F0502020204030204" pitchFamily="34" charset="0"/>
                <a:cs typeface="Calibri" panose="020F0502020204030204" pitchFamily="34" charset="0"/>
              </a:rPr>
              <a:t>It is vital that the PET form is completed accurately. </a:t>
            </a:r>
          </a:p>
          <a:p>
            <a:pPr algn="just"/>
            <a:r>
              <a:rPr lang="en-GB" sz="2800" b="0" i="0" dirty="0">
                <a:solidFill>
                  <a:srgbClr val="000000"/>
                </a:solidFill>
                <a:effectLst/>
                <a:latin typeface="Calibri" panose="020F0502020204030204" pitchFamily="34" charset="0"/>
                <a:cs typeface="Calibri" panose="020F0502020204030204" pitchFamily="34" charset="0"/>
              </a:rPr>
              <a:t>See </a:t>
            </a:r>
            <a:r>
              <a:rPr lang="en-GB" sz="2800" b="1" i="1" dirty="0" err="1">
                <a:solidFill>
                  <a:srgbClr val="000000"/>
                </a:solidFill>
                <a:effectLst/>
                <a:latin typeface="Calibri" panose="020F0502020204030204" pitchFamily="34" charset="0"/>
                <a:cs typeface="Calibri" panose="020F0502020204030204" pitchFamily="34" charset="0"/>
              </a:rPr>
              <a:t>Valiati</a:t>
            </a:r>
            <a:r>
              <a:rPr lang="en-GB" sz="2800" b="1" i="1" dirty="0">
                <a:solidFill>
                  <a:srgbClr val="000000"/>
                </a:solidFill>
                <a:effectLst/>
                <a:latin typeface="Calibri" panose="020F0502020204030204" pitchFamily="34" charset="0"/>
                <a:cs typeface="Calibri" panose="020F0502020204030204" pitchFamily="34" charset="0"/>
              </a:rPr>
              <a:t> v DPP; KM v DPP [2018]</a:t>
            </a:r>
            <a:endParaRPr lang="en-GB" sz="2800" b="0" i="0" dirty="0">
              <a:solidFill>
                <a:srgbClr val="000000"/>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7658569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4126-FF81-7467-8BFC-4832BF55C4F5}"/>
              </a:ext>
            </a:extLst>
          </p:cNvPr>
          <p:cNvSpPr>
            <a:spLocks noGrp="1"/>
          </p:cNvSpPr>
          <p:nvPr>
            <p:ph type="title"/>
          </p:nvPr>
        </p:nvSpPr>
        <p:spPr>
          <a:xfrm>
            <a:off x="555024" y="254324"/>
            <a:ext cx="8596668" cy="759087"/>
          </a:xfrm>
        </p:spPr>
        <p:txBody>
          <a:bodyPr/>
          <a:lstStyle/>
          <a:p>
            <a:r>
              <a:rPr lang="en-GB" dirty="0"/>
              <a:t>Summary</a:t>
            </a:r>
          </a:p>
        </p:txBody>
      </p:sp>
      <p:sp>
        <p:nvSpPr>
          <p:cNvPr id="3" name="Content Placeholder 2">
            <a:extLst>
              <a:ext uri="{FF2B5EF4-FFF2-40B4-BE49-F238E27FC236}">
                <a16:creationId xmlns:a16="http://schemas.microsoft.com/office/drawing/2014/main" id="{64D8C95A-114F-D12D-8EBB-060A34399F72}"/>
              </a:ext>
            </a:extLst>
          </p:cNvPr>
          <p:cNvSpPr>
            <a:spLocks noGrp="1"/>
          </p:cNvSpPr>
          <p:nvPr>
            <p:ph idx="1"/>
          </p:nvPr>
        </p:nvSpPr>
        <p:spPr>
          <a:xfrm>
            <a:off x="252167" y="1065637"/>
            <a:ext cx="10138214" cy="5655493"/>
          </a:xfrm>
        </p:spPr>
        <p:txBody>
          <a:bodyPr>
            <a:normAutofit/>
          </a:bodyPr>
          <a:lstStyle/>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Magistrates try summary only and either-way offences. Re either-way offences, magistrates decide whether they have sufficient sentencing powers to hear the case. If powers are insufficient, the case is sent to the Crown Court.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decision about court venue will be taken either when considering sentencing if a defendant pleads guilty to an either-way offence, or during an allocation hearing if the defendant pleads not guilty to an either-way offence. If the magistrates accept trial jurisdiction, the defendant will need to choose where they would like the trial to be heard.</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Before fixing a trial date, the parties will be required to complete a Preparation for Effective Trial form to identify the issues in the case. This makes it essential that the prosecutor serves IDPC in good rime for the hearing. It is vital that the PET form is completed accurately.</a:t>
            </a:r>
          </a:p>
          <a:p>
            <a:endParaRPr lang="en-GB" dirty="0"/>
          </a:p>
        </p:txBody>
      </p:sp>
    </p:spTree>
    <p:extLst>
      <p:ext uri="{BB962C8B-B14F-4D97-AF65-F5344CB8AC3E}">
        <p14:creationId xmlns:p14="http://schemas.microsoft.com/office/powerpoint/2010/main" val="32444223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26</TotalTime>
  <Words>2112</Words>
  <Application>Microsoft Office PowerPoint</Application>
  <PresentationFormat>Widescreen</PresentationFormat>
  <Paragraphs>126</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Wingdings 3</vt:lpstr>
      <vt:lpstr>Trebuchet MS</vt:lpstr>
      <vt:lpstr>Calibri</vt:lpstr>
      <vt:lpstr>Arial</vt:lpstr>
      <vt:lpstr>Facet</vt:lpstr>
      <vt:lpstr>Criminal litigation</vt:lpstr>
      <vt:lpstr>Aims</vt:lpstr>
      <vt:lpstr>Sentencing powers of the Magistrates’ Court</vt:lpstr>
      <vt:lpstr>Plea Before Venue</vt:lpstr>
      <vt:lpstr>Plea Before Venue………contd.</vt:lpstr>
      <vt:lpstr>Plea Before Venue……..contd.</vt:lpstr>
      <vt:lpstr>Indictable only offences </vt:lpstr>
      <vt:lpstr>Plea Before Venue Procedure</vt:lpstr>
      <vt:lpstr>Plea Before Venue Procedure</vt:lpstr>
      <vt:lpstr>Scenario</vt:lpstr>
      <vt:lpstr>The Allocation Hearing</vt:lpstr>
      <vt:lpstr>Activity</vt:lpstr>
      <vt:lpstr>Allocation – Statutory Position</vt:lpstr>
      <vt:lpstr>Allocation Guidelines 2015</vt:lpstr>
      <vt:lpstr>Procedure at the allocation hearing</vt:lpstr>
      <vt:lpstr>The magistrates’ decision</vt:lpstr>
      <vt:lpstr>Procedure following allocation decision</vt:lpstr>
      <vt:lpstr>Two special cases</vt:lpstr>
      <vt:lpstr>Reasons to elect Crown Court trial</vt:lpstr>
      <vt:lpstr>Reasons to consent to summary trial</vt:lpstr>
      <vt:lpstr>Case Management</vt:lpstr>
      <vt:lpstr>Case Management (2)</vt:lpstr>
      <vt:lpstr>Case Management (3)</vt:lpstr>
      <vt:lpstr>Case Management (4)</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9</cp:revision>
  <dcterms:created xsi:type="dcterms:W3CDTF">2021-01-23T22:15:52Z</dcterms:created>
  <dcterms:modified xsi:type="dcterms:W3CDTF">2025-12-29T15:21:11Z</dcterms:modified>
</cp:coreProperties>
</file>