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256" r:id="rId2"/>
    <p:sldId id="273" r:id="rId3"/>
    <p:sldId id="257" r:id="rId4"/>
    <p:sldId id="261" r:id="rId5"/>
    <p:sldId id="258" r:id="rId6"/>
    <p:sldId id="264" r:id="rId7"/>
    <p:sldId id="263" r:id="rId8"/>
    <p:sldId id="275" r:id="rId9"/>
    <p:sldId id="289" r:id="rId10"/>
    <p:sldId id="262" r:id="rId11"/>
    <p:sldId id="274" r:id="rId12"/>
    <p:sldId id="268" r:id="rId13"/>
    <p:sldId id="297" r:id="rId14"/>
    <p:sldId id="298" r:id="rId15"/>
    <p:sldId id="299" r:id="rId16"/>
    <p:sldId id="290" r:id="rId17"/>
    <p:sldId id="291" r:id="rId18"/>
    <p:sldId id="292" r:id="rId19"/>
    <p:sldId id="293" r:id="rId20"/>
    <p:sldId id="294" r:id="rId21"/>
    <p:sldId id="295" r:id="rId22"/>
    <p:sldId id="296" r:id="rId23"/>
    <p:sldId id="278" r:id="rId24"/>
    <p:sldId id="279" r:id="rId25"/>
    <p:sldId id="280" r:id="rId26"/>
    <p:sldId id="281" r:id="rId27"/>
    <p:sldId id="282" r:id="rId28"/>
    <p:sldId id="283" r:id="rId29"/>
    <p:sldId id="260" r:id="rId30"/>
    <p:sldId id="265" r:id="rId31"/>
    <p:sldId id="266" r:id="rId32"/>
    <p:sldId id="267" r:id="rId33"/>
    <p:sldId id="284" r:id="rId34"/>
    <p:sldId id="285" r:id="rId35"/>
    <p:sldId id="286" r:id="rId36"/>
    <p:sldId id="270" r:id="rId37"/>
    <p:sldId id="271" r:id="rId38"/>
    <p:sldId id="272" r:id="rId39"/>
    <p:sldId id="287" r:id="rId40"/>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Bodoni MT Condensed" pitchFamily="18" charset="0"/>
        <a:ea typeface="+mn-ea"/>
        <a:cs typeface="+mn-cs"/>
      </a:defRPr>
    </a:lvl1pPr>
    <a:lvl2pPr marL="457200" algn="l" rtl="0" fontAlgn="base">
      <a:spcBef>
        <a:spcPct val="0"/>
      </a:spcBef>
      <a:spcAft>
        <a:spcPct val="0"/>
      </a:spcAft>
      <a:defRPr kern="1200">
        <a:solidFill>
          <a:schemeClr val="tx1"/>
        </a:solidFill>
        <a:latin typeface="Bodoni MT Condensed" pitchFamily="18" charset="0"/>
        <a:ea typeface="+mn-ea"/>
        <a:cs typeface="+mn-cs"/>
      </a:defRPr>
    </a:lvl2pPr>
    <a:lvl3pPr marL="914400" algn="l" rtl="0" fontAlgn="base">
      <a:spcBef>
        <a:spcPct val="0"/>
      </a:spcBef>
      <a:spcAft>
        <a:spcPct val="0"/>
      </a:spcAft>
      <a:defRPr kern="1200">
        <a:solidFill>
          <a:schemeClr val="tx1"/>
        </a:solidFill>
        <a:latin typeface="Bodoni MT Condensed" pitchFamily="18" charset="0"/>
        <a:ea typeface="+mn-ea"/>
        <a:cs typeface="+mn-cs"/>
      </a:defRPr>
    </a:lvl3pPr>
    <a:lvl4pPr marL="1371600" algn="l" rtl="0" fontAlgn="base">
      <a:spcBef>
        <a:spcPct val="0"/>
      </a:spcBef>
      <a:spcAft>
        <a:spcPct val="0"/>
      </a:spcAft>
      <a:defRPr kern="1200">
        <a:solidFill>
          <a:schemeClr val="tx1"/>
        </a:solidFill>
        <a:latin typeface="Bodoni MT Condensed" pitchFamily="18" charset="0"/>
        <a:ea typeface="+mn-ea"/>
        <a:cs typeface="+mn-cs"/>
      </a:defRPr>
    </a:lvl4pPr>
    <a:lvl5pPr marL="1828800" algn="l" rtl="0" fontAlgn="base">
      <a:spcBef>
        <a:spcPct val="0"/>
      </a:spcBef>
      <a:spcAft>
        <a:spcPct val="0"/>
      </a:spcAft>
      <a:defRPr kern="1200">
        <a:solidFill>
          <a:schemeClr val="tx1"/>
        </a:solidFill>
        <a:latin typeface="Bodoni MT Condensed" pitchFamily="18" charset="0"/>
        <a:ea typeface="+mn-ea"/>
        <a:cs typeface="+mn-cs"/>
      </a:defRPr>
    </a:lvl5pPr>
    <a:lvl6pPr marL="2286000" algn="l" defTabSz="914400" rtl="0" eaLnBrk="1" latinLnBrk="0" hangingPunct="1">
      <a:defRPr kern="1200">
        <a:solidFill>
          <a:schemeClr val="tx1"/>
        </a:solidFill>
        <a:latin typeface="Bodoni MT Condensed" pitchFamily="18" charset="0"/>
        <a:ea typeface="+mn-ea"/>
        <a:cs typeface="+mn-cs"/>
      </a:defRPr>
    </a:lvl6pPr>
    <a:lvl7pPr marL="2743200" algn="l" defTabSz="914400" rtl="0" eaLnBrk="1" latinLnBrk="0" hangingPunct="1">
      <a:defRPr kern="1200">
        <a:solidFill>
          <a:schemeClr val="tx1"/>
        </a:solidFill>
        <a:latin typeface="Bodoni MT Condensed" pitchFamily="18" charset="0"/>
        <a:ea typeface="+mn-ea"/>
        <a:cs typeface="+mn-cs"/>
      </a:defRPr>
    </a:lvl7pPr>
    <a:lvl8pPr marL="3200400" algn="l" defTabSz="914400" rtl="0" eaLnBrk="1" latinLnBrk="0" hangingPunct="1">
      <a:defRPr kern="1200">
        <a:solidFill>
          <a:schemeClr val="tx1"/>
        </a:solidFill>
        <a:latin typeface="Bodoni MT Condensed" pitchFamily="18" charset="0"/>
        <a:ea typeface="+mn-ea"/>
        <a:cs typeface="+mn-cs"/>
      </a:defRPr>
    </a:lvl8pPr>
    <a:lvl9pPr marL="3657600" algn="l" defTabSz="914400" rtl="0" eaLnBrk="1" latinLnBrk="0" hangingPunct="1">
      <a:defRPr kern="1200">
        <a:solidFill>
          <a:schemeClr val="tx1"/>
        </a:solidFill>
        <a:latin typeface="Bodoni MT Condensed"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307"/>
    <a:srgbClr val="FCCF94"/>
    <a:srgbClr val="000099"/>
    <a:srgbClr val="FFEAD5"/>
    <a:srgbClr val="FFBE7D"/>
    <a:srgbClr val="FF6600"/>
    <a:srgbClr val="FC9600"/>
    <a:srgbClr val="FFD4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24" autoAdjust="0"/>
    <p:restoredTop sz="94595" autoAdjust="0"/>
  </p:normalViewPr>
  <p:slideViewPr>
    <p:cSldViewPr>
      <p:cViewPr varScale="1">
        <p:scale>
          <a:sx n="111" d="100"/>
          <a:sy n="111" d="100"/>
        </p:scale>
        <p:origin x="-161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520"/>
    </p:cViewPr>
  </p:sorterViewPr>
  <p:notesViewPr>
    <p:cSldViewPr>
      <p:cViewPr varScale="1">
        <p:scale>
          <a:sx n="52" d="100"/>
          <a:sy n="52" d="100"/>
        </p:scale>
        <p:origin x="-2664" y="-76"/>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2.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78"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GB"/>
          </a:p>
        </p:txBody>
      </p:sp>
      <p:sp>
        <p:nvSpPr>
          <p:cNvPr id="50179"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GB"/>
          </a:p>
        </p:txBody>
      </p:sp>
      <p:sp>
        <p:nvSpPr>
          <p:cNvPr id="50180"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50181"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A6A44E9F-84F8-4A0B-AACE-5E640C90E8FD}" type="slidenum">
              <a:rPr lang="en-GB"/>
              <a:pPr>
                <a:defRPr/>
              </a:pPr>
              <a:t>‹#›</a:t>
            </a:fld>
            <a:endParaRPr lang="en-GB"/>
          </a:p>
        </p:txBody>
      </p:sp>
    </p:spTree>
    <p:extLst>
      <p:ext uri="{BB962C8B-B14F-4D97-AF65-F5344CB8AC3E}">
        <p14:creationId xmlns:p14="http://schemas.microsoft.com/office/powerpoint/2010/main" val="33208869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F3153F0-AD68-4346-9783-0646747AD98E}" type="datetimeFigureOut">
              <a:rPr lang="en-GB" smtClean="0"/>
              <a:t>12/10/2015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945D967-1642-4AF2-8159-748CD6051345}" type="slidenum">
              <a:rPr lang="en-GB" smtClean="0"/>
              <a:t>‹#›</a:t>
            </a:fld>
            <a:endParaRPr lang="en-GB"/>
          </a:p>
        </p:txBody>
      </p:sp>
    </p:spTree>
    <p:extLst>
      <p:ext uri="{BB962C8B-B14F-4D97-AF65-F5344CB8AC3E}">
        <p14:creationId xmlns:p14="http://schemas.microsoft.com/office/powerpoint/2010/main" val="2696253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1</a:t>
            </a:fld>
            <a:endParaRPr lang="en-GB"/>
          </a:p>
        </p:txBody>
      </p:sp>
    </p:spTree>
    <p:extLst>
      <p:ext uri="{BB962C8B-B14F-4D97-AF65-F5344CB8AC3E}">
        <p14:creationId xmlns:p14="http://schemas.microsoft.com/office/powerpoint/2010/main" val="3325244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a:t>
            </a:fld>
            <a:endParaRPr lang="en-GB"/>
          </a:p>
        </p:txBody>
      </p:sp>
    </p:spTree>
    <p:extLst>
      <p:ext uri="{BB962C8B-B14F-4D97-AF65-F5344CB8AC3E}">
        <p14:creationId xmlns:p14="http://schemas.microsoft.com/office/powerpoint/2010/main" val="3195572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a:t>
            </a:fld>
            <a:endParaRPr lang="en-GB"/>
          </a:p>
        </p:txBody>
      </p:sp>
    </p:spTree>
    <p:extLst>
      <p:ext uri="{BB962C8B-B14F-4D97-AF65-F5344CB8AC3E}">
        <p14:creationId xmlns:p14="http://schemas.microsoft.com/office/powerpoint/2010/main" val="2384199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4</a:t>
            </a:fld>
            <a:endParaRPr lang="en-GB"/>
          </a:p>
        </p:txBody>
      </p:sp>
    </p:spTree>
    <p:extLst>
      <p:ext uri="{BB962C8B-B14F-4D97-AF65-F5344CB8AC3E}">
        <p14:creationId xmlns:p14="http://schemas.microsoft.com/office/powerpoint/2010/main" val="33826910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5</a:t>
            </a:fld>
            <a:endParaRPr lang="en-GB"/>
          </a:p>
        </p:txBody>
      </p:sp>
    </p:spTree>
    <p:extLst>
      <p:ext uri="{BB962C8B-B14F-4D97-AF65-F5344CB8AC3E}">
        <p14:creationId xmlns:p14="http://schemas.microsoft.com/office/powerpoint/2010/main" val="3887592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6</a:t>
            </a:fld>
            <a:endParaRPr lang="en-GB"/>
          </a:p>
        </p:txBody>
      </p:sp>
    </p:spTree>
    <p:extLst>
      <p:ext uri="{BB962C8B-B14F-4D97-AF65-F5344CB8AC3E}">
        <p14:creationId xmlns:p14="http://schemas.microsoft.com/office/powerpoint/2010/main" val="4049658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8</a:t>
            </a:fld>
            <a:endParaRPr lang="en-GB"/>
          </a:p>
        </p:txBody>
      </p:sp>
    </p:spTree>
    <p:extLst>
      <p:ext uri="{BB962C8B-B14F-4D97-AF65-F5344CB8AC3E}">
        <p14:creationId xmlns:p14="http://schemas.microsoft.com/office/powerpoint/2010/main" val="470202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9</a:t>
            </a:fld>
            <a:endParaRPr lang="en-GB"/>
          </a:p>
        </p:txBody>
      </p:sp>
    </p:spTree>
    <p:extLst>
      <p:ext uri="{BB962C8B-B14F-4D97-AF65-F5344CB8AC3E}">
        <p14:creationId xmlns:p14="http://schemas.microsoft.com/office/powerpoint/2010/main" val="580302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10</a:t>
            </a:fld>
            <a:endParaRPr lang="en-GB"/>
          </a:p>
        </p:txBody>
      </p:sp>
    </p:spTree>
    <p:extLst>
      <p:ext uri="{BB962C8B-B14F-4D97-AF65-F5344CB8AC3E}">
        <p14:creationId xmlns:p14="http://schemas.microsoft.com/office/powerpoint/2010/main" val="1490778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The UK signed the Convention on 19 April 1990, ratified it on 16 December 1991 and it came into force on 15 January </a:t>
            </a:r>
            <a:r>
              <a:rPr lang="en-GB" dirty="0" smtClean="0"/>
              <a:t>1. This means that the UK government has incorporated</a:t>
            </a:r>
            <a:r>
              <a:rPr lang="en-GB" baseline="0" dirty="0" smtClean="0"/>
              <a:t> the UNCRC into its legal framework and should make sure that every child has the rights outlined in the treaty. </a:t>
            </a:r>
            <a:r>
              <a:rPr lang="en-GB" dirty="0" smtClean="0"/>
              <a:t>(Somalia </a:t>
            </a:r>
            <a:r>
              <a:rPr lang="en-GB" sz="1200" dirty="0" smtClean="0"/>
              <a:t>did not ratify the CRC due to a lack of a </a:t>
            </a:r>
            <a:r>
              <a:rPr lang="en-GB" dirty="0"/>
              <a:t>functioning </a:t>
            </a:r>
            <a:r>
              <a:rPr lang="en-GB" dirty="0" smtClean="0"/>
              <a:t>government but</a:t>
            </a:r>
            <a:r>
              <a:rPr lang="en-GB" sz="1200" dirty="0" smtClean="0"/>
              <a:t> is in the process of finalising ratification of the Convention. USA have signed it but not yet ratified it. 992.</a:t>
            </a:r>
            <a:endParaRPr lang="en-GB" dirty="0"/>
          </a:p>
        </p:txBody>
      </p:sp>
      <p:sp>
        <p:nvSpPr>
          <p:cNvPr id="4" name="Slide Number Placeholder 3"/>
          <p:cNvSpPr>
            <a:spLocks noGrp="1"/>
          </p:cNvSpPr>
          <p:nvPr>
            <p:ph type="sldNum" sz="quarter" idx="10"/>
          </p:nvPr>
        </p:nvSpPr>
        <p:spPr/>
        <p:txBody>
          <a:bodyPr/>
          <a:lstStyle/>
          <a:p>
            <a:fld id="{A945D967-1642-4AF2-8159-748CD6051345}"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America </a:t>
            </a:r>
            <a:r>
              <a:rPr lang="en-GB" dirty="0"/>
              <a:t>signed it in 1995 but never ratified it. (By signing a treaty a country endorses its principles; ratification means committing to be legally bound by it.) </a:t>
            </a:r>
            <a:endParaRPr lang="en-GB" dirty="0" smtClean="0"/>
          </a:p>
          <a:p>
            <a:endParaRPr lang="en-GB" dirty="0"/>
          </a:p>
          <a:p>
            <a:r>
              <a:rPr lang="en-GB" dirty="0" smtClean="0"/>
              <a:t>The </a:t>
            </a:r>
            <a:r>
              <a:rPr lang="en-GB" dirty="0"/>
              <a:t>bar for treaty ratification is set high in America: the president must send treaties to the Senate, where they require approval by a two-thirds majority, the same standard required to amend the Constitution. The child-rights convention has never made it to a vote. Although Presidents Clinton and Obama have supported ratification, opposition by Republicans in the Senate has made it clear that the treaty would not pass</a:t>
            </a:r>
            <a:r>
              <a:rPr lang="en-GB" dirty="0" smtClean="0"/>
              <a:t>.</a:t>
            </a:r>
          </a:p>
          <a:p>
            <a:endParaRPr lang="en-GB" dirty="0"/>
          </a:p>
          <a:p>
            <a:r>
              <a:rPr lang="en-GB" dirty="0" smtClean="0"/>
              <a:t>The </a:t>
            </a:r>
            <a:r>
              <a:rPr lang="en-GB" dirty="0"/>
              <a:t>opposition is primarily based on fears of U.N. interference in U.S. laws and families. The biggest worry appears to be that the treaty will undermine parental rights even though the Convention explicitly grants responsibilities and protections to parents and </a:t>
            </a:r>
            <a:r>
              <a:rPr lang="en-GB" dirty="0" smtClean="0"/>
              <a:t>guardians.</a:t>
            </a:r>
          </a:p>
          <a:p>
            <a:endParaRPr lang="en-GB" dirty="0" smtClean="0"/>
          </a:p>
          <a:p>
            <a:r>
              <a:rPr lang="en-GB" dirty="0"/>
              <a:t>Opponents of the treaty say it would usurp American sovereignty, a long-standing fear about the UN among some conservative Republicans. There is a fear that the social and economic rights established by the treaty could provoke lawsuits demanding that the government pay for these things. To address such concerns, America generally ratifies human-rights pacts with the condition that they will not overrule existing laws. Parent-rights groups claim the treaty would undermine parents’ authority, particularly over religious and sex education. Michael Farris, head of one such group, ParentalRights.org, sees the treaty’s principle that governments’ decisions should be in the best interest of the child as a blanket permit for the authorities to override any parental decision that a government worker—such as a school official or social worker—disagrees with.</a:t>
            </a:r>
          </a:p>
        </p:txBody>
      </p:sp>
      <p:sp>
        <p:nvSpPr>
          <p:cNvPr id="4" name="Slide Number Placeholder 3"/>
          <p:cNvSpPr>
            <a:spLocks noGrp="1"/>
          </p:cNvSpPr>
          <p:nvPr>
            <p:ph type="sldNum" sz="quarter" idx="10"/>
          </p:nvPr>
        </p:nvSpPr>
        <p:spPr/>
        <p:txBody>
          <a:bodyPr/>
          <a:lstStyle/>
          <a:p>
            <a:fld id="{A945D967-1642-4AF2-8159-748CD6051345}" type="slidenum">
              <a:rPr lang="en-GB" smtClean="0"/>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15</a:t>
            </a:fld>
            <a:endParaRPr lang="en-GB"/>
          </a:p>
        </p:txBody>
      </p:sp>
    </p:spTree>
    <p:extLst>
      <p:ext uri="{BB962C8B-B14F-4D97-AF65-F5344CB8AC3E}">
        <p14:creationId xmlns:p14="http://schemas.microsoft.com/office/powerpoint/2010/main" val="12932837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16</a:t>
            </a:fld>
            <a:endParaRPr lang="en-GB"/>
          </a:p>
        </p:txBody>
      </p:sp>
    </p:spTree>
    <p:extLst>
      <p:ext uri="{BB962C8B-B14F-4D97-AF65-F5344CB8AC3E}">
        <p14:creationId xmlns:p14="http://schemas.microsoft.com/office/powerpoint/2010/main" val="2696221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17</a:t>
            </a:fld>
            <a:endParaRPr lang="en-GB"/>
          </a:p>
        </p:txBody>
      </p:sp>
    </p:spTree>
    <p:extLst>
      <p:ext uri="{BB962C8B-B14F-4D97-AF65-F5344CB8AC3E}">
        <p14:creationId xmlns:p14="http://schemas.microsoft.com/office/powerpoint/2010/main" val="2561898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18</a:t>
            </a:fld>
            <a:endParaRPr lang="en-GB"/>
          </a:p>
        </p:txBody>
      </p:sp>
    </p:spTree>
    <p:extLst>
      <p:ext uri="{BB962C8B-B14F-4D97-AF65-F5344CB8AC3E}">
        <p14:creationId xmlns:p14="http://schemas.microsoft.com/office/powerpoint/2010/main" val="28905503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37931725" indent="-37474525"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3484498-E346-4380-B3D2-CB60342DD3BE}" type="slidenum">
              <a:rPr lang="en-US" altLang="en-US">
                <a:ea typeface="MS PGothic" pitchFamily="34" charset="-128"/>
              </a:rPr>
              <a:pPr eaLnBrk="1" hangingPunct="1"/>
              <a:t>19</a:t>
            </a:fld>
            <a:endParaRPr lang="en-US" altLang="en-US">
              <a:ea typeface="MS PGothic" pitchFamily="34" charset="-128"/>
            </a:endParaRPr>
          </a:p>
        </p:txBody>
      </p:sp>
      <p:sp>
        <p:nvSpPr>
          <p:cNvPr id="30723" name="Rectangle 2"/>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20</a:t>
            </a:fld>
            <a:endParaRPr lang="en-GB"/>
          </a:p>
        </p:txBody>
      </p:sp>
    </p:spTree>
    <p:extLst>
      <p:ext uri="{BB962C8B-B14F-4D97-AF65-F5344CB8AC3E}">
        <p14:creationId xmlns:p14="http://schemas.microsoft.com/office/powerpoint/2010/main" val="16144622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21</a:t>
            </a:fld>
            <a:endParaRPr lang="en-GB"/>
          </a:p>
        </p:txBody>
      </p:sp>
    </p:spTree>
    <p:extLst>
      <p:ext uri="{BB962C8B-B14F-4D97-AF65-F5344CB8AC3E}">
        <p14:creationId xmlns:p14="http://schemas.microsoft.com/office/powerpoint/2010/main" val="38549582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22</a:t>
            </a:fld>
            <a:endParaRPr lang="en-GB"/>
          </a:p>
        </p:txBody>
      </p:sp>
    </p:spTree>
    <p:extLst>
      <p:ext uri="{BB962C8B-B14F-4D97-AF65-F5344CB8AC3E}">
        <p14:creationId xmlns:p14="http://schemas.microsoft.com/office/powerpoint/2010/main" val="92702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23</a:t>
            </a:fld>
            <a:endParaRPr lang="en-GB"/>
          </a:p>
        </p:txBody>
      </p:sp>
    </p:spTree>
    <p:extLst>
      <p:ext uri="{BB962C8B-B14F-4D97-AF65-F5344CB8AC3E}">
        <p14:creationId xmlns:p14="http://schemas.microsoft.com/office/powerpoint/2010/main" val="25580954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24</a:t>
            </a:fld>
            <a:endParaRPr lang="en-GB"/>
          </a:p>
        </p:txBody>
      </p:sp>
    </p:spTree>
    <p:extLst>
      <p:ext uri="{BB962C8B-B14F-4D97-AF65-F5344CB8AC3E}">
        <p14:creationId xmlns:p14="http://schemas.microsoft.com/office/powerpoint/2010/main" val="2422710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25</a:t>
            </a:fld>
            <a:endParaRPr lang="en-GB"/>
          </a:p>
        </p:txBody>
      </p:sp>
    </p:spTree>
    <p:extLst>
      <p:ext uri="{BB962C8B-B14F-4D97-AF65-F5344CB8AC3E}">
        <p14:creationId xmlns:p14="http://schemas.microsoft.com/office/powerpoint/2010/main" val="10425184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26</a:t>
            </a:fld>
            <a:endParaRPr lang="en-GB"/>
          </a:p>
        </p:txBody>
      </p:sp>
    </p:spTree>
    <p:extLst>
      <p:ext uri="{BB962C8B-B14F-4D97-AF65-F5344CB8AC3E}">
        <p14:creationId xmlns:p14="http://schemas.microsoft.com/office/powerpoint/2010/main" val="11965247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27</a:t>
            </a:fld>
            <a:endParaRPr lang="en-GB"/>
          </a:p>
        </p:txBody>
      </p:sp>
    </p:spTree>
    <p:extLst>
      <p:ext uri="{BB962C8B-B14F-4D97-AF65-F5344CB8AC3E}">
        <p14:creationId xmlns:p14="http://schemas.microsoft.com/office/powerpoint/2010/main" val="34144954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28</a:t>
            </a:fld>
            <a:endParaRPr lang="en-GB"/>
          </a:p>
        </p:txBody>
      </p:sp>
    </p:spTree>
    <p:extLst>
      <p:ext uri="{BB962C8B-B14F-4D97-AF65-F5344CB8AC3E}">
        <p14:creationId xmlns:p14="http://schemas.microsoft.com/office/powerpoint/2010/main" val="19170749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29</a:t>
            </a:fld>
            <a:endParaRPr lang="en-GB"/>
          </a:p>
        </p:txBody>
      </p:sp>
    </p:spTree>
    <p:extLst>
      <p:ext uri="{BB962C8B-B14F-4D97-AF65-F5344CB8AC3E}">
        <p14:creationId xmlns:p14="http://schemas.microsoft.com/office/powerpoint/2010/main" val="4067813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30</a:t>
            </a:fld>
            <a:endParaRPr lang="en-GB"/>
          </a:p>
        </p:txBody>
      </p:sp>
    </p:spTree>
    <p:extLst>
      <p:ext uri="{BB962C8B-B14F-4D97-AF65-F5344CB8AC3E}">
        <p14:creationId xmlns:p14="http://schemas.microsoft.com/office/powerpoint/2010/main" val="27746637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31</a:t>
            </a:fld>
            <a:endParaRPr lang="en-GB"/>
          </a:p>
        </p:txBody>
      </p:sp>
    </p:spTree>
    <p:extLst>
      <p:ext uri="{BB962C8B-B14F-4D97-AF65-F5344CB8AC3E}">
        <p14:creationId xmlns:p14="http://schemas.microsoft.com/office/powerpoint/2010/main" val="19624950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32</a:t>
            </a:fld>
            <a:endParaRPr lang="en-GB"/>
          </a:p>
        </p:txBody>
      </p:sp>
    </p:spTree>
    <p:extLst>
      <p:ext uri="{BB962C8B-B14F-4D97-AF65-F5344CB8AC3E}">
        <p14:creationId xmlns:p14="http://schemas.microsoft.com/office/powerpoint/2010/main" val="76373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33</a:t>
            </a:fld>
            <a:endParaRPr lang="en-GB"/>
          </a:p>
        </p:txBody>
      </p:sp>
    </p:spTree>
    <p:extLst>
      <p:ext uri="{BB962C8B-B14F-4D97-AF65-F5344CB8AC3E}">
        <p14:creationId xmlns:p14="http://schemas.microsoft.com/office/powerpoint/2010/main" val="10918496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34</a:t>
            </a:fld>
            <a:endParaRPr lang="en-GB"/>
          </a:p>
        </p:txBody>
      </p:sp>
    </p:spTree>
    <p:extLst>
      <p:ext uri="{BB962C8B-B14F-4D97-AF65-F5344CB8AC3E}">
        <p14:creationId xmlns:p14="http://schemas.microsoft.com/office/powerpoint/2010/main" val="22873024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35</a:t>
            </a:fld>
            <a:endParaRPr lang="en-GB"/>
          </a:p>
        </p:txBody>
      </p:sp>
    </p:spTree>
    <p:extLst>
      <p:ext uri="{BB962C8B-B14F-4D97-AF65-F5344CB8AC3E}">
        <p14:creationId xmlns:p14="http://schemas.microsoft.com/office/powerpoint/2010/main" val="16875447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36</a:t>
            </a:fld>
            <a:endParaRPr lang="en-GB"/>
          </a:p>
        </p:txBody>
      </p:sp>
    </p:spTree>
    <p:extLst>
      <p:ext uri="{BB962C8B-B14F-4D97-AF65-F5344CB8AC3E}">
        <p14:creationId xmlns:p14="http://schemas.microsoft.com/office/powerpoint/2010/main" val="11036678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37</a:t>
            </a:fld>
            <a:endParaRPr lang="en-GB"/>
          </a:p>
        </p:txBody>
      </p:sp>
    </p:spTree>
    <p:extLst>
      <p:ext uri="{BB962C8B-B14F-4D97-AF65-F5344CB8AC3E}">
        <p14:creationId xmlns:p14="http://schemas.microsoft.com/office/powerpoint/2010/main" val="2404536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38</a:t>
            </a:fld>
            <a:endParaRPr lang="en-GB"/>
          </a:p>
        </p:txBody>
      </p:sp>
    </p:spTree>
    <p:extLst>
      <p:ext uri="{BB962C8B-B14F-4D97-AF65-F5344CB8AC3E}">
        <p14:creationId xmlns:p14="http://schemas.microsoft.com/office/powerpoint/2010/main" val="20051800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45D967-1642-4AF2-8159-748CD6051345}" type="slidenum">
              <a:rPr lang="en-GB" smtClean="0"/>
              <a:t>39</a:t>
            </a:fld>
            <a:endParaRPr lang="en-GB"/>
          </a:p>
        </p:txBody>
      </p:sp>
    </p:spTree>
    <p:extLst>
      <p:ext uri="{BB962C8B-B14F-4D97-AF65-F5344CB8AC3E}">
        <p14:creationId xmlns:p14="http://schemas.microsoft.com/office/powerpoint/2010/main" val="1769506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E32D324-CEAA-40A4-AE97-05CECB726679}"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1589595-8536-4B26-9F56-0F971D4B0CF6}"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32DFB78-5180-4991-A407-FF402898E102}"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F19FC1E-ACB1-4C45-97EF-AD5D603A8B30}"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CDFB8693-FF1C-446A-B7C4-1531BA746DA5}"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0D0936E0-F7DE-420D-8888-FC2BD8C86B52}"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BE2535B-566C-447E-AA58-394525D9992A}"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85D75A2-D574-4968-A44D-7EA4DF2C75E8}"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D70AF26-08F6-40E2-AF65-DF6992862404}"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89C417F-9F67-4D34-A9FB-AA7321F4FFDD}"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1E5EB8F-DBB7-46BF-8124-BE8B248B2238}"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70439F3-CCF4-44AD-ADAC-9B3EFDED8C49}"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B5C3B1C2-FA7D-47DF-8A29-F00F7E69B22F}" type="slidenum">
              <a:rPr lang="en-US"/>
              <a:pPr>
                <a:defRPr/>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F7E3374-FA21-4DA3-886E-EA12DC2FDFE5}"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57200" y="274638"/>
            <a:ext cx="8229600" cy="1143000"/>
          </a:xfrm>
          <a:prstGeom prst="rect">
            <a:avLst/>
          </a:prstGeom>
          <a:solidFill>
            <a:schemeClr val="bg1"/>
          </a:solidFill>
          <a:ln w="9525">
            <a:solidFill>
              <a:schemeClr val="tx1"/>
            </a:solidFill>
            <a:miter lim="800000"/>
            <a:headEnd/>
            <a:tailEnd/>
          </a:ln>
        </p:spPr>
        <p:txBody>
          <a:bodyPr vert="horz" wrap="square" lIns="91440" tIns="45720" rIns="91440" bIns="45720" numCol="1" anchor="ctr" anchorCtr="0" compatLnSpc="1">
            <a:prstTxWarp prst="textNoShape">
              <a:avLst/>
            </a:prstTxWarp>
          </a:bodyPr>
          <a:lstStyle/>
          <a:p>
            <a:pPr lvl="0"/>
            <a:r>
              <a:rPr lang="en-US" smtClean="0"/>
              <a:t>The Convention on the Rights of the Child</a:t>
            </a:r>
          </a:p>
        </p:txBody>
      </p:sp>
      <p:sp>
        <p:nvSpPr>
          <p:cNvPr id="512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mn-lt"/>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atin typeface="+mn-lt"/>
              </a:defRPr>
            </a:lvl1pPr>
          </a:lstStyle>
          <a:p>
            <a:pPr>
              <a:defRPr/>
            </a:pPr>
            <a:fld id="{827E4621-7AE8-4084-A5B2-B523C8EA14F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rtl="0" eaLnBrk="0" fontAlgn="base" hangingPunct="0">
        <a:spcBef>
          <a:spcPct val="0"/>
        </a:spcBef>
        <a:spcAft>
          <a:spcPct val="0"/>
        </a:spcAft>
        <a:defRPr sz="2900">
          <a:solidFill>
            <a:schemeClr val="tx2"/>
          </a:solidFill>
          <a:latin typeface="+mj-lt"/>
          <a:ea typeface="+mj-ea"/>
          <a:cs typeface="+mj-cs"/>
        </a:defRPr>
      </a:lvl1pPr>
      <a:lvl2pPr algn="ctr" rtl="0" eaLnBrk="0" fontAlgn="base" hangingPunct="0">
        <a:spcBef>
          <a:spcPct val="0"/>
        </a:spcBef>
        <a:spcAft>
          <a:spcPct val="0"/>
        </a:spcAft>
        <a:defRPr sz="2900">
          <a:solidFill>
            <a:schemeClr val="tx2"/>
          </a:solidFill>
          <a:latin typeface="Kristen ITC" pitchFamily="66" charset="0"/>
        </a:defRPr>
      </a:lvl2pPr>
      <a:lvl3pPr algn="ctr" rtl="0" eaLnBrk="0" fontAlgn="base" hangingPunct="0">
        <a:spcBef>
          <a:spcPct val="0"/>
        </a:spcBef>
        <a:spcAft>
          <a:spcPct val="0"/>
        </a:spcAft>
        <a:defRPr sz="2900">
          <a:solidFill>
            <a:schemeClr val="tx2"/>
          </a:solidFill>
          <a:latin typeface="Kristen ITC" pitchFamily="66" charset="0"/>
        </a:defRPr>
      </a:lvl3pPr>
      <a:lvl4pPr algn="ctr" rtl="0" eaLnBrk="0" fontAlgn="base" hangingPunct="0">
        <a:spcBef>
          <a:spcPct val="0"/>
        </a:spcBef>
        <a:spcAft>
          <a:spcPct val="0"/>
        </a:spcAft>
        <a:defRPr sz="2900">
          <a:solidFill>
            <a:schemeClr val="tx2"/>
          </a:solidFill>
          <a:latin typeface="Kristen ITC" pitchFamily="66" charset="0"/>
        </a:defRPr>
      </a:lvl4pPr>
      <a:lvl5pPr algn="ctr" rtl="0" eaLnBrk="0" fontAlgn="base" hangingPunct="0">
        <a:spcBef>
          <a:spcPct val="0"/>
        </a:spcBef>
        <a:spcAft>
          <a:spcPct val="0"/>
        </a:spcAft>
        <a:defRPr sz="2900">
          <a:solidFill>
            <a:schemeClr val="tx2"/>
          </a:solidFill>
          <a:latin typeface="Kristen ITC" pitchFamily="66" charset="0"/>
        </a:defRPr>
      </a:lvl5pPr>
      <a:lvl6pPr marL="457200" algn="ctr" rtl="0" fontAlgn="base">
        <a:spcBef>
          <a:spcPct val="0"/>
        </a:spcBef>
        <a:spcAft>
          <a:spcPct val="0"/>
        </a:spcAft>
        <a:defRPr sz="2900">
          <a:solidFill>
            <a:schemeClr val="tx2"/>
          </a:solidFill>
          <a:latin typeface="Kristen ITC" pitchFamily="66" charset="0"/>
        </a:defRPr>
      </a:lvl6pPr>
      <a:lvl7pPr marL="914400" algn="ctr" rtl="0" fontAlgn="base">
        <a:spcBef>
          <a:spcPct val="0"/>
        </a:spcBef>
        <a:spcAft>
          <a:spcPct val="0"/>
        </a:spcAft>
        <a:defRPr sz="2900">
          <a:solidFill>
            <a:schemeClr val="tx2"/>
          </a:solidFill>
          <a:latin typeface="Kristen ITC" pitchFamily="66" charset="0"/>
        </a:defRPr>
      </a:lvl7pPr>
      <a:lvl8pPr marL="1371600" algn="ctr" rtl="0" fontAlgn="base">
        <a:spcBef>
          <a:spcPct val="0"/>
        </a:spcBef>
        <a:spcAft>
          <a:spcPct val="0"/>
        </a:spcAft>
        <a:defRPr sz="2900">
          <a:solidFill>
            <a:schemeClr val="tx2"/>
          </a:solidFill>
          <a:latin typeface="Kristen ITC" pitchFamily="66" charset="0"/>
        </a:defRPr>
      </a:lvl8pPr>
      <a:lvl9pPr marL="1828800" algn="ctr" rtl="0" fontAlgn="base">
        <a:spcBef>
          <a:spcPct val="0"/>
        </a:spcBef>
        <a:spcAft>
          <a:spcPct val="0"/>
        </a:spcAft>
        <a:defRPr sz="2900">
          <a:solidFill>
            <a:schemeClr val="tx2"/>
          </a:solidFill>
          <a:latin typeface="Kristen ITC" pitchFamily="66"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vmlDrawing" Target="../drawings/vmlDrawing1.vml"/><Relationship Id="rId6" Type="http://schemas.openxmlformats.org/officeDocument/2006/relationships/image" Target="../media/image4.png"/><Relationship Id="rId5" Type="http://schemas.openxmlformats.org/officeDocument/2006/relationships/oleObject" Target="../embeddings/oleObject1.bin"/><Relationship Id="rId4" Type="http://schemas.openxmlformats.org/officeDocument/2006/relationships/image" Target="../media/image5.emf"/></Relationships>
</file>

<file path=ppt/slides/_rels/slide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vmlDrawing" Target="../drawings/vmlDrawing2.vml"/><Relationship Id="rId6" Type="http://schemas.openxmlformats.org/officeDocument/2006/relationships/image" Target="../media/image7.png"/><Relationship Id="rId5" Type="http://schemas.openxmlformats.org/officeDocument/2006/relationships/oleObject" Target="../embeddings/oleObject2.bin"/><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0.xml"/><Relationship Id="rId1" Type="http://schemas.openxmlformats.org/officeDocument/2006/relationships/slideLayout" Target="../slideLayouts/slideLayout13.xml"/><Relationship Id="rId5" Type="http://schemas.openxmlformats.org/officeDocument/2006/relationships/image" Target="../media/image31.jpeg"/><Relationship Id="rId4" Type="http://schemas.openxmlformats.org/officeDocument/2006/relationships/image" Target="../media/image30.emf"/></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2.xml"/><Relationship Id="rId1" Type="http://schemas.openxmlformats.org/officeDocument/2006/relationships/vmlDrawing" Target="../drawings/vmlDrawing3.vml"/><Relationship Id="rId6" Type="http://schemas.openxmlformats.org/officeDocument/2006/relationships/image" Target="../media/image32.png"/><Relationship Id="rId5" Type="http://schemas.openxmlformats.org/officeDocument/2006/relationships/oleObject" Target="../embeddings/oleObject3.bin"/><Relationship Id="rId4" Type="http://schemas.openxmlformats.org/officeDocument/2006/relationships/image" Target="../media/image33.emf"/></Relationships>
</file>

<file path=ppt/slides/_rels/slide32.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unicef.org.uk/UNICEFs-Work/"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35.emf"/></Relationships>
</file>

<file path=ppt/slides/_rels/slide36.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2.xml"/><Relationship Id="rId1" Type="http://schemas.openxmlformats.org/officeDocument/2006/relationships/vmlDrawing" Target="../drawings/vmlDrawing4.vml"/><Relationship Id="rId6" Type="http://schemas.openxmlformats.org/officeDocument/2006/relationships/image" Target="../media/image36.png"/><Relationship Id="rId5" Type="http://schemas.openxmlformats.org/officeDocument/2006/relationships/oleObject" Target="../embeddings/oleObject4.bin"/><Relationship Id="rId4" Type="http://schemas.openxmlformats.org/officeDocument/2006/relationships/image" Target="../media/image37.emf"/></Relationships>
</file>

<file path=ppt/slides/_rels/slide38.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www.unicef.org.uk/Documents/Publicationpdfs/UNCRC_summary.pdf"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35.emf"/><Relationship Id="rId5" Type="http://schemas.openxmlformats.org/officeDocument/2006/relationships/hyperlink" Target="http://www.unicef.org.uk/" TargetMode="External"/><Relationship Id="rId4" Type="http://schemas.openxmlformats.org/officeDocument/2006/relationships/hyperlink" Target="http://www.ohchr.org/EN/HRBodies/CRC/Pages/CRCIntro.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7" descr="j0343205"/>
          <p:cNvPicPr>
            <a:picLocks noChangeAspect="1" noChangeArrowheads="1"/>
          </p:cNvPicPr>
          <p:nvPr/>
        </p:nvPicPr>
        <p:blipFill>
          <a:blip r:embed="rId3" cstate="print">
            <a:lum bright="70000" contrast="-70000"/>
            <a:grayscl/>
          </a:blip>
          <a:srcRect/>
          <a:stretch>
            <a:fillRect/>
          </a:stretch>
        </p:blipFill>
        <p:spPr bwMode="auto">
          <a:xfrm>
            <a:off x="3581400" y="1447800"/>
            <a:ext cx="1984375" cy="2819400"/>
          </a:xfrm>
          <a:prstGeom prst="rect">
            <a:avLst/>
          </a:prstGeom>
          <a:noFill/>
          <a:ln w="9525">
            <a:noFill/>
            <a:miter lim="800000"/>
            <a:headEnd/>
            <a:tailEnd/>
          </a:ln>
        </p:spPr>
      </p:pic>
      <p:sp>
        <p:nvSpPr>
          <p:cNvPr id="6147" name="Rectangle 2"/>
          <p:cNvSpPr>
            <a:spLocks noGrp="1" noChangeArrowheads="1"/>
          </p:cNvSpPr>
          <p:nvPr>
            <p:ph type="ctrTitle"/>
          </p:nvPr>
        </p:nvSpPr>
        <p:spPr>
          <a:xfrm>
            <a:off x="0" y="685800"/>
            <a:ext cx="9144000" cy="990600"/>
          </a:xfrm>
          <a:solidFill>
            <a:srgbClr val="FF6600"/>
          </a:solidFill>
          <a:ln>
            <a:noFill/>
          </a:ln>
        </p:spPr>
        <p:txBody>
          <a:bodyPr/>
          <a:lstStyle/>
          <a:p>
            <a:pPr eaLnBrk="1" hangingPunct="1"/>
            <a:r>
              <a:rPr lang="en-US" sz="3400" b="1" smtClean="0">
                <a:solidFill>
                  <a:schemeClr val="tx1"/>
                </a:solidFill>
              </a:rPr>
              <a:t>The United Nations</a:t>
            </a:r>
          </a:p>
        </p:txBody>
      </p:sp>
      <p:sp>
        <p:nvSpPr>
          <p:cNvPr id="2053" name="WordArt 5"/>
          <p:cNvSpPr>
            <a:spLocks noChangeArrowheads="1" noChangeShapeType="1" noTextEdit="1"/>
          </p:cNvSpPr>
          <p:nvPr/>
        </p:nvSpPr>
        <p:spPr bwMode="auto">
          <a:xfrm>
            <a:off x="2209800" y="2133600"/>
            <a:ext cx="4724400" cy="1828800"/>
          </a:xfrm>
          <a:prstGeom prst="rect">
            <a:avLst/>
          </a:prstGeom>
        </p:spPr>
        <p:txBody>
          <a:bodyPr wrap="none" fromWordArt="1">
            <a:prstTxWarp prst="textPlain">
              <a:avLst>
                <a:gd name="adj" fmla="val 50000"/>
              </a:avLst>
            </a:prstTxWarp>
          </a:bodyPr>
          <a:lstStyle/>
          <a:p>
            <a:pPr algn="ctr"/>
            <a:r>
              <a:rPr lang="en-GB" sz="2400" kern="10" dirty="0">
                <a:ln w="9525">
                  <a:solidFill>
                    <a:srgbClr val="000000"/>
                  </a:solidFill>
                  <a:round/>
                  <a:headEnd/>
                  <a:tailEnd/>
                </a:ln>
                <a:solidFill>
                  <a:srgbClr val="FF6600"/>
                </a:solidFill>
                <a:latin typeface="Kristen ITC"/>
              </a:rPr>
              <a:t>Convention </a:t>
            </a:r>
          </a:p>
          <a:p>
            <a:pPr algn="ctr"/>
            <a:r>
              <a:rPr lang="en-GB" sz="2400" kern="10" dirty="0">
                <a:ln w="9525">
                  <a:solidFill>
                    <a:srgbClr val="000000"/>
                  </a:solidFill>
                  <a:round/>
                  <a:headEnd/>
                  <a:tailEnd/>
                </a:ln>
                <a:solidFill>
                  <a:srgbClr val="FF6600"/>
                </a:solidFill>
                <a:latin typeface="Kristen ITC"/>
              </a:rPr>
              <a:t>on the </a:t>
            </a:r>
          </a:p>
          <a:p>
            <a:pPr algn="ctr"/>
            <a:r>
              <a:rPr lang="en-GB" sz="2400" kern="10" dirty="0">
                <a:ln w="9525">
                  <a:solidFill>
                    <a:srgbClr val="000000"/>
                  </a:solidFill>
                  <a:round/>
                  <a:headEnd/>
                  <a:tailEnd/>
                </a:ln>
                <a:solidFill>
                  <a:srgbClr val="FF6600"/>
                </a:solidFill>
                <a:latin typeface="Kristen ITC"/>
              </a:rPr>
              <a:t>Rights of the Child</a:t>
            </a:r>
          </a:p>
        </p:txBody>
      </p:sp>
      <p:sp>
        <p:nvSpPr>
          <p:cNvPr id="2054" name="Line 6"/>
          <p:cNvSpPr>
            <a:spLocks noChangeShapeType="1"/>
          </p:cNvSpPr>
          <p:nvPr/>
        </p:nvSpPr>
        <p:spPr bwMode="auto">
          <a:xfrm>
            <a:off x="914400" y="4495800"/>
            <a:ext cx="73152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74638"/>
            <a:ext cx="7239000" cy="1143000"/>
          </a:xfrm>
        </p:spPr>
        <p:txBody>
          <a:bodyPr/>
          <a:lstStyle/>
          <a:p>
            <a:r>
              <a:rPr lang="en-GB" sz="3200" kern="10" dirty="0" smtClean="0">
                <a:ln w="9525">
                  <a:solidFill>
                    <a:srgbClr val="000000"/>
                  </a:solidFill>
                  <a:round/>
                  <a:headEnd/>
                  <a:tailEnd/>
                </a:ln>
                <a:solidFill>
                  <a:srgbClr val="FF6600"/>
                </a:solidFill>
              </a:rPr>
              <a:t>Aims</a:t>
            </a:r>
            <a:endParaRPr lang="en-GB" dirty="0"/>
          </a:p>
        </p:txBody>
      </p:sp>
      <p:sp>
        <p:nvSpPr>
          <p:cNvPr id="3" name="Content Placeholder 2"/>
          <p:cNvSpPr>
            <a:spLocks noGrp="1"/>
          </p:cNvSpPr>
          <p:nvPr>
            <p:ph idx="1"/>
          </p:nvPr>
        </p:nvSpPr>
        <p:spPr/>
        <p:txBody>
          <a:bodyPr/>
          <a:lstStyle/>
          <a:p>
            <a:endParaRPr lang="en-GB" sz="3600" dirty="0" smtClean="0"/>
          </a:p>
          <a:p>
            <a:r>
              <a:rPr lang="en-GB" sz="3600" dirty="0" smtClean="0"/>
              <a:t>Clarify key elements of the UNCRC</a:t>
            </a:r>
          </a:p>
          <a:p>
            <a:pPr>
              <a:buNone/>
            </a:pPr>
            <a:endParaRPr lang="en-GB" sz="3600" dirty="0" smtClean="0"/>
          </a:p>
          <a:p>
            <a:r>
              <a:rPr lang="en-GB" sz="3600" dirty="0" smtClean="0"/>
              <a:t>Outline the work of </a:t>
            </a:r>
            <a:r>
              <a:rPr lang="en-GB" sz="3600" dirty="0" err="1" smtClean="0"/>
              <a:t>Unicef</a:t>
            </a:r>
            <a:r>
              <a:rPr lang="en-GB" sz="3600" dirty="0" smtClean="0"/>
              <a:t> (United Nations Children’s Fund)</a:t>
            </a:r>
          </a:p>
          <a:p>
            <a:endParaRPr lang="en-GB" sz="4000"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pic>
        <p:nvPicPr>
          <p:cNvPr id="5" name="Picture 15" descr="j0343205"/>
          <p:cNvPicPr>
            <a:picLocks noChangeAspect="1" noChangeArrowheads="1"/>
          </p:cNvPicPr>
          <p:nvPr/>
        </p:nvPicPr>
        <p:blipFill>
          <a:blip r:embed="rId3" cstate="print">
            <a:lum bright="70000" contrast="24000"/>
          </a:blip>
          <a:srcRect/>
          <a:stretch>
            <a:fillRect/>
          </a:stretch>
        </p:blipFill>
        <p:spPr>
          <a:xfrm>
            <a:off x="115888" y="152400"/>
            <a:ext cx="1179512" cy="1752600"/>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170" name="Picture 15" descr="j0343205"/>
          <p:cNvPicPr>
            <a:picLocks noGrp="1" noChangeAspect="1" noChangeArrowheads="1"/>
          </p:cNvPicPr>
          <p:nvPr>
            <p:ph sz="half" idx="2"/>
          </p:nvPr>
        </p:nvPicPr>
        <p:blipFill>
          <a:blip r:embed="rId3" cstate="print">
            <a:lum bright="70000" contrast="24000"/>
          </a:blip>
          <a:srcRect/>
          <a:stretch>
            <a:fillRect/>
          </a:stretch>
        </p:blipFill>
        <p:spPr>
          <a:xfrm>
            <a:off x="115888" y="152400"/>
            <a:ext cx="1179512" cy="1752600"/>
          </a:xfrm>
          <a:noFill/>
        </p:spPr>
      </p:pic>
      <p:sp>
        <p:nvSpPr>
          <p:cNvPr id="4102" name="Rectangle 6"/>
          <p:cNvSpPr>
            <a:spLocks noGrp="1" noChangeArrowheads="1"/>
          </p:cNvSpPr>
          <p:nvPr>
            <p:ph type="body" sz="half" idx="1"/>
          </p:nvPr>
        </p:nvSpPr>
        <p:spPr>
          <a:xfrm>
            <a:off x="3124200" y="2133600"/>
            <a:ext cx="5715000" cy="4267200"/>
          </a:xfrm>
        </p:spPr>
        <p:txBody>
          <a:bodyPr/>
          <a:lstStyle/>
          <a:p>
            <a:pPr marL="463550" indent="-463550" eaLnBrk="1" hangingPunct="1">
              <a:lnSpc>
                <a:spcPct val="80000"/>
              </a:lnSpc>
              <a:buClr>
                <a:srgbClr val="FF6600"/>
              </a:buClr>
              <a:buNone/>
            </a:pPr>
            <a:endParaRPr lang="en-US" sz="1200" dirty="0" smtClean="0"/>
          </a:p>
          <a:p>
            <a:pPr marL="463550" indent="-463550" eaLnBrk="1" hangingPunct="1">
              <a:lnSpc>
                <a:spcPct val="80000"/>
              </a:lnSpc>
              <a:buClr>
                <a:srgbClr val="FF6600"/>
              </a:buClr>
              <a:buFont typeface="Arial" charset="0"/>
              <a:buChar char="◘"/>
            </a:pPr>
            <a:r>
              <a:rPr lang="en-US" sz="2000" dirty="0" smtClean="0"/>
              <a:t>What rights do you think you children should have?</a:t>
            </a:r>
          </a:p>
          <a:p>
            <a:pPr marL="463550" indent="-463550" eaLnBrk="1" hangingPunct="1">
              <a:lnSpc>
                <a:spcPct val="80000"/>
              </a:lnSpc>
              <a:buClr>
                <a:srgbClr val="FF6600"/>
              </a:buClr>
              <a:buFont typeface="Arial" charset="0"/>
              <a:buChar char="◘"/>
            </a:pPr>
            <a:endParaRPr lang="en-US" sz="1200" dirty="0" smtClean="0"/>
          </a:p>
          <a:p>
            <a:pPr marL="463550" indent="-463550" eaLnBrk="1" hangingPunct="1">
              <a:lnSpc>
                <a:spcPct val="80000"/>
              </a:lnSpc>
              <a:buClr>
                <a:srgbClr val="FF6600"/>
              </a:buClr>
              <a:buFont typeface="Arial" charset="0"/>
              <a:buChar char="◘"/>
            </a:pPr>
            <a:r>
              <a:rPr lang="en-US" sz="2000" dirty="0" smtClean="0"/>
              <a:t>Do children all over the world have their rights protected?</a:t>
            </a:r>
          </a:p>
          <a:p>
            <a:pPr marL="463550" indent="-463550" eaLnBrk="1" hangingPunct="1">
              <a:lnSpc>
                <a:spcPct val="80000"/>
              </a:lnSpc>
              <a:buClr>
                <a:srgbClr val="FF6600"/>
              </a:buClr>
              <a:buFont typeface="Arial" charset="0"/>
              <a:buChar char="◘"/>
            </a:pPr>
            <a:endParaRPr lang="en-US" sz="1200" dirty="0" smtClean="0"/>
          </a:p>
          <a:p>
            <a:pPr marL="463550" indent="-463550" eaLnBrk="1" hangingPunct="1">
              <a:lnSpc>
                <a:spcPct val="80000"/>
              </a:lnSpc>
              <a:buClr>
                <a:srgbClr val="FF6600"/>
              </a:buClr>
              <a:buFont typeface="Arial" charset="0"/>
              <a:buChar char="◘"/>
            </a:pPr>
            <a:r>
              <a:rPr lang="en-US" sz="2000" dirty="0" smtClean="0"/>
              <a:t>Have your rights ever been violated? How did you feel?</a:t>
            </a:r>
          </a:p>
          <a:p>
            <a:pPr marL="463550" indent="-463550" eaLnBrk="1" hangingPunct="1">
              <a:lnSpc>
                <a:spcPct val="80000"/>
              </a:lnSpc>
              <a:buClr>
                <a:srgbClr val="FF6600"/>
              </a:buClr>
              <a:buFont typeface="Arial" charset="0"/>
              <a:buChar char="◘"/>
            </a:pPr>
            <a:endParaRPr lang="en-US" sz="1200" dirty="0" smtClean="0"/>
          </a:p>
          <a:p>
            <a:pPr marL="463550" indent="-463550" eaLnBrk="1" hangingPunct="1">
              <a:lnSpc>
                <a:spcPct val="80000"/>
              </a:lnSpc>
              <a:buClr>
                <a:srgbClr val="FF6600"/>
              </a:buClr>
              <a:buFont typeface="Arial" charset="0"/>
              <a:buChar char="◘"/>
            </a:pPr>
            <a:r>
              <a:rPr lang="en-US" sz="2000" dirty="0" smtClean="0"/>
              <a:t>Who makes international laws?  Who enforces them?</a:t>
            </a:r>
          </a:p>
          <a:p>
            <a:pPr marL="463550" indent="-463550" eaLnBrk="1" hangingPunct="1">
              <a:lnSpc>
                <a:spcPct val="80000"/>
              </a:lnSpc>
              <a:buClr>
                <a:srgbClr val="FF6600"/>
              </a:buClr>
              <a:buFont typeface="Arial" charset="0"/>
              <a:buChar char="◘"/>
            </a:pPr>
            <a:endParaRPr lang="en-US" sz="1200" dirty="0" smtClean="0"/>
          </a:p>
          <a:p>
            <a:pPr marL="463550" indent="-463550" eaLnBrk="1" hangingPunct="1">
              <a:lnSpc>
                <a:spcPct val="80000"/>
              </a:lnSpc>
              <a:buClr>
                <a:srgbClr val="FF6600"/>
              </a:buClr>
              <a:buFont typeface="Arial" charset="0"/>
              <a:buChar char="◘"/>
            </a:pPr>
            <a:r>
              <a:rPr lang="en-US" sz="2000" dirty="0" smtClean="0"/>
              <a:t>Have you ever heard of the </a:t>
            </a:r>
            <a:r>
              <a:rPr lang="en-US" sz="2000" dirty="0" smtClean="0"/>
              <a:t>UNCRC</a:t>
            </a:r>
            <a:r>
              <a:rPr lang="en-US" sz="2000" dirty="0" smtClean="0"/>
              <a:t>?</a:t>
            </a:r>
          </a:p>
        </p:txBody>
      </p:sp>
      <p:sp>
        <p:nvSpPr>
          <p:cNvPr id="4107" name="Line 11"/>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7173" name="WordArt 12"/>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4110" name="Text Box 14"/>
          <p:cNvSpPr txBox="1">
            <a:spLocks noChangeArrowheads="1"/>
          </p:cNvSpPr>
          <p:nvPr/>
        </p:nvSpPr>
        <p:spPr bwMode="auto">
          <a:xfrm>
            <a:off x="1219200" y="1203325"/>
            <a:ext cx="32766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What do you know?</a:t>
            </a:r>
          </a:p>
        </p:txBody>
      </p:sp>
      <p:pic>
        <p:nvPicPr>
          <p:cNvPr id="4114" name="Picture 18" descr="ak47 slanted"/>
          <p:cNvPicPr>
            <a:picLocks noChangeAspect="1" noChangeArrowheads="1"/>
          </p:cNvPicPr>
          <p:nvPr/>
        </p:nvPicPr>
        <p:blipFill>
          <a:blip r:embed="rId4" cstate="print"/>
          <a:srcRect/>
          <a:stretch>
            <a:fillRect/>
          </a:stretch>
        </p:blipFill>
        <p:spPr bwMode="auto">
          <a:xfrm>
            <a:off x="762000" y="2590800"/>
            <a:ext cx="1887538" cy="2819400"/>
          </a:xfrm>
          <a:prstGeom prst="rect">
            <a:avLst/>
          </a:prstGeom>
          <a:noFill/>
          <a:effectLst>
            <a:outerShdw dist="107763" dir="2700000" algn="ctr" rotWithShape="0">
              <a:srgbClr val="FF6600">
                <a:alpha val="50000"/>
              </a:srgbClr>
            </a:outerShdw>
          </a:effectLst>
        </p:spPr>
      </p:pic>
      <p:sp>
        <p:nvSpPr>
          <p:cNvPr id="7176" name="Text Box 21"/>
          <p:cNvSpPr txBox="1">
            <a:spLocks noChangeArrowheads="1"/>
          </p:cNvSpPr>
          <p:nvPr/>
        </p:nvSpPr>
        <p:spPr bwMode="auto">
          <a:xfrm>
            <a:off x="762000" y="5486400"/>
            <a:ext cx="1905000" cy="228600"/>
          </a:xfrm>
          <a:prstGeom prst="rect">
            <a:avLst/>
          </a:prstGeom>
          <a:noFill/>
          <a:ln w="9525">
            <a:noFill/>
            <a:miter lim="800000"/>
            <a:headEnd/>
            <a:tailEnd/>
          </a:ln>
        </p:spPr>
        <p:txBody>
          <a:bodyPr>
            <a:spAutoFit/>
          </a:bodyPr>
          <a:lstStyle/>
          <a:p>
            <a:pPr>
              <a:spcBef>
                <a:spcPct val="50000"/>
              </a:spcBef>
            </a:pPr>
            <a:r>
              <a:rPr lang="en-US" sz="900">
                <a:latin typeface="Arial" charset="0"/>
              </a:rPr>
              <a:t>Source: RUGMARK Foundation</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Rectangle 3"/>
          <p:cNvSpPr>
            <a:spLocks noGrp="1" noChangeArrowheads="1"/>
          </p:cNvSpPr>
          <p:nvPr>
            <p:ph type="body" sz="half" idx="1"/>
          </p:nvPr>
        </p:nvSpPr>
        <p:spPr>
          <a:xfrm>
            <a:off x="533400" y="2286000"/>
            <a:ext cx="7696200" cy="609600"/>
          </a:xfrm>
        </p:spPr>
        <p:txBody>
          <a:bodyPr/>
          <a:lstStyle/>
          <a:p>
            <a:pPr marL="0" indent="0" eaLnBrk="1" hangingPunct="1">
              <a:lnSpc>
                <a:spcPct val="80000"/>
              </a:lnSpc>
              <a:buFontTx/>
              <a:buNone/>
            </a:pPr>
            <a:r>
              <a:rPr lang="en-US" sz="2200" b="1" dirty="0" smtClean="0"/>
              <a:t>Children’s rights are violated throughout the world every day…</a:t>
            </a:r>
          </a:p>
        </p:txBody>
      </p:sp>
      <p:pic>
        <p:nvPicPr>
          <p:cNvPr id="1028" name="Picture 6" descr="j0343205"/>
          <p:cNvPicPr>
            <a:picLocks noChangeAspect="1" noChangeArrowheads="1"/>
          </p:cNvPicPr>
          <p:nvPr/>
        </p:nvPicPr>
        <p:blipFill>
          <a:blip r:embed="rId4"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9223" name="Line 7"/>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030" name="WordArt 8"/>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9225" name="Text Box 9"/>
          <p:cNvSpPr txBox="1">
            <a:spLocks noChangeArrowheads="1"/>
          </p:cNvSpPr>
          <p:nvPr/>
        </p:nvSpPr>
        <p:spPr bwMode="auto">
          <a:xfrm>
            <a:off x="1219200" y="1203325"/>
            <a:ext cx="32766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Basic Facts</a:t>
            </a:r>
          </a:p>
        </p:txBody>
      </p:sp>
      <p:sp>
        <p:nvSpPr>
          <p:cNvPr id="9226" name="Rectangle 10"/>
          <p:cNvSpPr>
            <a:spLocks noChangeArrowheads="1"/>
          </p:cNvSpPr>
          <p:nvPr/>
        </p:nvSpPr>
        <p:spPr bwMode="auto">
          <a:xfrm>
            <a:off x="762000" y="2971800"/>
            <a:ext cx="5105400" cy="3341688"/>
          </a:xfrm>
          <a:prstGeom prst="rect">
            <a:avLst/>
          </a:prstGeom>
          <a:noFill/>
          <a:ln w="9525">
            <a:noFill/>
            <a:miter lim="800000"/>
            <a:headEnd/>
            <a:tailEnd/>
          </a:ln>
        </p:spPr>
        <p:txBody>
          <a:bodyPr>
            <a:spAutoFit/>
          </a:bodyPr>
          <a:lstStyle/>
          <a:p>
            <a:pPr marL="463550" indent="-463550">
              <a:spcBef>
                <a:spcPct val="35000"/>
              </a:spcBef>
              <a:buClr>
                <a:srgbClr val="FF6600"/>
              </a:buClr>
              <a:buFont typeface="Arial" charset="0"/>
              <a:buChar char="◘"/>
            </a:pPr>
            <a:r>
              <a:rPr lang="en-US" sz="2200" dirty="0">
                <a:latin typeface="Arial" charset="0"/>
              </a:rPr>
              <a:t>Between 15 and 20 million children are working as slaves at this moment.</a:t>
            </a:r>
          </a:p>
          <a:p>
            <a:pPr marL="463550" indent="-463550">
              <a:spcBef>
                <a:spcPct val="35000"/>
              </a:spcBef>
              <a:buClr>
                <a:srgbClr val="FF6600"/>
              </a:buClr>
              <a:buFont typeface="Arial" charset="0"/>
              <a:buChar char="◘"/>
            </a:pPr>
            <a:r>
              <a:rPr lang="en-US" sz="2200" dirty="0">
                <a:latin typeface="Arial" charset="0"/>
              </a:rPr>
              <a:t>An estimated 2 million children worldwide are sexually exploited every year.</a:t>
            </a:r>
          </a:p>
          <a:p>
            <a:pPr marL="463550" indent="-463550">
              <a:spcBef>
                <a:spcPct val="35000"/>
              </a:spcBef>
              <a:buClr>
                <a:srgbClr val="FF6600"/>
              </a:buClr>
              <a:buFont typeface="Arial" charset="0"/>
              <a:buChar char="◘"/>
            </a:pPr>
            <a:r>
              <a:rPr lang="en-US" sz="2200" dirty="0">
                <a:latin typeface="Arial" charset="0"/>
              </a:rPr>
              <a:t>300,000 children around the world are actively participating in more than 20 armed conflicts.</a:t>
            </a:r>
          </a:p>
        </p:txBody>
      </p:sp>
      <p:graphicFrame>
        <p:nvGraphicFramePr>
          <p:cNvPr id="1026" name="Object 14"/>
          <p:cNvGraphicFramePr>
            <a:graphicFrameLocks noGrp="1" noChangeAspect="1"/>
          </p:cNvGraphicFramePr>
          <p:nvPr>
            <p:ph sz="half" idx="2"/>
          </p:nvPr>
        </p:nvGraphicFramePr>
        <p:xfrm>
          <a:off x="5943600" y="3440113"/>
          <a:ext cx="2590800" cy="1919287"/>
        </p:xfrm>
        <a:graphic>
          <a:graphicData uri="http://schemas.openxmlformats.org/presentationml/2006/ole">
            <mc:AlternateContent xmlns:mc="http://schemas.openxmlformats.org/markup-compatibility/2006">
              <mc:Choice xmlns:v="urn:schemas-microsoft-com:vml" Requires="v">
                <p:oleObj spid="_x0000_s1033" name="Photo Editor Photo" r:id="rId5" imgW="1324160" imgH="980952" progId="">
                  <p:embed/>
                </p:oleObj>
              </mc:Choice>
              <mc:Fallback>
                <p:oleObj name="Photo Editor Photo" r:id="rId5" imgW="1324160" imgH="980952" progId="">
                  <p:embed/>
                  <p:pic>
                    <p:nvPicPr>
                      <p:cNvPr id="0" name="Picture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43600" y="3440113"/>
                        <a:ext cx="2590800" cy="1919287"/>
                      </a:xfrm>
                      <a:prstGeom prst="rect">
                        <a:avLst/>
                      </a:prstGeom>
                      <a:noFill/>
                      <a:effectLst>
                        <a:outerShdw dist="107763" dir="2700000" algn="ctr" rotWithShape="0">
                          <a:srgbClr val="FF6600">
                            <a:alpha val="50000"/>
                          </a:srgbClr>
                        </a:outerShdw>
                      </a:effectLst>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5" name="Rectangle 5"/>
          <p:cNvSpPr>
            <a:spLocks noGrp="1" noChangeArrowheads="1"/>
          </p:cNvSpPr>
          <p:nvPr>
            <p:ph type="body" idx="1"/>
          </p:nvPr>
        </p:nvSpPr>
        <p:spPr>
          <a:xfrm>
            <a:off x="609600" y="2362200"/>
            <a:ext cx="8077200" cy="3962400"/>
          </a:xfrm>
          <a:noFill/>
        </p:spPr>
        <p:txBody>
          <a:bodyPr/>
          <a:lstStyle/>
          <a:p>
            <a:pPr marL="463550" indent="-463550" eaLnBrk="1" hangingPunct="1">
              <a:lnSpc>
                <a:spcPct val="80000"/>
              </a:lnSpc>
              <a:buClr>
                <a:srgbClr val="FF6600"/>
              </a:buClr>
              <a:buFont typeface="Arial" charset="0"/>
              <a:buChar char="◘"/>
            </a:pPr>
            <a:r>
              <a:rPr lang="en-US" sz="2200" dirty="0" smtClean="0"/>
              <a:t>An estimated 25 million children and adolescents are currently uprooted from their homes; they make up nearly half of the refugee population worldwide.</a:t>
            </a:r>
          </a:p>
          <a:p>
            <a:pPr marL="463550" indent="-463550" eaLnBrk="1" hangingPunct="1">
              <a:lnSpc>
                <a:spcPct val="80000"/>
              </a:lnSpc>
              <a:buClr>
                <a:srgbClr val="FF6600"/>
              </a:buClr>
              <a:buFont typeface="Arial" charset="0"/>
              <a:buChar char="◘"/>
            </a:pPr>
            <a:endParaRPr lang="en-US" sz="2200" dirty="0" smtClean="0"/>
          </a:p>
          <a:p>
            <a:pPr marL="463550" indent="-463550" eaLnBrk="1" hangingPunct="1">
              <a:lnSpc>
                <a:spcPct val="80000"/>
              </a:lnSpc>
              <a:buClr>
                <a:srgbClr val="FF6600"/>
              </a:buClr>
              <a:buFont typeface="Arial" charset="0"/>
              <a:buChar char="◘"/>
            </a:pPr>
            <a:r>
              <a:rPr lang="en-US" sz="2200" dirty="0" smtClean="0"/>
              <a:t>There are an estimated 100 million children living on the streets today.</a:t>
            </a:r>
          </a:p>
          <a:p>
            <a:pPr marL="463550" indent="-463550" eaLnBrk="1" hangingPunct="1">
              <a:lnSpc>
                <a:spcPct val="80000"/>
              </a:lnSpc>
              <a:buClr>
                <a:srgbClr val="FF6600"/>
              </a:buClr>
              <a:buFontTx/>
              <a:buNone/>
            </a:pPr>
            <a:endParaRPr lang="en-US" sz="1800" b="1" dirty="0" smtClean="0"/>
          </a:p>
          <a:p>
            <a:pPr marL="463550" indent="-463550" algn="ctr" eaLnBrk="1" hangingPunct="1">
              <a:lnSpc>
                <a:spcPct val="80000"/>
              </a:lnSpc>
              <a:buClr>
                <a:srgbClr val="FF6600"/>
              </a:buClr>
              <a:buFontTx/>
              <a:buNone/>
            </a:pPr>
            <a:r>
              <a:rPr lang="en-US" sz="2200" dirty="0" smtClean="0">
                <a:solidFill>
                  <a:srgbClr val="FF6600"/>
                </a:solidFill>
                <a:latin typeface="Kristen ITC" pitchFamily="66" charset="0"/>
              </a:rPr>
              <a:t>The </a:t>
            </a:r>
            <a:r>
              <a:rPr lang="en-US" sz="2200" dirty="0" smtClean="0">
                <a:solidFill>
                  <a:srgbClr val="FF6600"/>
                </a:solidFill>
                <a:latin typeface="Kristen ITC" pitchFamily="66" charset="0"/>
              </a:rPr>
              <a:t>United Nations Convention </a:t>
            </a:r>
            <a:r>
              <a:rPr lang="en-US" sz="2200" dirty="0" smtClean="0">
                <a:solidFill>
                  <a:srgbClr val="FF6600"/>
                </a:solidFill>
                <a:latin typeface="Kristen ITC" pitchFamily="66" charset="0"/>
              </a:rPr>
              <a:t>on the Rights of the Child</a:t>
            </a:r>
          </a:p>
          <a:p>
            <a:pPr marL="463550" indent="-463550" algn="ctr" eaLnBrk="1" hangingPunct="1">
              <a:lnSpc>
                <a:spcPct val="80000"/>
              </a:lnSpc>
              <a:buClr>
                <a:srgbClr val="FF6600"/>
              </a:buClr>
              <a:buFontTx/>
              <a:buNone/>
            </a:pPr>
            <a:r>
              <a:rPr lang="en-US" sz="2200" dirty="0" err="1" smtClean="0"/>
              <a:t>Recognises</a:t>
            </a:r>
            <a:r>
              <a:rPr lang="en-US" sz="2200" dirty="0" smtClean="0"/>
              <a:t> </a:t>
            </a:r>
            <a:r>
              <a:rPr lang="en-US" sz="2200" dirty="0" smtClean="0"/>
              <a:t>each one of these practices as a violation of human rights, and obliges each government to work toward eliminating these practices within their own nation and throughout the world.</a:t>
            </a:r>
          </a:p>
        </p:txBody>
      </p:sp>
      <p:pic>
        <p:nvPicPr>
          <p:cNvPr id="8195" name="Picture 7"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5128" name="Line 8"/>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8197" name="WordArt 9"/>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a:t>
            </a:r>
            <a:r>
              <a:rPr lang="en-GB" sz="2000" kern="10" dirty="0" smtClean="0">
                <a:ln w="9525">
                  <a:solidFill>
                    <a:srgbClr val="000000"/>
                  </a:solidFill>
                  <a:round/>
                  <a:headEnd/>
                  <a:tailEnd/>
                </a:ln>
                <a:solidFill>
                  <a:srgbClr val="FF6600"/>
                </a:solidFill>
                <a:latin typeface="Kristen ITC"/>
              </a:rPr>
              <a:t>Convention </a:t>
            </a:r>
            <a:r>
              <a:rPr lang="en-GB" sz="2000" kern="10" dirty="0">
                <a:ln w="9525">
                  <a:solidFill>
                    <a:srgbClr val="000000"/>
                  </a:solidFill>
                  <a:round/>
                  <a:headEnd/>
                  <a:tailEnd/>
                </a:ln>
                <a:solidFill>
                  <a:srgbClr val="FF6600"/>
                </a:solidFill>
                <a:latin typeface="Kristen ITC"/>
              </a:rPr>
              <a:t>on the Rights of the Child</a:t>
            </a:r>
          </a:p>
        </p:txBody>
      </p:sp>
      <p:sp>
        <p:nvSpPr>
          <p:cNvPr id="5130" name="Text Box 10"/>
          <p:cNvSpPr txBox="1">
            <a:spLocks noChangeArrowheads="1"/>
          </p:cNvSpPr>
          <p:nvPr/>
        </p:nvSpPr>
        <p:spPr bwMode="auto">
          <a:xfrm>
            <a:off x="1219200" y="1203325"/>
            <a:ext cx="68580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Basic Facts</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Rectangle 3"/>
          <p:cNvSpPr>
            <a:spLocks noGrp="1" noChangeArrowheads="1"/>
          </p:cNvSpPr>
          <p:nvPr>
            <p:ph type="body" sz="half" idx="1"/>
          </p:nvPr>
        </p:nvSpPr>
        <p:spPr>
          <a:xfrm>
            <a:off x="685800" y="2514600"/>
            <a:ext cx="8077200" cy="1752600"/>
          </a:xfrm>
          <a:noFill/>
        </p:spPr>
        <p:txBody>
          <a:bodyPr/>
          <a:lstStyle/>
          <a:p>
            <a:pPr marL="463550" indent="-463550" eaLnBrk="1" hangingPunct="1">
              <a:lnSpc>
                <a:spcPct val="90000"/>
              </a:lnSpc>
              <a:buClr>
                <a:srgbClr val="FF6600"/>
              </a:buClr>
              <a:buFont typeface="Arial" charset="0"/>
              <a:buChar char="◘"/>
            </a:pPr>
            <a:r>
              <a:rPr lang="en-US" sz="2200" dirty="0" smtClean="0"/>
              <a:t>To establish and  support the international system.</a:t>
            </a:r>
          </a:p>
          <a:p>
            <a:pPr marL="463550" indent="-463550" eaLnBrk="1" hangingPunct="1">
              <a:lnSpc>
                <a:spcPct val="90000"/>
              </a:lnSpc>
              <a:buClr>
                <a:srgbClr val="FF6600"/>
              </a:buClr>
              <a:buFont typeface="Arial" charset="0"/>
              <a:buChar char="◘"/>
            </a:pPr>
            <a:endParaRPr lang="en-US" sz="1200" dirty="0" smtClean="0"/>
          </a:p>
          <a:p>
            <a:pPr marL="463550" indent="-463550" eaLnBrk="1" hangingPunct="1">
              <a:lnSpc>
                <a:spcPct val="90000"/>
              </a:lnSpc>
              <a:buClr>
                <a:srgbClr val="FF6600"/>
              </a:buClr>
              <a:buFont typeface="Arial" charset="0"/>
              <a:buChar char="◘"/>
            </a:pPr>
            <a:r>
              <a:rPr lang="en-US" sz="2200" dirty="0" smtClean="0"/>
              <a:t>To provide legal rules to resolve multi-national disputes.</a:t>
            </a:r>
          </a:p>
          <a:p>
            <a:pPr marL="463550" indent="-463550" eaLnBrk="1" hangingPunct="1">
              <a:lnSpc>
                <a:spcPct val="90000"/>
              </a:lnSpc>
              <a:buClr>
                <a:srgbClr val="FF6600"/>
              </a:buClr>
              <a:buFont typeface="Arial" charset="0"/>
              <a:buChar char="◘"/>
            </a:pPr>
            <a:endParaRPr lang="en-US" sz="1200" dirty="0" smtClean="0"/>
          </a:p>
          <a:p>
            <a:pPr marL="463550" indent="-463550" eaLnBrk="1" hangingPunct="1">
              <a:lnSpc>
                <a:spcPct val="90000"/>
              </a:lnSpc>
              <a:buClr>
                <a:srgbClr val="FF6600"/>
              </a:buClr>
              <a:buFont typeface="Arial" charset="0"/>
              <a:buChar char="◘"/>
            </a:pPr>
            <a:r>
              <a:rPr lang="en-US" sz="2200" dirty="0" smtClean="0"/>
              <a:t>To help maintain peace internationally.</a:t>
            </a:r>
          </a:p>
        </p:txBody>
      </p:sp>
      <p:pic>
        <p:nvPicPr>
          <p:cNvPr id="2052" name="Picture 9" descr="j0343205"/>
          <p:cNvPicPr>
            <a:picLocks noChangeAspect="1" noChangeArrowheads="1"/>
          </p:cNvPicPr>
          <p:nvPr/>
        </p:nvPicPr>
        <p:blipFill>
          <a:blip r:embed="rId4"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5370" name="Line 10"/>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2054" name="WordArt 11"/>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5372" name="Text Box 12"/>
          <p:cNvSpPr txBox="1">
            <a:spLocks noChangeArrowheads="1"/>
          </p:cNvSpPr>
          <p:nvPr/>
        </p:nvSpPr>
        <p:spPr bwMode="auto">
          <a:xfrm>
            <a:off x="1219200" y="1203325"/>
            <a:ext cx="60198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Why Do We Have International Laws?</a:t>
            </a:r>
          </a:p>
        </p:txBody>
      </p:sp>
      <p:graphicFrame>
        <p:nvGraphicFramePr>
          <p:cNvPr id="2050" name="Object 13"/>
          <p:cNvGraphicFramePr>
            <a:graphicFrameLocks noGrp="1" noChangeAspect="1"/>
          </p:cNvGraphicFramePr>
          <p:nvPr>
            <p:ph sz="half" idx="2"/>
          </p:nvPr>
        </p:nvGraphicFramePr>
        <p:xfrm>
          <a:off x="3276600" y="4473575"/>
          <a:ext cx="2819400" cy="1774825"/>
        </p:xfrm>
        <a:graphic>
          <a:graphicData uri="http://schemas.openxmlformats.org/presentationml/2006/ole">
            <mc:AlternateContent xmlns:mc="http://schemas.openxmlformats.org/markup-compatibility/2006">
              <mc:Choice xmlns:v="urn:schemas-microsoft-com:vml" Requires="v">
                <p:oleObj spid="_x0000_s2057" name="Photo Editor Photo" r:id="rId5" imgW="1542857" imgH="971686" progId="">
                  <p:embed/>
                </p:oleObj>
              </mc:Choice>
              <mc:Fallback>
                <p:oleObj name="Photo Editor Photo" r:id="rId5" imgW="1542857" imgH="971686" progId="">
                  <p:embed/>
                  <p:pic>
                    <p:nvPicPr>
                      <p:cNvPr id="0" name="Picture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6600" y="4473575"/>
                        <a:ext cx="2819400" cy="1774825"/>
                      </a:xfrm>
                      <a:prstGeom prst="rect">
                        <a:avLst/>
                      </a:prstGeom>
                      <a:noFill/>
                      <a:ln>
                        <a:noFill/>
                      </a:ln>
                      <a:effectLst>
                        <a:outerShdw dist="107763" dir="2700000" algn="ctr" rotWithShape="0">
                          <a:srgbClr val="FF6600">
                            <a:alpha val="5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Rectangle 3"/>
          <p:cNvSpPr>
            <a:spLocks noGrp="1" noChangeArrowheads="1"/>
          </p:cNvSpPr>
          <p:nvPr>
            <p:ph type="body" sz="half" idx="1"/>
          </p:nvPr>
        </p:nvSpPr>
        <p:spPr>
          <a:xfrm>
            <a:off x="685800" y="2362200"/>
            <a:ext cx="5181600" cy="3962400"/>
          </a:xfrm>
          <a:noFill/>
        </p:spPr>
        <p:txBody>
          <a:bodyPr/>
          <a:lstStyle/>
          <a:p>
            <a:pPr marL="0" indent="0" eaLnBrk="1" hangingPunct="1">
              <a:lnSpc>
                <a:spcPct val="90000"/>
              </a:lnSpc>
              <a:buFontTx/>
              <a:buNone/>
            </a:pPr>
            <a:r>
              <a:rPr lang="en-US" sz="2200" dirty="0" smtClean="0"/>
              <a:t>A convention is a specific type of international law. It is an agreement or contract, especially among nations, usually created within an international organization such as the United Nations. </a:t>
            </a:r>
          </a:p>
          <a:p>
            <a:pPr marL="0" indent="0" eaLnBrk="1" hangingPunct="1">
              <a:lnSpc>
                <a:spcPct val="90000"/>
              </a:lnSpc>
              <a:buFontTx/>
              <a:buNone/>
            </a:pPr>
            <a:r>
              <a:rPr lang="en-US" sz="2200" dirty="0" smtClean="0"/>
              <a:t> </a:t>
            </a:r>
          </a:p>
          <a:p>
            <a:pPr marL="0" indent="0" eaLnBrk="1" hangingPunct="1">
              <a:lnSpc>
                <a:spcPct val="90000"/>
              </a:lnSpc>
              <a:buFontTx/>
              <a:buNone/>
            </a:pPr>
            <a:r>
              <a:rPr lang="en-US" sz="2200" dirty="0" smtClean="0"/>
              <a:t>Countries must..</a:t>
            </a:r>
          </a:p>
          <a:p>
            <a:pPr marL="914400" lvl="1" indent="-449263" eaLnBrk="1" hangingPunct="1">
              <a:lnSpc>
                <a:spcPct val="90000"/>
              </a:lnSpc>
              <a:buFontTx/>
              <a:buAutoNum type="arabicPeriod"/>
            </a:pPr>
            <a:r>
              <a:rPr lang="en-US" sz="2200" dirty="0" smtClean="0"/>
              <a:t>Sign</a:t>
            </a:r>
          </a:p>
          <a:p>
            <a:pPr marL="914400" lvl="1" indent="-449263" eaLnBrk="1" hangingPunct="1">
              <a:lnSpc>
                <a:spcPct val="90000"/>
              </a:lnSpc>
              <a:buFontTx/>
              <a:buAutoNum type="arabicPeriod"/>
            </a:pPr>
            <a:r>
              <a:rPr lang="en-US" sz="2200" dirty="0" smtClean="0"/>
              <a:t>Ratify</a:t>
            </a:r>
          </a:p>
          <a:p>
            <a:pPr marL="914400" lvl="1" indent="-449263" eaLnBrk="1" hangingPunct="1">
              <a:lnSpc>
                <a:spcPct val="90000"/>
              </a:lnSpc>
              <a:buFontTx/>
              <a:buAutoNum type="arabicPeriod"/>
            </a:pPr>
            <a:r>
              <a:rPr lang="en-US" sz="2200" dirty="0" smtClean="0"/>
              <a:t>Monitor and Enforce the treaty</a:t>
            </a:r>
          </a:p>
        </p:txBody>
      </p:sp>
      <p:pic>
        <p:nvPicPr>
          <p:cNvPr id="14340" name="Picture 4" descr="j0182834"/>
          <p:cNvPicPr>
            <a:picLocks noGrp="1" noChangeAspect="1" noChangeArrowheads="1"/>
          </p:cNvPicPr>
          <p:nvPr>
            <p:ph sz="half" idx="2"/>
          </p:nvPr>
        </p:nvPicPr>
        <p:blipFill>
          <a:blip r:embed="rId3" cstate="print"/>
          <a:srcRect/>
          <a:stretch>
            <a:fillRect/>
          </a:stretch>
        </p:blipFill>
        <p:spPr>
          <a:xfrm>
            <a:off x="6257925" y="2590800"/>
            <a:ext cx="2047875" cy="3071813"/>
          </a:xfrm>
          <a:effectLst>
            <a:outerShdw dist="107763" dir="2700000" algn="ctr" rotWithShape="0">
              <a:srgbClr val="FF6600">
                <a:alpha val="50000"/>
              </a:srgbClr>
            </a:outerShdw>
          </a:effectLst>
        </p:spPr>
      </p:pic>
      <p:pic>
        <p:nvPicPr>
          <p:cNvPr id="9220" name="Picture 7" descr="j0343205"/>
          <p:cNvPicPr>
            <a:picLocks noChangeAspect="1" noChangeArrowheads="1"/>
          </p:cNvPicPr>
          <p:nvPr/>
        </p:nvPicPr>
        <p:blipFill>
          <a:blip r:embed="rId4"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4344" name="Line 8"/>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9222" name="WordArt 9"/>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4346" name="Text Box 10"/>
          <p:cNvSpPr txBox="1">
            <a:spLocks noChangeArrowheads="1"/>
          </p:cNvSpPr>
          <p:nvPr/>
        </p:nvSpPr>
        <p:spPr bwMode="auto">
          <a:xfrm>
            <a:off x="1219200" y="1203325"/>
            <a:ext cx="51816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What is a Convention?</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type="body" sz="half" idx="1"/>
          </p:nvPr>
        </p:nvSpPr>
        <p:spPr>
          <a:xfrm>
            <a:off x="533400" y="2209800"/>
            <a:ext cx="8229600" cy="1828800"/>
          </a:xfrm>
          <a:noFill/>
        </p:spPr>
        <p:txBody>
          <a:bodyPr/>
          <a:lstStyle/>
          <a:p>
            <a:pPr marL="0" indent="0">
              <a:buNone/>
            </a:pPr>
            <a:r>
              <a:rPr lang="en-GB" sz="2400" dirty="0" smtClean="0"/>
              <a:t>When was the </a:t>
            </a:r>
            <a:r>
              <a:rPr lang="en-GB" sz="2400" dirty="0" smtClean="0"/>
              <a:t>UNCRC </a:t>
            </a:r>
            <a:r>
              <a:rPr lang="en-GB" sz="2400" dirty="0" smtClean="0"/>
              <a:t>introduced?</a:t>
            </a:r>
          </a:p>
          <a:p>
            <a:pPr marL="0" indent="0">
              <a:buNone/>
            </a:pPr>
            <a:r>
              <a:rPr lang="en-GB" sz="2400" dirty="0" smtClean="0"/>
              <a:t>Have all countries ratified the </a:t>
            </a:r>
            <a:r>
              <a:rPr lang="en-GB" sz="2400" dirty="0" smtClean="0"/>
              <a:t>UNCRC</a:t>
            </a:r>
            <a:r>
              <a:rPr lang="en-GB" sz="2400" dirty="0" smtClean="0"/>
              <a:t>?</a:t>
            </a:r>
          </a:p>
          <a:p>
            <a:pPr marL="0" indent="0">
              <a:buNone/>
            </a:pPr>
            <a:r>
              <a:rPr lang="en-GB" sz="2400" dirty="0" smtClean="0"/>
              <a:t>When did the UK sign up and when did the </a:t>
            </a:r>
            <a:r>
              <a:rPr lang="en-GB" sz="2400" dirty="0" smtClean="0"/>
              <a:t>UNCRC </a:t>
            </a:r>
            <a:r>
              <a:rPr lang="en-GB" sz="2400" dirty="0" smtClean="0"/>
              <a:t>become Law in the UK?</a:t>
            </a:r>
          </a:p>
          <a:p>
            <a:pPr marL="0" indent="0">
              <a:buNone/>
            </a:pPr>
            <a:endParaRPr lang="en-GB" sz="2400" dirty="0" smtClean="0"/>
          </a:p>
          <a:p>
            <a:pPr marL="0" indent="0">
              <a:buNone/>
            </a:pPr>
            <a:endParaRPr lang="en-GB" sz="2400" dirty="0" smtClean="0"/>
          </a:p>
          <a:p>
            <a:pPr marL="0" indent="0">
              <a:buNone/>
            </a:pPr>
            <a:endParaRPr lang="en-GB" sz="2400" dirty="0" smtClean="0"/>
          </a:p>
          <a:p>
            <a:pPr algn="ctr" eaLnBrk="1" hangingPunct="1">
              <a:buFontTx/>
              <a:buNone/>
            </a:pPr>
            <a:endParaRPr lang="en-US" sz="2200" dirty="0" smtClean="0"/>
          </a:p>
        </p:txBody>
      </p:sp>
      <p:pic>
        <p:nvPicPr>
          <p:cNvPr id="10243"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3319" name="Line 7"/>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0245" name="WordArt 8"/>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3321" name="Text Box 9"/>
          <p:cNvSpPr txBox="1">
            <a:spLocks noChangeArrowheads="1"/>
          </p:cNvSpPr>
          <p:nvPr/>
        </p:nvSpPr>
        <p:spPr bwMode="auto">
          <a:xfrm>
            <a:off x="1219200" y="1203325"/>
            <a:ext cx="7620000" cy="823913"/>
          </a:xfrm>
          <a:prstGeom prst="rect">
            <a:avLst/>
          </a:prstGeom>
          <a:noFill/>
          <a:ln w="9525">
            <a:noFill/>
            <a:miter lim="800000"/>
            <a:headEnd/>
            <a:tailEnd/>
          </a:ln>
          <a:effectLst/>
        </p:spPr>
        <p:txBody>
          <a:bodyPr>
            <a:spAutoFit/>
          </a:bodyPr>
          <a:lstStyle/>
          <a:p>
            <a:pPr>
              <a:spcBef>
                <a:spcPct val="50000"/>
              </a:spcBef>
              <a:defRPr/>
            </a:pPr>
            <a:r>
              <a:rPr lang="en-US" sz="4800" dirty="0">
                <a:effectLst>
                  <a:outerShdw blurRad="38100" dist="38100" dir="2700000" algn="tl">
                    <a:srgbClr val="C0C0C0"/>
                  </a:outerShdw>
                </a:effectLst>
                <a:latin typeface="Bodoni MT Poster Compressed" pitchFamily="18" charset="0"/>
              </a:rPr>
              <a:t>What is the Convention on the Rights of the Child?</a:t>
            </a:r>
          </a:p>
        </p:txBody>
      </p:sp>
      <p:pic>
        <p:nvPicPr>
          <p:cNvPr id="13323" name="Picture 11" descr="j0178845"/>
          <p:cNvPicPr>
            <a:picLocks noGrp="1" noChangeAspect="1" noChangeArrowheads="1"/>
          </p:cNvPicPr>
          <p:nvPr>
            <p:ph sz="half" idx="2"/>
          </p:nvPr>
        </p:nvPicPr>
        <p:blipFill>
          <a:blip r:embed="rId4" cstate="print"/>
          <a:srcRect/>
          <a:stretch>
            <a:fillRect/>
          </a:stretch>
        </p:blipFill>
        <p:spPr>
          <a:xfrm>
            <a:off x="4876800" y="3886200"/>
            <a:ext cx="3505200" cy="2336800"/>
          </a:xfrm>
          <a:effectLst>
            <a:outerShdw dist="107763" dir="2700000" algn="ctr" rotWithShape="0">
              <a:srgbClr val="FF6600">
                <a:alpha val="50000"/>
              </a:srgbClr>
            </a:outerShdw>
          </a:effectLst>
        </p:spPr>
      </p:pic>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type="body" sz="half" idx="1"/>
          </p:nvPr>
        </p:nvSpPr>
        <p:spPr>
          <a:xfrm>
            <a:off x="533400" y="2209800"/>
            <a:ext cx="8229600" cy="1828800"/>
          </a:xfrm>
          <a:noFill/>
        </p:spPr>
        <p:txBody>
          <a:bodyPr/>
          <a:lstStyle/>
          <a:p>
            <a:pPr marL="0" indent="0">
              <a:buNone/>
            </a:pPr>
            <a:r>
              <a:rPr lang="en-GB" sz="2400" dirty="0" smtClean="0"/>
              <a:t>The United Nations Convention on the Rights of the Child (UNCRC) is a legally-binding international agreement setting out the civil, political, economic, social and cultural rights of every child, regardless of their race, religion or abilities. </a:t>
            </a:r>
          </a:p>
          <a:p>
            <a:pPr marL="0" indent="0">
              <a:buNone/>
            </a:pPr>
            <a:r>
              <a:rPr lang="en-GB" sz="2400" dirty="0" smtClean="0"/>
              <a:t>http://www.savethechildren.org.uk/about-us/what-we-do/child-rights/un-convention-on-the-rights-of-the-child#sthash.FXEDXLic.dpuf</a:t>
            </a:r>
          </a:p>
          <a:p>
            <a:pPr marL="0" indent="0">
              <a:buNone/>
            </a:pPr>
            <a:endParaRPr lang="en-GB" sz="2400" dirty="0" smtClean="0"/>
          </a:p>
          <a:p>
            <a:pPr marL="0" indent="0">
              <a:buNone/>
            </a:pPr>
            <a:endParaRPr lang="en-GB" sz="2400" dirty="0" smtClean="0"/>
          </a:p>
          <a:p>
            <a:pPr algn="ctr" eaLnBrk="1" hangingPunct="1">
              <a:buFontTx/>
              <a:buNone/>
            </a:pPr>
            <a:endParaRPr lang="en-US" sz="2200" dirty="0" smtClean="0"/>
          </a:p>
        </p:txBody>
      </p:sp>
      <p:pic>
        <p:nvPicPr>
          <p:cNvPr id="10243"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3319" name="Line 7"/>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0245" name="WordArt 8"/>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3321" name="Text Box 9"/>
          <p:cNvSpPr txBox="1">
            <a:spLocks noChangeArrowheads="1"/>
          </p:cNvSpPr>
          <p:nvPr/>
        </p:nvSpPr>
        <p:spPr bwMode="auto">
          <a:xfrm>
            <a:off x="1219200" y="1203325"/>
            <a:ext cx="7620000" cy="823913"/>
          </a:xfrm>
          <a:prstGeom prst="rect">
            <a:avLst/>
          </a:prstGeom>
          <a:noFill/>
          <a:ln w="9525">
            <a:noFill/>
            <a:miter lim="800000"/>
            <a:headEnd/>
            <a:tailEnd/>
          </a:ln>
          <a:effectLst/>
        </p:spPr>
        <p:txBody>
          <a:bodyPr>
            <a:spAutoFit/>
          </a:bodyPr>
          <a:lstStyle/>
          <a:p>
            <a:pPr>
              <a:spcBef>
                <a:spcPct val="50000"/>
              </a:spcBef>
              <a:defRPr/>
            </a:pPr>
            <a:r>
              <a:rPr lang="en-US" sz="4800" dirty="0">
                <a:effectLst>
                  <a:outerShdw blurRad="38100" dist="38100" dir="2700000" algn="tl">
                    <a:srgbClr val="C0C0C0"/>
                  </a:outerShdw>
                </a:effectLst>
                <a:latin typeface="Bodoni MT Poster Compressed" pitchFamily="18" charset="0"/>
              </a:rPr>
              <a:t>What is the Convention on the Rights of the Child?</a:t>
            </a:r>
          </a:p>
        </p:txBody>
      </p:sp>
      <p:pic>
        <p:nvPicPr>
          <p:cNvPr id="13323" name="Picture 11" descr="j0178845"/>
          <p:cNvPicPr>
            <a:picLocks noGrp="1" noChangeAspect="1" noChangeArrowheads="1"/>
          </p:cNvPicPr>
          <p:nvPr>
            <p:ph sz="half" idx="2"/>
          </p:nvPr>
        </p:nvPicPr>
        <p:blipFill>
          <a:blip r:embed="rId4" cstate="print"/>
          <a:srcRect/>
          <a:stretch>
            <a:fillRect/>
          </a:stretch>
        </p:blipFill>
        <p:spPr>
          <a:xfrm>
            <a:off x="6324600" y="4953000"/>
            <a:ext cx="2628900" cy="1752600"/>
          </a:xfrm>
          <a:effectLst>
            <a:outerShdw dist="107763" dir="2700000" algn="ctr" rotWithShape="0">
              <a:srgbClr val="FF6600">
                <a:alpha val="50000"/>
              </a:srgbClr>
            </a:outerShdw>
          </a:effectLst>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type="body" sz="half" idx="1"/>
          </p:nvPr>
        </p:nvSpPr>
        <p:spPr>
          <a:xfrm>
            <a:off x="685800" y="2438400"/>
            <a:ext cx="7543800" cy="1600200"/>
          </a:xfrm>
          <a:noFill/>
        </p:spPr>
        <p:txBody>
          <a:bodyPr/>
          <a:lstStyle/>
          <a:p>
            <a:pPr eaLnBrk="1" hangingPunct="1">
              <a:buFontTx/>
              <a:buNone/>
            </a:pPr>
            <a:r>
              <a:rPr lang="en-US" sz="2200" dirty="0" smtClean="0"/>
              <a:t>	The </a:t>
            </a:r>
            <a:r>
              <a:rPr lang="en-US" sz="2200" dirty="0" smtClean="0"/>
              <a:t>UNCRC </a:t>
            </a:r>
            <a:r>
              <a:rPr lang="en-US" sz="2200" dirty="0" smtClean="0"/>
              <a:t>is a treaty that lays out the rights of children and the standards to which all governments must aspire in order to promote these rights.</a:t>
            </a:r>
          </a:p>
        </p:txBody>
      </p:sp>
      <p:pic>
        <p:nvPicPr>
          <p:cNvPr id="10243"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3319" name="Line 7"/>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0245" name="WordArt 8"/>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3321" name="Text Box 9"/>
          <p:cNvSpPr txBox="1">
            <a:spLocks noChangeArrowheads="1"/>
          </p:cNvSpPr>
          <p:nvPr/>
        </p:nvSpPr>
        <p:spPr bwMode="auto">
          <a:xfrm>
            <a:off x="1219200" y="1203325"/>
            <a:ext cx="76200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What is the Convention on the Rights of the Child?</a:t>
            </a:r>
          </a:p>
        </p:txBody>
      </p:sp>
      <p:pic>
        <p:nvPicPr>
          <p:cNvPr id="13323" name="Picture 11" descr="j0178845"/>
          <p:cNvPicPr>
            <a:picLocks noGrp="1" noChangeAspect="1" noChangeArrowheads="1"/>
          </p:cNvPicPr>
          <p:nvPr>
            <p:ph sz="half" idx="2"/>
          </p:nvPr>
        </p:nvPicPr>
        <p:blipFill>
          <a:blip r:embed="rId4" cstate="print"/>
          <a:srcRect/>
          <a:stretch>
            <a:fillRect/>
          </a:stretch>
        </p:blipFill>
        <p:spPr>
          <a:xfrm>
            <a:off x="3276600" y="4292600"/>
            <a:ext cx="2895600" cy="1930400"/>
          </a:xfrm>
          <a:effectLst>
            <a:outerShdw dist="107763" dir="2700000" algn="ctr" rotWithShape="0">
              <a:srgbClr val="FF6600">
                <a:alpha val="50000"/>
              </a:srgbClr>
            </a:outerShdw>
          </a:effectLst>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type="body" sz="half" idx="1"/>
          </p:nvPr>
        </p:nvSpPr>
        <p:spPr>
          <a:xfrm>
            <a:off x="533400" y="2209800"/>
            <a:ext cx="8229600" cy="1828800"/>
          </a:xfrm>
          <a:noFill/>
        </p:spPr>
        <p:txBody>
          <a:bodyPr/>
          <a:lstStyle/>
          <a:p>
            <a:pPr marL="0" indent="0">
              <a:buNone/>
            </a:pPr>
            <a:r>
              <a:rPr lang="en-GB" sz="2400" dirty="0" smtClean="0"/>
              <a:t>The United Nations (UN) Convention on the Rights of the Child was adopted in 1989 and has been ratified by all UN member states (except the USA and Somalia). The UK signed it in 1990, and it came into UK law in 1992. </a:t>
            </a:r>
          </a:p>
          <a:p>
            <a:pPr marL="0" indent="0">
              <a:buNone/>
            </a:pPr>
            <a:endParaRPr lang="en-GB" sz="2400" dirty="0" smtClean="0"/>
          </a:p>
          <a:p>
            <a:pPr marL="0" indent="0">
              <a:buNone/>
            </a:pPr>
            <a:r>
              <a:rPr lang="en-GB" sz="2400" dirty="0" smtClean="0"/>
              <a:t>It is an international human rights treaty</a:t>
            </a:r>
          </a:p>
          <a:p>
            <a:pPr marL="0" indent="0">
              <a:buNone/>
            </a:pPr>
            <a:r>
              <a:rPr lang="en-GB" sz="2400" dirty="0" smtClean="0"/>
              <a:t>that applies to all children and young </a:t>
            </a:r>
          </a:p>
          <a:p>
            <a:pPr marL="0" indent="0">
              <a:buNone/>
            </a:pPr>
            <a:r>
              <a:rPr lang="en-GB" sz="2400" dirty="0" smtClean="0"/>
              <a:t>people under the age of 18 years. </a:t>
            </a:r>
          </a:p>
          <a:p>
            <a:pPr algn="ctr" eaLnBrk="1" hangingPunct="1">
              <a:buFontTx/>
              <a:buNone/>
            </a:pPr>
            <a:endParaRPr lang="en-US" sz="2200" dirty="0" smtClean="0"/>
          </a:p>
        </p:txBody>
      </p:sp>
      <p:pic>
        <p:nvPicPr>
          <p:cNvPr id="10243"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3319" name="Line 7"/>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0245" name="WordArt 8"/>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3321" name="Text Box 9"/>
          <p:cNvSpPr txBox="1">
            <a:spLocks noChangeArrowheads="1"/>
          </p:cNvSpPr>
          <p:nvPr/>
        </p:nvSpPr>
        <p:spPr bwMode="auto">
          <a:xfrm>
            <a:off x="1219200" y="1203325"/>
            <a:ext cx="7620000" cy="823913"/>
          </a:xfrm>
          <a:prstGeom prst="rect">
            <a:avLst/>
          </a:prstGeom>
          <a:noFill/>
          <a:ln w="9525">
            <a:noFill/>
            <a:miter lim="800000"/>
            <a:headEnd/>
            <a:tailEnd/>
          </a:ln>
          <a:effectLst/>
        </p:spPr>
        <p:txBody>
          <a:bodyPr>
            <a:spAutoFit/>
          </a:bodyPr>
          <a:lstStyle/>
          <a:p>
            <a:pPr>
              <a:spcBef>
                <a:spcPct val="50000"/>
              </a:spcBef>
              <a:defRPr/>
            </a:pPr>
            <a:r>
              <a:rPr lang="en-US" sz="4800" dirty="0">
                <a:effectLst>
                  <a:outerShdw blurRad="38100" dist="38100" dir="2700000" algn="tl">
                    <a:srgbClr val="C0C0C0"/>
                  </a:outerShdw>
                </a:effectLst>
                <a:latin typeface="Bodoni MT Poster Compressed" pitchFamily="18" charset="0"/>
              </a:rPr>
              <a:t>What is the Convention on the Rights of the Child?</a:t>
            </a:r>
          </a:p>
        </p:txBody>
      </p:sp>
      <p:pic>
        <p:nvPicPr>
          <p:cNvPr id="13323" name="Picture 11" descr="j0178845"/>
          <p:cNvPicPr>
            <a:picLocks noGrp="1" noChangeAspect="1" noChangeArrowheads="1"/>
          </p:cNvPicPr>
          <p:nvPr>
            <p:ph sz="half" idx="2"/>
          </p:nvPr>
        </p:nvPicPr>
        <p:blipFill>
          <a:blip r:embed="rId4" cstate="print"/>
          <a:srcRect/>
          <a:stretch>
            <a:fillRect/>
          </a:stretch>
        </p:blipFill>
        <p:spPr>
          <a:xfrm>
            <a:off x="6019800" y="4800600"/>
            <a:ext cx="2895600" cy="1930400"/>
          </a:xfrm>
          <a:effectLst>
            <a:outerShdw dist="107763" dir="2700000" algn="ctr" rotWithShape="0">
              <a:srgbClr val="FF6600">
                <a:alpha val="50000"/>
              </a:srgbClr>
            </a:outerShdw>
          </a:effectLst>
        </p:spPr>
      </p:pic>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8" name="Rectangle 6"/>
          <p:cNvSpPr>
            <a:spLocks noGrp="1" noChangeArrowheads="1"/>
          </p:cNvSpPr>
          <p:nvPr>
            <p:ph sz="half" idx="1"/>
          </p:nvPr>
        </p:nvSpPr>
        <p:spPr>
          <a:xfrm>
            <a:off x="984250" y="2819400"/>
            <a:ext cx="3886200" cy="3124200"/>
          </a:xfrm>
        </p:spPr>
        <p:txBody>
          <a:bodyPr/>
          <a:lstStyle/>
          <a:p>
            <a:pPr marL="463550" indent="-463550" eaLnBrk="1" hangingPunct="1">
              <a:buClr>
                <a:srgbClr val="FF6600"/>
              </a:buClr>
              <a:buFont typeface="Arial" charset="0"/>
              <a:buChar char="◘"/>
            </a:pPr>
            <a:r>
              <a:rPr lang="en-US" sz="2200" dirty="0" smtClean="0"/>
              <a:t>The US is not in compliance with the treaty.</a:t>
            </a:r>
          </a:p>
          <a:p>
            <a:pPr marL="463550" indent="-463550" eaLnBrk="1" hangingPunct="1">
              <a:buClr>
                <a:srgbClr val="FF6600"/>
              </a:buClr>
              <a:buFont typeface="Arial" charset="0"/>
              <a:buChar char="◘"/>
            </a:pPr>
            <a:endParaRPr lang="en-US" sz="1200" dirty="0" smtClean="0"/>
          </a:p>
          <a:p>
            <a:pPr marL="463550" indent="-463550" eaLnBrk="1" hangingPunct="1">
              <a:buClr>
                <a:srgbClr val="FF6600"/>
              </a:buClr>
              <a:buFont typeface="Arial" charset="0"/>
              <a:buChar char="◘"/>
            </a:pPr>
            <a:r>
              <a:rPr lang="en-US" sz="2200" dirty="0" smtClean="0"/>
              <a:t>Fear of infringement on states’ rights.</a:t>
            </a:r>
          </a:p>
          <a:p>
            <a:pPr marL="463550" indent="-463550" eaLnBrk="1" hangingPunct="1">
              <a:buClr>
                <a:srgbClr val="FF6600"/>
              </a:buClr>
              <a:buFont typeface="Arial" charset="0"/>
              <a:buChar char="◘"/>
            </a:pPr>
            <a:endParaRPr lang="en-US" sz="1200" dirty="0" smtClean="0"/>
          </a:p>
          <a:p>
            <a:pPr marL="463550" indent="-463550" eaLnBrk="1" hangingPunct="1">
              <a:buClr>
                <a:srgbClr val="FF6600"/>
              </a:buClr>
              <a:buFont typeface="Arial" charset="0"/>
              <a:buChar char="◘"/>
            </a:pPr>
            <a:r>
              <a:rPr lang="en-US" sz="2200" dirty="0" smtClean="0"/>
              <a:t>Fear of interference in parental child rearing.</a:t>
            </a:r>
          </a:p>
        </p:txBody>
      </p:sp>
      <p:pic>
        <p:nvPicPr>
          <p:cNvPr id="14339" name="Picture 8"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23561" name="Line 9"/>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4341" name="WordArt 10"/>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23563" name="Text Box 11"/>
          <p:cNvSpPr txBox="1">
            <a:spLocks noChangeArrowheads="1"/>
          </p:cNvSpPr>
          <p:nvPr/>
        </p:nvSpPr>
        <p:spPr bwMode="auto">
          <a:xfrm>
            <a:off x="1219200" y="1203325"/>
            <a:ext cx="4495800" cy="830997"/>
          </a:xfrm>
          <a:prstGeom prst="rect">
            <a:avLst/>
          </a:prstGeom>
          <a:noFill/>
          <a:ln w="9525">
            <a:noFill/>
            <a:miter lim="800000"/>
            <a:headEnd/>
            <a:tailEnd/>
          </a:ln>
          <a:effectLst/>
        </p:spPr>
        <p:txBody>
          <a:bodyPr wrap="square">
            <a:spAutoFit/>
          </a:bodyPr>
          <a:lstStyle/>
          <a:p>
            <a:pPr>
              <a:spcBef>
                <a:spcPct val="50000"/>
              </a:spcBef>
              <a:defRPr/>
            </a:pPr>
            <a:r>
              <a:rPr lang="en-US" sz="4800" dirty="0">
                <a:effectLst>
                  <a:outerShdw blurRad="38100" dist="38100" dir="2700000" algn="tl">
                    <a:srgbClr val="C0C0C0"/>
                  </a:outerShdw>
                </a:effectLst>
                <a:latin typeface="Bodoni MT Poster Compressed" pitchFamily="18" charset="0"/>
              </a:rPr>
              <a:t>The </a:t>
            </a:r>
            <a:r>
              <a:rPr lang="en-US" sz="4800" dirty="0" smtClean="0">
                <a:effectLst>
                  <a:outerShdw blurRad="38100" dist="38100" dir="2700000" algn="tl">
                    <a:srgbClr val="C0C0C0"/>
                  </a:outerShdw>
                </a:effectLst>
                <a:latin typeface="Bodoni MT Poster Compressed" pitchFamily="18" charset="0"/>
              </a:rPr>
              <a:t>UNCRC </a:t>
            </a:r>
            <a:r>
              <a:rPr lang="en-US" sz="4800" dirty="0">
                <a:effectLst>
                  <a:outerShdw blurRad="38100" dist="38100" dir="2700000" algn="tl">
                    <a:srgbClr val="C0C0C0"/>
                  </a:outerShdw>
                </a:effectLst>
                <a:latin typeface="Bodoni MT Poster Compressed" pitchFamily="18" charset="0"/>
              </a:rPr>
              <a:t>and the USA</a:t>
            </a:r>
          </a:p>
        </p:txBody>
      </p:sp>
      <p:sp>
        <p:nvSpPr>
          <p:cNvPr id="23564" name="Rectangle 12"/>
          <p:cNvSpPr>
            <a:spLocks noChangeArrowheads="1"/>
          </p:cNvSpPr>
          <p:nvPr/>
        </p:nvSpPr>
        <p:spPr bwMode="auto">
          <a:xfrm>
            <a:off x="908050" y="2386013"/>
            <a:ext cx="6407150" cy="427037"/>
          </a:xfrm>
          <a:prstGeom prst="rect">
            <a:avLst/>
          </a:prstGeom>
          <a:noFill/>
          <a:ln w="9525">
            <a:noFill/>
            <a:miter lim="800000"/>
            <a:headEnd/>
            <a:tailEnd/>
          </a:ln>
        </p:spPr>
        <p:txBody>
          <a:bodyPr wrap="none">
            <a:spAutoFit/>
          </a:bodyPr>
          <a:lstStyle/>
          <a:p>
            <a:pPr>
              <a:spcBef>
                <a:spcPct val="20000"/>
              </a:spcBef>
              <a:buClr>
                <a:srgbClr val="FF6600"/>
              </a:buClr>
              <a:buFont typeface="Arial" charset="0"/>
              <a:buNone/>
            </a:pPr>
            <a:r>
              <a:rPr lang="en-US" sz="2200" b="1" dirty="0">
                <a:latin typeface="Arial" charset="0"/>
              </a:rPr>
              <a:t>Why hasn’t the United States ratified the CRC?</a:t>
            </a:r>
          </a:p>
        </p:txBody>
      </p:sp>
      <p:pic>
        <p:nvPicPr>
          <p:cNvPr id="23565" name="Picture 13" descr="StreetSchool"/>
          <p:cNvPicPr>
            <a:picLocks noGrp="1" noChangeAspect="1" noChangeArrowheads="1"/>
          </p:cNvPicPr>
          <p:nvPr>
            <p:ph sz="half" idx="2"/>
          </p:nvPr>
        </p:nvPicPr>
        <p:blipFill>
          <a:blip r:embed="rId4" cstate="print"/>
          <a:srcRect/>
          <a:stretch>
            <a:fillRect/>
          </a:stretch>
        </p:blipFill>
        <p:spPr>
          <a:xfrm>
            <a:off x="5181600" y="3265488"/>
            <a:ext cx="2971800" cy="1992312"/>
          </a:xfrm>
          <a:effectLst>
            <a:outerShdw dist="107763" dir="2700000" algn="ctr" rotWithShape="0">
              <a:srgbClr val="FF6600">
                <a:alpha val="50000"/>
              </a:srgbClr>
            </a:outerShdw>
          </a:effectLst>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8" name="Rectangle 4"/>
          <p:cNvSpPr>
            <a:spLocks noGrp="1" noChangeArrowheads="1"/>
          </p:cNvSpPr>
          <p:nvPr>
            <p:ph type="body" sz="half" idx="4294967295"/>
          </p:nvPr>
        </p:nvSpPr>
        <p:spPr>
          <a:xfrm>
            <a:off x="5257800" y="1600200"/>
            <a:ext cx="3505200" cy="4724400"/>
          </a:xfrm>
        </p:spPr>
        <p:txBody>
          <a:bodyPr/>
          <a:lstStyle/>
          <a:p>
            <a:pPr marL="341313" indent="-341313" eaLnBrk="1" hangingPunct="1">
              <a:buClr>
                <a:srgbClr val="FF6600"/>
              </a:buClr>
              <a:buFont typeface="Arial" charset="0"/>
              <a:buChar char="◘"/>
            </a:pPr>
            <a:r>
              <a:rPr lang="en-US" sz="2000" dirty="0" smtClean="0"/>
              <a:t>What if the USA ratified the CRC?</a:t>
            </a:r>
          </a:p>
          <a:p>
            <a:pPr marL="682625" lvl="1" indent="-219075" eaLnBrk="1" hangingPunct="1">
              <a:buClr>
                <a:srgbClr val="FF6600"/>
              </a:buClr>
              <a:buFontTx/>
              <a:buChar char="•"/>
            </a:pPr>
            <a:r>
              <a:rPr lang="en-US" sz="1800" dirty="0" smtClean="0"/>
              <a:t>Greater priority of children’s rights in the United States and the world</a:t>
            </a:r>
          </a:p>
          <a:p>
            <a:pPr marL="682625" lvl="1" indent="-219075" eaLnBrk="1" hangingPunct="1">
              <a:buClr>
                <a:srgbClr val="FF6600"/>
              </a:buClr>
              <a:buFontTx/>
              <a:buChar char="•"/>
            </a:pPr>
            <a:endParaRPr lang="en-US" sz="1800" dirty="0" smtClean="0"/>
          </a:p>
          <a:p>
            <a:pPr marL="682625" lvl="1" indent="-219075" eaLnBrk="1" hangingPunct="1">
              <a:buClr>
                <a:srgbClr val="FF6600"/>
              </a:buClr>
              <a:buFontTx/>
              <a:buChar char="•"/>
            </a:pPr>
            <a:r>
              <a:rPr lang="en-US" sz="1800" dirty="0" smtClean="0"/>
              <a:t>Quality education and healthcare guaranteed</a:t>
            </a:r>
          </a:p>
          <a:p>
            <a:pPr marL="682625" lvl="1" indent="-219075" eaLnBrk="1" hangingPunct="1">
              <a:buClr>
                <a:srgbClr val="FF6600"/>
              </a:buClr>
              <a:buFontTx/>
              <a:buChar char="•"/>
            </a:pPr>
            <a:endParaRPr lang="en-US" sz="1800" dirty="0" smtClean="0"/>
          </a:p>
          <a:p>
            <a:pPr marL="682625" lvl="1" indent="-219075" eaLnBrk="1" hangingPunct="1">
              <a:buClr>
                <a:srgbClr val="FF6600"/>
              </a:buClr>
              <a:buFontTx/>
              <a:buChar char="•"/>
            </a:pPr>
            <a:r>
              <a:rPr lang="en-US" sz="1800" dirty="0" smtClean="0"/>
              <a:t>Influence the children’s rights in other countries</a:t>
            </a:r>
          </a:p>
          <a:p>
            <a:pPr marL="682625" lvl="1" indent="-219075" eaLnBrk="1" hangingPunct="1">
              <a:buClr>
                <a:srgbClr val="FF6600"/>
              </a:buClr>
              <a:buFontTx/>
              <a:buChar char="•"/>
            </a:pPr>
            <a:endParaRPr lang="en-US" sz="1800" dirty="0" smtClean="0"/>
          </a:p>
          <a:p>
            <a:pPr marL="682625" lvl="1" indent="-219075" eaLnBrk="1" hangingPunct="1">
              <a:buClr>
                <a:srgbClr val="FF6600"/>
              </a:buClr>
              <a:buFontTx/>
              <a:buChar char="•"/>
            </a:pPr>
            <a:r>
              <a:rPr lang="en-GB" sz="1800" dirty="0" smtClean="0"/>
              <a:t>Improve America’s reputation as a champion of child wellbeing</a:t>
            </a:r>
            <a:endParaRPr lang="en-US" sz="1800" dirty="0" smtClean="0"/>
          </a:p>
        </p:txBody>
      </p:sp>
      <p:sp>
        <p:nvSpPr>
          <p:cNvPr id="31749" name="Rectangle 5"/>
          <p:cNvSpPr>
            <a:spLocks noGrp="1" noChangeArrowheads="1"/>
          </p:cNvSpPr>
          <p:nvPr>
            <p:ph type="body" sz="half" idx="4294967295"/>
          </p:nvPr>
        </p:nvSpPr>
        <p:spPr>
          <a:xfrm>
            <a:off x="228600" y="2057400"/>
            <a:ext cx="3581400" cy="4419600"/>
          </a:xfrm>
        </p:spPr>
        <p:txBody>
          <a:bodyPr/>
          <a:lstStyle/>
          <a:p>
            <a:pPr marL="341313" indent="-341313" eaLnBrk="1" hangingPunct="1">
              <a:buClr>
                <a:srgbClr val="FF6600"/>
              </a:buClr>
              <a:buFont typeface="Arial" charset="0"/>
              <a:buChar char="◘"/>
            </a:pPr>
            <a:r>
              <a:rPr lang="en-US" sz="2000" dirty="0" smtClean="0"/>
              <a:t>What has happened?</a:t>
            </a:r>
          </a:p>
          <a:p>
            <a:pPr marL="682625" lvl="1" indent="-227013" eaLnBrk="1" hangingPunct="1">
              <a:buClr>
                <a:srgbClr val="FF6600"/>
              </a:buClr>
              <a:buFontTx/>
              <a:buChar char="•"/>
            </a:pPr>
            <a:r>
              <a:rPr lang="en-US" sz="2000" dirty="0" smtClean="0"/>
              <a:t>In 1995 Madeline Albright signed the CRC on behalf of President Clinton</a:t>
            </a:r>
          </a:p>
          <a:p>
            <a:pPr marL="682625" lvl="1" indent="-227013" eaLnBrk="1" hangingPunct="1">
              <a:buClr>
                <a:srgbClr val="FF6600"/>
              </a:buClr>
              <a:buFontTx/>
              <a:buChar char="•"/>
            </a:pPr>
            <a:endParaRPr lang="en-US" sz="1200" dirty="0" smtClean="0"/>
          </a:p>
          <a:p>
            <a:pPr marL="682625" lvl="1" indent="-227013" eaLnBrk="1" hangingPunct="1">
              <a:buClr>
                <a:srgbClr val="FF6600"/>
              </a:buClr>
              <a:buFontTx/>
              <a:buChar char="•"/>
            </a:pPr>
            <a:endParaRPr lang="en-US" sz="1200" dirty="0" smtClean="0"/>
          </a:p>
          <a:p>
            <a:pPr marL="682625" lvl="1" indent="-227013" eaLnBrk="1" hangingPunct="1">
              <a:buClr>
                <a:srgbClr val="FF6600"/>
              </a:buClr>
              <a:buFontTx/>
              <a:buChar char="•"/>
            </a:pPr>
            <a:r>
              <a:rPr lang="en-US" sz="2000" dirty="0" smtClean="0"/>
              <a:t>USA still need to approve the CRC – need State Department and Senate approval, and a presidential signature</a:t>
            </a:r>
          </a:p>
        </p:txBody>
      </p:sp>
      <p:pic>
        <p:nvPicPr>
          <p:cNvPr id="15364" name="Picture 8"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31753" name="Line 9"/>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5366" name="WordArt 10"/>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31755" name="Text Box 11"/>
          <p:cNvSpPr txBox="1">
            <a:spLocks noChangeArrowheads="1"/>
          </p:cNvSpPr>
          <p:nvPr/>
        </p:nvSpPr>
        <p:spPr bwMode="auto">
          <a:xfrm>
            <a:off x="1219200" y="1203325"/>
            <a:ext cx="3276600" cy="707886"/>
          </a:xfrm>
          <a:prstGeom prst="rect">
            <a:avLst/>
          </a:prstGeom>
          <a:noFill/>
          <a:ln w="9525">
            <a:noFill/>
            <a:miter lim="800000"/>
            <a:headEnd/>
            <a:tailEnd/>
          </a:ln>
          <a:effectLst/>
        </p:spPr>
        <p:txBody>
          <a:bodyPr>
            <a:spAutoFit/>
          </a:bodyPr>
          <a:lstStyle/>
          <a:p>
            <a:pPr>
              <a:spcBef>
                <a:spcPct val="50000"/>
              </a:spcBef>
              <a:defRPr/>
            </a:pPr>
            <a:r>
              <a:rPr lang="en-US" sz="4000" dirty="0">
                <a:effectLst>
                  <a:outerShdw blurRad="38100" dist="38100" dir="2700000" algn="tl">
                    <a:srgbClr val="C0C0C0"/>
                  </a:outerShdw>
                </a:effectLst>
                <a:latin typeface="Bodoni MT Poster Compressed" pitchFamily="18" charset="0"/>
              </a:rPr>
              <a:t>The </a:t>
            </a:r>
            <a:r>
              <a:rPr lang="en-US" sz="4000" dirty="0" smtClean="0">
                <a:effectLst>
                  <a:outerShdw blurRad="38100" dist="38100" dir="2700000" algn="tl">
                    <a:srgbClr val="C0C0C0"/>
                  </a:outerShdw>
                </a:effectLst>
                <a:latin typeface="Bodoni MT Poster Compressed" pitchFamily="18" charset="0"/>
              </a:rPr>
              <a:t>UNCRC </a:t>
            </a:r>
            <a:r>
              <a:rPr lang="en-US" sz="4000" dirty="0">
                <a:effectLst>
                  <a:outerShdw blurRad="38100" dist="38100" dir="2700000" algn="tl">
                    <a:srgbClr val="C0C0C0"/>
                  </a:outerShdw>
                </a:effectLst>
                <a:latin typeface="Bodoni MT Poster Compressed" pitchFamily="18" charset="0"/>
              </a:rPr>
              <a:t>and the USA</a:t>
            </a:r>
          </a:p>
        </p:txBody>
      </p:sp>
      <p:pic>
        <p:nvPicPr>
          <p:cNvPr id="31757" name="Picture 13" descr="intl_kid"/>
          <p:cNvPicPr>
            <a:picLocks noGrp="1" noChangeAspect="1" noChangeArrowheads="1"/>
          </p:cNvPicPr>
          <p:nvPr>
            <p:ph/>
          </p:nvPr>
        </p:nvPicPr>
        <p:blipFill>
          <a:blip r:embed="rId4" cstate="print"/>
          <a:srcRect/>
          <a:stretch>
            <a:fillRect/>
          </a:stretch>
        </p:blipFill>
        <p:spPr>
          <a:xfrm>
            <a:off x="3457575" y="3011488"/>
            <a:ext cx="1876425" cy="1560512"/>
          </a:xfrm>
          <a:effectLst>
            <a:outerShdw dist="107763" dir="2700000" algn="ctr" rotWithShape="0">
              <a:srgbClr val="FF6600">
                <a:alpha val="50000"/>
              </a:srgbClr>
            </a:outerShdw>
          </a:effectLst>
        </p:spPr>
      </p:pic>
    </p:spTree>
    <p:extLst>
      <p:ext uri="{BB962C8B-B14F-4D97-AF65-F5344CB8AC3E}">
        <p14:creationId xmlns:p14="http://schemas.microsoft.com/office/powerpoint/2010/main" val="2613176334"/>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type="body" sz="half" idx="1"/>
          </p:nvPr>
        </p:nvSpPr>
        <p:spPr>
          <a:xfrm>
            <a:off x="533400" y="2209800"/>
            <a:ext cx="8229600" cy="3733800"/>
          </a:xfrm>
          <a:noFill/>
        </p:spPr>
        <p:txBody>
          <a:bodyPr/>
          <a:lstStyle/>
          <a:p>
            <a:pPr eaLnBrk="1" hangingPunct="1">
              <a:buNone/>
            </a:pPr>
            <a:r>
              <a:rPr lang="en-GB" sz="2400" dirty="0" smtClean="0"/>
              <a:t>What are the aims/purpose of the </a:t>
            </a:r>
            <a:r>
              <a:rPr lang="en-GB" sz="2400" dirty="0" smtClean="0"/>
              <a:t>UNCRC</a:t>
            </a:r>
            <a:r>
              <a:rPr lang="en-GB" sz="2400" dirty="0" smtClean="0"/>
              <a:t>?</a:t>
            </a:r>
          </a:p>
          <a:p>
            <a:pPr eaLnBrk="1" hangingPunct="1">
              <a:buNone/>
            </a:pPr>
            <a:endParaRPr lang="en-GB" sz="2400" dirty="0" smtClean="0"/>
          </a:p>
          <a:p>
            <a:pPr eaLnBrk="1" hangingPunct="1">
              <a:buNone/>
            </a:pPr>
            <a:r>
              <a:rPr lang="en-GB" sz="2400" dirty="0" smtClean="0"/>
              <a:t>	In 1989, governments worldwide promised all children the same rights by adopting the UNCRC. </a:t>
            </a:r>
          </a:p>
          <a:p>
            <a:pPr eaLnBrk="1" hangingPunct="1">
              <a:buNone/>
            </a:pPr>
            <a:r>
              <a:rPr lang="en-GB" sz="2400" dirty="0" smtClean="0"/>
              <a:t>	The Convention changed the way children are viewed and treated – in other words, as human beings with a distinct set of rights instead of as passive objects of care and charity.</a:t>
            </a:r>
          </a:p>
          <a:p>
            <a:pPr eaLnBrk="1" hangingPunct="1">
              <a:buNone/>
            </a:pPr>
            <a:endParaRPr lang="en-GB" sz="2400" dirty="0" smtClean="0"/>
          </a:p>
          <a:p>
            <a:pPr eaLnBrk="1" hangingPunct="1">
              <a:buNone/>
            </a:pPr>
            <a:endParaRPr lang="en-GB" sz="2400" dirty="0" smtClean="0"/>
          </a:p>
          <a:p>
            <a:pPr algn="ctr" eaLnBrk="1" hangingPunct="1">
              <a:buFontTx/>
              <a:buNone/>
            </a:pPr>
            <a:endParaRPr lang="en-US" sz="2200" dirty="0" smtClean="0"/>
          </a:p>
        </p:txBody>
      </p:sp>
      <p:pic>
        <p:nvPicPr>
          <p:cNvPr id="10243"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3319" name="Line 7"/>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0245" name="WordArt 8"/>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3321" name="Text Box 9"/>
          <p:cNvSpPr txBox="1">
            <a:spLocks noChangeArrowheads="1"/>
          </p:cNvSpPr>
          <p:nvPr/>
        </p:nvSpPr>
        <p:spPr bwMode="auto">
          <a:xfrm>
            <a:off x="1219200" y="1203325"/>
            <a:ext cx="7620000" cy="823913"/>
          </a:xfrm>
          <a:prstGeom prst="rect">
            <a:avLst/>
          </a:prstGeom>
          <a:noFill/>
          <a:ln w="9525">
            <a:noFill/>
            <a:miter lim="800000"/>
            <a:headEnd/>
            <a:tailEnd/>
          </a:ln>
          <a:effectLst/>
        </p:spPr>
        <p:txBody>
          <a:bodyPr>
            <a:spAutoFit/>
          </a:bodyPr>
          <a:lstStyle/>
          <a:p>
            <a:pPr>
              <a:spcBef>
                <a:spcPct val="50000"/>
              </a:spcBef>
              <a:defRPr/>
            </a:pPr>
            <a:r>
              <a:rPr lang="en-US" sz="4800" dirty="0">
                <a:effectLst>
                  <a:outerShdw blurRad="38100" dist="38100" dir="2700000" algn="tl">
                    <a:srgbClr val="C0C0C0"/>
                  </a:outerShdw>
                </a:effectLst>
                <a:latin typeface="Bodoni MT Poster Compressed" pitchFamily="18" charset="0"/>
              </a:rPr>
              <a:t>What is the Convention on the Rights of the Child?</a:t>
            </a:r>
          </a:p>
        </p:txBody>
      </p:sp>
    </p:spTree>
    <p:extLst>
      <p:ext uri="{BB962C8B-B14F-4D97-AF65-F5344CB8AC3E}">
        <p14:creationId xmlns:p14="http://schemas.microsoft.com/office/powerpoint/2010/main" val="156209940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315">
                                            <p:txEl>
                                              <p:pRg st="2" end="2"/>
                                            </p:txEl>
                                          </p:spTgt>
                                        </p:tgtEl>
                                        <p:attrNameLst>
                                          <p:attrName>style.visibility</p:attrName>
                                        </p:attrNameLst>
                                      </p:cBhvr>
                                      <p:to>
                                        <p:strVal val="visible"/>
                                      </p:to>
                                    </p:set>
                                    <p:animEffect transition="in" filter="blinds(horizontal)">
                                      <p:cBhvr>
                                        <p:cTn id="7" dur="500"/>
                                        <p:tgtEl>
                                          <p:spTgt spid="13315">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13315">
                                            <p:txEl>
                                              <p:pRg st="3" end="3"/>
                                            </p:txEl>
                                          </p:spTgt>
                                        </p:tgtEl>
                                        <p:attrNameLst>
                                          <p:attrName>style.visibility</p:attrName>
                                        </p:attrNameLst>
                                      </p:cBhvr>
                                      <p:to>
                                        <p:strVal val="visible"/>
                                      </p:to>
                                    </p:set>
                                    <p:animEffect transition="in" filter="blinds(horizontal)">
                                      <p:cBhvr>
                                        <p:cTn id="10" dur="500"/>
                                        <p:tgtEl>
                                          <p:spTgt spid="133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type="body" sz="half" idx="1"/>
          </p:nvPr>
        </p:nvSpPr>
        <p:spPr>
          <a:xfrm>
            <a:off x="609600" y="2438400"/>
            <a:ext cx="8001000" cy="2057400"/>
          </a:xfrm>
          <a:noFill/>
        </p:spPr>
        <p:txBody>
          <a:bodyPr/>
          <a:lstStyle/>
          <a:p>
            <a:r>
              <a:rPr lang="en-GB" sz="2400" dirty="0" smtClean="0"/>
              <a:t>The UN Convention on the Rights of the Child has 54 Articles but gives children and young people a set of 40 comprehensive rights.</a:t>
            </a:r>
          </a:p>
          <a:p>
            <a:r>
              <a:rPr lang="en-GB" sz="2400" dirty="0" smtClean="0"/>
              <a:t>45 Articles are listed below. For full details see Handout Rights overview (Session 2 </a:t>
            </a:r>
            <a:r>
              <a:rPr lang="en-GB" sz="2400" dirty="0" err="1" smtClean="0"/>
              <a:t>Moodle</a:t>
            </a:r>
            <a:r>
              <a:rPr lang="en-GB" sz="2400" dirty="0" smtClean="0"/>
              <a:t>).</a:t>
            </a:r>
          </a:p>
          <a:p>
            <a:pPr algn="ctr" eaLnBrk="1" hangingPunct="1">
              <a:buFontTx/>
              <a:buNone/>
            </a:pPr>
            <a:endParaRPr lang="en-US" sz="2200" dirty="0" smtClean="0"/>
          </a:p>
        </p:txBody>
      </p:sp>
      <p:pic>
        <p:nvPicPr>
          <p:cNvPr id="10243"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3319" name="Line 7"/>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0245" name="WordArt 8"/>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3321" name="Text Box 9"/>
          <p:cNvSpPr txBox="1">
            <a:spLocks noChangeArrowheads="1"/>
          </p:cNvSpPr>
          <p:nvPr/>
        </p:nvSpPr>
        <p:spPr bwMode="auto">
          <a:xfrm>
            <a:off x="1219200" y="1203325"/>
            <a:ext cx="76200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What is the Convention on the Rights of the Child?</a:t>
            </a:r>
          </a:p>
        </p:txBody>
      </p:sp>
      <p:pic>
        <p:nvPicPr>
          <p:cNvPr id="13323" name="Picture 11" descr="j0178845"/>
          <p:cNvPicPr>
            <a:picLocks noGrp="1" noChangeAspect="1" noChangeArrowheads="1"/>
          </p:cNvPicPr>
          <p:nvPr>
            <p:ph sz="half" idx="2"/>
          </p:nvPr>
        </p:nvPicPr>
        <p:blipFill>
          <a:blip r:embed="rId4" cstate="print"/>
          <a:srcRect/>
          <a:stretch>
            <a:fillRect/>
          </a:stretch>
        </p:blipFill>
        <p:spPr>
          <a:xfrm>
            <a:off x="5715000" y="4572000"/>
            <a:ext cx="2895600" cy="1930400"/>
          </a:xfrm>
          <a:effectLst>
            <a:outerShdw dist="107763" dir="2700000" algn="ctr" rotWithShape="0">
              <a:srgbClr val="FF6600">
                <a:alpha val="50000"/>
              </a:srgbClr>
            </a:outerShdw>
          </a:effectLst>
        </p:spPr>
      </p:pic>
    </p:spTree>
    <p:extLst>
      <p:ext uri="{BB962C8B-B14F-4D97-AF65-F5344CB8AC3E}">
        <p14:creationId xmlns:p14="http://schemas.microsoft.com/office/powerpoint/2010/main" val="1518057823"/>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p:cNvSpPr>
            <a:spLocks noGrp="1"/>
          </p:cNvSpPr>
          <p:nvPr>
            <p:ph idx="1"/>
          </p:nvPr>
        </p:nvSpPr>
        <p:spPr>
          <a:xfrm>
            <a:off x="323850" y="1628775"/>
            <a:ext cx="8229600" cy="4381500"/>
          </a:xfrm>
        </p:spPr>
        <p:txBody>
          <a:bodyPr/>
          <a:lstStyle/>
          <a:p>
            <a:pPr>
              <a:defRPr/>
            </a:pPr>
            <a:endParaRPr lang="en-GB" altLang="en-US" sz="2400" dirty="0" smtClean="0"/>
          </a:p>
          <a:p>
            <a:pPr>
              <a:defRPr/>
            </a:pPr>
            <a:r>
              <a:rPr lang="en-GB" altLang="en-US" sz="2400" dirty="0" smtClean="0"/>
              <a:t>In </a:t>
            </a:r>
            <a:r>
              <a:rPr lang="en-GB" altLang="en-US" sz="2400" dirty="0" smtClean="0"/>
              <a:t>UK we have what is known as a </a:t>
            </a:r>
            <a:r>
              <a:rPr lang="en-GB" altLang="en-US" sz="2400" dirty="0" smtClean="0">
                <a:solidFill>
                  <a:srgbClr val="FF0000"/>
                </a:solidFill>
              </a:rPr>
              <a:t>Dualist State</a:t>
            </a:r>
          </a:p>
          <a:p>
            <a:pPr>
              <a:defRPr/>
            </a:pPr>
            <a:endParaRPr lang="en-GB" altLang="en-US" sz="2400" dirty="0" smtClean="0">
              <a:solidFill>
                <a:srgbClr val="FF0000"/>
              </a:solidFill>
            </a:endParaRPr>
          </a:p>
          <a:p>
            <a:pPr>
              <a:defRPr/>
            </a:pPr>
            <a:r>
              <a:rPr lang="en-GB" altLang="en-US" sz="2400" dirty="0" smtClean="0"/>
              <a:t>Regardless of the UNCRC legal status, it does create a set of recognised standards </a:t>
            </a:r>
          </a:p>
          <a:p>
            <a:pPr marL="109537" indent="0">
              <a:buFont typeface="Wingdings 3" pitchFamily="18" charset="2"/>
              <a:buNone/>
              <a:defRPr/>
            </a:pPr>
            <a:endParaRPr lang="en-GB" altLang="en-US" sz="2400" dirty="0" smtClean="0"/>
          </a:p>
          <a:p>
            <a:pPr>
              <a:defRPr/>
            </a:pPr>
            <a:r>
              <a:rPr lang="en-GB" altLang="en-US" sz="2400" dirty="0" smtClean="0"/>
              <a:t>Welsh Government formally adopted  the UNCRC Jan 2004</a:t>
            </a:r>
          </a:p>
          <a:p>
            <a:pPr>
              <a:defRPr/>
            </a:pPr>
            <a:endParaRPr lang="en-GB" altLang="en-US" sz="2400" dirty="0"/>
          </a:p>
          <a:p>
            <a:pPr>
              <a:defRPr/>
            </a:pPr>
            <a:r>
              <a:rPr lang="en-GB" altLang="en-US" sz="1200" dirty="0"/>
              <a:t>(www.pupilvoicewales.org.uk)</a:t>
            </a:r>
          </a:p>
          <a:p>
            <a:pPr>
              <a:defRPr/>
            </a:pPr>
            <a:endParaRPr lang="en-GB" altLang="en-US" sz="1200" dirty="0" smtClean="0"/>
          </a:p>
        </p:txBody>
      </p:sp>
      <p:sp>
        <p:nvSpPr>
          <p:cNvPr id="3" name="Title 2"/>
          <p:cNvSpPr>
            <a:spLocks noGrp="1"/>
          </p:cNvSpPr>
          <p:nvPr>
            <p:ph type="title"/>
          </p:nvPr>
        </p:nvSpPr>
        <p:spPr>
          <a:xfrm>
            <a:off x="381000" y="304800"/>
            <a:ext cx="8229600" cy="1143000"/>
          </a:xfrm>
        </p:spPr>
        <p:txBody>
          <a:bodyPr/>
          <a:lstStyle/>
          <a:p>
            <a:pPr>
              <a:defRPr/>
            </a:pPr>
            <a:r>
              <a:rPr lang="en-GB" b="1" dirty="0" smtClean="0"/>
              <a:t>United Kingdom</a:t>
            </a:r>
            <a:endParaRPr lang="en-GB" b="1" dirty="0"/>
          </a:p>
        </p:txBody>
      </p:sp>
      <p:pic>
        <p:nvPicPr>
          <p:cNvPr id="4" name="Picture 8"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Tree>
    <p:extLst>
      <p:ext uri="{BB962C8B-B14F-4D97-AF65-F5344CB8AC3E}">
        <p14:creationId xmlns:p14="http://schemas.microsoft.com/office/powerpoint/2010/main" val="1969691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endParaRPr lang="en-GB" dirty="0" smtClean="0"/>
          </a:p>
          <a:p>
            <a:pPr>
              <a:defRPr/>
            </a:pPr>
            <a:r>
              <a:rPr lang="en-GB" dirty="0" smtClean="0"/>
              <a:t>Children </a:t>
            </a:r>
            <a:r>
              <a:rPr lang="en-GB" dirty="0" smtClean="0"/>
              <a:t>and Young </a:t>
            </a:r>
            <a:r>
              <a:rPr lang="en-GB" dirty="0"/>
              <a:t>P</a:t>
            </a:r>
            <a:r>
              <a:rPr lang="en-GB" dirty="0" smtClean="0"/>
              <a:t>eople need special rights because they are relatively more</a:t>
            </a:r>
          </a:p>
          <a:p>
            <a:pPr marL="109537" indent="0">
              <a:buFont typeface="Wingdings 3" pitchFamily="18" charset="2"/>
              <a:buNone/>
              <a:defRPr/>
            </a:pPr>
            <a:r>
              <a:rPr lang="en-GB" dirty="0" smtClean="0"/>
              <a:t>   vulnerable to abuse and exploitation</a:t>
            </a:r>
          </a:p>
          <a:p>
            <a:pPr marL="109537" indent="0">
              <a:buFont typeface="Wingdings 3" pitchFamily="18" charset="2"/>
              <a:buNone/>
              <a:defRPr/>
            </a:pPr>
            <a:r>
              <a:rPr lang="en-GB" dirty="0"/>
              <a:t> </a:t>
            </a:r>
            <a:r>
              <a:rPr lang="en-GB" dirty="0" smtClean="0"/>
              <a:t>  compared to adults.</a:t>
            </a:r>
          </a:p>
          <a:p>
            <a:pPr>
              <a:defRPr/>
            </a:pPr>
            <a:r>
              <a:rPr lang="en-GB" dirty="0" smtClean="0"/>
              <a:t>The UNCRC brings together children’s human rights into one international convention. </a:t>
            </a:r>
            <a:endParaRPr lang="en-GB" dirty="0"/>
          </a:p>
        </p:txBody>
      </p:sp>
      <p:sp>
        <p:nvSpPr>
          <p:cNvPr id="3" name="Title 2"/>
          <p:cNvSpPr>
            <a:spLocks noGrp="1"/>
          </p:cNvSpPr>
          <p:nvPr>
            <p:ph type="title"/>
          </p:nvPr>
        </p:nvSpPr>
        <p:spPr/>
        <p:txBody>
          <a:bodyPr/>
          <a:lstStyle/>
          <a:p>
            <a:pPr>
              <a:defRPr/>
            </a:pPr>
            <a:r>
              <a:rPr lang="en-GB" sz="2800" kern="10" dirty="0">
                <a:ln w="9525">
                  <a:solidFill>
                    <a:srgbClr val="000000"/>
                  </a:solidFill>
                  <a:round/>
                  <a:headEnd/>
                  <a:tailEnd/>
                </a:ln>
                <a:solidFill>
                  <a:srgbClr val="FF6600"/>
                </a:solidFill>
              </a:rPr>
              <a:t>United Nations Convention on the Rights of the Child</a:t>
            </a:r>
            <a:r>
              <a:rPr lang="en-GB" sz="3200" kern="10" dirty="0">
                <a:ln w="9525">
                  <a:solidFill>
                    <a:srgbClr val="000000"/>
                  </a:solidFill>
                  <a:round/>
                  <a:headEnd/>
                  <a:tailEnd/>
                </a:ln>
                <a:solidFill>
                  <a:srgbClr val="FF6600"/>
                </a:solidFill>
              </a:rPr>
              <a:t/>
            </a:r>
            <a:br>
              <a:rPr lang="en-GB" sz="3200" kern="10" dirty="0">
                <a:ln w="9525">
                  <a:solidFill>
                    <a:srgbClr val="000000"/>
                  </a:solidFill>
                  <a:round/>
                  <a:headEnd/>
                  <a:tailEnd/>
                </a:ln>
                <a:solidFill>
                  <a:srgbClr val="FF6600"/>
                </a:solidFill>
              </a:rPr>
            </a:br>
            <a:endParaRPr lang="en-GB" dirty="0"/>
          </a:p>
        </p:txBody>
      </p:sp>
      <p:pic>
        <p:nvPicPr>
          <p:cNvPr id="4" name="Picture 8" descr="j0343205"/>
          <p:cNvPicPr>
            <a:picLocks noChangeAspect="1" noChangeArrowheads="1"/>
          </p:cNvPicPr>
          <p:nvPr/>
        </p:nvPicPr>
        <p:blipFill>
          <a:blip r:embed="rId3" cstate="print">
            <a:lum bright="70000" contrast="24000"/>
          </a:blip>
          <a:srcRect/>
          <a:stretch>
            <a:fillRect/>
          </a:stretch>
        </p:blipFill>
        <p:spPr bwMode="auto">
          <a:xfrm>
            <a:off x="90963" y="685800"/>
            <a:ext cx="1179512" cy="1752600"/>
          </a:xfrm>
          <a:prstGeom prst="rect">
            <a:avLst/>
          </a:prstGeom>
          <a:noFill/>
          <a:ln w="9525">
            <a:noFill/>
            <a:miter lim="800000"/>
            <a:headEnd/>
            <a:tailEnd/>
          </a:ln>
        </p:spPr>
      </p:pic>
    </p:spTree>
    <p:extLst>
      <p:ext uri="{BB962C8B-B14F-4D97-AF65-F5344CB8AC3E}">
        <p14:creationId xmlns:p14="http://schemas.microsoft.com/office/powerpoint/2010/main" val="393726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endParaRPr lang="en-GB" dirty="0" smtClean="0"/>
          </a:p>
          <a:p>
            <a:pPr>
              <a:defRPr/>
            </a:pPr>
            <a:r>
              <a:rPr lang="en-GB" dirty="0" smtClean="0"/>
              <a:t>The </a:t>
            </a:r>
            <a:r>
              <a:rPr lang="en-GB" dirty="0" smtClean="0"/>
              <a:t>Government has a responsibility to ensure that all people understand and respect Children’s Rights –</a:t>
            </a:r>
          </a:p>
          <a:p>
            <a:pPr>
              <a:defRPr/>
            </a:pPr>
            <a:r>
              <a:rPr lang="en-GB" dirty="0" smtClean="0"/>
              <a:t>this includes parents, guardians, teachers, and young people respecting each other’s</a:t>
            </a:r>
          </a:p>
          <a:p>
            <a:pPr marL="109537" indent="0">
              <a:buFont typeface="Wingdings 3" pitchFamily="18" charset="2"/>
              <a:buNone/>
              <a:defRPr/>
            </a:pPr>
            <a:r>
              <a:rPr lang="en-GB" dirty="0" smtClean="0"/>
              <a:t>   rights too.</a:t>
            </a:r>
          </a:p>
          <a:p>
            <a:pPr>
              <a:defRPr/>
            </a:pPr>
            <a:r>
              <a:rPr lang="en-GB" altLang="en-US" sz="1200" dirty="0"/>
              <a:t>(www.pupilvoicewales.org.uk)</a:t>
            </a:r>
          </a:p>
          <a:p>
            <a:pPr>
              <a:defRPr/>
            </a:pPr>
            <a:endParaRPr lang="en-GB" sz="1200" dirty="0"/>
          </a:p>
        </p:txBody>
      </p:sp>
      <p:sp>
        <p:nvSpPr>
          <p:cNvPr id="3" name="Title 2"/>
          <p:cNvSpPr>
            <a:spLocks noGrp="1"/>
          </p:cNvSpPr>
          <p:nvPr>
            <p:ph type="title"/>
          </p:nvPr>
        </p:nvSpPr>
        <p:spPr/>
        <p:txBody>
          <a:bodyPr/>
          <a:lstStyle/>
          <a:p>
            <a:pPr>
              <a:defRPr/>
            </a:pPr>
            <a:r>
              <a:rPr lang="en-GB" sz="2800" kern="10" dirty="0">
                <a:ln w="9525">
                  <a:solidFill>
                    <a:srgbClr val="000000"/>
                  </a:solidFill>
                  <a:round/>
                  <a:headEnd/>
                  <a:tailEnd/>
                </a:ln>
                <a:solidFill>
                  <a:srgbClr val="FF6600"/>
                </a:solidFill>
              </a:rPr>
              <a:t>United Nations Convention on the Rights of the Child</a:t>
            </a:r>
            <a:br>
              <a:rPr lang="en-GB" sz="2800" kern="10" dirty="0">
                <a:ln w="9525">
                  <a:solidFill>
                    <a:srgbClr val="000000"/>
                  </a:solidFill>
                  <a:round/>
                  <a:headEnd/>
                  <a:tailEnd/>
                </a:ln>
                <a:solidFill>
                  <a:srgbClr val="FF6600"/>
                </a:solidFill>
              </a:rPr>
            </a:br>
            <a:endParaRPr lang="en-GB" sz="2800" dirty="0"/>
          </a:p>
        </p:txBody>
      </p:sp>
      <p:pic>
        <p:nvPicPr>
          <p:cNvPr id="4" name="Picture 8" descr="j0343205"/>
          <p:cNvPicPr>
            <a:picLocks noChangeAspect="1" noChangeArrowheads="1"/>
          </p:cNvPicPr>
          <p:nvPr/>
        </p:nvPicPr>
        <p:blipFill>
          <a:blip r:embed="rId3" cstate="print">
            <a:lum bright="70000" contrast="24000"/>
          </a:blip>
          <a:srcRect/>
          <a:stretch>
            <a:fillRect/>
          </a:stretch>
        </p:blipFill>
        <p:spPr bwMode="auto">
          <a:xfrm>
            <a:off x="0" y="685800"/>
            <a:ext cx="1179512" cy="1524000"/>
          </a:xfrm>
          <a:prstGeom prst="rect">
            <a:avLst/>
          </a:prstGeom>
          <a:noFill/>
          <a:ln w="9525">
            <a:noFill/>
            <a:miter lim="800000"/>
            <a:headEnd/>
            <a:tailEnd/>
          </a:ln>
        </p:spPr>
      </p:pic>
    </p:spTree>
    <p:extLst>
      <p:ext uri="{BB962C8B-B14F-4D97-AF65-F5344CB8AC3E}">
        <p14:creationId xmlns:p14="http://schemas.microsoft.com/office/powerpoint/2010/main" val="526771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882650" y="800100"/>
            <a:ext cx="5610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37931725" indent="-37474525"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2400">
              <a:ea typeface="MS PGothic" pitchFamily="34" charset="-128"/>
            </a:endParaRPr>
          </a:p>
        </p:txBody>
      </p:sp>
      <p:grpSp>
        <p:nvGrpSpPr>
          <p:cNvPr id="2" name="Group 11"/>
          <p:cNvGrpSpPr>
            <a:grpSpLocks/>
          </p:cNvGrpSpPr>
          <p:nvPr/>
        </p:nvGrpSpPr>
        <p:grpSpPr bwMode="auto">
          <a:xfrm>
            <a:off x="477838" y="1395413"/>
            <a:ext cx="6626225" cy="3617912"/>
            <a:chOff x="793" y="1117"/>
            <a:chExt cx="4174" cy="1703"/>
          </a:xfrm>
        </p:grpSpPr>
        <p:sp>
          <p:nvSpPr>
            <p:cNvPr id="15365" name="AutoShape 12"/>
            <p:cNvSpPr>
              <a:spLocks noChangeArrowheads="1"/>
            </p:cNvSpPr>
            <p:nvPr/>
          </p:nvSpPr>
          <p:spPr bwMode="auto">
            <a:xfrm rot="-5400000">
              <a:off x="916" y="994"/>
              <a:ext cx="1613" cy="186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60 w 21600"/>
                <a:gd name="T19" fmla="*/ 3159 h 21600"/>
                <a:gd name="T20" fmla="*/ 18440 w 21600"/>
                <a:gd name="T21" fmla="*/ 18441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1" y="10799"/>
                  </a:ln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5366" name="Text Box 13"/>
            <p:cNvSpPr txBox="1">
              <a:spLocks noChangeArrowheads="1"/>
            </p:cNvSpPr>
            <p:nvPr/>
          </p:nvSpPr>
          <p:spPr bwMode="auto">
            <a:xfrm>
              <a:off x="2381" y="1252"/>
              <a:ext cx="1188" cy="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37931725" indent="-37474525"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b="1">
                  <a:latin typeface="Trebuchet MS" pitchFamily="34" charset="0"/>
                  <a:ea typeface="MS PGothic" pitchFamily="34" charset="-128"/>
                </a:rPr>
                <a:t>Duty Bearer</a:t>
              </a:r>
            </a:p>
          </p:txBody>
        </p:sp>
        <p:sp>
          <p:nvSpPr>
            <p:cNvPr id="15367" name="Text Box 14"/>
            <p:cNvSpPr txBox="1">
              <a:spLocks noChangeArrowheads="1"/>
            </p:cNvSpPr>
            <p:nvPr/>
          </p:nvSpPr>
          <p:spPr bwMode="auto">
            <a:xfrm>
              <a:off x="2154" y="2430"/>
              <a:ext cx="1331" cy="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37931725" indent="-37474525"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b="1">
                  <a:latin typeface="Trebuchet MS" pitchFamily="34" charset="0"/>
                  <a:ea typeface="MS PGothic" pitchFamily="34" charset="-128"/>
                </a:rPr>
                <a:t>Rights Holder</a:t>
              </a:r>
            </a:p>
          </p:txBody>
        </p:sp>
        <p:sp>
          <p:nvSpPr>
            <p:cNvPr id="15368" name="AutoShape 15"/>
            <p:cNvSpPr>
              <a:spLocks noChangeArrowheads="1"/>
            </p:cNvSpPr>
            <p:nvPr/>
          </p:nvSpPr>
          <p:spPr bwMode="auto">
            <a:xfrm rot="5400000">
              <a:off x="3185" y="1039"/>
              <a:ext cx="1703" cy="186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58 w 21600"/>
                <a:gd name="T19" fmla="*/ 3159 h 21600"/>
                <a:gd name="T20" fmla="*/ 18442 w 21600"/>
                <a:gd name="T21" fmla="*/ 18441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7817" y="5400"/>
                    <a:pt x="5400" y="7817"/>
                    <a:pt x="5400" y="10800"/>
                  </a:cubicBezTo>
                  <a:lnTo>
                    <a:pt x="-1" y="10799"/>
                  </a:lnTo>
                  <a:cubicBezTo>
                    <a:pt x="0" y="4835"/>
                    <a:pt x="4835" y="0"/>
                    <a:pt x="10800" y="0"/>
                  </a:cubicBezTo>
                  <a:cubicBezTo>
                    <a:pt x="16764" y="-1"/>
                    <a:pt x="21599" y="4835"/>
                    <a:pt x="21600" y="10799"/>
                  </a:cubicBezTo>
                  <a:lnTo>
                    <a:pt x="21600" y="10800"/>
                  </a:lnTo>
                  <a:lnTo>
                    <a:pt x="24300" y="10800"/>
                  </a:lnTo>
                  <a:lnTo>
                    <a:pt x="18900" y="16200"/>
                  </a:lnTo>
                  <a:lnTo>
                    <a:pt x="13500" y="10800"/>
                  </a:lnTo>
                  <a:lnTo>
                    <a:pt x="16200" y="10800"/>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5369" name="Text Box 16"/>
            <p:cNvSpPr txBox="1">
              <a:spLocks noChangeArrowheads="1"/>
            </p:cNvSpPr>
            <p:nvPr/>
          </p:nvSpPr>
          <p:spPr bwMode="auto">
            <a:xfrm>
              <a:off x="1461" y="1719"/>
              <a:ext cx="589" cy="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37931725" indent="-37474525"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i="1">
                  <a:latin typeface="Trebuchet MS" pitchFamily="34" charset="0"/>
                  <a:ea typeface="MS PGothic" pitchFamily="34" charset="-128"/>
                </a:rPr>
                <a:t>Claims </a:t>
              </a:r>
            </a:p>
            <a:p>
              <a:pPr eaLnBrk="1" hangingPunct="1"/>
              <a:r>
                <a:rPr lang="en-GB" altLang="en-US" i="1">
                  <a:latin typeface="Trebuchet MS" pitchFamily="34" charset="0"/>
                  <a:ea typeface="MS PGothic" pitchFamily="34" charset="-128"/>
                </a:rPr>
                <a:t>rights </a:t>
              </a:r>
            </a:p>
            <a:p>
              <a:pPr eaLnBrk="1" hangingPunct="1"/>
              <a:r>
                <a:rPr lang="en-GB" altLang="en-US" i="1">
                  <a:latin typeface="Trebuchet MS" pitchFamily="34" charset="0"/>
                  <a:ea typeface="MS PGothic" pitchFamily="34" charset="-128"/>
                </a:rPr>
                <a:t>from</a:t>
              </a:r>
            </a:p>
          </p:txBody>
        </p:sp>
        <p:sp>
          <p:nvSpPr>
            <p:cNvPr id="15370" name="Text Box 17"/>
            <p:cNvSpPr txBox="1">
              <a:spLocks noChangeArrowheads="1"/>
            </p:cNvSpPr>
            <p:nvPr/>
          </p:nvSpPr>
          <p:spPr bwMode="auto">
            <a:xfrm>
              <a:off x="3470" y="1661"/>
              <a:ext cx="1043" cy="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37931725" indent="-37474525"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i="1">
                  <a:latin typeface="Trebuchet MS" pitchFamily="34" charset="0"/>
                  <a:ea typeface="MS PGothic" pitchFamily="34" charset="-128"/>
                </a:rPr>
                <a:t>Fulfils</a:t>
              </a:r>
            </a:p>
            <a:p>
              <a:pPr eaLnBrk="1" hangingPunct="1"/>
              <a:r>
                <a:rPr lang="en-GB" altLang="en-US" i="1">
                  <a:latin typeface="Trebuchet MS" pitchFamily="34" charset="0"/>
                  <a:ea typeface="MS PGothic" pitchFamily="34" charset="-128"/>
                </a:rPr>
                <a:t>responsibility</a:t>
              </a:r>
            </a:p>
            <a:p>
              <a:pPr eaLnBrk="1" hangingPunct="1"/>
              <a:r>
                <a:rPr lang="en-GB" altLang="en-US" i="1">
                  <a:latin typeface="Trebuchet MS" pitchFamily="34" charset="0"/>
                  <a:ea typeface="MS PGothic" pitchFamily="34" charset="-128"/>
                </a:rPr>
                <a:t>towards</a:t>
              </a:r>
            </a:p>
          </p:txBody>
        </p:sp>
      </p:grpSp>
      <p:sp>
        <p:nvSpPr>
          <p:cNvPr id="15364" name="Text Box 18"/>
          <p:cNvSpPr txBox="1">
            <a:spLocks noChangeArrowheads="1"/>
          </p:cNvSpPr>
          <p:nvPr/>
        </p:nvSpPr>
        <p:spPr bwMode="auto">
          <a:xfrm>
            <a:off x="465138" y="55563"/>
            <a:ext cx="5522912"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37931725" indent="-37474525"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b="1">
                <a:latin typeface="Trebuchet MS" pitchFamily="34" charset="0"/>
                <a:ea typeface="MS PGothic" pitchFamily="34" charset="-128"/>
              </a:rPr>
              <a:t>Rights Holders and Duty Bearers</a:t>
            </a:r>
          </a:p>
        </p:txBody>
      </p:sp>
    </p:spTree>
    <p:extLst>
      <p:ext uri="{BB962C8B-B14F-4D97-AF65-F5344CB8AC3E}">
        <p14:creationId xmlns:p14="http://schemas.microsoft.com/office/powerpoint/2010/main" val="36184658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mph" presetSubtype="0" fill="hold" nodeType="clickEffect">
                                  <p:stCondLst>
                                    <p:cond delay="0"/>
                                  </p:stCondLst>
                                  <p:childTnLst>
                                    <p:animRot by="43200000">
                                      <p:cBhvr>
                                        <p:cTn id="6" dur="3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endParaRPr lang="en-GB" dirty="0" smtClean="0"/>
          </a:p>
          <a:p>
            <a:pPr>
              <a:defRPr/>
            </a:pPr>
            <a:r>
              <a:rPr lang="en-GB" sz="2800" dirty="0" smtClean="0"/>
              <a:t>So </a:t>
            </a:r>
            <a:r>
              <a:rPr lang="en-GB" sz="2800" dirty="0" smtClean="0"/>
              <a:t>taking education as an example, if the object/right was education then the child</a:t>
            </a:r>
          </a:p>
          <a:p>
            <a:pPr marL="109537" indent="0">
              <a:buFont typeface="Wingdings 3" pitchFamily="18" charset="2"/>
              <a:buNone/>
              <a:defRPr/>
            </a:pPr>
            <a:r>
              <a:rPr lang="en-GB" sz="2800" dirty="0" smtClean="0"/>
              <a:t>  claims this right from a number of different</a:t>
            </a:r>
          </a:p>
          <a:p>
            <a:pPr marL="109537" indent="0">
              <a:buFont typeface="Wingdings 3" pitchFamily="18" charset="2"/>
              <a:buNone/>
              <a:defRPr/>
            </a:pPr>
            <a:r>
              <a:rPr lang="en-GB" sz="2800" dirty="0"/>
              <a:t> </a:t>
            </a:r>
            <a:r>
              <a:rPr lang="en-GB" sz="2800" dirty="0" smtClean="0"/>
              <a:t> duty bearers:</a:t>
            </a:r>
          </a:p>
          <a:p>
            <a:pPr>
              <a:defRPr/>
            </a:pPr>
            <a:r>
              <a:rPr lang="en-GB" sz="2800" dirty="0" smtClean="0"/>
              <a:t>The Government has a responsibility to ensure that there are enough schools for children and that the curriculum is relevant to them and their lives.</a:t>
            </a:r>
          </a:p>
        </p:txBody>
      </p:sp>
      <p:sp>
        <p:nvSpPr>
          <p:cNvPr id="3" name="Title 2"/>
          <p:cNvSpPr>
            <a:spLocks noGrp="1"/>
          </p:cNvSpPr>
          <p:nvPr>
            <p:ph type="title"/>
          </p:nvPr>
        </p:nvSpPr>
        <p:spPr/>
        <p:txBody>
          <a:bodyPr/>
          <a:lstStyle/>
          <a:p>
            <a:pPr>
              <a:defRPr/>
            </a:pPr>
            <a:endParaRPr lang="en-GB" dirty="0"/>
          </a:p>
        </p:txBody>
      </p:sp>
      <p:pic>
        <p:nvPicPr>
          <p:cNvPr id="4"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Tree>
    <p:extLst>
      <p:ext uri="{BB962C8B-B14F-4D97-AF65-F5344CB8AC3E}">
        <p14:creationId xmlns:p14="http://schemas.microsoft.com/office/powerpoint/2010/main" val="4127663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p:txBody>
          <a:bodyPr/>
          <a:lstStyle/>
          <a:p>
            <a:endParaRPr lang="en-GB" altLang="en-US" dirty="0" smtClean="0"/>
          </a:p>
          <a:p>
            <a:r>
              <a:rPr lang="en-GB" altLang="en-US" sz="2800" dirty="0" smtClean="0"/>
              <a:t>The </a:t>
            </a:r>
            <a:r>
              <a:rPr lang="en-GB" altLang="en-US" sz="2800" dirty="0" smtClean="0"/>
              <a:t>school has a responsibility to ensure a safe environment where children can learn.</a:t>
            </a:r>
          </a:p>
          <a:p>
            <a:r>
              <a:rPr lang="en-GB" altLang="en-US" sz="2800" dirty="0" smtClean="0"/>
              <a:t>The family has a responsibility to ensure that the child turns up to school on time, clothed, fed and, ready for lessons.</a:t>
            </a:r>
          </a:p>
          <a:p>
            <a:r>
              <a:rPr lang="en-GB" altLang="en-US" sz="2800" dirty="0" smtClean="0"/>
              <a:t>Children can also be duty bearers and have a responsibility to make sure that they do not disturb or upset other children when they are trying to learn.</a:t>
            </a:r>
          </a:p>
          <a:p>
            <a:endParaRPr lang="en-GB" altLang="en-US" sz="2800" dirty="0" smtClean="0"/>
          </a:p>
        </p:txBody>
      </p:sp>
      <p:sp>
        <p:nvSpPr>
          <p:cNvPr id="3" name="Title 2"/>
          <p:cNvSpPr>
            <a:spLocks noGrp="1"/>
          </p:cNvSpPr>
          <p:nvPr>
            <p:ph type="title"/>
          </p:nvPr>
        </p:nvSpPr>
        <p:spPr/>
        <p:txBody>
          <a:bodyPr/>
          <a:lstStyle/>
          <a:p>
            <a:pPr>
              <a:defRPr/>
            </a:pPr>
            <a:endParaRPr lang="en-GB" dirty="0"/>
          </a:p>
        </p:txBody>
      </p:sp>
      <p:pic>
        <p:nvPicPr>
          <p:cNvPr id="4"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Tree>
    <p:extLst>
      <p:ext uri="{BB962C8B-B14F-4D97-AF65-F5344CB8AC3E}">
        <p14:creationId xmlns:p14="http://schemas.microsoft.com/office/powerpoint/2010/main" val="3234421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p:txBody>
          <a:bodyPr/>
          <a:lstStyle/>
          <a:p>
            <a:r>
              <a:rPr lang="en-GB" altLang="en-US" sz="2800" dirty="0" smtClean="0"/>
              <a:t>The United Nations Convention on the Rights of the Child (UNCRC) consists of 54</a:t>
            </a:r>
          </a:p>
          <a:p>
            <a:r>
              <a:rPr lang="en-GB" altLang="en-US" sz="2800" dirty="0" smtClean="0"/>
              <a:t>articles.</a:t>
            </a:r>
          </a:p>
          <a:p>
            <a:r>
              <a:rPr lang="en-GB" altLang="en-US" sz="2800" dirty="0" smtClean="0"/>
              <a:t>Articles 1 to 41 are known as the substantive articles. These are the articles that</a:t>
            </a:r>
          </a:p>
          <a:p>
            <a:r>
              <a:rPr lang="en-GB" altLang="en-US" sz="2800" dirty="0" smtClean="0"/>
              <a:t>contain the rights of children.</a:t>
            </a:r>
          </a:p>
          <a:p>
            <a:r>
              <a:rPr lang="en-GB" altLang="en-US" sz="2800" dirty="0" smtClean="0"/>
              <a:t>The rights provide for a child’s chance to survive and develop to their full potential.</a:t>
            </a:r>
          </a:p>
          <a:p>
            <a:r>
              <a:rPr lang="en-GB" altLang="en-US" sz="2800" dirty="0" smtClean="0"/>
              <a:t>Articles 42 to 54 relate to how Governments implement and monitor the convention.</a:t>
            </a:r>
          </a:p>
          <a:p>
            <a:endParaRPr lang="en-GB" altLang="en-US" sz="2800" dirty="0" smtClean="0"/>
          </a:p>
          <a:p>
            <a:endParaRPr lang="en-GB" altLang="en-US" sz="2800" dirty="0" smtClean="0"/>
          </a:p>
        </p:txBody>
      </p:sp>
      <p:sp>
        <p:nvSpPr>
          <p:cNvPr id="3" name="Title 2"/>
          <p:cNvSpPr>
            <a:spLocks noGrp="1"/>
          </p:cNvSpPr>
          <p:nvPr>
            <p:ph type="title"/>
          </p:nvPr>
        </p:nvSpPr>
        <p:spPr/>
        <p:txBody>
          <a:bodyPr/>
          <a:lstStyle/>
          <a:p>
            <a:pPr>
              <a:defRPr/>
            </a:pPr>
            <a:endParaRPr lang="en-GB" dirty="0"/>
          </a:p>
        </p:txBody>
      </p:sp>
      <p:pic>
        <p:nvPicPr>
          <p:cNvPr id="4"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447800"/>
          </a:xfrm>
          <a:prstGeom prst="rect">
            <a:avLst/>
          </a:prstGeom>
          <a:noFill/>
          <a:ln w="9525">
            <a:noFill/>
            <a:miter lim="800000"/>
            <a:headEnd/>
            <a:tailEnd/>
          </a:ln>
        </p:spPr>
      </p:pic>
    </p:spTree>
    <p:extLst>
      <p:ext uri="{BB962C8B-B14F-4D97-AF65-F5344CB8AC3E}">
        <p14:creationId xmlns:p14="http://schemas.microsoft.com/office/powerpoint/2010/main" val="26223161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1"/>
          <p:cNvPicPr>
            <a:picLocks noChangeAspect="1" noChangeArrowheads="1"/>
          </p:cNvPicPr>
          <p:nvPr/>
        </p:nvPicPr>
        <p:blipFill>
          <a:blip r:embed="rId3" cstate="print"/>
          <a:srcRect/>
          <a:stretch>
            <a:fillRect/>
          </a:stretch>
        </p:blipFill>
        <p:spPr bwMode="auto">
          <a:xfrm>
            <a:off x="609600" y="381000"/>
            <a:ext cx="7849968" cy="1828800"/>
          </a:xfrm>
          <a:prstGeom prst="rect">
            <a:avLst/>
          </a:prstGeom>
          <a:noFill/>
          <a:ln w="9525">
            <a:noFill/>
            <a:miter lim="800000"/>
            <a:headEnd/>
            <a:tailEnd/>
          </a:ln>
          <a:effectLst/>
        </p:spPr>
      </p:pic>
      <p:pic>
        <p:nvPicPr>
          <p:cNvPr id="14339" name="Picture 3"/>
          <p:cNvPicPr>
            <a:picLocks noChangeAspect="1" noChangeArrowheads="1"/>
          </p:cNvPicPr>
          <p:nvPr/>
        </p:nvPicPr>
        <p:blipFill>
          <a:blip r:embed="rId4" cstate="print"/>
          <a:srcRect/>
          <a:stretch>
            <a:fillRect/>
          </a:stretch>
        </p:blipFill>
        <p:spPr bwMode="auto">
          <a:xfrm>
            <a:off x="762000" y="2819400"/>
            <a:ext cx="7633792" cy="2743200"/>
          </a:xfrm>
          <a:prstGeom prst="rect">
            <a:avLst/>
          </a:prstGeom>
          <a:noFill/>
          <a:ln w="9525">
            <a:noFill/>
            <a:miter lim="800000"/>
            <a:headEnd/>
            <a:tailEnd/>
          </a:ln>
          <a:effectLst/>
        </p:spPr>
      </p:pic>
      <p:sp>
        <p:nvSpPr>
          <p:cNvPr id="4" name="Slide Number Placeholder 3"/>
          <p:cNvSpPr>
            <a:spLocks noGrp="1"/>
          </p:cNvSpPr>
          <p:nvPr>
            <p:ph type="sldNum" sz="quarter" idx="12"/>
          </p:nvPr>
        </p:nvSpPr>
        <p:spPr/>
        <p:txBody>
          <a:bodyPr/>
          <a:lstStyle/>
          <a:p>
            <a:fld id="{B6F15528-21DE-4FAA-801E-634DDDAF4B2B}" type="slidenum">
              <a:rPr lang="en-US" smtClean="0"/>
              <a:pPr/>
              <a:t>23</a:t>
            </a:fld>
            <a:endParaRPr lang="en-US"/>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9" name="Picture 1"/>
          <p:cNvPicPr>
            <a:picLocks noChangeAspect="1" noChangeArrowheads="1"/>
          </p:cNvPicPr>
          <p:nvPr/>
        </p:nvPicPr>
        <p:blipFill>
          <a:blip r:embed="rId3" cstate="print"/>
          <a:srcRect/>
          <a:stretch>
            <a:fillRect/>
          </a:stretch>
        </p:blipFill>
        <p:spPr bwMode="auto">
          <a:xfrm>
            <a:off x="914400" y="0"/>
            <a:ext cx="7246710" cy="3910013"/>
          </a:xfrm>
          <a:prstGeom prst="rect">
            <a:avLst/>
          </a:prstGeom>
          <a:noFill/>
          <a:ln w="9525">
            <a:noFill/>
            <a:miter lim="800000"/>
            <a:headEnd/>
            <a:tailEnd/>
          </a:ln>
          <a:effectLst/>
        </p:spPr>
      </p:pic>
      <p:pic>
        <p:nvPicPr>
          <p:cNvPr id="7170" name="Picture 2"/>
          <p:cNvPicPr>
            <a:picLocks noChangeAspect="1" noChangeArrowheads="1"/>
          </p:cNvPicPr>
          <p:nvPr/>
        </p:nvPicPr>
        <p:blipFill>
          <a:blip r:embed="rId4" cstate="print"/>
          <a:srcRect/>
          <a:stretch>
            <a:fillRect/>
          </a:stretch>
        </p:blipFill>
        <p:spPr bwMode="auto">
          <a:xfrm>
            <a:off x="914400" y="3905401"/>
            <a:ext cx="7239000" cy="2952600"/>
          </a:xfrm>
          <a:prstGeom prst="rect">
            <a:avLst/>
          </a:prstGeom>
          <a:noFill/>
          <a:ln w="9525">
            <a:noFill/>
            <a:miter lim="800000"/>
            <a:headEnd/>
            <a:tailEnd/>
          </a:ln>
          <a:effectLst/>
        </p:spPr>
      </p:pic>
      <p:sp>
        <p:nvSpPr>
          <p:cNvPr id="4" name="Slide Number Placeholder 3"/>
          <p:cNvSpPr>
            <a:spLocks noGrp="1"/>
          </p:cNvSpPr>
          <p:nvPr>
            <p:ph type="sldNum" sz="quarter" idx="12"/>
          </p:nvPr>
        </p:nvSpPr>
        <p:spPr/>
        <p:txBody>
          <a:bodyPr/>
          <a:lstStyle/>
          <a:p>
            <a:fld id="{B6F15528-21DE-4FAA-801E-634DDDAF4B2B}" type="slidenum">
              <a:rPr lang="en-US" smtClean="0"/>
              <a:pPr/>
              <a:t>24</a:t>
            </a:fld>
            <a:endParaRPr lang="en-US"/>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3" cstate="print"/>
          <a:srcRect/>
          <a:stretch>
            <a:fillRect/>
          </a:stretch>
        </p:blipFill>
        <p:spPr bwMode="auto">
          <a:xfrm>
            <a:off x="914400" y="-20444"/>
            <a:ext cx="7315199" cy="6898886"/>
          </a:xfrm>
          <a:prstGeom prst="rect">
            <a:avLst/>
          </a:prstGeom>
          <a:noFill/>
          <a:ln w="9525">
            <a:noFill/>
            <a:miter lim="800000"/>
            <a:headEnd/>
            <a:tailEnd/>
          </a:ln>
          <a:effectLst/>
        </p:spPr>
      </p:pic>
      <p:sp>
        <p:nvSpPr>
          <p:cNvPr id="3" name="Slide Number Placeholder 2"/>
          <p:cNvSpPr>
            <a:spLocks noGrp="1"/>
          </p:cNvSpPr>
          <p:nvPr>
            <p:ph type="sldNum" sz="quarter" idx="12"/>
          </p:nvPr>
        </p:nvSpPr>
        <p:spPr/>
        <p:txBody>
          <a:bodyPr/>
          <a:lstStyle/>
          <a:p>
            <a:fld id="{B6F15528-21DE-4FAA-801E-634DDDAF4B2B}" type="slidenum">
              <a:rPr lang="en-US" smtClean="0"/>
              <a:pPr/>
              <a:t>25</a:t>
            </a:fld>
            <a:endParaRPr lang="en-US"/>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sz="half" idx="1"/>
          </p:nvPr>
        </p:nvPicPr>
        <p:blipFill>
          <a:blip r:embed="rId3" cstate="print"/>
          <a:srcRect/>
          <a:stretch>
            <a:fillRect/>
          </a:stretch>
        </p:blipFill>
        <p:spPr bwMode="auto">
          <a:xfrm>
            <a:off x="0" y="304800"/>
            <a:ext cx="4760332" cy="6251821"/>
          </a:xfrm>
          <a:prstGeom prst="rect">
            <a:avLst/>
          </a:prstGeom>
          <a:noFill/>
          <a:ln w="9525">
            <a:noFill/>
            <a:miter lim="800000"/>
            <a:headEnd/>
            <a:tailEnd/>
          </a:ln>
          <a:effectLst/>
        </p:spPr>
      </p:pic>
      <p:pic>
        <p:nvPicPr>
          <p:cNvPr id="8195" name="Picture 3"/>
          <p:cNvPicPr>
            <a:picLocks noGrp="1" noChangeAspect="1" noChangeArrowheads="1"/>
          </p:cNvPicPr>
          <p:nvPr>
            <p:ph sz="half" idx="2"/>
          </p:nvPr>
        </p:nvPicPr>
        <p:blipFill>
          <a:blip r:embed="rId4" cstate="print"/>
          <a:srcRect/>
          <a:stretch>
            <a:fillRect/>
          </a:stretch>
        </p:blipFill>
        <p:spPr bwMode="auto">
          <a:xfrm>
            <a:off x="4724400" y="228600"/>
            <a:ext cx="4419600" cy="6340763"/>
          </a:xfrm>
          <a:prstGeom prst="rect">
            <a:avLst/>
          </a:prstGeom>
          <a:noFill/>
          <a:ln w="9525">
            <a:noFill/>
            <a:miter lim="800000"/>
            <a:headEnd/>
            <a:tailEnd/>
          </a:ln>
          <a:effectLst/>
        </p:spPr>
      </p:pic>
      <p:sp>
        <p:nvSpPr>
          <p:cNvPr id="4" name="Slide Number Placeholder 3"/>
          <p:cNvSpPr>
            <a:spLocks noGrp="1"/>
          </p:cNvSpPr>
          <p:nvPr>
            <p:ph type="sldNum" sz="quarter" idx="12"/>
          </p:nvPr>
        </p:nvSpPr>
        <p:spPr/>
        <p:txBody>
          <a:bodyPr/>
          <a:lstStyle/>
          <a:p>
            <a:fld id="{B6F15528-21DE-4FAA-801E-634DDDAF4B2B}" type="slidenum">
              <a:rPr lang="en-US" smtClean="0"/>
              <a:pPr/>
              <a:t>26</a:t>
            </a:fld>
            <a:endParaRPr lang="en-US"/>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Grp="1" noChangeAspect="1" noChangeArrowheads="1"/>
          </p:cNvPicPr>
          <p:nvPr>
            <p:ph sz="half" idx="1"/>
          </p:nvPr>
        </p:nvPicPr>
        <p:blipFill>
          <a:blip r:embed="rId3" cstate="print"/>
          <a:srcRect/>
          <a:stretch>
            <a:fillRect/>
          </a:stretch>
        </p:blipFill>
        <p:spPr bwMode="auto">
          <a:xfrm>
            <a:off x="533400" y="0"/>
            <a:ext cx="3429000" cy="6750170"/>
          </a:xfrm>
          <a:prstGeom prst="rect">
            <a:avLst/>
          </a:prstGeom>
          <a:noFill/>
          <a:ln w="9525">
            <a:noFill/>
            <a:miter lim="800000"/>
            <a:headEnd/>
            <a:tailEnd/>
          </a:ln>
          <a:effectLst/>
        </p:spPr>
      </p:pic>
      <p:pic>
        <p:nvPicPr>
          <p:cNvPr id="32771" name="Picture 3"/>
          <p:cNvPicPr>
            <a:picLocks noGrp="1" noChangeAspect="1" noChangeArrowheads="1"/>
          </p:cNvPicPr>
          <p:nvPr>
            <p:ph sz="half" idx="2"/>
          </p:nvPr>
        </p:nvPicPr>
        <p:blipFill>
          <a:blip r:embed="rId4" cstate="print"/>
          <a:srcRect/>
          <a:stretch>
            <a:fillRect/>
          </a:stretch>
        </p:blipFill>
        <p:spPr bwMode="auto">
          <a:xfrm>
            <a:off x="4495800" y="0"/>
            <a:ext cx="4419600" cy="6691358"/>
          </a:xfrm>
          <a:prstGeom prst="rect">
            <a:avLst/>
          </a:prstGeom>
          <a:noFill/>
          <a:ln w="9525">
            <a:noFill/>
            <a:miter lim="800000"/>
            <a:headEnd/>
            <a:tailEnd/>
          </a:ln>
          <a:effectLst/>
        </p:spPr>
      </p:pic>
      <p:sp>
        <p:nvSpPr>
          <p:cNvPr id="4" name="Slide Number Placeholder 3"/>
          <p:cNvSpPr>
            <a:spLocks noGrp="1"/>
          </p:cNvSpPr>
          <p:nvPr>
            <p:ph type="sldNum" sz="quarter" idx="12"/>
          </p:nvPr>
        </p:nvSpPr>
        <p:spPr/>
        <p:txBody>
          <a:bodyPr/>
          <a:lstStyle/>
          <a:p>
            <a:fld id="{B6F15528-21DE-4FAA-801E-634DDDAF4B2B}" type="slidenum">
              <a:rPr lang="en-US" smtClean="0"/>
              <a:pPr/>
              <a:t>27</a:t>
            </a:fld>
            <a:endParaRPr lang="en-US"/>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3" cstate="print"/>
          <a:srcRect/>
          <a:stretch>
            <a:fillRect/>
          </a:stretch>
        </p:blipFill>
        <p:spPr bwMode="auto">
          <a:xfrm>
            <a:off x="685800" y="228600"/>
            <a:ext cx="4615405" cy="6629400"/>
          </a:xfrm>
          <a:prstGeom prst="rect">
            <a:avLst/>
          </a:prstGeom>
          <a:noFill/>
          <a:ln w="9525">
            <a:noFill/>
            <a:miter lim="800000"/>
            <a:headEnd/>
            <a:tailEnd/>
          </a:ln>
          <a:effectLst/>
        </p:spPr>
      </p:pic>
      <p:pic>
        <p:nvPicPr>
          <p:cNvPr id="33795" name="Picture 3"/>
          <p:cNvPicPr>
            <a:picLocks noChangeAspect="1" noChangeArrowheads="1"/>
          </p:cNvPicPr>
          <p:nvPr/>
        </p:nvPicPr>
        <p:blipFill>
          <a:blip r:embed="rId4" cstate="print"/>
          <a:srcRect/>
          <a:stretch>
            <a:fillRect/>
          </a:stretch>
        </p:blipFill>
        <p:spPr bwMode="auto">
          <a:xfrm>
            <a:off x="5400675" y="2057400"/>
            <a:ext cx="3743325" cy="2743200"/>
          </a:xfrm>
          <a:prstGeom prst="rect">
            <a:avLst/>
          </a:prstGeom>
          <a:noFill/>
          <a:ln w="9525">
            <a:noFill/>
            <a:miter lim="800000"/>
            <a:headEnd/>
            <a:tailEnd/>
          </a:ln>
          <a:effectLst/>
        </p:spPr>
      </p:pic>
      <p:sp>
        <p:nvSpPr>
          <p:cNvPr id="4" name="Slide Number Placeholder 3"/>
          <p:cNvSpPr>
            <a:spLocks noGrp="1"/>
          </p:cNvSpPr>
          <p:nvPr>
            <p:ph type="sldNum" sz="quarter" idx="12"/>
          </p:nvPr>
        </p:nvSpPr>
        <p:spPr/>
        <p:txBody>
          <a:bodyPr/>
          <a:lstStyle/>
          <a:p>
            <a:fld id="{B6F15528-21DE-4FAA-801E-634DDDAF4B2B}" type="slidenum">
              <a:rPr lang="en-US" smtClean="0"/>
              <a:pPr/>
              <a:t>28</a:t>
            </a:fld>
            <a:endParaRPr lang="en-US"/>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Rectangle 3"/>
          <p:cNvSpPr>
            <a:spLocks noGrp="1" noChangeArrowheads="1"/>
          </p:cNvSpPr>
          <p:nvPr>
            <p:ph type="body" idx="1"/>
          </p:nvPr>
        </p:nvSpPr>
        <p:spPr>
          <a:xfrm>
            <a:off x="457200" y="2179638"/>
            <a:ext cx="8229600" cy="4525962"/>
          </a:xfrm>
        </p:spPr>
        <p:txBody>
          <a:bodyPr/>
          <a:lstStyle/>
          <a:p>
            <a:pPr marL="463550" indent="-463550" eaLnBrk="1" hangingPunct="1">
              <a:lnSpc>
                <a:spcPct val="80000"/>
              </a:lnSpc>
              <a:buClr>
                <a:srgbClr val="FF6600"/>
              </a:buClr>
              <a:buFont typeface="Arial" charset="0"/>
              <a:buChar char="◘"/>
            </a:pPr>
            <a:r>
              <a:rPr lang="en-US" sz="2200" dirty="0" smtClean="0"/>
              <a:t>The best interests of the child are always the primary consideration.</a:t>
            </a:r>
          </a:p>
          <a:p>
            <a:pPr marL="463550" indent="-463550" eaLnBrk="1" hangingPunct="1">
              <a:lnSpc>
                <a:spcPct val="80000"/>
              </a:lnSpc>
              <a:buClr>
                <a:srgbClr val="FF6600"/>
              </a:buClr>
              <a:buFont typeface="Arial" charset="0"/>
              <a:buChar char="◘"/>
            </a:pPr>
            <a:endParaRPr lang="en-US" sz="2200" dirty="0" smtClean="0"/>
          </a:p>
          <a:p>
            <a:pPr marL="463550" indent="-463550" eaLnBrk="1" hangingPunct="1">
              <a:lnSpc>
                <a:spcPct val="80000"/>
              </a:lnSpc>
              <a:buClr>
                <a:srgbClr val="FF6600"/>
              </a:buClr>
              <a:buFont typeface="Arial" charset="0"/>
              <a:buChar char="◘"/>
            </a:pPr>
            <a:r>
              <a:rPr lang="en-US" sz="2200" dirty="0" smtClean="0"/>
              <a:t>A child should be protected against all forms of discrimination and punishment.</a:t>
            </a:r>
          </a:p>
          <a:p>
            <a:pPr marL="463550" indent="-463550" eaLnBrk="1" hangingPunct="1">
              <a:lnSpc>
                <a:spcPct val="80000"/>
              </a:lnSpc>
              <a:buClr>
                <a:srgbClr val="FF6600"/>
              </a:buClr>
              <a:buFont typeface="Arial" charset="0"/>
              <a:buChar char="◘"/>
            </a:pPr>
            <a:endParaRPr lang="en-US" sz="2200" dirty="0" smtClean="0"/>
          </a:p>
          <a:p>
            <a:pPr marL="463550" indent="-463550" eaLnBrk="1" hangingPunct="1">
              <a:lnSpc>
                <a:spcPct val="80000"/>
              </a:lnSpc>
              <a:buClr>
                <a:srgbClr val="FF6600"/>
              </a:buClr>
              <a:buFont typeface="Arial" charset="0"/>
              <a:buChar char="◘"/>
            </a:pPr>
            <a:r>
              <a:rPr lang="en-US" sz="2200" dirty="0" smtClean="0"/>
              <a:t>A child has the right to survival and development.</a:t>
            </a:r>
          </a:p>
          <a:p>
            <a:pPr marL="463550" indent="-463550" eaLnBrk="1" hangingPunct="1">
              <a:lnSpc>
                <a:spcPct val="80000"/>
              </a:lnSpc>
              <a:buClr>
                <a:srgbClr val="FF6600"/>
              </a:buClr>
              <a:buFont typeface="Arial" charset="0"/>
              <a:buChar char="◘"/>
            </a:pPr>
            <a:endParaRPr lang="en-US" sz="2200" dirty="0" smtClean="0"/>
          </a:p>
          <a:p>
            <a:pPr marL="463550" indent="-463550" eaLnBrk="1" hangingPunct="1">
              <a:lnSpc>
                <a:spcPct val="80000"/>
              </a:lnSpc>
              <a:buClr>
                <a:srgbClr val="FF6600"/>
              </a:buClr>
              <a:buFont typeface="Arial" charset="0"/>
              <a:buChar char="◘"/>
            </a:pPr>
            <a:r>
              <a:rPr lang="en-US" sz="2200" dirty="0" smtClean="0"/>
              <a:t>A child should be protected from abuse and neglect.</a:t>
            </a:r>
          </a:p>
          <a:p>
            <a:pPr marL="463550" indent="-463550" eaLnBrk="1" hangingPunct="1">
              <a:lnSpc>
                <a:spcPct val="80000"/>
              </a:lnSpc>
              <a:buClr>
                <a:srgbClr val="FF6600"/>
              </a:buClr>
              <a:buFont typeface="Arial" charset="0"/>
              <a:buChar char="◘"/>
            </a:pPr>
            <a:endParaRPr lang="en-US" sz="2200" dirty="0" smtClean="0"/>
          </a:p>
          <a:p>
            <a:pPr marL="463550" indent="-463550" eaLnBrk="1" hangingPunct="1">
              <a:lnSpc>
                <a:spcPct val="80000"/>
              </a:lnSpc>
              <a:buClr>
                <a:srgbClr val="FF6600"/>
              </a:buClr>
              <a:buFont typeface="Arial" charset="0"/>
              <a:buChar char="◘"/>
            </a:pPr>
            <a:r>
              <a:rPr lang="en-US" sz="2200" dirty="0" smtClean="0"/>
              <a:t>A child has the right to education, housing, healthcare, and all forms of mental and physical well-being.</a:t>
            </a:r>
          </a:p>
        </p:txBody>
      </p:sp>
      <p:pic>
        <p:nvPicPr>
          <p:cNvPr id="11267" name="Picture 8"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7177" name="Line 9"/>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1269" name="WordArt 10"/>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7179" name="Text Box 11"/>
          <p:cNvSpPr txBox="1">
            <a:spLocks noChangeArrowheads="1"/>
          </p:cNvSpPr>
          <p:nvPr/>
        </p:nvSpPr>
        <p:spPr bwMode="auto">
          <a:xfrm>
            <a:off x="1219200" y="1203325"/>
            <a:ext cx="32766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Basics of the CRC</a:t>
            </a:r>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7" name="Rectangle 3"/>
          <p:cNvSpPr>
            <a:spLocks noGrp="1" noChangeArrowheads="1"/>
          </p:cNvSpPr>
          <p:nvPr>
            <p:ph type="body" sz="half" idx="1"/>
          </p:nvPr>
        </p:nvSpPr>
        <p:spPr>
          <a:xfrm>
            <a:off x="685800" y="2255838"/>
            <a:ext cx="4038600" cy="4144962"/>
          </a:xfrm>
        </p:spPr>
        <p:txBody>
          <a:bodyPr/>
          <a:lstStyle/>
          <a:p>
            <a:pPr eaLnBrk="1" hangingPunct="1">
              <a:buClr>
                <a:srgbClr val="FF6600"/>
              </a:buClr>
              <a:buFont typeface="Arial" charset="0"/>
              <a:buChar char="◘"/>
            </a:pPr>
            <a:r>
              <a:rPr lang="en-US" sz="2200" dirty="0" smtClean="0"/>
              <a:t>Name and Nationality</a:t>
            </a:r>
          </a:p>
          <a:p>
            <a:pPr eaLnBrk="1" hangingPunct="1">
              <a:buClr>
                <a:srgbClr val="FF6600"/>
              </a:buClr>
              <a:buFont typeface="Arial" charset="0"/>
              <a:buChar char="◘"/>
            </a:pPr>
            <a:endParaRPr lang="en-US" sz="2200" dirty="0" smtClean="0"/>
          </a:p>
          <a:p>
            <a:pPr eaLnBrk="1" hangingPunct="1">
              <a:buClr>
                <a:srgbClr val="FF6600"/>
              </a:buClr>
              <a:buFont typeface="Arial" charset="0"/>
              <a:buChar char="◘"/>
            </a:pPr>
            <a:r>
              <a:rPr lang="en-US" sz="2200" dirty="0" smtClean="0"/>
              <a:t>Freedom of Expression</a:t>
            </a:r>
          </a:p>
          <a:p>
            <a:pPr eaLnBrk="1" hangingPunct="1">
              <a:buClr>
                <a:srgbClr val="FF6600"/>
              </a:buClr>
              <a:buFont typeface="Arial" charset="0"/>
              <a:buChar char="◘"/>
            </a:pPr>
            <a:endParaRPr lang="en-US" sz="2200" dirty="0" smtClean="0"/>
          </a:p>
          <a:p>
            <a:pPr eaLnBrk="1" hangingPunct="1">
              <a:buClr>
                <a:srgbClr val="FF6600"/>
              </a:buClr>
              <a:buFont typeface="Arial" charset="0"/>
              <a:buChar char="◘"/>
            </a:pPr>
            <a:r>
              <a:rPr lang="en-US" sz="2200" dirty="0" smtClean="0"/>
              <a:t>Freedom of Association</a:t>
            </a:r>
          </a:p>
          <a:p>
            <a:pPr eaLnBrk="1" hangingPunct="1">
              <a:buClr>
                <a:srgbClr val="FF6600"/>
              </a:buClr>
              <a:buFont typeface="Arial" charset="0"/>
              <a:buChar char="◘"/>
            </a:pPr>
            <a:endParaRPr lang="en-US" sz="2200" dirty="0" smtClean="0"/>
          </a:p>
          <a:p>
            <a:pPr eaLnBrk="1" hangingPunct="1">
              <a:buClr>
                <a:srgbClr val="FF6600"/>
              </a:buClr>
              <a:buFont typeface="Arial" charset="0"/>
              <a:buChar char="◘"/>
            </a:pPr>
            <a:r>
              <a:rPr lang="en-US" sz="2200" dirty="0" smtClean="0"/>
              <a:t>Education</a:t>
            </a:r>
          </a:p>
          <a:p>
            <a:pPr eaLnBrk="1" hangingPunct="1">
              <a:buClr>
                <a:srgbClr val="FF6600"/>
              </a:buClr>
              <a:buFont typeface="Arial" charset="0"/>
              <a:buChar char="◘"/>
            </a:pPr>
            <a:endParaRPr lang="en-US" sz="2200" dirty="0" smtClean="0"/>
          </a:p>
          <a:p>
            <a:pPr eaLnBrk="1" hangingPunct="1">
              <a:buClr>
                <a:srgbClr val="FF6600"/>
              </a:buClr>
              <a:buFont typeface="Arial" charset="0"/>
              <a:buChar char="◘"/>
            </a:pPr>
            <a:r>
              <a:rPr lang="en-US" sz="2200" dirty="0" smtClean="0"/>
              <a:t>Leisure, Recreation, and Cultural Activities</a:t>
            </a:r>
          </a:p>
        </p:txBody>
      </p:sp>
      <p:pic>
        <p:nvPicPr>
          <p:cNvPr id="16388" name="Picture 4" descr="PH01973J"/>
          <p:cNvPicPr>
            <a:picLocks noGrp="1" noChangeAspect="1" noChangeArrowheads="1"/>
          </p:cNvPicPr>
          <p:nvPr>
            <p:ph sz="quarter" idx="2"/>
          </p:nvPr>
        </p:nvPicPr>
        <p:blipFill>
          <a:blip r:embed="rId3" cstate="print"/>
          <a:srcRect/>
          <a:stretch>
            <a:fillRect/>
          </a:stretch>
        </p:blipFill>
        <p:spPr>
          <a:xfrm>
            <a:off x="4953000" y="2362200"/>
            <a:ext cx="1541463" cy="2338388"/>
          </a:xfrm>
          <a:effectLst>
            <a:outerShdw dist="107763" dir="2700000" algn="ctr" rotWithShape="0">
              <a:srgbClr val="FF6600"/>
            </a:outerShdw>
          </a:effectLst>
        </p:spPr>
      </p:pic>
      <p:pic>
        <p:nvPicPr>
          <p:cNvPr id="12292" name="Picture 7" descr="j0343205"/>
          <p:cNvPicPr>
            <a:picLocks noChangeAspect="1" noChangeArrowheads="1"/>
          </p:cNvPicPr>
          <p:nvPr/>
        </p:nvPicPr>
        <p:blipFill>
          <a:blip r:embed="rId4"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16392" name="Line 8"/>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2294" name="WordArt 9"/>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16394" name="Text Box 10"/>
          <p:cNvSpPr txBox="1">
            <a:spLocks noChangeArrowheads="1"/>
          </p:cNvSpPr>
          <p:nvPr/>
        </p:nvSpPr>
        <p:spPr bwMode="auto">
          <a:xfrm>
            <a:off x="1219200" y="1203325"/>
            <a:ext cx="44958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What are your rights?</a:t>
            </a:r>
          </a:p>
        </p:txBody>
      </p:sp>
      <p:pic>
        <p:nvPicPr>
          <p:cNvPr id="16395" name="Picture 11" descr="PH03118I"/>
          <p:cNvPicPr>
            <a:picLocks noGrp="1" noChangeAspect="1" noChangeArrowheads="1"/>
          </p:cNvPicPr>
          <p:nvPr>
            <p:ph sz="quarter" idx="3"/>
          </p:nvPr>
        </p:nvPicPr>
        <p:blipFill>
          <a:blip r:embed="rId5" cstate="print"/>
          <a:srcRect/>
          <a:stretch>
            <a:fillRect/>
          </a:stretch>
        </p:blipFill>
        <p:spPr>
          <a:xfrm>
            <a:off x="6934200" y="3886200"/>
            <a:ext cx="1414463" cy="2111375"/>
          </a:xfrm>
          <a:effectLst>
            <a:outerShdw dist="107763" dir="2700000" algn="ctr" rotWithShape="0">
              <a:srgbClr val="FF6600"/>
            </a:outerShdw>
          </a:effectLst>
        </p:spPr>
      </p:pic>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Rectangle 3"/>
          <p:cNvSpPr>
            <a:spLocks noGrp="1" noChangeArrowheads="1"/>
          </p:cNvSpPr>
          <p:nvPr>
            <p:ph type="body" sz="half" idx="1"/>
          </p:nvPr>
        </p:nvSpPr>
        <p:spPr>
          <a:xfrm>
            <a:off x="4038600" y="2438400"/>
            <a:ext cx="4724400" cy="3886200"/>
          </a:xfrm>
        </p:spPr>
        <p:txBody>
          <a:bodyPr/>
          <a:lstStyle/>
          <a:p>
            <a:pPr eaLnBrk="1" hangingPunct="1">
              <a:lnSpc>
                <a:spcPct val="80000"/>
              </a:lnSpc>
              <a:buClr>
                <a:srgbClr val="FF6600"/>
              </a:buClr>
              <a:buFont typeface="Arial" charset="0"/>
              <a:buChar char="◘"/>
            </a:pPr>
            <a:r>
              <a:rPr lang="en-US" sz="2200" dirty="0" smtClean="0"/>
              <a:t>Child </a:t>
            </a:r>
            <a:r>
              <a:rPr lang="en-US" sz="2200" dirty="0" err="1" smtClean="0"/>
              <a:t>Labour</a:t>
            </a:r>
            <a:endParaRPr lang="en-US" sz="2200" dirty="0" smtClean="0"/>
          </a:p>
          <a:p>
            <a:pPr eaLnBrk="1" hangingPunct="1">
              <a:lnSpc>
                <a:spcPct val="80000"/>
              </a:lnSpc>
              <a:buClr>
                <a:srgbClr val="FF6600"/>
              </a:buClr>
              <a:buFont typeface="Arial" charset="0"/>
              <a:buChar char="◘"/>
            </a:pPr>
            <a:endParaRPr lang="en-US" sz="2200" dirty="0" smtClean="0"/>
          </a:p>
          <a:p>
            <a:pPr eaLnBrk="1" hangingPunct="1">
              <a:lnSpc>
                <a:spcPct val="80000"/>
              </a:lnSpc>
              <a:buClr>
                <a:srgbClr val="FF6600"/>
              </a:buClr>
              <a:buFont typeface="Arial" charset="0"/>
              <a:buChar char="◘"/>
            </a:pPr>
            <a:r>
              <a:rPr lang="en-US" sz="2200" dirty="0" smtClean="0"/>
              <a:t>Drug Abuse</a:t>
            </a:r>
          </a:p>
          <a:p>
            <a:pPr eaLnBrk="1" hangingPunct="1">
              <a:lnSpc>
                <a:spcPct val="80000"/>
              </a:lnSpc>
              <a:buClr>
                <a:srgbClr val="FF6600"/>
              </a:buClr>
              <a:buFont typeface="Arial" charset="0"/>
              <a:buChar char="◘"/>
            </a:pPr>
            <a:endParaRPr lang="en-US" sz="2200" dirty="0" smtClean="0"/>
          </a:p>
          <a:p>
            <a:pPr eaLnBrk="1" hangingPunct="1">
              <a:lnSpc>
                <a:spcPct val="80000"/>
              </a:lnSpc>
              <a:buClr>
                <a:srgbClr val="FF6600"/>
              </a:buClr>
              <a:buFont typeface="Arial" charset="0"/>
              <a:buChar char="◘"/>
            </a:pPr>
            <a:r>
              <a:rPr lang="en-US" sz="2200" dirty="0" smtClean="0"/>
              <a:t>Sexual Exploitation</a:t>
            </a:r>
          </a:p>
          <a:p>
            <a:pPr eaLnBrk="1" hangingPunct="1">
              <a:lnSpc>
                <a:spcPct val="80000"/>
              </a:lnSpc>
              <a:buClr>
                <a:srgbClr val="FF6600"/>
              </a:buClr>
              <a:buFont typeface="Arial" charset="0"/>
              <a:buChar char="◘"/>
            </a:pPr>
            <a:endParaRPr lang="en-US" sz="2200" dirty="0" smtClean="0"/>
          </a:p>
          <a:p>
            <a:pPr eaLnBrk="1" hangingPunct="1">
              <a:lnSpc>
                <a:spcPct val="80000"/>
              </a:lnSpc>
              <a:buClr>
                <a:srgbClr val="FF6600"/>
              </a:buClr>
              <a:buFont typeface="Arial" charset="0"/>
              <a:buChar char="◘"/>
            </a:pPr>
            <a:r>
              <a:rPr lang="en-US" sz="2200" dirty="0" smtClean="0"/>
              <a:t>Sale, Trafficking and Abduction</a:t>
            </a:r>
          </a:p>
          <a:p>
            <a:pPr eaLnBrk="1" hangingPunct="1">
              <a:lnSpc>
                <a:spcPct val="80000"/>
              </a:lnSpc>
              <a:buClr>
                <a:srgbClr val="FF6600"/>
              </a:buClr>
              <a:buFont typeface="Arial" charset="0"/>
              <a:buChar char="◘"/>
            </a:pPr>
            <a:endParaRPr lang="en-US" sz="2200" dirty="0" smtClean="0"/>
          </a:p>
          <a:p>
            <a:pPr eaLnBrk="1" hangingPunct="1">
              <a:lnSpc>
                <a:spcPct val="80000"/>
              </a:lnSpc>
              <a:buClr>
                <a:srgbClr val="FF6600"/>
              </a:buClr>
              <a:buFont typeface="Arial" charset="0"/>
              <a:buChar char="◘"/>
            </a:pPr>
            <a:r>
              <a:rPr lang="en-US" sz="2200" dirty="0" smtClean="0"/>
              <a:t>Torture and Deprivation of Liberty</a:t>
            </a:r>
          </a:p>
          <a:p>
            <a:pPr eaLnBrk="1" hangingPunct="1">
              <a:lnSpc>
                <a:spcPct val="80000"/>
              </a:lnSpc>
              <a:buClr>
                <a:srgbClr val="FF6600"/>
              </a:buClr>
              <a:buFont typeface="Arial" charset="0"/>
              <a:buChar char="◘"/>
            </a:pPr>
            <a:endParaRPr lang="en-US" sz="2200" dirty="0" smtClean="0"/>
          </a:p>
          <a:p>
            <a:pPr eaLnBrk="1" hangingPunct="1">
              <a:lnSpc>
                <a:spcPct val="80000"/>
              </a:lnSpc>
              <a:buClr>
                <a:srgbClr val="FF6600"/>
              </a:buClr>
              <a:buFont typeface="Arial" charset="0"/>
              <a:buChar char="◘"/>
            </a:pPr>
            <a:r>
              <a:rPr lang="en-US" sz="2200" dirty="0" smtClean="0"/>
              <a:t>Armed Conflicts</a:t>
            </a:r>
          </a:p>
        </p:txBody>
      </p:sp>
      <p:pic>
        <p:nvPicPr>
          <p:cNvPr id="3076" name="Picture 9" descr="j0343205"/>
          <p:cNvPicPr>
            <a:picLocks noChangeAspect="1" noChangeArrowheads="1"/>
          </p:cNvPicPr>
          <p:nvPr/>
        </p:nvPicPr>
        <p:blipFill>
          <a:blip r:embed="rId4"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21514" name="Line 10"/>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3078" name="WordArt 11"/>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a:ln w="9525">
                  <a:solidFill>
                    <a:srgbClr val="000000"/>
                  </a:solidFill>
                  <a:round/>
                  <a:headEnd/>
                  <a:tailEnd/>
                </a:ln>
                <a:solidFill>
                  <a:srgbClr val="FF6600"/>
                </a:solidFill>
                <a:latin typeface="Kristen ITC"/>
              </a:rPr>
              <a:t>Convention on the Rights of the Child</a:t>
            </a:r>
          </a:p>
        </p:txBody>
      </p:sp>
      <p:sp>
        <p:nvSpPr>
          <p:cNvPr id="21516" name="Text Box 12"/>
          <p:cNvSpPr txBox="1">
            <a:spLocks noChangeArrowheads="1"/>
          </p:cNvSpPr>
          <p:nvPr/>
        </p:nvSpPr>
        <p:spPr bwMode="auto">
          <a:xfrm>
            <a:off x="1219200" y="1203325"/>
            <a:ext cx="60198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Additional Protections Under the CRC</a:t>
            </a:r>
          </a:p>
        </p:txBody>
      </p:sp>
      <p:graphicFrame>
        <p:nvGraphicFramePr>
          <p:cNvPr id="3074" name="Object 15"/>
          <p:cNvGraphicFramePr>
            <a:graphicFrameLocks noGrp="1" noChangeAspect="1"/>
          </p:cNvGraphicFramePr>
          <p:nvPr>
            <p:ph sz="half" idx="2"/>
          </p:nvPr>
        </p:nvGraphicFramePr>
        <p:xfrm>
          <a:off x="762000" y="3200400"/>
          <a:ext cx="2667000" cy="1881188"/>
        </p:xfrm>
        <a:graphic>
          <a:graphicData uri="http://schemas.openxmlformats.org/presentationml/2006/ole">
            <mc:AlternateContent xmlns:mc="http://schemas.openxmlformats.org/markup-compatibility/2006">
              <mc:Choice xmlns:v="urn:schemas-microsoft-com:vml" Requires="v">
                <p:oleObj spid="_x0000_s3081" name="Photo Editor Photo" r:id="rId5" imgW="1390844" imgH="980952" progId="">
                  <p:embed/>
                </p:oleObj>
              </mc:Choice>
              <mc:Fallback>
                <p:oleObj name="Photo Editor Photo" r:id="rId5" imgW="1390844" imgH="980952" progId="">
                  <p:embed/>
                  <p:pic>
                    <p:nvPicPr>
                      <p:cNvPr id="0" name="Picture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2000" y="3200400"/>
                        <a:ext cx="2667000" cy="1881188"/>
                      </a:xfrm>
                      <a:prstGeom prst="rect">
                        <a:avLst/>
                      </a:prstGeom>
                      <a:noFill/>
                      <a:ln>
                        <a:noFill/>
                      </a:ln>
                      <a:effectLst>
                        <a:outerShdw dist="107763" dir="2700000" algn="ctr" rotWithShape="0">
                          <a:srgbClr val="FF6600">
                            <a:alpha val="5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3"/>
          <p:cNvSpPr>
            <a:spLocks noGrp="1" noChangeArrowheads="1"/>
          </p:cNvSpPr>
          <p:nvPr>
            <p:ph type="body" sz="half" idx="1"/>
          </p:nvPr>
        </p:nvSpPr>
        <p:spPr>
          <a:xfrm>
            <a:off x="609600" y="2362200"/>
            <a:ext cx="4038600" cy="3992562"/>
          </a:xfrm>
        </p:spPr>
        <p:txBody>
          <a:bodyPr/>
          <a:lstStyle/>
          <a:p>
            <a:pPr marL="341313" indent="-341313" eaLnBrk="1" hangingPunct="1">
              <a:lnSpc>
                <a:spcPct val="80000"/>
              </a:lnSpc>
              <a:buFontTx/>
              <a:buNone/>
            </a:pPr>
            <a:r>
              <a:rPr lang="en-US" sz="2000" dirty="0" smtClean="0"/>
              <a:t>1. Countries sign the CRC.</a:t>
            </a:r>
          </a:p>
          <a:p>
            <a:pPr marL="341313" indent="-341313" eaLnBrk="1" hangingPunct="1">
              <a:lnSpc>
                <a:spcPct val="80000"/>
              </a:lnSpc>
            </a:pPr>
            <a:endParaRPr lang="en-US" sz="2000" dirty="0" smtClean="0"/>
          </a:p>
          <a:p>
            <a:pPr marL="341313" indent="-341313" eaLnBrk="1" hangingPunct="1">
              <a:lnSpc>
                <a:spcPct val="80000"/>
              </a:lnSpc>
              <a:buFontTx/>
              <a:buNone/>
            </a:pPr>
            <a:r>
              <a:rPr lang="en-US" sz="2000" dirty="0" smtClean="0"/>
              <a:t>2. Countries ratify the CRC.</a:t>
            </a:r>
          </a:p>
          <a:p>
            <a:pPr marL="341313" indent="-341313" eaLnBrk="1" hangingPunct="1">
              <a:lnSpc>
                <a:spcPct val="80000"/>
              </a:lnSpc>
            </a:pPr>
            <a:endParaRPr lang="en-US" sz="2000" dirty="0" smtClean="0"/>
          </a:p>
          <a:p>
            <a:pPr marL="341313" indent="-341313" eaLnBrk="1" hangingPunct="1">
              <a:lnSpc>
                <a:spcPct val="80000"/>
              </a:lnSpc>
              <a:buFontTx/>
              <a:buNone/>
            </a:pPr>
            <a:r>
              <a:rPr lang="en-US" sz="2000" dirty="0" smtClean="0"/>
              <a:t>3. Countries rights widely known.</a:t>
            </a:r>
          </a:p>
          <a:p>
            <a:pPr marL="341313" indent="-341313" eaLnBrk="1" hangingPunct="1">
              <a:lnSpc>
                <a:spcPct val="80000"/>
              </a:lnSpc>
            </a:pPr>
            <a:endParaRPr lang="en-US" sz="2000" dirty="0" smtClean="0"/>
          </a:p>
          <a:p>
            <a:pPr marL="341313" indent="-341313" eaLnBrk="1" hangingPunct="1">
              <a:lnSpc>
                <a:spcPct val="80000"/>
              </a:lnSpc>
              <a:buFontTx/>
              <a:buNone/>
            </a:pPr>
            <a:r>
              <a:rPr lang="en-US" sz="2000" dirty="0" smtClean="0"/>
              <a:t>4. Committee on the Rights of the Child.</a:t>
            </a:r>
          </a:p>
          <a:p>
            <a:pPr marL="341313" indent="-341313" eaLnBrk="1" hangingPunct="1">
              <a:lnSpc>
                <a:spcPct val="80000"/>
              </a:lnSpc>
              <a:buFontTx/>
              <a:buNone/>
            </a:pPr>
            <a:endParaRPr lang="en-US" sz="2000" dirty="0" smtClean="0"/>
          </a:p>
          <a:p>
            <a:pPr marL="341313" indent="-341313" eaLnBrk="1" hangingPunct="1">
              <a:lnSpc>
                <a:spcPct val="80000"/>
              </a:lnSpc>
              <a:buFontTx/>
              <a:buNone/>
            </a:pPr>
            <a:r>
              <a:rPr lang="en-US" sz="2000" dirty="0" smtClean="0"/>
              <a:t>5. Committee reviews reports submitted by States Parties two years after ratification, and every 5 years thereafter.</a:t>
            </a:r>
          </a:p>
        </p:txBody>
      </p:sp>
      <p:sp>
        <p:nvSpPr>
          <p:cNvPr id="22532" name="Rectangle 4"/>
          <p:cNvSpPr>
            <a:spLocks noGrp="1" noChangeArrowheads="1"/>
          </p:cNvSpPr>
          <p:nvPr>
            <p:ph type="body" sz="half" idx="2"/>
          </p:nvPr>
        </p:nvSpPr>
        <p:spPr>
          <a:xfrm>
            <a:off x="4800600" y="2438400"/>
            <a:ext cx="3886200" cy="3124200"/>
          </a:xfrm>
        </p:spPr>
        <p:txBody>
          <a:bodyPr/>
          <a:lstStyle/>
          <a:p>
            <a:pPr eaLnBrk="1" hangingPunct="1">
              <a:lnSpc>
                <a:spcPct val="80000"/>
              </a:lnSpc>
              <a:buFontTx/>
              <a:buNone/>
            </a:pPr>
            <a:r>
              <a:rPr lang="en-US" sz="2000" dirty="0" smtClean="0"/>
              <a:t>6. States Parties make rights widely known.</a:t>
            </a:r>
          </a:p>
          <a:p>
            <a:pPr eaLnBrk="1" hangingPunct="1">
              <a:lnSpc>
                <a:spcPct val="80000"/>
              </a:lnSpc>
              <a:buFontTx/>
              <a:buNone/>
            </a:pPr>
            <a:endParaRPr lang="en-US" sz="2000" dirty="0" smtClean="0"/>
          </a:p>
          <a:p>
            <a:pPr eaLnBrk="1" hangingPunct="1">
              <a:lnSpc>
                <a:spcPct val="80000"/>
              </a:lnSpc>
              <a:buFontTx/>
              <a:buNone/>
            </a:pPr>
            <a:r>
              <a:rPr lang="en-US" sz="2000" dirty="0" smtClean="0"/>
              <a:t>7. Committee proposes special studies etc. to be undertaken in the countries.</a:t>
            </a:r>
          </a:p>
          <a:p>
            <a:pPr eaLnBrk="1" hangingPunct="1">
              <a:lnSpc>
                <a:spcPct val="80000"/>
              </a:lnSpc>
              <a:buFontTx/>
              <a:buNone/>
            </a:pPr>
            <a:endParaRPr lang="en-US" sz="2000" dirty="0" smtClean="0"/>
          </a:p>
          <a:p>
            <a:pPr eaLnBrk="1" hangingPunct="1">
              <a:lnSpc>
                <a:spcPct val="80000"/>
              </a:lnSpc>
              <a:buFontTx/>
              <a:buNone/>
            </a:pPr>
            <a:r>
              <a:rPr lang="en-US" sz="2000" dirty="0" smtClean="0"/>
              <a:t>8. All countries help each other implement the Convention.</a:t>
            </a:r>
          </a:p>
        </p:txBody>
      </p:sp>
      <p:pic>
        <p:nvPicPr>
          <p:cNvPr id="13316" name="Picture 6"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22535" name="Line 7"/>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3318" name="WordArt 8"/>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22537" name="Text Box 9"/>
          <p:cNvSpPr txBox="1">
            <a:spLocks noChangeArrowheads="1"/>
          </p:cNvSpPr>
          <p:nvPr/>
        </p:nvSpPr>
        <p:spPr bwMode="auto">
          <a:xfrm>
            <a:off x="1219200" y="1203325"/>
            <a:ext cx="3276600" cy="823913"/>
          </a:xfrm>
          <a:prstGeom prst="rect">
            <a:avLst/>
          </a:prstGeom>
          <a:noFill/>
          <a:ln w="9525">
            <a:noFill/>
            <a:miter lim="800000"/>
            <a:headEnd/>
            <a:tailEnd/>
          </a:ln>
          <a:effectLst/>
        </p:spPr>
        <p:txBody>
          <a:bodyPr>
            <a:spAutoFit/>
          </a:bodyPr>
          <a:lstStyle/>
          <a:p>
            <a:pPr>
              <a:spcBef>
                <a:spcPct val="50000"/>
              </a:spcBef>
              <a:defRPr/>
            </a:pPr>
            <a:r>
              <a:rPr lang="en-US" sz="4800" dirty="0">
                <a:effectLst>
                  <a:outerShdw blurRad="38100" dist="38100" dir="2700000" algn="tl">
                    <a:srgbClr val="C0C0C0"/>
                  </a:outerShdw>
                </a:effectLst>
                <a:latin typeface="Bodoni MT Poster Compressed" pitchFamily="18" charset="0"/>
              </a:rPr>
              <a:t>Enforcing the CRC</a:t>
            </a: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3"/>
          <p:cNvSpPr>
            <a:spLocks noGrp="1" noChangeArrowheads="1"/>
          </p:cNvSpPr>
          <p:nvPr>
            <p:ph type="body" idx="1"/>
          </p:nvPr>
        </p:nvSpPr>
        <p:spPr>
          <a:xfrm>
            <a:off x="533400" y="2514600"/>
            <a:ext cx="8153400" cy="4038600"/>
          </a:xfrm>
        </p:spPr>
        <p:txBody>
          <a:bodyPr/>
          <a:lstStyle/>
          <a:p>
            <a:r>
              <a:rPr lang="en-GB" sz="2800" dirty="0" err="1" smtClean="0"/>
              <a:t>Unicef</a:t>
            </a:r>
            <a:r>
              <a:rPr lang="en-GB" sz="2800" dirty="0" smtClean="0"/>
              <a:t> UK is a registered charity</a:t>
            </a:r>
          </a:p>
          <a:p>
            <a:r>
              <a:rPr lang="en-GB" sz="2800" dirty="0" smtClean="0"/>
              <a:t>They raise funds through donations from individuals, organisations and companies </a:t>
            </a:r>
          </a:p>
          <a:p>
            <a:r>
              <a:rPr lang="en-GB" sz="2800" dirty="0" smtClean="0"/>
              <a:t>Lobby and campaign to keep children safe</a:t>
            </a:r>
          </a:p>
          <a:p>
            <a:r>
              <a:rPr lang="en-GB" sz="2800" dirty="0" err="1" smtClean="0"/>
              <a:t>Unicef</a:t>
            </a:r>
            <a:r>
              <a:rPr lang="en-GB" sz="2800" dirty="0" smtClean="0"/>
              <a:t> UK works in schools, hospitals and with local authorities in the UK.</a:t>
            </a:r>
          </a:p>
          <a:p>
            <a:pPr marL="463550" indent="-463550" eaLnBrk="1" hangingPunct="1">
              <a:lnSpc>
                <a:spcPct val="80000"/>
              </a:lnSpc>
              <a:buClr>
                <a:srgbClr val="FF6600"/>
              </a:buClr>
              <a:buFont typeface="Arial" charset="0"/>
              <a:buChar char="◘"/>
            </a:pPr>
            <a:endParaRPr lang="en-GB" sz="2000" dirty="0" smtClean="0"/>
          </a:p>
          <a:p>
            <a:pPr marL="463550" indent="-463550" algn="r" eaLnBrk="1" hangingPunct="1">
              <a:lnSpc>
                <a:spcPct val="80000"/>
              </a:lnSpc>
              <a:buClr>
                <a:srgbClr val="FF6600"/>
              </a:buClr>
              <a:buNone/>
            </a:pPr>
            <a:r>
              <a:rPr lang="en-GB" sz="2000" dirty="0" smtClean="0"/>
              <a:t>(www.unicef.org.uk)</a:t>
            </a:r>
          </a:p>
          <a:p>
            <a:pPr marL="463550" indent="-463550" eaLnBrk="1" hangingPunct="1">
              <a:lnSpc>
                <a:spcPct val="80000"/>
              </a:lnSpc>
              <a:buClr>
                <a:srgbClr val="FF6600"/>
              </a:buClr>
              <a:buFont typeface="Arial" charset="0"/>
              <a:buChar char="◘"/>
            </a:pPr>
            <a:endParaRPr lang="en-US" sz="2000" dirty="0" smtClean="0"/>
          </a:p>
        </p:txBody>
      </p:sp>
      <p:pic>
        <p:nvPicPr>
          <p:cNvPr id="16387" name="Picture 5"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34822" name="Line 6"/>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6389" name="WordArt 7"/>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34824" name="Text Box 8"/>
          <p:cNvSpPr txBox="1">
            <a:spLocks noChangeArrowheads="1"/>
          </p:cNvSpPr>
          <p:nvPr/>
        </p:nvSpPr>
        <p:spPr bwMode="auto">
          <a:xfrm>
            <a:off x="1219200" y="1203325"/>
            <a:ext cx="3276600" cy="823913"/>
          </a:xfrm>
          <a:prstGeom prst="rect">
            <a:avLst/>
          </a:prstGeom>
          <a:noFill/>
          <a:ln w="9525">
            <a:noFill/>
            <a:miter lim="800000"/>
            <a:headEnd/>
            <a:tailEnd/>
          </a:ln>
          <a:effectLst/>
        </p:spPr>
        <p:txBody>
          <a:bodyPr>
            <a:spAutoFit/>
          </a:bodyPr>
          <a:lstStyle/>
          <a:p>
            <a:pPr>
              <a:spcBef>
                <a:spcPct val="50000"/>
              </a:spcBef>
              <a:defRPr/>
            </a:pPr>
            <a:endParaRPr lang="en-US" sz="4800" dirty="0">
              <a:effectLst>
                <a:outerShdw blurRad="38100" dist="38100" dir="2700000" algn="tl">
                  <a:srgbClr val="C0C0C0"/>
                </a:outerShdw>
              </a:effectLst>
              <a:latin typeface="Bodoni MT Poster Compressed" pitchFamily="18" charset="0"/>
            </a:endParaRPr>
          </a:p>
        </p:txBody>
      </p:sp>
      <p:sp>
        <p:nvSpPr>
          <p:cNvPr id="7" name="TextBox 6"/>
          <p:cNvSpPr txBox="1"/>
          <p:nvPr/>
        </p:nvSpPr>
        <p:spPr>
          <a:xfrm>
            <a:off x="1600200" y="1371600"/>
            <a:ext cx="5105400" cy="830997"/>
          </a:xfrm>
          <a:prstGeom prst="rect">
            <a:avLst/>
          </a:prstGeom>
          <a:noFill/>
        </p:spPr>
        <p:txBody>
          <a:bodyPr wrap="square" rtlCol="0">
            <a:spAutoFit/>
          </a:bodyPr>
          <a:lstStyle/>
          <a:p>
            <a:r>
              <a:rPr lang="en-US" sz="4800" dirty="0" smtClean="0">
                <a:effectLst>
                  <a:outerShdw blurRad="38100" dist="38100" dir="2700000" algn="tl">
                    <a:srgbClr val="C0C0C0"/>
                  </a:outerShdw>
                </a:effectLst>
                <a:latin typeface="Bodoni MT Poster Compressed" pitchFamily="18" charset="0"/>
              </a:rPr>
              <a:t>What is </a:t>
            </a:r>
            <a:r>
              <a:rPr lang="en-US" sz="4800" dirty="0" err="1" smtClean="0">
                <a:effectLst>
                  <a:outerShdw blurRad="38100" dist="38100" dir="2700000" algn="tl">
                    <a:srgbClr val="C0C0C0"/>
                  </a:outerShdw>
                </a:effectLst>
                <a:latin typeface="Bodoni MT Poster Compressed" pitchFamily="18" charset="0"/>
              </a:rPr>
              <a:t>Unicef</a:t>
            </a:r>
            <a:r>
              <a:rPr lang="en-US" sz="4800" dirty="0" smtClean="0">
                <a:effectLst>
                  <a:outerShdw blurRad="38100" dist="38100" dir="2700000" algn="tl">
                    <a:srgbClr val="C0C0C0"/>
                  </a:outerShdw>
                </a:effectLst>
                <a:latin typeface="Bodoni MT Poster Compressed" pitchFamily="18" charset="0"/>
              </a:rPr>
              <a:t>?</a:t>
            </a:r>
            <a:endParaRPr lang="en-GB" sz="4800" dirty="0"/>
          </a:p>
        </p:txBody>
      </p:sp>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3"/>
          <p:cNvSpPr>
            <a:spLocks noGrp="1" noChangeArrowheads="1"/>
          </p:cNvSpPr>
          <p:nvPr>
            <p:ph type="body" idx="1"/>
          </p:nvPr>
        </p:nvSpPr>
        <p:spPr>
          <a:xfrm>
            <a:off x="533400" y="2209800"/>
            <a:ext cx="8153400" cy="4343400"/>
          </a:xfrm>
        </p:spPr>
        <p:txBody>
          <a:bodyPr/>
          <a:lstStyle/>
          <a:p>
            <a:r>
              <a:rPr lang="en-GB" sz="2400" dirty="0" err="1" smtClean="0"/>
              <a:t>Unicef</a:t>
            </a:r>
            <a:r>
              <a:rPr lang="en-GB" sz="2400" dirty="0" smtClean="0"/>
              <a:t> UK is a charitable company limited by guarantee and is governed by a Board of Trustees. The Board meets regularly to discuss the charity’s strategic direction.</a:t>
            </a:r>
          </a:p>
          <a:p>
            <a:pPr>
              <a:buNone/>
            </a:pPr>
            <a:endParaRPr lang="en-GB" sz="2400" dirty="0" smtClean="0"/>
          </a:p>
          <a:p>
            <a:r>
              <a:rPr lang="en-GB" sz="2400" dirty="0" err="1" smtClean="0"/>
              <a:t>Unicef</a:t>
            </a:r>
            <a:r>
              <a:rPr lang="en-GB" sz="2400" dirty="0" smtClean="0"/>
              <a:t> UK was established in 1956 and is one of 36 </a:t>
            </a:r>
            <a:r>
              <a:rPr lang="en-GB" sz="2400" dirty="0" err="1" smtClean="0"/>
              <a:t>Unicef</a:t>
            </a:r>
            <a:r>
              <a:rPr lang="en-GB" sz="2400" dirty="0" smtClean="0"/>
              <a:t> National Committees based in industrialised countries.</a:t>
            </a:r>
          </a:p>
          <a:p>
            <a:pPr algn="r">
              <a:buNone/>
            </a:pPr>
            <a:r>
              <a:rPr lang="en-GB" sz="2400" dirty="0" smtClean="0"/>
              <a:t>(www.unicef.org.uk)</a:t>
            </a:r>
          </a:p>
          <a:p>
            <a:pPr>
              <a:buNone/>
            </a:pPr>
            <a:endParaRPr lang="en-GB" sz="2400" dirty="0" smtClean="0"/>
          </a:p>
          <a:p>
            <a:pPr marL="463550" indent="-463550" eaLnBrk="1" hangingPunct="1">
              <a:lnSpc>
                <a:spcPct val="80000"/>
              </a:lnSpc>
              <a:buClr>
                <a:srgbClr val="FF6600"/>
              </a:buClr>
              <a:buFont typeface="Arial" charset="0"/>
              <a:buChar char="◘"/>
            </a:pPr>
            <a:endParaRPr lang="en-US" sz="2000" dirty="0" smtClean="0"/>
          </a:p>
        </p:txBody>
      </p:sp>
      <p:pic>
        <p:nvPicPr>
          <p:cNvPr id="16387" name="Picture 5"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34822" name="Line 6"/>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6389" name="WordArt 7"/>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3"/>
          <p:cNvSpPr>
            <a:spLocks noGrp="1" noChangeArrowheads="1"/>
          </p:cNvSpPr>
          <p:nvPr>
            <p:ph type="body" idx="1"/>
          </p:nvPr>
        </p:nvSpPr>
        <p:spPr>
          <a:xfrm>
            <a:off x="533400" y="2209800"/>
            <a:ext cx="8153400" cy="4343400"/>
          </a:xfrm>
        </p:spPr>
        <p:txBody>
          <a:bodyPr/>
          <a:lstStyle/>
          <a:p>
            <a:r>
              <a:rPr lang="en-GB" sz="2400" dirty="0" smtClean="0"/>
              <a:t>The CRC is the basis of all of </a:t>
            </a:r>
            <a:r>
              <a:rPr lang="en-GB" sz="2400" dirty="0" err="1" smtClean="0">
                <a:hlinkClick r:id="rId3"/>
              </a:rPr>
              <a:t>Unicef's</a:t>
            </a:r>
            <a:r>
              <a:rPr lang="en-GB" sz="2400" dirty="0" smtClean="0">
                <a:hlinkClick r:id="rId3"/>
              </a:rPr>
              <a:t> work</a:t>
            </a:r>
            <a:r>
              <a:rPr lang="en-GB" sz="2400" dirty="0" smtClean="0"/>
              <a:t>. It is the most complete statement of children’s rights ever produced and is the most widely-ratified international human rights treaty in history.</a:t>
            </a:r>
          </a:p>
          <a:p>
            <a:pPr>
              <a:buNone/>
            </a:pPr>
            <a:endParaRPr lang="en-GB" sz="2400" dirty="0" smtClean="0"/>
          </a:p>
          <a:p>
            <a:r>
              <a:rPr lang="en-GB" sz="2400" dirty="0" smtClean="0"/>
              <a:t>These rights describe what a child needs to survive, grow, participate and fulfil their potential. They apply equally to every child, regardless of who they are or where they come from.</a:t>
            </a:r>
          </a:p>
          <a:p>
            <a:pPr algn="r">
              <a:buNone/>
            </a:pPr>
            <a:r>
              <a:rPr lang="en-GB" sz="2400" dirty="0" smtClean="0"/>
              <a:t>(www.unicef.org.uk)</a:t>
            </a:r>
          </a:p>
          <a:p>
            <a:pPr>
              <a:buNone/>
            </a:pPr>
            <a:endParaRPr lang="en-GB" sz="2400" dirty="0" smtClean="0"/>
          </a:p>
          <a:p>
            <a:pPr marL="463550" indent="-463550" eaLnBrk="1" hangingPunct="1">
              <a:lnSpc>
                <a:spcPct val="80000"/>
              </a:lnSpc>
              <a:buClr>
                <a:srgbClr val="FF6600"/>
              </a:buClr>
              <a:buFont typeface="Arial" charset="0"/>
              <a:buChar char="◘"/>
            </a:pPr>
            <a:endParaRPr lang="en-US" sz="2000" dirty="0" smtClean="0"/>
          </a:p>
        </p:txBody>
      </p:sp>
      <p:pic>
        <p:nvPicPr>
          <p:cNvPr id="16387" name="Picture 5" descr="j0343205"/>
          <p:cNvPicPr>
            <a:picLocks noChangeAspect="1" noChangeArrowheads="1"/>
          </p:cNvPicPr>
          <p:nvPr/>
        </p:nvPicPr>
        <p:blipFill>
          <a:blip r:embed="rId4"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34822" name="Line 6"/>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6389" name="WordArt 7"/>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3"/>
          <p:cNvSpPr>
            <a:spLocks noGrp="1" noChangeArrowheads="1"/>
          </p:cNvSpPr>
          <p:nvPr>
            <p:ph type="body" idx="1"/>
          </p:nvPr>
        </p:nvSpPr>
        <p:spPr>
          <a:xfrm>
            <a:off x="533400" y="2209800"/>
            <a:ext cx="8153400" cy="4343400"/>
          </a:xfrm>
        </p:spPr>
        <p:txBody>
          <a:bodyPr/>
          <a:lstStyle/>
          <a:p>
            <a:pPr marL="463550" indent="-463550" eaLnBrk="1" hangingPunct="1">
              <a:lnSpc>
                <a:spcPct val="80000"/>
              </a:lnSpc>
              <a:buClr>
                <a:srgbClr val="FF6600"/>
              </a:buClr>
              <a:buFont typeface="Arial" charset="0"/>
              <a:buChar char="◘"/>
            </a:pPr>
            <a:r>
              <a:rPr lang="en-US" sz="1800" dirty="0" smtClean="0"/>
              <a:t>What rights does the CRC provide children?</a:t>
            </a:r>
          </a:p>
          <a:p>
            <a:pPr marL="463550" indent="-463550" eaLnBrk="1" hangingPunct="1">
              <a:lnSpc>
                <a:spcPct val="80000"/>
              </a:lnSpc>
              <a:buClr>
                <a:srgbClr val="FF6600"/>
              </a:buClr>
              <a:buFont typeface="Arial" charset="0"/>
              <a:buChar char="◘"/>
            </a:pPr>
            <a:endParaRPr lang="en-US" sz="1800" dirty="0" smtClean="0"/>
          </a:p>
          <a:p>
            <a:pPr marL="463550" indent="-463550" eaLnBrk="1" hangingPunct="1">
              <a:lnSpc>
                <a:spcPct val="80000"/>
              </a:lnSpc>
              <a:buClr>
                <a:srgbClr val="FF6600"/>
              </a:buClr>
              <a:buFont typeface="Arial" charset="0"/>
              <a:buChar char="◘"/>
            </a:pPr>
            <a:r>
              <a:rPr lang="en-US" sz="1800" dirty="0" smtClean="0"/>
              <a:t>How important do you think it is for the government to protect specifically the rights of its children?</a:t>
            </a:r>
          </a:p>
          <a:p>
            <a:pPr marL="463550" indent="-463550" eaLnBrk="1" hangingPunct="1">
              <a:lnSpc>
                <a:spcPct val="80000"/>
              </a:lnSpc>
              <a:buClr>
                <a:srgbClr val="FF6600"/>
              </a:buClr>
              <a:buFont typeface="Arial" charset="0"/>
              <a:buChar char="◘"/>
            </a:pPr>
            <a:endParaRPr lang="en-US" sz="1800" dirty="0" smtClean="0"/>
          </a:p>
          <a:p>
            <a:pPr marL="463550" indent="-463550" eaLnBrk="1" hangingPunct="1">
              <a:lnSpc>
                <a:spcPct val="80000"/>
              </a:lnSpc>
              <a:buClr>
                <a:srgbClr val="FF6600"/>
              </a:buClr>
              <a:buFont typeface="Arial" charset="0"/>
              <a:buChar char="◘"/>
            </a:pPr>
            <a:r>
              <a:rPr lang="en-US" sz="1800" dirty="0" smtClean="0"/>
              <a:t>What have you learned about your own rights?</a:t>
            </a:r>
          </a:p>
          <a:p>
            <a:pPr marL="463550" indent="-463550" eaLnBrk="1" hangingPunct="1">
              <a:lnSpc>
                <a:spcPct val="80000"/>
              </a:lnSpc>
              <a:buClr>
                <a:srgbClr val="FF6600"/>
              </a:buClr>
              <a:buFont typeface="Arial" charset="0"/>
              <a:buChar char="◘"/>
            </a:pPr>
            <a:endParaRPr lang="en-US" sz="1800" dirty="0" smtClean="0"/>
          </a:p>
          <a:p>
            <a:pPr marL="463550" indent="-463550" eaLnBrk="1" hangingPunct="1">
              <a:lnSpc>
                <a:spcPct val="80000"/>
              </a:lnSpc>
              <a:buClr>
                <a:srgbClr val="FF6600"/>
              </a:buClr>
              <a:buFont typeface="Arial" charset="0"/>
              <a:buChar char="◘"/>
            </a:pPr>
            <a:r>
              <a:rPr lang="en-US" sz="1800" dirty="0" smtClean="0"/>
              <a:t>Are there any rights that you think should be added to the CRC?</a:t>
            </a:r>
          </a:p>
          <a:p>
            <a:pPr marL="463550" indent="-463550" eaLnBrk="1" hangingPunct="1">
              <a:lnSpc>
                <a:spcPct val="80000"/>
              </a:lnSpc>
              <a:buClr>
                <a:srgbClr val="FF6600"/>
              </a:buClr>
              <a:buFont typeface="Arial" charset="0"/>
              <a:buChar char="◘"/>
            </a:pPr>
            <a:endParaRPr lang="en-US" sz="1800" dirty="0" smtClean="0"/>
          </a:p>
          <a:p>
            <a:pPr marL="463550" indent="-463550" eaLnBrk="1" hangingPunct="1">
              <a:lnSpc>
                <a:spcPct val="80000"/>
              </a:lnSpc>
              <a:buClr>
                <a:srgbClr val="FF6600"/>
              </a:buClr>
              <a:buFont typeface="Arial" charset="0"/>
              <a:buChar char="◘"/>
            </a:pPr>
            <a:r>
              <a:rPr lang="en-US" sz="1800" dirty="0" smtClean="0"/>
              <a:t>If so many countries have signed the CRC, why are children’s rights still being violated?</a:t>
            </a:r>
          </a:p>
          <a:p>
            <a:pPr marL="463550" indent="-463550" eaLnBrk="1" hangingPunct="1">
              <a:lnSpc>
                <a:spcPct val="80000"/>
              </a:lnSpc>
              <a:buClr>
                <a:srgbClr val="FF6600"/>
              </a:buClr>
              <a:buFont typeface="Arial" charset="0"/>
              <a:buChar char="◘"/>
            </a:pPr>
            <a:endParaRPr lang="en-US" sz="1800" dirty="0" smtClean="0"/>
          </a:p>
          <a:p>
            <a:pPr marL="463550" indent="-463550" eaLnBrk="1" hangingPunct="1">
              <a:lnSpc>
                <a:spcPct val="80000"/>
              </a:lnSpc>
              <a:buClr>
                <a:srgbClr val="FF6600"/>
              </a:buClr>
              <a:buFont typeface="Arial" charset="0"/>
              <a:buChar char="◘"/>
            </a:pPr>
            <a:r>
              <a:rPr lang="en-US" sz="1800" dirty="0" smtClean="0"/>
              <a:t>If you were in the United Nations, what would be your most important goal for children’s rights?</a:t>
            </a:r>
          </a:p>
          <a:p>
            <a:pPr marL="463550" indent="-463550" eaLnBrk="1" hangingPunct="1">
              <a:lnSpc>
                <a:spcPct val="80000"/>
              </a:lnSpc>
              <a:buClr>
                <a:srgbClr val="FF6600"/>
              </a:buClr>
              <a:buFont typeface="Arial" charset="0"/>
              <a:buChar char="◘"/>
            </a:pPr>
            <a:endParaRPr lang="en-US" sz="1800" dirty="0" smtClean="0"/>
          </a:p>
          <a:p>
            <a:pPr marL="463550" indent="-463550" eaLnBrk="1" hangingPunct="1">
              <a:lnSpc>
                <a:spcPct val="80000"/>
              </a:lnSpc>
              <a:buClr>
                <a:srgbClr val="FF6600"/>
              </a:buClr>
              <a:buFont typeface="Arial" charset="0"/>
              <a:buChar char="◘"/>
            </a:pPr>
            <a:r>
              <a:rPr lang="en-GB" sz="1800" dirty="0" smtClean="0"/>
              <a:t>What is the organisation working for children recognised by the CRC?</a:t>
            </a:r>
          </a:p>
          <a:p>
            <a:pPr marL="463550" indent="-463550" eaLnBrk="1" hangingPunct="1">
              <a:lnSpc>
                <a:spcPct val="80000"/>
              </a:lnSpc>
              <a:buClr>
                <a:srgbClr val="FF6600"/>
              </a:buClr>
              <a:buNone/>
            </a:pPr>
            <a:endParaRPr lang="en-US" sz="1800" dirty="0" smtClean="0"/>
          </a:p>
          <a:p>
            <a:pPr marL="463550" indent="-463550" eaLnBrk="1" hangingPunct="1">
              <a:lnSpc>
                <a:spcPct val="80000"/>
              </a:lnSpc>
              <a:buClr>
                <a:srgbClr val="FF6600"/>
              </a:buClr>
              <a:buFont typeface="Arial" charset="0"/>
              <a:buChar char="◘"/>
            </a:pPr>
            <a:endParaRPr lang="en-US" sz="1800" dirty="0" smtClean="0"/>
          </a:p>
        </p:txBody>
      </p:sp>
      <p:pic>
        <p:nvPicPr>
          <p:cNvPr id="16387" name="Picture 5"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34822" name="Line 6"/>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6389" name="WordArt 7"/>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34824" name="Text Box 8"/>
          <p:cNvSpPr txBox="1">
            <a:spLocks noChangeArrowheads="1"/>
          </p:cNvSpPr>
          <p:nvPr/>
        </p:nvSpPr>
        <p:spPr bwMode="auto">
          <a:xfrm>
            <a:off x="1219200" y="1203325"/>
            <a:ext cx="3276600" cy="823913"/>
          </a:xfrm>
          <a:prstGeom prst="rect">
            <a:avLst/>
          </a:prstGeom>
          <a:noFill/>
          <a:ln w="9525">
            <a:noFill/>
            <a:miter lim="800000"/>
            <a:headEnd/>
            <a:tailEnd/>
          </a:ln>
          <a:effectLst/>
        </p:spPr>
        <p:txBody>
          <a:bodyPr>
            <a:spAutoFit/>
          </a:bodyPr>
          <a:lstStyle/>
          <a:p>
            <a:pPr>
              <a:spcBef>
                <a:spcPct val="50000"/>
              </a:spcBef>
              <a:defRPr/>
            </a:pPr>
            <a:r>
              <a:rPr lang="en-US" sz="4800" dirty="0">
                <a:effectLst>
                  <a:outerShdw blurRad="38100" dist="38100" dir="2700000" algn="tl">
                    <a:srgbClr val="C0C0C0"/>
                  </a:outerShdw>
                </a:effectLst>
                <a:latin typeface="Bodoni MT Poster Compressed" pitchFamily="18" charset="0"/>
              </a:rPr>
              <a:t>Recap and Discussion</a:t>
            </a:r>
          </a:p>
        </p:txBody>
      </p:sp>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3" name="Rectangle 3"/>
          <p:cNvSpPr>
            <a:spLocks noGrp="1" noChangeArrowheads="1"/>
          </p:cNvSpPr>
          <p:nvPr>
            <p:ph type="body" sz="half" idx="1"/>
          </p:nvPr>
        </p:nvSpPr>
        <p:spPr>
          <a:xfrm>
            <a:off x="304800" y="2438400"/>
            <a:ext cx="6705600" cy="4114800"/>
          </a:xfrm>
        </p:spPr>
        <p:txBody>
          <a:bodyPr/>
          <a:lstStyle/>
          <a:p>
            <a:pPr marL="463550" indent="-463550" eaLnBrk="1" hangingPunct="1">
              <a:lnSpc>
                <a:spcPct val="90000"/>
              </a:lnSpc>
              <a:buClr>
                <a:srgbClr val="FF6600"/>
              </a:buClr>
              <a:buFont typeface="Arial" charset="0"/>
              <a:buChar char="◘"/>
              <a:tabLst>
                <a:tab pos="914400" algn="l"/>
              </a:tabLst>
            </a:pPr>
            <a:r>
              <a:rPr lang="en-US" sz="2200" b="1" dirty="0" smtClean="0">
                <a:solidFill>
                  <a:srgbClr val="FF6600"/>
                </a:solidFill>
                <a:latin typeface="Kristen ITC" pitchFamily="66" charset="0"/>
              </a:rPr>
              <a:t>Educate</a:t>
            </a:r>
            <a:r>
              <a:rPr lang="en-US" sz="2200" b="1" dirty="0" smtClean="0"/>
              <a:t> </a:t>
            </a:r>
            <a:r>
              <a:rPr lang="en-US" sz="2200" dirty="0" smtClean="0"/>
              <a:t>yourself about the CRC.</a:t>
            </a:r>
          </a:p>
          <a:p>
            <a:pPr marL="463550" indent="-463550" eaLnBrk="1" hangingPunct="1">
              <a:lnSpc>
                <a:spcPct val="90000"/>
              </a:lnSpc>
              <a:buClr>
                <a:srgbClr val="FF6600"/>
              </a:buClr>
              <a:buFont typeface="Arial" charset="0"/>
              <a:buChar char="◘"/>
              <a:tabLst>
                <a:tab pos="914400" algn="l"/>
              </a:tabLst>
            </a:pPr>
            <a:endParaRPr lang="en-US" sz="1800" dirty="0" smtClean="0"/>
          </a:p>
          <a:p>
            <a:pPr marL="463550" indent="-463550" eaLnBrk="1" hangingPunct="1">
              <a:lnSpc>
                <a:spcPct val="90000"/>
              </a:lnSpc>
              <a:buClr>
                <a:srgbClr val="FF6600"/>
              </a:buClr>
              <a:buFont typeface="Arial" charset="0"/>
              <a:buChar char="◘"/>
              <a:tabLst>
                <a:tab pos="914400" algn="l"/>
              </a:tabLst>
            </a:pPr>
            <a:r>
              <a:rPr lang="en-US" sz="2200" b="1" dirty="0" smtClean="0">
                <a:solidFill>
                  <a:srgbClr val="FF6600"/>
                </a:solidFill>
                <a:latin typeface="Kristen ITC" pitchFamily="66" charset="0"/>
              </a:rPr>
              <a:t>Contact</a:t>
            </a:r>
            <a:r>
              <a:rPr lang="en-US" sz="2200" b="1" dirty="0" smtClean="0"/>
              <a:t> </a:t>
            </a:r>
            <a:r>
              <a:rPr lang="en-US" sz="2200" dirty="0" smtClean="0"/>
              <a:t>local, state, and national politicians</a:t>
            </a:r>
          </a:p>
          <a:p>
            <a:pPr marL="914400" lvl="1" indent="-336550" eaLnBrk="1" hangingPunct="1">
              <a:lnSpc>
                <a:spcPct val="90000"/>
              </a:lnSpc>
              <a:buClr>
                <a:srgbClr val="FF6600"/>
              </a:buClr>
              <a:buFontTx/>
              <a:buChar char="•"/>
              <a:tabLst>
                <a:tab pos="914400" algn="l"/>
              </a:tabLst>
            </a:pPr>
            <a:r>
              <a:rPr lang="en-US" sz="2200" dirty="0" smtClean="0"/>
              <a:t>Write letters asking them to ratify the CRC.</a:t>
            </a:r>
          </a:p>
          <a:p>
            <a:pPr marL="914400" lvl="1" indent="-336550" eaLnBrk="1" hangingPunct="1">
              <a:lnSpc>
                <a:spcPct val="90000"/>
              </a:lnSpc>
              <a:buClr>
                <a:srgbClr val="FF6600"/>
              </a:buClr>
              <a:buFont typeface="Arial" charset="0"/>
              <a:buChar char="◘"/>
              <a:tabLst>
                <a:tab pos="914400" algn="l"/>
              </a:tabLst>
            </a:pPr>
            <a:endParaRPr lang="en-US" sz="1800" dirty="0" smtClean="0"/>
          </a:p>
          <a:p>
            <a:pPr marL="463550" indent="-463550" eaLnBrk="1" hangingPunct="1">
              <a:lnSpc>
                <a:spcPct val="90000"/>
              </a:lnSpc>
              <a:buClr>
                <a:srgbClr val="FF6600"/>
              </a:buClr>
              <a:buFont typeface="Arial" charset="0"/>
              <a:buChar char="◘"/>
              <a:tabLst>
                <a:tab pos="914400" algn="l"/>
              </a:tabLst>
            </a:pPr>
            <a:r>
              <a:rPr lang="en-US" sz="2200" b="1" dirty="0" smtClean="0">
                <a:solidFill>
                  <a:srgbClr val="FF6600"/>
                </a:solidFill>
                <a:latin typeface="Kristen ITC" pitchFamily="66" charset="0"/>
              </a:rPr>
              <a:t>Talk</a:t>
            </a:r>
            <a:r>
              <a:rPr lang="en-US" sz="2200" b="1" dirty="0" smtClean="0">
                <a:latin typeface="Kristen ITC" pitchFamily="66" charset="0"/>
              </a:rPr>
              <a:t> </a:t>
            </a:r>
            <a:r>
              <a:rPr lang="en-US" sz="2200" dirty="0" smtClean="0"/>
              <a:t>to your parents about the CRC.</a:t>
            </a:r>
          </a:p>
          <a:p>
            <a:pPr marL="914400" lvl="1" indent="-336550" eaLnBrk="1" hangingPunct="1">
              <a:lnSpc>
                <a:spcPct val="90000"/>
              </a:lnSpc>
              <a:buClr>
                <a:srgbClr val="FF6600"/>
              </a:buClr>
              <a:buFontTx/>
              <a:buChar char="•"/>
              <a:tabLst>
                <a:tab pos="914400" algn="l"/>
              </a:tabLst>
            </a:pPr>
            <a:r>
              <a:rPr lang="en-US" sz="2200" dirty="0" smtClean="0"/>
              <a:t>Educate the adults in your life! </a:t>
            </a:r>
          </a:p>
          <a:p>
            <a:pPr marL="914400" lvl="1" indent="-336550" eaLnBrk="1" hangingPunct="1">
              <a:lnSpc>
                <a:spcPct val="90000"/>
              </a:lnSpc>
              <a:buClr>
                <a:srgbClr val="FF6600"/>
              </a:buClr>
              <a:buFont typeface="Arial" charset="0"/>
              <a:buChar char="◘"/>
              <a:tabLst>
                <a:tab pos="914400" algn="l"/>
              </a:tabLst>
            </a:pPr>
            <a:endParaRPr lang="en-US" sz="1800" dirty="0" smtClean="0"/>
          </a:p>
          <a:p>
            <a:pPr marL="463550" indent="-463550" eaLnBrk="1" hangingPunct="1">
              <a:lnSpc>
                <a:spcPct val="90000"/>
              </a:lnSpc>
              <a:buClr>
                <a:srgbClr val="FF6600"/>
              </a:buClr>
              <a:buFont typeface="Arial" charset="0"/>
              <a:buChar char="◘"/>
              <a:tabLst>
                <a:tab pos="914400" algn="l"/>
              </a:tabLst>
            </a:pPr>
            <a:r>
              <a:rPr lang="en-US" sz="2200" b="1" dirty="0" smtClean="0">
                <a:solidFill>
                  <a:srgbClr val="FF6600"/>
                </a:solidFill>
                <a:latin typeface="Kristen ITC" pitchFamily="66" charset="0"/>
              </a:rPr>
              <a:t>Advocate </a:t>
            </a:r>
            <a:r>
              <a:rPr lang="en-US" sz="2200" dirty="0" smtClean="0"/>
              <a:t>for awareness of the CRC.</a:t>
            </a:r>
          </a:p>
          <a:p>
            <a:pPr marL="914400" lvl="1" indent="-336550" eaLnBrk="1" hangingPunct="1">
              <a:lnSpc>
                <a:spcPct val="90000"/>
              </a:lnSpc>
              <a:buClr>
                <a:srgbClr val="FF6600"/>
              </a:buClr>
              <a:buFontTx/>
              <a:buChar char="•"/>
              <a:tabLst>
                <a:tab pos="914400" algn="l"/>
              </a:tabLst>
            </a:pPr>
            <a:r>
              <a:rPr lang="en-US" sz="2200" dirty="0" smtClean="0"/>
              <a:t>Begin a social awareness/ human </a:t>
            </a:r>
          </a:p>
          <a:p>
            <a:pPr marL="914400" lvl="1" indent="-336550" eaLnBrk="1" hangingPunct="1">
              <a:lnSpc>
                <a:spcPct val="90000"/>
              </a:lnSpc>
              <a:buClr>
                <a:srgbClr val="FF6600"/>
              </a:buClr>
              <a:buFontTx/>
              <a:buNone/>
              <a:tabLst>
                <a:tab pos="914400" algn="l"/>
              </a:tabLst>
            </a:pPr>
            <a:r>
              <a:rPr lang="en-US" sz="2200" dirty="0" smtClean="0"/>
              <a:t>	rights club.</a:t>
            </a:r>
          </a:p>
        </p:txBody>
      </p:sp>
      <p:pic>
        <p:nvPicPr>
          <p:cNvPr id="4100" name="Picture 5" descr="j0343205"/>
          <p:cNvPicPr>
            <a:picLocks noChangeAspect="1" noChangeArrowheads="1"/>
          </p:cNvPicPr>
          <p:nvPr/>
        </p:nvPicPr>
        <p:blipFill>
          <a:blip r:embed="rId4"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35846" name="Line 6"/>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4102" name="WordArt 7"/>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35848" name="Text Box 8"/>
          <p:cNvSpPr txBox="1">
            <a:spLocks noChangeArrowheads="1"/>
          </p:cNvSpPr>
          <p:nvPr/>
        </p:nvSpPr>
        <p:spPr bwMode="auto">
          <a:xfrm>
            <a:off x="1219200" y="1203325"/>
            <a:ext cx="32766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What Can You Do?</a:t>
            </a:r>
          </a:p>
        </p:txBody>
      </p:sp>
      <p:graphicFrame>
        <p:nvGraphicFramePr>
          <p:cNvPr id="4098" name="Object 9"/>
          <p:cNvGraphicFramePr>
            <a:graphicFrameLocks noGrp="1" noChangeAspect="1"/>
          </p:cNvGraphicFramePr>
          <p:nvPr>
            <p:ph sz="half" idx="2"/>
          </p:nvPr>
        </p:nvGraphicFramePr>
        <p:xfrm>
          <a:off x="5943600" y="4389438"/>
          <a:ext cx="2581275" cy="1858962"/>
        </p:xfrm>
        <a:graphic>
          <a:graphicData uri="http://schemas.openxmlformats.org/presentationml/2006/ole">
            <mc:AlternateContent xmlns:mc="http://schemas.openxmlformats.org/markup-compatibility/2006">
              <mc:Choice xmlns:v="urn:schemas-microsoft-com:vml" Requires="v">
                <p:oleObj spid="_x0000_s4105" name="Photo Editor Photo" r:id="rId5" imgW="1362265" imgH="980952" progId="">
                  <p:embed/>
                </p:oleObj>
              </mc:Choice>
              <mc:Fallback>
                <p:oleObj name="Photo Editor Photo" r:id="rId5" imgW="1362265" imgH="980952" progId="">
                  <p:embed/>
                  <p:pic>
                    <p:nvPicPr>
                      <p:cNvPr id="0" name="Picture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43600" y="4389438"/>
                        <a:ext cx="2581275" cy="1858962"/>
                      </a:xfrm>
                      <a:prstGeom prst="rect">
                        <a:avLst/>
                      </a:prstGeom>
                      <a:noFill/>
                      <a:ln>
                        <a:noFill/>
                      </a:ln>
                      <a:effectLst>
                        <a:outerShdw dist="107763" dir="2700000" algn="ctr" rotWithShape="0">
                          <a:srgbClr val="FF6600">
                            <a:alpha val="5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8" name="Rectangle 4"/>
          <p:cNvSpPr>
            <a:spLocks noGrp="1" noChangeArrowheads="1"/>
          </p:cNvSpPr>
          <p:nvPr>
            <p:ph type="body" sz="half" idx="1"/>
          </p:nvPr>
        </p:nvSpPr>
        <p:spPr>
          <a:xfrm>
            <a:off x="533400" y="2590800"/>
            <a:ext cx="4038600" cy="3611563"/>
          </a:xfrm>
        </p:spPr>
        <p:txBody>
          <a:bodyPr/>
          <a:lstStyle/>
          <a:p>
            <a:pPr marL="0" indent="0" eaLnBrk="1" hangingPunct="1">
              <a:buFontTx/>
              <a:buNone/>
            </a:pPr>
            <a:r>
              <a:rPr lang="en-US" sz="2000" dirty="0" smtClean="0"/>
              <a:t>Full Text of the CRC</a:t>
            </a:r>
          </a:p>
          <a:p>
            <a:pPr marL="0" indent="0" eaLnBrk="1" hangingPunct="1">
              <a:buFontTx/>
              <a:buNone/>
            </a:pPr>
            <a:r>
              <a:rPr lang="en-US" sz="2000" dirty="0" smtClean="0">
                <a:solidFill>
                  <a:srgbClr val="FF6600"/>
                </a:solidFill>
              </a:rPr>
              <a:t>www.unicef.org/crc/fulltext.htm</a:t>
            </a:r>
          </a:p>
          <a:p>
            <a:pPr marL="0" indent="0" eaLnBrk="1" hangingPunct="1">
              <a:buFontTx/>
              <a:buNone/>
            </a:pPr>
            <a:endParaRPr lang="en-US" sz="2000" dirty="0" smtClean="0">
              <a:solidFill>
                <a:srgbClr val="FF6600"/>
              </a:solidFill>
            </a:endParaRPr>
          </a:p>
          <a:p>
            <a:pPr marL="0" indent="0" eaLnBrk="1" hangingPunct="1">
              <a:buFontTx/>
              <a:buNone/>
            </a:pPr>
            <a:r>
              <a:rPr lang="en-US" sz="2000" dirty="0" smtClean="0"/>
              <a:t>Campaign for the US Ratification of the CRC</a:t>
            </a:r>
          </a:p>
          <a:p>
            <a:pPr marL="0" indent="0" eaLnBrk="1" hangingPunct="1">
              <a:buFontTx/>
              <a:buNone/>
            </a:pPr>
            <a:r>
              <a:rPr lang="en-US" sz="2000" dirty="0" smtClean="0">
                <a:solidFill>
                  <a:srgbClr val="FF6600"/>
                </a:solidFill>
              </a:rPr>
              <a:t>www.childrightscampaign.org</a:t>
            </a:r>
          </a:p>
          <a:p>
            <a:pPr marL="0" indent="0" eaLnBrk="1" hangingPunct="1">
              <a:buFontTx/>
              <a:buNone/>
            </a:pPr>
            <a:endParaRPr lang="en-US" sz="2000" dirty="0" smtClean="0">
              <a:solidFill>
                <a:srgbClr val="FF6600"/>
              </a:solidFill>
            </a:endParaRPr>
          </a:p>
          <a:p>
            <a:pPr marL="0" indent="0" eaLnBrk="1" hangingPunct="1">
              <a:buFontTx/>
              <a:buNone/>
            </a:pPr>
            <a:r>
              <a:rPr lang="en-US" sz="2000" dirty="0" smtClean="0"/>
              <a:t>UNICEF</a:t>
            </a:r>
          </a:p>
          <a:p>
            <a:pPr marL="0" indent="0" eaLnBrk="1" hangingPunct="1">
              <a:buFontTx/>
              <a:buNone/>
            </a:pPr>
            <a:r>
              <a:rPr lang="en-US" sz="2000" dirty="0" smtClean="0">
                <a:solidFill>
                  <a:srgbClr val="FF6600"/>
                </a:solidFill>
              </a:rPr>
              <a:t>www.unicef.org</a:t>
            </a:r>
          </a:p>
          <a:p>
            <a:pPr marL="0" indent="0" eaLnBrk="1" hangingPunct="1">
              <a:buFontTx/>
              <a:buNone/>
            </a:pPr>
            <a:endParaRPr lang="en-US" sz="2000" dirty="0" smtClean="0">
              <a:solidFill>
                <a:srgbClr val="FF6600"/>
              </a:solidFill>
            </a:endParaRPr>
          </a:p>
        </p:txBody>
      </p:sp>
      <p:sp>
        <p:nvSpPr>
          <p:cNvPr id="36869" name="Rectangle 5"/>
          <p:cNvSpPr>
            <a:spLocks noGrp="1" noChangeArrowheads="1"/>
          </p:cNvSpPr>
          <p:nvPr>
            <p:ph type="body" sz="half" idx="2"/>
          </p:nvPr>
        </p:nvSpPr>
        <p:spPr>
          <a:xfrm>
            <a:off x="4724400" y="2620963"/>
            <a:ext cx="4038600" cy="3657600"/>
          </a:xfrm>
        </p:spPr>
        <p:txBody>
          <a:bodyPr/>
          <a:lstStyle/>
          <a:p>
            <a:pPr marL="0" indent="0" eaLnBrk="1" hangingPunct="1">
              <a:lnSpc>
                <a:spcPct val="90000"/>
              </a:lnSpc>
              <a:buFontTx/>
              <a:buNone/>
            </a:pPr>
            <a:r>
              <a:rPr lang="en-US" sz="2000" dirty="0" smtClean="0"/>
              <a:t>UN High Commission on Human Rights</a:t>
            </a:r>
          </a:p>
          <a:p>
            <a:pPr marL="0" indent="0" eaLnBrk="1" hangingPunct="1">
              <a:lnSpc>
                <a:spcPct val="90000"/>
              </a:lnSpc>
              <a:buFontTx/>
              <a:buNone/>
            </a:pPr>
            <a:r>
              <a:rPr lang="en-US" sz="2000" dirty="0" smtClean="0">
                <a:solidFill>
                  <a:srgbClr val="FF6600"/>
                </a:solidFill>
              </a:rPr>
              <a:t>www.unhcr.org</a:t>
            </a:r>
          </a:p>
          <a:p>
            <a:pPr marL="0" indent="0" eaLnBrk="1" hangingPunct="1">
              <a:lnSpc>
                <a:spcPct val="90000"/>
              </a:lnSpc>
              <a:buFontTx/>
              <a:buNone/>
            </a:pPr>
            <a:endParaRPr lang="en-US" sz="2000" dirty="0" smtClean="0">
              <a:solidFill>
                <a:srgbClr val="FF6600"/>
              </a:solidFill>
            </a:endParaRPr>
          </a:p>
          <a:p>
            <a:pPr marL="0" indent="0" eaLnBrk="1" hangingPunct="1">
              <a:lnSpc>
                <a:spcPct val="90000"/>
              </a:lnSpc>
              <a:buFontTx/>
              <a:buNone/>
            </a:pPr>
            <a:r>
              <a:rPr lang="en-US" sz="2000" dirty="0" smtClean="0"/>
              <a:t>Amnesty International</a:t>
            </a:r>
          </a:p>
          <a:p>
            <a:pPr marL="0" indent="0" eaLnBrk="1" hangingPunct="1">
              <a:lnSpc>
                <a:spcPct val="90000"/>
              </a:lnSpc>
              <a:buFontTx/>
              <a:buNone/>
            </a:pPr>
            <a:r>
              <a:rPr lang="en-US" sz="2000" dirty="0" smtClean="0">
                <a:solidFill>
                  <a:srgbClr val="FF6600"/>
                </a:solidFill>
              </a:rPr>
              <a:t>www.amnesty.org</a:t>
            </a:r>
          </a:p>
          <a:p>
            <a:pPr marL="0" indent="0" eaLnBrk="1" hangingPunct="1">
              <a:lnSpc>
                <a:spcPct val="90000"/>
              </a:lnSpc>
              <a:buFontTx/>
              <a:buNone/>
            </a:pPr>
            <a:endParaRPr lang="en-US" sz="2000" dirty="0" smtClean="0"/>
          </a:p>
          <a:p>
            <a:pPr marL="0" indent="0" eaLnBrk="1" hangingPunct="1">
              <a:lnSpc>
                <a:spcPct val="90000"/>
              </a:lnSpc>
              <a:buFontTx/>
              <a:buNone/>
            </a:pPr>
            <a:r>
              <a:rPr lang="en-US" sz="2000" dirty="0" smtClean="0"/>
              <a:t>Children’s Rights in Wales</a:t>
            </a:r>
          </a:p>
          <a:p>
            <a:pPr marL="0" indent="0" eaLnBrk="1" hangingPunct="1">
              <a:lnSpc>
                <a:spcPct val="90000"/>
              </a:lnSpc>
              <a:buFontTx/>
              <a:buNone/>
            </a:pPr>
            <a:r>
              <a:rPr lang="en-US" sz="2000" dirty="0" smtClean="0">
                <a:solidFill>
                  <a:srgbClr val="FF8307"/>
                </a:solidFill>
              </a:rPr>
              <a:t>www.childrensrightswales.org.uk</a:t>
            </a:r>
          </a:p>
          <a:p>
            <a:pPr marL="0" indent="0" eaLnBrk="1" hangingPunct="1">
              <a:lnSpc>
                <a:spcPct val="90000"/>
              </a:lnSpc>
              <a:buFontTx/>
              <a:buNone/>
            </a:pPr>
            <a:endParaRPr lang="en-US" sz="2000" dirty="0" smtClean="0"/>
          </a:p>
        </p:txBody>
      </p:sp>
      <p:pic>
        <p:nvPicPr>
          <p:cNvPr id="17412" name="Picture 7" descr="j0343205"/>
          <p:cNvPicPr>
            <a:picLocks noChangeAspect="1" noChangeArrowheads="1"/>
          </p:cNvPicPr>
          <p:nvPr/>
        </p:nvPicPr>
        <p:blipFill>
          <a:blip r:embed="rId3"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36872" name="Line 8"/>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7414" name="WordArt 9"/>
          <p:cNvSpPr>
            <a:spLocks noChangeArrowheads="1" noChangeShapeType="1" noTextEdit="1"/>
          </p:cNvSpPr>
          <p:nvPr/>
        </p:nvSpPr>
        <p:spPr bwMode="auto">
          <a:xfrm>
            <a:off x="1219200" y="495300"/>
            <a:ext cx="7543800" cy="3429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United Nations Convention </a:t>
            </a:r>
            <a:r>
              <a:rPr lang="en-GB" sz="2000" kern="10" dirty="0">
                <a:ln w="9525">
                  <a:solidFill>
                    <a:srgbClr val="000000"/>
                  </a:solidFill>
                  <a:round/>
                  <a:headEnd/>
                  <a:tailEnd/>
                </a:ln>
                <a:solidFill>
                  <a:srgbClr val="FF6600"/>
                </a:solidFill>
                <a:latin typeface="Kristen ITC"/>
              </a:rPr>
              <a:t>on the Rights of the Child</a:t>
            </a:r>
          </a:p>
        </p:txBody>
      </p:sp>
      <p:sp>
        <p:nvSpPr>
          <p:cNvPr id="36874" name="Text Box 10"/>
          <p:cNvSpPr txBox="1">
            <a:spLocks noChangeArrowheads="1"/>
          </p:cNvSpPr>
          <p:nvPr/>
        </p:nvSpPr>
        <p:spPr bwMode="auto">
          <a:xfrm>
            <a:off x="1219200" y="1203325"/>
            <a:ext cx="4495800" cy="823913"/>
          </a:xfrm>
          <a:prstGeom prst="rect">
            <a:avLst/>
          </a:prstGeom>
          <a:noFill/>
          <a:ln w="9525">
            <a:noFill/>
            <a:miter lim="800000"/>
            <a:headEnd/>
            <a:tailEnd/>
          </a:ln>
          <a:effectLst/>
        </p:spPr>
        <p:txBody>
          <a:bodyPr>
            <a:spAutoFit/>
          </a:bodyPr>
          <a:lstStyle/>
          <a:p>
            <a:pPr>
              <a:spcBef>
                <a:spcPct val="50000"/>
              </a:spcBef>
              <a:defRPr/>
            </a:pPr>
            <a:r>
              <a:rPr lang="en-US" sz="4800">
                <a:effectLst>
                  <a:outerShdw blurRad="38100" dist="38100" dir="2700000" algn="tl">
                    <a:srgbClr val="C0C0C0"/>
                  </a:outerShdw>
                </a:effectLst>
                <a:latin typeface="Bodoni MT Poster Compressed" pitchFamily="18" charset="0"/>
              </a:rPr>
              <a:t>For More Information</a:t>
            </a:r>
          </a:p>
        </p:txBody>
      </p:sp>
    </p:spTree>
  </p:cSld>
  <p:clrMapOvr>
    <a:masterClrMapping/>
  </p:clrMapOvr>
  <p:transition spd="med"/>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3"/>
          <p:cNvSpPr>
            <a:spLocks noGrp="1" noChangeArrowheads="1"/>
          </p:cNvSpPr>
          <p:nvPr>
            <p:ph type="body" idx="1"/>
          </p:nvPr>
        </p:nvSpPr>
        <p:spPr>
          <a:xfrm>
            <a:off x="762000" y="1828800"/>
            <a:ext cx="8153400" cy="4572000"/>
          </a:xfrm>
        </p:spPr>
        <p:txBody>
          <a:bodyPr/>
          <a:lstStyle/>
          <a:p>
            <a:pPr marL="514350" indent="-514350">
              <a:buNone/>
            </a:pPr>
            <a:r>
              <a:rPr lang="en-GB" sz="2000" dirty="0" smtClean="0"/>
              <a:t>Jones. P (2011) What are children’s rights: Contemporary </a:t>
            </a:r>
          </a:p>
          <a:p>
            <a:pPr marL="514350" indent="-514350">
              <a:buNone/>
            </a:pPr>
            <a:r>
              <a:rPr lang="en-GB" sz="2000" dirty="0" smtClean="0"/>
              <a:t>Developments and Debates in Jones, P. and Walker, G. (</a:t>
            </a:r>
            <a:r>
              <a:rPr lang="en-GB" sz="2000" dirty="0" err="1" smtClean="0"/>
              <a:t>Eds</a:t>
            </a:r>
            <a:r>
              <a:rPr lang="en-GB" sz="2000" dirty="0" smtClean="0"/>
              <a:t>) </a:t>
            </a:r>
          </a:p>
          <a:p>
            <a:pPr marL="514350" indent="-514350">
              <a:buNone/>
            </a:pPr>
            <a:r>
              <a:rPr lang="en-GB" sz="2000" u="sng" dirty="0" smtClean="0"/>
              <a:t>Children’s Rights in Practice. </a:t>
            </a:r>
            <a:r>
              <a:rPr lang="en-GB" sz="2000" dirty="0" smtClean="0"/>
              <a:t>London: Sage</a:t>
            </a:r>
          </a:p>
          <a:p>
            <a:pPr marL="514350" indent="-514350">
              <a:buNone/>
            </a:pPr>
            <a:endParaRPr lang="en-GB" sz="2000" dirty="0" smtClean="0"/>
          </a:p>
          <a:p>
            <a:pPr marL="514350" indent="-514350">
              <a:buNone/>
            </a:pPr>
            <a:r>
              <a:rPr lang="en-GB" sz="2000" dirty="0" smtClean="0"/>
              <a:t>Summary of UNCRC</a:t>
            </a:r>
          </a:p>
          <a:p>
            <a:pPr marL="514350" indent="-514350">
              <a:buNone/>
            </a:pPr>
            <a:r>
              <a:rPr lang="en-GB" sz="2000" dirty="0" smtClean="0">
                <a:hlinkClick r:id="rId3"/>
              </a:rPr>
              <a:t>http://www.unicef.org.uk/Documents/Publicationpdfs/UNCRC_summar</a:t>
            </a:r>
          </a:p>
          <a:p>
            <a:pPr marL="514350" indent="-514350">
              <a:buNone/>
            </a:pPr>
            <a:r>
              <a:rPr lang="en-GB" sz="2000" dirty="0" smtClean="0">
                <a:hlinkClick r:id="rId3"/>
              </a:rPr>
              <a:t>y.pdf</a:t>
            </a:r>
            <a:endParaRPr lang="en-GB" sz="2000" dirty="0" smtClean="0"/>
          </a:p>
          <a:p>
            <a:pPr marL="514350" indent="-514350">
              <a:buNone/>
            </a:pPr>
            <a:endParaRPr lang="en-GB" sz="2000" dirty="0" smtClean="0"/>
          </a:p>
          <a:p>
            <a:pPr marL="514350" indent="-514350">
              <a:buNone/>
            </a:pPr>
            <a:r>
              <a:rPr lang="en-GB" sz="2000" dirty="0" smtClean="0"/>
              <a:t>UN Human Rights link to UNCRC</a:t>
            </a:r>
          </a:p>
          <a:p>
            <a:pPr marL="514350" indent="-514350">
              <a:buNone/>
            </a:pPr>
            <a:r>
              <a:rPr lang="en-GB" sz="2000" dirty="0" smtClean="0">
                <a:hlinkClick r:id="rId4"/>
              </a:rPr>
              <a:t>http://www.ohchr.org/EN/HRBodies/CRC/Pages/CRCIntro.aspx</a:t>
            </a:r>
            <a:endParaRPr lang="en-GB" sz="2000" dirty="0" smtClean="0"/>
          </a:p>
          <a:p>
            <a:pPr marL="514350" indent="-514350">
              <a:buNone/>
            </a:pPr>
            <a:endParaRPr lang="en-GB" sz="2000" dirty="0" smtClean="0"/>
          </a:p>
          <a:p>
            <a:pPr marL="514350" indent="-514350">
              <a:buNone/>
            </a:pPr>
            <a:r>
              <a:rPr lang="en-GB" sz="2000" dirty="0" err="1" smtClean="0"/>
              <a:t>Unicef</a:t>
            </a:r>
            <a:endParaRPr lang="en-GB" sz="2000" dirty="0" smtClean="0"/>
          </a:p>
          <a:p>
            <a:pPr marL="514350" indent="-514350">
              <a:buNone/>
            </a:pPr>
            <a:r>
              <a:rPr lang="en-GB" sz="2000" dirty="0" smtClean="0">
                <a:hlinkClick r:id="rId5"/>
              </a:rPr>
              <a:t>www.unicef.org.uk</a:t>
            </a:r>
            <a:endParaRPr lang="en-GB" sz="2000" dirty="0" smtClean="0"/>
          </a:p>
          <a:p>
            <a:pPr marL="463550" indent="-463550" eaLnBrk="1" hangingPunct="1">
              <a:lnSpc>
                <a:spcPct val="80000"/>
              </a:lnSpc>
              <a:buClr>
                <a:srgbClr val="FF6600"/>
              </a:buClr>
              <a:buFont typeface="Arial" charset="0"/>
              <a:buChar char="◘"/>
            </a:pPr>
            <a:endParaRPr lang="en-US" sz="2000" dirty="0" smtClean="0"/>
          </a:p>
        </p:txBody>
      </p:sp>
      <p:pic>
        <p:nvPicPr>
          <p:cNvPr id="16387" name="Picture 5" descr="j0343205"/>
          <p:cNvPicPr>
            <a:picLocks noChangeAspect="1" noChangeArrowheads="1"/>
          </p:cNvPicPr>
          <p:nvPr/>
        </p:nvPicPr>
        <p:blipFill>
          <a:blip r:embed="rId6" cstate="print">
            <a:lum bright="70000" contrast="24000"/>
          </a:blip>
          <a:srcRect/>
          <a:stretch>
            <a:fillRect/>
          </a:stretch>
        </p:blipFill>
        <p:spPr bwMode="auto">
          <a:xfrm>
            <a:off x="115888" y="152400"/>
            <a:ext cx="1179512" cy="1752600"/>
          </a:xfrm>
          <a:prstGeom prst="rect">
            <a:avLst/>
          </a:prstGeom>
          <a:noFill/>
          <a:ln w="9525">
            <a:noFill/>
            <a:miter lim="800000"/>
            <a:headEnd/>
            <a:tailEnd/>
          </a:ln>
        </p:spPr>
      </p:pic>
      <p:sp>
        <p:nvSpPr>
          <p:cNvPr id="34822" name="Line 6"/>
          <p:cNvSpPr>
            <a:spLocks noChangeShapeType="1"/>
          </p:cNvSpPr>
          <p:nvPr/>
        </p:nvSpPr>
        <p:spPr bwMode="auto">
          <a:xfrm>
            <a:off x="1524000" y="1066800"/>
            <a:ext cx="7162800" cy="0"/>
          </a:xfrm>
          <a:prstGeom prst="line">
            <a:avLst/>
          </a:prstGeom>
          <a:noFill/>
          <a:ln w="63500">
            <a:solidFill>
              <a:schemeClr val="tx1"/>
            </a:solidFill>
            <a:round/>
            <a:headEnd/>
            <a:tailEnd/>
          </a:ln>
          <a:effectLst>
            <a:outerShdw dist="107763" dir="2700000" algn="ctr" rotWithShape="0">
              <a:srgbClr val="FF6600">
                <a:alpha val="50000"/>
              </a:srgbClr>
            </a:outerShdw>
          </a:effectLst>
        </p:spPr>
        <p:txBody>
          <a:bodyPr/>
          <a:lstStyle/>
          <a:p>
            <a:pPr>
              <a:defRPr/>
            </a:pPr>
            <a:endParaRPr lang="en-GB"/>
          </a:p>
        </p:txBody>
      </p:sp>
      <p:sp>
        <p:nvSpPr>
          <p:cNvPr id="16389" name="WordArt 7"/>
          <p:cNvSpPr>
            <a:spLocks noChangeArrowheads="1" noChangeShapeType="1" noTextEdit="1"/>
          </p:cNvSpPr>
          <p:nvPr/>
        </p:nvSpPr>
        <p:spPr bwMode="auto">
          <a:xfrm>
            <a:off x="1676400" y="381000"/>
            <a:ext cx="6172200" cy="495300"/>
          </a:xfrm>
          <a:prstGeom prst="rect">
            <a:avLst/>
          </a:prstGeom>
        </p:spPr>
        <p:txBody>
          <a:bodyPr wrap="none" fromWordArt="1">
            <a:prstTxWarp prst="textPlain">
              <a:avLst>
                <a:gd name="adj" fmla="val 50000"/>
              </a:avLst>
            </a:prstTxWarp>
          </a:bodyPr>
          <a:lstStyle/>
          <a:p>
            <a:pPr algn="ctr"/>
            <a:r>
              <a:rPr lang="en-GB" sz="2000" kern="10" dirty="0" smtClean="0">
                <a:ln w="9525">
                  <a:solidFill>
                    <a:srgbClr val="000000"/>
                  </a:solidFill>
                  <a:round/>
                  <a:headEnd/>
                  <a:tailEnd/>
                </a:ln>
                <a:solidFill>
                  <a:srgbClr val="FF6600"/>
                </a:solidFill>
                <a:latin typeface="Kristen ITC"/>
              </a:rPr>
              <a:t>References</a:t>
            </a:r>
            <a:endParaRPr lang="en-GB" sz="2000" kern="10" dirty="0">
              <a:ln w="9525">
                <a:solidFill>
                  <a:srgbClr val="000000"/>
                </a:solidFill>
                <a:round/>
                <a:headEnd/>
                <a:tailEnd/>
              </a:ln>
              <a:solidFill>
                <a:srgbClr val="FF6600"/>
              </a:solidFill>
              <a:latin typeface="Kristen ITC"/>
            </a:endParaRP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Kristen ITC"/>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1105</TotalTime>
  <Words>1863</Words>
  <Application>Microsoft Office PowerPoint</Application>
  <PresentationFormat>On-screen Show (4:3)</PresentationFormat>
  <Paragraphs>336</Paragraphs>
  <Slides>39</Slides>
  <Notes>39</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41" baseType="lpstr">
      <vt:lpstr>Default Design</vt:lpstr>
      <vt:lpstr>Photo Editor Photo</vt:lpstr>
      <vt:lpstr>The United Nations</vt:lpstr>
      <vt:lpstr>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United Kingdom</vt:lpstr>
      <vt:lpstr>United Nations Convention on the Rights of the Child </vt:lpstr>
      <vt:lpstr>United Nations Convention on the Rights of the Child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Youth Advocate Program International</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United Nations Convention on the Rights of the Child</dc:title>
  <dc:creator>hchase</dc:creator>
  <cp:lastModifiedBy>Administrator</cp:lastModifiedBy>
  <cp:revision>55</cp:revision>
  <cp:lastPrinted>2015-10-12T11:13:15Z</cp:lastPrinted>
  <dcterms:created xsi:type="dcterms:W3CDTF">2004-12-08T15:40:11Z</dcterms:created>
  <dcterms:modified xsi:type="dcterms:W3CDTF">2015-10-12T11:53:10Z</dcterms:modified>
</cp:coreProperties>
</file>