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5" r:id="rId6"/>
    <p:sldId id="260" r:id="rId7"/>
    <p:sldId id="266" r:id="rId8"/>
    <p:sldId id="261" r:id="rId9"/>
    <p:sldId id="262" r:id="rId10"/>
    <p:sldId id="263"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7B4EA-610C-31A2-B5AE-82B9198B351A}" v="165" dt="2026-10-08T13:55:02.8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10/8/2026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dirty="0"/>
          </a:p>
        </p:txBody>
      </p:sp>
    </p:spTree>
    <p:extLst>
      <p:ext uri="{BB962C8B-B14F-4D97-AF65-F5344CB8AC3E}">
        <p14:creationId xmlns:p14="http://schemas.microsoft.com/office/powerpoint/2010/main" val="20497800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822276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10/8/2026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dirty="0"/>
          </a:p>
        </p:txBody>
      </p:sp>
    </p:spTree>
    <p:extLst>
      <p:ext uri="{BB962C8B-B14F-4D97-AF65-F5344CB8AC3E}">
        <p14:creationId xmlns:p14="http://schemas.microsoft.com/office/powerpoint/2010/main" val="30419829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dirty="0"/>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dirty="0"/>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10/8/2026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dirty="0"/>
          </a:p>
        </p:txBody>
      </p:sp>
    </p:spTree>
    <p:extLst>
      <p:ext uri="{BB962C8B-B14F-4D97-AF65-F5344CB8AC3E}">
        <p14:creationId xmlns:p14="http://schemas.microsoft.com/office/powerpoint/2010/main" val="31382472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15158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174136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dirty="0"/>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131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293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1304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dirty="0"/>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10/8/2026</a:t>
            </a:fld>
            <a:endParaRPr lang="en-US" dirty="0"/>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dirty="0"/>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616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10/8/2026</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dirty="0"/>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47174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10/8/2026</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3121572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10/8/2026</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1318020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10/8/2026</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1828322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10/8/2026</a:t>
            </a:fld>
            <a:endParaRPr lang="en-US" dirty="0"/>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3828334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03762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09901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dirty="0"/>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10/8/2026</a:t>
            </a:fld>
            <a:endParaRPr lang="en-US" dirty="0"/>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23238282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06249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619505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dirty="0"/>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3263937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4254595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10/8/2026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2259270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10/8/2026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10070277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10/8/2026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14425624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4282895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0985658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4817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dirty="0"/>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10/8/2026</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6865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680" y="-421957"/>
            <a:ext cx="10525760" cy="2286000"/>
          </a:xfrm>
        </p:spPr>
        <p:txBody>
          <a:bodyPr>
            <a:normAutofit/>
          </a:bodyPr>
          <a:lstStyle/>
          <a:p>
            <a:r>
              <a:rPr lang="en-GB" sz="4000" b="1" dirty="0">
                <a:solidFill>
                  <a:srgbClr val="0F1115"/>
                </a:solidFill>
                <a:highlight>
                  <a:srgbClr val="FFFFFF"/>
                </a:highlight>
                <a:latin typeface="Goudy Old Style"/>
                <a:ea typeface="+mj-lt"/>
                <a:cs typeface="+mj-lt"/>
              </a:rPr>
              <a:t>Understanding Shona‘s Developmental Needs: A Vygotskian Perspective</a:t>
            </a:r>
            <a:endParaRPr lang="en-GB" dirty="0"/>
          </a:p>
        </p:txBody>
      </p:sp>
      <p:sp>
        <p:nvSpPr>
          <p:cNvPr id="3" name="Subtitle 2"/>
          <p:cNvSpPr>
            <a:spLocks noGrp="1"/>
          </p:cNvSpPr>
          <p:nvPr>
            <p:ph type="subTitle" idx="1"/>
          </p:nvPr>
        </p:nvSpPr>
        <p:spPr>
          <a:xfrm>
            <a:off x="1524000" y="2880678"/>
            <a:ext cx="9144000" cy="3220402"/>
          </a:xfrm>
        </p:spPr>
        <p:txBody>
          <a:bodyPr vert="horz" lIns="91440" tIns="45720" rIns="91440" bIns="45720" rtlCol="0" anchor="t">
            <a:normAutofit/>
          </a:bodyPr>
          <a:lstStyle/>
          <a:p>
            <a:r>
              <a:rPr lang="en-GB" dirty="0"/>
              <a:t>Muskan Akhtar</a:t>
            </a:r>
          </a:p>
          <a:p>
            <a:r>
              <a:rPr lang="en-GB" dirty="0"/>
              <a:t>2420915</a:t>
            </a:r>
          </a:p>
          <a:p>
            <a:r>
              <a:rPr lang="en-GB" dirty="0"/>
              <a:t>Psychology in Health and Social Care</a:t>
            </a:r>
          </a:p>
          <a:p>
            <a:r>
              <a:rPr lang="en-GB" dirty="0"/>
              <a:t>LCHS4010</a:t>
            </a:r>
          </a:p>
          <a:p>
            <a:r>
              <a:rPr lang="en-GB" dirty="0"/>
              <a:t>Alice Clayton</a:t>
            </a:r>
          </a:p>
          <a:p>
            <a:r>
              <a:rPr lang="en-GB" dirty="0"/>
              <a:t>12/09/26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7648F-E592-E5BD-BD24-B7C732884010}"/>
              </a:ext>
            </a:extLst>
          </p:cNvPr>
          <p:cNvSpPr>
            <a:spLocks noGrp="1"/>
          </p:cNvSpPr>
          <p:nvPr>
            <p:ph type="title"/>
          </p:nvPr>
        </p:nvSpPr>
        <p:spPr/>
        <p:txBody>
          <a:bodyPr>
            <a:normAutofit/>
          </a:bodyPr>
          <a:lstStyle/>
          <a:p>
            <a:r>
              <a:rPr lang="en-US" dirty="0"/>
              <a:t>Introduction</a:t>
            </a:r>
          </a:p>
        </p:txBody>
      </p:sp>
      <p:sp>
        <p:nvSpPr>
          <p:cNvPr id="3" name="Footer Placeholder 2">
            <a:extLst>
              <a:ext uri="{FF2B5EF4-FFF2-40B4-BE49-F238E27FC236}">
                <a16:creationId xmlns:a16="http://schemas.microsoft.com/office/drawing/2014/main" id="{35AA9E06-AC80-788C-1EA2-1EB2B659C2A6}"/>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35A41E66-1AE9-BAD4-0113-9FD307101EB8}"/>
              </a:ext>
            </a:extLst>
          </p:cNvPr>
          <p:cNvSpPr>
            <a:spLocks noGrp="1"/>
          </p:cNvSpPr>
          <p:nvPr>
            <p:ph idx="1"/>
          </p:nvPr>
        </p:nvSpPr>
        <p:spPr/>
        <p:txBody>
          <a:bodyPr vert="horz" lIns="91440" tIns="45720" rIns="91440" bIns="45720" rtlCol="0" anchor="t">
            <a:normAutofit/>
          </a:bodyPr>
          <a:lstStyle/>
          <a:p>
            <a:r>
              <a:rPr lang="en-US" sz="1600" b="1" dirty="0">
                <a:solidFill>
                  <a:srgbClr val="0F1115"/>
                </a:solidFill>
                <a:highlight>
                  <a:srgbClr val="FFFFFF"/>
                </a:highlight>
                <a:latin typeface="Felix Titling"/>
                <a:ea typeface="+mn-lt"/>
                <a:cs typeface="+mn-lt"/>
              </a:rPr>
              <a:t>Setting the Scene</a:t>
            </a:r>
            <a:endParaRPr lang="en-US" sz="1600" b="1">
              <a:latin typeface="Felix Titling"/>
            </a:endParaRPr>
          </a:p>
          <a:p>
            <a:pPr marL="285750" indent="-285750">
              <a:buFont typeface="Arial"/>
              <a:buChar char="•"/>
            </a:pPr>
            <a:r>
              <a:rPr lang="en-US" sz="1600" b="1" dirty="0">
                <a:solidFill>
                  <a:srgbClr val="0F1115"/>
                </a:solidFill>
                <a:highlight>
                  <a:srgbClr val="FFFFFF"/>
                </a:highlight>
                <a:latin typeface="Felix Titling"/>
                <a:ea typeface="+mn-lt"/>
                <a:cs typeface="+mn-lt"/>
              </a:rPr>
              <a:t>Shona</a:t>
            </a:r>
            <a:r>
              <a:rPr lang="en-US" sz="1600" dirty="0">
                <a:solidFill>
                  <a:srgbClr val="0F1115"/>
                </a:solidFill>
                <a:highlight>
                  <a:srgbClr val="FFFFFF"/>
                </a:highlight>
                <a:latin typeface="Felix Titling"/>
                <a:ea typeface="+mn-lt"/>
                <a:cs typeface="+mn-lt"/>
              </a:rPr>
              <a:t>: 3-year-old, recently joined nursery</a:t>
            </a:r>
            <a:endParaRPr lang="en-US" sz="1600">
              <a:latin typeface="Felix Titling"/>
            </a:endParaRPr>
          </a:p>
          <a:p>
            <a:pPr marL="285750" indent="-285750">
              <a:buFont typeface="Arial"/>
              <a:buChar char="•"/>
            </a:pPr>
            <a:r>
              <a:rPr lang="en-US" sz="1600" b="1" dirty="0">
                <a:solidFill>
                  <a:srgbClr val="0F1115"/>
                </a:solidFill>
                <a:highlight>
                  <a:srgbClr val="FFFFFF"/>
                </a:highlight>
                <a:latin typeface="Felix Titling"/>
                <a:ea typeface="+mn-lt"/>
                <a:cs typeface="+mn-lt"/>
              </a:rPr>
              <a:t>Presenting behaviors</a:t>
            </a:r>
            <a:r>
              <a:rPr lang="en-US" sz="1600" dirty="0">
                <a:solidFill>
                  <a:srgbClr val="0F1115"/>
                </a:solidFill>
                <a:highlight>
                  <a:srgbClr val="FFFFFF"/>
                </a:highlight>
                <a:latin typeface="Felix Titling"/>
                <a:ea typeface="+mn-lt"/>
                <a:cs typeface="+mn-lt"/>
              </a:rPr>
              <a:t>: anxiety on separation, limited verbal communication, difficulty with group play</a:t>
            </a:r>
            <a:endParaRPr lang="en-US" sz="1600" dirty="0">
              <a:latin typeface="Felix Titling"/>
            </a:endParaRPr>
          </a:p>
          <a:p>
            <a:pPr marL="285750" indent="-285750">
              <a:buFont typeface="Arial"/>
              <a:buChar char="•"/>
            </a:pPr>
            <a:r>
              <a:rPr lang="en-US" sz="1600" b="1" dirty="0">
                <a:solidFill>
                  <a:srgbClr val="0F1115"/>
                </a:solidFill>
                <a:highlight>
                  <a:srgbClr val="FFFFFF"/>
                </a:highlight>
                <a:latin typeface="Felix Titling"/>
                <a:ea typeface="+mn-lt"/>
                <a:cs typeface="+mn-lt"/>
              </a:rPr>
              <a:t>Purpose</a:t>
            </a:r>
            <a:r>
              <a:rPr lang="en-US" sz="1600" dirty="0">
                <a:solidFill>
                  <a:srgbClr val="0F1115"/>
                </a:solidFill>
                <a:highlight>
                  <a:srgbClr val="FFFFFF"/>
                </a:highlight>
                <a:latin typeface="Felix Titling"/>
                <a:ea typeface="+mn-lt"/>
                <a:cs typeface="+mn-lt"/>
              </a:rPr>
              <a:t>: Apply Vygotsky‘s sociocultural theory to understand Shona’s developmental needs and propose evidence-based support strategies</a:t>
            </a:r>
            <a:endParaRPr lang="en-US" sz="1600">
              <a:latin typeface="Felix Titling"/>
            </a:endParaRPr>
          </a:p>
          <a:p>
            <a:r>
              <a:rPr lang="en-US" sz="1600" b="1" dirty="0">
                <a:solidFill>
                  <a:srgbClr val="0F1115"/>
                </a:solidFill>
                <a:highlight>
                  <a:srgbClr val="FFFFFF"/>
                </a:highlight>
                <a:latin typeface="Felix Titling"/>
                <a:ea typeface="+mn-lt"/>
                <a:cs typeface="+mn-lt"/>
              </a:rPr>
              <a:t>Key argument</a:t>
            </a:r>
            <a:r>
              <a:rPr lang="en-US" sz="1600" dirty="0">
                <a:solidFill>
                  <a:srgbClr val="0F1115"/>
                </a:solidFill>
                <a:highlight>
                  <a:srgbClr val="FFFFFF"/>
                </a:highlight>
                <a:latin typeface="Felix Titling"/>
                <a:ea typeface="+mn-lt"/>
                <a:cs typeface="+mn-lt"/>
              </a:rPr>
              <a:t>:</a:t>
            </a:r>
            <a:endParaRPr lang="en-US" sz="1600">
              <a:latin typeface="Felix Titling"/>
            </a:endParaRPr>
          </a:p>
          <a:p>
            <a:r>
              <a:rPr lang="en-US" sz="1600" dirty="0">
                <a:solidFill>
                  <a:srgbClr val="0F1115"/>
                </a:solidFill>
                <a:highlight>
                  <a:srgbClr val="FFFFFF"/>
                </a:highlight>
                <a:latin typeface="Felix Titling"/>
                <a:ea typeface="+mn-lt"/>
                <a:cs typeface="+mn-lt"/>
              </a:rPr>
              <a:t>Vygotsky‘s theory positions social interaction and cultural tools as the primary drivers of cognitive development. Shona’s difficulties can be understood not as deficits within the child, but as a mismatch between her current developmental level and the social support available in her new environment.</a:t>
            </a:r>
            <a:endParaRPr lang="en-US" sz="1600">
              <a:latin typeface="Felix Titling"/>
            </a:endParaRPr>
          </a:p>
          <a:p>
            <a:endParaRPr lang="en-US" dirty="0"/>
          </a:p>
        </p:txBody>
      </p:sp>
      <p:sp>
        <p:nvSpPr>
          <p:cNvPr id="5" name="Date Placeholder 4">
            <a:extLst>
              <a:ext uri="{FF2B5EF4-FFF2-40B4-BE49-F238E27FC236}">
                <a16:creationId xmlns:a16="http://schemas.microsoft.com/office/drawing/2014/main" id="{31EF970A-2090-9D68-7E72-5B6310E81DC1}"/>
              </a:ext>
            </a:extLst>
          </p:cNvPr>
          <p:cNvSpPr>
            <a:spLocks noGrp="1"/>
          </p:cNvSpPr>
          <p:nvPr>
            <p:ph type="dt" sz="half" idx="10"/>
          </p:nvPr>
        </p:nvSpPr>
        <p:spPr/>
        <p:txBody>
          <a:bodyPr/>
          <a:lstStyle/>
          <a:p>
            <a:fld id="{9A353262-2244-4324-8F53-75CF906EB7B3}" type="datetime1">
              <a:t>10/8/2026</a:t>
            </a:fld>
            <a:endParaRPr lang="en-US" dirty="0"/>
          </a:p>
        </p:txBody>
      </p:sp>
      <p:sp>
        <p:nvSpPr>
          <p:cNvPr id="6" name="Slide Number Placeholder 5">
            <a:extLst>
              <a:ext uri="{FF2B5EF4-FFF2-40B4-BE49-F238E27FC236}">
                <a16:creationId xmlns:a16="http://schemas.microsoft.com/office/drawing/2014/main" id="{7FEFD94E-B1B0-B44E-4DA0-0DCFDE2A5CC8}"/>
              </a:ext>
            </a:extLst>
          </p:cNvPr>
          <p:cNvSpPr>
            <a:spLocks noGrp="1"/>
          </p:cNvSpPr>
          <p:nvPr>
            <p:ph type="sldNum" sz="quarter" idx="12"/>
          </p:nvPr>
        </p:nvSpPr>
        <p:spPr/>
        <p:txBody>
          <a:bodyPr/>
          <a:lstStyle/>
          <a:p>
            <a:fld id="{CC057153-B650-4DEB-B370-79DDCFDCE934}" type="slidenum">
              <a:rPr lang="en-US" dirty="0"/>
              <a:pPr/>
              <a:t>2</a:t>
            </a:fld>
            <a:endParaRPr lang="en-US" dirty="0"/>
          </a:p>
        </p:txBody>
      </p:sp>
    </p:spTree>
    <p:extLst>
      <p:ext uri="{BB962C8B-B14F-4D97-AF65-F5344CB8AC3E}">
        <p14:creationId xmlns:p14="http://schemas.microsoft.com/office/powerpoint/2010/main" val="2495631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0259-08C3-BF24-A7EE-C2828DC72DD9}"/>
              </a:ext>
            </a:extLst>
          </p:cNvPr>
          <p:cNvSpPr>
            <a:spLocks noGrp="1"/>
          </p:cNvSpPr>
          <p:nvPr>
            <p:ph type="title"/>
          </p:nvPr>
        </p:nvSpPr>
        <p:spPr/>
        <p:txBody>
          <a:bodyPr>
            <a:normAutofit fontScale="90000"/>
          </a:bodyPr>
          <a:lstStyle/>
          <a:p>
            <a:r>
              <a:rPr lang="en-US" dirty="0"/>
              <a:t>Overview of Vygotsky's sociocultural theory</a:t>
            </a:r>
          </a:p>
        </p:txBody>
      </p:sp>
      <p:sp>
        <p:nvSpPr>
          <p:cNvPr id="3" name="Footer Placeholder 2">
            <a:extLst>
              <a:ext uri="{FF2B5EF4-FFF2-40B4-BE49-F238E27FC236}">
                <a16:creationId xmlns:a16="http://schemas.microsoft.com/office/drawing/2014/main" id="{BB629D7B-0920-6C11-0AE5-ACB3517DAE25}"/>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67D4D360-97A8-41FC-60B8-AC36BA042423}"/>
              </a:ext>
            </a:extLst>
          </p:cNvPr>
          <p:cNvSpPr>
            <a:spLocks noGrp="1"/>
          </p:cNvSpPr>
          <p:nvPr>
            <p:ph idx="1"/>
          </p:nvPr>
        </p:nvSpPr>
        <p:spPr/>
        <p:txBody>
          <a:bodyPr vert="horz" lIns="91440" tIns="45720" rIns="91440" bIns="45720" rtlCol="0" anchor="t">
            <a:normAutofit/>
          </a:bodyPr>
          <a:lstStyle/>
          <a:p>
            <a:r>
              <a:rPr lang="en-US" b="1" dirty="0"/>
              <a:t>Core Principles</a:t>
            </a:r>
          </a:p>
          <a:p>
            <a:pPr marL="285750" indent="-285750">
              <a:buChar char="•"/>
            </a:pPr>
            <a:r>
              <a:rPr lang="en-US" b="1" dirty="0"/>
              <a:t>Social origins of cognitive</a:t>
            </a:r>
            <a:r>
              <a:rPr lang="en-US" dirty="0"/>
              <a:t>:</a:t>
            </a:r>
          </a:p>
          <a:p>
            <a:pPr marL="285750" indent="-285750">
              <a:buChar char="•"/>
            </a:pPr>
            <a:r>
              <a:rPr lang="en-US" b="1" dirty="0"/>
              <a:t>Mediation</a:t>
            </a:r>
            <a:r>
              <a:rPr lang="en-US" dirty="0"/>
              <a:t>:</a:t>
            </a:r>
          </a:p>
          <a:p>
            <a:pPr marL="285750" indent="-285750">
              <a:buChar char="•"/>
            </a:pPr>
            <a:r>
              <a:rPr lang="en-US" b="1" dirty="0"/>
              <a:t>Zone of proximal development</a:t>
            </a:r>
            <a:r>
              <a:rPr lang="en-US" dirty="0"/>
              <a:t>:</a:t>
            </a:r>
          </a:p>
          <a:p>
            <a:pPr marL="285750" indent="-285750">
              <a:buChar char="•"/>
            </a:pPr>
            <a:r>
              <a:rPr lang="en-US" b="1" dirty="0"/>
              <a:t>Scaffolding</a:t>
            </a:r>
            <a:r>
              <a:rPr lang="en-US" dirty="0"/>
              <a:t>:</a:t>
            </a:r>
          </a:p>
          <a:p>
            <a:pPr marL="285750" indent="-285750">
              <a:buChar char="•"/>
            </a:pPr>
            <a:endParaRPr lang="en-US" dirty="0"/>
          </a:p>
          <a:p>
            <a:r>
              <a:rPr lang="en-US" dirty="0"/>
              <a:t>Development is not solely upon a individual is it an maturation process. It is based on social and culturally situations, which is why the nursery environment and adult to child interactions are active forces for Shonas development. </a:t>
            </a:r>
          </a:p>
          <a:p>
            <a:pPr marL="285750" indent="-285750">
              <a:buChar char="•"/>
            </a:pPr>
            <a:endParaRPr lang="en-US" dirty="0"/>
          </a:p>
          <a:p>
            <a:pPr marL="285750" indent="-285750">
              <a:buChar char="•"/>
            </a:pPr>
            <a:endParaRPr lang="en-US"/>
          </a:p>
          <a:p>
            <a:endParaRPr lang="en-US" dirty="0"/>
          </a:p>
        </p:txBody>
      </p:sp>
      <p:sp>
        <p:nvSpPr>
          <p:cNvPr id="5" name="Date Placeholder 4">
            <a:extLst>
              <a:ext uri="{FF2B5EF4-FFF2-40B4-BE49-F238E27FC236}">
                <a16:creationId xmlns:a16="http://schemas.microsoft.com/office/drawing/2014/main" id="{F2D8F7C8-5514-09A1-40FD-85041C486FCD}"/>
              </a:ext>
            </a:extLst>
          </p:cNvPr>
          <p:cNvSpPr>
            <a:spLocks noGrp="1"/>
          </p:cNvSpPr>
          <p:nvPr>
            <p:ph type="dt" sz="half" idx="10"/>
          </p:nvPr>
        </p:nvSpPr>
        <p:spPr/>
        <p:txBody>
          <a:bodyPr/>
          <a:lstStyle/>
          <a:p>
            <a:fld id="{E5F7AA9A-CE3D-4763-87CA-406D1F18694E}" type="datetime1">
              <a:t>10/8/2026</a:t>
            </a:fld>
            <a:endParaRPr lang="en-US" dirty="0"/>
          </a:p>
        </p:txBody>
      </p:sp>
      <p:sp>
        <p:nvSpPr>
          <p:cNvPr id="6" name="Slide Number Placeholder 5">
            <a:extLst>
              <a:ext uri="{FF2B5EF4-FFF2-40B4-BE49-F238E27FC236}">
                <a16:creationId xmlns:a16="http://schemas.microsoft.com/office/drawing/2014/main" id="{886B60E9-4CAA-1B1F-5334-72484A63A958}"/>
              </a:ext>
            </a:extLst>
          </p:cNvPr>
          <p:cNvSpPr>
            <a:spLocks noGrp="1"/>
          </p:cNvSpPr>
          <p:nvPr>
            <p:ph type="sldNum" sz="quarter" idx="12"/>
          </p:nvPr>
        </p:nvSpPr>
        <p:spPr/>
        <p:txBody>
          <a:bodyPr/>
          <a:lstStyle/>
          <a:p>
            <a:fld id="{CC057153-B650-4DEB-B370-79DDCFDCE934}" type="slidenum">
              <a:rPr lang="en-US" dirty="0"/>
              <a:pPr/>
              <a:t>3</a:t>
            </a:fld>
            <a:endParaRPr lang="en-US" dirty="0"/>
          </a:p>
        </p:txBody>
      </p:sp>
    </p:spTree>
    <p:extLst>
      <p:ext uri="{BB962C8B-B14F-4D97-AF65-F5344CB8AC3E}">
        <p14:creationId xmlns:p14="http://schemas.microsoft.com/office/powerpoint/2010/main" val="2516526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FE0CF-A50F-EB19-73CC-3BE0846F0308}"/>
              </a:ext>
            </a:extLst>
          </p:cNvPr>
          <p:cNvSpPr>
            <a:spLocks noGrp="1"/>
          </p:cNvSpPr>
          <p:nvPr>
            <p:ph type="title"/>
          </p:nvPr>
        </p:nvSpPr>
        <p:spPr/>
        <p:txBody>
          <a:bodyPr/>
          <a:lstStyle/>
          <a:p>
            <a:r>
              <a:rPr lang="en-US" dirty="0"/>
              <a:t>Key concepts to </a:t>
            </a:r>
            <a:r>
              <a:rPr lang="en-US" dirty="0" err="1"/>
              <a:t>shona</a:t>
            </a:r>
          </a:p>
        </p:txBody>
      </p:sp>
      <p:sp>
        <p:nvSpPr>
          <p:cNvPr id="3" name="Footer Placeholder 2">
            <a:extLst>
              <a:ext uri="{FF2B5EF4-FFF2-40B4-BE49-F238E27FC236}">
                <a16:creationId xmlns:a16="http://schemas.microsoft.com/office/drawing/2014/main" id="{89497561-EE7B-D547-0621-2B64C68B05F7}"/>
              </a:ext>
            </a:extLst>
          </p:cNvPr>
          <p:cNvSpPr>
            <a:spLocks noGrp="1"/>
          </p:cNvSpPr>
          <p:nvPr>
            <p:ph type="ftr" sz="quarter" idx="11"/>
          </p:nvPr>
        </p:nvSpPr>
        <p:spPr/>
        <p:txBody>
          <a:bodyPr/>
          <a:lstStyle/>
          <a:p>
            <a:r>
              <a:rPr lang="en-US" dirty="0"/>
              <a:t>
              </a:t>
            </a:r>
          </a:p>
        </p:txBody>
      </p:sp>
      <p:graphicFrame>
        <p:nvGraphicFramePr>
          <p:cNvPr id="8" name="Content Placeholder 7">
            <a:extLst>
              <a:ext uri="{FF2B5EF4-FFF2-40B4-BE49-F238E27FC236}">
                <a16:creationId xmlns:a16="http://schemas.microsoft.com/office/drawing/2014/main" id="{A2B2294A-249D-3CAD-9AA8-740C9DC53170}"/>
              </a:ext>
            </a:extLst>
          </p:cNvPr>
          <p:cNvGraphicFramePr>
            <a:graphicFrameLocks noGrp="1"/>
          </p:cNvGraphicFramePr>
          <p:nvPr>
            <p:ph idx="1"/>
            <p:extLst>
              <p:ext uri="{D42A27DB-BD31-4B8C-83A1-F6EECF244321}">
                <p14:modId xmlns:p14="http://schemas.microsoft.com/office/powerpoint/2010/main" val="2886952298"/>
              </p:ext>
            </p:extLst>
          </p:nvPr>
        </p:nvGraphicFramePr>
        <p:xfrm>
          <a:off x="731838" y="1658938"/>
          <a:ext cx="10780710" cy="1860939"/>
        </p:xfrm>
        <a:graphic>
          <a:graphicData uri="http://schemas.openxmlformats.org/drawingml/2006/table">
            <a:tbl>
              <a:tblPr bandRow="1">
                <a:tableStyleId>{5C22544A-7EE6-4342-B048-85BDC9FD1C3A}</a:tableStyleId>
              </a:tblPr>
              <a:tblGrid>
                <a:gridCol w="3593570">
                  <a:extLst>
                    <a:ext uri="{9D8B030D-6E8A-4147-A177-3AD203B41FA5}">
                      <a16:colId xmlns:a16="http://schemas.microsoft.com/office/drawing/2014/main" val="3064407450"/>
                    </a:ext>
                  </a:extLst>
                </a:gridCol>
                <a:gridCol w="3593570">
                  <a:extLst>
                    <a:ext uri="{9D8B030D-6E8A-4147-A177-3AD203B41FA5}">
                      <a16:colId xmlns:a16="http://schemas.microsoft.com/office/drawing/2014/main" val="4286414914"/>
                    </a:ext>
                  </a:extLst>
                </a:gridCol>
                <a:gridCol w="3593570">
                  <a:extLst>
                    <a:ext uri="{9D8B030D-6E8A-4147-A177-3AD203B41FA5}">
                      <a16:colId xmlns:a16="http://schemas.microsoft.com/office/drawing/2014/main" val="856564658"/>
                    </a:ext>
                  </a:extLst>
                </a:gridCol>
              </a:tblGrid>
              <a:tr h="620313">
                <a:tc>
                  <a:txBody>
                    <a:bodyPr/>
                    <a:lstStyle/>
                    <a:p>
                      <a:pPr algn="l">
                        <a:lnSpc>
                          <a:spcPct val="138889"/>
                        </a:lnSpc>
                        <a:buNone/>
                      </a:pPr>
                      <a:r>
                        <a:rPr lang="en-GB" sz="1200" b="0" dirty="0">
                          <a:effectLst/>
                          <a:latin typeface="quote-cjk-patch"/>
                        </a:rPr>
                        <a:t>What Shona can do alone</a:t>
                      </a:r>
                    </a:p>
                  </a:txBody>
                  <a:tcPr marR="152400" marT="95250" marB="95250" anchor="ctr">
                    <a:lnL>
                      <a:noFill/>
                    </a:lnL>
                    <a:lnR>
                      <a:noFill/>
                    </a:lnR>
                    <a:lnT>
                      <a:noFill/>
                    </a:lnT>
                    <a:lnB>
                      <a:noFill/>
                    </a:lnB>
                    <a:noFill/>
                  </a:tcPr>
                </a:tc>
                <a:tc>
                  <a:txBody>
                    <a:bodyPr/>
                    <a:lstStyle/>
                    <a:p>
                      <a:pPr algn="l">
                        <a:lnSpc>
                          <a:spcPct val="138889"/>
                        </a:lnSpc>
                        <a:buNone/>
                      </a:pPr>
                      <a:r>
                        <a:rPr lang="en-GB" sz="1200" b="0" dirty="0">
                          <a:effectLst/>
                          <a:latin typeface="quote-cjk-patch"/>
                        </a:rPr>
                        <a:t>What Shona can do with support</a:t>
                      </a:r>
                    </a:p>
                  </a:txBody>
                  <a:tcPr marL="152400" marR="152400" marT="95250" marB="95250" anchor="ctr">
                    <a:lnL>
                      <a:noFill/>
                    </a:lnL>
                    <a:lnR>
                      <a:noFill/>
                    </a:lnR>
                    <a:lnT>
                      <a:noFill/>
                    </a:lnT>
                    <a:lnB>
                      <a:noFill/>
                    </a:lnB>
                    <a:noFill/>
                  </a:tcPr>
                </a:tc>
                <a:tc>
                  <a:txBody>
                    <a:bodyPr/>
                    <a:lstStyle/>
                    <a:p>
                      <a:pPr algn="l">
                        <a:lnSpc>
                          <a:spcPct val="138889"/>
                        </a:lnSpc>
                        <a:buNone/>
                      </a:pPr>
                      <a:r>
                        <a:rPr lang="en-GB" sz="1200" b="0" dirty="0">
                          <a:effectLst/>
                          <a:latin typeface="quote-cjk-patch"/>
                        </a:rPr>
                        <a:t>ZPD</a:t>
                      </a:r>
                    </a:p>
                  </a:txBody>
                  <a:tcPr marL="152400" marR="152400" marT="95250" marB="95250" anchor="ctr">
                    <a:lnL>
                      <a:noFill/>
                    </a:lnL>
                    <a:lnR>
                      <a:noFill/>
                    </a:lnR>
                    <a:lnT>
                      <a:noFill/>
                    </a:lnT>
                    <a:lnB>
                      <a:noFill/>
                    </a:lnB>
                    <a:noFill/>
                  </a:tcPr>
                </a:tc>
                <a:extLst>
                  <a:ext uri="{0D108BD9-81ED-4DB2-BD59-A6C34878D82A}">
                    <a16:rowId xmlns:a16="http://schemas.microsoft.com/office/drawing/2014/main" val="315205320"/>
                  </a:ext>
                </a:extLst>
              </a:tr>
              <a:tr h="620313">
                <a:tc>
                  <a:txBody>
                    <a:bodyPr/>
                    <a:lstStyle/>
                    <a:p>
                      <a:pPr>
                        <a:lnSpc>
                          <a:spcPct val="138889"/>
                        </a:lnSpc>
                        <a:buNone/>
                      </a:pPr>
                      <a:r>
                        <a:rPr lang="en-GB" sz="1200" i="0" dirty="0">
                          <a:effectLst/>
                          <a:latin typeface="quote-cjk-patch"/>
                        </a:rPr>
                        <a:t>Brief independent play (minutes)</a:t>
                      </a:r>
                    </a:p>
                  </a:txBody>
                  <a:tcPr marR="152400" marT="95250" marB="95250" anchor="ctr">
                    <a:lnL>
                      <a:noFill/>
                    </a:lnL>
                    <a:lnR>
                      <a:noFill/>
                    </a:lnR>
                    <a:lnT>
                      <a:noFill/>
                    </a:lnT>
                    <a:lnB>
                      <a:noFill/>
                    </a:lnB>
                    <a:noFill/>
                  </a:tcPr>
                </a:tc>
                <a:tc>
                  <a:txBody>
                    <a:bodyPr/>
                    <a:lstStyle/>
                    <a:p>
                      <a:pPr>
                        <a:lnSpc>
                          <a:spcPct val="138889"/>
                        </a:lnSpc>
                        <a:buNone/>
                      </a:pPr>
                      <a:r>
                        <a:rPr lang="en-GB" sz="1200" i="0" dirty="0">
                          <a:effectLst/>
                          <a:latin typeface="quote-cjk-patch"/>
                        </a:rPr>
                        <a:t>Sustained play with familiar adult nearby</a:t>
                      </a:r>
                    </a:p>
                  </a:txBody>
                  <a:tcPr marL="152400" marR="152400" marT="95250" marB="95250" anchor="ctr">
                    <a:lnL>
                      <a:noFill/>
                    </a:lnL>
                    <a:lnR>
                      <a:noFill/>
                    </a:lnR>
                    <a:lnT>
                      <a:noFill/>
                    </a:lnT>
                    <a:lnB>
                      <a:noFill/>
                    </a:lnB>
                    <a:noFill/>
                  </a:tcPr>
                </a:tc>
                <a:tc>
                  <a:txBody>
                    <a:bodyPr/>
                    <a:lstStyle/>
                    <a:p>
                      <a:pPr>
                        <a:lnSpc>
                          <a:spcPct val="138889"/>
                        </a:lnSpc>
                        <a:buNone/>
                      </a:pPr>
                      <a:r>
                        <a:rPr lang="en-GB" sz="1200" i="0" dirty="0">
                          <a:effectLst/>
                          <a:latin typeface="quote-cjk-patch"/>
                        </a:rPr>
                        <a:t>Building tolerance for separation</a:t>
                      </a:r>
                    </a:p>
                  </a:txBody>
                  <a:tcPr marL="152400" marT="95250" marB="95250" anchor="ctr">
                    <a:lnL>
                      <a:noFill/>
                    </a:lnL>
                    <a:lnR>
                      <a:noFill/>
                    </a:lnR>
                    <a:lnT>
                      <a:noFill/>
                    </a:lnT>
                    <a:lnB>
                      <a:noFill/>
                    </a:lnB>
                    <a:noFill/>
                  </a:tcPr>
                </a:tc>
                <a:extLst>
                  <a:ext uri="{0D108BD9-81ED-4DB2-BD59-A6C34878D82A}">
                    <a16:rowId xmlns:a16="http://schemas.microsoft.com/office/drawing/2014/main" val="1399561864"/>
                  </a:ext>
                </a:extLst>
              </a:tr>
              <a:tr h="620313">
                <a:tc>
                  <a:txBody>
                    <a:bodyPr/>
                    <a:lstStyle/>
                    <a:p>
                      <a:pPr>
                        <a:lnSpc>
                          <a:spcPct val="138889"/>
                        </a:lnSpc>
                        <a:buNone/>
                      </a:pPr>
                      <a:r>
                        <a:rPr lang="en-GB" sz="1200" i="0" dirty="0">
                          <a:effectLst/>
                          <a:latin typeface="quote-cjk-patch"/>
                        </a:rPr>
                        <a:t>Non-verbal communication (gestures, pointing)</a:t>
                      </a:r>
                    </a:p>
                  </a:txBody>
                  <a:tcPr marR="152400" marT="95250" marB="95250" anchor="ctr">
                    <a:lnL>
                      <a:noFill/>
                    </a:lnL>
                    <a:lnR>
                      <a:noFill/>
                    </a:lnR>
                    <a:lnT>
                      <a:noFill/>
                    </a:lnT>
                    <a:lnB>
                      <a:noFill/>
                    </a:lnB>
                    <a:noFill/>
                  </a:tcPr>
                </a:tc>
                <a:tc>
                  <a:txBody>
                    <a:bodyPr/>
                    <a:lstStyle/>
                    <a:p>
                      <a:pPr>
                        <a:lnSpc>
                          <a:spcPct val="138889"/>
                        </a:lnSpc>
                        <a:buNone/>
                      </a:pPr>
                      <a:r>
                        <a:rPr lang="en-GB" sz="1200" i="0" dirty="0">
                          <a:effectLst/>
                          <a:latin typeface="quote-cjk-patch"/>
                        </a:rPr>
                        <a:t>Verbal labels with modelling</a:t>
                      </a:r>
                    </a:p>
                  </a:txBody>
                  <a:tcPr marL="152400" marR="152400" marT="95250" marB="95250" anchor="ctr">
                    <a:lnL>
                      <a:noFill/>
                    </a:lnL>
                    <a:lnR>
                      <a:noFill/>
                    </a:lnR>
                    <a:lnT>
                      <a:noFill/>
                    </a:lnT>
                    <a:lnB>
                      <a:noFill/>
                    </a:lnB>
                    <a:noFill/>
                  </a:tcPr>
                </a:tc>
                <a:tc>
                  <a:txBody>
                    <a:bodyPr/>
                    <a:lstStyle/>
                    <a:p>
                      <a:pPr>
                        <a:lnSpc>
                          <a:spcPct val="138889"/>
                        </a:lnSpc>
                        <a:buNone/>
                      </a:pPr>
                      <a:r>
                        <a:rPr lang="en-GB" sz="1200" i="0" dirty="0">
                          <a:effectLst/>
                          <a:latin typeface="quote-cjk-patch"/>
                        </a:rPr>
                        <a:t>Emerging verbal expression</a:t>
                      </a:r>
                    </a:p>
                  </a:txBody>
                  <a:tcPr marL="152400" marT="95250" marB="95250" anchor="ctr">
                    <a:lnL>
                      <a:noFill/>
                    </a:lnL>
                    <a:lnR>
                      <a:noFill/>
                    </a:lnR>
                    <a:lnT>
                      <a:noFill/>
                    </a:lnT>
                    <a:lnB>
                      <a:noFill/>
                    </a:lnB>
                    <a:noFill/>
                  </a:tcPr>
                </a:tc>
                <a:extLst>
                  <a:ext uri="{0D108BD9-81ED-4DB2-BD59-A6C34878D82A}">
                    <a16:rowId xmlns:a16="http://schemas.microsoft.com/office/drawing/2014/main" val="2086759435"/>
                  </a:ext>
                </a:extLst>
              </a:tr>
            </a:tbl>
          </a:graphicData>
        </a:graphic>
      </p:graphicFrame>
      <p:sp>
        <p:nvSpPr>
          <p:cNvPr id="5" name="Date Placeholder 4">
            <a:extLst>
              <a:ext uri="{FF2B5EF4-FFF2-40B4-BE49-F238E27FC236}">
                <a16:creationId xmlns:a16="http://schemas.microsoft.com/office/drawing/2014/main" id="{2B1BE051-2132-DDEE-1E50-85E2FFE377C6}"/>
              </a:ext>
            </a:extLst>
          </p:cNvPr>
          <p:cNvSpPr>
            <a:spLocks noGrp="1"/>
          </p:cNvSpPr>
          <p:nvPr>
            <p:ph type="dt" sz="half" idx="10"/>
          </p:nvPr>
        </p:nvSpPr>
        <p:spPr/>
        <p:txBody>
          <a:bodyPr/>
          <a:lstStyle/>
          <a:p>
            <a:fld id="{31BF14CB-E7F3-4309-B697-53D75D8768DA}" type="datetime1">
              <a:t>10/8/2026</a:t>
            </a:fld>
            <a:endParaRPr lang="en-US" dirty="0"/>
          </a:p>
        </p:txBody>
      </p:sp>
      <p:sp>
        <p:nvSpPr>
          <p:cNvPr id="6" name="Slide Number Placeholder 5">
            <a:extLst>
              <a:ext uri="{FF2B5EF4-FFF2-40B4-BE49-F238E27FC236}">
                <a16:creationId xmlns:a16="http://schemas.microsoft.com/office/drawing/2014/main" id="{2A8F247E-6E28-01D1-A67E-5511A058BCF3}"/>
              </a:ext>
            </a:extLst>
          </p:cNvPr>
          <p:cNvSpPr>
            <a:spLocks noGrp="1"/>
          </p:cNvSpPr>
          <p:nvPr>
            <p:ph type="sldNum" sz="quarter" idx="12"/>
          </p:nvPr>
        </p:nvSpPr>
        <p:spPr/>
        <p:txBody>
          <a:bodyPr/>
          <a:lstStyle/>
          <a:p>
            <a:fld id="{CC057153-B650-4DEB-B370-79DDCFDCE934}" type="slidenum">
              <a:rPr lang="en-US" dirty="0"/>
              <a:pPr/>
              <a:t>4</a:t>
            </a:fld>
            <a:endParaRPr lang="en-US" dirty="0"/>
          </a:p>
        </p:txBody>
      </p:sp>
      <p:sp>
        <p:nvSpPr>
          <p:cNvPr id="9" name="TextBox 8">
            <a:extLst>
              <a:ext uri="{FF2B5EF4-FFF2-40B4-BE49-F238E27FC236}">
                <a16:creationId xmlns:a16="http://schemas.microsoft.com/office/drawing/2014/main" id="{61F45D12-EE72-81E1-0001-E4240FB2103B}"/>
              </a:ext>
            </a:extLst>
          </p:cNvPr>
          <p:cNvSpPr txBox="1"/>
          <p:nvPr/>
        </p:nvSpPr>
        <p:spPr>
          <a:xfrm>
            <a:off x="348061" y="3656462"/>
            <a:ext cx="837899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F1115"/>
                </a:solidFill>
                <a:latin typeface="quote-cjk-patch"/>
                <a:ea typeface="quote-cjk-patch"/>
                <a:cs typeface="quote-cjk-patch"/>
              </a:rPr>
              <a:t>Shona’s ZPD and Separation Anxiety</a:t>
            </a:r>
          </a:p>
          <a:p>
            <a:endParaRPr lang="en-US">
              <a:solidFill>
                <a:srgbClr val="0F1115"/>
              </a:solidFill>
              <a:latin typeface="quote-cjk-patch"/>
              <a:ea typeface="quote-cjk-patch"/>
              <a:cs typeface="quote-cjk-patch"/>
            </a:endParaRPr>
          </a:p>
          <a:p>
            <a:endParaRPr lang="en-US">
              <a:solidFill>
                <a:srgbClr val="0F1115"/>
              </a:solidFill>
              <a:latin typeface="quote-cjk-patch"/>
              <a:ea typeface="quote-cjk-patch"/>
              <a:cs typeface="quote-cjk-patch"/>
            </a:endParaRPr>
          </a:p>
          <a:p>
            <a:r>
              <a:rPr lang="en-US" b="1" dirty="0">
                <a:solidFill>
                  <a:srgbClr val="0F1115"/>
                </a:solidFill>
                <a:latin typeface="quote-cjk-patch"/>
                <a:ea typeface="quote-cjk-patch"/>
                <a:cs typeface="quote-cjk-patch"/>
              </a:rPr>
              <a:t>Analysis</a:t>
            </a:r>
            <a:r>
              <a:rPr lang="en-US" dirty="0">
                <a:solidFill>
                  <a:srgbClr val="0F1115"/>
                </a:solidFill>
                <a:latin typeface="quote-cjk-patch"/>
                <a:ea typeface="quote-cjk-patch"/>
                <a:cs typeface="quote-cjk-patch"/>
              </a:rPr>
              <a:t>:</a:t>
            </a:r>
            <a:br>
              <a:rPr lang="en-US" dirty="0">
                <a:latin typeface="quote-cjk-patch"/>
                <a:ea typeface="quote-cjk-patch"/>
                <a:cs typeface="quote-cjk-patch"/>
              </a:rPr>
            </a:br>
            <a:r>
              <a:rPr lang="en-US" dirty="0">
                <a:solidFill>
                  <a:srgbClr val="0F1115"/>
                </a:solidFill>
                <a:latin typeface="quote-cjk-patch"/>
                <a:ea typeface="quote-cjk-patch"/>
                <a:cs typeface="quote-cjk-patch"/>
              </a:rPr>
              <a:t>Shona‘s anxiety on separation suggests her </a:t>
            </a:r>
            <a:r>
              <a:rPr lang="en-US" b="1" dirty="0">
                <a:solidFill>
                  <a:srgbClr val="0F1115"/>
                </a:solidFill>
                <a:latin typeface="quote-cjk-patch"/>
                <a:ea typeface="quote-cjk-patch"/>
                <a:cs typeface="quote-cjk-patch"/>
              </a:rPr>
              <a:t>actual developmental level</a:t>
            </a:r>
            <a:r>
              <a:rPr lang="en-US" dirty="0">
                <a:solidFill>
                  <a:srgbClr val="0F1115"/>
                </a:solidFill>
                <a:latin typeface="quote-cjk-patch"/>
                <a:ea typeface="quote-cjk-patch"/>
                <a:cs typeface="quote-cjk-patch"/>
              </a:rPr>
              <a:t> in emotional regulation is not yet sufficient for the demands of the nursery setting. Vygotsky’s ZPD would predict that with </a:t>
            </a:r>
            <a:r>
              <a:rPr lang="en-US" b="1" dirty="0">
                <a:solidFill>
                  <a:srgbClr val="0F1115"/>
                </a:solidFill>
                <a:latin typeface="quote-cjk-patch"/>
                <a:ea typeface="quote-cjk-patch"/>
                <a:cs typeface="quote-cjk-patch"/>
              </a:rPr>
              <a:t>appropriate adult mediation</a:t>
            </a:r>
            <a:r>
              <a:rPr lang="en-US" dirty="0">
                <a:solidFill>
                  <a:srgbClr val="0F1115"/>
                </a:solidFill>
                <a:latin typeface="quote-cjk-patch"/>
                <a:ea typeface="quote-cjk-patch"/>
                <a:cs typeface="quote-cjk-patch"/>
              </a:rPr>
              <a:t>, she can develop self-regulation skills she cannot yet access independently .</a:t>
            </a:r>
          </a:p>
          <a:p>
            <a:r>
              <a:rPr lang="en-US" dirty="0">
                <a:solidFill>
                  <a:srgbClr val="0F1115"/>
                </a:solidFill>
                <a:latin typeface="quote-cjk-patch"/>
                <a:ea typeface="quote-cjk-patch"/>
                <a:cs typeface="quote-cjk-patch"/>
              </a:rPr>
              <a:t>Vygotsky argued that </a:t>
            </a:r>
            <a:r>
              <a:rPr lang="en-US" b="1" dirty="0">
                <a:solidFill>
                  <a:srgbClr val="0F1115"/>
                </a:solidFill>
                <a:latin typeface="quote-cjk-patch"/>
                <a:ea typeface="quote-cjk-patch"/>
                <a:cs typeface="quote-cjk-patch"/>
              </a:rPr>
              <a:t>affect and language are intertwined</a:t>
            </a:r>
            <a:r>
              <a:rPr lang="en-US" dirty="0">
                <a:solidFill>
                  <a:srgbClr val="0F1115"/>
                </a:solidFill>
                <a:latin typeface="quote-cjk-patch"/>
                <a:ea typeface="quote-cjk-patch"/>
                <a:cs typeface="quote-cjk-patch"/>
              </a:rPr>
              <a:t>: the emotional tone of adult communication provides predictability and security, enabling the child to engage in exploration.</a:t>
            </a:r>
          </a:p>
          <a:p>
            <a:pPr algn="ctr"/>
            <a:endParaRPr lang="en-GB"/>
          </a:p>
        </p:txBody>
      </p:sp>
    </p:spTree>
    <p:extLst>
      <p:ext uri="{BB962C8B-B14F-4D97-AF65-F5344CB8AC3E}">
        <p14:creationId xmlns:p14="http://schemas.microsoft.com/office/powerpoint/2010/main" val="21117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B693D-B54C-932E-87BA-41EBEC7315E8}"/>
              </a:ext>
            </a:extLst>
          </p:cNvPr>
          <p:cNvSpPr>
            <a:spLocks noGrp="1"/>
          </p:cNvSpPr>
          <p:nvPr>
            <p:ph type="title"/>
          </p:nvPr>
        </p:nvSpPr>
        <p:spPr/>
        <p:txBody>
          <a:bodyPr/>
          <a:lstStyle/>
          <a:p>
            <a:r>
              <a:rPr lang="en-GB" dirty="0"/>
              <a:t>Key concepts of </a:t>
            </a:r>
            <a:r>
              <a:rPr lang="en-GB" dirty="0" err="1"/>
              <a:t>shona</a:t>
            </a:r>
          </a:p>
        </p:txBody>
      </p:sp>
      <p:sp>
        <p:nvSpPr>
          <p:cNvPr id="3" name="Footer Placeholder 2">
            <a:extLst>
              <a:ext uri="{FF2B5EF4-FFF2-40B4-BE49-F238E27FC236}">
                <a16:creationId xmlns:a16="http://schemas.microsoft.com/office/drawing/2014/main" id="{DD09EAF6-D772-5E5C-AB01-5682F18479D8}"/>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D34470DF-A7A7-2FB7-427D-3DFEAD1BAA29}"/>
              </a:ext>
            </a:extLst>
          </p:cNvPr>
          <p:cNvSpPr>
            <a:spLocks noGrp="1"/>
          </p:cNvSpPr>
          <p:nvPr>
            <p:ph idx="1"/>
          </p:nvPr>
        </p:nvSpPr>
        <p:spPr/>
        <p:txBody>
          <a:bodyPr vert="horz" lIns="91440" tIns="45720" rIns="91440" bIns="45720" rtlCol="0" anchor="t">
            <a:normAutofit/>
          </a:bodyPr>
          <a:lstStyle/>
          <a:p>
            <a:r>
              <a:rPr lang="en-GB" sz="1600" b="1" dirty="0">
                <a:solidFill>
                  <a:srgbClr val="0F1115"/>
                </a:solidFill>
                <a:highlight>
                  <a:srgbClr val="FFFFFF"/>
                </a:highlight>
                <a:ea typeface="+mn-lt"/>
                <a:cs typeface="+mn-lt"/>
              </a:rPr>
              <a:t>Language and Group Play</a:t>
            </a:r>
            <a:endParaRPr lang="en-US" sz="1600"/>
          </a:p>
          <a:p>
            <a:pPr marL="285750" indent="-285750">
              <a:buFont typeface="Arial"/>
              <a:buChar char="•"/>
            </a:pPr>
            <a:r>
              <a:rPr lang="en-GB" sz="1600" b="1" dirty="0">
                <a:solidFill>
                  <a:srgbClr val="0F1115"/>
                </a:solidFill>
                <a:highlight>
                  <a:srgbClr val="FFFFFF"/>
                </a:highlight>
                <a:ea typeface="+mn-lt"/>
                <a:cs typeface="+mn-lt"/>
              </a:rPr>
              <a:t>Limited verbal communication</a:t>
            </a:r>
            <a:r>
              <a:rPr lang="en-GB" sz="1600" dirty="0">
                <a:solidFill>
                  <a:srgbClr val="0F1115"/>
                </a:solidFill>
                <a:highlight>
                  <a:srgbClr val="FFFFFF"/>
                </a:highlight>
                <a:ea typeface="+mn-lt"/>
                <a:cs typeface="+mn-lt"/>
              </a:rPr>
              <a:t>: Vygotsky viewed language as the primary cultural tool for cognitive development. Language begins as social speech (communicating with others) and becomes inner speech (self-regulation) </a:t>
            </a:r>
            <a:endParaRPr lang="en-GB" sz="1600"/>
          </a:p>
          <a:p>
            <a:pPr marL="285750" indent="-285750">
              <a:buFont typeface="Arial"/>
              <a:buChar char="•"/>
            </a:pPr>
            <a:r>
              <a:rPr lang="en-GB" sz="1600" dirty="0">
                <a:solidFill>
                  <a:srgbClr val="0F1115"/>
                </a:solidFill>
                <a:highlight>
                  <a:srgbClr val="FFFFFF"/>
                </a:highlight>
                <a:ea typeface="+mn-lt"/>
                <a:cs typeface="+mn-lt"/>
              </a:rPr>
              <a:t>Shona‘s limited verbal output may reflect her stage of internalisation: she may understand more than she can express</a:t>
            </a:r>
            <a:endParaRPr lang="en-GB" sz="1600"/>
          </a:p>
          <a:p>
            <a:pPr marL="285750" indent="-285750">
              <a:buFont typeface="Arial"/>
              <a:buChar char="•"/>
            </a:pPr>
            <a:r>
              <a:rPr lang="en-GB" sz="1600" b="1" dirty="0">
                <a:solidFill>
                  <a:srgbClr val="0F1115"/>
                </a:solidFill>
                <a:highlight>
                  <a:srgbClr val="FFFFFF"/>
                </a:highlight>
                <a:ea typeface="+mn-lt"/>
                <a:cs typeface="+mn-lt"/>
              </a:rPr>
              <a:t>Group play difficulty</a:t>
            </a:r>
            <a:r>
              <a:rPr lang="en-GB" sz="1600" dirty="0">
                <a:solidFill>
                  <a:srgbClr val="0F1115"/>
                </a:solidFill>
                <a:highlight>
                  <a:srgbClr val="FFFFFF"/>
                </a:highlight>
                <a:ea typeface="+mn-lt"/>
                <a:cs typeface="+mn-lt"/>
              </a:rPr>
              <a:t>: Vygotsky emphasised that collaboration with peers creates learning opportunities that solitary activity cannot. Children “can do more in collaboration than independently” </a:t>
            </a:r>
            <a:endParaRPr lang="en-GB" sz="1600"/>
          </a:p>
          <a:p>
            <a:r>
              <a:rPr lang="en-GB" sz="1600" b="1" dirty="0">
                <a:solidFill>
                  <a:srgbClr val="0F1115"/>
                </a:solidFill>
                <a:highlight>
                  <a:srgbClr val="FFFFFF"/>
                </a:highlight>
                <a:ea typeface="+mn-lt"/>
                <a:cs typeface="+mn-lt"/>
              </a:rPr>
              <a:t>Implication</a:t>
            </a:r>
            <a:r>
              <a:rPr lang="en-GB" sz="1600" dirty="0">
                <a:solidFill>
                  <a:srgbClr val="0F1115"/>
                </a:solidFill>
                <a:highlight>
                  <a:srgbClr val="FFFFFF"/>
                </a:highlight>
                <a:ea typeface="+mn-lt"/>
                <a:cs typeface="+mn-lt"/>
              </a:rPr>
              <a:t>:</a:t>
            </a:r>
            <a:br>
              <a:rPr lang="en-GB" sz="1600" dirty="0">
                <a:highlight>
                  <a:srgbClr val="FFFFFF"/>
                </a:highlight>
                <a:ea typeface="+mn-lt"/>
                <a:cs typeface="+mn-lt"/>
              </a:rPr>
            </a:br>
            <a:r>
              <a:rPr lang="en-GB" sz="1600" dirty="0">
                <a:solidFill>
                  <a:srgbClr val="0F1115"/>
                </a:solidFill>
                <a:highlight>
                  <a:srgbClr val="FFFFFF"/>
                </a:highlight>
                <a:ea typeface="+mn-lt"/>
                <a:cs typeface="+mn-lt"/>
              </a:rPr>
              <a:t>Shona’s difficulty with group play is not simply a social skills deficit; it reflects the novelty of the social demands and her need for mediated entry into peer interaction.</a:t>
            </a:r>
            <a:endParaRPr lang="en-GB" sz="1600"/>
          </a:p>
          <a:p>
            <a:r>
              <a:rPr lang="en-GB" sz="1600" b="1" dirty="0">
                <a:solidFill>
                  <a:srgbClr val="0F1115"/>
                </a:solidFill>
                <a:highlight>
                  <a:srgbClr val="FFFFFF"/>
                </a:highlight>
                <a:ea typeface="+mn-lt"/>
                <a:cs typeface="+mn-lt"/>
              </a:rPr>
              <a:t>Key insight</a:t>
            </a:r>
            <a:r>
              <a:rPr lang="en-GB" sz="1600" dirty="0">
                <a:solidFill>
                  <a:srgbClr val="0F1115"/>
                </a:solidFill>
                <a:highlight>
                  <a:srgbClr val="FFFFFF"/>
                </a:highlight>
                <a:ea typeface="+mn-lt"/>
                <a:cs typeface="+mn-lt"/>
              </a:rPr>
              <a:t>:</a:t>
            </a:r>
            <a:endParaRPr lang="en-GB" sz="1600"/>
          </a:p>
          <a:p>
            <a:r>
              <a:rPr lang="en-GB" dirty="0">
                <a:solidFill>
                  <a:srgbClr val="0F1115"/>
                </a:solidFill>
                <a:highlight>
                  <a:srgbClr val="FFFFFF"/>
                </a:highlight>
                <a:ea typeface="+mn-lt"/>
                <a:cs typeface="+mn-lt"/>
              </a:rPr>
              <a:t>Play is not a break from learning; it is a leading activity in early childhood that creates the ZPD .</a:t>
            </a:r>
            <a:endParaRPr lang="en-GB" sz="2800"/>
          </a:p>
          <a:p>
            <a:endParaRPr lang="en-GB" dirty="0"/>
          </a:p>
        </p:txBody>
      </p:sp>
      <p:sp>
        <p:nvSpPr>
          <p:cNvPr id="5" name="Date Placeholder 4">
            <a:extLst>
              <a:ext uri="{FF2B5EF4-FFF2-40B4-BE49-F238E27FC236}">
                <a16:creationId xmlns:a16="http://schemas.microsoft.com/office/drawing/2014/main" id="{2111AF7E-AEFD-807D-39F5-996A2DE5E299}"/>
              </a:ext>
            </a:extLst>
          </p:cNvPr>
          <p:cNvSpPr>
            <a:spLocks noGrp="1"/>
          </p:cNvSpPr>
          <p:nvPr>
            <p:ph type="dt" sz="half" idx="10"/>
          </p:nvPr>
        </p:nvSpPr>
        <p:spPr/>
        <p:txBody>
          <a:bodyPr/>
          <a:lstStyle/>
          <a:p>
            <a:fld id="{71DC76C2-C31D-48CB-B4B8-4D89B00F89A4}" type="datetime1">
              <a:t>10/8/2026</a:t>
            </a:fld>
            <a:endParaRPr lang="en-US" dirty="0"/>
          </a:p>
        </p:txBody>
      </p:sp>
      <p:sp>
        <p:nvSpPr>
          <p:cNvPr id="6" name="Slide Number Placeholder 5">
            <a:extLst>
              <a:ext uri="{FF2B5EF4-FFF2-40B4-BE49-F238E27FC236}">
                <a16:creationId xmlns:a16="http://schemas.microsoft.com/office/drawing/2014/main" id="{AE38F915-843A-2638-F63B-A3BE5F360DC6}"/>
              </a:ext>
            </a:extLst>
          </p:cNvPr>
          <p:cNvSpPr>
            <a:spLocks noGrp="1"/>
          </p:cNvSpPr>
          <p:nvPr>
            <p:ph type="sldNum" sz="quarter" idx="12"/>
          </p:nvPr>
        </p:nvSpPr>
        <p:spPr/>
        <p:txBody>
          <a:bodyPr/>
          <a:lstStyle/>
          <a:p>
            <a:fld id="{CC057153-B650-4DEB-B370-79DDCFDCE934}" type="slidenum">
              <a:rPr lang="en-US" dirty="0"/>
              <a:pPr/>
              <a:t>5</a:t>
            </a:fld>
            <a:endParaRPr lang="en-US" dirty="0"/>
          </a:p>
        </p:txBody>
      </p:sp>
    </p:spTree>
    <p:extLst>
      <p:ext uri="{BB962C8B-B14F-4D97-AF65-F5344CB8AC3E}">
        <p14:creationId xmlns:p14="http://schemas.microsoft.com/office/powerpoint/2010/main" val="1105715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42613-2168-30B3-1ED9-5AC7D1C024A7}"/>
              </a:ext>
            </a:extLst>
          </p:cNvPr>
          <p:cNvSpPr>
            <a:spLocks noGrp="1"/>
          </p:cNvSpPr>
          <p:nvPr>
            <p:ph type="title"/>
          </p:nvPr>
        </p:nvSpPr>
        <p:spPr/>
        <p:txBody>
          <a:bodyPr/>
          <a:lstStyle/>
          <a:p>
            <a:r>
              <a:rPr lang="en-US" dirty="0"/>
              <a:t>Practical strategies</a:t>
            </a:r>
          </a:p>
        </p:txBody>
      </p:sp>
      <p:sp>
        <p:nvSpPr>
          <p:cNvPr id="3" name="Footer Placeholder 2">
            <a:extLst>
              <a:ext uri="{FF2B5EF4-FFF2-40B4-BE49-F238E27FC236}">
                <a16:creationId xmlns:a16="http://schemas.microsoft.com/office/drawing/2014/main" id="{E2934F95-7A03-60C4-8278-158217275DEA}"/>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B660C25D-6132-2CE5-AA6F-E6DA0F738FD0}"/>
              </a:ext>
            </a:extLst>
          </p:cNvPr>
          <p:cNvSpPr>
            <a:spLocks noGrp="1"/>
          </p:cNvSpPr>
          <p:nvPr>
            <p:ph idx="1"/>
          </p:nvPr>
        </p:nvSpPr>
        <p:spPr/>
        <p:txBody>
          <a:bodyPr vert="horz" lIns="91440" tIns="45720" rIns="91440" bIns="45720" rtlCol="0" anchor="t">
            <a:normAutofit/>
          </a:bodyPr>
          <a:lstStyle/>
          <a:p>
            <a:r>
              <a:rPr lang="en-GB" b="1" dirty="0">
                <a:solidFill>
                  <a:srgbClr val="0F1115"/>
                </a:solidFill>
                <a:latin typeface="quote-cjk-patch"/>
                <a:ea typeface="quote-cjk-patch"/>
                <a:cs typeface="quote-cjk-patch"/>
              </a:rPr>
              <a:t>Strategy 1: Scaffolded Separation Routine</a:t>
            </a:r>
          </a:p>
          <a:p>
            <a:r>
              <a:rPr lang="en-GB" b="1" dirty="0">
                <a:solidFill>
                  <a:srgbClr val="0F1115"/>
                </a:solidFill>
                <a:latin typeface="quote-cjk-patch"/>
                <a:ea typeface="quote-cjk-patch"/>
                <a:cs typeface="quote-cjk-patch"/>
              </a:rPr>
              <a:t>Theoretical basis</a:t>
            </a:r>
            <a:r>
              <a:rPr lang="en-GB" dirty="0">
                <a:solidFill>
                  <a:srgbClr val="0F1115"/>
                </a:solidFill>
                <a:latin typeface="quote-cjk-patch"/>
                <a:ea typeface="quote-cjk-patch"/>
                <a:cs typeface="quote-cjk-patch"/>
              </a:rPr>
              <a:t>: Scaffolding within the ZPD requires contingent, graded support </a:t>
            </a:r>
          </a:p>
          <a:p>
            <a:r>
              <a:rPr lang="en-GB" b="1" dirty="0">
                <a:solidFill>
                  <a:srgbClr val="0F1115"/>
                </a:solidFill>
                <a:latin typeface="quote-cjk-patch"/>
                <a:ea typeface="quote-cjk-patch"/>
                <a:cs typeface="quote-cjk-patch"/>
              </a:rPr>
              <a:t>Practical implementation</a:t>
            </a:r>
            <a:r>
              <a:rPr lang="en-GB" dirty="0">
                <a:solidFill>
                  <a:srgbClr val="0F1115"/>
                </a:solidFill>
                <a:latin typeface="quote-cjk-patch"/>
                <a:ea typeface="quote-cjk-patch"/>
                <a:cs typeface="quote-cjk-patch"/>
              </a:rPr>
              <a:t>:</a:t>
            </a:r>
          </a:p>
          <a:p>
            <a:pPr marL="228600" indent="-228600">
              <a:buFont typeface=""/>
              <a:buChar char="•"/>
            </a:pPr>
            <a:r>
              <a:rPr lang="en-GB" dirty="0">
                <a:solidFill>
                  <a:srgbClr val="0F1115"/>
                </a:solidFill>
                <a:latin typeface="quote-cjk-patch"/>
                <a:ea typeface="quote-cjk-patch"/>
                <a:cs typeface="quote-cjk-patch"/>
              </a:rPr>
              <a:t>Designated key person for Shona</a:t>
            </a:r>
          </a:p>
          <a:p>
            <a:pPr marL="228600" indent="-228600">
              <a:buFont typeface=""/>
              <a:buChar char="•"/>
            </a:pPr>
            <a:r>
              <a:rPr lang="en-GB" dirty="0">
                <a:solidFill>
                  <a:srgbClr val="0F1115"/>
                </a:solidFill>
                <a:latin typeface="quote-cjk-patch"/>
                <a:ea typeface="quote-cjk-patch"/>
                <a:cs typeface="quote-cjk-patch"/>
              </a:rPr>
              <a:t>Gradual entry: brief separation (5 mins) → extend based on Shona‘s cues</a:t>
            </a:r>
          </a:p>
          <a:p>
            <a:pPr marL="228600" indent="-228600">
              <a:buFont typeface=""/>
              <a:buChar char="•"/>
            </a:pPr>
            <a:r>
              <a:rPr lang="en-GB" dirty="0">
                <a:solidFill>
                  <a:srgbClr val="0F1115"/>
                </a:solidFill>
                <a:latin typeface="quote-cjk-patch"/>
                <a:ea typeface="quote-cjk-patch"/>
                <a:cs typeface="quote-cjk-patch"/>
              </a:rPr>
              <a:t>Consistent goodbye ritual with reassuring language (“I will come back after snack”)</a:t>
            </a:r>
          </a:p>
          <a:p>
            <a:pPr marL="228600" indent="-228600">
              <a:buFont typeface=""/>
              <a:buChar char="•"/>
            </a:pPr>
            <a:r>
              <a:rPr lang="en-GB" dirty="0">
                <a:solidFill>
                  <a:srgbClr val="0F1115"/>
                </a:solidFill>
                <a:latin typeface="quote-cjk-patch"/>
                <a:ea typeface="quote-cjk-patch"/>
                <a:cs typeface="quote-cjk-patch"/>
              </a:rPr>
              <a:t>Fading: As Shona shows reduced distress, gradually reduce adult proximity</a:t>
            </a:r>
          </a:p>
          <a:p>
            <a:r>
              <a:rPr lang="en-GB" b="1" dirty="0">
                <a:solidFill>
                  <a:srgbClr val="0F1115"/>
                </a:solidFill>
                <a:latin typeface="quote-cjk-patch"/>
                <a:ea typeface="quote-cjk-patch"/>
                <a:cs typeface="quote-cjk-patch"/>
              </a:rPr>
              <a:t>Why this works</a:t>
            </a:r>
            <a:r>
              <a:rPr lang="en-GB" dirty="0">
                <a:solidFill>
                  <a:srgbClr val="0F1115"/>
                </a:solidFill>
                <a:latin typeface="quote-cjk-patch"/>
                <a:ea typeface="quote-cjk-patch"/>
                <a:cs typeface="quote-cjk-patch"/>
              </a:rPr>
              <a:t>:</a:t>
            </a:r>
            <a:br>
              <a:rPr lang="en-GB" dirty="0">
                <a:latin typeface="quote-cjk-patch"/>
                <a:ea typeface="quote-cjk-patch"/>
                <a:cs typeface="quote-cjk-patch"/>
              </a:rPr>
            </a:br>
            <a:r>
              <a:rPr lang="en-GB" dirty="0">
                <a:solidFill>
                  <a:srgbClr val="0F1115"/>
                </a:solidFill>
                <a:latin typeface="quote-cjk-patch"/>
                <a:ea typeface="quote-cjk-patch"/>
                <a:cs typeface="quote-cjk-patch"/>
              </a:rPr>
              <a:t>This does not simply “leave her to cry” (which ignores her ZPD) nor keep the carer permanently present (which prevents internalisation). It creates a structured ZPD where support is matched to her emerging capacity.</a:t>
            </a:r>
            <a:endParaRPr lang="en-US" dirty="0"/>
          </a:p>
        </p:txBody>
      </p:sp>
      <p:sp>
        <p:nvSpPr>
          <p:cNvPr id="5" name="Date Placeholder 4">
            <a:extLst>
              <a:ext uri="{FF2B5EF4-FFF2-40B4-BE49-F238E27FC236}">
                <a16:creationId xmlns:a16="http://schemas.microsoft.com/office/drawing/2014/main" id="{4F5C2D35-B73B-4D8D-9AD7-E21FD9B1D58E}"/>
              </a:ext>
            </a:extLst>
          </p:cNvPr>
          <p:cNvSpPr>
            <a:spLocks noGrp="1"/>
          </p:cNvSpPr>
          <p:nvPr>
            <p:ph type="dt" sz="half" idx="10"/>
          </p:nvPr>
        </p:nvSpPr>
        <p:spPr/>
        <p:txBody>
          <a:bodyPr/>
          <a:lstStyle/>
          <a:p>
            <a:fld id="{DA95EC9C-CB0A-4EA1-A34A-EDB0BFF07B4F}" type="datetime1">
              <a:t>10/8/2026</a:t>
            </a:fld>
            <a:endParaRPr lang="en-US" dirty="0"/>
          </a:p>
        </p:txBody>
      </p:sp>
      <p:sp>
        <p:nvSpPr>
          <p:cNvPr id="6" name="Slide Number Placeholder 5">
            <a:extLst>
              <a:ext uri="{FF2B5EF4-FFF2-40B4-BE49-F238E27FC236}">
                <a16:creationId xmlns:a16="http://schemas.microsoft.com/office/drawing/2014/main" id="{0154556A-9864-00A3-EADF-89169CFD7621}"/>
              </a:ext>
            </a:extLst>
          </p:cNvPr>
          <p:cNvSpPr>
            <a:spLocks noGrp="1"/>
          </p:cNvSpPr>
          <p:nvPr>
            <p:ph type="sldNum" sz="quarter" idx="12"/>
          </p:nvPr>
        </p:nvSpPr>
        <p:spPr/>
        <p:txBody>
          <a:bodyPr/>
          <a:lstStyle/>
          <a:p>
            <a:fld id="{CC057153-B650-4DEB-B370-79DDCFDCE934}" type="slidenum">
              <a:rPr lang="en-US" dirty="0"/>
              <a:pPr/>
              <a:t>6</a:t>
            </a:fld>
            <a:endParaRPr lang="en-US" dirty="0"/>
          </a:p>
        </p:txBody>
      </p:sp>
    </p:spTree>
    <p:extLst>
      <p:ext uri="{BB962C8B-B14F-4D97-AF65-F5344CB8AC3E}">
        <p14:creationId xmlns:p14="http://schemas.microsoft.com/office/powerpoint/2010/main" val="181044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4550-338E-AEDE-559D-3C2E346162DA}"/>
              </a:ext>
            </a:extLst>
          </p:cNvPr>
          <p:cNvSpPr>
            <a:spLocks noGrp="1"/>
          </p:cNvSpPr>
          <p:nvPr>
            <p:ph type="title"/>
          </p:nvPr>
        </p:nvSpPr>
        <p:spPr/>
        <p:txBody>
          <a:bodyPr/>
          <a:lstStyle/>
          <a:p>
            <a:r>
              <a:rPr lang="en-GB" dirty="0"/>
              <a:t>Practical strategies</a:t>
            </a:r>
          </a:p>
        </p:txBody>
      </p:sp>
      <p:sp>
        <p:nvSpPr>
          <p:cNvPr id="3" name="Footer Placeholder 2">
            <a:extLst>
              <a:ext uri="{FF2B5EF4-FFF2-40B4-BE49-F238E27FC236}">
                <a16:creationId xmlns:a16="http://schemas.microsoft.com/office/drawing/2014/main" id="{019611E1-E262-B60D-6697-7EFC9CEAFB43}"/>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210CBC12-4617-04C4-6616-B7FCCE17A265}"/>
              </a:ext>
            </a:extLst>
          </p:cNvPr>
          <p:cNvSpPr>
            <a:spLocks noGrp="1"/>
          </p:cNvSpPr>
          <p:nvPr>
            <p:ph idx="1"/>
          </p:nvPr>
        </p:nvSpPr>
        <p:spPr/>
        <p:txBody>
          <a:bodyPr vert="horz" lIns="91440" tIns="45720" rIns="91440" bIns="45720" rtlCol="0" anchor="t">
            <a:normAutofit/>
          </a:bodyPr>
          <a:lstStyle/>
          <a:p>
            <a:r>
              <a:rPr lang="en-GB" sz="1600" b="1" dirty="0">
                <a:solidFill>
                  <a:srgbClr val="0F1115"/>
                </a:solidFill>
                <a:highlight>
                  <a:srgbClr val="FFFFFF"/>
                </a:highlight>
                <a:ea typeface="+mn-lt"/>
                <a:cs typeface="+mn-lt"/>
              </a:rPr>
              <a:t>Strategy 2: Mediated Peer Play and Language Support</a:t>
            </a:r>
          </a:p>
          <a:p>
            <a:r>
              <a:rPr lang="en-GB" sz="1600" b="1" dirty="0">
                <a:solidFill>
                  <a:srgbClr val="0F1115"/>
                </a:solidFill>
                <a:highlight>
                  <a:srgbClr val="FFFFFF"/>
                </a:highlight>
                <a:ea typeface="+mn-lt"/>
                <a:cs typeface="+mn-lt"/>
              </a:rPr>
              <a:t>Theoretical basis</a:t>
            </a:r>
            <a:r>
              <a:rPr lang="en-GB" sz="1600" dirty="0">
                <a:solidFill>
                  <a:srgbClr val="0F1115"/>
                </a:solidFill>
                <a:highlight>
                  <a:srgbClr val="FFFFFF"/>
                </a:highlight>
                <a:ea typeface="+mn-lt"/>
                <a:cs typeface="+mn-lt"/>
              </a:rPr>
              <a:t>: Social interaction is the origin of higher mental functions; language is the primary meditational tool </a:t>
            </a:r>
          </a:p>
          <a:p>
            <a:r>
              <a:rPr lang="en-GB" sz="1600" b="1" dirty="0">
                <a:solidFill>
                  <a:srgbClr val="0F1115"/>
                </a:solidFill>
                <a:highlight>
                  <a:srgbClr val="FFFFFF"/>
                </a:highlight>
                <a:ea typeface="+mn-lt"/>
                <a:cs typeface="+mn-lt"/>
              </a:rPr>
              <a:t>Practical implementation</a:t>
            </a:r>
            <a:r>
              <a:rPr lang="en-GB" sz="1600" dirty="0">
                <a:solidFill>
                  <a:srgbClr val="0F1115"/>
                </a:solidFill>
                <a:highlight>
                  <a:srgbClr val="FFFFFF"/>
                </a:highlight>
                <a:ea typeface="+mn-lt"/>
                <a:cs typeface="+mn-lt"/>
              </a:rPr>
              <a:t>:</a:t>
            </a:r>
          </a:p>
          <a:p>
            <a:pPr marL="285750" indent="-285750">
              <a:buFont typeface="Arial"/>
              <a:buChar char="•"/>
            </a:pPr>
            <a:r>
              <a:rPr lang="en-GB" sz="1600" b="1" dirty="0">
                <a:solidFill>
                  <a:srgbClr val="0F1115"/>
                </a:solidFill>
                <a:highlight>
                  <a:srgbClr val="FFFFFF"/>
                </a:highlight>
                <a:ea typeface="+mn-lt"/>
                <a:cs typeface="+mn-lt"/>
              </a:rPr>
              <a:t>Peer scaffolding</a:t>
            </a:r>
            <a:r>
              <a:rPr lang="en-GB" sz="1600" dirty="0">
                <a:solidFill>
                  <a:srgbClr val="0F1115"/>
                </a:solidFill>
                <a:highlight>
                  <a:srgbClr val="FFFFFF"/>
                </a:highlight>
                <a:ea typeface="+mn-lt"/>
                <a:cs typeface="+mn-lt"/>
              </a:rPr>
              <a:t>: Pair Shona with a slightly older, socially confident peer for small-group play (e.g., home corner, sand tray)</a:t>
            </a:r>
          </a:p>
          <a:p>
            <a:pPr marL="285750" indent="-285750">
              <a:buFont typeface="Arial"/>
              <a:buChar char="•"/>
            </a:pPr>
            <a:r>
              <a:rPr lang="en-GB" sz="1600" b="1" dirty="0">
                <a:solidFill>
                  <a:srgbClr val="0F1115"/>
                </a:solidFill>
                <a:highlight>
                  <a:srgbClr val="FFFFFF"/>
                </a:highlight>
                <a:ea typeface="+mn-lt"/>
                <a:cs typeface="+mn-lt"/>
              </a:rPr>
              <a:t>Adult modelling</a:t>
            </a:r>
            <a:r>
              <a:rPr lang="en-GB" sz="1600" dirty="0">
                <a:solidFill>
                  <a:srgbClr val="0F1115"/>
                </a:solidFill>
                <a:highlight>
                  <a:srgbClr val="FFFFFF"/>
                </a:highlight>
                <a:ea typeface="+mn-lt"/>
                <a:cs typeface="+mn-lt"/>
              </a:rPr>
              <a:t>: Narrate play actions and feelings (“Look, the teddy is sad. He wants a friend. Shall we help?”)</a:t>
            </a:r>
          </a:p>
          <a:p>
            <a:pPr marL="285750" indent="-285750">
              <a:buFont typeface="Arial"/>
              <a:buChar char="•"/>
            </a:pPr>
            <a:r>
              <a:rPr lang="en-GB" sz="1600" b="1" dirty="0">
                <a:solidFill>
                  <a:srgbClr val="0F1115"/>
                </a:solidFill>
                <a:highlight>
                  <a:srgbClr val="FFFFFF"/>
                </a:highlight>
                <a:ea typeface="+mn-lt"/>
                <a:cs typeface="+mn-lt"/>
              </a:rPr>
              <a:t>Visual supports</a:t>
            </a:r>
            <a:r>
              <a:rPr lang="en-GB" sz="1600" dirty="0">
                <a:solidFill>
                  <a:srgbClr val="0F1115"/>
                </a:solidFill>
                <a:highlight>
                  <a:srgbClr val="FFFFFF"/>
                </a:highlight>
                <a:ea typeface="+mn-lt"/>
                <a:cs typeface="+mn-lt"/>
              </a:rPr>
              <a:t>: Use pictures/symbols to support verbal comprehension</a:t>
            </a:r>
          </a:p>
          <a:p>
            <a:pPr marL="285750" indent="-285750">
              <a:buFont typeface="Arial"/>
              <a:buChar char="•"/>
            </a:pPr>
            <a:r>
              <a:rPr lang="en-GB" sz="1600" b="1" dirty="0">
                <a:solidFill>
                  <a:srgbClr val="0F1115"/>
                </a:solidFill>
                <a:highlight>
                  <a:srgbClr val="FFFFFF"/>
                </a:highlight>
                <a:ea typeface="+mn-lt"/>
                <a:cs typeface="+mn-lt"/>
              </a:rPr>
              <a:t>Gradual fading</a:t>
            </a:r>
            <a:r>
              <a:rPr lang="en-GB" sz="1600" dirty="0">
                <a:solidFill>
                  <a:srgbClr val="0F1115"/>
                </a:solidFill>
                <a:highlight>
                  <a:srgbClr val="FFFFFF"/>
                </a:highlight>
                <a:ea typeface="+mn-lt"/>
                <a:cs typeface="+mn-lt"/>
              </a:rPr>
              <a:t>: Initially adult-directed, moving to peer-supported, then independent</a:t>
            </a:r>
          </a:p>
          <a:p>
            <a:r>
              <a:rPr lang="en-GB" sz="1600" b="1" dirty="0">
                <a:solidFill>
                  <a:srgbClr val="0F1115"/>
                </a:solidFill>
                <a:highlight>
                  <a:srgbClr val="FFFFFF"/>
                </a:highlight>
                <a:ea typeface="+mn-lt"/>
                <a:cs typeface="+mn-lt"/>
              </a:rPr>
              <a:t>Why this works</a:t>
            </a:r>
            <a:r>
              <a:rPr lang="en-GB" sz="1600" dirty="0">
                <a:solidFill>
                  <a:srgbClr val="0F1115"/>
                </a:solidFill>
                <a:highlight>
                  <a:srgbClr val="FFFFFF"/>
                </a:highlight>
                <a:ea typeface="+mn-lt"/>
                <a:cs typeface="+mn-lt"/>
              </a:rPr>
              <a:t>:</a:t>
            </a:r>
            <a:br>
              <a:rPr lang="en-GB" sz="1600" dirty="0">
                <a:solidFill>
                  <a:srgbClr val="0F1115"/>
                </a:solidFill>
                <a:highlight>
                  <a:srgbClr val="FFFFFF"/>
                </a:highlight>
                <a:ea typeface="+mn-lt"/>
                <a:cs typeface="+mn-lt"/>
              </a:rPr>
            </a:br>
            <a:r>
              <a:rPr lang="en-GB" sz="1600" dirty="0">
                <a:solidFill>
                  <a:srgbClr val="0F1115"/>
                </a:solidFill>
                <a:highlight>
                  <a:srgbClr val="FFFFFF"/>
                </a:highlight>
                <a:ea typeface="+mn-lt"/>
                <a:cs typeface="+mn-lt"/>
              </a:rPr>
              <a:t>Vygotskian theory predicts that </a:t>
            </a:r>
            <a:r>
              <a:rPr lang="en-GB" sz="1600" b="1" dirty="0">
                <a:solidFill>
                  <a:srgbClr val="0F1115"/>
                </a:solidFill>
                <a:highlight>
                  <a:srgbClr val="FFFFFF"/>
                </a:highlight>
                <a:ea typeface="+mn-lt"/>
                <a:cs typeface="+mn-lt"/>
              </a:rPr>
              <a:t>co</a:t>
            </a:r>
            <a:r>
              <a:rPr lang="en-GB" sz="1600" dirty="0">
                <a:solidFill>
                  <a:srgbClr val="0F1115"/>
                </a:solidFill>
                <a:highlight>
                  <a:srgbClr val="FFFFFF"/>
                </a:highlight>
                <a:ea typeface="+mn-lt"/>
                <a:cs typeface="+mn-lt"/>
              </a:rPr>
              <a:t>operation with more capable peers creates learning opportunities within Shona‘s ZPD. Peer mediation is often less threatening than adult instruction for young children.</a:t>
            </a:r>
          </a:p>
          <a:p>
            <a:endParaRPr lang="en-GB" dirty="0"/>
          </a:p>
        </p:txBody>
      </p:sp>
      <p:sp>
        <p:nvSpPr>
          <p:cNvPr id="5" name="Date Placeholder 4">
            <a:extLst>
              <a:ext uri="{FF2B5EF4-FFF2-40B4-BE49-F238E27FC236}">
                <a16:creationId xmlns:a16="http://schemas.microsoft.com/office/drawing/2014/main" id="{68401C2E-B943-AA4D-0CE8-7C64C26D8D40}"/>
              </a:ext>
            </a:extLst>
          </p:cNvPr>
          <p:cNvSpPr>
            <a:spLocks noGrp="1"/>
          </p:cNvSpPr>
          <p:nvPr>
            <p:ph type="dt" sz="half" idx="10"/>
          </p:nvPr>
        </p:nvSpPr>
        <p:spPr/>
        <p:txBody>
          <a:bodyPr/>
          <a:lstStyle/>
          <a:p>
            <a:fld id="{C7A9AFAA-139B-4E6C-8B87-3FECB3C71EBB}" type="datetime1">
              <a:t>10/8/2026</a:t>
            </a:fld>
            <a:endParaRPr lang="en-US" dirty="0"/>
          </a:p>
        </p:txBody>
      </p:sp>
      <p:sp>
        <p:nvSpPr>
          <p:cNvPr id="6" name="Slide Number Placeholder 5">
            <a:extLst>
              <a:ext uri="{FF2B5EF4-FFF2-40B4-BE49-F238E27FC236}">
                <a16:creationId xmlns:a16="http://schemas.microsoft.com/office/drawing/2014/main" id="{F9AD947B-313C-0DD3-9521-6FE9F28DE126}"/>
              </a:ext>
            </a:extLst>
          </p:cNvPr>
          <p:cNvSpPr>
            <a:spLocks noGrp="1"/>
          </p:cNvSpPr>
          <p:nvPr>
            <p:ph type="sldNum" sz="quarter" idx="12"/>
          </p:nvPr>
        </p:nvSpPr>
        <p:spPr/>
        <p:txBody>
          <a:bodyPr/>
          <a:lstStyle/>
          <a:p>
            <a:fld id="{CC057153-B650-4DEB-B370-79DDCFDCE934}" type="slidenum">
              <a:rPr lang="en-US" dirty="0"/>
              <a:pPr/>
              <a:t>7</a:t>
            </a:fld>
            <a:endParaRPr lang="en-US" dirty="0"/>
          </a:p>
        </p:txBody>
      </p:sp>
    </p:spTree>
    <p:extLst>
      <p:ext uri="{BB962C8B-B14F-4D97-AF65-F5344CB8AC3E}">
        <p14:creationId xmlns:p14="http://schemas.microsoft.com/office/powerpoint/2010/main" val="457286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0A18-2A67-59FA-F013-8A6E8706B9F9}"/>
              </a:ext>
            </a:extLst>
          </p:cNvPr>
          <p:cNvSpPr>
            <a:spLocks noGrp="1"/>
          </p:cNvSpPr>
          <p:nvPr>
            <p:ph type="title"/>
          </p:nvPr>
        </p:nvSpPr>
        <p:spPr/>
        <p:txBody>
          <a:bodyPr/>
          <a:lstStyle/>
          <a:p>
            <a:r>
              <a:rPr lang="en-US" dirty="0"/>
              <a:t>Nature versus nurture</a:t>
            </a:r>
          </a:p>
        </p:txBody>
      </p:sp>
      <p:sp>
        <p:nvSpPr>
          <p:cNvPr id="3" name="Footer Placeholder 2">
            <a:extLst>
              <a:ext uri="{FF2B5EF4-FFF2-40B4-BE49-F238E27FC236}">
                <a16:creationId xmlns:a16="http://schemas.microsoft.com/office/drawing/2014/main" id="{334BC80D-3DB1-A4AF-757C-3997D158CE21}"/>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6FD6DD4A-D568-9F15-EC04-09281552F297}"/>
              </a:ext>
            </a:extLst>
          </p:cNvPr>
          <p:cNvSpPr>
            <a:spLocks noGrp="1"/>
          </p:cNvSpPr>
          <p:nvPr>
            <p:ph idx="1"/>
          </p:nvPr>
        </p:nvSpPr>
        <p:spPr>
          <a:xfrm>
            <a:off x="731520" y="1692798"/>
            <a:ext cx="10758030" cy="5050104"/>
          </a:xfrm>
        </p:spPr>
        <p:txBody>
          <a:bodyPr vert="horz" lIns="91440" tIns="45720" rIns="91440" bIns="45720" rtlCol="0" anchor="t">
            <a:normAutofit lnSpcReduction="10000"/>
          </a:bodyPr>
          <a:lstStyle/>
          <a:p>
            <a:r>
              <a:rPr lang="en-GB" b="1" dirty="0">
                <a:solidFill>
                  <a:srgbClr val="0F1115"/>
                </a:solidFill>
                <a:latin typeface="quote-cjk-patch"/>
                <a:ea typeface="quote-cjk-patch"/>
                <a:cs typeface="quote-cjk-patch"/>
              </a:rPr>
              <a:t>Vygotsky’s Position: The “Bio-cultural Paradox”</a:t>
            </a:r>
          </a:p>
          <a:p>
            <a:r>
              <a:rPr lang="en-GB" b="1" dirty="0">
                <a:solidFill>
                  <a:srgbClr val="0F1115"/>
                </a:solidFill>
                <a:latin typeface="quote-cjk-patch"/>
                <a:ea typeface="quote-cjk-patch"/>
                <a:cs typeface="quote-cjk-patch"/>
              </a:rPr>
              <a:t>Biology (Nature)</a:t>
            </a:r>
            <a:r>
              <a:rPr lang="en-GB" dirty="0">
                <a:solidFill>
                  <a:srgbClr val="0F1115"/>
                </a:solidFill>
                <a:latin typeface="quote-cjk-patch"/>
                <a:ea typeface="quote-cjk-patch"/>
                <a:cs typeface="quote-cjk-patch"/>
              </a:rPr>
              <a:t>:</a:t>
            </a:r>
          </a:p>
          <a:p>
            <a:pPr marL="228600" indent="-228600">
              <a:buFont typeface=""/>
              <a:buChar char="•"/>
            </a:pPr>
            <a:r>
              <a:rPr lang="en-GB" dirty="0">
                <a:solidFill>
                  <a:srgbClr val="0F1115"/>
                </a:solidFill>
                <a:latin typeface="quote-cjk-patch"/>
                <a:ea typeface="quote-cjk-patch"/>
                <a:cs typeface="quote-cjk-patch"/>
              </a:rPr>
              <a:t>Vygotsky acknowledged natural/biological line of development: maturation of neurological systems provides the material substrate for cultural development </a:t>
            </a:r>
          </a:p>
          <a:p>
            <a:pPr marL="228600" indent="-228600">
              <a:buFont typeface=""/>
              <a:buChar char="•"/>
            </a:pPr>
            <a:r>
              <a:rPr lang="en-GB" dirty="0">
                <a:solidFill>
                  <a:srgbClr val="0F1115"/>
                </a:solidFill>
                <a:latin typeface="quote-cjk-patch"/>
                <a:ea typeface="quote-cjk-patch"/>
                <a:cs typeface="quote-cjk-patch"/>
              </a:rPr>
              <a:t>Shona‘s chronological age (3 years) means her brain is in a period of rapid language and self-regulation development</a:t>
            </a:r>
          </a:p>
          <a:p>
            <a:r>
              <a:rPr lang="en-GB" b="1" dirty="0">
                <a:solidFill>
                  <a:srgbClr val="0F1115"/>
                </a:solidFill>
                <a:latin typeface="quote-cjk-patch"/>
                <a:ea typeface="quote-cjk-patch"/>
                <a:cs typeface="quote-cjk-patch"/>
              </a:rPr>
              <a:t>Culture/Environment (Nurture)</a:t>
            </a:r>
            <a:r>
              <a:rPr lang="en-GB" dirty="0">
                <a:solidFill>
                  <a:srgbClr val="0F1115"/>
                </a:solidFill>
                <a:latin typeface="quote-cjk-patch"/>
                <a:ea typeface="quote-cjk-patch"/>
                <a:cs typeface="quote-cjk-patch"/>
              </a:rPr>
              <a:t>:</a:t>
            </a:r>
          </a:p>
          <a:p>
            <a:pPr marL="228600" indent="-228600">
              <a:buFont typeface=""/>
              <a:buChar char="•"/>
            </a:pPr>
            <a:r>
              <a:rPr lang="en-GB" dirty="0">
                <a:solidFill>
                  <a:srgbClr val="0F1115"/>
                </a:solidFill>
                <a:latin typeface="quote-cjk-patch"/>
                <a:ea typeface="quote-cjk-patch"/>
                <a:cs typeface="quote-cjk-patch"/>
              </a:rPr>
              <a:t>Vygotsky’s emphasis: cultural mediation is the primary drive</a:t>
            </a:r>
            <a:r>
              <a:rPr lang="en-GB" b="1" dirty="0">
                <a:solidFill>
                  <a:srgbClr val="0F1115"/>
                </a:solidFill>
                <a:latin typeface="quote-cjk-patch"/>
                <a:ea typeface="quote-cjk-patch"/>
                <a:cs typeface="quote-cjk-patch"/>
              </a:rPr>
              <a:t>r</a:t>
            </a:r>
            <a:r>
              <a:rPr lang="en-GB" dirty="0">
                <a:solidFill>
                  <a:srgbClr val="0F1115"/>
                </a:solidFill>
                <a:latin typeface="quote-cjk-patch"/>
                <a:ea typeface="quote-cjk-patch"/>
                <a:cs typeface="quote-cjk-patch"/>
              </a:rPr>
              <a:t> of higher psychological functions</a:t>
            </a:r>
          </a:p>
          <a:p>
            <a:pPr marL="228600" indent="-228600">
              <a:buFont typeface=""/>
              <a:buChar char="•"/>
            </a:pPr>
            <a:r>
              <a:rPr lang="en-GB" dirty="0">
                <a:solidFill>
                  <a:srgbClr val="0F1115"/>
                </a:solidFill>
                <a:latin typeface="quote-cjk-patch"/>
                <a:ea typeface="quote-cjk-patch"/>
                <a:cs typeface="quote-cjk-patch"/>
              </a:rPr>
              <a:t>Karpov (2014) summarises: “cultural heredity” determines how the child develops; genetic contribution is negligible in comparison to mediation (with the exception of genetically based disorders) </a:t>
            </a:r>
          </a:p>
          <a:p>
            <a:r>
              <a:rPr lang="en-GB" b="1" dirty="0">
                <a:solidFill>
                  <a:srgbClr val="0F1115"/>
                </a:solidFill>
                <a:latin typeface="quote-cjk-patch"/>
                <a:ea typeface="quote-cjk-patch"/>
                <a:cs typeface="quote-cjk-patch"/>
              </a:rPr>
              <a:t>Critical point</a:t>
            </a:r>
            <a:r>
              <a:rPr lang="en-GB" dirty="0">
                <a:solidFill>
                  <a:srgbClr val="0F1115"/>
                </a:solidFill>
                <a:latin typeface="quote-cjk-patch"/>
                <a:ea typeface="quote-cjk-patch"/>
                <a:cs typeface="quote-cjk-patch"/>
              </a:rPr>
              <a:t>:</a:t>
            </a:r>
          </a:p>
          <a:p>
            <a:pPr lvl="1">
              <a:buFont typeface=""/>
              <a:buNone/>
            </a:pPr>
            <a:r>
              <a:rPr lang="en-GB" i="0" dirty="0">
                <a:solidFill>
                  <a:srgbClr val="0F1115"/>
                </a:solidFill>
                <a:latin typeface="quote-cjk-patch"/>
                <a:ea typeface="quote-cjk-patch"/>
                <a:cs typeface="quote-cjk-patch"/>
              </a:rPr>
              <a:t>Vygotsky did not deny biology, but he argued that what makes us human is the cultural transformation of biological processes. For Shona, this means that the quality of social mediation she receives in the nursery will be the decisive factor in her developmental trajectory.</a:t>
            </a:r>
            <a:endParaRPr lang="en-US" i="0" dirty="0"/>
          </a:p>
        </p:txBody>
      </p:sp>
      <p:sp>
        <p:nvSpPr>
          <p:cNvPr id="5" name="Date Placeholder 4">
            <a:extLst>
              <a:ext uri="{FF2B5EF4-FFF2-40B4-BE49-F238E27FC236}">
                <a16:creationId xmlns:a16="http://schemas.microsoft.com/office/drawing/2014/main" id="{B08BB3D4-E62F-581E-489A-6F16DE0EF4E0}"/>
              </a:ext>
            </a:extLst>
          </p:cNvPr>
          <p:cNvSpPr>
            <a:spLocks noGrp="1"/>
          </p:cNvSpPr>
          <p:nvPr>
            <p:ph type="dt" sz="half" idx="10"/>
          </p:nvPr>
        </p:nvSpPr>
        <p:spPr/>
        <p:txBody>
          <a:bodyPr/>
          <a:lstStyle/>
          <a:p>
            <a:fld id="{C39ACEE4-9BD4-426F-A59D-FEB720DB7E79}" type="datetime1">
              <a:t>10/8/2026</a:t>
            </a:fld>
            <a:endParaRPr lang="en-US" dirty="0"/>
          </a:p>
        </p:txBody>
      </p:sp>
      <p:sp>
        <p:nvSpPr>
          <p:cNvPr id="6" name="Slide Number Placeholder 5">
            <a:extLst>
              <a:ext uri="{FF2B5EF4-FFF2-40B4-BE49-F238E27FC236}">
                <a16:creationId xmlns:a16="http://schemas.microsoft.com/office/drawing/2014/main" id="{8AE8C305-C213-CEEC-924D-6F03091DAFE5}"/>
              </a:ext>
            </a:extLst>
          </p:cNvPr>
          <p:cNvSpPr>
            <a:spLocks noGrp="1"/>
          </p:cNvSpPr>
          <p:nvPr>
            <p:ph type="sldNum" sz="quarter" idx="12"/>
          </p:nvPr>
        </p:nvSpPr>
        <p:spPr/>
        <p:txBody>
          <a:bodyPr/>
          <a:lstStyle/>
          <a:p>
            <a:fld id="{CC057153-B650-4DEB-B370-79DDCFDCE934}" type="slidenum">
              <a:rPr lang="en-US" dirty="0"/>
              <a:pPr/>
              <a:t>8</a:t>
            </a:fld>
            <a:endParaRPr lang="en-US" dirty="0"/>
          </a:p>
        </p:txBody>
      </p:sp>
    </p:spTree>
    <p:extLst>
      <p:ext uri="{BB962C8B-B14F-4D97-AF65-F5344CB8AC3E}">
        <p14:creationId xmlns:p14="http://schemas.microsoft.com/office/powerpoint/2010/main" val="1625629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6A3A-85D8-60D7-F8EB-D4F498CD9B7E}"/>
              </a:ext>
            </a:extLst>
          </p:cNvPr>
          <p:cNvSpPr>
            <a:spLocks noGrp="1"/>
          </p:cNvSpPr>
          <p:nvPr>
            <p:ph type="title"/>
          </p:nvPr>
        </p:nvSpPr>
        <p:spPr/>
        <p:txBody>
          <a:bodyPr/>
          <a:lstStyle/>
          <a:p>
            <a:r>
              <a:rPr lang="en-US" dirty="0"/>
              <a:t>evaluation</a:t>
            </a:r>
          </a:p>
        </p:txBody>
      </p:sp>
      <p:sp>
        <p:nvSpPr>
          <p:cNvPr id="3" name="Footer Placeholder 2">
            <a:extLst>
              <a:ext uri="{FF2B5EF4-FFF2-40B4-BE49-F238E27FC236}">
                <a16:creationId xmlns:a16="http://schemas.microsoft.com/office/drawing/2014/main" id="{7696C122-E818-B784-75C0-6C87FD673F49}"/>
              </a:ext>
            </a:extLst>
          </p:cNvPr>
          <p:cNvSpPr>
            <a:spLocks noGrp="1"/>
          </p:cNvSpPr>
          <p:nvPr>
            <p:ph type="ftr" sz="quarter" idx="11"/>
          </p:nvPr>
        </p:nvSpPr>
        <p:spPr/>
        <p:txBody>
          <a:bodyPr/>
          <a:lstStyle/>
          <a:p>
            <a:r>
              <a:rPr lang="en-US" dirty="0"/>
              <a:t>
              </a:t>
            </a:r>
          </a:p>
        </p:txBody>
      </p:sp>
      <p:sp>
        <p:nvSpPr>
          <p:cNvPr id="5" name="Date Placeholder 4">
            <a:extLst>
              <a:ext uri="{FF2B5EF4-FFF2-40B4-BE49-F238E27FC236}">
                <a16:creationId xmlns:a16="http://schemas.microsoft.com/office/drawing/2014/main" id="{6FA26B97-0EF6-72A3-DB15-8633CF2875AC}"/>
              </a:ext>
            </a:extLst>
          </p:cNvPr>
          <p:cNvSpPr>
            <a:spLocks noGrp="1"/>
          </p:cNvSpPr>
          <p:nvPr>
            <p:ph type="dt" sz="half" idx="10"/>
          </p:nvPr>
        </p:nvSpPr>
        <p:spPr/>
        <p:txBody>
          <a:bodyPr/>
          <a:lstStyle/>
          <a:p>
            <a:fld id="{C3FBCEE7-DF27-4EF7-A5A3-9971D2D2F4AF}" type="datetime1">
              <a:t>10/8/2026</a:t>
            </a:fld>
            <a:endParaRPr lang="en-US" dirty="0"/>
          </a:p>
        </p:txBody>
      </p:sp>
      <p:sp>
        <p:nvSpPr>
          <p:cNvPr id="6" name="Slide Number Placeholder 5">
            <a:extLst>
              <a:ext uri="{FF2B5EF4-FFF2-40B4-BE49-F238E27FC236}">
                <a16:creationId xmlns:a16="http://schemas.microsoft.com/office/drawing/2014/main" id="{331F565C-2332-DE49-F3CA-06FDCED6C473}"/>
              </a:ext>
            </a:extLst>
          </p:cNvPr>
          <p:cNvSpPr>
            <a:spLocks noGrp="1"/>
          </p:cNvSpPr>
          <p:nvPr>
            <p:ph type="sldNum" sz="quarter" idx="12"/>
          </p:nvPr>
        </p:nvSpPr>
        <p:spPr/>
        <p:txBody>
          <a:bodyPr/>
          <a:lstStyle/>
          <a:p>
            <a:fld id="{CC057153-B650-4DEB-B370-79DDCFDCE934}" type="slidenum">
              <a:rPr lang="en-US" dirty="0"/>
              <a:pPr/>
              <a:t>9</a:t>
            </a:fld>
            <a:endParaRPr lang="en-US" dirty="0"/>
          </a:p>
        </p:txBody>
      </p:sp>
      <p:sp>
        <p:nvSpPr>
          <p:cNvPr id="13" name="Content Placeholder 12">
            <a:extLst>
              <a:ext uri="{FF2B5EF4-FFF2-40B4-BE49-F238E27FC236}">
                <a16:creationId xmlns:a16="http://schemas.microsoft.com/office/drawing/2014/main" id="{913066F6-F367-FCF3-21AE-0FD24DC1A773}"/>
              </a:ext>
            </a:extLst>
          </p:cNvPr>
          <p:cNvSpPr>
            <a:spLocks noGrp="1"/>
          </p:cNvSpPr>
          <p:nvPr>
            <p:ph idx="1"/>
          </p:nvPr>
        </p:nvSpPr>
        <p:spPr/>
        <p:txBody>
          <a:bodyPr vert="horz" lIns="91440" tIns="45720" rIns="91440" bIns="45720" rtlCol="0" anchor="t">
            <a:normAutofit/>
          </a:bodyPr>
          <a:lstStyle/>
          <a:p>
            <a:pPr marL="228600" indent="-228600">
              <a:buFont typeface=""/>
              <a:buChar char="•"/>
            </a:pPr>
            <a:r>
              <a:rPr lang="en-GB" b="1" dirty="0">
                <a:solidFill>
                  <a:srgbClr val="0F1115"/>
                </a:solidFill>
                <a:latin typeface="quote-cjk-patch"/>
                <a:ea typeface="quote-cjk-patch"/>
                <a:cs typeface="quote-cjk-patch"/>
              </a:rPr>
              <a:t>Practical Application for Anxiety:</a:t>
            </a:r>
            <a:r>
              <a:rPr lang="en-GB" dirty="0">
                <a:solidFill>
                  <a:srgbClr val="0F1115"/>
                </a:solidFill>
                <a:latin typeface="quote-cjk-patch"/>
                <a:ea typeface="quote-cjk-patch"/>
                <a:cs typeface="quote-cjk-patch"/>
              </a:rPr>
              <a:t> The concept of scaffolding provides a clear, actionable framework for reducing Shona's separation anxiety. By offering predictable routines and adult mediation, practitioners can create a safe base within her Zone of Proximal Development (ZPD), helping her internalise new social expectations and manage distress.</a:t>
            </a:r>
          </a:p>
          <a:p>
            <a:pPr marL="228600" indent="-228600">
              <a:buFont typeface=""/>
              <a:buChar char="•"/>
            </a:pPr>
            <a:r>
              <a:rPr lang="en-GB" b="1" dirty="0">
                <a:solidFill>
                  <a:srgbClr val="0F1115"/>
                </a:solidFill>
                <a:latin typeface="quote-cjk-patch"/>
                <a:ea typeface="quote-cjk-patch"/>
                <a:cs typeface="quote-cjk-patch"/>
              </a:rPr>
              <a:t>Holistic View of Development:</a:t>
            </a:r>
            <a:r>
              <a:rPr lang="en-GB" dirty="0">
                <a:solidFill>
                  <a:srgbClr val="0F1115"/>
                </a:solidFill>
                <a:latin typeface="quote-cjk-patch"/>
                <a:ea typeface="quote-cjk-patch"/>
                <a:cs typeface="quote-cjk-patch"/>
              </a:rPr>
              <a:t> Unlike theories focusing solely on stages, Vygotsky integrates social, cultural, and biological elements. This is crucial for Shona, as her limited verbal communication and difficulty with group play are not viewed in isolation, but as interconnected functions mediated by her social environment (the nursery).</a:t>
            </a:r>
          </a:p>
          <a:p>
            <a:pPr marL="228600" indent="-228600">
              <a:buFont typeface=""/>
              <a:buChar char="•"/>
            </a:pPr>
            <a:r>
              <a:rPr lang="en-GB" b="1" dirty="0">
                <a:solidFill>
                  <a:srgbClr val="0F1115"/>
                </a:solidFill>
                <a:latin typeface="quote-cjk-patch"/>
                <a:ea typeface="quote-cjk-patch"/>
                <a:cs typeface="quote-cjk-patch"/>
              </a:rPr>
              <a:t>Emphasis on Language &amp; Communication:</a:t>
            </a:r>
            <a:r>
              <a:rPr lang="en-GB" dirty="0">
                <a:solidFill>
                  <a:srgbClr val="0F1115"/>
                </a:solidFill>
                <a:latin typeface="quote-cjk-patch"/>
                <a:ea typeface="quote-cjk-patch"/>
                <a:cs typeface="quote-cjk-patch"/>
              </a:rPr>
              <a:t> The theory rightly prioritises language as a tool for cognitive and social development. This directly addresses Shona’s limited verbal communication; the strategy shifts from merely waiting for her to speak to actively </a:t>
            </a:r>
            <a:r>
              <a:rPr lang="en-GB" i="1" dirty="0">
                <a:solidFill>
                  <a:srgbClr val="0F1115"/>
                </a:solidFill>
                <a:latin typeface="quote-cjk-patch"/>
                <a:ea typeface="quote-cjk-patch"/>
                <a:cs typeface="quote-cjk-patch"/>
              </a:rPr>
              <a:t>using</a:t>
            </a:r>
            <a:r>
              <a:rPr lang="en-GB" dirty="0">
                <a:solidFill>
                  <a:srgbClr val="0F1115"/>
                </a:solidFill>
                <a:latin typeface="quote-cjk-patch"/>
                <a:ea typeface="quote-cjk-patch"/>
                <a:cs typeface="quote-cjk-patch"/>
              </a:rPr>
              <a:t> social interaction and private speech to build her capacity for self-regulation.</a:t>
            </a:r>
            <a:endParaRPr lang="en-GB" dirty="0"/>
          </a:p>
        </p:txBody>
      </p:sp>
    </p:spTree>
    <p:extLst>
      <p:ext uri="{BB962C8B-B14F-4D97-AF65-F5344CB8AC3E}">
        <p14:creationId xmlns:p14="http://schemas.microsoft.com/office/powerpoint/2010/main" val="3979965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8E58C-94C4-F227-900C-D265FCF6E01F}"/>
              </a:ext>
            </a:extLst>
          </p:cNvPr>
          <p:cNvSpPr>
            <a:spLocks noGrp="1"/>
          </p:cNvSpPr>
          <p:nvPr>
            <p:ph type="title"/>
          </p:nvPr>
        </p:nvSpPr>
        <p:spPr/>
        <p:txBody>
          <a:bodyPr/>
          <a:lstStyle/>
          <a:p>
            <a:r>
              <a:rPr lang="en-US" dirty="0"/>
              <a:t>conclusion</a:t>
            </a:r>
          </a:p>
        </p:txBody>
      </p:sp>
      <p:sp>
        <p:nvSpPr>
          <p:cNvPr id="3" name="Footer Placeholder 2">
            <a:extLst>
              <a:ext uri="{FF2B5EF4-FFF2-40B4-BE49-F238E27FC236}">
                <a16:creationId xmlns:a16="http://schemas.microsoft.com/office/drawing/2014/main" id="{716392F5-648A-85A7-4DBA-D43727676787}"/>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818DC61E-4767-CE48-A862-0F83E872D940}"/>
              </a:ext>
            </a:extLst>
          </p:cNvPr>
          <p:cNvSpPr>
            <a:spLocks noGrp="1"/>
          </p:cNvSpPr>
          <p:nvPr>
            <p:ph idx="1"/>
          </p:nvPr>
        </p:nvSpPr>
        <p:spPr>
          <a:xfrm>
            <a:off x="356766" y="1496285"/>
            <a:ext cx="10743301" cy="5162344"/>
          </a:xfrm>
        </p:spPr>
        <p:txBody>
          <a:bodyPr vert="horz" lIns="91440" tIns="45720" rIns="91440" bIns="45720" rtlCol="0" anchor="t">
            <a:normAutofit/>
          </a:bodyPr>
          <a:lstStyle/>
          <a:p>
            <a:r>
              <a:rPr lang="en-GB" b="1" dirty="0">
                <a:solidFill>
                  <a:srgbClr val="0F1115"/>
                </a:solidFill>
                <a:latin typeface="quote-cjk-patch"/>
                <a:ea typeface="quote-cjk-patch"/>
                <a:cs typeface="quote-cjk-patch"/>
              </a:rPr>
              <a:t>Key Messages</a:t>
            </a:r>
          </a:p>
          <a:p>
            <a:pPr marL="228600" indent="-228600">
              <a:buFont typeface=""/>
              <a:buAutoNum type="arabicPeriod"/>
            </a:pPr>
            <a:r>
              <a:rPr lang="en-GB" dirty="0">
                <a:solidFill>
                  <a:srgbClr val="0F1115"/>
                </a:solidFill>
                <a:latin typeface="quote-cjk-patch"/>
                <a:ea typeface="quote-cjk-patch"/>
                <a:cs typeface="quote-cjk-patch"/>
              </a:rPr>
              <a:t>Shona‘s separation anxiety, limited verbal communication, and play difficulties can be understood through a Vygotskian lens as differences in available social mediation, not fixed deficits.</a:t>
            </a:r>
          </a:p>
          <a:p>
            <a:pPr marL="228600" indent="-228600">
              <a:buFont typeface=""/>
              <a:buAutoNum type="arabicPeriod"/>
            </a:pPr>
            <a:r>
              <a:rPr lang="en-GB" dirty="0">
                <a:solidFill>
                  <a:srgbClr val="0F1115"/>
                </a:solidFill>
                <a:latin typeface="quote-cjk-patch"/>
                <a:ea typeface="quote-cjk-patch"/>
                <a:cs typeface="quote-cjk-patch"/>
              </a:rPr>
              <a:t>The ZPD and scaffolding provide a practical framework for designing support that is contingent, graduated, and aimed at independent functioning.</a:t>
            </a:r>
          </a:p>
          <a:p>
            <a:pPr marL="228600" indent="-228600">
              <a:buFont typeface=""/>
              <a:buAutoNum type="arabicPeriod"/>
            </a:pPr>
            <a:r>
              <a:rPr lang="en-GB" dirty="0">
                <a:solidFill>
                  <a:srgbClr val="0F1115"/>
                </a:solidFill>
                <a:latin typeface="quote-cjk-patch"/>
                <a:ea typeface="quote-cjk-patch"/>
                <a:cs typeface="quote-cjk-patch"/>
              </a:rPr>
              <a:t>Practical strategies include scaffolded separation routines and mediated peer play with language support.</a:t>
            </a:r>
          </a:p>
          <a:p>
            <a:pPr marL="228600" indent="-228600">
              <a:buFont typeface=""/>
              <a:buAutoNum type="arabicPeriod"/>
            </a:pPr>
            <a:r>
              <a:rPr lang="en-GB" dirty="0">
                <a:solidFill>
                  <a:srgbClr val="0F1115"/>
                </a:solidFill>
                <a:latin typeface="quote-cjk-patch"/>
                <a:ea typeface="quote-cjk-patch"/>
                <a:cs typeface="quote-cjk-patch"/>
              </a:rPr>
              <a:t>Vygotsky acknowledged biological foundations but argued that cultural mediation is the primary driver of higher psychological development.</a:t>
            </a:r>
          </a:p>
          <a:p>
            <a:pPr marL="228600" indent="-228600">
              <a:buFont typeface=""/>
              <a:buAutoNum type="arabicPeriod"/>
            </a:pPr>
            <a:r>
              <a:rPr lang="en-GB" dirty="0">
                <a:solidFill>
                  <a:srgbClr val="0F1115"/>
                </a:solidFill>
                <a:latin typeface="quote-cjk-patch"/>
                <a:ea typeface="quote-cjk-patch"/>
                <a:cs typeface="quote-cjk-patch"/>
              </a:rPr>
              <a:t>The theory is highly applicable to early years settings but should be applied with awareness of its limitations and cultural assumptions.</a:t>
            </a:r>
          </a:p>
          <a:p>
            <a:r>
              <a:rPr lang="en-GB" b="1" dirty="0">
                <a:solidFill>
                  <a:srgbClr val="0F1115"/>
                </a:solidFill>
                <a:latin typeface="quote-cjk-patch"/>
                <a:ea typeface="quote-cjk-patch"/>
                <a:cs typeface="quote-cjk-patch"/>
              </a:rPr>
              <a:t>Final thought</a:t>
            </a:r>
            <a:r>
              <a:rPr lang="en-GB" dirty="0">
                <a:solidFill>
                  <a:srgbClr val="0F1115"/>
                </a:solidFill>
                <a:latin typeface="quote-cjk-patch"/>
                <a:ea typeface="quote-cjk-patch"/>
                <a:cs typeface="quote-cjk-patch"/>
              </a:rPr>
              <a:t>:</a:t>
            </a:r>
          </a:p>
          <a:p>
            <a:pPr lvl="1">
              <a:buFont typeface=""/>
              <a:buNone/>
            </a:pPr>
            <a:r>
              <a:rPr lang="en-GB" i="0" dirty="0">
                <a:solidFill>
                  <a:srgbClr val="0F1115"/>
                </a:solidFill>
                <a:latin typeface="quote-cjk-patch"/>
                <a:ea typeface="quote-cjk-patch"/>
                <a:cs typeface="quote-cjk-patch"/>
              </a:rPr>
              <a:t>Shona does not need to be “fixed.” She needs an environment that meets her where she is and provides the social tools to move forward. Vygotsky offers both the rationale and the method for this approach.</a:t>
            </a:r>
            <a:endParaRPr lang="en-US" i="0" dirty="0"/>
          </a:p>
        </p:txBody>
      </p:sp>
      <p:sp>
        <p:nvSpPr>
          <p:cNvPr id="5" name="Date Placeholder 4">
            <a:extLst>
              <a:ext uri="{FF2B5EF4-FFF2-40B4-BE49-F238E27FC236}">
                <a16:creationId xmlns:a16="http://schemas.microsoft.com/office/drawing/2014/main" id="{C192E12E-0765-6822-0E02-8088F470A95A}"/>
              </a:ext>
            </a:extLst>
          </p:cNvPr>
          <p:cNvSpPr>
            <a:spLocks noGrp="1"/>
          </p:cNvSpPr>
          <p:nvPr>
            <p:ph type="dt" sz="half" idx="10"/>
          </p:nvPr>
        </p:nvSpPr>
        <p:spPr/>
        <p:txBody>
          <a:bodyPr/>
          <a:lstStyle/>
          <a:p>
            <a:fld id="{96B783AD-A6A1-44CA-9413-1F017970BB3E}" type="datetime1">
              <a:t>10/8/2026</a:t>
            </a:fld>
            <a:endParaRPr lang="en-US" dirty="0"/>
          </a:p>
        </p:txBody>
      </p:sp>
      <p:sp>
        <p:nvSpPr>
          <p:cNvPr id="6" name="Slide Number Placeholder 5">
            <a:extLst>
              <a:ext uri="{FF2B5EF4-FFF2-40B4-BE49-F238E27FC236}">
                <a16:creationId xmlns:a16="http://schemas.microsoft.com/office/drawing/2014/main" id="{1BB6FD68-90CA-8E92-CBDE-B5E581165CC4}"/>
              </a:ext>
            </a:extLst>
          </p:cNvPr>
          <p:cNvSpPr>
            <a:spLocks noGrp="1"/>
          </p:cNvSpPr>
          <p:nvPr>
            <p:ph type="sldNum" sz="quarter" idx="12"/>
          </p:nvPr>
        </p:nvSpPr>
        <p:spPr/>
        <p:txBody>
          <a:bodyPr/>
          <a:lstStyle/>
          <a:p>
            <a:fld id="{CC057153-B650-4DEB-B370-79DDCFDCE934}" type="slidenum">
              <a:rPr lang="en-US" dirty="0"/>
              <a:pPr/>
              <a:t>10</a:t>
            </a:fld>
            <a:endParaRPr lang="en-US" dirty="0"/>
          </a:p>
        </p:txBody>
      </p:sp>
    </p:spTree>
    <p:extLst>
      <p:ext uri="{BB962C8B-B14F-4D97-AF65-F5344CB8AC3E}">
        <p14:creationId xmlns:p14="http://schemas.microsoft.com/office/powerpoint/2010/main" val="3519298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E3B1-F619-8D0B-9511-AA30293A5273}"/>
              </a:ext>
            </a:extLst>
          </p:cNvPr>
          <p:cNvSpPr>
            <a:spLocks noGrp="1"/>
          </p:cNvSpPr>
          <p:nvPr>
            <p:ph type="title"/>
          </p:nvPr>
        </p:nvSpPr>
        <p:spPr/>
        <p:txBody>
          <a:bodyPr/>
          <a:lstStyle/>
          <a:p>
            <a:r>
              <a:rPr lang="en-US" dirty="0"/>
              <a:t>References </a:t>
            </a:r>
          </a:p>
        </p:txBody>
      </p:sp>
      <p:sp>
        <p:nvSpPr>
          <p:cNvPr id="3" name="Footer Placeholder 2">
            <a:extLst>
              <a:ext uri="{FF2B5EF4-FFF2-40B4-BE49-F238E27FC236}">
                <a16:creationId xmlns:a16="http://schemas.microsoft.com/office/drawing/2014/main" id="{42D5F03B-9C3A-83BB-CBD8-550BD8722391}"/>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7AC6CE22-AB14-E80B-9CE5-7E43DD7CF5B6}"/>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dirty="0" err="1">
                <a:solidFill>
                  <a:srgbClr val="0F1115"/>
                </a:solidFill>
                <a:latin typeface="quote-cjk-patch"/>
                <a:ea typeface="quote-cjk-patch"/>
                <a:cs typeface="quote-cjk-patch"/>
              </a:rPr>
              <a:t>Bodrova</a:t>
            </a:r>
            <a:r>
              <a:rPr lang="en-GB" dirty="0">
                <a:solidFill>
                  <a:srgbClr val="0F1115"/>
                </a:solidFill>
                <a:latin typeface="quote-cjk-patch"/>
                <a:ea typeface="quote-cjk-patch"/>
                <a:cs typeface="quote-cjk-patch"/>
              </a:rPr>
              <a:t>, E. and Leong, D.J. (2007) </a:t>
            </a:r>
            <a:r>
              <a:rPr lang="en-GB" i="1" dirty="0">
                <a:solidFill>
                  <a:srgbClr val="0F1115"/>
                </a:solidFill>
                <a:latin typeface="quote-cjk-patch"/>
                <a:ea typeface="quote-cjk-patch"/>
                <a:cs typeface="quote-cjk-patch"/>
              </a:rPr>
              <a:t>Tools of the Mind: The Vygotskian Approach to Early Childhood Education</a:t>
            </a:r>
            <a:r>
              <a:rPr lang="en-GB" dirty="0">
                <a:solidFill>
                  <a:srgbClr val="0F1115"/>
                </a:solidFill>
                <a:latin typeface="quote-cjk-patch"/>
                <a:ea typeface="quote-cjk-patch"/>
                <a:cs typeface="quote-cjk-patch"/>
              </a:rPr>
              <a:t>. 2nd </a:t>
            </a:r>
            <a:r>
              <a:rPr lang="en-GB" dirty="0" err="1">
                <a:solidFill>
                  <a:srgbClr val="0F1115"/>
                </a:solidFill>
                <a:latin typeface="quote-cjk-patch"/>
                <a:ea typeface="quote-cjk-patch"/>
                <a:cs typeface="quote-cjk-patch"/>
              </a:rPr>
              <a:t>edn</a:t>
            </a:r>
            <a:r>
              <a:rPr lang="en-GB" dirty="0">
                <a:solidFill>
                  <a:srgbClr val="0F1115"/>
                </a:solidFill>
                <a:latin typeface="quote-cjk-patch"/>
                <a:ea typeface="quote-cjk-patch"/>
                <a:cs typeface="quote-cjk-patch"/>
              </a:rPr>
              <a:t>. Upper Saddle River, NJ: Pearson.</a:t>
            </a:r>
            <a:endParaRPr lang="en-US" dirty="0"/>
          </a:p>
          <a:p>
            <a:pPr marL="342900" indent="-342900">
              <a:buAutoNum type="arabicPeriod"/>
            </a:pPr>
            <a:r>
              <a:rPr lang="en-GB" dirty="0">
                <a:solidFill>
                  <a:srgbClr val="0F1115"/>
                </a:solidFill>
                <a:latin typeface="quote-cjk-patch"/>
                <a:ea typeface="quote-cjk-patch"/>
                <a:cs typeface="quote-cjk-patch"/>
              </a:rPr>
              <a:t>Daniels, H. (2016) </a:t>
            </a:r>
            <a:r>
              <a:rPr lang="en-GB" i="1" dirty="0">
                <a:solidFill>
                  <a:srgbClr val="0F1115"/>
                </a:solidFill>
                <a:latin typeface="quote-cjk-patch"/>
                <a:ea typeface="quote-cjk-patch"/>
                <a:cs typeface="quote-cjk-patch"/>
              </a:rPr>
              <a:t>Vygotsky and Pedagogy</a:t>
            </a:r>
            <a:r>
              <a:rPr lang="en-GB" dirty="0">
                <a:solidFill>
                  <a:srgbClr val="0F1115"/>
                </a:solidFill>
                <a:latin typeface="quote-cjk-patch"/>
                <a:ea typeface="quote-cjk-patch"/>
                <a:cs typeface="quote-cjk-patch"/>
              </a:rPr>
              <a:t>. 2nd </a:t>
            </a:r>
            <a:r>
              <a:rPr lang="en-GB" dirty="0" err="1">
                <a:solidFill>
                  <a:srgbClr val="0F1115"/>
                </a:solidFill>
                <a:latin typeface="quote-cjk-patch"/>
                <a:ea typeface="quote-cjk-patch"/>
                <a:cs typeface="quote-cjk-patch"/>
              </a:rPr>
              <a:t>edn</a:t>
            </a:r>
            <a:r>
              <a:rPr lang="en-GB" dirty="0">
                <a:solidFill>
                  <a:srgbClr val="0F1115"/>
                </a:solidFill>
                <a:latin typeface="quote-cjk-patch"/>
                <a:ea typeface="quote-cjk-patch"/>
                <a:cs typeface="quote-cjk-patch"/>
              </a:rPr>
              <a:t>. London: Routledge.</a:t>
            </a:r>
          </a:p>
          <a:p>
            <a:pPr marL="342900" indent="-342900">
              <a:buAutoNum type="arabicPeriod"/>
            </a:pPr>
            <a:r>
              <a:rPr lang="en-GB" dirty="0">
                <a:solidFill>
                  <a:srgbClr val="0F1115"/>
                </a:solidFill>
                <a:latin typeface="quote-cjk-patch"/>
                <a:ea typeface="quote-cjk-patch"/>
                <a:cs typeface="quote-cjk-patch"/>
              </a:rPr>
              <a:t>Gauvain, M. (2020) ‘Vygotsky‘s sociocultural theory’, in Haith, M.M. and Benson, J.B. (eds.) </a:t>
            </a:r>
            <a:r>
              <a:rPr lang="en-GB" i="1" dirty="0" err="1">
                <a:solidFill>
                  <a:srgbClr val="0F1115"/>
                </a:solidFill>
                <a:latin typeface="quote-cjk-patch"/>
                <a:ea typeface="quote-cjk-patch"/>
                <a:cs typeface="quote-cjk-patch"/>
              </a:rPr>
              <a:t>Encyclopedia</a:t>
            </a:r>
            <a:r>
              <a:rPr lang="en-GB" i="1" dirty="0">
                <a:solidFill>
                  <a:srgbClr val="0F1115"/>
                </a:solidFill>
                <a:latin typeface="quote-cjk-patch"/>
                <a:ea typeface="quote-cjk-patch"/>
                <a:cs typeface="quote-cjk-patch"/>
              </a:rPr>
              <a:t> of Infant and Early Childhood Development</a:t>
            </a:r>
            <a:r>
              <a:rPr lang="en-GB" dirty="0">
                <a:solidFill>
                  <a:srgbClr val="0F1115"/>
                </a:solidFill>
                <a:latin typeface="quote-cjk-patch"/>
                <a:ea typeface="quote-cjk-patch"/>
                <a:cs typeface="quote-cjk-patch"/>
              </a:rPr>
              <a:t>. 2nd </a:t>
            </a:r>
            <a:r>
              <a:rPr lang="en-GB" dirty="0" err="1">
                <a:solidFill>
                  <a:srgbClr val="0F1115"/>
                </a:solidFill>
                <a:latin typeface="quote-cjk-patch"/>
                <a:ea typeface="quote-cjk-patch"/>
                <a:cs typeface="quote-cjk-patch"/>
              </a:rPr>
              <a:t>edn</a:t>
            </a:r>
            <a:r>
              <a:rPr lang="en-GB" dirty="0">
                <a:solidFill>
                  <a:srgbClr val="0F1115"/>
                </a:solidFill>
                <a:latin typeface="quote-cjk-patch"/>
                <a:ea typeface="quote-cjk-patch"/>
                <a:cs typeface="quote-cjk-patch"/>
              </a:rPr>
              <a:t>. Oxford: Academic Press, pp. 404–413. </a:t>
            </a:r>
          </a:p>
          <a:p>
            <a:pPr marL="342900" indent="-342900">
              <a:buAutoNum type="arabicPeriod"/>
            </a:pPr>
            <a:r>
              <a:rPr lang="en-GB" dirty="0">
                <a:solidFill>
                  <a:srgbClr val="0F1115"/>
                </a:solidFill>
                <a:latin typeface="quote-cjk-patch"/>
                <a:ea typeface="quote-cjk-patch"/>
                <a:cs typeface="quote-cjk-patch"/>
              </a:rPr>
              <a:t>Karpov, Y.V. (2014) </a:t>
            </a:r>
            <a:r>
              <a:rPr lang="en-GB" i="1" dirty="0">
                <a:solidFill>
                  <a:srgbClr val="0F1115"/>
                </a:solidFill>
                <a:latin typeface="quote-cjk-patch"/>
                <a:ea typeface="quote-cjk-patch"/>
                <a:cs typeface="quote-cjk-patch"/>
              </a:rPr>
              <a:t>Vygotsky for Educators</a:t>
            </a:r>
            <a:r>
              <a:rPr lang="en-GB" dirty="0">
                <a:solidFill>
                  <a:srgbClr val="0F1115"/>
                </a:solidFill>
                <a:latin typeface="quote-cjk-patch"/>
                <a:ea typeface="quote-cjk-patch"/>
                <a:cs typeface="quote-cjk-patch"/>
              </a:rPr>
              <a:t>. New York: Cambridge University Press. </a:t>
            </a:r>
          </a:p>
          <a:p>
            <a:pPr marL="342900" indent="-342900">
              <a:buAutoNum type="arabicPeriod"/>
            </a:pPr>
            <a:r>
              <a:rPr lang="en-GB" dirty="0" err="1">
                <a:solidFill>
                  <a:srgbClr val="0F1115"/>
                </a:solidFill>
                <a:latin typeface="quote-cjk-patch"/>
                <a:ea typeface="quote-cjk-patch"/>
                <a:cs typeface="quote-cjk-patch"/>
              </a:rPr>
              <a:t>Smagorinsky</a:t>
            </a:r>
            <a:r>
              <a:rPr lang="en-GB" dirty="0">
                <a:solidFill>
                  <a:srgbClr val="0F1115"/>
                </a:solidFill>
                <a:latin typeface="quote-cjk-patch"/>
                <a:ea typeface="quote-cjk-patch"/>
                <a:cs typeface="quote-cjk-patch"/>
              </a:rPr>
              <a:t>, P. (2018) ‘</a:t>
            </a:r>
            <a:r>
              <a:rPr lang="en-GB" dirty="0" err="1">
                <a:solidFill>
                  <a:srgbClr val="0F1115"/>
                </a:solidFill>
                <a:latin typeface="quote-cjk-patch"/>
                <a:ea typeface="quote-cjk-patch"/>
                <a:cs typeface="quote-cjk-patch"/>
              </a:rPr>
              <a:t>Deconflating</a:t>
            </a:r>
            <a:r>
              <a:rPr lang="en-GB" dirty="0">
                <a:solidFill>
                  <a:srgbClr val="0F1115"/>
                </a:solidFill>
                <a:latin typeface="quote-cjk-patch"/>
                <a:ea typeface="quote-cjk-patch"/>
                <a:cs typeface="quote-cjk-patch"/>
              </a:rPr>
              <a:t> the ZPD and instructional scaffolding: Retranslating and reconceiving the zone of proximal development as the zone of next development’, </a:t>
            </a:r>
            <a:r>
              <a:rPr lang="en-GB" i="1" dirty="0">
                <a:solidFill>
                  <a:srgbClr val="0F1115"/>
                </a:solidFill>
                <a:latin typeface="quote-cjk-patch"/>
                <a:ea typeface="quote-cjk-patch"/>
                <a:cs typeface="quote-cjk-patch"/>
              </a:rPr>
              <a:t>Learning, Culture and Social Interaction</a:t>
            </a:r>
            <a:r>
              <a:rPr lang="en-GB" dirty="0">
                <a:solidFill>
                  <a:srgbClr val="0F1115"/>
                </a:solidFill>
                <a:latin typeface="quote-cjk-patch"/>
                <a:ea typeface="quote-cjk-patch"/>
                <a:cs typeface="quote-cjk-patch"/>
              </a:rPr>
              <a:t>, 16, pp. 70–76. </a:t>
            </a:r>
          </a:p>
          <a:p>
            <a:pPr marL="342900" indent="-342900">
              <a:buAutoNum type="arabicPeriod"/>
            </a:pPr>
            <a:r>
              <a:rPr lang="en-GB" dirty="0">
                <a:solidFill>
                  <a:srgbClr val="0F1115"/>
                </a:solidFill>
                <a:latin typeface="quote-cjk-patch"/>
                <a:ea typeface="quote-cjk-patch"/>
                <a:cs typeface="quote-cjk-patch"/>
              </a:rPr>
              <a:t>Vygotsky, L.S. (1978) </a:t>
            </a:r>
            <a:r>
              <a:rPr lang="en-GB" i="1" dirty="0">
                <a:solidFill>
                  <a:srgbClr val="0F1115"/>
                </a:solidFill>
                <a:latin typeface="quote-cjk-patch"/>
                <a:ea typeface="quote-cjk-patch"/>
                <a:cs typeface="quote-cjk-patch"/>
              </a:rPr>
              <a:t>Mind in Society: The Development of Higher Psychological Processes</a:t>
            </a:r>
            <a:r>
              <a:rPr lang="en-GB" dirty="0">
                <a:solidFill>
                  <a:srgbClr val="0F1115"/>
                </a:solidFill>
                <a:latin typeface="quote-cjk-patch"/>
                <a:ea typeface="quote-cjk-patch"/>
                <a:cs typeface="quote-cjk-patch"/>
              </a:rPr>
              <a:t>. Cambridge, MA: Harvard University Press.</a:t>
            </a:r>
          </a:p>
          <a:p>
            <a:pPr marL="342900" indent="-342900">
              <a:buAutoNum type="arabicPeriod"/>
            </a:pPr>
            <a:r>
              <a:rPr lang="en-GB" dirty="0">
                <a:solidFill>
                  <a:srgbClr val="0F1115"/>
                </a:solidFill>
                <a:latin typeface="quote-cjk-patch"/>
                <a:ea typeface="quote-cjk-patch"/>
                <a:cs typeface="quote-cjk-patch"/>
              </a:rPr>
              <a:t>Wood, D., Bruner, J.S. and Ross, G. (1976) ‘The role of tutoring in problem solving’, </a:t>
            </a:r>
            <a:r>
              <a:rPr lang="en-GB" i="1" dirty="0">
                <a:solidFill>
                  <a:srgbClr val="0F1115"/>
                </a:solidFill>
                <a:latin typeface="quote-cjk-patch"/>
                <a:ea typeface="quote-cjk-patch"/>
                <a:cs typeface="quote-cjk-patch"/>
              </a:rPr>
              <a:t>Journal of Child Psychology and Psychiatry</a:t>
            </a:r>
            <a:r>
              <a:rPr lang="en-GB" dirty="0">
                <a:solidFill>
                  <a:srgbClr val="0F1115"/>
                </a:solidFill>
                <a:latin typeface="quote-cjk-patch"/>
                <a:ea typeface="quote-cjk-patch"/>
                <a:cs typeface="quote-cjk-patch"/>
              </a:rPr>
              <a:t>, 17(2), pp. 89–100. </a:t>
            </a:r>
            <a:endParaRPr lang="en-US" dirty="0"/>
          </a:p>
        </p:txBody>
      </p:sp>
      <p:sp>
        <p:nvSpPr>
          <p:cNvPr id="5" name="Date Placeholder 4">
            <a:extLst>
              <a:ext uri="{FF2B5EF4-FFF2-40B4-BE49-F238E27FC236}">
                <a16:creationId xmlns:a16="http://schemas.microsoft.com/office/drawing/2014/main" id="{E91E2644-9624-1368-5888-C34790F999C9}"/>
              </a:ext>
            </a:extLst>
          </p:cNvPr>
          <p:cNvSpPr>
            <a:spLocks noGrp="1"/>
          </p:cNvSpPr>
          <p:nvPr>
            <p:ph type="dt" sz="half" idx="10"/>
          </p:nvPr>
        </p:nvSpPr>
        <p:spPr/>
        <p:txBody>
          <a:bodyPr/>
          <a:lstStyle/>
          <a:p>
            <a:fld id="{D2C3A527-361B-4295-936B-89AB15B9E53D}" type="datetime1">
              <a:t>10/8/2026</a:t>
            </a:fld>
            <a:endParaRPr lang="en-US" dirty="0"/>
          </a:p>
        </p:txBody>
      </p:sp>
      <p:sp>
        <p:nvSpPr>
          <p:cNvPr id="6" name="Slide Number Placeholder 5">
            <a:extLst>
              <a:ext uri="{FF2B5EF4-FFF2-40B4-BE49-F238E27FC236}">
                <a16:creationId xmlns:a16="http://schemas.microsoft.com/office/drawing/2014/main" id="{01250237-8DE0-DED6-53CA-2D20DAF1E47D}"/>
              </a:ext>
            </a:extLst>
          </p:cNvPr>
          <p:cNvSpPr>
            <a:spLocks noGrp="1"/>
          </p:cNvSpPr>
          <p:nvPr>
            <p:ph type="sldNum" sz="quarter" idx="12"/>
          </p:nvPr>
        </p:nvSpPr>
        <p:spPr/>
        <p:txBody>
          <a:bodyPr/>
          <a:lstStyle/>
          <a:p>
            <a:fld id="{CC057153-B650-4DEB-B370-79DDCFDCE934}" type="slidenum">
              <a:rPr lang="en-US" dirty="0"/>
              <a:pPr/>
              <a:t>11</a:t>
            </a:fld>
            <a:endParaRPr lang="en-US" dirty="0"/>
          </a:p>
        </p:txBody>
      </p:sp>
    </p:spTree>
    <p:extLst>
      <p:ext uri="{BB962C8B-B14F-4D97-AF65-F5344CB8AC3E}">
        <p14:creationId xmlns:p14="http://schemas.microsoft.com/office/powerpoint/2010/main" val="4318238"/>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Archway</vt:lpstr>
      <vt:lpstr>Understanding Shona‘s Developmental Needs: A Vygotskian Perspective</vt:lpstr>
      <vt:lpstr>Introduction</vt:lpstr>
      <vt:lpstr>Overview of Vygotsky's sociocultural theory</vt:lpstr>
      <vt:lpstr>Key concepts to shona</vt:lpstr>
      <vt:lpstr>Key concepts of shona</vt:lpstr>
      <vt:lpstr>Practical strategies</vt:lpstr>
      <vt:lpstr>Practical strategies</vt:lpstr>
      <vt:lpstr>Nature versus nurture</vt:lpstr>
      <vt:lpstr>evaluation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223</cp:revision>
  <dcterms:created xsi:type="dcterms:W3CDTF">2026-09-28T13:38:03Z</dcterms:created>
  <dcterms:modified xsi:type="dcterms:W3CDTF">2026-10-08T14:03:31Z</dcterms:modified>
</cp:coreProperties>
</file>