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82" r:id="rId2"/>
    <p:sldId id="256" r:id="rId3"/>
    <p:sldId id="257" r:id="rId4"/>
    <p:sldId id="258" r:id="rId5"/>
    <p:sldId id="259" r:id="rId6"/>
    <p:sldId id="260" r:id="rId7"/>
    <p:sldId id="261" r:id="rId8"/>
    <p:sldId id="267" r:id="rId9"/>
    <p:sldId id="268" r:id="rId10"/>
    <p:sldId id="269" r:id="rId11"/>
    <p:sldId id="284" r:id="rId12"/>
    <p:sldId id="270" r:id="rId13"/>
    <p:sldId id="271" r:id="rId14"/>
    <p:sldId id="262" r:id="rId15"/>
    <p:sldId id="263" r:id="rId16"/>
    <p:sldId id="285" r:id="rId17"/>
    <p:sldId id="286" r:id="rId18"/>
    <p:sldId id="287" r:id="rId19"/>
    <p:sldId id="272" r:id="rId20"/>
    <p:sldId id="273" r:id="rId21"/>
    <p:sldId id="274" r:id="rId22"/>
    <p:sldId id="275" r:id="rId23"/>
    <p:sldId id="289" r:id="rId24"/>
    <p:sldId id="288" r:id="rId25"/>
    <p:sldId id="290" r:id="rId26"/>
    <p:sldId id="291" r:id="rId27"/>
    <p:sldId id="276" r:id="rId28"/>
    <p:sldId id="281"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F3B62A-DBF0-4A01-8ED9-E56D91935E0D}" type="doc">
      <dgm:prSet loTypeId="urn:microsoft.com/office/officeart/2005/8/layout/arrow5" loCatId="relationship" qsTypeId="urn:microsoft.com/office/officeart/2005/8/quickstyle/simple1" qsCatId="simple" csTypeId="urn:microsoft.com/office/officeart/2005/8/colors/accent1_1" csCatId="accent1" phldr="1"/>
      <dgm:spPr/>
      <dgm:t>
        <a:bodyPr/>
        <a:lstStyle/>
        <a:p>
          <a:endParaRPr lang="en-GB"/>
        </a:p>
      </dgm:t>
    </dgm:pt>
    <dgm:pt modelId="{1335F6FC-7DF4-4DDD-9763-259086059C96}">
      <dgm:prSet phldrT="[Text]"/>
      <dgm:spPr/>
      <dgm:t>
        <a:bodyPr/>
        <a:lstStyle/>
        <a:p>
          <a:r>
            <a:rPr lang="en-GB" dirty="0"/>
            <a:t>Supervisor</a:t>
          </a:r>
        </a:p>
      </dgm:t>
    </dgm:pt>
    <dgm:pt modelId="{1508C212-1545-4654-B57C-C8DFD4CCCFEA}" type="parTrans" cxnId="{79B4FC98-E5B6-4821-8AB2-D7C8B645B4F9}">
      <dgm:prSet/>
      <dgm:spPr/>
      <dgm:t>
        <a:bodyPr/>
        <a:lstStyle/>
        <a:p>
          <a:endParaRPr lang="en-GB"/>
        </a:p>
      </dgm:t>
    </dgm:pt>
    <dgm:pt modelId="{161B09BB-C230-467C-A0E3-CB0027A507A0}" type="sibTrans" cxnId="{79B4FC98-E5B6-4821-8AB2-D7C8B645B4F9}">
      <dgm:prSet/>
      <dgm:spPr/>
      <dgm:t>
        <a:bodyPr/>
        <a:lstStyle/>
        <a:p>
          <a:endParaRPr lang="en-GB"/>
        </a:p>
      </dgm:t>
    </dgm:pt>
    <dgm:pt modelId="{C05557F7-8492-4E94-B61E-84112C082833}">
      <dgm:prSet phldrT="[Text]"/>
      <dgm:spPr/>
      <dgm:t>
        <a:bodyPr/>
        <a:lstStyle/>
        <a:p>
          <a:r>
            <a:rPr lang="en-GB" dirty="0"/>
            <a:t>Sales assistant </a:t>
          </a:r>
        </a:p>
      </dgm:t>
    </dgm:pt>
    <dgm:pt modelId="{81E6262C-0277-40A4-AD9A-29C839089CAF}" type="parTrans" cxnId="{84AFAFFB-CED2-4F47-8FDE-3E9FE34499C3}">
      <dgm:prSet/>
      <dgm:spPr/>
      <dgm:t>
        <a:bodyPr/>
        <a:lstStyle/>
        <a:p>
          <a:endParaRPr lang="en-GB"/>
        </a:p>
      </dgm:t>
    </dgm:pt>
    <dgm:pt modelId="{1D3FF7EC-F584-4E3C-A9F9-516D7B26A66C}" type="sibTrans" cxnId="{84AFAFFB-CED2-4F47-8FDE-3E9FE34499C3}">
      <dgm:prSet/>
      <dgm:spPr/>
      <dgm:t>
        <a:bodyPr/>
        <a:lstStyle/>
        <a:p>
          <a:endParaRPr lang="en-GB"/>
        </a:p>
      </dgm:t>
    </dgm:pt>
    <dgm:pt modelId="{8D483ED2-6DBB-4FC8-BBD0-8C44664BD813}" type="pres">
      <dgm:prSet presAssocID="{5FF3B62A-DBF0-4A01-8ED9-E56D91935E0D}" presName="diagram" presStyleCnt="0">
        <dgm:presLayoutVars>
          <dgm:dir/>
          <dgm:resizeHandles val="exact"/>
        </dgm:presLayoutVars>
      </dgm:prSet>
      <dgm:spPr/>
    </dgm:pt>
    <dgm:pt modelId="{AD3506F6-3C19-48A7-A748-951DD337C148}" type="pres">
      <dgm:prSet presAssocID="{1335F6FC-7DF4-4DDD-9763-259086059C96}" presName="arrow" presStyleLbl="node1" presStyleIdx="0" presStyleCnt="2" custRadScaleRad="100745" custRadScaleInc="-38">
        <dgm:presLayoutVars>
          <dgm:bulletEnabled val="1"/>
        </dgm:presLayoutVars>
      </dgm:prSet>
      <dgm:spPr/>
    </dgm:pt>
    <dgm:pt modelId="{8C1B71C5-5453-4417-AABA-57DAB8BF1CFA}" type="pres">
      <dgm:prSet presAssocID="{C05557F7-8492-4E94-B61E-84112C082833}" presName="arrow" presStyleLbl="node1" presStyleIdx="1" presStyleCnt="2" custRadScaleRad="100038" custRadScaleInc="-463">
        <dgm:presLayoutVars>
          <dgm:bulletEnabled val="1"/>
        </dgm:presLayoutVars>
      </dgm:prSet>
      <dgm:spPr/>
    </dgm:pt>
  </dgm:ptLst>
  <dgm:cxnLst>
    <dgm:cxn modelId="{7B3C1353-4EAA-4877-AA70-3B65189E50A3}" type="presOf" srcId="{5FF3B62A-DBF0-4A01-8ED9-E56D91935E0D}" destId="{8D483ED2-6DBB-4FC8-BBD0-8C44664BD813}" srcOrd="0" destOrd="0" presId="urn:microsoft.com/office/officeart/2005/8/layout/arrow5"/>
    <dgm:cxn modelId="{79B4FC98-E5B6-4821-8AB2-D7C8B645B4F9}" srcId="{5FF3B62A-DBF0-4A01-8ED9-E56D91935E0D}" destId="{1335F6FC-7DF4-4DDD-9763-259086059C96}" srcOrd="0" destOrd="0" parTransId="{1508C212-1545-4654-B57C-C8DFD4CCCFEA}" sibTransId="{161B09BB-C230-467C-A0E3-CB0027A507A0}"/>
    <dgm:cxn modelId="{ADE46FA7-B542-4562-904B-ACFAB95B3DA4}" type="presOf" srcId="{C05557F7-8492-4E94-B61E-84112C082833}" destId="{8C1B71C5-5453-4417-AABA-57DAB8BF1CFA}" srcOrd="0" destOrd="0" presId="urn:microsoft.com/office/officeart/2005/8/layout/arrow5"/>
    <dgm:cxn modelId="{8736C2D7-34A8-46D0-A56C-4D16EDCE5949}" type="presOf" srcId="{1335F6FC-7DF4-4DDD-9763-259086059C96}" destId="{AD3506F6-3C19-48A7-A748-951DD337C148}" srcOrd="0" destOrd="0" presId="urn:microsoft.com/office/officeart/2005/8/layout/arrow5"/>
    <dgm:cxn modelId="{84AFAFFB-CED2-4F47-8FDE-3E9FE34499C3}" srcId="{5FF3B62A-DBF0-4A01-8ED9-E56D91935E0D}" destId="{C05557F7-8492-4E94-B61E-84112C082833}" srcOrd="1" destOrd="0" parTransId="{81E6262C-0277-40A4-AD9A-29C839089CAF}" sibTransId="{1D3FF7EC-F584-4E3C-A9F9-516D7B26A66C}"/>
    <dgm:cxn modelId="{14BE3E1E-E60F-40D2-902B-C54DC3AA670B}" type="presParOf" srcId="{8D483ED2-6DBB-4FC8-BBD0-8C44664BD813}" destId="{AD3506F6-3C19-48A7-A748-951DD337C148}" srcOrd="0" destOrd="0" presId="urn:microsoft.com/office/officeart/2005/8/layout/arrow5"/>
    <dgm:cxn modelId="{888C04AA-757B-4105-B2FD-67386230440E}" type="presParOf" srcId="{8D483ED2-6DBB-4FC8-BBD0-8C44664BD813}" destId="{8C1B71C5-5453-4417-AABA-57DAB8BF1CFA}"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506F6-3C19-48A7-A748-951DD337C148}">
      <dsp:nvSpPr>
        <dsp:cNvPr id="0" name=""/>
        <dsp:cNvSpPr/>
      </dsp:nvSpPr>
      <dsp:spPr>
        <a:xfrm rot="16200000">
          <a:off x="0" y="263806"/>
          <a:ext cx="2388314" cy="2388314"/>
        </a:xfrm>
        <a:prstGeom prst="downArrow">
          <a:avLst>
            <a:gd name="adj1" fmla="val 50000"/>
            <a:gd name="adj2" fmla="val 35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Supervisor</a:t>
          </a:r>
        </a:p>
      </dsp:txBody>
      <dsp:txXfrm rot="5400000">
        <a:off x="0" y="860884"/>
        <a:ext cx="1970359" cy="1194157"/>
      </dsp:txXfrm>
    </dsp:sp>
    <dsp:sp modelId="{8C1B71C5-5453-4417-AABA-57DAB8BF1CFA}">
      <dsp:nvSpPr>
        <dsp:cNvPr id="0" name=""/>
        <dsp:cNvSpPr/>
      </dsp:nvSpPr>
      <dsp:spPr>
        <a:xfrm rot="5400000">
          <a:off x="2532477" y="243864"/>
          <a:ext cx="2388314" cy="2388314"/>
        </a:xfrm>
        <a:prstGeom prst="downArrow">
          <a:avLst>
            <a:gd name="adj1" fmla="val 50000"/>
            <a:gd name="adj2" fmla="val 35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Sales assistant </a:t>
          </a:r>
        </a:p>
      </dsp:txBody>
      <dsp:txXfrm rot="-5400000">
        <a:off x="2950432" y="840943"/>
        <a:ext cx="1970359" cy="119415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34690E-0765-6143-A9C9-7ACF4F151BDA}" type="datetimeFigureOut">
              <a:rPr lang="en-KE" smtClean="0"/>
              <a:t>04/23/2021</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E676DF-018F-A140-A0E0-3AB439CF5713}" type="slidenum">
              <a:rPr lang="en-KE" smtClean="0"/>
              <a:t>‹#›</a:t>
            </a:fld>
            <a:endParaRPr lang="en-KE"/>
          </a:p>
        </p:txBody>
      </p:sp>
    </p:spTree>
    <p:extLst>
      <p:ext uri="{BB962C8B-B14F-4D97-AF65-F5344CB8AC3E}">
        <p14:creationId xmlns:p14="http://schemas.microsoft.com/office/powerpoint/2010/main" val="4240318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b="0" i="0" u="none" strike="noStrike" dirty="0">
                <a:solidFill>
                  <a:srgbClr val="000000"/>
                </a:solidFill>
                <a:effectLst/>
                <a:latin typeface="Comic Sans MS" panose="020F0502020204030204" pitchFamily="34" charset="0"/>
              </a:rPr>
              <a:t>Teamwork is the process of a diverse group of individuals pooling their resource and skills to work together and achieve a common goal. This is a presentation on its benefits. </a:t>
            </a:r>
            <a:endParaRPr lang="en-KE" dirty="0"/>
          </a:p>
        </p:txBody>
      </p:sp>
      <p:sp>
        <p:nvSpPr>
          <p:cNvPr id="4" name="Slide Number Placeholder 3"/>
          <p:cNvSpPr>
            <a:spLocks noGrp="1"/>
          </p:cNvSpPr>
          <p:nvPr>
            <p:ph type="sldNum" sz="quarter" idx="5"/>
          </p:nvPr>
        </p:nvSpPr>
        <p:spPr/>
        <p:txBody>
          <a:bodyPr/>
          <a:lstStyle/>
          <a:p>
            <a:fld id="{0DE676DF-018F-A140-A0E0-3AB439CF5713}" type="slidenum">
              <a:rPr lang="en-KE" smtClean="0"/>
              <a:t>2</a:t>
            </a:fld>
            <a:endParaRPr lang="en-KE"/>
          </a:p>
        </p:txBody>
      </p:sp>
    </p:spTree>
    <p:extLst>
      <p:ext uri="{BB962C8B-B14F-4D97-AF65-F5344CB8AC3E}">
        <p14:creationId xmlns:p14="http://schemas.microsoft.com/office/powerpoint/2010/main" val="240836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172B4D"/>
                </a:solidFill>
                <a:effectLst/>
                <a:latin typeface="Charlie Display"/>
              </a:rPr>
              <a:t>Now more than ever teamwork is what we need to be successful – Over the past few years, you’ve probably noticed people talking a lot more about the importance of teamwork and collaboration. Open-office layouts have become the norm and team productivity tools have exploded in popularity. Teamwork influences idea generation</a:t>
            </a:r>
            <a:r>
              <a:rPr lang="en-GB" dirty="0"/>
              <a:t>, creativity and behaviour’s coordination. It is also adaptive and dynamic which in effect improves team performance. </a:t>
            </a:r>
          </a:p>
          <a:p>
            <a:r>
              <a:rPr lang="en-GB" dirty="0"/>
              <a:t>Team work also helps build trust among members in the organisation which can be used to resolve conflict quickly and effectively. Thus, it creates a smoother and looser structure that members can use to join efforts to achieve a common goal. </a:t>
            </a:r>
          </a:p>
        </p:txBody>
      </p:sp>
      <p:sp>
        <p:nvSpPr>
          <p:cNvPr id="4" name="Slide Number Placeholder 3"/>
          <p:cNvSpPr>
            <a:spLocks noGrp="1"/>
          </p:cNvSpPr>
          <p:nvPr>
            <p:ph type="sldNum" sz="quarter" idx="5"/>
          </p:nvPr>
        </p:nvSpPr>
        <p:spPr/>
        <p:txBody>
          <a:bodyPr/>
          <a:lstStyle/>
          <a:p>
            <a:fld id="{0DE676DF-018F-A140-A0E0-3AB439CF5713}" type="slidenum">
              <a:rPr lang="en-KE" smtClean="0"/>
              <a:t>3</a:t>
            </a:fld>
            <a:endParaRPr lang="en-KE"/>
          </a:p>
        </p:txBody>
      </p:sp>
    </p:spTree>
    <p:extLst>
      <p:ext uri="{BB962C8B-B14F-4D97-AF65-F5344CB8AC3E}">
        <p14:creationId xmlns:p14="http://schemas.microsoft.com/office/powerpoint/2010/main" val="209254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 working creates a smoother and looser structure in the organisation where there is a developed friendly environment where leaders are not bosses but rather work together with members as a team. This builds strong bonds among members. </a:t>
            </a:r>
          </a:p>
          <a:p>
            <a:r>
              <a:rPr lang="en-GB" b="0" i="0" u="none" strike="noStrike" dirty="0">
                <a:effectLst/>
                <a:latin typeface="Georgia" panose="02040502050405020303" pitchFamily="18" charset="0"/>
              </a:rPr>
              <a:t>Teamwork is important in an organisation because it provides employees with an opportunity to bond with one another, which improves relations among them. </a:t>
            </a:r>
            <a:endParaRPr lang="en-KE" dirty="0"/>
          </a:p>
        </p:txBody>
      </p:sp>
      <p:sp>
        <p:nvSpPr>
          <p:cNvPr id="4" name="Slide Number Placeholder 3"/>
          <p:cNvSpPr>
            <a:spLocks noGrp="1"/>
          </p:cNvSpPr>
          <p:nvPr>
            <p:ph type="sldNum" sz="quarter" idx="5"/>
          </p:nvPr>
        </p:nvSpPr>
        <p:spPr/>
        <p:txBody>
          <a:bodyPr/>
          <a:lstStyle/>
          <a:p>
            <a:fld id="{0DE676DF-018F-A140-A0E0-3AB439CF5713}" type="slidenum">
              <a:rPr lang="en-KE" smtClean="0"/>
              <a:t>4</a:t>
            </a:fld>
            <a:endParaRPr lang="en-KE"/>
          </a:p>
        </p:txBody>
      </p:sp>
    </p:spTree>
    <p:extLst>
      <p:ext uri="{BB962C8B-B14F-4D97-AF65-F5344CB8AC3E}">
        <p14:creationId xmlns:p14="http://schemas.microsoft.com/office/powerpoint/2010/main" val="2210703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 work encourages flexibility. Since by working and communicating together teams enable different perspectives to be considered, which allows a business to respond to change faster. </a:t>
            </a:r>
          </a:p>
          <a:p>
            <a:r>
              <a:rPr lang="en-GB" b="0" i="0" u="none" strike="noStrike" dirty="0">
                <a:effectLst/>
                <a:latin typeface="Georgia" panose="02040502050405020303" pitchFamily="18" charset="0"/>
              </a:rPr>
              <a:t>When a team is able to work well together they accomplish more than individuals can do alone. This helps a company save money while being more competitive in their market.</a:t>
            </a:r>
            <a:endParaRPr lang="en-KE" dirty="0"/>
          </a:p>
        </p:txBody>
      </p:sp>
      <p:sp>
        <p:nvSpPr>
          <p:cNvPr id="4" name="Slide Number Placeholder 3"/>
          <p:cNvSpPr>
            <a:spLocks noGrp="1"/>
          </p:cNvSpPr>
          <p:nvPr>
            <p:ph type="sldNum" sz="quarter" idx="5"/>
          </p:nvPr>
        </p:nvSpPr>
        <p:spPr/>
        <p:txBody>
          <a:bodyPr/>
          <a:lstStyle/>
          <a:p>
            <a:fld id="{0DE676DF-018F-A140-A0E0-3AB439CF5713}" type="slidenum">
              <a:rPr lang="en-KE" smtClean="0"/>
              <a:t>5</a:t>
            </a:fld>
            <a:endParaRPr lang="en-KE"/>
          </a:p>
        </p:txBody>
      </p:sp>
    </p:spTree>
    <p:extLst>
      <p:ext uri="{BB962C8B-B14F-4D97-AF65-F5344CB8AC3E}">
        <p14:creationId xmlns:p14="http://schemas.microsoft.com/office/powerpoint/2010/main" val="1306712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 work enhances problem solving. By combining different solutions, abilities and talent into one big productive unit and allows news ideas to flourish and goals to be achieved faster.</a:t>
            </a:r>
          </a:p>
          <a:p>
            <a:r>
              <a:rPr lang="en-GB" b="0" i="0" u="none" strike="noStrike" dirty="0">
                <a:effectLst/>
                <a:latin typeface="Georgia" panose="02040502050405020303" pitchFamily="18" charset="0"/>
              </a:rPr>
              <a:t>A good team is made up of diverse members. When these members apply different skills to the same problem, they come up with a more effective solution than one person working on the same problem.</a:t>
            </a:r>
            <a:endParaRPr lang="en-KE" dirty="0"/>
          </a:p>
        </p:txBody>
      </p:sp>
      <p:sp>
        <p:nvSpPr>
          <p:cNvPr id="4" name="Slide Number Placeholder 3"/>
          <p:cNvSpPr>
            <a:spLocks noGrp="1"/>
          </p:cNvSpPr>
          <p:nvPr>
            <p:ph type="sldNum" sz="quarter" idx="5"/>
          </p:nvPr>
        </p:nvSpPr>
        <p:spPr/>
        <p:txBody>
          <a:bodyPr/>
          <a:lstStyle/>
          <a:p>
            <a:fld id="{0DE676DF-018F-A140-A0E0-3AB439CF5713}" type="slidenum">
              <a:rPr lang="en-KE" smtClean="0"/>
              <a:t>6</a:t>
            </a:fld>
            <a:endParaRPr lang="en-KE"/>
          </a:p>
        </p:txBody>
      </p:sp>
    </p:spTree>
    <p:extLst>
      <p:ext uri="{BB962C8B-B14F-4D97-AF65-F5344CB8AC3E}">
        <p14:creationId xmlns:p14="http://schemas.microsoft.com/office/powerpoint/2010/main" val="3877478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Teamwork improves productivity. Since the knowledge and performance of an individual is limited, compared with a group of varied skill sets. </a:t>
            </a:r>
          </a:p>
          <a:p>
            <a:r>
              <a:rPr lang="en-GB" b="0" i="0" u="none" strike="noStrike" dirty="0">
                <a:effectLst/>
                <a:latin typeface="Georgia" panose="02040502050405020303" pitchFamily="18" charset="0"/>
              </a:rPr>
              <a:t>Teamwork can lead to better business outcomes because the team can bring more resources to bear against a challenge and there is more oversight to reduce risk of poor individual contributions. For example, in healthcare teamwork is associated with increased patient safety. </a:t>
            </a:r>
            <a:endParaRPr lang="en-KE" dirty="0"/>
          </a:p>
        </p:txBody>
      </p:sp>
      <p:sp>
        <p:nvSpPr>
          <p:cNvPr id="4" name="Slide Number Placeholder 3"/>
          <p:cNvSpPr>
            <a:spLocks noGrp="1"/>
          </p:cNvSpPr>
          <p:nvPr>
            <p:ph type="sldNum" sz="quarter" idx="5"/>
          </p:nvPr>
        </p:nvSpPr>
        <p:spPr/>
        <p:txBody>
          <a:bodyPr/>
          <a:lstStyle/>
          <a:p>
            <a:fld id="{0DE676DF-018F-A140-A0E0-3AB439CF5713}" type="slidenum">
              <a:rPr lang="en-KE" smtClean="0"/>
              <a:t>7</a:t>
            </a:fld>
            <a:endParaRPr lang="en-KE"/>
          </a:p>
        </p:txBody>
      </p:sp>
    </p:spTree>
    <p:extLst>
      <p:ext uri="{BB962C8B-B14F-4D97-AF65-F5344CB8AC3E}">
        <p14:creationId xmlns:p14="http://schemas.microsoft.com/office/powerpoint/2010/main" val="36686045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4/23/2021</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4/23/2021</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mindtools.com/pages/article/newLDR_86.html" TargetMode="External"/><Relationship Id="rId2" Type="http://schemas.openxmlformats.org/officeDocument/2006/relationships/hyperlink" Target="https://courses.lumenlearning.com/suny-principlesmanagement/chapter/reading-the-five-stages-of-team-development/#:~:text=Bruce%20Tuckman%2C%20an%20educational%20psychologist,shown%20in%20the%20following%20diagram" TargetMode="External"/><Relationship Id="rId1" Type="http://schemas.openxmlformats.org/officeDocument/2006/relationships/slideLayout" Target="../slideLayouts/slideLayout2.xml"/><Relationship Id="rId4" Type="http://schemas.openxmlformats.org/officeDocument/2006/relationships/hyperlink" Target="https://www.situationmanagementsystems.com/blog/index.php/negotiation-strategies-and-tactics/3-causes-of-conflict/"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AC5E60-2A67-4881-9E11-8DB9F00FB618}"/>
              </a:ext>
            </a:extLst>
          </p:cNvPr>
          <p:cNvPicPr>
            <a:picLocks noChangeAspect="1"/>
          </p:cNvPicPr>
          <p:nvPr/>
        </p:nvPicPr>
        <p:blipFill>
          <a:blip r:embed="rId2"/>
          <a:stretch>
            <a:fillRect/>
          </a:stretch>
        </p:blipFill>
        <p:spPr>
          <a:xfrm>
            <a:off x="36879" y="41489"/>
            <a:ext cx="12118241" cy="6816511"/>
          </a:xfrm>
          <a:prstGeom prst="rect">
            <a:avLst/>
          </a:prstGeom>
        </p:spPr>
      </p:pic>
    </p:spTree>
    <p:extLst>
      <p:ext uri="{BB962C8B-B14F-4D97-AF65-F5344CB8AC3E}">
        <p14:creationId xmlns:p14="http://schemas.microsoft.com/office/powerpoint/2010/main" val="56881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3FBC255-5E5B-774D-BABC-90A41F2168EF}"/>
              </a:ext>
            </a:extLst>
          </p:cNvPr>
          <p:cNvPicPr>
            <a:picLocks noChangeAspect="1"/>
          </p:cNvPicPr>
          <p:nvPr/>
        </p:nvPicPr>
        <p:blipFill rotWithShape="1">
          <a:blip r:embed="rId4"/>
          <a:srcRect t="1747"/>
          <a:stretch/>
        </p:blipFill>
        <p:spPr>
          <a:xfrm>
            <a:off x="20" y="10"/>
            <a:ext cx="12191980" cy="6857990"/>
          </a:xfrm>
          <a:prstGeom prst="rect">
            <a:avLst/>
          </a:prstGeom>
        </p:spPr>
      </p:pic>
      <p:pic>
        <p:nvPicPr>
          <p:cNvPr id="9" name="Picture 8">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dirty="0"/>
          </a:p>
        </p:txBody>
      </p:sp>
      <p:sp>
        <p:nvSpPr>
          <p:cNvPr id="13"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6" name="Straight Connector 15">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E15797A-A8BD-A941-A311-21ED67F6CD4A}"/>
              </a:ext>
            </a:extLst>
          </p:cNvPr>
          <p:cNvSpPr>
            <a:spLocks noGrp="1"/>
          </p:cNvSpPr>
          <p:nvPr>
            <p:ph type="ctrTitle"/>
          </p:nvPr>
        </p:nvSpPr>
        <p:spPr>
          <a:xfrm>
            <a:off x="2562538" y="1416850"/>
            <a:ext cx="8609421" cy="2734365"/>
          </a:xfrm>
        </p:spPr>
        <p:txBody>
          <a:bodyPr>
            <a:normAutofit/>
          </a:bodyPr>
          <a:lstStyle/>
          <a:p>
            <a:r>
              <a:rPr lang="en-GB" cap="none"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Effective Team work</a:t>
            </a:r>
            <a:endParaRPr lang="en-KE" cap="none"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8272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7062A-38B5-1548-BFA4-3216D883B55E}"/>
              </a:ext>
            </a:extLst>
          </p:cNvPr>
          <p:cNvSpPr>
            <a:spLocks noGrp="1"/>
          </p:cNvSpPr>
          <p:nvPr>
            <p:ph type="title"/>
          </p:nvPr>
        </p:nvSpPr>
        <p:spPr>
          <a:xfrm>
            <a:off x="4754384" y="609599"/>
            <a:ext cx="6282266" cy="1456267"/>
          </a:xfrm>
        </p:spPr>
        <p:txBody>
          <a:bodyPr>
            <a:normAutofit/>
          </a:bodyPr>
          <a:lstStyle/>
          <a:p>
            <a:r>
              <a:rPr lang="en-GB" dirty="0"/>
              <a:t>Benefits of team working</a:t>
            </a:r>
            <a:endParaRPr lang="en-KE" dirty="0"/>
          </a:p>
        </p:txBody>
      </p:sp>
      <p:sp>
        <p:nvSpPr>
          <p:cNvPr id="3" name="Content Placeholder 2">
            <a:extLst>
              <a:ext uri="{FF2B5EF4-FFF2-40B4-BE49-F238E27FC236}">
                <a16:creationId xmlns:a16="http://schemas.microsoft.com/office/drawing/2014/main" id="{E0C8D862-CF99-FF4D-B2EF-9EBF9B327754}"/>
              </a:ext>
            </a:extLst>
          </p:cNvPr>
          <p:cNvSpPr>
            <a:spLocks noGrp="1"/>
          </p:cNvSpPr>
          <p:nvPr>
            <p:ph idx="1"/>
          </p:nvPr>
        </p:nvSpPr>
        <p:spPr>
          <a:xfrm>
            <a:off x="4803603" y="2065866"/>
            <a:ext cx="6282266" cy="3649133"/>
          </a:xfrm>
        </p:spPr>
        <p:txBody>
          <a:bodyPr>
            <a:normAutofit fontScale="92500" lnSpcReduction="10000"/>
          </a:bodyPr>
          <a:lstStyle/>
          <a:p>
            <a:r>
              <a:rPr lang="en-GB" sz="2400" b="1" dirty="0"/>
              <a:t>Idea generation, creativity and behaviour’s coordination. </a:t>
            </a:r>
          </a:p>
          <a:p>
            <a:r>
              <a:rPr lang="en-GB" sz="2400" b="1" dirty="0"/>
              <a:t>Adaptive and dynamic. </a:t>
            </a:r>
          </a:p>
          <a:p>
            <a:r>
              <a:rPr lang="en-GB" sz="2400" b="1" dirty="0"/>
              <a:t>Effective team performance. </a:t>
            </a:r>
          </a:p>
          <a:p>
            <a:r>
              <a:rPr lang="en-GB" sz="2400" b="1" dirty="0"/>
              <a:t>Builds Trust. </a:t>
            </a:r>
          </a:p>
          <a:p>
            <a:r>
              <a:rPr lang="en-GB" sz="2400" b="1" dirty="0"/>
              <a:t>Resolves Conflicts. </a:t>
            </a:r>
          </a:p>
          <a:p>
            <a:r>
              <a:rPr lang="en-GB" sz="2400" b="1" dirty="0"/>
              <a:t>Team working creates a smoother and looser structure. </a:t>
            </a:r>
          </a:p>
          <a:p>
            <a:r>
              <a:rPr lang="en-GB" sz="2400" b="1" dirty="0"/>
              <a:t>Joins efforts to achieve a common goal. </a:t>
            </a:r>
            <a:endParaRPr lang="en-KE" sz="2400" b="1" dirty="0"/>
          </a:p>
        </p:txBody>
      </p:sp>
      <p:pic>
        <p:nvPicPr>
          <p:cNvPr id="5" name="Picture 5">
            <a:extLst>
              <a:ext uri="{FF2B5EF4-FFF2-40B4-BE49-F238E27FC236}">
                <a16:creationId xmlns:a16="http://schemas.microsoft.com/office/drawing/2014/main" id="{EED8E112-D88B-E146-82D5-7D69C809B008}"/>
              </a:ext>
            </a:extLst>
          </p:cNvPr>
          <p:cNvPicPr>
            <a:picLocks noChangeAspect="1"/>
          </p:cNvPicPr>
          <p:nvPr/>
        </p:nvPicPr>
        <p:blipFill>
          <a:blip r:embed="rId4"/>
          <a:stretch>
            <a:fillRect/>
          </a:stretch>
        </p:blipFill>
        <p:spPr>
          <a:xfrm>
            <a:off x="685800" y="2441655"/>
            <a:ext cx="3445714" cy="197786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251438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7A1E6-8838-994E-96A4-59911D06AB09}"/>
              </a:ext>
            </a:extLst>
          </p:cNvPr>
          <p:cNvSpPr>
            <a:spLocks noGrp="1"/>
          </p:cNvSpPr>
          <p:nvPr>
            <p:ph type="title"/>
          </p:nvPr>
        </p:nvSpPr>
        <p:spPr>
          <a:xfrm>
            <a:off x="685801" y="609600"/>
            <a:ext cx="5219699" cy="1456267"/>
          </a:xfrm>
        </p:spPr>
        <p:txBody>
          <a:bodyPr>
            <a:normAutofit/>
          </a:bodyPr>
          <a:lstStyle/>
          <a:p>
            <a:pPr>
              <a:lnSpc>
                <a:spcPct val="90000"/>
              </a:lnSpc>
            </a:pPr>
            <a:r>
              <a:rPr lang="en-GB" sz="3300" dirty="0"/>
              <a:t>Team work creates a smoother and looser structure</a:t>
            </a:r>
            <a:endParaRPr lang="en-KE" sz="3300" dirty="0"/>
          </a:p>
        </p:txBody>
      </p:sp>
      <p:sp>
        <p:nvSpPr>
          <p:cNvPr id="3" name="Content Placeholder 2">
            <a:extLst>
              <a:ext uri="{FF2B5EF4-FFF2-40B4-BE49-F238E27FC236}">
                <a16:creationId xmlns:a16="http://schemas.microsoft.com/office/drawing/2014/main" id="{72D137BF-31C2-1742-BBBE-2F10AFD79328}"/>
              </a:ext>
            </a:extLst>
          </p:cNvPr>
          <p:cNvSpPr>
            <a:spLocks noGrp="1"/>
          </p:cNvSpPr>
          <p:nvPr>
            <p:ph idx="1"/>
          </p:nvPr>
        </p:nvSpPr>
        <p:spPr>
          <a:xfrm>
            <a:off x="685801" y="2142067"/>
            <a:ext cx="5219699" cy="3649133"/>
          </a:xfrm>
        </p:spPr>
        <p:txBody>
          <a:bodyPr>
            <a:normAutofit fontScale="92500" lnSpcReduction="20000"/>
          </a:bodyPr>
          <a:lstStyle/>
          <a:p>
            <a:endParaRPr lang="en-GB" sz="2600" b="1" dirty="0"/>
          </a:p>
          <a:p>
            <a:r>
              <a:rPr lang="en-GB" sz="2600" b="1" dirty="0"/>
              <a:t>Smoother and looser structure. </a:t>
            </a:r>
          </a:p>
          <a:p>
            <a:r>
              <a:rPr lang="en-GB" sz="2600" b="1" dirty="0"/>
              <a:t>Friendly environment. </a:t>
            </a:r>
          </a:p>
          <a:p>
            <a:r>
              <a:rPr lang="en-GB" sz="2600" b="1" dirty="0"/>
              <a:t>Changes are made on time. </a:t>
            </a:r>
          </a:p>
          <a:p>
            <a:r>
              <a:rPr lang="en-GB" sz="2600" b="1" dirty="0"/>
              <a:t>Leaders work as team members rather than bosses. </a:t>
            </a:r>
          </a:p>
          <a:p>
            <a:r>
              <a:rPr lang="en-GB" sz="2600" b="1" dirty="0"/>
              <a:t>Strong bonds among members. </a:t>
            </a:r>
          </a:p>
          <a:p>
            <a:r>
              <a:rPr lang="en-GB" sz="2600" b="1" dirty="0"/>
              <a:t>Strong bonds builds great relationships. </a:t>
            </a:r>
          </a:p>
          <a:p>
            <a:endParaRPr lang="en-GB" dirty="0"/>
          </a:p>
        </p:txBody>
      </p:sp>
      <p:pic>
        <p:nvPicPr>
          <p:cNvPr id="5" name="Picture 5">
            <a:extLst>
              <a:ext uri="{FF2B5EF4-FFF2-40B4-BE49-F238E27FC236}">
                <a16:creationId xmlns:a16="http://schemas.microsoft.com/office/drawing/2014/main" id="{939A0A9D-03CE-A944-9CEF-E73CC325C207}"/>
              </a:ext>
            </a:extLst>
          </p:cNvPr>
          <p:cNvPicPr>
            <a:picLocks noChangeAspect="1"/>
          </p:cNvPicPr>
          <p:nvPr/>
        </p:nvPicPr>
        <p:blipFill rotWithShape="1">
          <a:blip r:embed="rId4"/>
          <a:srcRect l="22419" r="19224" b="-1"/>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203169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DB51E-488D-6C47-B0F7-27676F03C5B6}"/>
              </a:ext>
            </a:extLst>
          </p:cNvPr>
          <p:cNvSpPr>
            <a:spLocks noGrp="1"/>
          </p:cNvSpPr>
          <p:nvPr>
            <p:ph type="title"/>
          </p:nvPr>
        </p:nvSpPr>
        <p:spPr>
          <a:xfrm>
            <a:off x="7865806" y="643463"/>
            <a:ext cx="3706762" cy="1608124"/>
          </a:xfrm>
        </p:spPr>
        <p:txBody>
          <a:bodyPr>
            <a:normAutofit/>
          </a:bodyPr>
          <a:lstStyle/>
          <a:p>
            <a:pPr>
              <a:lnSpc>
                <a:spcPct val="90000"/>
              </a:lnSpc>
            </a:pPr>
            <a:r>
              <a:rPr lang="en-GB" dirty="0"/>
              <a:t>Team working encourages flexibility</a:t>
            </a:r>
            <a:endParaRPr lang="en-KE"/>
          </a:p>
        </p:txBody>
      </p:sp>
      <p:pic>
        <p:nvPicPr>
          <p:cNvPr id="5" name="Picture 5">
            <a:extLst>
              <a:ext uri="{FF2B5EF4-FFF2-40B4-BE49-F238E27FC236}">
                <a16:creationId xmlns:a16="http://schemas.microsoft.com/office/drawing/2014/main" id="{A8E4E761-FCE4-D845-B329-5861F3920EA5}"/>
              </a:ext>
            </a:extLst>
          </p:cNvPr>
          <p:cNvPicPr>
            <a:picLocks noChangeAspect="1"/>
          </p:cNvPicPr>
          <p:nvPr/>
        </p:nvPicPr>
        <p:blipFill rotWithShape="1">
          <a:blip r:embed="rId4"/>
          <a:srcRect l="17382" r="9104" b="-2"/>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81A73010-8FEB-7E47-B184-475F9997B450}"/>
              </a:ext>
            </a:extLst>
          </p:cNvPr>
          <p:cNvSpPr>
            <a:spLocks noGrp="1"/>
          </p:cNvSpPr>
          <p:nvPr>
            <p:ph idx="1"/>
          </p:nvPr>
        </p:nvSpPr>
        <p:spPr>
          <a:xfrm>
            <a:off x="7865806" y="1907177"/>
            <a:ext cx="4326194" cy="4316642"/>
          </a:xfrm>
        </p:spPr>
        <p:txBody>
          <a:bodyPr>
            <a:normAutofit/>
          </a:bodyPr>
          <a:lstStyle/>
          <a:p>
            <a:r>
              <a:rPr lang="en-GB" sz="2000" b="1" dirty="0"/>
              <a:t>Working together enables different perspectives. </a:t>
            </a:r>
          </a:p>
          <a:p>
            <a:r>
              <a:rPr lang="en-GB" sz="2000" b="1" dirty="0"/>
              <a:t>Faster response to change. </a:t>
            </a:r>
          </a:p>
          <a:p>
            <a:r>
              <a:rPr lang="en-GB" sz="2000" b="1" dirty="0"/>
              <a:t>More accomplishment is achievable as a team. </a:t>
            </a:r>
          </a:p>
          <a:p>
            <a:r>
              <a:rPr lang="en-GB" sz="2000" b="1" dirty="0"/>
              <a:t>Saves costs. </a:t>
            </a:r>
          </a:p>
          <a:p>
            <a:r>
              <a:rPr lang="en-GB" sz="2000" b="1" dirty="0"/>
              <a:t>Creates healthy competition. </a:t>
            </a:r>
            <a:endParaRPr lang="en-KE" sz="2000" b="1" dirty="0"/>
          </a:p>
        </p:txBody>
      </p:sp>
    </p:spTree>
    <p:extLst>
      <p:ext uri="{BB962C8B-B14F-4D97-AF65-F5344CB8AC3E}">
        <p14:creationId xmlns:p14="http://schemas.microsoft.com/office/powerpoint/2010/main" val="4021876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DB04899E-8BF0-0144-A429-42ECCA0ECD8E}"/>
              </a:ext>
            </a:extLst>
          </p:cNvPr>
          <p:cNvPicPr>
            <a:picLocks noChangeAspect="1"/>
          </p:cNvPicPr>
          <p:nvPr/>
        </p:nvPicPr>
        <p:blipFill rotWithShape="1">
          <a:blip r:embed="rId4">
            <a:alphaModFix amt="20000"/>
          </a:blip>
          <a:srcRect b="13793"/>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A6F1FF7-4675-4A47-A906-87AA0EEBF411}"/>
              </a:ext>
            </a:extLst>
          </p:cNvPr>
          <p:cNvSpPr>
            <a:spLocks noGrp="1"/>
          </p:cNvSpPr>
          <p:nvPr>
            <p:ph type="title"/>
          </p:nvPr>
        </p:nvSpPr>
        <p:spPr>
          <a:xfrm>
            <a:off x="685801" y="609600"/>
            <a:ext cx="10131425" cy="1456267"/>
          </a:xfrm>
        </p:spPr>
        <p:txBody>
          <a:bodyPr>
            <a:normAutofit/>
          </a:bodyPr>
          <a:lstStyle/>
          <a:p>
            <a:r>
              <a:rPr lang="en-GB" dirty="0"/>
              <a:t>Team work increase problem solving</a:t>
            </a:r>
            <a:endParaRPr lang="en-KE" dirty="0"/>
          </a:p>
        </p:txBody>
      </p:sp>
      <p:sp>
        <p:nvSpPr>
          <p:cNvPr id="3" name="Content Placeholder 2">
            <a:extLst>
              <a:ext uri="{FF2B5EF4-FFF2-40B4-BE49-F238E27FC236}">
                <a16:creationId xmlns:a16="http://schemas.microsoft.com/office/drawing/2014/main" id="{52C32EAC-154A-EF46-99E2-0BF90D31106A}"/>
              </a:ext>
            </a:extLst>
          </p:cNvPr>
          <p:cNvSpPr>
            <a:spLocks noGrp="1"/>
          </p:cNvSpPr>
          <p:nvPr>
            <p:ph idx="1"/>
          </p:nvPr>
        </p:nvSpPr>
        <p:spPr>
          <a:xfrm>
            <a:off x="685801" y="2142067"/>
            <a:ext cx="10131425" cy="3649133"/>
          </a:xfrm>
        </p:spPr>
        <p:txBody>
          <a:bodyPr>
            <a:normAutofit/>
          </a:bodyPr>
          <a:lstStyle/>
          <a:p>
            <a:r>
              <a:rPr lang="en-GB" sz="3500" dirty="0"/>
              <a:t>Combines different solutions and talent. </a:t>
            </a:r>
          </a:p>
          <a:p>
            <a:r>
              <a:rPr lang="en-GB" sz="3500" dirty="0"/>
              <a:t>It builds a big productive unit in business. </a:t>
            </a:r>
          </a:p>
          <a:p>
            <a:r>
              <a:rPr lang="en-GB" sz="3500" dirty="0"/>
              <a:t>Allows new ideas to flourish for problems. </a:t>
            </a:r>
          </a:p>
          <a:p>
            <a:r>
              <a:rPr lang="en-GB" sz="3500" dirty="0"/>
              <a:t>Goals are achieved faster. </a:t>
            </a:r>
          </a:p>
          <a:p>
            <a:r>
              <a:rPr lang="en-GB" sz="3500" dirty="0"/>
              <a:t>Great diversity, different skills to the same problems.  </a:t>
            </a:r>
          </a:p>
        </p:txBody>
      </p:sp>
    </p:spTree>
    <p:extLst>
      <p:ext uri="{BB962C8B-B14F-4D97-AF65-F5344CB8AC3E}">
        <p14:creationId xmlns:p14="http://schemas.microsoft.com/office/powerpoint/2010/main" val="3478358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87120-58A3-8249-A708-25303C6D0CDC}"/>
              </a:ext>
            </a:extLst>
          </p:cNvPr>
          <p:cNvSpPr>
            <a:spLocks noGrp="1"/>
          </p:cNvSpPr>
          <p:nvPr>
            <p:ph type="title"/>
          </p:nvPr>
        </p:nvSpPr>
        <p:spPr>
          <a:xfrm>
            <a:off x="685802" y="609600"/>
            <a:ext cx="6282266" cy="1456267"/>
          </a:xfrm>
        </p:spPr>
        <p:txBody>
          <a:bodyPr>
            <a:normAutofit/>
          </a:bodyPr>
          <a:lstStyle/>
          <a:p>
            <a:r>
              <a:rPr lang="en-GB" dirty="0"/>
              <a:t>Team work improves productivity</a:t>
            </a:r>
            <a:endParaRPr lang="en-KE" dirty="0"/>
          </a:p>
        </p:txBody>
      </p:sp>
      <p:sp>
        <p:nvSpPr>
          <p:cNvPr id="3" name="Content Placeholder 2">
            <a:extLst>
              <a:ext uri="{FF2B5EF4-FFF2-40B4-BE49-F238E27FC236}">
                <a16:creationId xmlns:a16="http://schemas.microsoft.com/office/drawing/2014/main" id="{D221D78B-2812-2044-81A1-5AB21E5667AF}"/>
              </a:ext>
            </a:extLst>
          </p:cNvPr>
          <p:cNvSpPr>
            <a:spLocks noGrp="1"/>
          </p:cNvSpPr>
          <p:nvPr>
            <p:ph idx="1"/>
          </p:nvPr>
        </p:nvSpPr>
        <p:spPr>
          <a:xfrm>
            <a:off x="685802" y="2142067"/>
            <a:ext cx="6282266" cy="4715933"/>
          </a:xfrm>
        </p:spPr>
        <p:txBody>
          <a:bodyPr>
            <a:noAutofit/>
          </a:bodyPr>
          <a:lstStyle/>
          <a:p>
            <a:r>
              <a:rPr lang="en-GB" sz="2800" dirty="0"/>
              <a:t>Individual knowledge and performance is limited but with teamwork its “expanded”.</a:t>
            </a:r>
          </a:p>
          <a:p>
            <a:r>
              <a:rPr lang="en-GB" sz="2800" dirty="0"/>
              <a:t>Leads to business outcomes. </a:t>
            </a:r>
          </a:p>
          <a:p>
            <a:r>
              <a:rPr lang="en-GB" sz="2800" dirty="0"/>
              <a:t>Access to more resources against challenges.</a:t>
            </a:r>
          </a:p>
          <a:p>
            <a:r>
              <a:rPr lang="en-GB" sz="2800" dirty="0"/>
              <a:t>Ov</a:t>
            </a:r>
            <a:r>
              <a:rPr lang="en-GB" sz="2800" b="0" i="0" u="none" strike="noStrike" dirty="0">
                <a:effectLst/>
              </a:rPr>
              <a:t>ersight to reduce risk of poor individual contributions</a:t>
            </a:r>
            <a:endParaRPr lang="en-GB" sz="2800" dirty="0"/>
          </a:p>
          <a:p>
            <a:endParaRPr lang="en-KE" sz="2600" dirty="0"/>
          </a:p>
        </p:txBody>
      </p:sp>
      <p:pic>
        <p:nvPicPr>
          <p:cNvPr id="4" name="Picture 4">
            <a:extLst>
              <a:ext uri="{FF2B5EF4-FFF2-40B4-BE49-F238E27FC236}">
                <a16:creationId xmlns:a16="http://schemas.microsoft.com/office/drawing/2014/main" id="{AA3DF51A-589A-2A4A-B7B9-DD8BBCDFA554}"/>
              </a:ext>
            </a:extLst>
          </p:cNvPr>
          <p:cNvPicPr>
            <a:picLocks noChangeAspect="1"/>
          </p:cNvPicPr>
          <p:nvPr/>
        </p:nvPicPr>
        <p:blipFill rotWithShape="1">
          <a:blip r:embed="rId4"/>
          <a:srcRect l="16640" r="11583"/>
          <a:stretch/>
        </p:blipFill>
        <p:spPr>
          <a:xfrm>
            <a:off x="7590936" y="990600"/>
            <a:ext cx="3445714" cy="480059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943484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160BD-7F6D-634A-8154-1C4B528B5DAC}"/>
              </a:ext>
            </a:extLst>
          </p:cNvPr>
          <p:cNvSpPr>
            <a:spLocks noGrp="1"/>
          </p:cNvSpPr>
          <p:nvPr>
            <p:ph type="title"/>
          </p:nvPr>
        </p:nvSpPr>
        <p:spPr/>
        <p:txBody>
          <a:bodyPr/>
          <a:lstStyle/>
          <a:p>
            <a:endParaRPr lang="en-KE" dirty="0"/>
          </a:p>
        </p:txBody>
      </p:sp>
      <p:sp>
        <p:nvSpPr>
          <p:cNvPr id="3" name="Content Placeholder 2">
            <a:extLst>
              <a:ext uri="{FF2B5EF4-FFF2-40B4-BE49-F238E27FC236}">
                <a16:creationId xmlns:a16="http://schemas.microsoft.com/office/drawing/2014/main" id="{25246F4B-397D-5E4E-9CEC-FF69CF88D49C}"/>
              </a:ext>
            </a:extLst>
          </p:cNvPr>
          <p:cNvSpPr>
            <a:spLocks noGrp="1"/>
          </p:cNvSpPr>
          <p:nvPr>
            <p:ph idx="1"/>
          </p:nvPr>
        </p:nvSpPr>
        <p:spPr/>
        <p:txBody>
          <a:bodyPr/>
          <a:lstStyle/>
          <a:p>
            <a:endParaRPr lang="en-KE"/>
          </a:p>
        </p:txBody>
      </p:sp>
      <p:sp useBgFill="1">
        <p:nvSpPr>
          <p:cNvPr id="5" name="Rectangle 83">
            <a:extLst>
              <a:ext uri="{FF2B5EF4-FFF2-40B4-BE49-F238E27FC236}">
                <a16:creationId xmlns:a16="http://schemas.microsoft.com/office/drawing/2014/main" id="{913F3B0C-0C1B-CD4B-9866-FF306A548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D1AF6446-40ED-1B4F-A51E-3D23297585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8854" y="1149877"/>
            <a:ext cx="8513978" cy="221363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9" name="Right Triangle 85">
            <a:extLst>
              <a:ext uri="{FF2B5EF4-FFF2-40B4-BE49-F238E27FC236}">
                <a16:creationId xmlns:a16="http://schemas.microsoft.com/office/drawing/2014/main" id="{F45D1550-4F33-EA44-A6AE-BB3F397850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30C704B-F194-5046-B03F-AA4E15088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itle 1">
            <a:extLst>
              <a:ext uri="{FF2B5EF4-FFF2-40B4-BE49-F238E27FC236}">
                <a16:creationId xmlns:a16="http://schemas.microsoft.com/office/drawing/2014/main" id="{F691D823-8C79-A748-A223-12CBB852484A}"/>
              </a:ext>
            </a:extLst>
          </p:cNvPr>
          <p:cNvSpPr txBox="1">
            <a:spLocks/>
          </p:cNvSpPr>
          <p:nvPr/>
        </p:nvSpPr>
        <p:spPr>
          <a:xfrm>
            <a:off x="1289304" y="3429000"/>
            <a:ext cx="8921672" cy="1713305"/>
          </a:xfrm>
          <a:prstGeom prst="rect">
            <a:avLst/>
          </a:prstGeom>
          <a:effectLst/>
        </p:spPr>
        <p:txBody>
          <a:bodyPr vert="horz" lIns="91440" tIns="45720" rIns="91440" bIns="45720" rtlCol="0" anchor="b">
            <a:normAutofit lnSpcReduction="10000"/>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800" u="sng" dirty="0">
                <a:latin typeface="Arial" panose="020B0604020202020204" pitchFamily="34" charset="0"/>
                <a:cs typeface="Arial" panose="020B0604020202020204" pitchFamily="34" charset="0"/>
              </a:rPr>
              <a:t>Tuckman’s Model</a:t>
            </a:r>
            <a:br>
              <a:rPr lang="en-GB" sz="3800" dirty="0">
                <a:latin typeface="Arial" panose="020B0604020202020204" pitchFamily="34" charset="0"/>
                <a:cs typeface="Arial" panose="020B0604020202020204" pitchFamily="34" charset="0"/>
              </a:rPr>
            </a:br>
            <a:br>
              <a:rPr lang="en-GB" sz="3800" b="1" dirty="0">
                <a:latin typeface="proxima-nova"/>
              </a:rPr>
            </a:br>
            <a:endParaRPr lang="en-GB" sz="3800" dirty="0">
              <a:latin typeface="Arial" panose="020B0604020202020204" pitchFamily="34" charset="0"/>
              <a:cs typeface="Arial" panose="020B0604020202020204" pitchFamily="34" charset="0"/>
            </a:endParaRPr>
          </a:p>
        </p:txBody>
      </p:sp>
      <p:sp>
        <p:nvSpPr>
          <p:cNvPr id="15" name="Subtitle 2">
            <a:extLst>
              <a:ext uri="{FF2B5EF4-FFF2-40B4-BE49-F238E27FC236}">
                <a16:creationId xmlns:a16="http://schemas.microsoft.com/office/drawing/2014/main" id="{A53FA094-D9F9-564F-B0D9-AFAC1665A327}"/>
              </a:ext>
            </a:extLst>
          </p:cNvPr>
          <p:cNvSpPr txBox="1">
            <a:spLocks/>
          </p:cNvSpPr>
          <p:nvPr/>
        </p:nvSpPr>
        <p:spPr>
          <a:xfrm>
            <a:off x="1289303" y="5142305"/>
            <a:ext cx="7321298" cy="753165"/>
          </a:xfrm>
          <a:prstGeom prst="rect">
            <a:avLst/>
          </a:prstGeom>
        </p:spPr>
        <p:txBody>
          <a:bodyPr vert="horz" lIns="91440" tIns="45720" rIns="91440" bIns="45720" rtlCol="0" anchor="t">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sz="2400" b="1" dirty="0">
                <a:latin typeface="Arial Black" panose="020B0A04020102020204" pitchFamily="34" charset="0"/>
              </a:rPr>
              <a:t>The Five Stages of Team Development</a:t>
            </a:r>
            <a:endParaRPr lang="en-GB" sz="2400" dirty="0"/>
          </a:p>
        </p:txBody>
      </p:sp>
    </p:spTree>
    <p:extLst>
      <p:ext uri="{BB962C8B-B14F-4D97-AF65-F5344CB8AC3E}">
        <p14:creationId xmlns:p14="http://schemas.microsoft.com/office/powerpoint/2010/main" val="324764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387A4D2-A874-9B4B-95A9-9D0410DD1A7B}"/>
              </a:ext>
            </a:extLst>
          </p:cNvPr>
          <p:cNvSpPr>
            <a:spLocks noGrp="1"/>
          </p:cNvSpPr>
          <p:nvPr>
            <p:ph type="title"/>
          </p:nvPr>
        </p:nvSpPr>
        <p:spPr>
          <a:xfrm>
            <a:off x="838200" y="365125"/>
            <a:ext cx="10515600" cy="973481"/>
          </a:xfrm>
        </p:spPr>
        <p:txBody>
          <a:bodyPr>
            <a:noAutofit/>
          </a:bodyPr>
          <a:lstStyle/>
          <a:p>
            <a:pPr algn="ctr"/>
            <a:br>
              <a:rPr lang="en-GB" sz="2000" b="0" i="0" dirty="0">
                <a:effectLst/>
                <a:latin typeface="Open Sans"/>
              </a:rPr>
            </a:br>
            <a:br>
              <a:rPr lang="en-GB" sz="2000" b="0" i="0" dirty="0">
                <a:effectLst/>
                <a:latin typeface="Open Sans"/>
              </a:rPr>
            </a:br>
            <a:r>
              <a:rPr lang="en-GB" sz="2000" b="1" i="0" u="sng" dirty="0">
                <a:effectLst/>
                <a:latin typeface="Arial Black" panose="020B0A04020102020204" pitchFamily="34" charset="0"/>
              </a:rPr>
              <a:t>Bruce Tuckman’s 1965 Team-Development Model</a:t>
            </a:r>
            <a:br>
              <a:rPr lang="en-GB" sz="2000" b="1" i="0" dirty="0">
                <a:effectLst/>
                <a:latin typeface="Arial Black" panose="020B0A04020102020204" pitchFamily="34" charset="0"/>
              </a:rPr>
            </a:br>
            <a:br>
              <a:rPr lang="en-GB" sz="2000" b="1" i="0" dirty="0">
                <a:effectLst/>
                <a:latin typeface="Arial Black" panose="020B0A04020102020204" pitchFamily="34" charset="0"/>
              </a:rPr>
            </a:br>
            <a:endParaRPr lang="en-GB" sz="2000" b="1" dirty="0">
              <a:latin typeface="Arial Black" panose="020B0A04020102020204" pitchFamily="34" charset="0"/>
              <a:cs typeface="Arial" panose="020B0604020202020204" pitchFamily="34" charset="0"/>
            </a:endParaRPr>
          </a:p>
        </p:txBody>
      </p:sp>
      <p:sp>
        <p:nvSpPr>
          <p:cNvPr id="11" name="Content Placeholder 2">
            <a:extLst>
              <a:ext uri="{FF2B5EF4-FFF2-40B4-BE49-F238E27FC236}">
                <a16:creationId xmlns:a16="http://schemas.microsoft.com/office/drawing/2014/main" id="{0486C583-45B5-664E-81C6-686FEBF62A7F}"/>
              </a:ext>
            </a:extLst>
          </p:cNvPr>
          <p:cNvSpPr>
            <a:spLocks noGrp="1"/>
          </p:cNvSpPr>
          <p:nvPr>
            <p:ph idx="1"/>
          </p:nvPr>
        </p:nvSpPr>
        <p:spPr>
          <a:xfrm>
            <a:off x="838200" y="1734532"/>
            <a:ext cx="10515600" cy="4442431"/>
          </a:xfrm>
        </p:spPr>
        <p:txBody>
          <a:bodyPr>
            <a:normAutofit fontScale="55000" lnSpcReduction="20000"/>
          </a:bodyPr>
          <a:lstStyle/>
          <a:p>
            <a:endParaRPr lang="en-GB" sz="1600" b="1" dirty="0">
              <a:latin typeface="Arial" panose="020B0604020202020204" pitchFamily="34" charset="0"/>
              <a:cs typeface="Arial" panose="020B0604020202020204" pitchFamily="34" charset="0"/>
            </a:endParaRPr>
          </a:p>
          <a:p>
            <a:pPr marL="0" indent="0">
              <a:lnSpc>
                <a:spcPct val="150000"/>
              </a:lnSpc>
              <a:buNone/>
            </a:pPr>
            <a:r>
              <a:rPr lang="en-GB" sz="2900" b="1" dirty="0">
                <a:latin typeface="Arial" panose="020B0604020202020204" pitchFamily="34" charset="0"/>
                <a:cs typeface="Arial" panose="020B0604020202020204" pitchFamily="34" charset="0"/>
              </a:rPr>
              <a:t>         Bruce Tuckman was a Psychologist and he created in his paper named “Developmental sequence in a small groups”,  stages that will help  a team in their goal, to achieve the highest  performance.</a:t>
            </a:r>
          </a:p>
          <a:p>
            <a:pPr marL="0" indent="0">
              <a:lnSpc>
                <a:spcPct val="150000"/>
              </a:lnSpc>
              <a:buNone/>
            </a:pPr>
            <a:r>
              <a:rPr lang="en-GB" sz="2900" b="1" dirty="0">
                <a:latin typeface="Arial" panose="020B0604020202020204" pitchFamily="34" charset="0"/>
                <a:cs typeface="Arial" panose="020B0604020202020204" pitchFamily="34" charset="0"/>
              </a:rPr>
              <a:t>This are the five stages that will help a team in theirs journey:</a:t>
            </a:r>
          </a:p>
          <a:p>
            <a:pPr>
              <a:lnSpc>
                <a:spcPct val="150000"/>
              </a:lnSpc>
            </a:pPr>
            <a:r>
              <a:rPr lang="en-GB" sz="2900" b="1" dirty="0">
                <a:latin typeface="Arial" panose="020B0604020202020204" pitchFamily="34" charset="0"/>
                <a:cs typeface="Arial" panose="020B0604020202020204" pitchFamily="34" charset="0"/>
              </a:rPr>
              <a:t>  Forming</a:t>
            </a:r>
          </a:p>
          <a:p>
            <a:pPr>
              <a:lnSpc>
                <a:spcPct val="150000"/>
              </a:lnSpc>
            </a:pPr>
            <a:r>
              <a:rPr lang="en-GB" sz="2900" b="1" i="0" dirty="0">
                <a:solidFill>
                  <a:srgbClr val="333333"/>
                </a:solidFill>
                <a:effectLst/>
                <a:latin typeface="Arial" panose="020B0604020202020204" pitchFamily="34" charset="0"/>
                <a:cs typeface="Arial" panose="020B0604020202020204" pitchFamily="34" charset="0"/>
              </a:rPr>
              <a:t> </a:t>
            </a:r>
            <a:r>
              <a:rPr lang="en-GB" sz="2900" b="1" dirty="0">
                <a:latin typeface="Arial" panose="020B0604020202020204" pitchFamily="34" charset="0"/>
                <a:cs typeface="Arial" panose="020B0604020202020204" pitchFamily="34" charset="0"/>
              </a:rPr>
              <a:t>Storming</a:t>
            </a:r>
          </a:p>
          <a:p>
            <a:pPr>
              <a:lnSpc>
                <a:spcPct val="150000"/>
              </a:lnSpc>
            </a:pPr>
            <a:r>
              <a:rPr lang="en-GB" sz="2900" b="1" dirty="0">
                <a:latin typeface="Arial" panose="020B0604020202020204" pitchFamily="34" charset="0"/>
                <a:cs typeface="Arial" panose="020B0604020202020204" pitchFamily="34" charset="0"/>
              </a:rPr>
              <a:t> Norming</a:t>
            </a:r>
          </a:p>
          <a:p>
            <a:pPr>
              <a:lnSpc>
                <a:spcPct val="150000"/>
              </a:lnSpc>
            </a:pPr>
            <a:r>
              <a:rPr lang="en-GB" sz="2900" b="1" dirty="0">
                <a:latin typeface="Arial" panose="020B0604020202020204" pitchFamily="34" charset="0"/>
                <a:cs typeface="Arial" panose="020B0604020202020204" pitchFamily="34" charset="0"/>
              </a:rPr>
              <a:t> Performing</a:t>
            </a:r>
          </a:p>
          <a:p>
            <a:pPr>
              <a:lnSpc>
                <a:spcPct val="150000"/>
              </a:lnSpc>
            </a:pPr>
            <a:r>
              <a:rPr lang="en-GB" sz="2900" b="1" dirty="0">
                <a:latin typeface="Arial" panose="020B0604020202020204" pitchFamily="34" charset="0"/>
                <a:cs typeface="Arial" panose="020B0604020202020204" pitchFamily="34" charset="0"/>
              </a:rPr>
              <a:t> Adjourning</a:t>
            </a:r>
          </a:p>
          <a:p>
            <a:pPr marL="0" indent="0">
              <a:lnSpc>
                <a:spcPct val="150000"/>
              </a:lnSpc>
              <a:buNone/>
            </a:pPr>
            <a:r>
              <a:rPr lang="en-GB" sz="2500" dirty="0">
                <a:latin typeface="Arial" panose="020B0604020202020204" pitchFamily="34" charset="0"/>
                <a:cs typeface="Arial" panose="020B0604020202020204" pitchFamily="34" charset="0"/>
              </a:rPr>
              <a:t>                        (Mindtools,2020)</a:t>
            </a:r>
          </a:p>
          <a:p>
            <a:endParaRPr lang="en-GB" dirty="0">
              <a:latin typeface="Arial Black" panose="020B0A04020102020204" pitchFamily="34" charset="0"/>
            </a:endParaRPr>
          </a:p>
        </p:txBody>
      </p:sp>
    </p:spTree>
    <p:extLst>
      <p:ext uri="{BB962C8B-B14F-4D97-AF65-F5344CB8AC3E}">
        <p14:creationId xmlns:p14="http://schemas.microsoft.com/office/powerpoint/2010/main" val="1861523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DC33F59-E734-E248-9997-23A0463924DC}"/>
              </a:ext>
            </a:extLst>
          </p:cNvPr>
          <p:cNvSpPr>
            <a:spLocks noGrp="1"/>
          </p:cNvSpPr>
          <p:nvPr>
            <p:ph idx="1"/>
          </p:nvPr>
        </p:nvSpPr>
        <p:spPr>
          <a:xfrm>
            <a:off x="297333" y="1100830"/>
            <a:ext cx="10646790" cy="5757169"/>
          </a:xfrm>
        </p:spPr>
        <p:txBody>
          <a:bodyPr>
            <a:normAutofit fontScale="92500" lnSpcReduction="10000"/>
          </a:bodyPr>
          <a:lstStyle/>
          <a:p>
            <a:pPr>
              <a:buFont typeface="Wingdings" panose="05000000000000000000" pitchFamily="2" charset="2"/>
              <a:buChar char="Ø"/>
            </a:pPr>
            <a:r>
              <a:rPr lang="en-GB" sz="2400" b="1" u="sng" dirty="0">
                <a:latin typeface="Arial" panose="020B0604020202020204" pitchFamily="34" charset="0"/>
                <a:cs typeface="Arial" panose="020B0604020202020204" pitchFamily="34" charset="0"/>
              </a:rPr>
              <a:t>Forming stage</a:t>
            </a:r>
          </a:p>
          <a:p>
            <a:r>
              <a:rPr lang="en-GB" sz="2400" dirty="0">
                <a:latin typeface="Arial" panose="020B0604020202020204" pitchFamily="34" charset="0"/>
                <a:cs typeface="Arial" panose="020B0604020202020204" pitchFamily="34" charset="0"/>
              </a:rPr>
              <a:t>First meeting between team members</a:t>
            </a:r>
          </a:p>
          <a:p>
            <a:r>
              <a:rPr lang="en-GB" sz="2400" dirty="0">
                <a:latin typeface="Arial" panose="020B0604020202020204" pitchFamily="34" charset="0"/>
                <a:cs typeface="Arial" panose="020B0604020202020204" pitchFamily="34" charset="0"/>
              </a:rPr>
              <a:t>Sharing the information of their background  </a:t>
            </a:r>
          </a:p>
          <a:p>
            <a:r>
              <a:rPr lang="en-GB" sz="2400" dirty="0">
                <a:latin typeface="Arial" panose="020B0604020202020204" pitchFamily="34" charset="0"/>
                <a:cs typeface="Arial" panose="020B0604020202020204" pitchFamily="34" charset="0"/>
              </a:rPr>
              <a:t>Conflicts are avoided </a:t>
            </a:r>
          </a:p>
          <a:p>
            <a:r>
              <a:rPr lang="en-GB" sz="2400" dirty="0">
                <a:latin typeface="Arial" panose="020B0604020202020204" pitchFamily="34" charset="0"/>
                <a:cs typeface="Arial" panose="020B0604020202020204" pitchFamily="34" charset="0"/>
              </a:rPr>
              <a:t>They form the rules </a:t>
            </a:r>
          </a:p>
          <a:p>
            <a:r>
              <a:rPr lang="en-GB" sz="2400" dirty="0">
                <a:latin typeface="Arial" panose="020B0604020202020204" pitchFamily="34" charset="0"/>
                <a:cs typeface="Arial" panose="020B0604020202020204" pitchFamily="34" charset="0"/>
              </a:rPr>
              <a:t>They are preparing for the future task</a:t>
            </a:r>
          </a:p>
          <a:p>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b="1" u="sng" dirty="0">
                <a:latin typeface="Arial" panose="020B0604020202020204" pitchFamily="34" charset="0"/>
                <a:cs typeface="Arial" panose="020B0604020202020204" pitchFamily="34" charset="0"/>
              </a:rPr>
              <a:t>Storming stage</a:t>
            </a:r>
          </a:p>
          <a:p>
            <a:r>
              <a:rPr lang="en-GB" sz="2400" dirty="0">
                <a:latin typeface="Arial" panose="020B0604020202020204" pitchFamily="34" charset="0"/>
                <a:cs typeface="Arial" panose="020B0604020202020204" pitchFamily="34" charset="0"/>
              </a:rPr>
              <a:t>The team starts to have conflicts and disagreements</a:t>
            </a:r>
          </a:p>
          <a:p>
            <a:r>
              <a:rPr lang="en-GB" sz="2400" dirty="0">
                <a:latin typeface="Arial" panose="020B0604020202020204" pitchFamily="34" charset="0"/>
                <a:cs typeface="Arial" panose="020B0604020202020204" pitchFamily="34" charset="0"/>
              </a:rPr>
              <a:t>  Each member want to express their feelings </a:t>
            </a:r>
          </a:p>
          <a:p>
            <a:r>
              <a:rPr lang="en-GB" sz="2400" dirty="0">
                <a:latin typeface="Arial" panose="020B0604020202020204" pitchFamily="34" charset="0"/>
                <a:cs typeface="Arial" panose="020B0604020202020204" pitchFamily="34" charset="0"/>
              </a:rPr>
              <a:t> Their work goal is not on first place</a:t>
            </a:r>
          </a:p>
          <a:p>
            <a:r>
              <a:rPr lang="en-GB" sz="2400" dirty="0">
                <a:latin typeface="Arial" panose="020B0604020202020204" pitchFamily="34" charset="0"/>
                <a:cs typeface="Arial" panose="020B0604020202020204" pitchFamily="34" charset="0"/>
              </a:rPr>
              <a:t>Everyone has different opinions</a:t>
            </a:r>
          </a:p>
          <a:p>
            <a:r>
              <a:rPr lang="en-GB" sz="2400" dirty="0">
                <a:latin typeface="Arial" panose="020B0604020202020204" pitchFamily="34" charset="0"/>
                <a:cs typeface="Arial" panose="020B0604020202020204" pitchFamily="34" charset="0"/>
              </a:rPr>
              <a:t>They see each other as a competitors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46355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7666A8-96A4-40B4-8712-9340D2E96CA7}"/>
              </a:ext>
            </a:extLst>
          </p:cNvPr>
          <p:cNvSpPr>
            <a:spLocks noGrp="1"/>
          </p:cNvSpPr>
          <p:nvPr>
            <p:ph idx="1"/>
          </p:nvPr>
        </p:nvSpPr>
        <p:spPr>
          <a:xfrm>
            <a:off x="685801" y="-1154097"/>
            <a:ext cx="10136079" cy="9081856"/>
          </a:xfrm>
        </p:spPr>
        <p:txBody>
          <a:bodyPr>
            <a:normAutofit/>
          </a:bodyPr>
          <a:lstStyle/>
          <a:p>
            <a:pPr marL="0" indent="0">
              <a:buNone/>
            </a:pPr>
            <a:endParaRPr lang="en-GB" sz="2000" dirty="0"/>
          </a:p>
          <a:p>
            <a:pPr>
              <a:buFont typeface="Wingdings" panose="05000000000000000000" pitchFamily="2" charset="2"/>
              <a:buChar char="Ø"/>
            </a:pPr>
            <a:r>
              <a:rPr lang="en-GB" sz="2000" b="1" u="sng" dirty="0"/>
              <a:t>Norming stage</a:t>
            </a:r>
          </a:p>
          <a:p>
            <a:r>
              <a:rPr lang="en-GB" sz="2000" dirty="0"/>
              <a:t>Roles are now clearer</a:t>
            </a:r>
          </a:p>
          <a:p>
            <a:r>
              <a:rPr lang="en-GB" sz="2000" dirty="0"/>
              <a:t> they are  ready to make consensus for the good of the project</a:t>
            </a:r>
          </a:p>
          <a:p>
            <a:r>
              <a:rPr lang="en-GB" sz="2000" dirty="0"/>
              <a:t> They started to communicate, listen and plan</a:t>
            </a:r>
          </a:p>
          <a:p>
            <a:r>
              <a:rPr lang="en-GB" sz="2000" dirty="0"/>
              <a:t>  They feel comfortable between each other </a:t>
            </a:r>
          </a:p>
          <a:p>
            <a:endParaRPr lang="en-GB" sz="2000" dirty="0"/>
          </a:p>
          <a:p>
            <a:pPr>
              <a:buFont typeface="Wingdings" panose="05000000000000000000" pitchFamily="2" charset="2"/>
              <a:buChar char="Ø"/>
            </a:pPr>
            <a:r>
              <a:rPr lang="en-GB" sz="2000" b="1" u="sng" dirty="0">
                <a:latin typeface="Arial" panose="020B0604020202020204" pitchFamily="34" charset="0"/>
                <a:cs typeface="Arial" panose="020B0604020202020204" pitchFamily="34" charset="0"/>
              </a:rPr>
              <a:t>Performing stage</a:t>
            </a:r>
          </a:p>
          <a:p>
            <a:pPr>
              <a:lnSpc>
                <a:spcPct val="150000"/>
              </a:lnSpc>
            </a:pPr>
            <a:r>
              <a:rPr lang="en-GB" sz="2000" dirty="0">
                <a:latin typeface="Arial" panose="020B0604020202020204" pitchFamily="34" charset="0"/>
                <a:cs typeface="Arial" panose="020B0604020202020204" pitchFamily="34" charset="0"/>
              </a:rPr>
              <a:t>Team members are motivated</a:t>
            </a:r>
          </a:p>
          <a:p>
            <a:pPr>
              <a:lnSpc>
                <a:spcPct val="150000"/>
              </a:lnSpc>
            </a:pPr>
            <a:r>
              <a:rPr lang="en-GB" sz="2000" dirty="0">
                <a:latin typeface="Arial" panose="020B0604020202020204" pitchFamily="34" charset="0"/>
                <a:cs typeface="Arial" panose="020B0604020202020204" pitchFamily="34" charset="0"/>
              </a:rPr>
              <a:t> They are working in the same direction</a:t>
            </a:r>
          </a:p>
          <a:p>
            <a:pPr>
              <a:lnSpc>
                <a:spcPct val="150000"/>
              </a:lnSpc>
            </a:pPr>
            <a:r>
              <a:rPr lang="en-GB" sz="2000" dirty="0">
                <a:latin typeface="Arial" panose="020B0604020202020204" pitchFamily="34" charset="0"/>
                <a:cs typeface="Arial" panose="020B0604020202020204" pitchFamily="34" charset="0"/>
              </a:rPr>
              <a:t> They help each other and take the responsibility that are needed</a:t>
            </a:r>
          </a:p>
          <a:p>
            <a:pPr>
              <a:lnSpc>
                <a:spcPct val="150000"/>
              </a:lnSpc>
            </a:pPr>
            <a:r>
              <a:rPr lang="en-GB" sz="2000" dirty="0">
                <a:latin typeface="Arial" panose="020B0604020202020204" pitchFamily="34" charset="0"/>
                <a:cs typeface="Arial" panose="020B0604020202020204" pitchFamily="34" charset="0"/>
              </a:rPr>
              <a:t> They appreciate each other, happy to cooperate</a:t>
            </a:r>
          </a:p>
          <a:p>
            <a:pPr>
              <a:lnSpc>
                <a:spcPct val="150000"/>
              </a:lnSpc>
            </a:pPr>
            <a:r>
              <a:rPr lang="en-GB" sz="2000" dirty="0">
                <a:latin typeface="Arial" panose="020B0604020202020204" pitchFamily="34" charset="0"/>
                <a:cs typeface="Arial" panose="020B0604020202020204" pitchFamily="34" charset="0"/>
              </a:rPr>
              <a:t> The team achieves its higher productivity </a:t>
            </a:r>
          </a:p>
          <a:p>
            <a:endParaRPr lang="en-GB" dirty="0"/>
          </a:p>
          <a:p>
            <a:endParaRPr lang="en-GB" dirty="0"/>
          </a:p>
        </p:txBody>
      </p:sp>
    </p:spTree>
    <p:extLst>
      <p:ext uri="{BB962C8B-B14F-4D97-AF65-F5344CB8AC3E}">
        <p14:creationId xmlns:p14="http://schemas.microsoft.com/office/powerpoint/2010/main" val="2239547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F951734A-2B5A-BD4F-B5DF-ED30F201E859}"/>
              </a:ext>
            </a:extLst>
          </p:cNvPr>
          <p:cNvSpPr>
            <a:spLocks noGrp="1"/>
          </p:cNvSpPr>
          <p:nvPr>
            <p:ph idx="1"/>
          </p:nvPr>
        </p:nvSpPr>
        <p:spPr>
          <a:xfrm>
            <a:off x="767178" y="557007"/>
            <a:ext cx="10515600" cy="6971258"/>
          </a:xfrm>
        </p:spPr>
        <p:txBody>
          <a:bodyPr>
            <a:normAutofit/>
          </a:bodyPr>
          <a:lstStyle/>
          <a:p>
            <a:pPr>
              <a:lnSpc>
                <a:spcPct val="150000"/>
              </a:lnSpc>
              <a:buFont typeface="Wingdings" panose="05000000000000000000" pitchFamily="2" charset="2"/>
              <a:buChar char="Ø"/>
            </a:pPr>
            <a:r>
              <a:rPr lang="en-GB" sz="2400" b="1" u="sng" dirty="0">
                <a:latin typeface="Arial" panose="020B0604020202020204" pitchFamily="34" charset="0"/>
                <a:cs typeface="Arial" panose="020B0604020202020204" pitchFamily="34" charset="0"/>
              </a:rPr>
              <a:t>Adjourning stage</a:t>
            </a:r>
          </a:p>
          <a:p>
            <a:pPr>
              <a:lnSpc>
                <a:spcPct val="150000"/>
              </a:lnSpc>
            </a:pPr>
            <a:r>
              <a:rPr lang="en-GB" dirty="0">
                <a:latin typeface="Arial" panose="020B0604020202020204" pitchFamily="34" charset="0"/>
                <a:cs typeface="Arial" panose="020B0604020202020204" pitchFamily="34" charset="0"/>
              </a:rPr>
              <a:t>The project has achieved the goal </a:t>
            </a:r>
          </a:p>
          <a:p>
            <a:pPr>
              <a:lnSpc>
                <a:spcPct val="150000"/>
              </a:lnSpc>
            </a:pPr>
            <a:r>
              <a:rPr lang="en-GB" dirty="0">
                <a:latin typeface="Arial" panose="020B0604020202020204" pitchFamily="34" charset="0"/>
                <a:cs typeface="Arial" panose="020B0604020202020204" pitchFamily="34" charset="0"/>
              </a:rPr>
              <a:t>The team reached the highest level of performing stage</a:t>
            </a:r>
          </a:p>
          <a:p>
            <a:pPr>
              <a:lnSpc>
                <a:spcPct val="150000"/>
              </a:lnSpc>
            </a:pPr>
            <a:r>
              <a:rPr lang="en-GB" dirty="0">
                <a:latin typeface="Arial" panose="020B0604020202020204" pitchFamily="34" charset="0"/>
                <a:cs typeface="Arial" panose="020B0604020202020204" pitchFamily="34" charset="0"/>
              </a:rPr>
              <a:t>Members are saying goodbye to each other</a:t>
            </a:r>
          </a:p>
          <a:p>
            <a:pPr>
              <a:lnSpc>
                <a:spcPct val="150000"/>
              </a:lnSpc>
            </a:pPr>
            <a:r>
              <a:rPr lang="en-GB" dirty="0">
                <a:latin typeface="Arial" panose="020B0604020202020204" pitchFamily="34" charset="0"/>
                <a:cs typeface="Arial" panose="020B0604020202020204" pitchFamily="34" charset="0"/>
              </a:rPr>
              <a:t>They all are happy that the project is common success</a:t>
            </a:r>
          </a:p>
          <a:p>
            <a:pPr>
              <a:lnSpc>
                <a:spcPct val="150000"/>
              </a:lnSpc>
            </a:pPr>
            <a:r>
              <a:rPr lang="en-GB" dirty="0">
                <a:latin typeface="Arial" panose="020B0604020202020204" pitchFamily="34" charset="0"/>
                <a:cs typeface="Arial" panose="020B0604020202020204" pitchFamily="34" charset="0"/>
              </a:rPr>
              <a:t> The team is satisfied of their progress</a:t>
            </a:r>
          </a:p>
          <a:p>
            <a:pPr>
              <a:lnSpc>
                <a:spcPct val="150000"/>
              </a:lnSpc>
            </a:pPr>
            <a:r>
              <a:rPr lang="en-GB" dirty="0">
                <a:latin typeface="Arial" panose="020B0604020202020204" pitchFamily="34" charset="0"/>
                <a:cs typeface="Arial" panose="020B0604020202020204" pitchFamily="34" charset="0"/>
              </a:rPr>
              <a:t> They are strong and united and ready for the next future mission      (</a:t>
            </a:r>
            <a:r>
              <a:rPr lang="en-GB" b="0" i="1" dirty="0">
                <a:effectLst/>
                <a:latin typeface="Arial" panose="020B0604020202020204" pitchFamily="34" charset="0"/>
                <a:cs typeface="Arial" panose="020B0604020202020204" pitchFamily="34" charset="0"/>
              </a:rPr>
              <a:t>Developed by Natacha Leduc)</a:t>
            </a:r>
            <a:endParaRPr lang="en-GB" dirty="0">
              <a:latin typeface="Arial" panose="020B0604020202020204" pitchFamily="34" charset="0"/>
              <a:cs typeface="Arial" panose="020B0604020202020204" pitchFamily="34" charset="0"/>
            </a:endParaRPr>
          </a:p>
          <a:p>
            <a:pPr marL="0" indent="0">
              <a:lnSpc>
                <a:spcPct val="150000"/>
              </a:lnSpc>
              <a:buNone/>
            </a:pPr>
            <a:endParaRPr lang="en-GB" sz="1600" dirty="0">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9823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EF47E72-6A92-A347-B5ED-E13B643BA778}"/>
              </a:ext>
            </a:extLst>
          </p:cNvPr>
          <p:cNvSpPr>
            <a:spLocks noGrp="1"/>
          </p:cNvSpPr>
          <p:nvPr>
            <p:ph type="title"/>
          </p:nvPr>
        </p:nvSpPr>
        <p:spPr>
          <a:xfrm>
            <a:off x="648929" y="184827"/>
            <a:ext cx="3505495" cy="943582"/>
          </a:xfrm>
        </p:spPr>
        <p:txBody>
          <a:bodyPr>
            <a:normAutofit/>
          </a:bodyPr>
          <a:lstStyle/>
          <a:p>
            <a:r>
              <a:rPr lang="en-GB" sz="1800" b="1" u="sng" dirty="0">
                <a:latin typeface="Arial" panose="020B0604020202020204" pitchFamily="34" charset="0"/>
                <a:cs typeface="Arial" panose="020B0604020202020204" pitchFamily="34" charset="0"/>
              </a:rPr>
              <a:t>What can go wrong?</a:t>
            </a:r>
          </a:p>
        </p:txBody>
      </p:sp>
      <p:sp>
        <p:nvSpPr>
          <p:cNvPr id="7" name="Content Placeholder 2">
            <a:extLst>
              <a:ext uri="{FF2B5EF4-FFF2-40B4-BE49-F238E27FC236}">
                <a16:creationId xmlns:a16="http://schemas.microsoft.com/office/drawing/2014/main" id="{38891546-A7A4-114F-9858-220B479A3826}"/>
              </a:ext>
            </a:extLst>
          </p:cNvPr>
          <p:cNvSpPr>
            <a:spLocks noGrp="1"/>
          </p:cNvSpPr>
          <p:nvPr>
            <p:ph idx="1"/>
          </p:nvPr>
        </p:nvSpPr>
        <p:spPr>
          <a:xfrm>
            <a:off x="107004" y="1313234"/>
            <a:ext cx="4532051" cy="5359940"/>
          </a:xfrm>
        </p:spPr>
        <p:txBody>
          <a:bodyPr>
            <a:normAutofit fontScale="77500" lnSpcReduction="20000"/>
          </a:bodyPr>
          <a:lstStyle/>
          <a:p>
            <a:pPr marL="0" indent="0">
              <a:buNone/>
            </a:pPr>
            <a:endParaRPr lang="en-GB" sz="2100" dirty="0">
              <a:latin typeface="Arial" panose="020B0604020202020204" pitchFamily="34" charset="0"/>
              <a:cs typeface="Arial" panose="020B0604020202020204" pitchFamily="34" charset="0"/>
            </a:endParaRPr>
          </a:p>
          <a:p>
            <a:pPr marL="0" indent="0">
              <a:buNone/>
            </a:pPr>
            <a:r>
              <a:rPr lang="en-GB" sz="2100" dirty="0">
                <a:latin typeface="Arial" panose="020B0604020202020204" pitchFamily="34" charset="0"/>
                <a:cs typeface="Arial" panose="020B0604020202020204" pitchFamily="34" charset="0"/>
              </a:rPr>
              <a:t>Each team member has something that he's good at, and it is very important to remember that  everyone has to work together, if one of the team member is not focused on his task all  team can fail.</a:t>
            </a:r>
          </a:p>
          <a:p>
            <a:pPr marL="0" indent="0">
              <a:buNone/>
            </a:pPr>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2100" b="1" u="sng" dirty="0">
                <a:latin typeface="Arial" panose="020B0604020202020204" pitchFamily="34" charset="0"/>
                <a:cs typeface="Arial" panose="020B0604020202020204" pitchFamily="34" charset="0"/>
              </a:rPr>
              <a:t>How to find the solution?</a:t>
            </a:r>
          </a:p>
          <a:p>
            <a:pPr marL="0" indent="0">
              <a:buNone/>
            </a:pPr>
            <a:r>
              <a:rPr lang="en-GB" sz="2100" dirty="0">
                <a:latin typeface="Arial Black" panose="020B0A04020102020204" pitchFamily="34" charset="0"/>
              </a:rPr>
              <a:t>“Storm to perform”</a:t>
            </a:r>
          </a:p>
          <a:p>
            <a:pPr marL="0" indent="0">
              <a:buNone/>
            </a:pPr>
            <a:r>
              <a:rPr lang="en-GB" sz="2100" dirty="0">
                <a:latin typeface="Arial" panose="020B0604020202020204" pitchFamily="34" charset="0"/>
                <a:cs typeface="Arial" panose="020B0604020202020204" pitchFamily="34" charset="0"/>
              </a:rPr>
              <a:t>For  effective team - people in the team, must collectively contribute on the team outcomes, and this will lead to the  achievements of the successful team goals.</a:t>
            </a:r>
            <a:endParaRPr lang="en-GB" sz="2100" dirty="0"/>
          </a:p>
          <a:p>
            <a:pPr marL="0" indent="0">
              <a:buNone/>
            </a:pPr>
            <a:endParaRPr lang="en-GB" sz="1700" dirty="0"/>
          </a:p>
          <a:p>
            <a:pPr marL="0" indent="0">
              <a:buNone/>
            </a:pPr>
            <a:r>
              <a:rPr lang="en-GB" sz="1700" dirty="0"/>
              <a:t>                      </a:t>
            </a:r>
            <a:r>
              <a:rPr lang="en-GB" sz="1700" b="0" i="0" dirty="0">
                <a:effectLst/>
                <a:latin typeface="Arial" panose="020B0604020202020204" pitchFamily="34" charset="0"/>
                <a:cs typeface="Arial" panose="020B0604020202020204" pitchFamily="34" charset="0"/>
              </a:rPr>
              <a:t>(</a:t>
            </a:r>
            <a:r>
              <a:rPr lang="en-GB" sz="1700" b="0" i="0" dirty="0" err="1">
                <a:effectLst/>
                <a:latin typeface="Arial" panose="020B0604020202020204" pitchFamily="34" charset="0"/>
                <a:cs typeface="Arial" panose="020B0604020202020204" pitchFamily="34" charset="0"/>
              </a:rPr>
              <a:t>Lumenlearning</a:t>
            </a:r>
            <a:r>
              <a:rPr lang="en-GB" sz="1700" b="0" i="0" dirty="0">
                <a:effectLst/>
                <a:latin typeface="Arial" panose="020B0604020202020204" pitchFamily="34" charset="0"/>
                <a:cs typeface="Arial" panose="020B0604020202020204" pitchFamily="34" charset="0"/>
              </a:rPr>
              <a:t>, 2014)</a:t>
            </a:r>
            <a:endParaRPr lang="en-GB" sz="1700" dirty="0">
              <a:latin typeface="Arial" panose="020B0604020202020204" pitchFamily="34" charset="0"/>
              <a:cs typeface="Arial" panose="020B0604020202020204" pitchFamily="34" charset="0"/>
            </a:endParaRPr>
          </a:p>
          <a:p>
            <a:pPr marL="0" indent="0">
              <a:buNone/>
            </a:pPr>
            <a:endParaRPr lang="en-GB" sz="1100" dirty="0"/>
          </a:p>
          <a:p>
            <a:pPr marL="0" indent="0">
              <a:buNone/>
            </a:pPr>
            <a:endParaRPr lang="en-GB" sz="1100" dirty="0"/>
          </a:p>
          <a:p>
            <a:pPr marL="0" indent="0">
              <a:buNone/>
            </a:pPr>
            <a:endParaRPr lang="en-GB" sz="1100" dirty="0"/>
          </a:p>
          <a:p>
            <a:pPr marL="0" indent="0">
              <a:buNone/>
            </a:pPr>
            <a:r>
              <a:rPr lang="en-GB" sz="1100" dirty="0">
                <a:latin typeface="Arial" panose="020B0604020202020204" pitchFamily="34" charset="0"/>
                <a:cs typeface="Arial" panose="020B0604020202020204" pitchFamily="34" charset="0"/>
              </a:rPr>
              <a:t>                                                                                                                             </a:t>
            </a:r>
            <a:endParaRPr lang="en-GB" sz="1700" dirty="0">
              <a:latin typeface="Arial" panose="020B0604020202020204" pitchFamily="34" charset="0"/>
              <a:cs typeface="Arial" panose="020B0604020202020204" pitchFamily="34" charset="0"/>
            </a:endParaRPr>
          </a:p>
          <a:p>
            <a:pPr marL="0" indent="0">
              <a:buNone/>
            </a:pPr>
            <a:endParaRPr lang="en-GB" sz="1100" dirty="0"/>
          </a:p>
        </p:txBody>
      </p:sp>
      <p:sp>
        <p:nvSpPr>
          <p:cNvPr id="9" name="Rectangle 8">
            <a:extLst>
              <a:ext uri="{FF2B5EF4-FFF2-40B4-BE49-F238E27FC236}">
                <a16:creationId xmlns:a16="http://schemas.microsoft.com/office/drawing/2014/main" id="{4B9A5887-B5E9-C64D-B47B-62BA07D70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EF94B551-6B84-EA4B-AA54-95F856680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Diagram&#10;&#10;Description automatically generated">
            <a:extLst>
              <a:ext uri="{FF2B5EF4-FFF2-40B4-BE49-F238E27FC236}">
                <a16:creationId xmlns:a16="http://schemas.microsoft.com/office/drawing/2014/main" id="{88C44EE2-E226-FB40-B818-86AE00B4D4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5862" y="1854827"/>
            <a:ext cx="6019331" cy="3145100"/>
          </a:xfrm>
          <a:prstGeom prst="rect">
            <a:avLst/>
          </a:prstGeom>
          <a:effectLst/>
        </p:spPr>
      </p:pic>
    </p:spTree>
    <p:extLst>
      <p:ext uri="{BB962C8B-B14F-4D97-AF65-F5344CB8AC3E}">
        <p14:creationId xmlns:p14="http://schemas.microsoft.com/office/powerpoint/2010/main" val="24691681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8B708-8163-7048-A4DE-B014844469E9}"/>
              </a:ext>
            </a:extLst>
          </p:cNvPr>
          <p:cNvSpPr>
            <a:spLocks noGrp="1"/>
          </p:cNvSpPr>
          <p:nvPr>
            <p:ph type="title"/>
          </p:nvPr>
        </p:nvSpPr>
        <p:spPr/>
        <p:txBody>
          <a:bodyPr/>
          <a:lstStyle/>
          <a:p>
            <a:r>
              <a:rPr lang="en-GB" dirty="0"/>
              <a:t> Team roles ( </a:t>
            </a:r>
            <a:r>
              <a:rPr lang="en-GB" dirty="0" err="1"/>
              <a:t>Balbin</a:t>
            </a:r>
            <a:r>
              <a:rPr lang="en-GB" dirty="0"/>
              <a:t> ) /Leadership Roles (Hersey &amp; Blanchard)</a:t>
            </a:r>
            <a:endParaRPr lang="en-KE" dirty="0"/>
          </a:p>
        </p:txBody>
      </p:sp>
      <p:sp>
        <p:nvSpPr>
          <p:cNvPr id="3" name="Content Placeholder 2">
            <a:extLst>
              <a:ext uri="{FF2B5EF4-FFF2-40B4-BE49-F238E27FC236}">
                <a16:creationId xmlns:a16="http://schemas.microsoft.com/office/drawing/2014/main" id="{D0C74FE9-D037-6C4B-A3E0-19EEC1190365}"/>
              </a:ext>
            </a:extLst>
          </p:cNvPr>
          <p:cNvSpPr>
            <a:spLocks noGrp="1"/>
          </p:cNvSpPr>
          <p:nvPr>
            <p:ph idx="1"/>
          </p:nvPr>
        </p:nvSpPr>
        <p:spPr/>
        <p:txBody>
          <a:bodyPr>
            <a:normAutofit fontScale="92500" lnSpcReduction="20000"/>
          </a:bodyPr>
          <a:lstStyle/>
          <a:p>
            <a:r>
              <a:rPr lang="en-GB" sz="2400" dirty="0"/>
              <a:t>The Belbin philosophy investigates the team roles within the team and how to make the most of individual differences within the team.</a:t>
            </a:r>
          </a:p>
          <a:p>
            <a:r>
              <a:rPr lang="en-GB" sz="2400" dirty="0"/>
              <a:t> Teamwork is defined as “combined action of the group, especially when effective and efficient”. Therefore, it is clear to see in the Belbin philosophy as to how the roles of individuals are categorised to make the definition true and this is what I will be explaining and exploring now.</a:t>
            </a:r>
          </a:p>
          <a:p>
            <a:r>
              <a:rPr lang="en-GB" sz="2400" dirty="0"/>
              <a:t>From these roles we can see that the Belbin Philosophy highlights many different individual groups and underlines their strengths and weaknesses in order to make sure that within the team each can be aware of what those are and help each other with positive contributions to produce effective work within the workplace/work environment.</a:t>
            </a:r>
          </a:p>
          <a:p>
            <a:endParaRPr lang="en-KE" sz="2400" dirty="0"/>
          </a:p>
        </p:txBody>
      </p:sp>
    </p:spTree>
    <p:extLst>
      <p:ext uri="{BB962C8B-B14F-4D97-AF65-F5344CB8AC3E}">
        <p14:creationId xmlns:p14="http://schemas.microsoft.com/office/powerpoint/2010/main" val="3773942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3EC1A-FDDD-A442-93FC-F221BA8E238A}"/>
              </a:ext>
            </a:extLst>
          </p:cNvPr>
          <p:cNvSpPr>
            <a:spLocks noGrp="1"/>
          </p:cNvSpPr>
          <p:nvPr>
            <p:ph type="title"/>
          </p:nvPr>
        </p:nvSpPr>
        <p:spPr/>
        <p:txBody>
          <a:bodyPr/>
          <a:lstStyle/>
          <a:p>
            <a:pPr>
              <a:lnSpc>
                <a:spcPct val="107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The roles are as follows;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FF6567C-080A-794C-84E3-0DC5EBE9D2AC}"/>
              </a:ext>
            </a:extLst>
          </p:cNvPr>
          <p:cNvSpPr>
            <a:spLocks noGrp="1"/>
          </p:cNvSpPr>
          <p:nvPr>
            <p:ph idx="1"/>
          </p:nvPr>
        </p:nvSpPr>
        <p:spPr/>
        <p:txBody>
          <a:bodyPr>
            <a:normAutofit lnSpcReduction="10000"/>
          </a:bodyPr>
          <a:lstStyle/>
          <a:p>
            <a:r>
              <a:rPr lang="en-GB" dirty="0"/>
              <a:t>Resource investigator (exploring opportunities, outgoing and developing contacts),</a:t>
            </a:r>
          </a:p>
          <a:p>
            <a:r>
              <a:rPr lang="en-GB" dirty="0"/>
              <a:t>Team worker (diplomatic, listens and averts friction),</a:t>
            </a:r>
          </a:p>
          <a:p>
            <a:r>
              <a:rPr lang="en-GB" dirty="0"/>
              <a:t>Co-ordinator (clarifies goals, delegates effectively),</a:t>
            </a:r>
          </a:p>
          <a:p>
            <a:r>
              <a:rPr lang="en-GB" dirty="0"/>
              <a:t>Plant (creative, free-thinking, solves difficult problems),</a:t>
            </a:r>
          </a:p>
          <a:p>
            <a:r>
              <a:rPr lang="en-GB" dirty="0"/>
              <a:t>Monitor Evaluator (strategic sees all options and has accurate judgment),</a:t>
            </a:r>
          </a:p>
          <a:p>
            <a:r>
              <a:rPr lang="en-GB" dirty="0"/>
              <a:t>Specialist (dedicated and single-minded), </a:t>
            </a:r>
          </a:p>
          <a:p>
            <a:r>
              <a:rPr lang="en-GB" dirty="0"/>
              <a:t>Shaper (thrives on pressure, has a drive and courage to overcome obstacles)</a:t>
            </a:r>
          </a:p>
          <a:p>
            <a:r>
              <a:rPr lang="en-GB" dirty="0"/>
              <a:t>Implementer (reliable, practical, organised), </a:t>
            </a:r>
          </a:p>
          <a:p>
            <a:r>
              <a:rPr lang="en-GB" dirty="0"/>
              <a:t>Completer Finisher (perfectionist, searches for errors).</a:t>
            </a:r>
          </a:p>
          <a:p>
            <a:endParaRPr lang="en-KE" dirty="0"/>
          </a:p>
        </p:txBody>
      </p:sp>
    </p:spTree>
    <p:extLst>
      <p:ext uri="{BB962C8B-B14F-4D97-AF65-F5344CB8AC3E}">
        <p14:creationId xmlns:p14="http://schemas.microsoft.com/office/powerpoint/2010/main" val="1077200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0F3A36-2012-496F-8E9E-C7095597857A}"/>
              </a:ext>
            </a:extLst>
          </p:cNvPr>
          <p:cNvSpPr>
            <a:spLocks noGrp="1"/>
          </p:cNvSpPr>
          <p:nvPr>
            <p:ph idx="1"/>
          </p:nvPr>
        </p:nvSpPr>
        <p:spPr>
          <a:xfrm>
            <a:off x="685801" y="548641"/>
            <a:ext cx="5410199" cy="5242560"/>
          </a:xfrm>
        </p:spPr>
        <p:txBody>
          <a:bodyPr>
            <a:normAutofit fontScale="92500" lnSpcReduction="10000"/>
          </a:bodyPr>
          <a:lstStyle/>
          <a:p>
            <a:r>
              <a:rPr lang="en-GB" dirty="0"/>
              <a:t>Hersey and Blanchard</a:t>
            </a:r>
          </a:p>
          <a:p>
            <a:endParaRPr lang="en-GB" dirty="0"/>
          </a:p>
          <a:p>
            <a:r>
              <a:rPr lang="en-GB" dirty="0"/>
              <a:t>The other philosophy relates to leadership roles by Hersey and Blanchard, the term leadership is defined as “the action of leading a group of people or an organisation”.</a:t>
            </a:r>
          </a:p>
          <a:p>
            <a:r>
              <a:rPr lang="en-GB" dirty="0"/>
              <a:t> Leadership is of high importance within the workplace as it motivates the staff to know what their positions are within the business and allows the business to run efficiently if the leaders are following certain criteria.</a:t>
            </a:r>
          </a:p>
          <a:p>
            <a:r>
              <a:rPr lang="en-GB" dirty="0"/>
              <a:t> The Hersey and Blanchard philosophy explores the Situational Leadership theory which identifies four leadership styles:</a:t>
            </a:r>
          </a:p>
          <a:p>
            <a:r>
              <a:rPr lang="en-GB" dirty="0"/>
              <a:t>S1. Telling,</a:t>
            </a:r>
          </a:p>
          <a:p>
            <a:r>
              <a:rPr lang="en-GB" dirty="0"/>
              <a:t>S2. Selling</a:t>
            </a:r>
          </a:p>
          <a:p>
            <a:r>
              <a:rPr lang="en-GB" dirty="0"/>
              <a:t>S3. Participating,</a:t>
            </a:r>
          </a:p>
          <a:p>
            <a:r>
              <a:rPr lang="en-GB" dirty="0"/>
              <a:t>S4. Delegating</a:t>
            </a:r>
          </a:p>
          <a:p>
            <a:endParaRPr lang="en-GB" dirty="0"/>
          </a:p>
        </p:txBody>
      </p:sp>
      <p:pic>
        <p:nvPicPr>
          <p:cNvPr id="4" name="Picture 3">
            <a:extLst>
              <a:ext uri="{FF2B5EF4-FFF2-40B4-BE49-F238E27FC236}">
                <a16:creationId xmlns:a16="http://schemas.microsoft.com/office/drawing/2014/main" id="{F467691B-0C5F-4E7C-B4C0-3D97F5017F22}"/>
              </a:ext>
            </a:extLst>
          </p:cNvPr>
          <p:cNvPicPr>
            <a:picLocks noChangeAspect="1"/>
          </p:cNvPicPr>
          <p:nvPr/>
        </p:nvPicPr>
        <p:blipFill>
          <a:blip r:embed="rId2"/>
          <a:stretch>
            <a:fillRect/>
          </a:stretch>
        </p:blipFill>
        <p:spPr>
          <a:xfrm>
            <a:off x="6781579" y="1554328"/>
            <a:ext cx="5102794" cy="3493311"/>
          </a:xfrm>
          <a:prstGeom prst="rect">
            <a:avLst/>
          </a:prstGeom>
        </p:spPr>
      </p:pic>
    </p:spTree>
    <p:extLst>
      <p:ext uri="{BB962C8B-B14F-4D97-AF65-F5344CB8AC3E}">
        <p14:creationId xmlns:p14="http://schemas.microsoft.com/office/powerpoint/2010/main" val="606955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3878A-9FC6-4045-AE0D-7529D39FD1D0}"/>
              </a:ext>
            </a:extLst>
          </p:cNvPr>
          <p:cNvSpPr>
            <a:spLocks noGrp="1"/>
          </p:cNvSpPr>
          <p:nvPr>
            <p:ph type="title"/>
          </p:nvPr>
        </p:nvSpPr>
        <p:spPr/>
        <p:txBody>
          <a:bodyPr>
            <a:normAutofit fontScale="90000"/>
          </a:bodyPr>
          <a:lstStyle/>
          <a:p>
            <a:r>
              <a:rPr lang="en-GB" sz="3100" dirty="0"/>
              <a:t>The maturity levels within the philosophy show us the progression of the team members and the different levels </a:t>
            </a:r>
            <a:r>
              <a:rPr lang="en-GB" sz="2700" dirty="0"/>
              <a:t>there</a:t>
            </a:r>
            <a:r>
              <a:rPr lang="en-GB" sz="3100" dirty="0"/>
              <a:t> are from M1 to M4.</a:t>
            </a:r>
            <a:br>
              <a:rPr lang="en-GB" dirty="0"/>
            </a:br>
            <a:endParaRPr lang="en-GB" dirty="0"/>
          </a:p>
        </p:txBody>
      </p:sp>
      <p:sp>
        <p:nvSpPr>
          <p:cNvPr id="4" name="TextBox 3">
            <a:extLst>
              <a:ext uri="{FF2B5EF4-FFF2-40B4-BE49-F238E27FC236}">
                <a16:creationId xmlns:a16="http://schemas.microsoft.com/office/drawing/2014/main" id="{5EC8EA24-D863-4B47-BE4C-1B40B644EAFC}"/>
              </a:ext>
            </a:extLst>
          </p:cNvPr>
          <p:cNvSpPr txBox="1"/>
          <p:nvPr/>
        </p:nvSpPr>
        <p:spPr>
          <a:xfrm>
            <a:off x="754144" y="1904215"/>
            <a:ext cx="8387499" cy="369332"/>
          </a:xfrm>
          <a:prstGeom prst="rect">
            <a:avLst/>
          </a:prstGeom>
          <a:noFill/>
        </p:spPr>
        <p:txBody>
          <a:bodyPr wrap="square">
            <a:spAutoFit/>
          </a:bodyPr>
          <a:lstStyle/>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M1   being the least experienced workers who need the S1. (Telling) leadership style</a:t>
            </a:r>
            <a:endParaRPr lang="en-GB" dirty="0"/>
          </a:p>
        </p:txBody>
      </p:sp>
      <p:sp>
        <p:nvSpPr>
          <p:cNvPr id="5" name="TextBox 4">
            <a:extLst>
              <a:ext uri="{FF2B5EF4-FFF2-40B4-BE49-F238E27FC236}">
                <a16:creationId xmlns:a16="http://schemas.microsoft.com/office/drawing/2014/main" id="{5147BBFA-13D6-4253-B7FA-93FEC28078CD}"/>
              </a:ext>
            </a:extLst>
          </p:cNvPr>
          <p:cNvSpPr txBox="1"/>
          <p:nvPr/>
        </p:nvSpPr>
        <p:spPr>
          <a:xfrm>
            <a:off x="725864" y="2799761"/>
            <a:ext cx="8415780" cy="646331"/>
          </a:xfrm>
          <a:prstGeom prst="rect">
            <a:avLst/>
          </a:prstGeom>
          <a:noFill/>
        </p:spPr>
        <p:txBody>
          <a:bodyPr wrap="square">
            <a:spAutoFit/>
          </a:bodyPr>
          <a:lstStyle/>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M2   refers to employees more experienced than the M1 that would suit the same leadership style as S1 to keep giving this group of individuals that extra push</a:t>
            </a:r>
          </a:p>
        </p:txBody>
      </p:sp>
      <p:sp>
        <p:nvSpPr>
          <p:cNvPr id="6" name="TextBox 5">
            <a:extLst>
              <a:ext uri="{FF2B5EF4-FFF2-40B4-BE49-F238E27FC236}">
                <a16:creationId xmlns:a16="http://schemas.microsoft.com/office/drawing/2014/main" id="{412639DD-DB6F-4F2A-89C8-891DFB23587C}"/>
              </a:ext>
            </a:extLst>
          </p:cNvPr>
          <p:cNvSpPr txBox="1"/>
          <p:nvPr/>
        </p:nvSpPr>
        <p:spPr>
          <a:xfrm>
            <a:off x="685801" y="3568162"/>
            <a:ext cx="8756745" cy="923330"/>
          </a:xfrm>
          <a:prstGeom prst="rect">
            <a:avLst/>
          </a:prstGeom>
          <a:noFill/>
        </p:spPr>
        <p:txBody>
          <a:bodyPr wrap="square">
            <a:spAutoFit/>
          </a:bodyPr>
          <a:lstStyle/>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leads onto M3 these employees now manage to handle most of the task themselves with just a small amount of help with the leadership style suiting it most being S3 (participating)</a:t>
            </a:r>
            <a:endParaRPr lang="en-GB" dirty="0"/>
          </a:p>
        </p:txBody>
      </p:sp>
      <p:sp>
        <p:nvSpPr>
          <p:cNvPr id="7" name="TextBox 6">
            <a:extLst>
              <a:ext uri="{FF2B5EF4-FFF2-40B4-BE49-F238E27FC236}">
                <a16:creationId xmlns:a16="http://schemas.microsoft.com/office/drawing/2014/main" id="{1899FFEB-2F2C-4D53-ABC2-C44F6029F31E}"/>
              </a:ext>
            </a:extLst>
          </p:cNvPr>
          <p:cNvSpPr txBox="1"/>
          <p:nvPr/>
        </p:nvSpPr>
        <p:spPr>
          <a:xfrm>
            <a:off x="638665" y="4944703"/>
            <a:ext cx="8502977" cy="923330"/>
          </a:xfrm>
          <a:prstGeom prst="rect">
            <a:avLst/>
          </a:prstGeom>
          <a:noFill/>
        </p:spPr>
        <p:txBody>
          <a:bodyPr wrap="square">
            <a:spAutoFit/>
          </a:bodyPr>
          <a:lstStyle/>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M4, the employees that are completely at able to handle the task by themselves, therefore S4 (delegating) leadership helps the most as the leader is able to pass most of their responsibilities</a:t>
            </a:r>
            <a:endParaRPr lang="en-GB" dirty="0"/>
          </a:p>
        </p:txBody>
      </p:sp>
    </p:spTree>
    <p:extLst>
      <p:ext uri="{BB962C8B-B14F-4D97-AF65-F5344CB8AC3E}">
        <p14:creationId xmlns:p14="http://schemas.microsoft.com/office/powerpoint/2010/main" val="533465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CCB51-08B6-4488-9B82-07727E806A9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D11E732-DECE-4128-ACFD-3CCFE198BB51}"/>
              </a:ext>
            </a:extLst>
          </p:cNvPr>
          <p:cNvPicPr>
            <a:picLocks noGrp="1" noChangeAspect="1"/>
          </p:cNvPicPr>
          <p:nvPr>
            <p:ph idx="1"/>
          </p:nvPr>
        </p:nvPicPr>
        <p:blipFill>
          <a:blip r:embed="rId2"/>
          <a:stretch>
            <a:fillRect/>
          </a:stretch>
        </p:blipFill>
        <p:spPr>
          <a:xfrm>
            <a:off x="499785" y="329184"/>
            <a:ext cx="10503456" cy="6291072"/>
          </a:xfrm>
        </p:spPr>
      </p:pic>
    </p:spTree>
    <p:extLst>
      <p:ext uri="{BB962C8B-B14F-4D97-AF65-F5344CB8AC3E}">
        <p14:creationId xmlns:p14="http://schemas.microsoft.com/office/powerpoint/2010/main" val="1889653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10E0E58-6F3F-904B-9956-3998DC53C515}"/>
              </a:ext>
            </a:extLst>
          </p:cNvPr>
          <p:cNvSpPr>
            <a:spLocks noGrp="1"/>
          </p:cNvSpPr>
          <p:nvPr>
            <p:ph type="title"/>
          </p:nvPr>
        </p:nvSpPr>
        <p:spPr>
          <a:xfrm>
            <a:off x="4965430" y="629268"/>
            <a:ext cx="6586491" cy="1286160"/>
          </a:xfrm>
        </p:spPr>
        <p:txBody>
          <a:bodyPr anchor="b">
            <a:normAutofit/>
          </a:bodyPr>
          <a:lstStyle/>
          <a:p>
            <a:r>
              <a:rPr lang="en-GB" dirty="0"/>
              <a:t>Managing conflict</a:t>
            </a:r>
          </a:p>
        </p:txBody>
      </p:sp>
      <p:sp>
        <p:nvSpPr>
          <p:cNvPr id="7" name="Content Placeholder 2">
            <a:extLst>
              <a:ext uri="{FF2B5EF4-FFF2-40B4-BE49-F238E27FC236}">
                <a16:creationId xmlns:a16="http://schemas.microsoft.com/office/drawing/2014/main" id="{4817C92B-F834-F540-8F99-B6939342B0E4}"/>
              </a:ext>
            </a:extLst>
          </p:cNvPr>
          <p:cNvSpPr>
            <a:spLocks noGrp="1"/>
          </p:cNvSpPr>
          <p:nvPr>
            <p:ph idx="1"/>
          </p:nvPr>
        </p:nvSpPr>
        <p:spPr>
          <a:xfrm>
            <a:off x="4413336" y="2137483"/>
            <a:ext cx="7138585" cy="4559058"/>
          </a:xfrm>
        </p:spPr>
        <p:txBody>
          <a:bodyPr>
            <a:normAutofit/>
          </a:bodyPr>
          <a:lstStyle/>
          <a:p>
            <a:pPr marL="0" indent="0">
              <a:buNone/>
            </a:pPr>
            <a:endParaRPr lang="en-GB" sz="2000" b="1" dirty="0"/>
          </a:p>
          <a:p>
            <a:pPr marL="0" indent="0">
              <a:buNone/>
            </a:pPr>
            <a:r>
              <a:rPr lang="en-GB" sz="2000" i="0" dirty="0">
                <a:effectLst/>
                <a:latin typeface="Arial" panose="020B0604020202020204" pitchFamily="34" charset="0"/>
                <a:cs typeface="Arial" panose="020B0604020202020204" pitchFamily="34" charset="0"/>
              </a:rPr>
              <a:t>A conflict represents “an active disagreement between people with opposing opinions or principles” </a:t>
            </a:r>
            <a:r>
              <a:rPr lang="en-GB" sz="2000" dirty="0">
                <a:latin typeface="Arial" panose="020B0604020202020204" pitchFamily="34" charset="0"/>
                <a:cs typeface="Arial" panose="020B0604020202020204" pitchFamily="34" charset="0"/>
              </a:rPr>
              <a:t>(Cambridge Dictionary, 2021)</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Conflict causes:</a:t>
            </a:r>
          </a:p>
          <a:p>
            <a:pPr marL="0" indent="0">
              <a:buNone/>
            </a:pPr>
            <a:r>
              <a:rPr lang="en-GB" sz="2000" dirty="0">
                <a:latin typeface="Arial" panose="020B0604020202020204" pitchFamily="34" charset="0"/>
                <a:cs typeface="Arial" panose="020B0604020202020204" pitchFamily="34" charset="0"/>
              </a:rPr>
              <a:t>	1. Communication</a:t>
            </a:r>
          </a:p>
          <a:p>
            <a:pPr marL="0" indent="0">
              <a:buNone/>
            </a:pPr>
            <a:r>
              <a:rPr lang="en-GB" sz="2000" dirty="0">
                <a:latin typeface="Arial" panose="020B0604020202020204" pitchFamily="34" charset="0"/>
                <a:cs typeface="Arial" panose="020B0604020202020204" pitchFamily="34" charset="0"/>
              </a:rPr>
              <a:t>	2. Personal factors</a:t>
            </a:r>
          </a:p>
          <a:p>
            <a:pPr marL="0" indent="0">
              <a:buNone/>
            </a:pPr>
            <a:r>
              <a:rPr lang="en-GB" sz="2000" dirty="0">
                <a:latin typeface="Arial" panose="020B0604020202020204" pitchFamily="34" charset="0"/>
                <a:cs typeface="Arial" panose="020B0604020202020204" pitchFamily="34" charset="0"/>
              </a:rPr>
              <a:t>	3. Structural factors (misunderstandings)</a:t>
            </a:r>
          </a:p>
          <a:p>
            <a:pPr marL="0" indent="0">
              <a:buNone/>
            </a:pPr>
            <a:r>
              <a:rPr lang="en-GB" sz="2000" dirty="0">
                <a:latin typeface="Arial" panose="020B0604020202020204" pitchFamily="34" charset="0"/>
                <a:cs typeface="Arial" panose="020B0604020202020204" pitchFamily="34" charset="0"/>
              </a:rPr>
              <a:t>		(Situational Management System, 2019)</a:t>
            </a:r>
          </a:p>
          <a:p>
            <a:endParaRPr lang="en-GB" sz="2000" b="1" dirty="0">
              <a:latin typeface="Arial" panose="020B0604020202020204" pitchFamily="34" charset="0"/>
              <a:cs typeface="Arial" panose="020B0604020202020204" pitchFamily="34" charset="0"/>
            </a:endParaRPr>
          </a:p>
          <a:p>
            <a:pPr marL="0" indent="0">
              <a:buNone/>
            </a:pPr>
            <a:endParaRPr lang="en-GB" sz="2000" b="1" dirty="0"/>
          </a:p>
        </p:txBody>
      </p:sp>
      <p:pic>
        <p:nvPicPr>
          <p:cNvPr id="9" name="Picture 8" descr="One in a crowd">
            <a:extLst>
              <a:ext uri="{FF2B5EF4-FFF2-40B4-BE49-F238E27FC236}">
                <a16:creationId xmlns:a16="http://schemas.microsoft.com/office/drawing/2014/main" id="{ED6D7438-790F-0D44-B9F3-F658A34A4994}"/>
              </a:ext>
            </a:extLst>
          </p:cNvPr>
          <p:cNvPicPr>
            <a:picLocks noChangeAspect="1"/>
          </p:cNvPicPr>
          <p:nvPr/>
        </p:nvPicPr>
        <p:blipFill rotWithShape="1">
          <a:blip r:embed="rId2"/>
          <a:srcRect l="28748" r="20557"/>
          <a:stretch/>
        </p:blipFill>
        <p:spPr>
          <a:xfrm>
            <a:off x="21" y="10"/>
            <a:ext cx="3846116" cy="6857990"/>
          </a:xfrm>
          <a:prstGeom prst="rect">
            <a:avLst/>
          </a:prstGeom>
          <a:effectLst/>
        </p:spPr>
      </p:pic>
      <p:cxnSp>
        <p:nvCxnSpPr>
          <p:cNvPr id="11" name="Straight Connector 10">
            <a:extLst>
              <a:ext uri="{FF2B5EF4-FFF2-40B4-BE49-F238E27FC236}">
                <a16:creationId xmlns:a16="http://schemas.microsoft.com/office/drawing/2014/main" id="{C21A3837-5BCF-4F46-B84A-8138A5E4D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4853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A68C079-48E7-E74C-B6C7-20F93BE87370}"/>
              </a:ext>
            </a:extLst>
          </p:cNvPr>
          <p:cNvSpPr>
            <a:spLocks noGrp="1"/>
          </p:cNvSpPr>
          <p:nvPr>
            <p:ph type="title"/>
          </p:nvPr>
        </p:nvSpPr>
        <p:spPr>
          <a:xfrm>
            <a:off x="838200" y="-29923"/>
            <a:ext cx="10515600" cy="1325563"/>
          </a:xfrm>
        </p:spPr>
        <p:txBody>
          <a:bodyPr/>
          <a:lstStyle/>
          <a:p>
            <a:r>
              <a:rPr lang="en-GB" dirty="0"/>
              <a:t>Case study:</a:t>
            </a:r>
          </a:p>
        </p:txBody>
      </p:sp>
      <p:sp>
        <p:nvSpPr>
          <p:cNvPr id="5" name="Content Placeholder 2">
            <a:extLst>
              <a:ext uri="{FF2B5EF4-FFF2-40B4-BE49-F238E27FC236}">
                <a16:creationId xmlns:a16="http://schemas.microsoft.com/office/drawing/2014/main" id="{89DEC1B5-24A1-D345-846F-0048D65F99F2}"/>
              </a:ext>
            </a:extLst>
          </p:cNvPr>
          <p:cNvSpPr>
            <a:spLocks noGrp="1"/>
          </p:cNvSpPr>
          <p:nvPr>
            <p:ph idx="1"/>
          </p:nvPr>
        </p:nvSpPr>
        <p:spPr>
          <a:xfrm>
            <a:off x="544398" y="3910322"/>
            <a:ext cx="10515600" cy="2512144"/>
          </a:xfrm>
        </p:spPr>
        <p:txBody>
          <a:bodyPr/>
          <a:lstStyle/>
          <a:p>
            <a:pPr marL="0" indent="0" algn="ctr">
              <a:buNone/>
            </a:pPr>
            <a:r>
              <a:rPr lang="en-GB" sz="2800" dirty="0"/>
              <a:t>4 month experience in the job		     3 years of experience</a:t>
            </a:r>
          </a:p>
          <a:p>
            <a:pPr marL="0" indent="0" algn="ctr">
              <a:buNone/>
            </a:pPr>
            <a:r>
              <a:rPr lang="en-GB" sz="2800" dirty="0"/>
              <a:t>Asking non-sense questions                Rude answers</a:t>
            </a:r>
          </a:p>
          <a:p>
            <a:pPr marL="0" indent="0" algn="ctr">
              <a:buNone/>
            </a:pPr>
            <a:r>
              <a:rPr lang="en-GB" sz="2800" dirty="0"/>
              <a:t>Wrong interpretation 	          Telling what she needs to do </a:t>
            </a:r>
          </a:p>
          <a:p>
            <a:endParaRPr lang="en-GB" dirty="0"/>
          </a:p>
        </p:txBody>
      </p:sp>
      <p:graphicFrame>
        <p:nvGraphicFramePr>
          <p:cNvPr id="7" name="Diagram 6">
            <a:extLst>
              <a:ext uri="{FF2B5EF4-FFF2-40B4-BE49-F238E27FC236}">
                <a16:creationId xmlns:a16="http://schemas.microsoft.com/office/drawing/2014/main" id="{D0D06C8D-1489-F140-9D47-D9B149531903}"/>
              </a:ext>
            </a:extLst>
          </p:cNvPr>
          <p:cNvGraphicFramePr/>
          <p:nvPr>
            <p:extLst>
              <p:ext uri="{D42A27DB-BD31-4B8C-83A1-F6EECF244321}">
                <p14:modId xmlns:p14="http://schemas.microsoft.com/office/powerpoint/2010/main" val="2948517497"/>
              </p:ext>
            </p:extLst>
          </p:nvPr>
        </p:nvGraphicFramePr>
        <p:xfrm>
          <a:off x="3503629" y="997440"/>
          <a:ext cx="4920792" cy="29128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Arrow: Right 8">
            <a:extLst>
              <a:ext uri="{FF2B5EF4-FFF2-40B4-BE49-F238E27FC236}">
                <a16:creationId xmlns:a16="http://schemas.microsoft.com/office/drawing/2014/main" id="{4A762A3B-7404-6447-BCB4-A4FA72E1B8EF}"/>
              </a:ext>
            </a:extLst>
          </p:cNvPr>
          <p:cNvSpPr/>
          <p:nvPr/>
        </p:nvSpPr>
        <p:spPr>
          <a:xfrm>
            <a:off x="6433526" y="4842227"/>
            <a:ext cx="612742" cy="1909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Left 10">
            <a:extLst>
              <a:ext uri="{FF2B5EF4-FFF2-40B4-BE49-F238E27FC236}">
                <a16:creationId xmlns:a16="http://schemas.microsoft.com/office/drawing/2014/main" id="{1E533D8C-7E1E-D34C-BA9F-D948811DE18E}"/>
              </a:ext>
            </a:extLst>
          </p:cNvPr>
          <p:cNvSpPr/>
          <p:nvPr/>
        </p:nvSpPr>
        <p:spPr>
          <a:xfrm>
            <a:off x="4948264" y="5482934"/>
            <a:ext cx="688157" cy="18374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Left-Right 8">
            <a:extLst>
              <a:ext uri="{FF2B5EF4-FFF2-40B4-BE49-F238E27FC236}">
                <a16:creationId xmlns:a16="http://schemas.microsoft.com/office/drawing/2014/main" id="{3E8924F6-D22D-6F44-A79F-F5213171667C}"/>
              </a:ext>
            </a:extLst>
          </p:cNvPr>
          <p:cNvSpPr/>
          <p:nvPr/>
        </p:nvSpPr>
        <p:spPr>
          <a:xfrm>
            <a:off x="5992037" y="4299713"/>
            <a:ext cx="747860" cy="190916"/>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53239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B05C9E9-6F9C-B140-B104-6C371EBF2947}"/>
              </a:ext>
            </a:extLst>
          </p:cNvPr>
          <p:cNvSpPr txBox="1"/>
          <p:nvPr/>
        </p:nvSpPr>
        <p:spPr>
          <a:xfrm>
            <a:off x="6795503" y="1045631"/>
            <a:ext cx="4682642" cy="5196166"/>
          </a:xfrm>
          <a:prstGeom prst="rect">
            <a:avLst/>
          </a:prstGeom>
          <a:noFill/>
        </p:spPr>
        <p:txBody>
          <a:bodyPr wrap="square">
            <a:spAutoFit/>
          </a:bodyPr>
          <a:lstStyle/>
          <a:p>
            <a:pPr algn="ctr"/>
            <a:r>
              <a:rPr lang="en-GB" sz="2800" b="1" dirty="0"/>
              <a:t>Thomas and Kilmann theory (TKI)</a:t>
            </a:r>
          </a:p>
          <a:p>
            <a:r>
              <a:rPr lang="en-GB" sz="2800" dirty="0"/>
              <a:t>Two dimension:</a:t>
            </a:r>
          </a:p>
          <a:p>
            <a:pPr marL="457200" indent="-457200">
              <a:lnSpc>
                <a:spcPct val="150000"/>
              </a:lnSpc>
              <a:buFont typeface="Arial" panose="020B0604020202020204" pitchFamily="34" charset="0"/>
              <a:buChar char="•"/>
            </a:pPr>
            <a:r>
              <a:rPr lang="en-GB" sz="2800" dirty="0"/>
              <a:t>Assertiveness- people try to satisfy their own needs</a:t>
            </a:r>
          </a:p>
          <a:p>
            <a:pPr marL="457200" indent="-457200">
              <a:lnSpc>
                <a:spcPct val="150000"/>
              </a:lnSpc>
              <a:buFont typeface="Arial" panose="020B0604020202020204" pitchFamily="34" charset="0"/>
              <a:buChar char="•"/>
            </a:pPr>
            <a:r>
              <a:rPr lang="en-GB" sz="2800" dirty="0"/>
              <a:t>Cooperativeness-people try to satisfy the needs of the group</a:t>
            </a:r>
          </a:p>
          <a:p>
            <a:pPr algn="r">
              <a:lnSpc>
                <a:spcPct val="150000"/>
              </a:lnSpc>
            </a:pPr>
            <a:r>
              <a:rPr lang="en-GB" sz="2800" dirty="0"/>
              <a:t>(Thomas, Kilmann, 2008)</a:t>
            </a:r>
          </a:p>
        </p:txBody>
      </p:sp>
      <p:pic>
        <p:nvPicPr>
          <p:cNvPr id="6" name="Content Placeholder 5">
            <a:extLst>
              <a:ext uri="{FF2B5EF4-FFF2-40B4-BE49-F238E27FC236}">
                <a16:creationId xmlns:a16="http://schemas.microsoft.com/office/drawing/2014/main" id="{F915D4F5-0E37-455E-BC42-AA467A2E3BDF}"/>
              </a:ext>
            </a:extLst>
          </p:cNvPr>
          <p:cNvPicPr>
            <a:picLocks noGrp="1" noChangeAspect="1"/>
          </p:cNvPicPr>
          <p:nvPr>
            <p:ph idx="1"/>
          </p:nvPr>
        </p:nvPicPr>
        <p:blipFill>
          <a:blip r:embed="rId2"/>
          <a:stretch>
            <a:fillRect/>
          </a:stretch>
        </p:blipFill>
        <p:spPr>
          <a:xfrm>
            <a:off x="230979" y="570591"/>
            <a:ext cx="6204510" cy="5316968"/>
          </a:xfrm>
          <a:prstGeom prst="rect">
            <a:avLst/>
          </a:prstGeom>
        </p:spPr>
      </p:pic>
    </p:spTree>
    <p:extLst>
      <p:ext uri="{BB962C8B-B14F-4D97-AF65-F5344CB8AC3E}">
        <p14:creationId xmlns:p14="http://schemas.microsoft.com/office/powerpoint/2010/main" val="4428821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BFED2DDA-C01E-484F-BE3E-B3D7B9EA8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11">
            <a:extLst>
              <a:ext uri="{FF2B5EF4-FFF2-40B4-BE49-F238E27FC236}">
                <a16:creationId xmlns:a16="http://schemas.microsoft.com/office/drawing/2014/main" id="{A7FA99D0-467A-9249-B08A-BAAD0725619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itle 1">
            <a:extLst>
              <a:ext uri="{FF2B5EF4-FFF2-40B4-BE49-F238E27FC236}">
                <a16:creationId xmlns:a16="http://schemas.microsoft.com/office/drawing/2014/main" id="{8C001002-8831-A946-A666-513379B6D8F3}"/>
              </a:ext>
            </a:extLst>
          </p:cNvPr>
          <p:cNvSpPr>
            <a:spLocks noGrp="1"/>
          </p:cNvSpPr>
          <p:nvPr>
            <p:ph type="title"/>
          </p:nvPr>
        </p:nvSpPr>
        <p:spPr>
          <a:xfrm>
            <a:off x="5854383" y="738619"/>
            <a:ext cx="5887363" cy="1454051"/>
          </a:xfrm>
        </p:spPr>
        <p:txBody>
          <a:bodyPr>
            <a:normAutofit/>
          </a:bodyPr>
          <a:lstStyle/>
          <a:p>
            <a:r>
              <a:rPr lang="en-GB" sz="4100" dirty="0">
                <a:solidFill>
                  <a:srgbClr val="000000"/>
                </a:solidFill>
              </a:rPr>
              <a:t>A better way in managing the conflict:</a:t>
            </a:r>
          </a:p>
        </p:txBody>
      </p:sp>
      <p:sp>
        <p:nvSpPr>
          <p:cNvPr id="9" name="Freeform 62">
            <a:extLst>
              <a:ext uri="{FF2B5EF4-FFF2-40B4-BE49-F238E27FC236}">
                <a16:creationId xmlns:a16="http://schemas.microsoft.com/office/drawing/2014/main" id="{DCA9E956-95F9-2342-AF89-D6B1ED4E39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Graphic 6" descr="Onboarding">
            <a:extLst>
              <a:ext uri="{FF2B5EF4-FFF2-40B4-BE49-F238E27FC236}">
                <a16:creationId xmlns:a16="http://schemas.microsoft.com/office/drawing/2014/main" id="{C2F182D5-5FBF-BD44-955F-401F425272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13" name="Content Placeholder 2">
            <a:extLst>
              <a:ext uri="{FF2B5EF4-FFF2-40B4-BE49-F238E27FC236}">
                <a16:creationId xmlns:a16="http://schemas.microsoft.com/office/drawing/2014/main" id="{84AF547F-EAEB-F04A-A826-24B056BB4C7E}"/>
              </a:ext>
            </a:extLst>
          </p:cNvPr>
          <p:cNvSpPr>
            <a:spLocks noGrp="1"/>
          </p:cNvSpPr>
          <p:nvPr>
            <p:ph idx="1"/>
          </p:nvPr>
        </p:nvSpPr>
        <p:spPr>
          <a:xfrm>
            <a:off x="6001681" y="2610218"/>
            <a:ext cx="5740065" cy="3639289"/>
          </a:xfrm>
        </p:spPr>
        <p:txBody>
          <a:bodyPr anchor="ctr">
            <a:normAutofit/>
          </a:bodyPr>
          <a:lstStyle/>
          <a:p>
            <a:r>
              <a:rPr lang="en-GB" sz="2800" dirty="0">
                <a:solidFill>
                  <a:srgbClr val="000000"/>
                </a:solidFill>
              </a:rPr>
              <a:t>Accommodating </a:t>
            </a:r>
          </a:p>
          <a:p>
            <a:r>
              <a:rPr lang="en-GB" sz="2800" dirty="0">
                <a:solidFill>
                  <a:srgbClr val="000000"/>
                </a:solidFill>
              </a:rPr>
              <a:t>A third person involved</a:t>
            </a:r>
          </a:p>
          <a:p>
            <a:r>
              <a:rPr lang="en-GB" sz="2800" dirty="0">
                <a:solidFill>
                  <a:srgbClr val="000000"/>
                </a:solidFill>
              </a:rPr>
              <a:t>A better assessment of the situation</a:t>
            </a:r>
          </a:p>
          <a:p>
            <a:endParaRPr lang="en-GB" dirty="0">
              <a:solidFill>
                <a:srgbClr val="000000"/>
              </a:solidFill>
            </a:endParaRPr>
          </a:p>
          <a:p>
            <a:endParaRPr lang="en-GB" sz="2000" dirty="0">
              <a:solidFill>
                <a:srgbClr val="000000"/>
              </a:solidFill>
            </a:endParaRPr>
          </a:p>
        </p:txBody>
      </p:sp>
    </p:spTree>
    <p:extLst>
      <p:ext uri="{BB962C8B-B14F-4D97-AF65-F5344CB8AC3E}">
        <p14:creationId xmlns:p14="http://schemas.microsoft.com/office/powerpoint/2010/main" val="5527557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604C1-A0DB-4C92-B07A-A285C90390D8}"/>
              </a:ext>
            </a:extLst>
          </p:cNvPr>
          <p:cNvSpPr>
            <a:spLocks noGrp="1"/>
          </p:cNvSpPr>
          <p:nvPr>
            <p:ph type="title"/>
          </p:nvPr>
        </p:nvSpPr>
        <p:spPr/>
        <p:txBody>
          <a:bodyPr/>
          <a:lstStyle/>
          <a:p>
            <a:pPr algn="ctr"/>
            <a:r>
              <a:rPr lang="en-GB" dirty="0"/>
              <a:t>Successful Team Development</a:t>
            </a:r>
            <a:br>
              <a:rPr lang="en-GB" dirty="0"/>
            </a:br>
            <a:endParaRPr lang="en-GB" dirty="0"/>
          </a:p>
        </p:txBody>
      </p:sp>
      <p:sp>
        <p:nvSpPr>
          <p:cNvPr id="3" name="Content Placeholder 2">
            <a:extLst>
              <a:ext uri="{FF2B5EF4-FFF2-40B4-BE49-F238E27FC236}">
                <a16:creationId xmlns:a16="http://schemas.microsoft.com/office/drawing/2014/main" id="{4144D583-9510-4636-93B9-A2426A9B56F5}"/>
              </a:ext>
            </a:extLst>
          </p:cNvPr>
          <p:cNvSpPr>
            <a:spLocks noGrp="1"/>
          </p:cNvSpPr>
          <p:nvPr>
            <p:ph idx="1"/>
          </p:nvPr>
        </p:nvSpPr>
        <p:spPr>
          <a:xfrm>
            <a:off x="685802" y="2142067"/>
            <a:ext cx="10625562" cy="3649133"/>
          </a:xfrm>
        </p:spPr>
        <p:txBody>
          <a:bodyPr>
            <a:normAutofit lnSpcReduction="10000"/>
          </a:bodyPr>
          <a:lstStyle/>
          <a:p>
            <a:pPr algn="just"/>
            <a:r>
              <a:rPr lang="en-GB" sz="2000" dirty="0"/>
              <a:t>Effective Communication - is a communication between two or more people at which point the planned message is successfully delivered, received and understood. Learning to communicate effectively is not a simple one step process an requires work from all sides. (Business Jargons, 2016)</a:t>
            </a:r>
          </a:p>
          <a:p>
            <a:pPr marL="0" indent="0" algn="just">
              <a:buNone/>
            </a:pPr>
            <a:r>
              <a:rPr lang="en-GB" sz="2000" dirty="0"/>
              <a:t>To reach the successful development of the team gradually taking we must understand first the importance of :</a:t>
            </a:r>
          </a:p>
          <a:p>
            <a:pPr marL="0" indent="0" algn="just">
              <a:buNone/>
            </a:pPr>
            <a:r>
              <a:rPr lang="en-GB" sz="2000" dirty="0"/>
              <a:t>	• Benefits of team working</a:t>
            </a:r>
          </a:p>
          <a:p>
            <a:pPr marL="0" indent="0" algn="just">
              <a:buNone/>
            </a:pPr>
            <a:r>
              <a:rPr lang="en-GB" sz="2000" dirty="0"/>
              <a:t>	• Stages of team development </a:t>
            </a:r>
          </a:p>
          <a:p>
            <a:pPr marL="0" indent="0" algn="just">
              <a:buNone/>
            </a:pPr>
            <a:r>
              <a:rPr lang="en-GB" sz="2000" dirty="0"/>
              <a:t>	• Team roles/ Leadership Roles </a:t>
            </a:r>
          </a:p>
          <a:p>
            <a:pPr marL="0" indent="0" algn="just">
              <a:buNone/>
            </a:pPr>
            <a:r>
              <a:rPr lang="en-GB" sz="2000" dirty="0"/>
              <a:t>	• Managing Conflict</a:t>
            </a:r>
            <a:endParaRPr lang="en-GB" dirty="0"/>
          </a:p>
        </p:txBody>
      </p:sp>
    </p:spTree>
    <p:extLst>
      <p:ext uri="{BB962C8B-B14F-4D97-AF65-F5344CB8AC3E}">
        <p14:creationId xmlns:p14="http://schemas.microsoft.com/office/powerpoint/2010/main" val="32412045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BBF08C-2927-4522-AFA7-663B9C5694D7}"/>
              </a:ext>
            </a:extLst>
          </p:cNvPr>
          <p:cNvSpPr>
            <a:spLocks noGrp="1"/>
          </p:cNvSpPr>
          <p:nvPr>
            <p:ph idx="1"/>
          </p:nvPr>
        </p:nvSpPr>
        <p:spPr>
          <a:xfrm>
            <a:off x="685801" y="282804"/>
            <a:ext cx="10131425" cy="6023727"/>
          </a:xfrm>
        </p:spPr>
        <p:txBody>
          <a:bodyPr>
            <a:normAutofit/>
          </a:bodyPr>
          <a:lstStyle/>
          <a:p>
            <a:pPr marL="0" indent="0" algn="just">
              <a:buNone/>
            </a:pPr>
            <a:r>
              <a:rPr lang="en-GB" u="sng" dirty="0"/>
              <a:t>How can a leader make sure that a team develops and keep developing ?</a:t>
            </a:r>
          </a:p>
          <a:p>
            <a:pPr marL="0" indent="0" algn="ctr">
              <a:buNone/>
            </a:pPr>
            <a:r>
              <a:rPr lang="en-GB" sz="2000" b="1" dirty="0"/>
              <a:t>10 STEPS BUILDING A STRONG TEAM </a:t>
            </a:r>
          </a:p>
          <a:p>
            <a:pPr marL="0" indent="0" algn="just">
              <a:buNone/>
            </a:pPr>
            <a:r>
              <a:rPr lang="en-GB" dirty="0"/>
              <a:t>In these ways, team members will trust each other and perform as a team. </a:t>
            </a:r>
          </a:p>
          <a:p>
            <a:pPr marL="0" indent="0" algn="just">
              <a:buNone/>
            </a:pPr>
            <a:r>
              <a:rPr lang="en-GB" dirty="0"/>
              <a:t>1) </a:t>
            </a:r>
            <a:r>
              <a:rPr lang="en-GB" b="1" u="sng" dirty="0"/>
              <a:t>Understand Responsibilities</a:t>
            </a:r>
            <a:r>
              <a:rPr lang="en-GB" dirty="0"/>
              <a:t>. Make sure that everyone know what is expected of them.</a:t>
            </a:r>
          </a:p>
          <a:p>
            <a:pPr marL="0" indent="0" algn="just">
              <a:buNone/>
            </a:pPr>
            <a:r>
              <a:rPr lang="en-GB" dirty="0"/>
              <a:t>2) </a:t>
            </a:r>
            <a:r>
              <a:rPr lang="en-GB" b="1" u="sng" dirty="0"/>
              <a:t>Cover the Belbin Roles.</a:t>
            </a:r>
            <a:r>
              <a:rPr lang="en-GB" dirty="0"/>
              <a:t> The team leader should ensure that the teams covers the eight Belbin Team Roles. </a:t>
            </a:r>
          </a:p>
          <a:p>
            <a:pPr marL="0" indent="0" algn="just">
              <a:buNone/>
            </a:pPr>
            <a:r>
              <a:rPr lang="en-GB" dirty="0"/>
              <a:t>3) </a:t>
            </a:r>
            <a:r>
              <a:rPr lang="en-GB" b="1" u="sng" dirty="0"/>
              <a:t>Have common goals</a:t>
            </a:r>
            <a:r>
              <a:rPr lang="en-GB" dirty="0"/>
              <a:t>. Be sure each team member share the same objectives.</a:t>
            </a:r>
          </a:p>
          <a:p>
            <a:pPr marL="0" indent="0" algn="just">
              <a:buNone/>
            </a:pPr>
            <a:r>
              <a:rPr lang="en-GB" dirty="0"/>
              <a:t>4) </a:t>
            </a:r>
            <a:r>
              <a:rPr lang="en-GB" b="1" u="sng" dirty="0"/>
              <a:t>Deal with change</a:t>
            </a:r>
            <a:r>
              <a:rPr lang="en-GB" dirty="0"/>
              <a:t>. Be prepared for the worst case-scenario that could required the change of direction or plan.</a:t>
            </a:r>
          </a:p>
          <a:p>
            <a:pPr marL="0" indent="0" algn="just">
              <a:buNone/>
            </a:pPr>
            <a:r>
              <a:rPr lang="en-GB" dirty="0"/>
              <a:t>5) </a:t>
            </a:r>
            <a:r>
              <a:rPr lang="en-GB" b="1" u="sng" dirty="0"/>
              <a:t>Deal with conflict</a:t>
            </a:r>
            <a:r>
              <a:rPr lang="en-GB" dirty="0"/>
              <a:t>. Have a plan to deal with conflicts that may arise in the course of team working.</a:t>
            </a:r>
          </a:p>
          <a:p>
            <a:pPr marL="0" indent="0" algn="just">
              <a:buNone/>
            </a:pPr>
            <a:r>
              <a:rPr lang="en-GB" dirty="0"/>
              <a:t>6) </a:t>
            </a:r>
            <a:r>
              <a:rPr lang="en-GB" b="1" u="sng" dirty="0"/>
              <a:t>Share Information </a:t>
            </a:r>
            <a:r>
              <a:rPr lang="en-GB" dirty="0"/>
              <a:t>: Be transparent with information between team members. </a:t>
            </a:r>
          </a:p>
          <a:p>
            <a:pPr marL="0" indent="0" algn="just">
              <a:buNone/>
            </a:pPr>
            <a:r>
              <a:rPr lang="en-GB" dirty="0"/>
              <a:t>7) </a:t>
            </a:r>
            <a:r>
              <a:rPr lang="en-GB" b="1" u="sng" dirty="0"/>
              <a:t>Share Ideas</a:t>
            </a:r>
            <a:r>
              <a:rPr lang="en-GB" dirty="0"/>
              <a:t>: Share innovations with the team to improve task completion.</a:t>
            </a:r>
          </a:p>
          <a:p>
            <a:pPr marL="0" indent="0" algn="just">
              <a:buNone/>
            </a:pPr>
            <a:r>
              <a:rPr lang="en-GB" dirty="0"/>
              <a:t>8) </a:t>
            </a:r>
            <a:r>
              <a:rPr lang="en-GB" b="1" u="sng" dirty="0"/>
              <a:t>Develop Trust. </a:t>
            </a:r>
            <a:r>
              <a:rPr lang="en-GB" dirty="0"/>
              <a:t>This is the most important component of keeping a team focused on the goal.</a:t>
            </a:r>
          </a:p>
          <a:p>
            <a:pPr marL="0" indent="0" algn="just">
              <a:buNone/>
            </a:pPr>
            <a:r>
              <a:rPr lang="en-GB" dirty="0"/>
              <a:t>9) </a:t>
            </a:r>
            <a:r>
              <a:rPr lang="en-GB" b="1" u="sng" dirty="0"/>
              <a:t>Adapt</a:t>
            </a:r>
            <a:r>
              <a:rPr lang="en-GB" dirty="0"/>
              <a:t>. The leader should be able to adapt their style to suit the maturity of the team.</a:t>
            </a:r>
          </a:p>
          <a:p>
            <a:pPr marL="0" indent="0" algn="just">
              <a:buNone/>
            </a:pPr>
            <a:r>
              <a:rPr lang="en-GB" dirty="0"/>
              <a:t>10</a:t>
            </a:r>
            <a:r>
              <a:rPr lang="en-GB" b="1" u="sng" dirty="0"/>
              <a:t>) Socialise</a:t>
            </a:r>
            <a:r>
              <a:rPr lang="en-GB" dirty="0"/>
              <a:t>: Get to know each other outside of the workplace.</a:t>
            </a:r>
          </a:p>
        </p:txBody>
      </p:sp>
    </p:spTree>
    <p:extLst>
      <p:ext uri="{BB962C8B-B14F-4D97-AF65-F5344CB8AC3E}">
        <p14:creationId xmlns:p14="http://schemas.microsoft.com/office/powerpoint/2010/main" val="35472563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68FDA-37A4-4BEF-A729-2CC6480126EA}"/>
              </a:ext>
            </a:extLst>
          </p:cNvPr>
          <p:cNvSpPr>
            <a:spLocks noGrp="1"/>
          </p:cNvSpPr>
          <p:nvPr>
            <p:ph type="title"/>
          </p:nvPr>
        </p:nvSpPr>
        <p:spPr/>
        <p:txBody>
          <a:bodyPr/>
          <a:lstStyle/>
          <a:p>
            <a:pPr algn="ctr"/>
            <a:r>
              <a:rPr lang="en-GB" dirty="0"/>
              <a:t>Steps to Build an Effective Team</a:t>
            </a:r>
            <a:br>
              <a:rPr lang="en-GB" dirty="0"/>
            </a:br>
            <a:endParaRPr lang="en-GB" dirty="0"/>
          </a:p>
        </p:txBody>
      </p:sp>
      <p:sp>
        <p:nvSpPr>
          <p:cNvPr id="3" name="Content Placeholder 2">
            <a:extLst>
              <a:ext uri="{FF2B5EF4-FFF2-40B4-BE49-F238E27FC236}">
                <a16:creationId xmlns:a16="http://schemas.microsoft.com/office/drawing/2014/main" id="{805C8E26-7447-4368-969B-3B7EEBC737C1}"/>
              </a:ext>
            </a:extLst>
          </p:cNvPr>
          <p:cNvSpPr>
            <a:spLocks noGrp="1"/>
          </p:cNvSpPr>
          <p:nvPr>
            <p:ph idx="1"/>
          </p:nvPr>
        </p:nvSpPr>
        <p:spPr>
          <a:xfrm>
            <a:off x="685801" y="1517715"/>
            <a:ext cx="10131425" cy="4883085"/>
          </a:xfrm>
        </p:spPr>
        <p:txBody>
          <a:bodyPr>
            <a:normAutofit fontScale="92500"/>
          </a:bodyPr>
          <a:lstStyle/>
          <a:p>
            <a:pPr marL="0" indent="0">
              <a:buNone/>
            </a:pPr>
            <a:r>
              <a:rPr lang="en-GB" dirty="0"/>
              <a:t>• The rule of team building is </a:t>
            </a:r>
            <a:r>
              <a:rPr lang="en-GB" b="1" dirty="0"/>
              <a:t>to lead a team effectively and establish your team leaderships with each team </a:t>
            </a:r>
          </a:p>
          <a:p>
            <a:pPr marL="0" indent="0">
              <a:buNone/>
            </a:pPr>
            <a:r>
              <a:rPr lang="en-GB" b="1" dirty="0"/>
              <a:t>member. </a:t>
            </a:r>
          </a:p>
          <a:p>
            <a:pPr marL="0" indent="0">
              <a:buNone/>
            </a:pPr>
            <a:r>
              <a:rPr lang="en-GB" dirty="0"/>
              <a:t>• To build an Effective Team we need to consider each employee’s ideas to let them be open with the opinions. </a:t>
            </a:r>
          </a:p>
          <a:p>
            <a:pPr marL="0" indent="0">
              <a:buNone/>
            </a:pPr>
            <a:r>
              <a:rPr lang="en-GB" dirty="0"/>
              <a:t>• </a:t>
            </a:r>
            <a:r>
              <a:rPr lang="en-GB" b="1" dirty="0"/>
              <a:t>Establish team values and goals</a:t>
            </a:r>
            <a:r>
              <a:rPr lang="en-GB" dirty="0"/>
              <a:t>. We have to be sure to talk with members about the progress they are making towards establish goals, for example ask them:</a:t>
            </a:r>
          </a:p>
          <a:p>
            <a:pPr marL="0" indent="0">
              <a:buNone/>
            </a:pPr>
            <a:r>
              <a:rPr lang="en-GB" dirty="0"/>
              <a:t>• What do we really care about in performing our job ?</a:t>
            </a:r>
          </a:p>
          <a:p>
            <a:pPr marL="0" indent="0">
              <a:buNone/>
            </a:pPr>
            <a:r>
              <a:rPr lang="en-GB" dirty="0"/>
              <a:t>• What does the word success mean for this team ?</a:t>
            </a:r>
          </a:p>
          <a:p>
            <a:pPr marL="0" indent="0">
              <a:buNone/>
            </a:pPr>
            <a:r>
              <a:rPr lang="en-GB" dirty="0"/>
              <a:t>• What action can we take to live up to our stated values?</a:t>
            </a:r>
          </a:p>
          <a:p>
            <a:pPr marL="0" indent="0">
              <a:buNone/>
            </a:pPr>
            <a:r>
              <a:rPr lang="en-GB" dirty="0"/>
              <a:t>• For a Leader is important to set objectives, solve problems and plan for action. </a:t>
            </a:r>
            <a:r>
              <a:rPr lang="en-GB" b="1" dirty="0"/>
              <a:t>Using consensus </a:t>
            </a:r>
            <a:r>
              <a:rPr lang="en-GB" dirty="0"/>
              <a:t>provides better </a:t>
            </a:r>
          </a:p>
          <a:p>
            <a:pPr marL="0" indent="0">
              <a:buNone/>
            </a:pPr>
            <a:r>
              <a:rPr lang="en-GB" dirty="0"/>
              <a:t>decision and greater productivity because it secures every employee’s commitment to all phases of the work. </a:t>
            </a:r>
          </a:p>
          <a:p>
            <a:pPr marL="0" indent="0">
              <a:buNone/>
            </a:pPr>
            <a:r>
              <a:rPr lang="en-GB" dirty="0"/>
              <a:t>• And the last but no least is to </a:t>
            </a:r>
            <a:r>
              <a:rPr lang="en-GB" b="1" dirty="0"/>
              <a:t>Establish parameters of consensus-building session </a:t>
            </a:r>
            <a:r>
              <a:rPr lang="en-GB" dirty="0"/>
              <a:t>is important to be sensitive to the frustration that can mount when the team is not achieving consensus</a:t>
            </a:r>
          </a:p>
        </p:txBody>
      </p:sp>
    </p:spTree>
    <p:extLst>
      <p:ext uri="{BB962C8B-B14F-4D97-AF65-F5344CB8AC3E}">
        <p14:creationId xmlns:p14="http://schemas.microsoft.com/office/powerpoint/2010/main" val="13595451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72D23-2577-4A81-9D01-7F8A8266ED9E}"/>
              </a:ext>
            </a:extLst>
          </p:cNvPr>
          <p:cNvSpPr>
            <a:spLocks noGrp="1"/>
          </p:cNvSpPr>
          <p:nvPr>
            <p:ph type="title"/>
          </p:nvPr>
        </p:nvSpPr>
        <p:spPr/>
        <p:txBody>
          <a:bodyPr/>
          <a:lstStyle/>
          <a:p>
            <a:pPr algn="ctr"/>
            <a:r>
              <a:rPr lang="en-GB" dirty="0"/>
              <a:t>Successful Teams Are Build To LAST</a:t>
            </a:r>
            <a:br>
              <a:rPr lang="en-GB" dirty="0"/>
            </a:br>
            <a:endParaRPr lang="en-GB" dirty="0"/>
          </a:p>
        </p:txBody>
      </p:sp>
      <p:sp>
        <p:nvSpPr>
          <p:cNvPr id="3" name="Content Placeholder 2">
            <a:extLst>
              <a:ext uri="{FF2B5EF4-FFF2-40B4-BE49-F238E27FC236}">
                <a16:creationId xmlns:a16="http://schemas.microsoft.com/office/drawing/2014/main" id="{B7505992-584B-4F88-BE74-B8622DF36583}"/>
              </a:ext>
            </a:extLst>
          </p:cNvPr>
          <p:cNvSpPr>
            <a:spLocks noGrp="1"/>
          </p:cNvSpPr>
          <p:nvPr>
            <p:ph idx="1"/>
          </p:nvPr>
        </p:nvSpPr>
        <p:spPr>
          <a:xfrm>
            <a:off x="685801" y="1508289"/>
            <a:ext cx="10131425" cy="4619134"/>
          </a:xfrm>
        </p:spPr>
        <p:txBody>
          <a:bodyPr>
            <a:normAutofit/>
          </a:bodyPr>
          <a:lstStyle/>
          <a:p>
            <a:pPr algn="just"/>
            <a:r>
              <a:rPr lang="en-GB" u="sng" dirty="0"/>
              <a:t>Here are some quotes that will encourage Leaders to grow a successful team and to enjoy working in a team.</a:t>
            </a:r>
          </a:p>
          <a:p>
            <a:r>
              <a:rPr lang="en-GB" dirty="0"/>
              <a:t>‘’ Be your own Boss. Be flexible. Know who you are as a leader.’’</a:t>
            </a:r>
          </a:p>
          <a:p>
            <a:r>
              <a:rPr lang="en-GB" dirty="0"/>
              <a:t>‘’ Think of your team as puzzle pieces that can be placed together in a variety of ways.’’</a:t>
            </a:r>
          </a:p>
          <a:p>
            <a:r>
              <a:rPr lang="en-GB" dirty="0"/>
              <a:t>‘’A team should operate as a mosaic whose unique strengths and differences convert into a powerful united force.’’</a:t>
            </a:r>
          </a:p>
          <a:p>
            <a:r>
              <a:rPr lang="en-GB" dirty="0"/>
              <a:t>‘’Celebration is a short-lived activity. Do not ignore it. Take the time to live in the moment and remember what allowed you to </a:t>
            </a:r>
          </a:p>
          <a:p>
            <a:r>
              <a:rPr lang="en-GB" dirty="0"/>
              <a:t>cross the finish time.’’</a:t>
            </a:r>
          </a:p>
          <a:p>
            <a:r>
              <a:rPr lang="en-GB" dirty="0"/>
              <a:t>Leaders are only as successful as their teams and the great ones know that with the right team dynamics, decisions and diverse personalities, everyone wins in the end.</a:t>
            </a:r>
          </a:p>
        </p:txBody>
      </p:sp>
    </p:spTree>
    <p:extLst>
      <p:ext uri="{BB962C8B-B14F-4D97-AF65-F5344CB8AC3E}">
        <p14:creationId xmlns:p14="http://schemas.microsoft.com/office/powerpoint/2010/main" val="25922965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2FF648E-2305-B241-9F81-68E284C8BB6C}"/>
              </a:ext>
            </a:extLst>
          </p:cNvPr>
          <p:cNvSpPr>
            <a:spLocks noGrp="1"/>
          </p:cNvSpPr>
          <p:nvPr>
            <p:ph type="title"/>
          </p:nvPr>
        </p:nvSpPr>
        <p:spPr>
          <a:xfrm>
            <a:off x="838200" y="365125"/>
            <a:ext cx="10515600" cy="1325563"/>
          </a:xfrm>
        </p:spPr>
        <p:txBody>
          <a:bodyPr/>
          <a:lstStyle/>
          <a:p>
            <a:r>
              <a:rPr lang="en-GB" dirty="0"/>
              <a:t>Reference list</a:t>
            </a:r>
          </a:p>
        </p:txBody>
      </p:sp>
      <p:sp>
        <p:nvSpPr>
          <p:cNvPr id="5" name="Content Placeholder 2">
            <a:extLst>
              <a:ext uri="{FF2B5EF4-FFF2-40B4-BE49-F238E27FC236}">
                <a16:creationId xmlns:a16="http://schemas.microsoft.com/office/drawing/2014/main" id="{9AE06A4D-D27D-C34F-976E-706C019530FE}"/>
              </a:ext>
            </a:extLst>
          </p:cNvPr>
          <p:cNvSpPr>
            <a:spLocks noGrp="1"/>
          </p:cNvSpPr>
          <p:nvPr>
            <p:ph idx="1"/>
          </p:nvPr>
        </p:nvSpPr>
        <p:spPr>
          <a:xfrm>
            <a:off x="838200" y="1690688"/>
            <a:ext cx="10515600" cy="4486275"/>
          </a:xfrm>
        </p:spPr>
        <p:txBody>
          <a:bodyPr>
            <a:noAutofit/>
          </a:bodyPr>
          <a:lstStyle/>
          <a:p>
            <a:r>
              <a:rPr lang="en-GB" sz="1500" b="0" i="0" u="none" dirty="0">
                <a:effectLst/>
                <a:latin typeface="Times New Roman" panose="02020603050405020304" pitchFamily="18" charset="0"/>
                <a:cs typeface="Times New Roman" panose="02020603050405020304" pitchFamily="18" charset="0"/>
              </a:rPr>
              <a:t>Cambridge Dictionary (2021) Conflict. Available at: https://dictionary.cambridge.org/dictionary/english/conflict  (Accessed on 15/04/2021)</a:t>
            </a:r>
          </a:p>
          <a:p>
            <a:r>
              <a:rPr lang="en-GB" sz="1500" b="0" i="0" u="none" dirty="0">
                <a:effectLst/>
                <a:latin typeface="Times New Roman" panose="02020603050405020304" pitchFamily="18" charset="0"/>
                <a:cs typeface="Times New Roman" panose="02020603050405020304" pitchFamily="18" charset="0"/>
              </a:rPr>
              <a:t>Communication in Public Health (2017) Management Styles and Conflict. Available at: https://communicationinpublichealthweb.wordpress.com/mangement-styles-and-conflict/ (Accessed on: 15/04/2021)</a:t>
            </a:r>
          </a:p>
          <a:p>
            <a:r>
              <a:rPr lang="en-GB" sz="1500" b="0" i="0" u="none" dirty="0">
                <a:effectLst/>
                <a:latin typeface="Times New Roman" panose="02020603050405020304" pitchFamily="18" charset="0"/>
                <a:cs typeface="Times New Roman" panose="02020603050405020304" pitchFamily="18" charset="0"/>
              </a:rPr>
              <a:t>Lumenlearning,2014). </a:t>
            </a:r>
            <a:r>
              <a:rPr lang="en-GB" sz="1500" b="0" i="1" u="none" dirty="0">
                <a:effectLst/>
                <a:latin typeface="Times New Roman" panose="02020603050405020304" pitchFamily="18" charset="0"/>
                <a:cs typeface="Times New Roman" panose="02020603050405020304" pitchFamily="18" charset="0"/>
              </a:rPr>
              <a:t>The Five Stages of Team Development | Principles of Management</a:t>
            </a:r>
            <a:r>
              <a:rPr lang="en-GB" sz="1500" b="0" i="0" u="none" dirty="0">
                <a:effectLst/>
                <a:latin typeface="Times New Roman" panose="02020603050405020304" pitchFamily="18" charset="0"/>
                <a:cs typeface="Times New Roman" panose="02020603050405020304" pitchFamily="18" charset="0"/>
              </a:rPr>
              <a:t>. [online] Available at: </a:t>
            </a:r>
            <a:r>
              <a:rPr lang="en-GB" sz="1500" b="0" i="0" u="none" dirty="0">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https://courses.lumenlearning.com/</a:t>
            </a:r>
            <a:r>
              <a:rPr lang="en-GB" sz="1500" b="0" i="0" u="none" dirty="0" err="1">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suny</a:t>
            </a:r>
            <a:r>
              <a:rPr lang="en-GB" sz="1500" b="0" i="0" u="none" dirty="0">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a:t>
            </a:r>
            <a:r>
              <a:rPr lang="en-GB" sz="1500" b="0" i="0" u="none" dirty="0" err="1">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principlesmanagement</a:t>
            </a:r>
            <a:r>
              <a:rPr lang="en-GB" sz="1500" b="0" i="0" u="none" dirty="0">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/chapter/reading-the-five-stages-of-team-development/#:~:text=Bruce%</a:t>
            </a:r>
            <a:r>
              <a:rPr lang="en-GB" sz="1500" b="0" i="0" u="none" dirty="0" err="1">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20Tuckman</a:t>
            </a:r>
            <a:r>
              <a:rPr lang="en-GB" sz="1500" b="0" i="0" u="none" dirty="0">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%2C%20an%20educational%</a:t>
            </a:r>
            <a:r>
              <a:rPr lang="en-GB" sz="1500" b="0" i="0" u="none" dirty="0" err="1">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20psychologist,shown</a:t>
            </a:r>
            <a:r>
              <a:rPr lang="en-GB" sz="1500" b="0" i="0" u="none" dirty="0">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%20in%20the%20following%20diagram</a:t>
            </a:r>
            <a:r>
              <a:rPr lang="en-GB" sz="1500" b="0" i="0" u="none" dirty="0">
                <a:effectLst/>
                <a:latin typeface="Times New Roman" panose="02020603050405020304" pitchFamily="18" charset="0"/>
                <a:cs typeface="Times New Roman" panose="02020603050405020304" pitchFamily="18" charset="0"/>
              </a:rPr>
              <a:t>. </a:t>
            </a:r>
          </a:p>
          <a:p>
            <a:r>
              <a:rPr lang="en-GB" sz="1500" b="0" i="0" u="none" dirty="0">
                <a:effectLst/>
                <a:latin typeface="Times New Roman" panose="02020603050405020304" pitchFamily="18" charset="0"/>
                <a:cs typeface="Times New Roman" panose="02020603050405020304" pitchFamily="18" charset="0"/>
              </a:rPr>
              <a:t>(</a:t>
            </a:r>
            <a:r>
              <a:rPr lang="en-GB" sz="1500" b="0" i="0" u="none" dirty="0" err="1">
                <a:effectLst/>
                <a:latin typeface="Times New Roman" panose="02020603050405020304" pitchFamily="18" charset="0"/>
                <a:cs typeface="Times New Roman" panose="02020603050405020304" pitchFamily="18" charset="0"/>
              </a:rPr>
              <a:t>Mindtool,2020</a:t>
            </a:r>
            <a:r>
              <a:rPr lang="en-GB" sz="1500" b="0" i="0" u="none" dirty="0">
                <a:effectLst/>
                <a:latin typeface="Times New Roman" panose="02020603050405020304" pitchFamily="18" charset="0"/>
                <a:cs typeface="Times New Roman" panose="02020603050405020304" pitchFamily="18" charset="0"/>
              </a:rPr>
              <a:t>). </a:t>
            </a:r>
            <a:r>
              <a:rPr lang="en-GB" sz="1500" b="0" i="1" u="none" dirty="0">
                <a:effectLst/>
                <a:latin typeface="Times New Roman" panose="02020603050405020304" pitchFamily="18" charset="0"/>
                <a:cs typeface="Times New Roman" panose="02020603050405020304" pitchFamily="18" charset="0"/>
              </a:rPr>
              <a:t>Forming, Storming, Norming, and Performing: </a:t>
            </a:r>
            <a:r>
              <a:rPr lang="en-GB" sz="1500" b="0" i="1" u="none" dirty="0" err="1">
                <a:effectLst/>
                <a:latin typeface="Times New Roman" panose="02020603050405020304" pitchFamily="18" charset="0"/>
                <a:cs typeface="Times New Roman" panose="02020603050405020304" pitchFamily="18" charset="0"/>
              </a:rPr>
              <a:t>Tuckman’s</a:t>
            </a:r>
            <a:r>
              <a:rPr lang="en-GB" sz="1500" b="0" i="1" u="none" dirty="0">
                <a:effectLst/>
                <a:latin typeface="Times New Roman" panose="02020603050405020304" pitchFamily="18" charset="0"/>
                <a:cs typeface="Times New Roman" panose="02020603050405020304" pitchFamily="18" charset="0"/>
              </a:rPr>
              <a:t> Model for Nurturing a Team to High Performance</a:t>
            </a:r>
            <a:r>
              <a:rPr lang="en-GB" sz="1500" b="0" i="0" u="none" dirty="0">
                <a:effectLst/>
                <a:latin typeface="Times New Roman" panose="02020603050405020304" pitchFamily="18" charset="0"/>
                <a:cs typeface="Times New Roman" panose="02020603050405020304" pitchFamily="18" charset="0"/>
              </a:rPr>
              <a:t>. [online] Available at: </a:t>
            </a:r>
            <a:r>
              <a:rPr lang="en-GB" sz="1500" b="0" i="0" u="none"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a:t>
            </a:r>
            <a:r>
              <a:rPr lang="en-GB" sz="1500" b="0" i="0" u="none" dirty="0" err="1">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www.mindtools.com</a:t>
            </a:r>
            <a:r>
              <a:rPr lang="en-GB" sz="1500" b="0" i="0" u="none"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/pages/article/newLDR_86.html</a:t>
            </a:r>
            <a:r>
              <a:rPr lang="en-GB" sz="1500" b="0" i="0" u="none" dirty="0">
                <a:effectLst/>
                <a:latin typeface="Times New Roman" panose="02020603050405020304" pitchFamily="18" charset="0"/>
                <a:cs typeface="Times New Roman" panose="02020603050405020304" pitchFamily="18" charset="0"/>
              </a:rPr>
              <a:t> </a:t>
            </a:r>
          </a:p>
          <a:p>
            <a:r>
              <a:rPr lang="en-GB" sz="1500" b="0" i="0" u="none" dirty="0">
                <a:effectLst/>
                <a:latin typeface="Times New Roman" panose="02020603050405020304" pitchFamily="18" charset="0"/>
                <a:cs typeface="Times New Roman" panose="02020603050405020304" pitchFamily="18" charset="0"/>
              </a:rPr>
              <a:t>(</a:t>
            </a:r>
            <a:r>
              <a:rPr lang="en-GB" sz="1500" b="0" i="0" u="none" dirty="0" err="1">
                <a:effectLst/>
                <a:latin typeface="Times New Roman" panose="02020603050405020304" pitchFamily="18" charset="0"/>
                <a:cs typeface="Times New Roman" panose="02020603050405020304" pitchFamily="18" charset="0"/>
              </a:rPr>
              <a:t>Natacha</a:t>
            </a:r>
            <a:r>
              <a:rPr lang="en-GB" sz="1500" b="0" i="0" u="none" dirty="0">
                <a:effectLst/>
                <a:latin typeface="Times New Roman" panose="02020603050405020304" pitchFamily="18" charset="0"/>
                <a:cs typeface="Times New Roman" panose="02020603050405020304" pitchFamily="18" charset="0"/>
              </a:rPr>
              <a:t> Leduc,2016). </a:t>
            </a:r>
            <a:r>
              <a:rPr lang="en-GB" sz="1500" b="0" i="1" u="none" dirty="0">
                <a:effectLst/>
                <a:latin typeface="Times New Roman" panose="02020603050405020304" pitchFamily="18" charset="0"/>
                <a:cs typeface="Times New Roman" panose="02020603050405020304" pitchFamily="18" charset="0"/>
              </a:rPr>
              <a:t>How to successfully go through the Five Stages of Team Development - </a:t>
            </a:r>
            <a:r>
              <a:rPr lang="en-GB" sz="1500" b="0" i="1" u="none" dirty="0" err="1">
                <a:effectLst/>
                <a:latin typeface="Times New Roman" panose="02020603050405020304" pitchFamily="18" charset="0"/>
                <a:cs typeface="Times New Roman" panose="02020603050405020304" pitchFamily="18" charset="0"/>
              </a:rPr>
              <a:t>apppm</a:t>
            </a:r>
            <a:r>
              <a:rPr lang="en-GB" sz="1500" b="0" i="0" u="none" dirty="0">
                <a:effectLst/>
                <a:latin typeface="Times New Roman" panose="02020603050405020304" pitchFamily="18" charset="0"/>
                <a:cs typeface="Times New Roman" panose="02020603050405020304" pitchFamily="18" charset="0"/>
              </a:rPr>
              <a:t>. [online] Available at: http://</a:t>
            </a:r>
            <a:r>
              <a:rPr lang="en-GB" sz="1500" b="0" i="0" u="none" dirty="0" err="1">
                <a:effectLst/>
                <a:latin typeface="Times New Roman" panose="02020603050405020304" pitchFamily="18" charset="0"/>
                <a:cs typeface="Times New Roman" panose="02020603050405020304" pitchFamily="18" charset="0"/>
              </a:rPr>
              <a:t>apppm.man.dtu.dk</a:t>
            </a:r>
            <a:r>
              <a:rPr lang="en-GB" sz="1500" b="0" i="0" u="none" dirty="0">
                <a:effectLst/>
                <a:latin typeface="Times New Roman" panose="02020603050405020304" pitchFamily="18" charset="0"/>
                <a:cs typeface="Times New Roman" panose="02020603050405020304" pitchFamily="18" charset="0"/>
              </a:rPr>
              <a:t>/index.php/How_to_successfully_go_through_the_Five_Stages_of_Team_Development  </a:t>
            </a:r>
          </a:p>
          <a:p>
            <a:r>
              <a:rPr lang="en-GB" sz="1500" dirty="0">
                <a:latin typeface="Times New Roman" panose="02020603050405020304" pitchFamily="18" charset="0"/>
                <a:cs typeface="Times New Roman" panose="02020603050405020304" pitchFamily="18" charset="0"/>
              </a:rPr>
              <a:t>Thomas, K., Kilmann, R. (1976). Thomas-Kilmann conflict MODE instrument. DOI: 10.1037/t02326-000. </a:t>
            </a:r>
          </a:p>
          <a:p>
            <a:r>
              <a:rPr lang="en-GB" sz="1500" dirty="0">
                <a:latin typeface="Times New Roman" panose="02020603050405020304" pitchFamily="18" charset="0"/>
                <a:cs typeface="Times New Roman" panose="02020603050405020304" pitchFamily="18" charset="0"/>
              </a:rPr>
              <a:t>Situational Management System (2019) </a:t>
            </a:r>
            <a:r>
              <a:rPr lang="en-GB" sz="1500" i="1" dirty="0">
                <a:latin typeface="Times New Roman" panose="02020603050405020304" pitchFamily="18" charset="0"/>
                <a:cs typeface="Times New Roman" panose="02020603050405020304" pitchFamily="18" charset="0"/>
              </a:rPr>
              <a:t>3 causes of conflict. </a:t>
            </a:r>
            <a:r>
              <a:rPr lang="en-GB" sz="1500" dirty="0">
                <a:latin typeface="Times New Roman" panose="02020603050405020304" pitchFamily="18" charset="0"/>
                <a:cs typeface="Times New Roman" panose="02020603050405020304" pitchFamily="18" charset="0"/>
              </a:rPr>
              <a:t>Available at: </a:t>
            </a:r>
            <a:r>
              <a:rPr lang="en-GB" sz="15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https://www.situationmanagementsystems.com/blog/index.php/negotiation-strategies-and-tactics/3-causes-of-conflict/</a:t>
            </a:r>
            <a:r>
              <a:rPr lang="en-GB" sz="15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7036175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27822-1ABB-5443-8364-2F5C9088E6EB}"/>
              </a:ext>
            </a:extLst>
          </p:cNvPr>
          <p:cNvSpPr>
            <a:spLocks noGrp="1"/>
          </p:cNvSpPr>
          <p:nvPr>
            <p:ph type="title"/>
          </p:nvPr>
        </p:nvSpPr>
        <p:spPr/>
        <p:txBody>
          <a:bodyPr/>
          <a:lstStyle/>
          <a:p>
            <a:r>
              <a:rPr lang="en-GB" dirty="0"/>
              <a:t>Cont…</a:t>
            </a:r>
            <a:endParaRPr lang="en-KE" dirty="0"/>
          </a:p>
        </p:txBody>
      </p:sp>
      <p:sp>
        <p:nvSpPr>
          <p:cNvPr id="3" name="Content Placeholder 2">
            <a:extLst>
              <a:ext uri="{FF2B5EF4-FFF2-40B4-BE49-F238E27FC236}">
                <a16:creationId xmlns:a16="http://schemas.microsoft.com/office/drawing/2014/main" id="{A2603236-1A09-F842-8D8C-00F1B8EDA621}"/>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Business  Jargons.  (2016). What  is  Effective  Communication? definition  and  barriers  -Business  Jargons.  [online] Available  at:  https://businessjargons.com/effective-communication.html  [Accessed  13  Apr.  2021].</a:t>
            </a:r>
          </a:p>
          <a:p>
            <a:r>
              <a:rPr lang="en-GB" dirty="0">
                <a:latin typeface="Times New Roman" panose="02020603050405020304" pitchFamily="18" charset="0"/>
                <a:cs typeface="Times New Roman" panose="02020603050405020304" pitchFamily="18" charset="0"/>
              </a:rPr>
              <a:t>Tuckman,  B.W.  (1965),  ‘Developmental  Sequence  in  Small  Groups’,  Psychological  Bulletin  6.</a:t>
            </a:r>
          </a:p>
          <a:p>
            <a:r>
              <a:rPr lang="en-GB" dirty="0">
                <a:latin typeface="Times New Roman" panose="02020603050405020304" pitchFamily="18" charset="0"/>
                <a:cs typeface="Times New Roman" panose="02020603050405020304" pitchFamily="18" charset="0"/>
              </a:rPr>
              <a:t>https://www.forbes.com/sites/glennllopis/2012/10/01/6-ways-successful-teams-are-built-to-last/?sh=660860172b55 </a:t>
            </a:r>
          </a:p>
          <a:p>
            <a:r>
              <a:rPr lang="en-GB" dirty="0">
                <a:latin typeface="Times New Roman" panose="02020603050405020304" pitchFamily="18" charset="0"/>
                <a:cs typeface="Times New Roman" panose="02020603050405020304" pitchFamily="18" charset="0"/>
              </a:rPr>
              <a:t>https://hr.berkeley.edu/hr-network/central-guide-managing-hr/managing-hr/interaction/team-building/steps</a:t>
            </a:r>
            <a:endParaRPr lang="en-K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15903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TotalTime>
  <Words>2654</Words>
  <Application>Microsoft Office PowerPoint</Application>
  <PresentationFormat>Widescreen</PresentationFormat>
  <Paragraphs>217</Paragraphs>
  <Slides>28</Slides>
  <Notes>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28</vt:i4>
      </vt:variant>
    </vt:vector>
  </HeadingPairs>
  <TitlesOfParts>
    <vt:vector size="40" baseType="lpstr">
      <vt:lpstr>Arial</vt:lpstr>
      <vt:lpstr>Arial Black</vt:lpstr>
      <vt:lpstr>Calibri</vt:lpstr>
      <vt:lpstr>Calibri Light</vt:lpstr>
      <vt:lpstr>Charlie Display</vt:lpstr>
      <vt:lpstr>Comic Sans MS</vt:lpstr>
      <vt:lpstr>Georgia</vt:lpstr>
      <vt:lpstr>Open Sans</vt:lpstr>
      <vt:lpstr>proxima-nova</vt:lpstr>
      <vt:lpstr>Times New Roman</vt:lpstr>
      <vt:lpstr>Wingdings</vt:lpstr>
      <vt:lpstr>Celestial</vt:lpstr>
      <vt:lpstr>PowerPoint Presentation</vt:lpstr>
      <vt:lpstr>Effective Team work</vt:lpstr>
      <vt:lpstr>Benefits of team working</vt:lpstr>
      <vt:lpstr>Team work creates a smoother and looser structure</vt:lpstr>
      <vt:lpstr>Team working encourages flexibility</vt:lpstr>
      <vt:lpstr>Team work increase problem solving</vt:lpstr>
      <vt:lpstr>Team work improves productivity</vt:lpstr>
      <vt:lpstr>PowerPoint Presentation</vt:lpstr>
      <vt:lpstr>  Bruce Tuckman’s 1965 Team-Development Model  </vt:lpstr>
      <vt:lpstr>PowerPoint Presentation</vt:lpstr>
      <vt:lpstr>PowerPoint Presentation</vt:lpstr>
      <vt:lpstr>PowerPoint Presentation</vt:lpstr>
      <vt:lpstr>What can go wrong?</vt:lpstr>
      <vt:lpstr> Team roles ( Balbin ) /Leadership Roles (Hersey &amp; Blanchard)</vt:lpstr>
      <vt:lpstr>The roles are as follows; </vt:lpstr>
      <vt:lpstr>PowerPoint Presentation</vt:lpstr>
      <vt:lpstr>The maturity levels within the philosophy show us the progression of the team members and the different levels there are from M1 to M4. </vt:lpstr>
      <vt:lpstr>PowerPoint Presentation</vt:lpstr>
      <vt:lpstr>Managing conflict</vt:lpstr>
      <vt:lpstr>Case study:</vt:lpstr>
      <vt:lpstr>PowerPoint Presentation</vt:lpstr>
      <vt:lpstr>A better way in managing the conflict:</vt:lpstr>
      <vt:lpstr>Successful Team Development </vt:lpstr>
      <vt:lpstr>PowerPoint Presentation</vt:lpstr>
      <vt:lpstr>Steps to Build an Effective Team </vt:lpstr>
      <vt:lpstr>Successful Teams Are Build To LAST </vt:lpstr>
      <vt:lpstr>Reference list</vt:lpstr>
      <vt:lpstr>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dc:title>
  <dc:creator>Waxwi Ventures</dc:creator>
  <cp:lastModifiedBy>Alexandra Plumb</cp:lastModifiedBy>
  <cp:revision>41</cp:revision>
  <dcterms:created xsi:type="dcterms:W3CDTF">2021-04-11T03:29:20Z</dcterms:created>
  <dcterms:modified xsi:type="dcterms:W3CDTF">2021-04-23T08:41:45Z</dcterms:modified>
</cp:coreProperties>
</file>