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1D538D3E-ACFA-4EF0-9270-F2F4956CB3E4}" type="datetimeFigureOut">
              <a:rPr lang="en-GB" smtClean="0"/>
              <a:t>17/09/2019</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3E3A7F84-61AB-4E4F-B92D-E6414877C4AE}"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3A7F84-61AB-4E4F-B92D-E6414877C4AE}"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1D538D3E-ACFA-4EF0-9270-F2F4956CB3E4}" type="datetimeFigureOut">
              <a:rPr lang="en-GB" smtClean="0"/>
              <a:t>17/09/2019</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3E3A7F84-61AB-4E4F-B92D-E6414877C4AE}"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3A7F84-61AB-4E4F-B92D-E6414877C4AE}"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E3A7F84-61AB-4E4F-B92D-E6414877C4AE}"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E3A7F84-61AB-4E4F-B92D-E6414877C4AE}"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E3A7F84-61AB-4E4F-B92D-E6414877C4AE}"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3A7F84-61AB-4E4F-B92D-E6414877C4AE}"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3A7F84-61AB-4E4F-B92D-E6414877C4AE}"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3A7F84-61AB-4E4F-B92D-E6414877C4AE}"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538D3E-ACFA-4EF0-9270-F2F4956CB3E4}" type="datetimeFigureOut">
              <a:rPr lang="en-GB" smtClean="0"/>
              <a:t>17/09/2019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3A7F84-61AB-4E4F-B92D-E6414877C4AE}"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1D538D3E-ACFA-4EF0-9270-F2F4956CB3E4}" type="datetimeFigureOut">
              <a:rPr lang="en-GB" smtClean="0"/>
              <a:t>17/09/2019</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3E3A7F84-61AB-4E4F-B92D-E6414877C4AE}"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Fieldwork Level 6</a:t>
            </a:r>
            <a:br>
              <a:rPr lang="en-GB" dirty="0" smtClean="0"/>
            </a:br>
            <a:r>
              <a:rPr lang="en-GB" dirty="0" smtClean="0"/>
              <a:t>Introduction and Module Overview</a:t>
            </a:r>
            <a:br>
              <a:rPr lang="en-GB" dirty="0" smtClean="0"/>
            </a:br>
            <a:r>
              <a:rPr lang="en-GB" dirty="0" smtClean="0"/>
              <a:t/>
            </a:r>
            <a:br>
              <a:rPr lang="en-GB" dirty="0" smtClean="0"/>
            </a:br>
            <a:endParaRPr lang="en-GB" dirty="0"/>
          </a:p>
        </p:txBody>
      </p:sp>
      <p:sp>
        <p:nvSpPr>
          <p:cNvPr id="3" name="Subtitle 2"/>
          <p:cNvSpPr>
            <a:spLocks noGrp="1"/>
          </p:cNvSpPr>
          <p:nvPr>
            <p:ph type="subTitle" idx="1"/>
          </p:nvPr>
        </p:nvSpPr>
        <p:spPr/>
        <p:txBody>
          <a:bodyPr/>
          <a:lstStyle/>
          <a:p>
            <a:r>
              <a:rPr lang="en-GB" dirty="0" smtClean="0"/>
              <a:t>SJYW6011</a:t>
            </a:r>
          </a:p>
          <a:p>
            <a:endParaRPr lang="en-GB" dirty="0"/>
          </a:p>
        </p:txBody>
      </p:sp>
    </p:spTree>
    <p:extLst>
      <p:ext uri="{BB962C8B-B14F-4D97-AF65-F5344CB8AC3E}">
        <p14:creationId xmlns:p14="http://schemas.microsoft.com/office/powerpoint/2010/main" val="80794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Module</a:t>
            </a:r>
            <a:endParaRPr lang="en-GB" dirty="0"/>
          </a:p>
        </p:txBody>
      </p:sp>
      <p:sp>
        <p:nvSpPr>
          <p:cNvPr id="3" name="Content Placeholder 2"/>
          <p:cNvSpPr>
            <a:spLocks noGrp="1"/>
          </p:cNvSpPr>
          <p:nvPr>
            <p:ph sz="quarter" idx="1"/>
          </p:nvPr>
        </p:nvSpPr>
        <p:spPr/>
        <p:txBody>
          <a:bodyPr/>
          <a:lstStyle/>
          <a:p>
            <a:pPr lvl="0"/>
            <a:r>
              <a:rPr lang="en-GB" dirty="0"/>
              <a:t>To critically build on the theory and philosophy of Youth and Community Work practice developed in previous modules, in line with the National Occupational Standards for Youth Work.</a:t>
            </a:r>
          </a:p>
          <a:p>
            <a:pPr hangingPunct="0"/>
            <a:endParaRPr lang="en-GB" dirty="0"/>
          </a:p>
          <a:p>
            <a:pPr lvl="0"/>
            <a:r>
              <a:rPr lang="en-GB" dirty="0"/>
              <a:t>To enable students to further develop a critical knowledge and understanding of a key element of Youth and Community Work practice, demonstrating sound practice in the development of a programme of personal and social education taking into account current themes and priorities.</a:t>
            </a:r>
          </a:p>
          <a:p>
            <a:endParaRPr lang="en-GB" dirty="0"/>
          </a:p>
        </p:txBody>
      </p:sp>
    </p:spTree>
    <p:extLst>
      <p:ext uri="{BB962C8B-B14F-4D97-AF65-F5344CB8AC3E}">
        <p14:creationId xmlns:p14="http://schemas.microsoft.com/office/powerpoint/2010/main" val="2278391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p:txBody>
          <a:bodyPr>
            <a:normAutofit lnSpcReduction="10000"/>
          </a:bodyPr>
          <a:lstStyle/>
          <a:p>
            <a:pPr lvl="0"/>
            <a:r>
              <a:rPr lang="en-GB" dirty="0"/>
              <a:t>Demonstrate a critical understanding of the relationship between the theory and philosophy of Youth and Community Work and elements of its practice.</a:t>
            </a:r>
          </a:p>
          <a:p>
            <a:pPr marL="0" indent="0" hangingPunct="0">
              <a:buNone/>
            </a:pPr>
            <a:r>
              <a:rPr lang="en-GB" dirty="0"/>
              <a:t> </a:t>
            </a:r>
          </a:p>
          <a:p>
            <a:pPr lvl="0"/>
            <a:r>
              <a:rPr lang="en-GB" dirty="0"/>
              <a:t>Demonstrate a critical understanding of pedagogy within the Youth and Community Work practice setting.</a:t>
            </a:r>
          </a:p>
          <a:p>
            <a:pPr marL="0" indent="0" hangingPunct="0">
              <a:buNone/>
            </a:pPr>
            <a:r>
              <a:rPr lang="en-GB" dirty="0"/>
              <a:t> </a:t>
            </a:r>
          </a:p>
          <a:p>
            <a:pPr lvl="0"/>
            <a:r>
              <a:rPr lang="en-GB" dirty="0"/>
              <a:t>Critically examine the role of the practitioner in the Youth and Community Work practice setting specifically the extent to which the student has demonstrated evidence of programme planning, delivery, monitoring and evaluation of a piece of focused practice.</a:t>
            </a:r>
          </a:p>
          <a:p>
            <a:endParaRPr lang="en-GB" dirty="0"/>
          </a:p>
        </p:txBody>
      </p:sp>
    </p:spTree>
    <p:extLst>
      <p:ext uri="{BB962C8B-B14F-4D97-AF65-F5344CB8AC3E}">
        <p14:creationId xmlns:p14="http://schemas.microsoft.com/office/powerpoint/2010/main" val="1368820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sz="quarter" idx="1"/>
          </p:nvPr>
        </p:nvSpPr>
        <p:spPr/>
        <p:txBody>
          <a:bodyPr>
            <a:normAutofit lnSpcReduction="10000"/>
          </a:bodyPr>
          <a:lstStyle/>
          <a:p>
            <a:pPr lvl="0"/>
            <a:r>
              <a:rPr lang="en-GB" dirty="0"/>
              <a:t>Critically analyse the principles of leadership, management and partnership working with a range of associated organisations.</a:t>
            </a:r>
          </a:p>
          <a:p>
            <a:pPr marL="0" indent="0" hangingPunct="0">
              <a:buNone/>
            </a:pPr>
            <a:r>
              <a:rPr lang="en-GB" dirty="0"/>
              <a:t> </a:t>
            </a:r>
          </a:p>
          <a:p>
            <a:pPr lvl="0"/>
            <a:r>
              <a:rPr lang="en-GB" dirty="0"/>
              <a:t>Organise their knowledge and learning through the use of a range of information resources and present their work appropriately, and reflect upon sustainable literacy skills developed.	</a:t>
            </a:r>
          </a:p>
          <a:p>
            <a:pPr hangingPunct="0"/>
            <a:endParaRPr lang="en-GB" dirty="0"/>
          </a:p>
          <a:p>
            <a:r>
              <a:rPr lang="en-GB" dirty="0"/>
              <a:t>The assessment sheet will outline key sustainable literacy skills relevant to the module for the student to comment upon.</a:t>
            </a:r>
          </a:p>
          <a:p>
            <a:endParaRPr lang="en-GB" dirty="0"/>
          </a:p>
        </p:txBody>
      </p:sp>
    </p:spTree>
    <p:extLst>
      <p:ext uri="{BB962C8B-B14F-4D97-AF65-F5344CB8AC3E}">
        <p14:creationId xmlns:p14="http://schemas.microsoft.com/office/powerpoint/2010/main" val="525376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Critical examination of the theory and philosophy of Youth and Community Work, the voluntary and maintained sectors and their link to students chosen practice area.</a:t>
            </a:r>
          </a:p>
          <a:p>
            <a:pPr marL="0" indent="0" hangingPunct="0">
              <a:buNone/>
            </a:pPr>
            <a:r>
              <a:rPr lang="en-GB" dirty="0"/>
              <a:t> </a:t>
            </a:r>
          </a:p>
          <a:p>
            <a:pPr lvl="0"/>
            <a:r>
              <a:rPr lang="en-GB" dirty="0"/>
              <a:t>Critical reflection and analysis of the process of pedagogy within a student’s Youth and Community Work practice setting.</a:t>
            </a:r>
          </a:p>
          <a:p>
            <a:endParaRPr lang="en-GB" dirty="0"/>
          </a:p>
        </p:txBody>
      </p:sp>
    </p:spTree>
    <p:extLst>
      <p:ext uri="{BB962C8B-B14F-4D97-AF65-F5344CB8AC3E}">
        <p14:creationId xmlns:p14="http://schemas.microsoft.com/office/powerpoint/2010/main" val="2291333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sz="quarter" idx="1"/>
          </p:nvPr>
        </p:nvSpPr>
        <p:spPr/>
        <p:txBody>
          <a:bodyPr/>
          <a:lstStyle/>
          <a:p>
            <a:pPr lvl="0"/>
            <a:r>
              <a:rPr lang="en-GB" dirty="0"/>
              <a:t>Evaluation of the role of the professionally qualified worker within Youth </a:t>
            </a:r>
            <a:r>
              <a:rPr lang="en-GB" dirty="0" smtClean="0"/>
              <a:t>and Community </a:t>
            </a:r>
            <a:r>
              <a:rPr lang="en-GB" dirty="0"/>
              <a:t>Work practice.</a:t>
            </a:r>
          </a:p>
          <a:p>
            <a:pPr marL="0" indent="0" hangingPunct="0">
              <a:buNone/>
            </a:pPr>
            <a:endParaRPr lang="en-GB" dirty="0"/>
          </a:p>
          <a:p>
            <a:pPr lvl="0"/>
            <a:r>
              <a:rPr lang="en-GB" dirty="0"/>
              <a:t>Critical examination of the concept of partnership working and its effect </a:t>
            </a:r>
            <a:r>
              <a:rPr lang="en-GB" dirty="0" smtClean="0"/>
              <a:t>on students</a:t>
            </a:r>
            <a:r>
              <a:rPr lang="en-GB" dirty="0"/>
              <a:t>’ youth and community work practice</a:t>
            </a:r>
          </a:p>
        </p:txBody>
      </p:sp>
    </p:spTree>
    <p:extLst>
      <p:ext uri="{BB962C8B-B14F-4D97-AF65-F5344CB8AC3E}">
        <p14:creationId xmlns:p14="http://schemas.microsoft.com/office/powerpoint/2010/main" val="2746935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Assessments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0" hangingPunct="0">
              <a:buNone/>
            </a:pPr>
            <a:r>
              <a:rPr lang="en-GB" b="1" dirty="0"/>
              <a:t> </a:t>
            </a:r>
            <a:r>
              <a:rPr lang="en-GB" b="1" dirty="0" smtClean="0"/>
              <a:t>Assessment </a:t>
            </a:r>
            <a:r>
              <a:rPr lang="en-GB" b="1" dirty="0"/>
              <a:t>Component 1 – 60%</a:t>
            </a:r>
            <a:r>
              <a:rPr lang="en-GB" dirty="0"/>
              <a:t> </a:t>
            </a:r>
          </a:p>
          <a:p>
            <a:pPr marL="0" indent="0" hangingPunct="0">
              <a:buNone/>
            </a:pPr>
            <a:r>
              <a:rPr lang="en-GB" dirty="0"/>
              <a:t> </a:t>
            </a:r>
          </a:p>
          <a:p>
            <a:pPr hangingPunct="0"/>
            <a:r>
              <a:rPr lang="en-GB" dirty="0"/>
              <a:t>Coursework: Portfolio (5000 words) </a:t>
            </a:r>
          </a:p>
          <a:p>
            <a:pPr marL="0" indent="0" hangingPunct="0">
              <a:buNone/>
            </a:pPr>
            <a:endParaRPr lang="en-GB" dirty="0"/>
          </a:p>
          <a:p>
            <a:pPr hangingPunct="0"/>
            <a:r>
              <a:rPr lang="en-GB" dirty="0"/>
              <a:t>Present a portfolio that explores a particular area of youth work practice that you have engaged in e.g. the use of sport or drama as a youth work tool. Your portfolio should demonstrate critical self-reflection and critical analysis of youth work policy, practice and theory.  Your portfolio must be underpinned by and make reference to contemporary theory and policy, relevant to, for example, psychology, sociology, health and well-being or outdoor learning and which is related to your placement.</a:t>
            </a:r>
          </a:p>
          <a:p>
            <a:pPr hangingPunct="0"/>
            <a:endParaRPr lang="en-GB" dirty="0"/>
          </a:p>
          <a:p>
            <a:pPr hangingPunct="0"/>
            <a:r>
              <a:rPr lang="en-GB" dirty="0" smtClean="0"/>
              <a:t>Submission Deadline </a:t>
            </a:r>
            <a:r>
              <a:rPr lang="en-GB" dirty="0" smtClean="0"/>
              <a:t>28</a:t>
            </a:r>
            <a:r>
              <a:rPr lang="en-GB" baseline="30000" dirty="0" smtClean="0"/>
              <a:t>th</a:t>
            </a:r>
            <a:r>
              <a:rPr lang="en-GB" dirty="0" smtClean="0"/>
              <a:t> </a:t>
            </a:r>
            <a:r>
              <a:rPr lang="en-GB" dirty="0" smtClean="0"/>
              <a:t>January </a:t>
            </a:r>
            <a:r>
              <a:rPr lang="en-GB" dirty="0" smtClean="0"/>
              <a:t>2020</a:t>
            </a:r>
            <a:endParaRPr lang="en-GB" dirty="0" smtClean="0"/>
          </a:p>
          <a:p>
            <a:pPr marL="0" indent="0" hangingPunct="0">
              <a:buNone/>
            </a:pPr>
            <a:endParaRPr lang="en-GB" dirty="0"/>
          </a:p>
        </p:txBody>
      </p:sp>
    </p:spTree>
    <p:extLst>
      <p:ext uri="{BB962C8B-B14F-4D97-AF65-F5344CB8AC3E}">
        <p14:creationId xmlns:p14="http://schemas.microsoft.com/office/powerpoint/2010/main" val="3542610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Assessments</a:t>
            </a:r>
            <a:endParaRPr lang="en-GB" dirty="0"/>
          </a:p>
        </p:txBody>
      </p:sp>
      <p:sp>
        <p:nvSpPr>
          <p:cNvPr id="3" name="Content Placeholder 2"/>
          <p:cNvSpPr>
            <a:spLocks noGrp="1"/>
          </p:cNvSpPr>
          <p:nvPr>
            <p:ph sz="quarter" idx="1"/>
          </p:nvPr>
        </p:nvSpPr>
        <p:spPr/>
        <p:txBody>
          <a:bodyPr>
            <a:normAutofit lnSpcReduction="10000"/>
          </a:bodyPr>
          <a:lstStyle/>
          <a:p>
            <a:pPr hangingPunct="0"/>
            <a:r>
              <a:rPr lang="en-GB" b="1" dirty="0"/>
              <a:t>Assessment Component 2 – 10%</a:t>
            </a:r>
            <a:endParaRPr lang="en-GB" dirty="0"/>
          </a:p>
          <a:p>
            <a:pPr lvl="1" hangingPunct="0"/>
            <a:r>
              <a:rPr lang="en-GB" dirty="0" smtClean="0"/>
              <a:t>Practical</a:t>
            </a:r>
            <a:r>
              <a:rPr lang="en-GB" dirty="0"/>
              <a:t>: Line Manager’s </a:t>
            </a:r>
            <a:r>
              <a:rPr lang="en-GB" dirty="0" smtClean="0"/>
              <a:t>Report</a:t>
            </a:r>
          </a:p>
          <a:p>
            <a:pPr marL="274320" lvl="1" indent="0" hangingPunct="0">
              <a:buNone/>
            </a:pPr>
            <a:endParaRPr lang="en-GB" dirty="0"/>
          </a:p>
          <a:p>
            <a:pPr hangingPunct="0"/>
            <a:r>
              <a:rPr lang="en-GB" b="1" dirty="0"/>
              <a:t>Assessment Component 3 – 10%</a:t>
            </a:r>
            <a:endParaRPr lang="en-GB" dirty="0"/>
          </a:p>
          <a:p>
            <a:pPr lvl="1" hangingPunct="0"/>
            <a:r>
              <a:rPr lang="en-GB" dirty="0" smtClean="0"/>
              <a:t>Practical</a:t>
            </a:r>
            <a:r>
              <a:rPr lang="en-GB" dirty="0"/>
              <a:t>: Visiting Tutor Assessment</a:t>
            </a:r>
          </a:p>
          <a:p>
            <a:pPr marL="0" indent="0" hangingPunct="0">
              <a:buNone/>
            </a:pPr>
            <a:endParaRPr lang="en-GB" dirty="0"/>
          </a:p>
          <a:p>
            <a:pPr hangingPunct="0"/>
            <a:r>
              <a:rPr lang="en-GB" b="1" dirty="0"/>
              <a:t>Assessment Component 4 – 10%</a:t>
            </a:r>
            <a:endParaRPr lang="en-GB" dirty="0"/>
          </a:p>
          <a:p>
            <a:pPr lvl="1" hangingPunct="0"/>
            <a:r>
              <a:rPr lang="en-GB" dirty="0" smtClean="0"/>
              <a:t>Practical</a:t>
            </a:r>
            <a:r>
              <a:rPr lang="en-GB" dirty="0"/>
              <a:t>: Fieldwork Supervisor Assessment</a:t>
            </a:r>
          </a:p>
          <a:p>
            <a:pPr marL="0" indent="0" hangingPunct="0">
              <a:buNone/>
            </a:pPr>
            <a:endParaRPr lang="en-GB" dirty="0"/>
          </a:p>
          <a:p>
            <a:pPr hangingPunct="0"/>
            <a:r>
              <a:rPr lang="en-GB" b="1" dirty="0"/>
              <a:t>Assessment Component 5 – 10</a:t>
            </a:r>
            <a:r>
              <a:rPr lang="en-GB" b="1" dirty="0" smtClean="0"/>
              <a:t>%</a:t>
            </a:r>
            <a:endParaRPr lang="en-GB" dirty="0"/>
          </a:p>
          <a:p>
            <a:pPr lvl="1" hangingPunct="0"/>
            <a:r>
              <a:rPr lang="en-GB" dirty="0"/>
              <a:t>Coursework: A portfolio of evidence including National Occupational Standards for Youth Work evidence matrix.</a:t>
            </a:r>
          </a:p>
          <a:p>
            <a:endParaRPr lang="en-GB" dirty="0"/>
          </a:p>
        </p:txBody>
      </p:sp>
    </p:spTree>
    <p:extLst>
      <p:ext uri="{BB962C8B-B14F-4D97-AF65-F5344CB8AC3E}">
        <p14:creationId xmlns:p14="http://schemas.microsoft.com/office/powerpoint/2010/main" val="3850832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and Group Task</a:t>
            </a:r>
            <a:endParaRPr lang="en-GB" dirty="0"/>
          </a:p>
        </p:txBody>
      </p:sp>
      <p:sp>
        <p:nvSpPr>
          <p:cNvPr id="3" name="Content Placeholder 2"/>
          <p:cNvSpPr>
            <a:spLocks noGrp="1"/>
          </p:cNvSpPr>
          <p:nvPr>
            <p:ph sz="quarter" idx="1"/>
          </p:nvPr>
        </p:nvSpPr>
        <p:spPr>
          <a:xfrm>
            <a:off x="457200" y="1219200"/>
            <a:ext cx="8229600" cy="5234136"/>
          </a:xfrm>
        </p:spPr>
        <p:txBody>
          <a:bodyPr>
            <a:normAutofit lnSpcReduction="10000"/>
          </a:bodyPr>
          <a:lstStyle/>
          <a:p>
            <a:r>
              <a:rPr lang="en-GB" dirty="0" smtClean="0"/>
              <a:t>During your comfort break, consider some of the components and requirements of creating a programme of work with young people. </a:t>
            </a:r>
          </a:p>
          <a:p>
            <a:endParaRPr lang="en-GB" dirty="0" smtClean="0"/>
          </a:p>
          <a:p>
            <a:r>
              <a:rPr lang="en-GB" dirty="0" smtClean="0"/>
              <a:t>For example how will you bring young people together?</a:t>
            </a:r>
          </a:p>
          <a:p>
            <a:endParaRPr lang="en-GB" dirty="0" smtClean="0"/>
          </a:p>
          <a:p>
            <a:r>
              <a:rPr lang="en-GB" dirty="0" smtClean="0"/>
              <a:t>Think of this as a step by step process and write these ideas on paper to share with the group.</a:t>
            </a:r>
            <a:endParaRPr lang="en-GB" dirty="0"/>
          </a:p>
          <a:p>
            <a:endParaRPr lang="en-GB" dirty="0" smtClean="0"/>
          </a:p>
          <a:p>
            <a:r>
              <a:rPr lang="en-GB" dirty="0" smtClean="0"/>
              <a:t>This task is directly linked to your portfolio assessment as you are also required to discuss in your pairs your youth work methods (tools for engaging) with the young people and why?</a:t>
            </a:r>
            <a:endParaRPr lang="en-GB" dirty="0"/>
          </a:p>
        </p:txBody>
      </p:sp>
    </p:spTree>
    <p:extLst>
      <p:ext uri="{BB962C8B-B14F-4D97-AF65-F5344CB8AC3E}">
        <p14:creationId xmlns:p14="http://schemas.microsoft.com/office/powerpoint/2010/main" val="3220148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Bringing Young People Together</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Shared activities enable young people with similar circumstances,  identities or experiences to develop positive relationships, learn from each other and have a voice in issues that affect them.</a:t>
            </a:r>
          </a:p>
          <a:p>
            <a:pPr marL="0" indent="0">
              <a:buNone/>
            </a:pPr>
            <a:endParaRPr lang="en-GB" dirty="0" smtClean="0"/>
          </a:p>
          <a:p>
            <a:r>
              <a:rPr lang="en-GB" dirty="0" smtClean="0"/>
              <a:t>Collectively, young people identify and articulate their own experiences in discussions with others who have a genuine understanding of their perspectives and can provide the support and/or direction to develop realistic plans for change.</a:t>
            </a:r>
            <a:endParaRPr lang="en-GB" dirty="0"/>
          </a:p>
        </p:txBody>
      </p:sp>
    </p:spTree>
    <p:extLst>
      <p:ext uri="{BB962C8B-B14F-4D97-AF65-F5344CB8AC3E}">
        <p14:creationId xmlns:p14="http://schemas.microsoft.com/office/powerpoint/2010/main" val="2597039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Bringing Young People Together</a:t>
            </a:r>
          </a:p>
        </p:txBody>
      </p:sp>
      <p:sp>
        <p:nvSpPr>
          <p:cNvPr id="3" name="Content Placeholder 2"/>
          <p:cNvSpPr>
            <a:spLocks noGrp="1"/>
          </p:cNvSpPr>
          <p:nvPr>
            <p:ph sz="quarter" idx="1"/>
          </p:nvPr>
        </p:nvSpPr>
        <p:spPr/>
        <p:txBody>
          <a:bodyPr/>
          <a:lstStyle/>
          <a:p>
            <a:endParaRPr lang="en-GB" dirty="0" smtClean="0"/>
          </a:p>
          <a:p>
            <a:r>
              <a:rPr lang="en-GB" dirty="0" smtClean="0"/>
              <a:t>A youth worker brings young people together through organising contacts, creating warm environments for meetings and working with groups to acquire resources.</a:t>
            </a:r>
          </a:p>
          <a:p>
            <a:endParaRPr lang="en-GB" dirty="0"/>
          </a:p>
          <a:p>
            <a:r>
              <a:rPr lang="en-GB" dirty="0" smtClean="0"/>
              <a:t>Young people gain confidence through collective decisions and develop an appreciation of the consequences of various actions to inform future social action.</a:t>
            </a:r>
            <a:endParaRPr lang="en-GB" dirty="0"/>
          </a:p>
        </p:txBody>
      </p:sp>
    </p:spTree>
    <p:extLst>
      <p:ext uri="{BB962C8B-B14F-4D97-AF65-F5344CB8AC3E}">
        <p14:creationId xmlns:p14="http://schemas.microsoft.com/office/powerpoint/2010/main" val="938216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Young People’s Interests </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Understanding what may motivate young people to join a group or make changes in their lives can provide direction for the development of viable youth work. </a:t>
            </a:r>
          </a:p>
          <a:p>
            <a:endParaRPr lang="en-GB" dirty="0"/>
          </a:p>
          <a:p>
            <a:r>
              <a:rPr lang="en-GB" dirty="0" smtClean="0"/>
              <a:t>Developing one-off activities and programmes of work, whether fixed term projects or on-going groups, requires youth workers and young people to work with each other so that genuine motivations and interests are addressed. </a:t>
            </a:r>
            <a:endParaRPr lang="en-GB" dirty="0"/>
          </a:p>
        </p:txBody>
      </p:sp>
    </p:spTree>
    <p:extLst>
      <p:ext uri="{BB962C8B-B14F-4D97-AF65-F5344CB8AC3E}">
        <p14:creationId xmlns:p14="http://schemas.microsoft.com/office/powerpoint/2010/main" val="3433680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Recognising Young People’s Interests </a:t>
            </a:r>
          </a:p>
        </p:txBody>
      </p:sp>
      <p:sp>
        <p:nvSpPr>
          <p:cNvPr id="3" name="Content Placeholder 2"/>
          <p:cNvSpPr>
            <a:spLocks noGrp="1"/>
          </p:cNvSpPr>
          <p:nvPr>
            <p:ph sz="quarter" idx="1"/>
          </p:nvPr>
        </p:nvSpPr>
        <p:spPr/>
        <p:txBody>
          <a:bodyPr>
            <a:normAutofit lnSpcReduction="10000"/>
          </a:bodyPr>
          <a:lstStyle/>
          <a:p>
            <a:endParaRPr lang="en-GB" dirty="0" smtClean="0"/>
          </a:p>
          <a:p>
            <a:r>
              <a:rPr lang="en-GB" dirty="0" smtClean="0"/>
              <a:t>Some of the reasons that young people join groups are obvious: the activities on offer, such as socialising, drama or sport, are attractive to the individuals. </a:t>
            </a:r>
          </a:p>
          <a:p>
            <a:endParaRPr lang="en-GB" dirty="0"/>
          </a:p>
          <a:p>
            <a:r>
              <a:rPr lang="en-GB" dirty="0" smtClean="0"/>
              <a:t>Typical reasons for joining could include having an interest in activities that are either more exciting and creative or more safe and secure than other available options at home or on the streets. </a:t>
            </a:r>
          </a:p>
          <a:p>
            <a:endParaRPr lang="en-GB" dirty="0"/>
          </a:p>
          <a:p>
            <a:r>
              <a:rPr lang="en-GB" dirty="0" smtClean="0"/>
              <a:t>Others may join to access specific resources, such as specialised information and advise. </a:t>
            </a:r>
            <a:endParaRPr lang="en-GB" dirty="0"/>
          </a:p>
        </p:txBody>
      </p:sp>
    </p:spTree>
    <p:extLst>
      <p:ext uri="{BB962C8B-B14F-4D97-AF65-F5344CB8AC3E}">
        <p14:creationId xmlns:p14="http://schemas.microsoft.com/office/powerpoint/2010/main" val="1897522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Meeting Young People's Needs</a:t>
            </a:r>
            <a:endParaRPr lang="en-GB" dirty="0"/>
          </a:p>
        </p:txBody>
      </p:sp>
      <p:sp>
        <p:nvSpPr>
          <p:cNvPr id="3" name="Content Placeholder 2"/>
          <p:cNvSpPr>
            <a:spLocks noGrp="1"/>
          </p:cNvSpPr>
          <p:nvPr>
            <p:ph sz="quarter" idx="1"/>
          </p:nvPr>
        </p:nvSpPr>
        <p:spPr/>
        <p:txBody>
          <a:bodyPr/>
          <a:lstStyle/>
          <a:p>
            <a:r>
              <a:rPr lang="en-GB" dirty="0" smtClean="0"/>
              <a:t>Pringle (1986) suggests that the significant needs during young people’s development are love, security and new experiences,  as well as praise, recognition and responsibility. </a:t>
            </a:r>
          </a:p>
          <a:p>
            <a:endParaRPr lang="en-GB" dirty="0"/>
          </a:p>
          <a:p>
            <a:r>
              <a:rPr lang="en-GB" dirty="0" smtClean="0"/>
              <a:t>Youth workers often priorities work with young people who have ‘fallen through the net’ often provided by other social structures,  such as the family or education services, and whose development needs are not being met. </a:t>
            </a:r>
            <a:endParaRPr lang="en-GB" dirty="0"/>
          </a:p>
        </p:txBody>
      </p:sp>
    </p:spTree>
    <p:extLst>
      <p:ext uri="{BB962C8B-B14F-4D97-AF65-F5344CB8AC3E}">
        <p14:creationId xmlns:p14="http://schemas.microsoft.com/office/powerpoint/2010/main" val="750950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Meeting Young People's Needs</a:t>
            </a:r>
          </a:p>
        </p:txBody>
      </p:sp>
      <p:sp>
        <p:nvSpPr>
          <p:cNvPr id="3" name="Content Placeholder 2"/>
          <p:cNvSpPr>
            <a:spLocks noGrp="1"/>
          </p:cNvSpPr>
          <p:nvPr>
            <p:ph sz="quarter" idx="1"/>
          </p:nvPr>
        </p:nvSpPr>
        <p:spPr/>
        <p:txBody>
          <a:bodyPr/>
          <a:lstStyle/>
          <a:p>
            <a:endParaRPr lang="en-GB" dirty="0" smtClean="0"/>
          </a:p>
          <a:p>
            <a:r>
              <a:rPr lang="en-GB" dirty="0" smtClean="0"/>
              <a:t>Youth workers’ knowledge of young people’s development needs often informs their understanding of what might be relevant activities for groups. </a:t>
            </a:r>
          </a:p>
          <a:p>
            <a:endParaRPr lang="en-GB" dirty="0"/>
          </a:p>
          <a:p>
            <a:r>
              <a:rPr lang="en-GB" dirty="0" smtClean="0"/>
              <a:t> An awareness of the degree to which young people’s needs are being met can also inform practice. </a:t>
            </a:r>
            <a:endParaRPr lang="en-GB" dirty="0"/>
          </a:p>
        </p:txBody>
      </p:sp>
    </p:spTree>
    <p:extLst>
      <p:ext uri="{BB962C8B-B14F-4D97-AF65-F5344CB8AC3E}">
        <p14:creationId xmlns:p14="http://schemas.microsoft.com/office/powerpoint/2010/main" val="2907258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a:t>
            </a:r>
            <a:endParaRPr lang="en-GB" dirty="0"/>
          </a:p>
        </p:txBody>
      </p:sp>
      <p:sp>
        <p:nvSpPr>
          <p:cNvPr id="3" name="Content Placeholder 2"/>
          <p:cNvSpPr>
            <a:spLocks noGrp="1"/>
          </p:cNvSpPr>
          <p:nvPr>
            <p:ph sz="quarter" idx="1"/>
          </p:nvPr>
        </p:nvSpPr>
        <p:spPr/>
        <p:txBody>
          <a:bodyPr/>
          <a:lstStyle/>
          <a:p>
            <a:r>
              <a:rPr lang="en-GB" dirty="0" smtClean="0"/>
              <a:t>For example, a youth worker </a:t>
            </a:r>
            <a:r>
              <a:rPr lang="en-GB" dirty="0"/>
              <a:t>w</a:t>
            </a:r>
            <a:r>
              <a:rPr lang="en-GB" dirty="0" smtClean="0"/>
              <a:t>ho is aware that young people are hungry and unwelcome at home will provide a comfortable and accessible environment with refreshments in recognition of these basis physiological needs.</a:t>
            </a:r>
          </a:p>
          <a:p>
            <a:r>
              <a:rPr lang="en-GB" dirty="0" smtClean="0"/>
              <a:t>The need for love can be addressed by bringing young people together for shared activities where they can be develop friendships and other loving relationships. </a:t>
            </a:r>
          </a:p>
          <a:p>
            <a:r>
              <a:rPr lang="en-GB" dirty="0" smtClean="0"/>
              <a:t>Recognising their need for security, youth workers address issues in relationships between group members so the young people can feel some safety in the group.</a:t>
            </a:r>
          </a:p>
          <a:p>
            <a:endParaRPr lang="en-GB" dirty="0"/>
          </a:p>
        </p:txBody>
      </p:sp>
    </p:spTree>
    <p:extLst>
      <p:ext uri="{BB962C8B-B14F-4D97-AF65-F5344CB8AC3E}">
        <p14:creationId xmlns:p14="http://schemas.microsoft.com/office/powerpoint/2010/main" val="948531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lnSpcReduction="10000"/>
          </a:bodyPr>
          <a:lstStyle/>
          <a:p>
            <a:r>
              <a:rPr lang="en-GB" dirty="0" smtClean="0"/>
              <a:t>Bringing young people together to broaden their understanding of possible life choices by going to new places and trying out new skills offers new experiences.</a:t>
            </a:r>
          </a:p>
          <a:p>
            <a:r>
              <a:rPr lang="en-GB" dirty="0" smtClean="0"/>
              <a:t>Adventurous excursions to new environments enable young people to build confidence and further extend their assertiveness and survival skills.</a:t>
            </a:r>
          </a:p>
          <a:p>
            <a:r>
              <a:rPr lang="en-GB" dirty="0" smtClean="0"/>
              <a:t>Involving young people in planning and organising such activities and sharing in decision making enables them to experience taking on responsibilities and leadership roles and addresses a need for esteem.</a:t>
            </a:r>
          </a:p>
          <a:p>
            <a:r>
              <a:rPr lang="en-GB" dirty="0" smtClean="0"/>
              <a:t>Throughout, feedback and recognition of achievements support young people in personal growth.</a:t>
            </a:r>
            <a:endParaRPr lang="en-GB" dirty="0"/>
          </a:p>
        </p:txBody>
      </p:sp>
    </p:spTree>
    <p:extLst>
      <p:ext uri="{BB962C8B-B14F-4D97-AF65-F5344CB8AC3E}">
        <p14:creationId xmlns:p14="http://schemas.microsoft.com/office/powerpoint/2010/main" val="3440286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Reading</a:t>
            </a:r>
          </a:p>
          <a:p>
            <a:endParaRPr lang="en-GB" dirty="0"/>
          </a:p>
          <a:p>
            <a:r>
              <a:rPr lang="en-GB" dirty="0" smtClean="0"/>
              <a:t>Start thinking about what appropriate and good evidence may look like in your portfolio.</a:t>
            </a:r>
            <a:endParaRPr lang="en-GB" dirty="0"/>
          </a:p>
        </p:txBody>
      </p:sp>
    </p:spTree>
    <p:extLst>
      <p:ext uri="{BB962C8B-B14F-4D97-AF65-F5344CB8AC3E}">
        <p14:creationId xmlns:p14="http://schemas.microsoft.com/office/powerpoint/2010/main" val="3265943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Arrangements </a:t>
            </a:r>
            <a:endParaRPr lang="en-GB" dirty="0"/>
          </a:p>
        </p:txBody>
      </p:sp>
      <p:sp>
        <p:nvSpPr>
          <p:cNvPr id="3" name="Content Placeholder 2"/>
          <p:cNvSpPr>
            <a:spLocks noGrp="1"/>
          </p:cNvSpPr>
          <p:nvPr>
            <p:ph sz="quarter" idx="1"/>
          </p:nvPr>
        </p:nvSpPr>
        <p:spPr/>
        <p:txBody>
          <a:bodyPr>
            <a:normAutofit/>
          </a:bodyPr>
          <a:lstStyle/>
          <a:p>
            <a:r>
              <a:rPr lang="en-GB" dirty="0" smtClean="0"/>
              <a:t>Next week – Individual Placement Progression Meetings (</a:t>
            </a:r>
            <a:r>
              <a:rPr lang="en-GB" dirty="0" smtClean="0"/>
              <a:t>BR reception).</a:t>
            </a:r>
          </a:p>
          <a:p>
            <a:r>
              <a:rPr lang="en-GB" dirty="0" smtClean="0"/>
              <a:t>Emily - 9.30am</a:t>
            </a:r>
          </a:p>
          <a:p>
            <a:r>
              <a:rPr lang="en-GB" dirty="0" smtClean="0"/>
              <a:t>Sue – 9.45am</a:t>
            </a:r>
          </a:p>
          <a:p>
            <a:r>
              <a:rPr lang="en-GB" dirty="0" smtClean="0"/>
              <a:t>Peter -10.00am</a:t>
            </a:r>
          </a:p>
          <a:p>
            <a:r>
              <a:rPr lang="en-GB" dirty="0" smtClean="0"/>
              <a:t>Matthew – 10.15am</a:t>
            </a:r>
          </a:p>
          <a:p>
            <a:r>
              <a:rPr lang="en-GB" dirty="0" smtClean="0"/>
              <a:t>Kai – 10.30am</a:t>
            </a:r>
          </a:p>
          <a:p>
            <a:r>
              <a:rPr lang="en-GB" dirty="0"/>
              <a:t>Harriet </a:t>
            </a:r>
            <a:r>
              <a:rPr lang="en-GB" dirty="0" smtClean="0"/>
              <a:t>10.45am</a:t>
            </a:r>
            <a:endParaRPr lang="en-GB" dirty="0"/>
          </a:p>
          <a:p>
            <a:endParaRPr lang="en-GB" dirty="0" smtClean="0"/>
          </a:p>
        </p:txBody>
      </p:sp>
    </p:spTree>
    <p:extLst>
      <p:ext uri="{BB962C8B-B14F-4D97-AF65-F5344CB8AC3E}">
        <p14:creationId xmlns:p14="http://schemas.microsoft.com/office/powerpoint/2010/main" val="101547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Arrangements</a:t>
            </a:r>
            <a:endParaRPr lang="en-GB" dirty="0"/>
          </a:p>
        </p:txBody>
      </p:sp>
      <p:sp>
        <p:nvSpPr>
          <p:cNvPr id="3" name="Content Placeholder 2"/>
          <p:cNvSpPr>
            <a:spLocks noGrp="1"/>
          </p:cNvSpPr>
          <p:nvPr>
            <p:ph sz="quarter" idx="1"/>
          </p:nvPr>
        </p:nvSpPr>
        <p:spPr/>
        <p:txBody>
          <a:bodyPr>
            <a:normAutofit lnSpcReduction="10000"/>
          </a:bodyPr>
          <a:lstStyle/>
          <a:p>
            <a:r>
              <a:rPr lang="en-GB" dirty="0"/>
              <a:t>8</a:t>
            </a:r>
            <a:r>
              <a:rPr lang="en-GB" dirty="0" smtClean="0"/>
              <a:t>/10 </a:t>
            </a:r>
            <a:r>
              <a:rPr lang="en-GB" dirty="0" smtClean="0"/>
              <a:t>– Individual Meetings.</a:t>
            </a:r>
          </a:p>
          <a:p>
            <a:r>
              <a:rPr lang="en-GB" dirty="0" smtClean="0"/>
              <a:t>15/10 </a:t>
            </a:r>
            <a:r>
              <a:rPr lang="en-GB" dirty="0" smtClean="0"/>
              <a:t>&amp; </a:t>
            </a:r>
            <a:r>
              <a:rPr lang="en-GB" dirty="0" smtClean="0"/>
              <a:t>22</a:t>
            </a:r>
            <a:r>
              <a:rPr lang="en-GB" dirty="0" smtClean="0"/>
              <a:t>/10 </a:t>
            </a:r>
            <a:r>
              <a:rPr lang="en-GB" dirty="0" smtClean="0"/>
              <a:t>– Youth Work and Young People’s Leisure time. (Directed Study Linked to Evidence section in Portfolio).</a:t>
            </a:r>
          </a:p>
          <a:p>
            <a:r>
              <a:rPr lang="en-GB" dirty="0" smtClean="0"/>
              <a:t>29</a:t>
            </a:r>
            <a:r>
              <a:rPr lang="en-GB" dirty="0" smtClean="0"/>
              <a:t>/10 </a:t>
            </a:r>
            <a:r>
              <a:rPr lang="en-GB" dirty="0" smtClean="0"/>
              <a:t>– Reading Week</a:t>
            </a:r>
          </a:p>
          <a:p>
            <a:r>
              <a:rPr lang="en-GB" dirty="0"/>
              <a:t>5</a:t>
            </a:r>
            <a:r>
              <a:rPr lang="en-GB" dirty="0" smtClean="0"/>
              <a:t>/11 </a:t>
            </a:r>
            <a:r>
              <a:rPr lang="en-GB" dirty="0" smtClean="0"/>
              <a:t>– Planning a programme of Work</a:t>
            </a:r>
          </a:p>
          <a:p>
            <a:pPr lvl="1"/>
            <a:r>
              <a:rPr lang="en-GB" dirty="0" smtClean="0"/>
              <a:t>Delivery, Monitoring and Evaluation of a Piece of found practice. </a:t>
            </a:r>
          </a:p>
          <a:p>
            <a:r>
              <a:rPr lang="en-GB" dirty="0" smtClean="0"/>
              <a:t>12/11 </a:t>
            </a:r>
            <a:r>
              <a:rPr lang="en-GB" dirty="0" smtClean="0"/>
              <a:t>– Policy Review and Write up (No Taught Lecture) Directed </a:t>
            </a:r>
            <a:r>
              <a:rPr lang="en-GB" dirty="0"/>
              <a:t>Study Linked to Evidence section in Portfolio</a:t>
            </a:r>
            <a:r>
              <a:rPr lang="en-GB" dirty="0" smtClean="0"/>
              <a:t>).</a:t>
            </a:r>
          </a:p>
          <a:p>
            <a:r>
              <a:rPr lang="en-GB" dirty="0" smtClean="0"/>
              <a:t>19</a:t>
            </a:r>
            <a:r>
              <a:rPr lang="en-GB" dirty="0" smtClean="0"/>
              <a:t>/11 </a:t>
            </a:r>
            <a:r>
              <a:rPr lang="en-GB" dirty="0" smtClean="0"/>
              <a:t>– Leadership, Management and Partnership and Working with a range of associated Organisations</a:t>
            </a:r>
            <a:endParaRPr lang="en-GB" dirty="0"/>
          </a:p>
          <a:p>
            <a:endParaRPr lang="en-GB" dirty="0" smtClean="0"/>
          </a:p>
          <a:p>
            <a:endParaRPr lang="en-GB" dirty="0" smtClean="0"/>
          </a:p>
          <a:p>
            <a:pPr lvl="1"/>
            <a:endParaRPr lang="en-GB" dirty="0"/>
          </a:p>
          <a:p>
            <a:pPr lvl="1"/>
            <a:endParaRPr lang="en-GB" dirty="0" smtClean="0"/>
          </a:p>
          <a:p>
            <a:pPr lvl="1"/>
            <a:endParaRPr lang="en-GB" dirty="0"/>
          </a:p>
          <a:p>
            <a:pPr lvl="1"/>
            <a:endParaRPr lang="en-GB" dirty="0" smtClean="0"/>
          </a:p>
          <a:p>
            <a:pPr lvl="1"/>
            <a:endParaRPr lang="en-GB" dirty="0"/>
          </a:p>
        </p:txBody>
      </p:sp>
    </p:spTree>
    <p:extLst>
      <p:ext uri="{BB962C8B-B14F-4D97-AF65-F5344CB8AC3E}">
        <p14:creationId xmlns:p14="http://schemas.microsoft.com/office/powerpoint/2010/main" val="3596181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Arrangements</a:t>
            </a:r>
          </a:p>
        </p:txBody>
      </p:sp>
      <p:sp>
        <p:nvSpPr>
          <p:cNvPr id="3" name="Content Placeholder 2"/>
          <p:cNvSpPr>
            <a:spLocks noGrp="1"/>
          </p:cNvSpPr>
          <p:nvPr>
            <p:ph sz="quarter" idx="1"/>
          </p:nvPr>
        </p:nvSpPr>
        <p:spPr/>
        <p:txBody>
          <a:bodyPr/>
          <a:lstStyle/>
          <a:p>
            <a:r>
              <a:rPr lang="en-GB" dirty="0" smtClean="0"/>
              <a:t>26/11 </a:t>
            </a:r>
            <a:r>
              <a:rPr lang="en-GB" dirty="0" smtClean="0"/>
              <a:t>(No Taught Lecture) Directed Study linked to Social Pedagogy/Specific Youth Work Methods (such as sport/drama/environmental projects.</a:t>
            </a:r>
          </a:p>
          <a:p>
            <a:r>
              <a:rPr lang="en-GB" dirty="0"/>
              <a:t>3</a:t>
            </a:r>
            <a:r>
              <a:rPr lang="en-GB" dirty="0" smtClean="0"/>
              <a:t>/12 </a:t>
            </a:r>
            <a:r>
              <a:rPr lang="en-GB" dirty="0" smtClean="0"/>
              <a:t>– Individual Tutorials by appointment if required.</a:t>
            </a:r>
          </a:p>
          <a:p>
            <a:r>
              <a:rPr lang="en-GB" dirty="0" smtClean="0"/>
              <a:t>10/12 </a:t>
            </a:r>
            <a:r>
              <a:rPr lang="en-GB" dirty="0" smtClean="0"/>
              <a:t>(No Taught Lecture) Directed Study Activity.</a:t>
            </a:r>
            <a:endParaRPr lang="en-GB" dirty="0"/>
          </a:p>
        </p:txBody>
      </p:sp>
    </p:spTree>
    <p:extLst>
      <p:ext uri="{BB962C8B-B14F-4D97-AF65-F5344CB8AC3E}">
        <p14:creationId xmlns:p14="http://schemas.microsoft.com/office/powerpoint/2010/main" val="14414339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222</TotalTime>
  <Words>1093</Words>
  <Application>Microsoft Office PowerPoint</Application>
  <PresentationFormat>On-screen Show (4:3)</PresentationFormat>
  <Paragraphs>122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Bookman Old Style</vt:lpstr>
      <vt:lpstr>Gill Sans MT</vt:lpstr>
      <vt:lpstr>Wingdings</vt:lpstr>
      <vt:lpstr>Wingdings 3</vt:lpstr>
      <vt:lpstr>Origin</vt:lpstr>
      <vt:lpstr>Fieldwork Level 6 Introduction and Module Overview  </vt:lpstr>
      <vt:lpstr>Aims of Module</vt:lpstr>
      <vt:lpstr>Learning Outcomes</vt:lpstr>
      <vt:lpstr>Learning Outcomes</vt:lpstr>
      <vt:lpstr>INDICATIVE CONTENT</vt:lpstr>
      <vt:lpstr>INDICATIVE CONTENT</vt:lpstr>
      <vt:lpstr>Assessments</vt:lpstr>
      <vt:lpstr>Assessments</vt:lpstr>
      <vt:lpstr>Comfort Break and Group Task</vt:lpstr>
      <vt:lpstr>Bringing Young People Together</vt:lpstr>
      <vt:lpstr>Bringing Young People Together</vt:lpstr>
      <vt:lpstr>Recognising Young People’s Interests </vt:lpstr>
      <vt:lpstr>Recognising Young People’s Interests </vt:lpstr>
      <vt:lpstr>Meeting Young People's Needs</vt:lpstr>
      <vt:lpstr>Meeting Young People's Needs</vt:lpstr>
      <vt:lpstr>An example</vt:lpstr>
      <vt:lpstr>PowerPoint Presentation</vt:lpstr>
      <vt:lpstr>Directed Study</vt:lpstr>
      <vt:lpstr>Module Arrangements </vt:lpstr>
      <vt:lpstr>Module Arrangements</vt:lpstr>
      <vt:lpstr>Module Arrangements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Fieldwork Level 6 Introduction and Module Overview</dc:title>
  <dc:creator>Administrator</dc:creator>
  <cp:lastModifiedBy>Alana Enoch</cp:lastModifiedBy>
  <cp:revision>15</cp:revision>
  <dcterms:created xsi:type="dcterms:W3CDTF">2017-09-20T13:08:00Z</dcterms:created>
  <dcterms:modified xsi:type="dcterms:W3CDTF">2019-09-17T14:19:29Z</dcterms:modified>
</cp:coreProperties>
</file>