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55"/>
  </p:notesMasterIdLst>
  <p:handoutMasterIdLst>
    <p:handoutMasterId r:id="rId56"/>
  </p:handoutMasterIdLst>
  <p:sldIdLst>
    <p:sldId id="318" r:id="rId3"/>
    <p:sldId id="307" r:id="rId4"/>
    <p:sldId id="308" r:id="rId5"/>
    <p:sldId id="257" r:id="rId6"/>
    <p:sldId id="305" r:id="rId7"/>
    <p:sldId id="309" r:id="rId8"/>
    <p:sldId id="311" r:id="rId9"/>
    <p:sldId id="310" r:id="rId10"/>
    <p:sldId id="258" r:id="rId11"/>
    <p:sldId id="261" r:id="rId12"/>
    <p:sldId id="259" r:id="rId13"/>
    <p:sldId id="260" r:id="rId14"/>
    <p:sldId id="262" r:id="rId15"/>
    <p:sldId id="263" r:id="rId16"/>
    <p:sldId id="301" r:id="rId17"/>
    <p:sldId id="317" r:id="rId18"/>
    <p:sldId id="298" r:id="rId19"/>
    <p:sldId id="297" r:id="rId20"/>
    <p:sldId id="299" r:id="rId21"/>
    <p:sldId id="302" r:id="rId22"/>
    <p:sldId id="300" r:id="rId23"/>
    <p:sldId id="303" r:id="rId24"/>
    <p:sldId id="304" r:id="rId25"/>
    <p:sldId id="313" r:id="rId26"/>
    <p:sldId id="264" r:id="rId27"/>
    <p:sldId id="265" r:id="rId28"/>
    <p:sldId id="266" r:id="rId29"/>
    <p:sldId id="267" r:id="rId30"/>
    <p:sldId id="270" r:id="rId31"/>
    <p:sldId id="275" r:id="rId32"/>
    <p:sldId id="315" r:id="rId33"/>
    <p:sldId id="314" r:id="rId34"/>
    <p:sldId id="316" r:id="rId35"/>
    <p:sldId id="277" r:id="rId36"/>
    <p:sldId id="278" r:id="rId37"/>
    <p:sldId id="279" r:id="rId38"/>
    <p:sldId id="280" r:id="rId39"/>
    <p:sldId id="281" r:id="rId40"/>
    <p:sldId id="282" r:id="rId41"/>
    <p:sldId id="283" r:id="rId42"/>
    <p:sldId id="293" r:id="rId43"/>
    <p:sldId id="284" r:id="rId44"/>
    <p:sldId id="285" r:id="rId45"/>
    <p:sldId id="286" r:id="rId46"/>
    <p:sldId id="287" r:id="rId47"/>
    <p:sldId id="288" r:id="rId48"/>
    <p:sldId id="289" r:id="rId49"/>
    <p:sldId id="294" r:id="rId50"/>
    <p:sldId id="295" r:id="rId51"/>
    <p:sldId id="296" r:id="rId52"/>
    <p:sldId id="290" r:id="rId53"/>
    <p:sldId id="292" r:id="rId54"/>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484" autoAdjust="0"/>
    <p:restoredTop sz="94660"/>
  </p:normalViewPr>
  <p:slideViewPr>
    <p:cSldViewPr snapToGrid="0">
      <p:cViewPr varScale="1">
        <p:scale>
          <a:sx n="80" d="100"/>
          <a:sy n="80" d="100"/>
        </p:scale>
        <p:origin x="102" y="6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handoutMaster" Target="handoutMasters/handoutMaster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CF35300A-3457-4117-A6C0-240196A82620}" type="datetimeFigureOut">
              <a:rPr lang="en-US" smtClean="0"/>
              <a:t>10/30/2019</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E845ABFD-AE24-4159-AF25-DDB3076075E3}" type="slidenum">
              <a:rPr lang="en-US" smtClean="0"/>
              <a:t>‹#›</a:t>
            </a:fld>
            <a:endParaRPr lang="en-US"/>
          </a:p>
        </p:txBody>
      </p:sp>
    </p:spTree>
    <p:extLst>
      <p:ext uri="{BB962C8B-B14F-4D97-AF65-F5344CB8AC3E}">
        <p14:creationId xmlns:p14="http://schemas.microsoft.com/office/powerpoint/2010/main" val="15922567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95A2F14A-8379-4470-89F0-F370AA433B5D}" type="datetimeFigureOut">
              <a:rPr lang="en-US" smtClean="0"/>
              <a:t>10/30/2019</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9F6F5C3A-2C0F-4BFC-9C81-C1F6AE2AFCB5}" type="slidenum">
              <a:rPr lang="en-US" smtClean="0"/>
              <a:t>‹#›</a:t>
            </a:fld>
            <a:endParaRPr lang="en-US"/>
          </a:p>
        </p:txBody>
      </p:sp>
    </p:spTree>
    <p:extLst>
      <p:ext uri="{BB962C8B-B14F-4D97-AF65-F5344CB8AC3E}">
        <p14:creationId xmlns:p14="http://schemas.microsoft.com/office/powerpoint/2010/main" val="41441464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B6A4A7-4D9D-4468-A1FB-708D08C22545}" type="slidenum">
              <a:rPr lang="en-US" smtClean="0"/>
              <a:t>13</a:t>
            </a:fld>
            <a:endParaRPr lang="en-US"/>
          </a:p>
        </p:txBody>
      </p:sp>
    </p:spTree>
    <p:extLst>
      <p:ext uri="{BB962C8B-B14F-4D97-AF65-F5344CB8AC3E}">
        <p14:creationId xmlns:p14="http://schemas.microsoft.com/office/powerpoint/2010/main" val="907092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B6A4A7-4D9D-4468-A1FB-708D08C22545}" type="slidenum">
              <a:rPr lang="en-US" smtClean="0"/>
              <a:t>14</a:t>
            </a:fld>
            <a:endParaRPr lang="en-US"/>
          </a:p>
        </p:txBody>
      </p:sp>
    </p:spTree>
    <p:extLst>
      <p:ext uri="{BB962C8B-B14F-4D97-AF65-F5344CB8AC3E}">
        <p14:creationId xmlns:p14="http://schemas.microsoft.com/office/powerpoint/2010/main" val="1469047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CB6A4A7-4D9D-4468-A1FB-708D08C22545}" type="slidenum">
              <a:rPr lang="en-US">
                <a:solidFill>
                  <a:prstClr val="black"/>
                </a:solidFill>
              </a:rPr>
              <a:pPr/>
              <a:t>15</a:t>
            </a:fld>
            <a:endParaRPr lang="en-US">
              <a:solidFill>
                <a:prstClr val="black"/>
              </a:solidFill>
            </a:endParaRPr>
          </a:p>
        </p:txBody>
      </p:sp>
    </p:spTree>
    <p:extLst>
      <p:ext uri="{BB962C8B-B14F-4D97-AF65-F5344CB8AC3E}">
        <p14:creationId xmlns:p14="http://schemas.microsoft.com/office/powerpoint/2010/main" val="3806122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defRPr/>
            </a:pPr>
            <a:r>
              <a:rPr lang="en-GB" dirty="0" err="1" smtClean="0"/>
              <a:t>Perhap</a:t>
            </a:r>
            <a:endParaRPr lang="en-GB" dirty="0" smtClean="0"/>
          </a:p>
        </p:txBody>
      </p:sp>
      <p:sp>
        <p:nvSpPr>
          <p:cNvPr id="256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29503" indent="-280578">
              <a:defRPr>
                <a:solidFill>
                  <a:schemeClr val="tx1"/>
                </a:solidFill>
                <a:latin typeface="Calibri" panose="020F0502020204030204" pitchFamily="34" charset="0"/>
                <a:cs typeface="Arial" panose="020B0604020202020204" pitchFamily="34" charset="0"/>
              </a:defRPr>
            </a:lvl2pPr>
            <a:lvl3pPr marL="1122312" indent="-224462">
              <a:defRPr>
                <a:solidFill>
                  <a:schemeClr val="tx1"/>
                </a:solidFill>
                <a:latin typeface="Calibri" panose="020F0502020204030204" pitchFamily="34" charset="0"/>
                <a:cs typeface="Arial" panose="020B0604020202020204" pitchFamily="34" charset="0"/>
              </a:defRPr>
            </a:lvl3pPr>
            <a:lvl4pPr marL="1571236" indent="-224462">
              <a:defRPr>
                <a:solidFill>
                  <a:schemeClr val="tx1"/>
                </a:solidFill>
                <a:latin typeface="Calibri" panose="020F0502020204030204" pitchFamily="34" charset="0"/>
                <a:cs typeface="Arial" panose="020B0604020202020204" pitchFamily="34" charset="0"/>
              </a:defRPr>
            </a:lvl4pPr>
            <a:lvl5pPr marL="2020161" indent="-224462">
              <a:defRPr>
                <a:solidFill>
                  <a:schemeClr val="tx1"/>
                </a:solidFill>
                <a:latin typeface="Calibri" panose="020F0502020204030204" pitchFamily="34" charset="0"/>
                <a:cs typeface="Arial" panose="020B0604020202020204" pitchFamily="34" charset="0"/>
              </a:defRPr>
            </a:lvl5pPr>
            <a:lvl6pPr marL="2469086" indent="-224462"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18010" indent="-224462"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366935" indent="-224462"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15860" indent="-224462"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95FC0B86-870C-4213-BCBF-5EC8C2029D0B}" type="slidenum">
              <a:rPr lang="en-GB" altLang="en-US">
                <a:solidFill>
                  <a:srgbClr val="000000"/>
                </a:solidFill>
              </a:rPr>
              <a:pPr/>
              <a:t>40</a:t>
            </a:fld>
            <a:endParaRPr lang="en-GB" altLang="en-US">
              <a:solidFill>
                <a:srgbClr val="000000"/>
              </a:solidFill>
            </a:endParaRPr>
          </a:p>
        </p:txBody>
      </p:sp>
    </p:spTree>
    <p:extLst>
      <p:ext uri="{BB962C8B-B14F-4D97-AF65-F5344CB8AC3E}">
        <p14:creationId xmlns:p14="http://schemas.microsoft.com/office/powerpoint/2010/main" val="5751934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CB6A4A7-4D9D-4468-A1FB-708D08C22545}" type="slidenum">
              <a:rPr lang="en-US" smtClean="0"/>
              <a:t>41</a:t>
            </a:fld>
            <a:endParaRPr lang="en-US"/>
          </a:p>
        </p:txBody>
      </p:sp>
    </p:spTree>
    <p:extLst>
      <p:ext uri="{BB962C8B-B14F-4D97-AF65-F5344CB8AC3E}">
        <p14:creationId xmlns:p14="http://schemas.microsoft.com/office/powerpoint/2010/main" val="29377432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3838" y="781050"/>
            <a:ext cx="6934201" cy="3900488"/>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solidFill>
                  <a:prstClr val="black"/>
                </a:solidFill>
              </a:rPr>
              <a:pPr/>
              <a:t>50</a:t>
            </a:fld>
            <a:endParaRPr lang="en-GB" dirty="0">
              <a:solidFill>
                <a:prstClr val="black"/>
              </a:solidFill>
            </a:endParaRPr>
          </a:p>
        </p:txBody>
      </p:sp>
    </p:spTree>
    <p:extLst>
      <p:ext uri="{BB962C8B-B14F-4D97-AF65-F5344CB8AC3E}">
        <p14:creationId xmlns:p14="http://schemas.microsoft.com/office/powerpoint/2010/main" val="23597445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55D2C26-0864-4C11-AEFA-9ACB8D8C5837}" type="slidenum">
              <a:rPr lang="en-GB" smtClean="0"/>
              <a:t>51</a:t>
            </a:fld>
            <a:endParaRPr lang="en-GB"/>
          </a:p>
        </p:txBody>
      </p:sp>
    </p:spTree>
    <p:extLst>
      <p:ext uri="{BB962C8B-B14F-4D97-AF65-F5344CB8AC3E}">
        <p14:creationId xmlns:p14="http://schemas.microsoft.com/office/powerpoint/2010/main" val="18592996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9EA99120-2F14-46A6-A6EA-451DF19BE510}" type="datetimeFigureOut">
              <a:rPr lang="en-US" smtClean="0"/>
              <a:t>10/30/2019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20537697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EA99120-2F14-46A6-A6EA-451DF19BE510}" type="datetimeFigureOut">
              <a:rPr lang="en-US" smtClean="0"/>
              <a:t>10/30/2019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4128619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EA99120-2F14-46A6-A6EA-451DF19BE510}" type="datetimeFigureOut">
              <a:rPr lang="en-US" smtClean="0"/>
              <a:t>10/30/2019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2377829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9EA99120-2F14-46A6-A6EA-451DF19BE510}" type="datetimeFigureOut">
              <a:rPr lang="en-US" smtClean="0"/>
              <a:t>10/30/2019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1983410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EA99120-2F14-46A6-A6EA-451DF19BE510}" type="datetimeFigureOut">
              <a:rPr lang="en-US" smtClean="0"/>
              <a:t>10/30/2019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21943849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EA99120-2F14-46A6-A6EA-451DF19BE510}" type="datetimeFigureOut">
              <a:rPr lang="en-US" smtClean="0"/>
              <a:t>10/30/2019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13694877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A99120-2F14-46A6-A6EA-451DF19BE510}" type="datetimeFigureOut">
              <a:rPr lang="en-US" smtClean="0"/>
              <a:t>10/30/2019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31199274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EA99120-2F14-46A6-A6EA-451DF19BE510}" type="datetimeFigureOut">
              <a:rPr lang="en-US" smtClean="0"/>
              <a:t>10/30/2019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8234068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EA99120-2F14-46A6-A6EA-451DF19BE510}" type="datetimeFigureOut">
              <a:rPr lang="en-US" smtClean="0"/>
              <a:t>10/30/2019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277022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EA99120-2F14-46A6-A6EA-451DF19BE510}" type="datetimeFigureOut">
              <a:rPr lang="en-US" smtClean="0"/>
              <a:t>10/30/2019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1180134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EA99120-2F14-46A6-A6EA-451DF19BE510}" type="datetimeFigureOut">
              <a:rPr lang="en-US" smtClean="0"/>
              <a:t>10/30/2019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6137F2-1775-447D-9304-25025B7CC71E}" type="slidenum">
              <a:rPr lang="en-US" smtClean="0"/>
              <a:t>‹#›</a:t>
            </a:fld>
            <a:endParaRPr lang="en-US"/>
          </a:p>
        </p:txBody>
      </p:sp>
    </p:spTree>
    <p:extLst>
      <p:ext uri="{BB962C8B-B14F-4D97-AF65-F5344CB8AC3E}">
        <p14:creationId xmlns:p14="http://schemas.microsoft.com/office/powerpoint/2010/main" val="12596460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BACA18D-0FFE-40CF-AD8D-7433C6B46872}" type="datetimeFigureOut">
              <a:rPr lang="en-GB" smtClean="0">
                <a:solidFill>
                  <a:prstClr val="black">
                    <a:tint val="75000"/>
                  </a:prstClr>
                </a:solidFill>
              </a:rPr>
              <a:pPr/>
              <a:t>30/10/2019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049A8F37-FA78-476C-B059-C0E44724967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110470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BACA18D-0FFE-40CF-AD8D-7433C6B46872}" type="datetimeFigureOut">
              <a:rPr lang="en-GB" smtClean="0">
                <a:solidFill>
                  <a:prstClr val="black">
                    <a:tint val="75000"/>
                  </a:prstClr>
                </a:solidFill>
              </a:rPr>
              <a:pPr/>
              <a:t>30/10/2019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049A8F37-FA78-476C-B059-C0E44724967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261519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ACA18D-0FFE-40CF-AD8D-7433C6B46872}" type="datetimeFigureOut">
              <a:rPr lang="en-GB" smtClean="0">
                <a:solidFill>
                  <a:prstClr val="black">
                    <a:tint val="75000"/>
                  </a:prstClr>
                </a:solidFill>
              </a:rPr>
              <a:pPr/>
              <a:t>30/10/2019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049A8F37-FA78-476C-B059-C0E44724967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634326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BACA18D-0FFE-40CF-AD8D-7433C6B46872}" type="datetimeFigureOut">
              <a:rPr lang="en-GB" smtClean="0">
                <a:solidFill>
                  <a:prstClr val="black">
                    <a:tint val="75000"/>
                  </a:prstClr>
                </a:solidFill>
              </a:rPr>
              <a:pPr/>
              <a:t>30/10/2019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49A8F37-FA78-476C-B059-C0E44724967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636926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BACA18D-0FFE-40CF-AD8D-7433C6B46872}" type="datetimeFigureOut">
              <a:rPr lang="en-GB" smtClean="0">
                <a:solidFill>
                  <a:prstClr val="black">
                    <a:tint val="75000"/>
                  </a:prstClr>
                </a:solidFill>
              </a:rPr>
              <a:pPr/>
              <a:t>30/10/2019</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049A8F37-FA78-476C-B059-C0E44724967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117614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BACA18D-0FFE-40CF-AD8D-7433C6B46872}" type="datetimeFigureOut">
              <a:rPr lang="en-GB" smtClean="0">
                <a:solidFill>
                  <a:prstClr val="black">
                    <a:tint val="75000"/>
                  </a:prstClr>
                </a:solidFill>
              </a:rPr>
              <a:pPr/>
              <a:t>30/10/2019</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049A8F37-FA78-476C-B059-C0E44724967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152808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ACA18D-0FFE-40CF-AD8D-7433C6B46872}" type="datetimeFigureOut">
              <a:rPr lang="en-GB" smtClean="0">
                <a:solidFill>
                  <a:prstClr val="black">
                    <a:tint val="75000"/>
                  </a:prstClr>
                </a:solidFill>
              </a:rPr>
              <a:pPr/>
              <a:t>30/10/2019</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049A8F37-FA78-476C-B059-C0E44724967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097790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ACA18D-0FFE-40CF-AD8D-7433C6B46872}" type="datetimeFigureOut">
              <a:rPr lang="en-GB" smtClean="0">
                <a:solidFill>
                  <a:prstClr val="black">
                    <a:tint val="75000"/>
                  </a:prstClr>
                </a:solidFill>
              </a:rPr>
              <a:pPr/>
              <a:t>30/10/2019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49A8F37-FA78-476C-B059-C0E44724967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975189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ACA18D-0FFE-40CF-AD8D-7433C6B46872}" type="datetimeFigureOut">
              <a:rPr lang="en-GB" smtClean="0">
                <a:solidFill>
                  <a:prstClr val="black">
                    <a:tint val="75000"/>
                  </a:prstClr>
                </a:solidFill>
              </a:rPr>
              <a:pPr/>
              <a:t>30/10/2019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49A8F37-FA78-476C-B059-C0E44724967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86765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BACA18D-0FFE-40CF-AD8D-7433C6B46872}" type="datetimeFigureOut">
              <a:rPr lang="en-GB" smtClean="0">
                <a:solidFill>
                  <a:prstClr val="black">
                    <a:tint val="75000"/>
                  </a:prstClr>
                </a:solidFill>
              </a:rPr>
              <a:pPr/>
              <a:t>30/10/2019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049A8F37-FA78-476C-B059-C0E44724967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307313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BACA18D-0FFE-40CF-AD8D-7433C6B46872}" type="datetimeFigureOut">
              <a:rPr lang="en-GB" smtClean="0">
                <a:solidFill>
                  <a:prstClr val="black">
                    <a:tint val="75000"/>
                  </a:prstClr>
                </a:solidFill>
              </a:rPr>
              <a:pPr/>
              <a:t>30/10/2019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049A8F37-FA78-476C-B059-C0E44724967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622982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3000"/>
            <a:lum/>
          </a:blip>
          <a:srcRect/>
          <a:stretch>
            <a:fillRect t="-18000" b="-18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A99120-2F14-46A6-A6EA-451DF19BE510}" type="datetimeFigureOut">
              <a:rPr lang="en-US" smtClean="0"/>
              <a:t>10/30/2019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F6137F2-1775-447D-9304-25025B7CC71E}" type="slidenum">
              <a:rPr lang="en-US" smtClean="0"/>
              <a:t>‹#›</a:t>
            </a:fld>
            <a:endParaRPr lang="en-US"/>
          </a:p>
        </p:txBody>
      </p:sp>
    </p:spTree>
    <p:extLst>
      <p:ext uri="{BB962C8B-B14F-4D97-AF65-F5344CB8AC3E}">
        <p14:creationId xmlns:p14="http://schemas.microsoft.com/office/powerpoint/2010/main" val="20459146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3000"/>
            <a:lum/>
          </a:blip>
          <a:srcRect/>
          <a:stretch>
            <a:fillRect t="-18000" b="-18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ACA18D-0FFE-40CF-AD8D-7433C6B46872}" type="datetimeFigureOut">
              <a:rPr lang="en-GB" smtClean="0">
                <a:solidFill>
                  <a:prstClr val="black">
                    <a:tint val="75000"/>
                  </a:prstClr>
                </a:solidFill>
              </a:rPr>
              <a:pPr/>
              <a:t>30/10/2019</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9A8F37-FA78-476C-B059-C0E44724967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50008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hyperlink" Target="http://blogs.bl.uk/european/2017/05/dmitrii-moor-interrogates-have-you-bought-your-ticket.html"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2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 Id="rId5" Type="http://schemas.openxmlformats.org/officeDocument/2006/relationships/image" Target="../media/image39.png"/><Relationship Id="rId4" Type="http://schemas.openxmlformats.org/officeDocument/2006/relationships/image" Target="../media/image38.png"/></Relationships>
</file>

<file path=ppt/slides/_rels/slide2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2.e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 Id="rId5" Type="http://schemas.openxmlformats.org/officeDocument/2006/relationships/image" Target="../media/image47.png"/><Relationship Id="rId4" Type="http://schemas.openxmlformats.org/officeDocument/2006/relationships/image" Target="../media/image46.png"/></Relationships>
</file>

<file path=ppt/slides/_rels/slide3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image" Target="../media/image48.emf"/><Relationship Id="rId1" Type="http://schemas.openxmlformats.org/officeDocument/2006/relationships/slideLayout" Target="../slideLayouts/slideLayout2.xml"/><Relationship Id="rId4" Type="http://schemas.openxmlformats.org/officeDocument/2006/relationships/image" Target="../media/image50.emf"/></Relationships>
</file>

<file path=ppt/slides/_rels/slide3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1.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58.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48.emf"/><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50.emf"/><Relationship Id="rId2" Type="http://schemas.openxmlformats.org/officeDocument/2006/relationships/image" Target="../media/image49.emf"/><Relationship Id="rId1" Type="http://schemas.openxmlformats.org/officeDocument/2006/relationships/slideLayout" Target="../slideLayouts/slideLayout2.xml"/><Relationship Id="rId4" Type="http://schemas.openxmlformats.org/officeDocument/2006/relationships/image" Target="../media/image60.emf"/></Relationships>
</file>

<file path=ppt/slides/_rels/slide48.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png"/><Relationship Id="rId1" Type="http://schemas.openxmlformats.org/officeDocument/2006/relationships/slideLayout" Target="../slideLayouts/slideLayout18.xml"/><Relationship Id="rId4" Type="http://schemas.openxmlformats.org/officeDocument/2006/relationships/image" Target="../media/image63.png"/></Relationships>
</file>

<file path=ppt/slides/_rels/slide4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67.png"/></Relationships>
</file>

<file path=ppt/slides/_rels/slide51.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9.png"/></Relationships>
</file>

<file path=ppt/slides/_rels/slide52.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0708" y="2348908"/>
            <a:ext cx="10515600" cy="1325563"/>
          </a:xfrm>
        </p:spPr>
        <p:txBody>
          <a:bodyPr>
            <a:normAutofit fontScale="90000"/>
          </a:bodyPr>
          <a:lstStyle/>
          <a:p>
            <a:r>
              <a:rPr lang="en-GB" dirty="0" smtClean="0">
                <a:solidFill>
                  <a:srgbClr val="7030A0"/>
                </a:solidFill>
                <a:latin typeface="Arial Black" panose="020B0A04020102020204" pitchFamily="34" charset="0"/>
              </a:rPr>
              <a:t>Week 4</a:t>
            </a:r>
            <a:br>
              <a:rPr lang="en-GB" dirty="0" smtClean="0">
                <a:solidFill>
                  <a:srgbClr val="7030A0"/>
                </a:solidFill>
                <a:latin typeface="Arial Black" panose="020B0A04020102020204" pitchFamily="34" charset="0"/>
              </a:rPr>
            </a:br>
            <a:r>
              <a:rPr lang="en-GB" dirty="0" smtClean="0">
                <a:solidFill>
                  <a:srgbClr val="7030A0"/>
                </a:solidFill>
                <a:latin typeface="Arial Black" panose="020B0A04020102020204" pitchFamily="34" charset="0"/>
              </a:rPr>
              <a:t>‘</a:t>
            </a:r>
            <a:r>
              <a:rPr lang="en-GB" dirty="0">
                <a:solidFill>
                  <a:srgbClr val="7030A0"/>
                </a:solidFill>
                <a:latin typeface="Arial Black" panose="020B0A04020102020204" pitchFamily="34" charset="0"/>
              </a:rPr>
              <a:t>More Powerful Than Any Kind of Narrow Propaganda’: </a:t>
            </a:r>
            <a:r>
              <a:rPr lang="en-GB" dirty="0" smtClean="0">
                <a:solidFill>
                  <a:srgbClr val="7030A0"/>
                </a:solidFill>
                <a:latin typeface="Arial Black" panose="020B0A04020102020204" pitchFamily="34" charset="0"/>
              </a:rPr>
              <a:t/>
            </a:r>
            <a:br>
              <a:rPr lang="en-GB" dirty="0" smtClean="0">
                <a:solidFill>
                  <a:srgbClr val="7030A0"/>
                </a:solidFill>
                <a:latin typeface="Arial Black" panose="020B0A04020102020204" pitchFamily="34" charset="0"/>
              </a:rPr>
            </a:br>
            <a:r>
              <a:rPr lang="en-GB" i="1" dirty="0" err="1" smtClean="0">
                <a:solidFill>
                  <a:srgbClr val="7030A0"/>
                </a:solidFill>
                <a:latin typeface="Arial Black" panose="020B0A04020102020204" pitchFamily="34" charset="0"/>
              </a:rPr>
              <a:t>ctober</a:t>
            </a:r>
            <a:r>
              <a:rPr lang="en-GB" i="1" dirty="0" smtClean="0">
                <a:solidFill>
                  <a:srgbClr val="7030A0"/>
                </a:solidFill>
                <a:latin typeface="Arial Black" panose="020B0A04020102020204" pitchFamily="34" charset="0"/>
              </a:rPr>
              <a:t> </a:t>
            </a:r>
            <a:r>
              <a:rPr lang="en-GB" dirty="0">
                <a:solidFill>
                  <a:srgbClr val="7030A0"/>
                </a:solidFill>
                <a:latin typeface="Arial Black" panose="020B0A04020102020204" pitchFamily="34" charset="0"/>
              </a:rPr>
              <a:t>and the Cinema of the Russian Revolution</a:t>
            </a:r>
          </a:p>
        </p:txBody>
      </p:sp>
    </p:spTree>
    <p:extLst>
      <p:ext uri="{BB962C8B-B14F-4D97-AF65-F5344CB8AC3E}">
        <p14:creationId xmlns:p14="http://schemas.microsoft.com/office/powerpoint/2010/main" val="399796249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136775"/>
            <a:ext cx="10515600" cy="1325563"/>
          </a:xfrm>
        </p:spPr>
        <p:txBody>
          <a:bodyPr>
            <a:normAutofit fontScale="90000"/>
          </a:bodyPr>
          <a:lstStyle/>
          <a:p>
            <a:pPr algn="ctr"/>
            <a:r>
              <a:rPr lang="en-GB" sz="6700" b="1" dirty="0" smtClean="0">
                <a:solidFill>
                  <a:srgbClr val="FF0000"/>
                </a:solidFill>
              </a:rPr>
              <a:t>RUSSIAN REVOLUTION</a:t>
            </a:r>
            <a:br>
              <a:rPr lang="en-GB" sz="6700" b="1" dirty="0" smtClean="0">
                <a:solidFill>
                  <a:srgbClr val="FF0000"/>
                </a:solidFill>
              </a:rPr>
            </a:br>
            <a:r>
              <a:rPr lang="en-GB" b="1" dirty="0">
                <a:solidFill>
                  <a:srgbClr val="FF0000"/>
                </a:solidFill>
              </a:rPr>
              <a:t/>
            </a:r>
            <a:br>
              <a:rPr lang="en-GB" b="1" dirty="0">
                <a:solidFill>
                  <a:srgbClr val="FF0000"/>
                </a:solidFill>
              </a:rPr>
            </a:br>
            <a:r>
              <a:rPr lang="en-GB" b="1" dirty="0" smtClean="0">
                <a:solidFill>
                  <a:srgbClr val="FF0000"/>
                </a:solidFill>
              </a:rPr>
              <a:t>What events, themes, persons and ideas do you associate with the Russian Revolution?  </a:t>
            </a:r>
            <a:endParaRPr lang="en-US" b="1" dirty="0">
              <a:solidFill>
                <a:srgbClr val="FF0000"/>
              </a:solidFill>
            </a:endParaRPr>
          </a:p>
        </p:txBody>
      </p:sp>
    </p:spTree>
    <p:extLst>
      <p:ext uri="{BB962C8B-B14F-4D97-AF65-F5344CB8AC3E}">
        <p14:creationId xmlns:p14="http://schemas.microsoft.com/office/powerpoint/2010/main" val="42677635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3013075"/>
            <a:ext cx="10515600" cy="1325563"/>
          </a:xfrm>
        </p:spPr>
        <p:txBody>
          <a:bodyPr>
            <a:normAutofit fontScale="90000"/>
          </a:bodyPr>
          <a:lstStyle/>
          <a:p>
            <a:pPr algn="ctr"/>
            <a:r>
              <a:rPr lang="en-GB" sz="5300" b="1" dirty="0" smtClean="0">
                <a:solidFill>
                  <a:srgbClr val="FF0000"/>
                </a:solidFill>
              </a:rPr>
              <a:t>RUSSIAN REVOLUTION</a:t>
            </a:r>
            <a:br>
              <a:rPr lang="en-GB" sz="5300" b="1" dirty="0" smtClean="0">
                <a:solidFill>
                  <a:srgbClr val="FF0000"/>
                </a:solidFill>
              </a:rPr>
            </a:br>
            <a:r>
              <a:rPr lang="en-GB" sz="3600" b="1" dirty="0" smtClean="0">
                <a:solidFill>
                  <a:srgbClr val="FF0000"/>
                </a:solidFill>
              </a:rPr>
              <a:t>What events, themes, persons and ideas do you associate with the Russian Revolution?</a:t>
            </a:r>
            <a:br>
              <a:rPr lang="en-GB" sz="3600" b="1" dirty="0" smtClean="0">
                <a:solidFill>
                  <a:srgbClr val="FF0000"/>
                </a:solidFill>
              </a:rPr>
            </a:br>
            <a:r>
              <a:rPr lang="en-GB" sz="3600" b="1" dirty="0" smtClean="0">
                <a:solidFill>
                  <a:srgbClr val="FF0000"/>
                </a:solidFill>
              </a:rPr>
              <a:t/>
            </a:r>
            <a:br>
              <a:rPr lang="en-GB" sz="3600" b="1" dirty="0" smtClean="0">
                <a:solidFill>
                  <a:srgbClr val="FF0000"/>
                </a:solidFill>
              </a:rPr>
            </a:br>
            <a:r>
              <a:rPr lang="en-GB" sz="3600" b="1" dirty="0">
                <a:solidFill>
                  <a:srgbClr val="FF0000"/>
                </a:solidFill>
              </a:rPr>
              <a:t>H</a:t>
            </a:r>
            <a:r>
              <a:rPr lang="en-GB" sz="3600" b="1" dirty="0" smtClean="0">
                <a:solidFill>
                  <a:srgbClr val="FF0000"/>
                </a:solidFill>
              </a:rPr>
              <a:t>ow are the above represented in </a:t>
            </a:r>
            <a:r>
              <a:rPr lang="en-GB" sz="3600" b="1" i="1" dirty="0" smtClean="0">
                <a:solidFill>
                  <a:srgbClr val="FF0000"/>
                </a:solidFill>
              </a:rPr>
              <a:t>October</a:t>
            </a:r>
            <a:r>
              <a:rPr lang="en-GB" sz="3600" b="1" dirty="0" smtClean="0">
                <a:solidFill>
                  <a:srgbClr val="FF0000"/>
                </a:solidFill>
              </a:rPr>
              <a:t>? </a:t>
            </a:r>
            <a:br>
              <a:rPr lang="en-GB" sz="3600" b="1" dirty="0" smtClean="0">
                <a:solidFill>
                  <a:srgbClr val="FF0000"/>
                </a:solidFill>
              </a:rPr>
            </a:br>
            <a:r>
              <a:rPr lang="en-GB" sz="3600" b="1" dirty="0" smtClean="0">
                <a:solidFill>
                  <a:srgbClr val="FF0000"/>
                </a:solidFill>
              </a:rPr>
              <a:t>In what ways does the film record the ‘plot’ of the Russian Revolution?  </a:t>
            </a:r>
            <a:br>
              <a:rPr lang="en-GB" sz="3600" b="1" dirty="0" smtClean="0">
                <a:solidFill>
                  <a:srgbClr val="FF0000"/>
                </a:solidFill>
              </a:rPr>
            </a:br>
            <a:r>
              <a:rPr lang="en-GB" sz="3600" b="1" dirty="0" smtClean="0">
                <a:solidFill>
                  <a:srgbClr val="FF0000"/>
                </a:solidFill>
              </a:rPr>
              <a:t/>
            </a:r>
            <a:br>
              <a:rPr lang="en-GB" sz="3600" b="1" dirty="0" smtClean="0">
                <a:solidFill>
                  <a:srgbClr val="FF0000"/>
                </a:solidFill>
              </a:rPr>
            </a:br>
            <a:r>
              <a:rPr lang="en-GB" sz="3600" b="1" dirty="0" smtClean="0">
                <a:solidFill>
                  <a:srgbClr val="FF0000"/>
                </a:solidFill>
              </a:rPr>
              <a:t>What are seen as the key events and who are the revolution’s key protagonists? What significance do the following individuals – Kerensky, </a:t>
            </a:r>
            <a:r>
              <a:rPr lang="en-GB" sz="3600" b="1" dirty="0" err="1" smtClean="0">
                <a:solidFill>
                  <a:srgbClr val="FF0000"/>
                </a:solidFill>
              </a:rPr>
              <a:t>Kornilov</a:t>
            </a:r>
            <a:r>
              <a:rPr lang="en-GB" sz="3600" b="1" dirty="0" smtClean="0">
                <a:solidFill>
                  <a:srgbClr val="FF0000"/>
                </a:solidFill>
              </a:rPr>
              <a:t>, Trotsky, Lenin – play in the film/revolution?</a:t>
            </a:r>
            <a:endParaRPr lang="en-US" sz="3600" b="1" dirty="0">
              <a:solidFill>
                <a:srgbClr val="FF0000"/>
              </a:solidFill>
            </a:endParaRPr>
          </a:p>
        </p:txBody>
      </p:sp>
    </p:spTree>
    <p:extLst>
      <p:ext uri="{BB962C8B-B14F-4D97-AF65-F5344CB8AC3E}">
        <p14:creationId xmlns:p14="http://schemas.microsoft.com/office/powerpoint/2010/main" val="203992268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32098" y="1201681"/>
            <a:ext cx="11327803" cy="5398135"/>
          </a:xfrm>
        </p:spPr>
        <p:txBody>
          <a:bodyPr>
            <a:normAutofit fontScale="92500" lnSpcReduction="20000"/>
          </a:bodyPr>
          <a:lstStyle/>
          <a:p>
            <a:pPr marL="45720" indent="0" algn="just">
              <a:buNone/>
            </a:pPr>
            <a:r>
              <a:rPr lang="en-GB" b="1" dirty="0" smtClean="0"/>
              <a:t>February Revolution 1917 </a:t>
            </a:r>
            <a:r>
              <a:rPr lang="en-GB" dirty="0" smtClean="0"/>
              <a:t>(March in new calendar):</a:t>
            </a:r>
          </a:p>
          <a:p>
            <a:pPr algn="just">
              <a:buFontTx/>
              <a:buChar char="-"/>
            </a:pPr>
            <a:r>
              <a:rPr lang="en-GB" dirty="0" smtClean="0"/>
              <a:t>Abdication of Tsar</a:t>
            </a:r>
          </a:p>
          <a:p>
            <a:pPr algn="just">
              <a:buFontTx/>
              <a:buChar char="-"/>
            </a:pPr>
            <a:r>
              <a:rPr lang="en-GB" dirty="0" smtClean="0"/>
              <a:t>Formation of Provisional Government led by Alexander Kerensky</a:t>
            </a:r>
          </a:p>
          <a:p>
            <a:pPr algn="just">
              <a:buFontTx/>
              <a:buChar char="-"/>
            </a:pPr>
            <a:r>
              <a:rPr lang="en-GB" dirty="0" smtClean="0"/>
              <a:t>Dual power arrangement (provisional government and Soviets)</a:t>
            </a:r>
          </a:p>
          <a:p>
            <a:pPr marL="45720" indent="0" algn="just">
              <a:buNone/>
            </a:pPr>
            <a:endParaRPr lang="en-GB" dirty="0"/>
          </a:p>
          <a:p>
            <a:pPr marL="45720" indent="0" algn="just">
              <a:buNone/>
            </a:pPr>
            <a:r>
              <a:rPr lang="en-GB" b="1" dirty="0" smtClean="0"/>
              <a:t>October Revolution 1917 </a:t>
            </a:r>
            <a:r>
              <a:rPr lang="en-GB" dirty="0"/>
              <a:t>(November in </a:t>
            </a:r>
            <a:r>
              <a:rPr lang="en-GB" dirty="0" smtClean="0"/>
              <a:t>new calendar):</a:t>
            </a:r>
          </a:p>
          <a:p>
            <a:pPr algn="just">
              <a:buFontTx/>
              <a:buChar char="-"/>
            </a:pPr>
            <a:r>
              <a:rPr lang="en-GB" dirty="0" smtClean="0"/>
              <a:t>Bolshevik overthrow of Provisional Government</a:t>
            </a:r>
          </a:p>
          <a:p>
            <a:pPr algn="just">
              <a:buFontTx/>
              <a:buChar char="-"/>
            </a:pPr>
            <a:r>
              <a:rPr lang="en-GB" dirty="0" smtClean="0"/>
              <a:t>Bolsheviks renamed Russian Communist Party</a:t>
            </a:r>
          </a:p>
          <a:p>
            <a:pPr marL="0" indent="0" algn="just">
              <a:buNone/>
            </a:pPr>
            <a:endParaRPr lang="en-GB" b="1" dirty="0" smtClean="0"/>
          </a:p>
          <a:p>
            <a:pPr marL="0" indent="0" algn="just">
              <a:buNone/>
            </a:pPr>
            <a:r>
              <a:rPr lang="en-GB" b="1" dirty="0" smtClean="0"/>
              <a:t>Russian Civil War 1918–1924</a:t>
            </a:r>
          </a:p>
          <a:p>
            <a:pPr algn="just">
              <a:buFontTx/>
              <a:buChar char="-"/>
            </a:pPr>
            <a:r>
              <a:rPr lang="en-GB" dirty="0" smtClean="0"/>
              <a:t>‘Reds’ (Russian communist revolutionaries) vs. ‘Whites’ (royalists, provisional gov’t loyalists, anti-Bolsheviks; supported by international alliance)</a:t>
            </a:r>
          </a:p>
          <a:p>
            <a:pPr marL="0" indent="0" algn="just">
              <a:buNone/>
            </a:pPr>
            <a:r>
              <a:rPr lang="en-GB" sz="2400" dirty="0" smtClean="0"/>
              <a:t>   </a:t>
            </a:r>
          </a:p>
          <a:p>
            <a:pPr>
              <a:buFontTx/>
              <a:buChar char="-"/>
            </a:pPr>
            <a:endParaRPr lang="en-GB" sz="2400" dirty="0"/>
          </a:p>
          <a:p>
            <a:pPr>
              <a:buFontTx/>
              <a:buChar char="-"/>
            </a:pPr>
            <a:endParaRPr lang="en-GB" sz="2400" dirty="0"/>
          </a:p>
          <a:p>
            <a:pPr marL="45720" indent="0">
              <a:buNone/>
            </a:pPr>
            <a:endParaRPr lang="en-GB" dirty="0" smtClean="0"/>
          </a:p>
          <a:p>
            <a:pPr marL="45720" indent="0">
              <a:buNone/>
            </a:pPr>
            <a:endParaRPr lang="en-US" dirty="0"/>
          </a:p>
        </p:txBody>
      </p:sp>
      <p:sp>
        <p:nvSpPr>
          <p:cNvPr id="3" name="Title 2"/>
          <p:cNvSpPr>
            <a:spLocks noGrp="1"/>
          </p:cNvSpPr>
          <p:nvPr>
            <p:ph type="title"/>
          </p:nvPr>
        </p:nvSpPr>
        <p:spPr>
          <a:xfrm>
            <a:off x="838200" y="134302"/>
            <a:ext cx="10515600" cy="1325563"/>
          </a:xfrm>
        </p:spPr>
        <p:txBody>
          <a:bodyPr>
            <a:normAutofit/>
          </a:bodyPr>
          <a:lstStyle/>
          <a:p>
            <a:pPr algn="ctr"/>
            <a:r>
              <a:rPr lang="en-GB" sz="3200" b="1" dirty="0" smtClean="0"/>
              <a:t>Russian Revolution(s)</a:t>
            </a:r>
            <a:endParaRPr lang="en-US" sz="3200" b="1" dirty="0"/>
          </a:p>
        </p:txBody>
      </p:sp>
    </p:spTree>
    <p:extLst>
      <p:ext uri="{BB962C8B-B14F-4D97-AF65-F5344CB8AC3E}">
        <p14:creationId xmlns:p14="http://schemas.microsoft.com/office/powerpoint/2010/main" val="302517962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86450" y="0"/>
            <a:ext cx="10515600" cy="1325563"/>
          </a:xfrm>
        </p:spPr>
        <p:txBody>
          <a:bodyPr>
            <a:normAutofit/>
          </a:bodyPr>
          <a:lstStyle/>
          <a:p>
            <a:pPr algn="ctr"/>
            <a:endParaRPr lang="en-US" sz="2800" i="1" dirty="0"/>
          </a:p>
        </p:txBody>
      </p:sp>
      <p:sp>
        <p:nvSpPr>
          <p:cNvPr id="3" name="Content Placeholder 2"/>
          <p:cNvSpPr>
            <a:spLocks noGrp="1"/>
          </p:cNvSpPr>
          <p:nvPr>
            <p:ph idx="1"/>
          </p:nvPr>
        </p:nvSpPr>
        <p:spPr>
          <a:xfrm>
            <a:off x="400050" y="392538"/>
            <a:ext cx="7962900" cy="6122562"/>
          </a:xfrm>
        </p:spPr>
        <p:txBody>
          <a:bodyPr>
            <a:normAutofit fontScale="85000" lnSpcReduction="20000"/>
          </a:bodyPr>
          <a:lstStyle/>
          <a:p>
            <a:pPr marL="0" indent="0">
              <a:buNone/>
            </a:pPr>
            <a:r>
              <a:rPr lang="en-GB" b="1" u="sng" dirty="0" smtClean="0"/>
              <a:t>ACT ONE</a:t>
            </a:r>
          </a:p>
          <a:p>
            <a:pPr>
              <a:buFontTx/>
              <a:buChar char="-"/>
            </a:pPr>
            <a:r>
              <a:rPr lang="en-GB" b="1" dirty="0" smtClean="0"/>
              <a:t>February Revolution: formation of provisional government</a:t>
            </a:r>
          </a:p>
          <a:p>
            <a:pPr>
              <a:buFontTx/>
              <a:buChar char="-"/>
            </a:pPr>
            <a:r>
              <a:rPr lang="en-GB" b="1" dirty="0" smtClean="0"/>
              <a:t>Return of Lenin</a:t>
            </a:r>
          </a:p>
          <a:p>
            <a:pPr marL="0" indent="0">
              <a:buNone/>
            </a:pPr>
            <a:endParaRPr lang="en-GB" b="1" dirty="0"/>
          </a:p>
          <a:p>
            <a:pPr marL="0" indent="0">
              <a:buNone/>
            </a:pPr>
            <a:r>
              <a:rPr lang="en-GB" b="1" u="sng" dirty="0" smtClean="0"/>
              <a:t>ACT TWO</a:t>
            </a:r>
          </a:p>
          <a:p>
            <a:pPr>
              <a:buFontTx/>
              <a:buChar char="-"/>
            </a:pPr>
            <a:r>
              <a:rPr lang="en-GB" b="1" dirty="0" smtClean="0"/>
              <a:t>July Days: strikes &amp; street fight by Bolsheviks &amp; Anarchists; supressed by Kerensky’s provisional government</a:t>
            </a:r>
          </a:p>
          <a:p>
            <a:pPr>
              <a:buFontTx/>
              <a:buChar char="-"/>
            </a:pPr>
            <a:r>
              <a:rPr lang="en-GB" b="1" dirty="0" err="1" smtClean="0"/>
              <a:t>Kornilov</a:t>
            </a:r>
            <a:r>
              <a:rPr lang="en-GB" b="1" dirty="0" smtClean="0"/>
              <a:t> affair: attempted </a:t>
            </a:r>
            <a:r>
              <a:rPr lang="en-GB" b="1" dirty="0"/>
              <a:t>coup d'état against provisional government</a:t>
            </a:r>
          </a:p>
          <a:p>
            <a:pPr marL="0" indent="0">
              <a:buNone/>
            </a:pPr>
            <a:endParaRPr lang="en-GB" b="1" u="sng" dirty="0" smtClean="0"/>
          </a:p>
          <a:p>
            <a:pPr marL="0" indent="0">
              <a:buNone/>
            </a:pPr>
            <a:r>
              <a:rPr lang="en-GB" b="1" u="sng" dirty="0" smtClean="0"/>
              <a:t>ACT THREE</a:t>
            </a:r>
          </a:p>
          <a:p>
            <a:pPr>
              <a:buFontTx/>
              <a:buChar char="-"/>
            </a:pPr>
            <a:r>
              <a:rPr lang="en-GB" b="1" dirty="0" smtClean="0"/>
              <a:t>Lenin and the Bolsheviks plot insurrection</a:t>
            </a:r>
          </a:p>
          <a:p>
            <a:pPr marL="0" indent="0">
              <a:buNone/>
            </a:pPr>
            <a:endParaRPr lang="en-GB" b="1" dirty="0"/>
          </a:p>
          <a:p>
            <a:pPr marL="0" indent="0">
              <a:buNone/>
            </a:pPr>
            <a:r>
              <a:rPr lang="en-GB" b="1" u="sng" dirty="0" smtClean="0"/>
              <a:t>ACTS FOUR and FIVE</a:t>
            </a:r>
          </a:p>
          <a:p>
            <a:pPr>
              <a:buFontTx/>
              <a:buChar char="-"/>
            </a:pPr>
            <a:r>
              <a:rPr lang="en-GB" b="1" dirty="0" smtClean="0"/>
              <a:t>Bolshevik seizure of Petrograd; ‘storming’ of the Winter Palace</a:t>
            </a:r>
          </a:p>
          <a:p>
            <a:pPr>
              <a:buFontTx/>
              <a:buChar char="-"/>
            </a:pPr>
            <a:r>
              <a:rPr lang="en-GB" b="1" dirty="0" smtClean="0"/>
              <a:t>Victory of “Workers’ and Peasants’ Revolution”</a:t>
            </a:r>
          </a:p>
        </p:txBody>
      </p:sp>
      <p:pic>
        <p:nvPicPr>
          <p:cNvPr id="5" name="Picture 4"/>
          <p:cNvPicPr>
            <a:picLocks noChangeAspect="1"/>
          </p:cNvPicPr>
          <p:nvPr/>
        </p:nvPicPr>
        <p:blipFill>
          <a:blip r:embed="rId2"/>
          <a:stretch>
            <a:fillRect/>
          </a:stretch>
        </p:blipFill>
        <p:spPr>
          <a:xfrm>
            <a:off x="8515350" y="-1"/>
            <a:ext cx="3676650" cy="4692759"/>
          </a:xfrm>
          <a:prstGeom prst="rect">
            <a:avLst/>
          </a:prstGeom>
        </p:spPr>
      </p:pic>
      <p:pic>
        <p:nvPicPr>
          <p:cNvPr id="6" name="Picture 5"/>
          <p:cNvPicPr>
            <a:picLocks noChangeAspect="1"/>
          </p:cNvPicPr>
          <p:nvPr/>
        </p:nvPicPr>
        <p:blipFill>
          <a:blip r:embed="rId3"/>
          <a:stretch>
            <a:fillRect/>
          </a:stretch>
        </p:blipFill>
        <p:spPr>
          <a:xfrm>
            <a:off x="8515350" y="4282748"/>
            <a:ext cx="3676650" cy="2575252"/>
          </a:xfrm>
          <a:prstGeom prst="rect">
            <a:avLst/>
          </a:prstGeom>
        </p:spPr>
      </p:pic>
    </p:spTree>
    <p:extLst>
      <p:ext uri="{BB962C8B-B14F-4D97-AF65-F5344CB8AC3E}">
        <p14:creationId xmlns:p14="http://schemas.microsoft.com/office/powerpoint/2010/main" val="161442093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3" name="Picture 2"/>
          <p:cNvPicPr>
            <a:picLocks noChangeAspect="1"/>
          </p:cNvPicPr>
          <p:nvPr/>
        </p:nvPicPr>
        <p:blipFill>
          <a:blip r:embed="rId2"/>
          <a:stretch>
            <a:fillRect/>
          </a:stretch>
        </p:blipFill>
        <p:spPr>
          <a:xfrm>
            <a:off x="0" y="0"/>
            <a:ext cx="5905500" cy="4038600"/>
          </a:xfrm>
          <a:prstGeom prst="rect">
            <a:avLst/>
          </a:prstGeom>
        </p:spPr>
      </p:pic>
      <p:sp>
        <p:nvSpPr>
          <p:cNvPr id="4" name="Rectangle 3"/>
          <p:cNvSpPr/>
          <p:nvPr/>
        </p:nvSpPr>
        <p:spPr>
          <a:xfrm>
            <a:off x="438150" y="4247970"/>
            <a:ext cx="3333750" cy="2062103"/>
          </a:xfrm>
          <a:prstGeom prst="rect">
            <a:avLst/>
          </a:prstGeom>
        </p:spPr>
        <p:txBody>
          <a:bodyPr wrap="square">
            <a:spAutoFit/>
          </a:bodyPr>
          <a:lstStyle/>
          <a:p>
            <a:r>
              <a:rPr lang="en-US" sz="2800" b="1" dirty="0" smtClean="0"/>
              <a:t>Alexander Kerensky (1881-1970)</a:t>
            </a:r>
            <a:r>
              <a:rPr lang="en-US" sz="2800" dirty="0" smtClean="0"/>
              <a:t>, </a:t>
            </a:r>
            <a:r>
              <a:rPr lang="en-US" dirty="0" smtClean="0"/>
              <a:t>prime minister of Russia's provisional government in 1917; and as played by Nikolai Popov in </a:t>
            </a:r>
            <a:r>
              <a:rPr lang="en-US" i="1" dirty="0" smtClean="0"/>
              <a:t>October</a:t>
            </a:r>
            <a:endParaRPr lang="en-US" dirty="0"/>
          </a:p>
        </p:txBody>
      </p:sp>
      <p:pic>
        <p:nvPicPr>
          <p:cNvPr id="8" name="Picture 7"/>
          <p:cNvPicPr>
            <a:picLocks noChangeAspect="1"/>
          </p:cNvPicPr>
          <p:nvPr/>
        </p:nvPicPr>
        <p:blipFill>
          <a:blip r:embed="rId3"/>
          <a:stretch>
            <a:fillRect/>
          </a:stretch>
        </p:blipFill>
        <p:spPr>
          <a:xfrm>
            <a:off x="4252912" y="2375084"/>
            <a:ext cx="3305175" cy="4464507"/>
          </a:xfrm>
          <a:prstGeom prst="rect">
            <a:avLst/>
          </a:prstGeom>
        </p:spPr>
      </p:pic>
      <p:pic>
        <p:nvPicPr>
          <p:cNvPr id="9" name="Picture 8"/>
          <p:cNvPicPr>
            <a:picLocks noChangeAspect="1"/>
          </p:cNvPicPr>
          <p:nvPr/>
        </p:nvPicPr>
        <p:blipFill>
          <a:blip r:embed="rId4"/>
          <a:stretch>
            <a:fillRect/>
          </a:stretch>
        </p:blipFill>
        <p:spPr>
          <a:xfrm>
            <a:off x="7558087" y="3377338"/>
            <a:ext cx="4633913" cy="3462254"/>
          </a:xfrm>
          <a:prstGeom prst="rect">
            <a:avLst/>
          </a:prstGeom>
        </p:spPr>
      </p:pic>
      <p:pic>
        <p:nvPicPr>
          <p:cNvPr id="10" name="Picture 9"/>
          <p:cNvPicPr>
            <a:picLocks noChangeAspect="1"/>
          </p:cNvPicPr>
          <p:nvPr/>
        </p:nvPicPr>
        <p:blipFill>
          <a:blip r:embed="rId5"/>
          <a:stretch>
            <a:fillRect/>
          </a:stretch>
        </p:blipFill>
        <p:spPr>
          <a:xfrm>
            <a:off x="7558087" y="-23813"/>
            <a:ext cx="4633913" cy="3475435"/>
          </a:xfrm>
          <a:prstGeom prst="rect">
            <a:avLst/>
          </a:prstGeom>
        </p:spPr>
      </p:pic>
    </p:spTree>
    <p:extLst>
      <p:ext uri="{BB962C8B-B14F-4D97-AF65-F5344CB8AC3E}">
        <p14:creationId xmlns:p14="http://schemas.microsoft.com/office/powerpoint/2010/main" val="216153197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5404618" y="1248075"/>
            <a:ext cx="2672582" cy="3498653"/>
          </a:xfrm>
          <a:prstGeom prst="rect">
            <a:avLst/>
          </a:prstGeom>
        </p:spPr>
      </p:pic>
      <p:sp>
        <p:nvSpPr>
          <p:cNvPr id="2" name="Title 1"/>
          <p:cNvSpPr>
            <a:spLocks noGrp="1"/>
          </p:cNvSpPr>
          <p:nvPr>
            <p:ph type="title"/>
          </p:nvPr>
        </p:nvSpPr>
        <p:spPr>
          <a:xfrm>
            <a:off x="552450" y="185055"/>
            <a:ext cx="10134600" cy="1325563"/>
          </a:xfrm>
        </p:spPr>
        <p:txBody>
          <a:bodyPr/>
          <a:lstStyle/>
          <a:p>
            <a:pPr algn="ctr"/>
            <a:r>
              <a:rPr lang="en-US" dirty="0" err="1" smtClean="0"/>
              <a:t>Lavr</a:t>
            </a:r>
            <a:r>
              <a:rPr lang="en-US" dirty="0" smtClean="0"/>
              <a:t> </a:t>
            </a:r>
            <a:r>
              <a:rPr lang="en-US" dirty="0" err="1" smtClean="0"/>
              <a:t>Kornilov</a:t>
            </a:r>
            <a:r>
              <a:rPr lang="en-US" dirty="0" smtClean="0"/>
              <a:t> (1870-1918)</a:t>
            </a:r>
            <a:endParaRPr lang="en-US" dirty="0"/>
          </a:p>
        </p:txBody>
      </p:sp>
      <p:sp>
        <p:nvSpPr>
          <p:cNvPr id="4" name="Content Placeholder 1"/>
          <p:cNvSpPr txBox="1">
            <a:spLocks/>
          </p:cNvSpPr>
          <p:nvPr/>
        </p:nvSpPr>
        <p:spPr>
          <a:xfrm>
            <a:off x="552450" y="4937759"/>
            <a:ext cx="8224018" cy="2642282"/>
          </a:xfrm>
          <a:prstGeom prst="rect">
            <a:avLst/>
          </a:prstGeom>
        </p:spPr>
        <p:txBody>
          <a:bodyPr lIns="180000" tIns="180000" rIns="180000" bIns="14400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General in Imperial Russian army</a:t>
            </a:r>
          </a:p>
          <a:p>
            <a:r>
              <a:rPr lang="en-GB" dirty="0" smtClean="0"/>
              <a:t>Leader of failed August coup d'état against provisional government</a:t>
            </a:r>
            <a:endParaRPr lang="en-GB" dirty="0"/>
          </a:p>
        </p:txBody>
      </p:sp>
      <p:pic>
        <p:nvPicPr>
          <p:cNvPr id="5" name="Picture 4"/>
          <p:cNvPicPr>
            <a:picLocks noChangeAspect="1"/>
          </p:cNvPicPr>
          <p:nvPr/>
        </p:nvPicPr>
        <p:blipFill>
          <a:blip r:embed="rId3"/>
          <a:stretch>
            <a:fillRect/>
          </a:stretch>
        </p:blipFill>
        <p:spPr>
          <a:xfrm>
            <a:off x="8505240" y="1312811"/>
            <a:ext cx="3486735" cy="4414058"/>
          </a:xfrm>
          <a:prstGeom prst="rect">
            <a:avLst/>
          </a:prstGeom>
        </p:spPr>
      </p:pic>
      <p:pic>
        <p:nvPicPr>
          <p:cNvPr id="6" name="Picture 5"/>
          <p:cNvPicPr>
            <a:picLocks noChangeAspect="1"/>
          </p:cNvPicPr>
          <p:nvPr/>
        </p:nvPicPr>
        <p:blipFill rotWithShape="1">
          <a:blip r:embed="rId4"/>
          <a:srcRect l="13889" t="6666" r="22049" b="6666"/>
          <a:stretch/>
        </p:blipFill>
        <p:spPr>
          <a:xfrm>
            <a:off x="513765" y="1312811"/>
            <a:ext cx="4057650" cy="3430859"/>
          </a:xfrm>
          <a:prstGeom prst="rect">
            <a:avLst/>
          </a:prstGeom>
        </p:spPr>
      </p:pic>
    </p:spTree>
    <p:extLst>
      <p:ext uri="{BB962C8B-B14F-4D97-AF65-F5344CB8AC3E}">
        <p14:creationId xmlns:p14="http://schemas.microsoft.com/office/powerpoint/2010/main" val="124657115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Leon Trotsky (1879-1940)</a:t>
            </a:r>
            <a:endParaRPr lang="en-US" dirty="0"/>
          </a:p>
        </p:txBody>
      </p:sp>
      <p:pic>
        <p:nvPicPr>
          <p:cNvPr id="3" name="Picture 2"/>
          <p:cNvPicPr>
            <a:picLocks noChangeAspect="1"/>
          </p:cNvPicPr>
          <p:nvPr/>
        </p:nvPicPr>
        <p:blipFill>
          <a:blip r:embed="rId2"/>
          <a:stretch>
            <a:fillRect/>
          </a:stretch>
        </p:blipFill>
        <p:spPr>
          <a:xfrm>
            <a:off x="8487784" y="1561571"/>
            <a:ext cx="3236931" cy="4811257"/>
          </a:xfrm>
          <a:prstGeom prst="rect">
            <a:avLst/>
          </a:prstGeom>
        </p:spPr>
      </p:pic>
      <p:sp>
        <p:nvSpPr>
          <p:cNvPr id="4" name="Rectangle 3"/>
          <p:cNvSpPr/>
          <p:nvPr/>
        </p:nvSpPr>
        <p:spPr>
          <a:xfrm>
            <a:off x="326013" y="1563413"/>
            <a:ext cx="7978891" cy="1200329"/>
          </a:xfrm>
          <a:prstGeom prst="rect">
            <a:avLst/>
          </a:prstGeom>
        </p:spPr>
        <p:txBody>
          <a:bodyPr wrap="square">
            <a:spAutoFit/>
          </a:bodyPr>
          <a:lstStyle/>
          <a:p>
            <a:pPr marL="285750" indent="-285750">
              <a:buFont typeface="Arial" panose="020B0604020202020204" pitchFamily="34" charset="0"/>
              <a:buChar char="•"/>
            </a:pPr>
            <a:r>
              <a:rPr lang="en-GB" sz="2400" dirty="0" smtClean="0"/>
              <a:t>Intellectual and revolutionary theoretician</a:t>
            </a:r>
            <a:endParaRPr lang="en-US" sz="2400" dirty="0" smtClean="0"/>
          </a:p>
          <a:p>
            <a:pPr marL="285750" indent="-285750">
              <a:buFont typeface="Arial" panose="020B0604020202020204" pitchFamily="34" charset="0"/>
              <a:buChar char="•"/>
            </a:pPr>
            <a:r>
              <a:rPr lang="en-US" sz="2400" dirty="0" smtClean="0"/>
              <a:t>Founder and commander of the Red Army; general in Russian Civil War</a:t>
            </a:r>
            <a:endParaRPr lang="en-US" sz="2400" dirty="0"/>
          </a:p>
        </p:txBody>
      </p:sp>
      <p:pic>
        <p:nvPicPr>
          <p:cNvPr id="5" name="Picture 4"/>
          <p:cNvPicPr>
            <a:picLocks noChangeAspect="1"/>
          </p:cNvPicPr>
          <p:nvPr/>
        </p:nvPicPr>
        <p:blipFill rotWithShape="1">
          <a:blip r:embed="rId3"/>
          <a:srcRect l="8464" t="6588" r="9869" b="13412"/>
          <a:stretch/>
        </p:blipFill>
        <p:spPr>
          <a:xfrm>
            <a:off x="559398" y="3037409"/>
            <a:ext cx="5447851" cy="3335419"/>
          </a:xfrm>
          <a:prstGeom prst="rect">
            <a:avLst/>
          </a:prstGeom>
        </p:spPr>
      </p:pic>
    </p:spTree>
    <p:extLst>
      <p:ext uri="{BB962C8B-B14F-4D97-AF65-F5344CB8AC3E}">
        <p14:creationId xmlns:p14="http://schemas.microsoft.com/office/powerpoint/2010/main" val="41808327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1450" y="1510618"/>
            <a:ext cx="4680133" cy="5042263"/>
          </a:xfrm>
        </p:spPr>
        <p:txBody>
          <a:bodyPr lIns="180000" tIns="180000" rIns="180000" bIns="144000">
            <a:normAutofit fontScale="92500" lnSpcReduction="20000"/>
          </a:bodyPr>
          <a:lstStyle/>
          <a:p>
            <a:r>
              <a:rPr lang="en-GB" sz="2800" dirty="0" smtClean="0"/>
              <a:t>Leader of Bolshevik Revolution</a:t>
            </a:r>
            <a:endParaRPr lang="en-US" sz="2800" dirty="0" smtClean="0"/>
          </a:p>
          <a:p>
            <a:r>
              <a:rPr lang="en-US" sz="2800" dirty="0" smtClean="0"/>
              <a:t>Middle-class </a:t>
            </a:r>
            <a:r>
              <a:rPr lang="en-US" sz="2800" dirty="0"/>
              <a:t>family of mixed </a:t>
            </a:r>
            <a:r>
              <a:rPr lang="en-US" sz="2800" dirty="0" smtClean="0"/>
              <a:t>ancestry (mother part-Jewish)</a:t>
            </a:r>
          </a:p>
          <a:p>
            <a:r>
              <a:rPr lang="en-GB" sz="2800" dirty="0" smtClean="0"/>
              <a:t>Trained as lawyer; embraced Marxist cause while at university in 1890s (e.g. translating </a:t>
            </a:r>
            <a:r>
              <a:rPr lang="en-GB" sz="2800" i="1" dirty="0" smtClean="0"/>
              <a:t>Communist Manifesto </a:t>
            </a:r>
            <a:r>
              <a:rPr lang="en-GB" sz="2800" dirty="0" smtClean="0"/>
              <a:t>into Russian)</a:t>
            </a:r>
          </a:p>
          <a:p>
            <a:r>
              <a:rPr lang="en-GB" sz="2800" dirty="0" smtClean="0"/>
              <a:t>Became member of Russian Social Democratic Labour/Worker’s Party 1893</a:t>
            </a:r>
          </a:p>
          <a:p>
            <a:r>
              <a:rPr lang="en-GB" dirty="0" smtClean="0"/>
              <a:t>Played by </a:t>
            </a:r>
            <a:r>
              <a:rPr lang="en-GB" dirty="0" err="1" smtClean="0"/>
              <a:t>Vasili</a:t>
            </a:r>
            <a:r>
              <a:rPr lang="en-GB" dirty="0" smtClean="0"/>
              <a:t> </a:t>
            </a:r>
            <a:r>
              <a:rPr lang="en-GB" dirty="0" err="1" smtClean="0"/>
              <a:t>Nikandrov</a:t>
            </a:r>
            <a:r>
              <a:rPr lang="en-GB" dirty="0" smtClean="0"/>
              <a:t> in </a:t>
            </a:r>
            <a:r>
              <a:rPr lang="en-GB" i="1" dirty="0" smtClean="0"/>
              <a:t>October</a:t>
            </a:r>
            <a:endParaRPr lang="en-GB" sz="2800" dirty="0" smtClean="0"/>
          </a:p>
          <a:p>
            <a:endParaRPr lang="en-GB" sz="2800" dirty="0" smtClean="0"/>
          </a:p>
        </p:txBody>
      </p:sp>
      <p:sp>
        <p:nvSpPr>
          <p:cNvPr id="3" name="Title 2"/>
          <p:cNvSpPr>
            <a:spLocks noGrp="1"/>
          </p:cNvSpPr>
          <p:nvPr>
            <p:ph type="title"/>
          </p:nvPr>
        </p:nvSpPr>
        <p:spPr>
          <a:xfrm>
            <a:off x="742950" y="185056"/>
            <a:ext cx="10515600" cy="1325563"/>
          </a:xfrm>
        </p:spPr>
        <p:txBody>
          <a:bodyPr/>
          <a:lstStyle/>
          <a:p>
            <a:pPr algn="ctr"/>
            <a:r>
              <a:rPr lang="en-US" dirty="0" smtClean="0"/>
              <a:t>Vladimir </a:t>
            </a:r>
            <a:r>
              <a:rPr lang="en-US" dirty="0" err="1" smtClean="0"/>
              <a:t>Ilyich</a:t>
            </a:r>
            <a:r>
              <a:rPr lang="en-US" dirty="0" smtClean="0"/>
              <a:t> Lenin [Ulyanov] (1870–1924)</a:t>
            </a:r>
            <a:endParaRPr lang="en-US" dirty="0"/>
          </a:p>
        </p:txBody>
      </p:sp>
      <p:pic>
        <p:nvPicPr>
          <p:cNvPr id="4" name="Picture 3"/>
          <p:cNvPicPr>
            <a:picLocks noChangeAspect="1"/>
          </p:cNvPicPr>
          <p:nvPr/>
        </p:nvPicPr>
        <p:blipFill>
          <a:blip r:embed="rId2"/>
          <a:stretch>
            <a:fillRect/>
          </a:stretch>
        </p:blipFill>
        <p:spPr>
          <a:xfrm>
            <a:off x="5029267" y="1510619"/>
            <a:ext cx="3236930" cy="5042263"/>
          </a:xfrm>
          <a:prstGeom prst="rect">
            <a:avLst/>
          </a:prstGeom>
        </p:spPr>
      </p:pic>
      <p:pic>
        <p:nvPicPr>
          <p:cNvPr id="5" name="Picture 4"/>
          <p:cNvPicPr>
            <a:picLocks noChangeAspect="1"/>
          </p:cNvPicPr>
          <p:nvPr/>
        </p:nvPicPr>
        <p:blipFill>
          <a:blip r:embed="rId3"/>
          <a:stretch>
            <a:fillRect/>
          </a:stretch>
        </p:blipFill>
        <p:spPr>
          <a:xfrm>
            <a:off x="8266190" y="1510619"/>
            <a:ext cx="3831507" cy="5042263"/>
          </a:xfrm>
          <a:prstGeom prst="rect">
            <a:avLst/>
          </a:prstGeom>
        </p:spPr>
      </p:pic>
    </p:spTree>
    <p:extLst>
      <p:ext uri="{BB962C8B-B14F-4D97-AF65-F5344CB8AC3E}">
        <p14:creationId xmlns:p14="http://schemas.microsoft.com/office/powerpoint/2010/main" val="258184441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72867" y="1619793"/>
            <a:ext cx="8458146" cy="5042263"/>
          </a:xfrm>
        </p:spPr>
        <p:txBody>
          <a:bodyPr lIns="180000" tIns="180000" rIns="180000" bIns="144000">
            <a:normAutofit/>
          </a:bodyPr>
          <a:lstStyle/>
          <a:p>
            <a:r>
              <a:rPr lang="en-GB" sz="2800" dirty="0" smtClean="0"/>
              <a:t>Imprisoned and exiled to Siberia, 1897–1900; followed by years living in London, Munich and Geneva</a:t>
            </a:r>
          </a:p>
          <a:p>
            <a:r>
              <a:rPr lang="en-GB" sz="2800" dirty="0" smtClean="0"/>
              <a:t>Engineers split at 1903 conference of Social Democrats: </a:t>
            </a:r>
          </a:p>
          <a:p>
            <a:pPr lvl="1">
              <a:buFontTx/>
              <a:buChar char="-"/>
            </a:pPr>
            <a:r>
              <a:rPr lang="en-GB" sz="2600" i="1" dirty="0" smtClean="0"/>
              <a:t>Bolsheviks </a:t>
            </a:r>
            <a:r>
              <a:rPr lang="en-GB" sz="2600" dirty="0" smtClean="0"/>
              <a:t>(Leninist ‘majority’)</a:t>
            </a:r>
          </a:p>
          <a:p>
            <a:pPr lvl="1">
              <a:buFontTx/>
              <a:buChar char="-"/>
            </a:pPr>
            <a:r>
              <a:rPr lang="en-GB" sz="2600" i="1" dirty="0" smtClean="0"/>
              <a:t>Mensheviks </a:t>
            </a:r>
            <a:r>
              <a:rPr lang="en-GB" sz="2600" dirty="0" smtClean="0"/>
              <a:t>(non-Leninist ‘minority’)</a:t>
            </a:r>
            <a:endParaRPr lang="en-GB" sz="2600" i="1" dirty="0" smtClean="0"/>
          </a:p>
          <a:p>
            <a:r>
              <a:rPr lang="en-GB" sz="2800" dirty="0" smtClean="0"/>
              <a:t>Returned to Russia 1905 during attempted revolution; exiled again in 1907 through to his return in April 1917, leading October Revolution</a:t>
            </a:r>
          </a:p>
          <a:p>
            <a:endParaRPr lang="en-GB" sz="2800" dirty="0" smtClean="0"/>
          </a:p>
          <a:p>
            <a:pPr marL="45720" indent="0">
              <a:buNone/>
            </a:pPr>
            <a:endParaRPr lang="en-GB" sz="2800" dirty="0" smtClean="0"/>
          </a:p>
        </p:txBody>
      </p:sp>
      <p:sp>
        <p:nvSpPr>
          <p:cNvPr id="3" name="Title 2"/>
          <p:cNvSpPr>
            <a:spLocks noGrp="1"/>
          </p:cNvSpPr>
          <p:nvPr>
            <p:ph type="title"/>
          </p:nvPr>
        </p:nvSpPr>
        <p:spPr/>
        <p:txBody>
          <a:bodyPr/>
          <a:lstStyle/>
          <a:p>
            <a:pPr algn="ctr"/>
            <a:r>
              <a:rPr lang="en-US" dirty="0"/>
              <a:t>Vladimir </a:t>
            </a:r>
            <a:r>
              <a:rPr lang="en-US" dirty="0" err="1"/>
              <a:t>Ilyich</a:t>
            </a:r>
            <a:r>
              <a:rPr lang="en-US" dirty="0"/>
              <a:t> Lenin [Ulyanov] (1870–1924)</a:t>
            </a:r>
            <a:endParaRPr lang="en-GB" b="1" dirty="0"/>
          </a:p>
        </p:txBody>
      </p:sp>
      <p:pic>
        <p:nvPicPr>
          <p:cNvPr id="4" name="Picture 3"/>
          <p:cNvPicPr>
            <a:picLocks noChangeAspect="1"/>
          </p:cNvPicPr>
          <p:nvPr/>
        </p:nvPicPr>
        <p:blipFill>
          <a:blip r:embed="rId2"/>
          <a:stretch>
            <a:fillRect/>
          </a:stretch>
        </p:blipFill>
        <p:spPr>
          <a:xfrm>
            <a:off x="8731013" y="1619793"/>
            <a:ext cx="3236930" cy="5042263"/>
          </a:xfrm>
          <a:prstGeom prst="rect">
            <a:avLst/>
          </a:prstGeom>
        </p:spPr>
      </p:pic>
    </p:spTree>
    <p:extLst>
      <p:ext uri="{BB962C8B-B14F-4D97-AF65-F5344CB8AC3E}">
        <p14:creationId xmlns:p14="http://schemas.microsoft.com/office/powerpoint/2010/main" val="224784640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490738" y="2051851"/>
            <a:ext cx="11210524" cy="4764856"/>
          </a:xfrm>
        </p:spPr>
        <p:txBody>
          <a:bodyPr>
            <a:normAutofit/>
          </a:bodyPr>
          <a:lstStyle/>
          <a:p>
            <a:pPr marL="45720" indent="0" algn="just">
              <a:buNone/>
            </a:pPr>
            <a:r>
              <a:rPr lang="en-GB" sz="3200" dirty="0" smtClean="0"/>
              <a:t>“The </a:t>
            </a:r>
            <a:r>
              <a:rPr lang="en-GB" sz="3200" dirty="0"/>
              <a:t>Marxist doctrine is </a:t>
            </a:r>
            <a:r>
              <a:rPr lang="en-GB" sz="3200" b="1" dirty="0">
                <a:solidFill>
                  <a:srgbClr val="7030A0"/>
                </a:solidFill>
              </a:rPr>
              <a:t>omnipotent because it is </a:t>
            </a:r>
            <a:r>
              <a:rPr lang="en-GB" sz="3200" b="1" dirty="0" smtClean="0">
                <a:solidFill>
                  <a:srgbClr val="7030A0"/>
                </a:solidFill>
              </a:rPr>
              <a:t>true</a:t>
            </a:r>
            <a:r>
              <a:rPr lang="en-GB" sz="3200" dirty="0" smtClean="0"/>
              <a:t>. </a:t>
            </a:r>
            <a:r>
              <a:rPr lang="en-GB" sz="3200" dirty="0"/>
              <a:t>It is comprehensive and harmonious, and provides men with an </a:t>
            </a:r>
            <a:r>
              <a:rPr lang="en-GB" sz="3200" dirty="0">
                <a:solidFill>
                  <a:srgbClr val="FF0000"/>
                </a:solidFill>
              </a:rPr>
              <a:t>integral world outlook irreconcilable with any form of superstition, reaction, or defence of bourgeois oppression</a:t>
            </a:r>
            <a:r>
              <a:rPr lang="en-GB" sz="3200" dirty="0"/>
              <a:t>. It is the legitimate successor to the best that man produced in the nineteenth century, as represented by German philosophy, English political economy and French socialism</a:t>
            </a:r>
            <a:r>
              <a:rPr lang="en-GB" sz="3200" dirty="0" smtClean="0"/>
              <a:t>.”</a:t>
            </a:r>
            <a:endParaRPr lang="en-GB" sz="3200" dirty="0"/>
          </a:p>
          <a:p>
            <a:pPr marL="45720" indent="0" algn="just">
              <a:buNone/>
            </a:pPr>
            <a:endParaRPr lang="en-GB" dirty="0"/>
          </a:p>
        </p:txBody>
      </p:sp>
      <p:sp>
        <p:nvSpPr>
          <p:cNvPr id="2" name="Title 1"/>
          <p:cNvSpPr>
            <a:spLocks noGrp="1"/>
          </p:cNvSpPr>
          <p:nvPr>
            <p:ph type="title"/>
          </p:nvPr>
        </p:nvSpPr>
        <p:spPr/>
        <p:txBody>
          <a:bodyPr/>
          <a:lstStyle/>
          <a:p>
            <a:endParaRPr lang="en-US"/>
          </a:p>
        </p:txBody>
      </p:sp>
      <p:sp>
        <p:nvSpPr>
          <p:cNvPr id="5" name="Title 2"/>
          <p:cNvSpPr txBox="1">
            <a:spLocks/>
          </p:cNvSpPr>
          <p:nvPr/>
        </p:nvSpPr>
        <p:spPr>
          <a:xfrm>
            <a:off x="502551" y="365124"/>
            <a:ext cx="11198711"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smtClean="0"/>
              <a:t>Lenin, ‘The Three Sources and Three Component Parts of Marxism’ (1913</a:t>
            </a:r>
            <a:r>
              <a:rPr lang="en-GB" sz="3200" dirty="0" smtClean="0"/>
              <a:t>)</a:t>
            </a:r>
            <a:endParaRPr lang="en-GB" sz="3200" i="1" dirty="0"/>
          </a:p>
        </p:txBody>
      </p:sp>
    </p:spTree>
    <p:extLst>
      <p:ext uri="{BB962C8B-B14F-4D97-AF65-F5344CB8AC3E}">
        <p14:creationId xmlns:p14="http://schemas.microsoft.com/office/powerpoint/2010/main" val="398273220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20762" y="0"/>
            <a:ext cx="11198711" cy="1325563"/>
          </a:xfrm>
        </p:spPr>
        <p:txBody>
          <a:bodyPr>
            <a:normAutofit/>
          </a:bodyPr>
          <a:lstStyle/>
          <a:p>
            <a:pPr algn="ctr"/>
            <a:r>
              <a:rPr lang="en-GB" sz="3200" b="1" dirty="0" smtClean="0"/>
              <a:t>Lenin, ‘The </a:t>
            </a:r>
            <a:r>
              <a:rPr lang="en-GB" sz="3200" b="1" dirty="0"/>
              <a:t>Three Sources and Three Component Parts of </a:t>
            </a:r>
            <a:r>
              <a:rPr lang="en-GB" sz="3200" b="1" dirty="0" smtClean="0"/>
              <a:t>Marxism’ (1913)</a:t>
            </a:r>
            <a:endParaRPr lang="en-GB" sz="3200" b="1" dirty="0"/>
          </a:p>
        </p:txBody>
      </p:sp>
      <p:sp>
        <p:nvSpPr>
          <p:cNvPr id="4" name="Content Placeholder 3"/>
          <p:cNvSpPr>
            <a:spLocks noGrp="1"/>
          </p:cNvSpPr>
          <p:nvPr>
            <p:ph idx="1"/>
          </p:nvPr>
        </p:nvSpPr>
        <p:spPr>
          <a:xfrm>
            <a:off x="283417" y="1399714"/>
            <a:ext cx="7589079" cy="5441092"/>
          </a:xfrm>
        </p:spPr>
        <p:txBody>
          <a:bodyPr>
            <a:normAutofit fontScale="62500" lnSpcReduction="20000"/>
          </a:bodyPr>
          <a:lstStyle/>
          <a:p>
            <a:pPr marL="45720" indent="0" algn="just">
              <a:buNone/>
            </a:pPr>
            <a:r>
              <a:rPr lang="en-GB" sz="3800" dirty="0" smtClean="0"/>
              <a:t>“</a:t>
            </a:r>
            <a:r>
              <a:rPr lang="en-GB" sz="3800" dirty="0"/>
              <a:t>The </a:t>
            </a:r>
            <a:r>
              <a:rPr lang="en-GB" sz="3800" b="1" dirty="0">
                <a:solidFill>
                  <a:srgbClr val="C00000"/>
                </a:solidFill>
              </a:rPr>
              <a:t>genius of Marx </a:t>
            </a:r>
            <a:r>
              <a:rPr lang="en-GB" sz="3800" dirty="0"/>
              <a:t>lies in his having been the first to deduce from </a:t>
            </a:r>
            <a:r>
              <a:rPr lang="en-GB" sz="3800" dirty="0" smtClean="0"/>
              <a:t>the </a:t>
            </a:r>
            <a:r>
              <a:rPr lang="en-GB" sz="3800" dirty="0"/>
              <a:t>lesson world history teaches and to apply that lesson consistently. The deduction he made is the doctrine of the </a:t>
            </a:r>
            <a:r>
              <a:rPr lang="en-GB" sz="3800" i="1" dirty="0">
                <a:solidFill>
                  <a:srgbClr val="C00000"/>
                </a:solidFill>
              </a:rPr>
              <a:t>class struggle</a:t>
            </a:r>
            <a:r>
              <a:rPr lang="en-GB" sz="3800" dirty="0"/>
              <a:t>. </a:t>
            </a:r>
          </a:p>
          <a:p>
            <a:pPr marL="45720" indent="0" algn="just">
              <a:buNone/>
            </a:pPr>
            <a:r>
              <a:rPr lang="en-GB" sz="3800" dirty="0" smtClean="0"/>
              <a:t>	“People </a:t>
            </a:r>
            <a:r>
              <a:rPr lang="en-GB" sz="3800" dirty="0"/>
              <a:t>always have been the foolish victims of deception and self-deception in politics, and they always will be until they have learnt to seek out the </a:t>
            </a:r>
            <a:r>
              <a:rPr lang="en-GB" sz="3800" i="1" dirty="0"/>
              <a:t>interests</a:t>
            </a:r>
            <a:r>
              <a:rPr lang="en-GB" sz="3800" dirty="0"/>
              <a:t> of some class or other behind all moral, religious, political and social phrases, declarations and promises. Champions of reforms and improvements will always be fooled by the defenders of the old order until they realise that every old institution, how ever barbarous and rotten it may appear to be, is kept going by the forces of certain ruling classes. </a:t>
            </a:r>
            <a:r>
              <a:rPr lang="en-GB" sz="3800" dirty="0">
                <a:solidFill>
                  <a:srgbClr val="FF0000"/>
                </a:solidFill>
              </a:rPr>
              <a:t>And there is </a:t>
            </a:r>
            <a:r>
              <a:rPr lang="en-GB" sz="3800" i="1" dirty="0">
                <a:solidFill>
                  <a:srgbClr val="FF0000"/>
                </a:solidFill>
              </a:rPr>
              <a:t>only one</a:t>
            </a:r>
            <a:r>
              <a:rPr lang="en-GB" sz="3800" dirty="0">
                <a:solidFill>
                  <a:srgbClr val="FF0000"/>
                </a:solidFill>
              </a:rPr>
              <a:t> way of smashing the resistance of those classes, and that is to find, in the very society which surrounds us, the forces which </a:t>
            </a:r>
            <a:r>
              <a:rPr lang="en-GB" sz="3800" dirty="0" smtClean="0">
                <a:solidFill>
                  <a:srgbClr val="FF0000"/>
                </a:solidFill>
              </a:rPr>
              <a:t>can — and</a:t>
            </a:r>
            <a:r>
              <a:rPr lang="en-GB" sz="3800" dirty="0">
                <a:solidFill>
                  <a:srgbClr val="FF0000"/>
                </a:solidFill>
              </a:rPr>
              <a:t>, owing to their social position, </a:t>
            </a:r>
            <a:r>
              <a:rPr lang="en-GB" sz="3800" dirty="0" smtClean="0">
                <a:solidFill>
                  <a:srgbClr val="FF0000"/>
                </a:solidFill>
              </a:rPr>
              <a:t>must — constitute </a:t>
            </a:r>
            <a:r>
              <a:rPr lang="en-GB" sz="3800" dirty="0">
                <a:solidFill>
                  <a:srgbClr val="FF0000"/>
                </a:solidFill>
              </a:rPr>
              <a:t>the power capable of sweeping away the old and creating the new, and to enlighten and organise those forces for the struggle</a:t>
            </a:r>
            <a:r>
              <a:rPr lang="en-GB" sz="3800" dirty="0" smtClean="0"/>
              <a:t>.” </a:t>
            </a:r>
          </a:p>
          <a:p>
            <a:pPr marL="45720" indent="0" algn="just">
              <a:buNone/>
            </a:pPr>
            <a:endParaRPr lang="en-GB" dirty="0"/>
          </a:p>
        </p:txBody>
      </p:sp>
      <p:pic>
        <p:nvPicPr>
          <p:cNvPr id="2" name="Picture 1"/>
          <p:cNvPicPr>
            <a:picLocks noChangeAspect="1"/>
          </p:cNvPicPr>
          <p:nvPr/>
        </p:nvPicPr>
        <p:blipFill>
          <a:blip r:embed="rId2"/>
          <a:stretch>
            <a:fillRect/>
          </a:stretch>
        </p:blipFill>
        <p:spPr>
          <a:xfrm>
            <a:off x="8241905" y="828339"/>
            <a:ext cx="3759879" cy="5398801"/>
          </a:xfrm>
          <a:prstGeom prst="rect">
            <a:avLst/>
          </a:prstGeom>
        </p:spPr>
      </p:pic>
      <p:sp>
        <p:nvSpPr>
          <p:cNvPr id="5" name="Rectangle 4"/>
          <p:cNvSpPr/>
          <p:nvPr/>
        </p:nvSpPr>
        <p:spPr>
          <a:xfrm>
            <a:off x="7141058" y="6471474"/>
            <a:ext cx="5050942" cy="369332"/>
          </a:xfrm>
          <a:prstGeom prst="rect">
            <a:avLst/>
          </a:prstGeom>
        </p:spPr>
        <p:txBody>
          <a:bodyPr wrap="square">
            <a:spAutoFit/>
          </a:bodyPr>
          <a:lstStyle/>
          <a:p>
            <a:pPr algn="r"/>
            <a:r>
              <a:rPr lang="en-US" dirty="0">
                <a:solidFill>
                  <a:srgbClr val="C00000"/>
                </a:solidFill>
              </a:rPr>
              <a:t>Bolshevik political cartoon poster from 1920</a:t>
            </a:r>
          </a:p>
        </p:txBody>
      </p:sp>
    </p:spTree>
    <p:extLst>
      <p:ext uri="{BB962C8B-B14F-4D97-AF65-F5344CB8AC3E}">
        <p14:creationId xmlns:p14="http://schemas.microsoft.com/office/powerpoint/2010/main" val="255701095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8" y="1719070"/>
            <a:ext cx="8386620" cy="4931112"/>
          </a:xfrm>
        </p:spPr>
        <p:txBody>
          <a:bodyPr>
            <a:normAutofit/>
          </a:bodyPr>
          <a:lstStyle/>
          <a:p>
            <a:pPr algn="just"/>
            <a:r>
              <a:rPr lang="en-GB" sz="2800" dirty="0" smtClean="0"/>
              <a:t>Argued need for revolutionary vanguard:</a:t>
            </a:r>
          </a:p>
          <a:p>
            <a:pPr marL="45720" indent="0" algn="just">
              <a:buNone/>
            </a:pPr>
            <a:endParaRPr lang="en-GB" sz="2800" dirty="0"/>
          </a:p>
          <a:p>
            <a:pPr marL="45720" indent="0" algn="just">
              <a:buNone/>
            </a:pPr>
            <a:r>
              <a:rPr lang="en-GB" sz="2800" dirty="0" smtClean="0"/>
              <a:t>“Attention </a:t>
            </a:r>
            <a:r>
              <a:rPr lang="en-GB" sz="2800" b="1" dirty="0" smtClean="0"/>
              <a:t>must </a:t>
            </a:r>
            <a:r>
              <a:rPr lang="en-GB" sz="2800" b="1" dirty="0"/>
              <a:t>be devoted </a:t>
            </a:r>
            <a:r>
              <a:rPr lang="en-GB" sz="2800" b="1" i="1" dirty="0"/>
              <a:t>principally to </a:t>
            </a:r>
            <a:r>
              <a:rPr lang="en-GB" sz="2800" b="1" i="1" dirty="0">
                <a:solidFill>
                  <a:srgbClr val="FF0000"/>
                </a:solidFill>
              </a:rPr>
              <a:t>raising</a:t>
            </a:r>
            <a:r>
              <a:rPr lang="en-GB" sz="2800" b="1" dirty="0">
                <a:solidFill>
                  <a:srgbClr val="FF0000"/>
                </a:solidFill>
              </a:rPr>
              <a:t> the workers to the level of revolutionarie</a:t>
            </a:r>
            <a:r>
              <a:rPr lang="en-GB" sz="2800" dirty="0">
                <a:solidFill>
                  <a:srgbClr val="FF0000"/>
                </a:solidFill>
              </a:rPr>
              <a:t>s</a:t>
            </a:r>
            <a:r>
              <a:rPr lang="en-GB" sz="2800" dirty="0"/>
              <a:t>; it is not at all our task </a:t>
            </a:r>
            <a:r>
              <a:rPr lang="en-GB" sz="2800" i="1" dirty="0"/>
              <a:t>to descend</a:t>
            </a:r>
            <a:r>
              <a:rPr lang="en-GB" sz="2800" dirty="0"/>
              <a:t> to the level of the </a:t>
            </a:r>
            <a:r>
              <a:rPr lang="en-GB" sz="2800" dirty="0" smtClean="0"/>
              <a:t>‘working masses’ or </a:t>
            </a:r>
            <a:r>
              <a:rPr lang="en-GB" sz="2800" dirty="0"/>
              <a:t>to the level of the </a:t>
            </a:r>
            <a:r>
              <a:rPr lang="en-GB" sz="2800" dirty="0" smtClean="0"/>
              <a:t>‘average worker.’” </a:t>
            </a:r>
          </a:p>
          <a:p>
            <a:pPr marL="45720" indent="0" algn="just">
              <a:buNone/>
            </a:pPr>
            <a:endParaRPr lang="en-GB" sz="2800" dirty="0"/>
          </a:p>
          <a:p>
            <a:pPr marL="45720" indent="0" algn="just">
              <a:buNone/>
            </a:pPr>
            <a:r>
              <a:rPr lang="en-GB" sz="2800" dirty="0"/>
              <a:t>“To be fully prepared for his task</a:t>
            </a:r>
            <a:r>
              <a:rPr lang="en-GB" sz="2800" dirty="0" smtClean="0"/>
              <a:t>,”</a:t>
            </a:r>
            <a:r>
              <a:rPr lang="en-GB" b="1" dirty="0" smtClean="0">
                <a:solidFill>
                  <a:srgbClr val="7030A0"/>
                </a:solidFill>
              </a:rPr>
              <a:t> </a:t>
            </a:r>
            <a:r>
              <a:rPr lang="en-GB" b="1" dirty="0">
                <a:solidFill>
                  <a:srgbClr val="7030A0"/>
                </a:solidFill>
              </a:rPr>
              <a:t>the worker-revolutionary must likewise become a professional revolutionary</a:t>
            </a:r>
            <a:endParaRPr lang="en-GB" sz="2800" dirty="0" smtClean="0"/>
          </a:p>
          <a:p>
            <a:pPr marL="45720" indent="0" algn="just">
              <a:buNone/>
            </a:pPr>
            <a:endParaRPr lang="en-GB" dirty="0"/>
          </a:p>
          <a:p>
            <a:pPr marL="45720" indent="0" algn="just">
              <a:buNone/>
            </a:pPr>
            <a:endParaRPr lang="en-GB" dirty="0"/>
          </a:p>
          <a:p>
            <a:pPr marL="45720" indent="0">
              <a:buNone/>
            </a:pPr>
            <a:endParaRPr lang="en-GB" dirty="0"/>
          </a:p>
        </p:txBody>
      </p:sp>
      <p:sp>
        <p:nvSpPr>
          <p:cNvPr id="3" name="Title 2"/>
          <p:cNvSpPr>
            <a:spLocks noGrp="1"/>
          </p:cNvSpPr>
          <p:nvPr>
            <p:ph type="title"/>
          </p:nvPr>
        </p:nvSpPr>
        <p:spPr/>
        <p:txBody>
          <a:bodyPr/>
          <a:lstStyle/>
          <a:p>
            <a:pPr algn="ctr"/>
            <a:r>
              <a:rPr lang="en-GB" b="1" dirty="0" smtClean="0"/>
              <a:t>Lenin, ‘What is to be Done?’ (1902)</a:t>
            </a:r>
            <a:endParaRPr lang="en-GB" b="1" dirty="0"/>
          </a:p>
        </p:txBody>
      </p:sp>
      <p:pic>
        <p:nvPicPr>
          <p:cNvPr id="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059694" y="1745672"/>
            <a:ext cx="2891237" cy="41778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4709803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8" y="1719069"/>
            <a:ext cx="8386620" cy="5629381"/>
          </a:xfrm>
        </p:spPr>
        <p:txBody>
          <a:bodyPr>
            <a:normAutofit/>
          </a:bodyPr>
          <a:lstStyle/>
          <a:p>
            <a:pPr marL="45720" indent="0" algn="just">
              <a:buNone/>
            </a:pPr>
            <a:r>
              <a:rPr lang="en-GB" dirty="0" smtClean="0"/>
              <a:t>“ .. The </a:t>
            </a:r>
            <a:r>
              <a:rPr lang="en-GB" dirty="0"/>
              <a:t>history of all countries shows that the working class, exclusively by its own effort, is able to develop </a:t>
            </a:r>
            <a:r>
              <a:rPr lang="en-GB" b="1" dirty="0"/>
              <a:t>only trade union consciousness</a:t>
            </a:r>
            <a:r>
              <a:rPr lang="en-GB" dirty="0"/>
              <a:t>, i.e., the conviction that it is necessary to combine in unions, fight the employers, and strive to compel the government to pass necessary labour legislation, </a:t>
            </a:r>
            <a:r>
              <a:rPr lang="en-GB" dirty="0" smtClean="0"/>
              <a:t>etc.</a:t>
            </a:r>
            <a:r>
              <a:rPr lang="en-GB" baseline="30000" dirty="0"/>
              <a:t> </a:t>
            </a:r>
            <a:r>
              <a:rPr lang="en-GB" b="1" dirty="0" smtClean="0"/>
              <a:t>The </a:t>
            </a:r>
            <a:r>
              <a:rPr lang="en-GB" b="1" dirty="0"/>
              <a:t>theory of socialism, however, grew out of the philosophic, historical, and economic theories elaborated by </a:t>
            </a:r>
            <a:r>
              <a:rPr lang="en-GB" b="1" dirty="0">
                <a:solidFill>
                  <a:srgbClr val="7030A0"/>
                </a:solidFill>
              </a:rPr>
              <a:t>educated representatives of the propertied classes, by intellectuals</a:t>
            </a:r>
            <a:r>
              <a:rPr lang="en-GB" b="1" dirty="0"/>
              <a:t>. </a:t>
            </a:r>
            <a:r>
              <a:rPr lang="en-GB" b="1" dirty="0">
                <a:solidFill>
                  <a:srgbClr val="C00000"/>
                </a:solidFill>
              </a:rPr>
              <a:t>By their social status the founders of modern scientific socialism, Marx and Engels, themselves belonged to the bourgeois intelligentsia</a:t>
            </a:r>
            <a:r>
              <a:rPr lang="en-GB" b="1" dirty="0" smtClean="0"/>
              <a:t>.”</a:t>
            </a:r>
            <a:endParaRPr lang="en-GB" b="1" dirty="0"/>
          </a:p>
          <a:p>
            <a:pPr marL="45720" indent="0">
              <a:buNone/>
            </a:pPr>
            <a:endParaRPr lang="en-GB" dirty="0"/>
          </a:p>
        </p:txBody>
      </p:sp>
      <p:sp>
        <p:nvSpPr>
          <p:cNvPr id="3" name="Title 2"/>
          <p:cNvSpPr>
            <a:spLocks noGrp="1"/>
          </p:cNvSpPr>
          <p:nvPr>
            <p:ph type="title"/>
          </p:nvPr>
        </p:nvSpPr>
        <p:spPr/>
        <p:txBody>
          <a:bodyPr/>
          <a:lstStyle/>
          <a:p>
            <a:pPr algn="ctr"/>
            <a:r>
              <a:rPr lang="en-GB" b="1" dirty="0" smtClean="0"/>
              <a:t>Lenin, ‘What is to be Done?’ (1902)</a:t>
            </a:r>
            <a:endParaRPr lang="en-GB" b="1" dirty="0"/>
          </a:p>
        </p:txBody>
      </p:sp>
      <p:pic>
        <p:nvPicPr>
          <p:cNvPr id="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059694" y="1745672"/>
            <a:ext cx="2891237" cy="41778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1520151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104900"/>
            <a:ext cx="8788402" cy="5486400"/>
          </a:xfrm>
        </p:spPr>
        <p:txBody>
          <a:bodyPr>
            <a:normAutofit fontScale="92500"/>
          </a:bodyPr>
          <a:lstStyle/>
          <a:p>
            <a:pPr marL="45720" indent="0" algn="just">
              <a:buNone/>
            </a:pPr>
            <a:r>
              <a:rPr lang="en-GB" dirty="0" smtClean="0"/>
              <a:t>“</a:t>
            </a:r>
            <a:r>
              <a:rPr lang="en-US" dirty="0" smtClean="0"/>
              <a:t>Every ruling </a:t>
            </a:r>
            <a:r>
              <a:rPr lang="en-US" dirty="0"/>
              <a:t>class creates its own culture, and consequently, its own </a:t>
            </a:r>
            <a:r>
              <a:rPr lang="en-US" dirty="0" smtClean="0"/>
              <a:t>art</a:t>
            </a:r>
            <a:r>
              <a:rPr lang="en-US" dirty="0"/>
              <a:t> </a:t>
            </a:r>
            <a:r>
              <a:rPr lang="en-US" dirty="0" smtClean="0"/>
              <a:t>... </a:t>
            </a:r>
            <a:r>
              <a:rPr lang="en-US" sz="3000" dirty="0">
                <a:solidFill>
                  <a:srgbClr val="FF0000"/>
                </a:solidFill>
              </a:rPr>
              <a:t>It would follow from this, that the proletariat has also to create its own culture and its own art</a:t>
            </a:r>
            <a:r>
              <a:rPr lang="en-US" dirty="0" smtClean="0"/>
              <a:t>.</a:t>
            </a:r>
          </a:p>
          <a:p>
            <a:pPr marL="45720" indent="0" algn="just">
              <a:buNone/>
            </a:pPr>
            <a:r>
              <a:rPr lang="en-GB" dirty="0"/>
              <a:t>	</a:t>
            </a:r>
            <a:r>
              <a:rPr lang="en-GB" dirty="0" smtClean="0"/>
              <a:t>“</a:t>
            </a:r>
            <a:r>
              <a:rPr lang="en-US" dirty="0"/>
              <a:t>The question, however, is not as simple as it seems at first glance. Society in which slave-owners were the ruling class, existed for many and many centuries. The same is true of </a:t>
            </a:r>
            <a:r>
              <a:rPr lang="en-US" dirty="0" smtClean="0"/>
              <a:t>Feudalism ... [and ] bourgeois culture. </a:t>
            </a:r>
            <a:r>
              <a:rPr lang="en-US" b="1" dirty="0"/>
              <a:t>History shows that the formation of a new culture which </a:t>
            </a:r>
            <a:r>
              <a:rPr lang="en-US" b="1" dirty="0" err="1" smtClean="0"/>
              <a:t>centres</a:t>
            </a:r>
            <a:r>
              <a:rPr lang="en-US" b="1" dirty="0" smtClean="0"/>
              <a:t> </a:t>
            </a:r>
            <a:r>
              <a:rPr lang="en-US" b="1" dirty="0"/>
              <a:t>around a ruling class demands considerable time </a:t>
            </a:r>
            <a:r>
              <a:rPr lang="en-US" dirty="0"/>
              <a:t>and reaches completion only at the period preceding the political decadence of that class</a:t>
            </a:r>
            <a:r>
              <a:rPr lang="en-US" dirty="0" smtClean="0"/>
              <a:t>.</a:t>
            </a:r>
          </a:p>
          <a:p>
            <a:pPr marL="45720" indent="0" algn="just">
              <a:buNone/>
            </a:pPr>
            <a:r>
              <a:rPr lang="en-GB" dirty="0" smtClean="0"/>
              <a:t>	</a:t>
            </a:r>
            <a:r>
              <a:rPr lang="en-GB" sz="2600" dirty="0" smtClean="0"/>
              <a:t>“… </a:t>
            </a:r>
            <a:r>
              <a:rPr lang="en-GB" sz="3000" dirty="0" smtClean="0">
                <a:solidFill>
                  <a:srgbClr val="C00000"/>
                </a:solidFill>
              </a:rPr>
              <a:t>I</a:t>
            </a:r>
            <a:r>
              <a:rPr lang="en-US" sz="3000" dirty="0" smtClean="0">
                <a:solidFill>
                  <a:srgbClr val="C00000"/>
                </a:solidFill>
              </a:rPr>
              <a:t>t </a:t>
            </a:r>
            <a:r>
              <a:rPr lang="en-US" sz="3000" dirty="0">
                <a:solidFill>
                  <a:srgbClr val="C00000"/>
                </a:solidFill>
              </a:rPr>
              <a:t>is untrue that revolutionary art can be created only by workers</a:t>
            </a:r>
            <a:r>
              <a:rPr lang="en-US" sz="2600" dirty="0" smtClean="0"/>
              <a:t>.”</a:t>
            </a:r>
            <a:endParaRPr lang="en-US" sz="2600" dirty="0"/>
          </a:p>
          <a:p>
            <a:pPr algn="r">
              <a:buFontTx/>
              <a:buChar char="-"/>
            </a:pPr>
            <a:r>
              <a:rPr lang="en-GB" dirty="0" smtClean="0"/>
              <a:t>Leon Trotsky, </a:t>
            </a:r>
            <a:r>
              <a:rPr lang="en-GB" i="1" dirty="0" smtClean="0"/>
              <a:t>Literature and Revolution </a:t>
            </a:r>
            <a:r>
              <a:rPr lang="en-GB" dirty="0" smtClean="0"/>
              <a:t>(1923)</a:t>
            </a:r>
          </a:p>
          <a:p>
            <a:pPr algn="just">
              <a:buFontTx/>
              <a:buChar char="-"/>
            </a:pPr>
            <a:endParaRPr lang="en-US" dirty="0" smtClean="0"/>
          </a:p>
          <a:p>
            <a:pPr marL="45720" indent="0">
              <a:buNone/>
            </a:pPr>
            <a:endParaRPr lang="en-US" dirty="0"/>
          </a:p>
        </p:txBody>
      </p:sp>
      <p:sp>
        <p:nvSpPr>
          <p:cNvPr id="3" name="Title 2"/>
          <p:cNvSpPr>
            <a:spLocks noGrp="1"/>
          </p:cNvSpPr>
          <p:nvPr>
            <p:ph type="title"/>
          </p:nvPr>
        </p:nvSpPr>
        <p:spPr>
          <a:xfrm>
            <a:off x="507998" y="7094"/>
            <a:ext cx="11684001" cy="1269256"/>
          </a:xfrm>
        </p:spPr>
        <p:txBody>
          <a:bodyPr/>
          <a:lstStyle/>
          <a:p>
            <a:r>
              <a:rPr lang="en-GB" b="1" dirty="0" smtClean="0">
                <a:latin typeface="+mn-lt"/>
              </a:rPr>
              <a:t>Revolutionary Art</a:t>
            </a:r>
            <a:endParaRPr lang="en-US" b="1" dirty="0">
              <a:latin typeface="+mn-lt"/>
            </a:endParaRPr>
          </a:p>
        </p:txBody>
      </p:sp>
      <p:pic>
        <p:nvPicPr>
          <p:cNvPr id="4" name="Picture 3"/>
          <p:cNvPicPr>
            <a:picLocks noChangeAspect="1"/>
          </p:cNvPicPr>
          <p:nvPr/>
        </p:nvPicPr>
        <p:blipFill>
          <a:blip r:embed="rId3"/>
          <a:stretch>
            <a:fillRect/>
          </a:stretch>
        </p:blipFill>
        <p:spPr>
          <a:xfrm>
            <a:off x="9850850" y="3397994"/>
            <a:ext cx="2341150" cy="3472706"/>
          </a:xfrm>
          <a:prstGeom prst="rect">
            <a:avLst/>
          </a:prstGeom>
        </p:spPr>
      </p:pic>
      <p:pic>
        <p:nvPicPr>
          <p:cNvPr id="5" name="Picture 4"/>
          <p:cNvPicPr>
            <a:picLocks noChangeAspect="1"/>
          </p:cNvPicPr>
          <p:nvPr/>
        </p:nvPicPr>
        <p:blipFill>
          <a:blip r:embed="rId4"/>
          <a:stretch>
            <a:fillRect/>
          </a:stretch>
        </p:blipFill>
        <p:spPr>
          <a:xfrm>
            <a:off x="9850850" y="0"/>
            <a:ext cx="2341150" cy="3479800"/>
          </a:xfrm>
          <a:prstGeom prst="rect">
            <a:avLst/>
          </a:prstGeom>
        </p:spPr>
      </p:pic>
    </p:spTree>
    <p:extLst>
      <p:ext uri="{BB962C8B-B14F-4D97-AF65-F5344CB8AC3E}">
        <p14:creationId xmlns:p14="http://schemas.microsoft.com/office/powerpoint/2010/main" val="279677481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b="1" dirty="0" smtClean="0"/>
              <a:t>Pre-Revolutionary Avant-Garde</a:t>
            </a:r>
            <a:endParaRPr lang="en-US" b="1" dirty="0"/>
          </a:p>
        </p:txBody>
      </p:sp>
      <p:pic>
        <p:nvPicPr>
          <p:cNvPr id="4" name="Picture 3"/>
          <p:cNvPicPr>
            <a:picLocks noChangeAspect="1"/>
          </p:cNvPicPr>
          <p:nvPr/>
        </p:nvPicPr>
        <p:blipFill>
          <a:blip r:embed="rId2"/>
          <a:stretch>
            <a:fillRect/>
          </a:stretch>
        </p:blipFill>
        <p:spPr>
          <a:xfrm>
            <a:off x="6364923" y="1339403"/>
            <a:ext cx="4644828" cy="4661328"/>
          </a:xfrm>
          <a:prstGeom prst="rect">
            <a:avLst/>
          </a:prstGeom>
        </p:spPr>
      </p:pic>
      <p:sp>
        <p:nvSpPr>
          <p:cNvPr id="6" name="Rectangle 5"/>
          <p:cNvSpPr/>
          <p:nvPr/>
        </p:nvSpPr>
        <p:spPr>
          <a:xfrm>
            <a:off x="6364923" y="6199946"/>
            <a:ext cx="4298549" cy="615553"/>
          </a:xfrm>
          <a:prstGeom prst="rect">
            <a:avLst/>
          </a:prstGeom>
        </p:spPr>
        <p:txBody>
          <a:bodyPr wrap="none">
            <a:spAutoFit/>
          </a:bodyPr>
          <a:lstStyle/>
          <a:p>
            <a:r>
              <a:rPr lang="en-US" sz="1600" dirty="0">
                <a:solidFill>
                  <a:prstClr val="black"/>
                </a:solidFill>
              </a:rPr>
              <a:t> </a:t>
            </a:r>
            <a:r>
              <a:rPr lang="en-US" sz="1600" dirty="0" err="1">
                <a:solidFill>
                  <a:prstClr val="black"/>
                </a:solidFill>
              </a:rPr>
              <a:t>Kazimir</a:t>
            </a:r>
            <a:r>
              <a:rPr lang="en-US" sz="1600" dirty="0">
                <a:solidFill>
                  <a:prstClr val="black"/>
                </a:solidFill>
              </a:rPr>
              <a:t> </a:t>
            </a:r>
            <a:r>
              <a:rPr lang="en-US" sz="1600" dirty="0" smtClean="0">
                <a:solidFill>
                  <a:prstClr val="black"/>
                </a:solidFill>
              </a:rPr>
              <a:t>Malevich, </a:t>
            </a:r>
            <a:r>
              <a:rPr lang="en-US" sz="1600" i="1" dirty="0" smtClean="0">
                <a:solidFill>
                  <a:prstClr val="black"/>
                </a:solidFill>
              </a:rPr>
              <a:t>The </a:t>
            </a:r>
            <a:r>
              <a:rPr lang="en-US" sz="1600" i="1" dirty="0" err="1" smtClean="0">
                <a:solidFill>
                  <a:prstClr val="black"/>
                </a:solidFill>
              </a:rPr>
              <a:t>Knifegrinder</a:t>
            </a:r>
            <a:r>
              <a:rPr lang="en-US" sz="1600" i="1" dirty="0" smtClean="0">
                <a:solidFill>
                  <a:prstClr val="black"/>
                </a:solidFill>
              </a:rPr>
              <a:t> </a:t>
            </a:r>
            <a:r>
              <a:rPr lang="en-US" sz="1600" dirty="0" smtClean="0">
                <a:solidFill>
                  <a:prstClr val="black"/>
                </a:solidFill>
              </a:rPr>
              <a:t>(1912–13)</a:t>
            </a:r>
          </a:p>
          <a:p>
            <a:endParaRPr lang="en-US" i="1" dirty="0">
              <a:solidFill>
                <a:prstClr val="black"/>
              </a:solidFill>
            </a:endParaRPr>
          </a:p>
        </p:txBody>
      </p:sp>
      <p:pic>
        <p:nvPicPr>
          <p:cNvPr id="7" name="Content Placeholder 6"/>
          <p:cNvPicPr>
            <a:picLocks noGrp="1" noChangeAspect="1"/>
          </p:cNvPicPr>
          <p:nvPr>
            <p:ph idx="1"/>
          </p:nvPr>
        </p:nvPicPr>
        <p:blipFill>
          <a:blip r:embed="rId3"/>
          <a:stretch>
            <a:fillRect/>
          </a:stretch>
        </p:blipFill>
        <p:spPr>
          <a:xfrm>
            <a:off x="952022" y="1339403"/>
            <a:ext cx="4643913" cy="4661328"/>
          </a:xfrm>
          <a:prstGeom prst="rect">
            <a:avLst/>
          </a:prstGeom>
        </p:spPr>
      </p:pic>
      <p:sp>
        <p:nvSpPr>
          <p:cNvPr id="8" name="Rectangle 7"/>
          <p:cNvSpPr/>
          <p:nvPr/>
        </p:nvSpPr>
        <p:spPr>
          <a:xfrm>
            <a:off x="1760919" y="6126479"/>
            <a:ext cx="3397469" cy="615553"/>
          </a:xfrm>
          <a:prstGeom prst="rect">
            <a:avLst/>
          </a:prstGeom>
        </p:spPr>
        <p:txBody>
          <a:bodyPr wrap="none">
            <a:spAutoFit/>
          </a:bodyPr>
          <a:lstStyle/>
          <a:p>
            <a:r>
              <a:rPr lang="en-US" sz="1600" dirty="0">
                <a:solidFill>
                  <a:prstClr val="black"/>
                </a:solidFill>
              </a:rPr>
              <a:t> </a:t>
            </a:r>
            <a:r>
              <a:rPr lang="en-US" sz="1600" dirty="0" err="1">
                <a:solidFill>
                  <a:prstClr val="black"/>
                </a:solidFill>
              </a:rPr>
              <a:t>Kazimir</a:t>
            </a:r>
            <a:r>
              <a:rPr lang="en-US" sz="1600" dirty="0">
                <a:solidFill>
                  <a:prstClr val="black"/>
                </a:solidFill>
              </a:rPr>
              <a:t> </a:t>
            </a:r>
            <a:r>
              <a:rPr lang="en-US" sz="1600" dirty="0" smtClean="0">
                <a:solidFill>
                  <a:prstClr val="black"/>
                </a:solidFill>
              </a:rPr>
              <a:t>Malevich, </a:t>
            </a:r>
            <a:r>
              <a:rPr lang="en-US" sz="1600" i="1" dirty="0" smtClean="0">
                <a:solidFill>
                  <a:prstClr val="black"/>
                </a:solidFill>
              </a:rPr>
              <a:t>Black Square </a:t>
            </a:r>
            <a:r>
              <a:rPr lang="en-US" sz="1600" dirty="0" smtClean="0">
                <a:solidFill>
                  <a:prstClr val="black"/>
                </a:solidFill>
              </a:rPr>
              <a:t>(1915)</a:t>
            </a:r>
          </a:p>
          <a:p>
            <a:endParaRPr lang="en-US" i="1" dirty="0">
              <a:solidFill>
                <a:prstClr val="black"/>
              </a:solidFill>
            </a:endParaRPr>
          </a:p>
        </p:txBody>
      </p:sp>
    </p:spTree>
    <p:extLst>
      <p:ext uri="{BB962C8B-B14F-4D97-AF65-F5344CB8AC3E}">
        <p14:creationId xmlns:p14="http://schemas.microsoft.com/office/powerpoint/2010/main" val="102733322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421828" cy="1510748"/>
          </a:xfrm>
        </p:spPr>
        <p:txBody>
          <a:bodyPr>
            <a:normAutofit/>
          </a:bodyPr>
          <a:lstStyle/>
          <a:p>
            <a:pPr algn="ctr"/>
            <a:r>
              <a:rPr lang="en-GB" b="1" dirty="0" smtClean="0">
                <a:latin typeface="+mn-lt"/>
              </a:rPr>
              <a:t>AGITPROP</a:t>
            </a:r>
            <a:endParaRPr lang="en-US" b="1" dirty="0">
              <a:latin typeface="+mn-lt"/>
            </a:endParaRPr>
          </a:p>
        </p:txBody>
      </p:sp>
      <p:pic>
        <p:nvPicPr>
          <p:cNvPr id="4" name="Content Placeholder 3"/>
          <p:cNvPicPr>
            <a:picLocks noGrp="1" noChangeAspect="1"/>
          </p:cNvPicPr>
          <p:nvPr>
            <p:ph idx="1"/>
          </p:nvPr>
        </p:nvPicPr>
        <p:blipFill>
          <a:blip r:embed="rId2"/>
          <a:stretch>
            <a:fillRect/>
          </a:stretch>
        </p:blipFill>
        <p:spPr>
          <a:xfrm>
            <a:off x="3526095" y="0"/>
            <a:ext cx="8665905" cy="6859232"/>
          </a:xfrm>
          <a:prstGeom prst="rect">
            <a:avLst/>
          </a:prstGeom>
        </p:spPr>
      </p:pic>
      <p:sp>
        <p:nvSpPr>
          <p:cNvPr id="5" name="Rectangle 4"/>
          <p:cNvSpPr/>
          <p:nvPr/>
        </p:nvSpPr>
        <p:spPr>
          <a:xfrm>
            <a:off x="3526095" y="4392857"/>
            <a:ext cx="1257808" cy="2308324"/>
          </a:xfrm>
          <a:prstGeom prst="rect">
            <a:avLst/>
          </a:prstGeom>
        </p:spPr>
        <p:txBody>
          <a:bodyPr wrap="square">
            <a:spAutoFit/>
          </a:bodyPr>
          <a:lstStyle/>
          <a:p>
            <a:r>
              <a:rPr lang="en-US" dirty="0">
                <a:solidFill>
                  <a:prstClr val="black"/>
                </a:solidFill>
              </a:rPr>
              <a:t>El </a:t>
            </a:r>
            <a:r>
              <a:rPr lang="en-US" dirty="0" err="1">
                <a:solidFill>
                  <a:prstClr val="black"/>
                </a:solidFill>
              </a:rPr>
              <a:t>Lissitzky</a:t>
            </a:r>
            <a:r>
              <a:rPr lang="en-US" dirty="0">
                <a:solidFill>
                  <a:prstClr val="black"/>
                </a:solidFill>
              </a:rPr>
              <a:t>, </a:t>
            </a:r>
            <a:r>
              <a:rPr lang="en-US" i="1" dirty="0">
                <a:solidFill>
                  <a:prstClr val="black"/>
                </a:solidFill>
              </a:rPr>
              <a:t>Beat the Whites with the Red Wedge </a:t>
            </a:r>
            <a:r>
              <a:rPr lang="en-US" dirty="0">
                <a:solidFill>
                  <a:prstClr val="black"/>
                </a:solidFill>
              </a:rPr>
              <a:t>(1919)</a:t>
            </a:r>
          </a:p>
        </p:txBody>
      </p:sp>
      <p:sp>
        <p:nvSpPr>
          <p:cNvPr id="3" name="Rectangle 2"/>
          <p:cNvSpPr/>
          <p:nvPr/>
        </p:nvSpPr>
        <p:spPr>
          <a:xfrm flipH="1">
            <a:off x="362884" y="1414323"/>
            <a:ext cx="2063792" cy="4524315"/>
          </a:xfrm>
          <a:prstGeom prst="rect">
            <a:avLst/>
          </a:prstGeom>
        </p:spPr>
        <p:txBody>
          <a:bodyPr wrap="square">
            <a:spAutoFit/>
          </a:bodyPr>
          <a:lstStyle/>
          <a:p>
            <a:r>
              <a:rPr lang="en-US" dirty="0">
                <a:solidFill>
                  <a:prstClr val="black"/>
                </a:solidFill>
              </a:rPr>
              <a:t>Agitprop = portmanteau </a:t>
            </a:r>
          </a:p>
          <a:p>
            <a:r>
              <a:rPr lang="en-US" dirty="0">
                <a:solidFill>
                  <a:prstClr val="black"/>
                </a:solidFill>
              </a:rPr>
              <a:t>from Russian word </a:t>
            </a:r>
            <a:r>
              <a:rPr lang="en-US" dirty="0" err="1">
                <a:solidFill>
                  <a:prstClr val="black"/>
                </a:solidFill>
              </a:rPr>
              <a:t>agitatsiya</a:t>
            </a:r>
            <a:r>
              <a:rPr lang="en-US" dirty="0">
                <a:solidFill>
                  <a:prstClr val="black"/>
                </a:solidFill>
              </a:rPr>
              <a:t> (“agitation”) and English/Latin propaganda.</a:t>
            </a:r>
          </a:p>
          <a:p>
            <a:endParaRPr lang="en-GB" dirty="0">
              <a:solidFill>
                <a:prstClr val="black"/>
              </a:solidFill>
            </a:endParaRPr>
          </a:p>
          <a:p>
            <a:r>
              <a:rPr lang="en-US" dirty="0">
                <a:solidFill>
                  <a:prstClr val="black"/>
                </a:solidFill>
              </a:rPr>
              <a:t>Associated with Department for Agitation and Propaganda (</a:t>
            </a:r>
            <a:r>
              <a:rPr lang="az-Cyrl-AZ" i="1" dirty="0">
                <a:solidFill>
                  <a:prstClr val="black"/>
                </a:solidFill>
              </a:rPr>
              <a:t>отдел агитации и пропаганды, </a:t>
            </a:r>
            <a:r>
              <a:rPr lang="en-US" i="1" dirty="0" err="1">
                <a:solidFill>
                  <a:prstClr val="black"/>
                </a:solidFill>
              </a:rPr>
              <a:t>otdel</a:t>
            </a:r>
            <a:r>
              <a:rPr lang="en-US" i="1" dirty="0">
                <a:solidFill>
                  <a:prstClr val="black"/>
                </a:solidFill>
              </a:rPr>
              <a:t> </a:t>
            </a:r>
            <a:r>
              <a:rPr lang="en-US" i="1" dirty="0" err="1">
                <a:solidFill>
                  <a:prstClr val="black"/>
                </a:solidFill>
              </a:rPr>
              <a:t>agitatsii</a:t>
            </a:r>
            <a:r>
              <a:rPr lang="en-US" i="1" dirty="0">
                <a:solidFill>
                  <a:prstClr val="black"/>
                </a:solidFill>
              </a:rPr>
              <a:t> </a:t>
            </a:r>
            <a:r>
              <a:rPr lang="en-US" i="1" dirty="0" err="1">
                <a:solidFill>
                  <a:prstClr val="black"/>
                </a:solidFill>
              </a:rPr>
              <a:t>i</a:t>
            </a:r>
            <a:r>
              <a:rPr lang="en-US" i="1" dirty="0">
                <a:solidFill>
                  <a:prstClr val="black"/>
                </a:solidFill>
              </a:rPr>
              <a:t> </a:t>
            </a:r>
            <a:r>
              <a:rPr lang="en-US" i="1" dirty="0" err="1">
                <a:solidFill>
                  <a:prstClr val="black"/>
                </a:solidFill>
              </a:rPr>
              <a:t>propagandy</a:t>
            </a:r>
            <a:r>
              <a:rPr lang="en-US" dirty="0">
                <a:solidFill>
                  <a:prstClr val="black"/>
                </a:solidFill>
              </a:rPr>
              <a:t>)</a:t>
            </a:r>
          </a:p>
        </p:txBody>
      </p:sp>
    </p:spTree>
    <p:extLst>
      <p:ext uri="{BB962C8B-B14F-4D97-AF65-F5344CB8AC3E}">
        <p14:creationId xmlns:p14="http://schemas.microsoft.com/office/powerpoint/2010/main" val="156793666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p:cNvPicPr>
            <a:picLocks noGrp="1" noChangeAspect="1"/>
          </p:cNvPicPr>
          <p:nvPr>
            <p:ph idx="1"/>
          </p:nvPr>
        </p:nvPicPr>
        <p:blipFill>
          <a:blip r:embed="rId2"/>
          <a:stretch>
            <a:fillRect/>
          </a:stretch>
        </p:blipFill>
        <p:spPr>
          <a:xfrm>
            <a:off x="6195696" y="0"/>
            <a:ext cx="5844479" cy="6857999"/>
          </a:xfrm>
          <a:prstGeom prst="rect">
            <a:avLst/>
          </a:prstGeom>
        </p:spPr>
      </p:pic>
      <p:pic>
        <p:nvPicPr>
          <p:cNvPr id="6" name="Picture 5"/>
          <p:cNvPicPr>
            <a:picLocks noChangeAspect="1"/>
          </p:cNvPicPr>
          <p:nvPr/>
        </p:nvPicPr>
        <p:blipFill>
          <a:blip r:embed="rId3"/>
          <a:stretch>
            <a:fillRect/>
          </a:stretch>
        </p:blipFill>
        <p:spPr>
          <a:xfrm>
            <a:off x="251521" y="1"/>
            <a:ext cx="5844479" cy="6857999"/>
          </a:xfrm>
          <a:prstGeom prst="rect">
            <a:avLst/>
          </a:prstGeom>
        </p:spPr>
      </p:pic>
      <p:sp>
        <p:nvSpPr>
          <p:cNvPr id="7" name="Rectangle 6"/>
          <p:cNvSpPr/>
          <p:nvPr/>
        </p:nvSpPr>
        <p:spPr>
          <a:xfrm>
            <a:off x="8922924" y="5571144"/>
            <a:ext cx="6096000" cy="1200329"/>
          </a:xfrm>
          <a:prstGeom prst="rect">
            <a:avLst/>
          </a:prstGeom>
        </p:spPr>
        <p:txBody>
          <a:bodyPr>
            <a:spAutoFit/>
          </a:bodyPr>
          <a:lstStyle/>
          <a:p>
            <a:endParaRPr lang="en-US" dirty="0" smtClean="0"/>
          </a:p>
          <a:p>
            <a:r>
              <a:rPr lang="en-US" dirty="0" smtClean="0"/>
              <a:t>El </a:t>
            </a:r>
            <a:r>
              <a:rPr lang="en-US" dirty="0" err="1" smtClean="0"/>
              <a:t>Lissitzky</a:t>
            </a:r>
            <a:endParaRPr lang="en-US" dirty="0" smtClean="0"/>
          </a:p>
          <a:p>
            <a:r>
              <a:rPr lang="en-US" i="1" dirty="0" smtClean="0"/>
              <a:t>10. New Man</a:t>
            </a:r>
          </a:p>
          <a:p>
            <a:r>
              <a:rPr lang="en-US" dirty="0" smtClean="0"/>
              <a:t>1923</a:t>
            </a:r>
            <a:endParaRPr lang="en-US" dirty="0"/>
          </a:p>
        </p:txBody>
      </p:sp>
      <p:sp>
        <p:nvSpPr>
          <p:cNvPr id="9" name="Rectangle 8"/>
          <p:cNvSpPr/>
          <p:nvPr/>
        </p:nvSpPr>
        <p:spPr>
          <a:xfrm>
            <a:off x="379023" y="5481587"/>
            <a:ext cx="6096000" cy="1200329"/>
          </a:xfrm>
          <a:prstGeom prst="rect">
            <a:avLst/>
          </a:prstGeom>
        </p:spPr>
        <p:txBody>
          <a:bodyPr>
            <a:spAutoFit/>
          </a:bodyPr>
          <a:lstStyle/>
          <a:p>
            <a:endParaRPr lang="en-US" dirty="0" smtClean="0"/>
          </a:p>
          <a:p>
            <a:r>
              <a:rPr lang="en-US" dirty="0" smtClean="0"/>
              <a:t>El </a:t>
            </a:r>
            <a:r>
              <a:rPr lang="en-US" dirty="0" err="1" smtClean="0"/>
              <a:t>Lissitzky</a:t>
            </a:r>
            <a:endParaRPr lang="en-US" dirty="0" smtClean="0"/>
          </a:p>
          <a:p>
            <a:r>
              <a:rPr lang="en-US" i="1" dirty="0" smtClean="0"/>
              <a:t>6. Sportsmen</a:t>
            </a:r>
          </a:p>
          <a:p>
            <a:r>
              <a:rPr lang="en-US" dirty="0" smtClean="0"/>
              <a:t>1923</a:t>
            </a:r>
            <a:endParaRPr lang="en-US" dirty="0"/>
          </a:p>
        </p:txBody>
      </p:sp>
      <p:sp>
        <p:nvSpPr>
          <p:cNvPr id="10" name="Rectangle 9"/>
          <p:cNvSpPr/>
          <p:nvPr/>
        </p:nvSpPr>
        <p:spPr>
          <a:xfrm>
            <a:off x="379023" y="278597"/>
            <a:ext cx="4658519" cy="646331"/>
          </a:xfrm>
          <a:prstGeom prst="rect">
            <a:avLst/>
          </a:prstGeom>
        </p:spPr>
        <p:txBody>
          <a:bodyPr wrap="none">
            <a:spAutoFit/>
          </a:bodyPr>
          <a:lstStyle/>
          <a:p>
            <a:r>
              <a:rPr lang="en-US" sz="3600" b="1" i="1" dirty="0" smtClean="0"/>
              <a:t>Victory over the Sun </a:t>
            </a:r>
            <a:r>
              <a:rPr lang="en-US" dirty="0" smtClean="0"/>
              <a:t>1923 </a:t>
            </a:r>
            <a:endParaRPr lang="en-US" dirty="0"/>
          </a:p>
        </p:txBody>
      </p:sp>
    </p:spTree>
    <p:extLst>
      <p:ext uri="{BB962C8B-B14F-4D97-AF65-F5344CB8AC3E}">
        <p14:creationId xmlns:p14="http://schemas.microsoft.com/office/powerpoint/2010/main" val="191969810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stretch>
            <a:fillRect/>
          </a:stretch>
        </p:blipFill>
        <p:spPr>
          <a:xfrm>
            <a:off x="3593170" y="0"/>
            <a:ext cx="5005660" cy="6976569"/>
          </a:xfrm>
          <a:prstGeom prst="rect">
            <a:avLst/>
          </a:prstGeom>
        </p:spPr>
      </p:pic>
      <p:sp>
        <p:nvSpPr>
          <p:cNvPr id="5" name="Rectangle 4"/>
          <p:cNvSpPr/>
          <p:nvPr/>
        </p:nvSpPr>
        <p:spPr>
          <a:xfrm>
            <a:off x="304800" y="4426634"/>
            <a:ext cx="2743200" cy="1200329"/>
          </a:xfrm>
          <a:prstGeom prst="rect">
            <a:avLst/>
          </a:prstGeom>
        </p:spPr>
        <p:txBody>
          <a:bodyPr wrap="square">
            <a:spAutoFit/>
          </a:bodyPr>
          <a:lstStyle/>
          <a:p>
            <a:r>
              <a:rPr lang="en-US" dirty="0" smtClean="0"/>
              <a:t>Vladimir </a:t>
            </a:r>
            <a:r>
              <a:rPr lang="en-US" dirty="0" err="1" smtClean="0"/>
              <a:t>Lebedev</a:t>
            </a:r>
            <a:r>
              <a:rPr lang="en-US" dirty="0" smtClean="0"/>
              <a:t>, </a:t>
            </a:r>
            <a:r>
              <a:rPr lang="en-US" i="1" dirty="0" smtClean="0"/>
              <a:t>A Worker Sweeping the Criminals out of the Soviet Land </a:t>
            </a:r>
            <a:r>
              <a:rPr lang="en-US" dirty="0" smtClean="0"/>
              <a:t>(1923)</a:t>
            </a:r>
            <a:endParaRPr lang="en-US" dirty="0"/>
          </a:p>
        </p:txBody>
      </p:sp>
    </p:spTree>
    <p:extLst>
      <p:ext uri="{BB962C8B-B14F-4D97-AF65-F5344CB8AC3E}">
        <p14:creationId xmlns:p14="http://schemas.microsoft.com/office/powerpoint/2010/main" val="89832730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4"/>
          <p:cNvPicPr>
            <a:picLocks noGrp="1" noChangeAspect="1"/>
          </p:cNvPicPr>
          <p:nvPr>
            <p:ph idx="1"/>
          </p:nvPr>
        </p:nvPicPr>
        <p:blipFill>
          <a:blip r:embed="rId2"/>
          <a:stretch>
            <a:fillRect/>
          </a:stretch>
        </p:blipFill>
        <p:spPr>
          <a:xfrm>
            <a:off x="7412832" y="0"/>
            <a:ext cx="4779168" cy="6858000"/>
          </a:xfrm>
          <a:prstGeom prst="rect">
            <a:avLst/>
          </a:prstGeom>
        </p:spPr>
      </p:pic>
      <p:pic>
        <p:nvPicPr>
          <p:cNvPr id="4" name="Picture 3"/>
          <p:cNvPicPr>
            <a:picLocks noChangeAspect="1"/>
          </p:cNvPicPr>
          <p:nvPr/>
        </p:nvPicPr>
        <p:blipFill>
          <a:blip r:embed="rId3"/>
          <a:stretch>
            <a:fillRect/>
          </a:stretch>
        </p:blipFill>
        <p:spPr>
          <a:xfrm>
            <a:off x="2686050" y="-51255"/>
            <a:ext cx="4762500" cy="6986553"/>
          </a:xfrm>
          <a:prstGeom prst="rect">
            <a:avLst/>
          </a:prstGeom>
        </p:spPr>
      </p:pic>
      <p:sp>
        <p:nvSpPr>
          <p:cNvPr id="6" name="Rectangle 5"/>
          <p:cNvSpPr/>
          <p:nvPr/>
        </p:nvSpPr>
        <p:spPr>
          <a:xfrm>
            <a:off x="409590" y="365125"/>
            <a:ext cx="1981632" cy="1754326"/>
          </a:xfrm>
          <a:prstGeom prst="rect">
            <a:avLst/>
          </a:prstGeom>
        </p:spPr>
        <p:txBody>
          <a:bodyPr wrap="none">
            <a:spAutoFit/>
          </a:bodyPr>
          <a:lstStyle/>
          <a:p>
            <a:pPr algn="ctr"/>
            <a:r>
              <a:rPr lang="en-US" sz="4000" b="1" dirty="0"/>
              <a:t>Dmitry </a:t>
            </a:r>
            <a:endParaRPr lang="en-US" sz="4000" b="1" dirty="0" smtClean="0"/>
          </a:p>
          <a:p>
            <a:pPr algn="ctr"/>
            <a:r>
              <a:rPr lang="en-US" sz="4000" b="1" dirty="0" smtClean="0"/>
              <a:t>Moor</a:t>
            </a:r>
          </a:p>
          <a:p>
            <a:pPr algn="ctr"/>
            <a:r>
              <a:rPr lang="en-GB" sz="2800" dirty="0" smtClean="0"/>
              <a:t>(1883-1946)</a:t>
            </a:r>
            <a:endParaRPr lang="en-US" sz="2800" dirty="0"/>
          </a:p>
        </p:txBody>
      </p:sp>
      <p:sp>
        <p:nvSpPr>
          <p:cNvPr id="7" name="Rectangle 6"/>
          <p:cNvSpPr/>
          <p:nvPr/>
        </p:nvSpPr>
        <p:spPr>
          <a:xfrm>
            <a:off x="776829" y="2546122"/>
            <a:ext cx="1614393" cy="2677656"/>
          </a:xfrm>
          <a:prstGeom prst="rect">
            <a:avLst/>
          </a:prstGeom>
        </p:spPr>
        <p:txBody>
          <a:bodyPr wrap="square">
            <a:spAutoFit/>
          </a:bodyPr>
          <a:lstStyle/>
          <a:p>
            <a:pPr algn="r"/>
            <a:r>
              <a:rPr lang="en-GB" sz="2400" i="1" dirty="0" smtClean="0"/>
              <a:t>Did You Volunteer </a:t>
            </a:r>
            <a:r>
              <a:rPr lang="en-GB" sz="2400" dirty="0" smtClean="0"/>
              <a:t>(1920)</a:t>
            </a:r>
          </a:p>
          <a:p>
            <a:pPr algn="r"/>
            <a:endParaRPr lang="en-GB" sz="2400" i="1" dirty="0" smtClean="0"/>
          </a:p>
          <a:p>
            <a:pPr algn="r"/>
            <a:r>
              <a:rPr lang="en-GB" sz="2400" i="1" dirty="0" smtClean="0"/>
              <a:t>Solemn Oath </a:t>
            </a:r>
            <a:r>
              <a:rPr lang="en-GB" sz="2400" dirty="0" smtClean="0"/>
              <a:t>(1920)</a:t>
            </a:r>
            <a:endParaRPr lang="en-US" sz="2400" i="1" dirty="0"/>
          </a:p>
        </p:txBody>
      </p:sp>
    </p:spTree>
    <p:extLst>
      <p:ext uri="{BB962C8B-B14F-4D97-AF65-F5344CB8AC3E}">
        <p14:creationId xmlns:p14="http://schemas.microsoft.com/office/powerpoint/2010/main" val="283914741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4"/>
          <p:cNvPicPr>
            <a:picLocks noGrp="1" noChangeAspect="1"/>
          </p:cNvPicPr>
          <p:nvPr>
            <p:ph idx="1"/>
          </p:nvPr>
        </p:nvPicPr>
        <p:blipFill>
          <a:blip r:embed="rId2"/>
          <a:stretch>
            <a:fillRect/>
          </a:stretch>
        </p:blipFill>
        <p:spPr>
          <a:xfrm>
            <a:off x="7485743" y="0"/>
            <a:ext cx="4706257" cy="6858999"/>
          </a:xfrm>
          <a:prstGeom prst="rect">
            <a:avLst/>
          </a:prstGeom>
        </p:spPr>
      </p:pic>
      <p:pic>
        <p:nvPicPr>
          <p:cNvPr id="4" name="Picture 3"/>
          <p:cNvPicPr>
            <a:picLocks noChangeAspect="1"/>
          </p:cNvPicPr>
          <p:nvPr/>
        </p:nvPicPr>
        <p:blipFill>
          <a:blip r:embed="rId3"/>
          <a:stretch>
            <a:fillRect/>
          </a:stretch>
        </p:blipFill>
        <p:spPr>
          <a:xfrm>
            <a:off x="2598179" y="-1499"/>
            <a:ext cx="4887564" cy="6858000"/>
          </a:xfrm>
          <a:prstGeom prst="rect">
            <a:avLst/>
          </a:prstGeom>
        </p:spPr>
      </p:pic>
      <p:sp>
        <p:nvSpPr>
          <p:cNvPr id="6" name="Rectangle 5"/>
          <p:cNvSpPr/>
          <p:nvPr/>
        </p:nvSpPr>
        <p:spPr>
          <a:xfrm>
            <a:off x="233982" y="3488764"/>
            <a:ext cx="1208436" cy="523220"/>
          </a:xfrm>
          <a:prstGeom prst="rect">
            <a:avLst/>
          </a:prstGeom>
        </p:spPr>
        <p:txBody>
          <a:bodyPr wrap="square">
            <a:spAutoFit/>
          </a:bodyPr>
          <a:lstStyle/>
          <a:p>
            <a:endParaRPr lang="en-US" sz="2800" dirty="0"/>
          </a:p>
        </p:txBody>
      </p:sp>
      <p:sp>
        <p:nvSpPr>
          <p:cNvPr id="3" name="Rectangle 2"/>
          <p:cNvSpPr/>
          <p:nvPr/>
        </p:nvSpPr>
        <p:spPr>
          <a:xfrm flipH="1">
            <a:off x="268804" y="345281"/>
            <a:ext cx="2171700" cy="6217087"/>
          </a:xfrm>
          <a:prstGeom prst="rect">
            <a:avLst/>
          </a:prstGeom>
        </p:spPr>
        <p:txBody>
          <a:bodyPr wrap="square">
            <a:spAutoFit/>
          </a:bodyPr>
          <a:lstStyle/>
          <a:p>
            <a:endParaRPr lang="en-US" sz="3600" i="1" dirty="0" smtClean="0"/>
          </a:p>
          <a:p>
            <a:pPr algn="ctr"/>
            <a:r>
              <a:rPr lang="en-US" sz="3600" b="1" dirty="0"/>
              <a:t>Dmitry </a:t>
            </a:r>
          </a:p>
          <a:p>
            <a:pPr algn="ctr"/>
            <a:r>
              <a:rPr lang="en-US" sz="3600" b="1" dirty="0"/>
              <a:t>Moor</a:t>
            </a:r>
          </a:p>
          <a:p>
            <a:endParaRPr lang="en-US" i="1" dirty="0" smtClean="0"/>
          </a:p>
          <a:p>
            <a:pPr algn="r"/>
            <a:r>
              <a:rPr lang="en-US" sz="2800" i="1" dirty="0" smtClean="0"/>
              <a:t>Death </a:t>
            </a:r>
          </a:p>
          <a:p>
            <a:pPr algn="r"/>
            <a:r>
              <a:rPr lang="en-US" sz="2800" i="1" dirty="0" smtClean="0"/>
              <a:t>to </a:t>
            </a:r>
            <a:r>
              <a:rPr lang="en-US" sz="2800" i="1" dirty="0"/>
              <a:t>the </a:t>
            </a:r>
            <a:endParaRPr lang="en-US" sz="2800" i="1" dirty="0" smtClean="0"/>
          </a:p>
          <a:p>
            <a:pPr algn="r"/>
            <a:r>
              <a:rPr lang="en-US" sz="2800" i="1" dirty="0" smtClean="0"/>
              <a:t>World Imperialism </a:t>
            </a:r>
            <a:r>
              <a:rPr lang="en-US" sz="2800" dirty="0" smtClean="0"/>
              <a:t>(1919)</a:t>
            </a:r>
          </a:p>
          <a:p>
            <a:pPr algn="r"/>
            <a:endParaRPr lang="en-GB" dirty="0"/>
          </a:p>
          <a:p>
            <a:pPr algn="r"/>
            <a:r>
              <a:rPr lang="en-US" sz="2800" i="1" dirty="0"/>
              <a:t>Be on Your Guard!</a:t>
            </a:r>
          </a:p>
          <a:p>
            <a:pPr algn="r"/>
            <a:r>
              <a:rPr lang="en-US" sz="2800" dirty="0"/>
              <a:t>(1920)</a:t>
            </a:r>
          </a:p>
          <a:p>
            <a:endParaRPr lang="en-US" sz="2800" dirty="0"/>
          </a:p>
        </p:txBody>
      </p:sp>
    </p:spTree>
    <p:extLst>
      <p:ext uri="{BB962C8B-B14F-4D97-AF65-F5344CB8AC3E}">
        <p14:creationId xmlns:p14="http://schemas.microsoft.com/office/powerpoint/2010/main" val="234011712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86530" y="571500"/>
            <a:ext cx="3190920" cy="1562100"/>
          </a:xfrm>
        </p:spPr>
        <p:txBody>
          <a:bodyPr>
            <a:normAutofit fontScale="90000"/>
          </a:bodyPr>
          <a:lstStyle/>
          <a:p>
            <a:pPr algn="ctr"/>
            <a:r>
              <a:rPr lang="en-US" i="1" dirty="0" smtClean="0"/>
              <a:t>Alphabet for a Red Army Soldier</a:t>
            </a:r>
            <a:r>
              <a:rPr lang="en-US" dirty="0" smtClean="0"/>
              <a:t> (1921) </a:t>
            </a:r>
            <a:endParaRPr lang="en-US" dirty="0"/>
          </a:p>
        </p:txBody>
      </p:sp>
      <p:sp>
        <p:nvSpPr>
          <p:cNvPr id="3" name="Content Placeholder 2"/>
          <p:cNvSpPr>
            <a:spLocks noGrp="1"/>
          </p:cNvSpPr>
          <p:nvPr>
            <p:ph idx="1"/>
          </p:nvPr>
        </p:nvSpPr>
        <p:spPr>
          <a:xfrm>
            <a:off x="5553240" y="2301875"/>
            <a:ext cx="2857499" cy="4556125"/>
          </a:xfrm>
        </p:spPr>
        <p:txBody>
          <a:bodyPr>
            <a:normAutofit fontScale="92500" lnSpcReduction="10000"/>
          </a:bodyPr>
          <a:lstStyle/>
          <a:p>
            <a:pPr marL="0" indent="0">
              <a:buNone/>
            </a:pPr>
            <a:r>
              <a:rPr lang="en-US" sz="3200" dirty="0" smtClean="0"/>
              <a:t>The letter ‘G’ is the initial letter of the Russian word </a:t>
            </a:r>
            <a:r>
              <a:rPr lang="en-US" sz="3200" dirty="0" err="1" smtClean="0"/>
              <a:t>goret</a:t>
            </a:r>
            <a:r>
              <a:rPr lang="en-US" sz="3200" dirty="0" smtClean="0"/>
              <a:t>’ (‘to burn’), and the inscription to this picture reads: ‘The Earth burns with a fire lit by the worker’s hand.’ </a:t>
            </a:r>
            <a:endParaRPr lang="en-US" sz="3200" dirty="0"/>
          </a:p>
          <a:p>
            <a:pPr marL="0" indent="0">
              <a:buNone/>
            </a:pPr>
            <a:endParaRPr lang="en-GB" dirty="0" smtClean="0"/>
          </a:p>
          <a:p>
            <a:pPr marL="0" indent="0">
              <a:buNone/>
            </a:pPr>
            <a:endParaRPr lang="en-US" dirty="0"/>
          </a:p>
        </p:txBody>
      </p:sp>
      <p:pic>
        <p:nvPicPr>
          <p:cNvPr id="4" name="Picture 3"/>
          <p:cNvPicPr>
            <a:picLocks noChangeAspect="1"/>
          </p:cNvPicPr>
          <p:nvPr/>
        </p:nvPicPr>
        <p:blipFill rotWithShape="1">
          <a:blip r:embed="rId2"/>
          <a:srcRect l="3599" t="6776" r="7600" b="5984"/>
          <a:stretch/>
        </p:blipFill>
        <p:spPr>
          <a:xfrm>
            <a:off x="0" y="0"/>
            <a:ext cx="5178490" cy="6858000"/>
          </a:xfrm>
          <a:prstGeom prst="rect">
            <a:avLst/>
          </a:prstGeom>
        </p:spPr>
      </p:pic>
      <p:pic>
        <p:nvPicPr>
          <p:cNvPr id="5" name="Picture 4"/>
          <p:cNvPicPr>
            <a:picLocks noChangeAspect="1"/>
          </p:cNvPicPr>
          <p:nvPr/>
        </p:nvPicPr>
        <p:blipFill rotWithShape="1">
          <a:blip r:embed="rId3"/>
          <a:srcRect l="10140" t="8611" r="9776" b="6944"/>
          <a:stretch/>
        </p:blipFill>
        <p:spPr>
          <a:xfrm>
            <a:off x="8577450" y="0"/>
            <a:ext cx="3614550" cy="4972050"/>
          </a:xfrm>
          <a:prstGeom prst="rect">
            <a:avLst/>
          </a:prstGeom>
        </p:spPr>
      </p:pic>
      <p:sp>
        <p:nvSpPr>
          <p:cNvPr id="6" name="Rectangle 5"/>
          <p:cNvSpPr/>
          <p:nvPr/>
        </p:nvSpPr>
        <p:spPr>
          <a:xfrm>
            <a:off x="8577450" y="5380672"/>
            <a:ext cx="3436973" cy="1477328"/>
          </a:xfrm>
          <a:prstGeom prst="rect">
            <a:avLst/>
          </a:prstGeom>
        </p:spPr>
        <p:txBody>
          <a:bodyPr wrap="square">
            <a:spAutoFit/>
          </a:bodyPr>
          <a:lstStyle/>
          <a:p>
            <a:r>
              <a:rPr lang="en-GB" dirty="0" smtClean="0"/>
              <a:t>Source: British Library blog [</a:t>
            </a:r>
            <a:r>
              <a:rPr lang="en-US" dirty="0" smtClean="0">
                <a:hlinkClick r:id="rId4"/>
              </a:rPr>
              <a:t>http://blogs.bl.uk/european/2017/05/dmitrii-moor-interrogates-have-you-bought-your-ticket.html</a:t>
            </a:r>
            <a:r>
              <a:rPr lang="en-US" dirty="0" smtClean="0"/>
              <a:t>; accessed March 6 2018) </a:t>
            </a:r>
          </a:p>
        </p:txBody>
      </p:sp>
    </p:spTree>
    <p:extLst>
      <p:ext uri="{BB962C8B-B14F-4D97-AF65-F5344CB8AC3E}">
        <p14:creationId xmlns:p14="http://schemas.microsoft.com/office/powerpoint/2010/main" val="239322297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dirty="0"/>
          </a:p>
        </p:txBody>
      </p:sp>
      <p:sp>
        <p:nvSpPr>
          <p:cNvPr id="4" name="Title 1"/>
          <p:cNvSpPr txBox="1">
            <a:spLocks/>
          </p:cNvSpPr>
          <p:nvPr/>
        </p:nvSpPr>
        <p:spPr>
          <a:xfrm>
            <a:off x="5924550" y="365125"/>
            <a:ext cx="5429250" cy="1254125"/>
          </a:xfrm>
          <a:prstGeom prst="rect">
            <a:avLst/>
          </a:prstGeom>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i="1" smtClean="0"/>
              <a:t>Alphabet for a Red Army Soldier</a:t>
            </a:r>
            <a:r>
              <a:rPr lang="en-US" smtClean="0"/>
              <a:t> (1921) </a:t>
            </a:r>
            <a:endParaRPr lang="en-US" dirty="0"/>
          </a:p>
        </p:txBody>
      </p:sp>
      <p:pic>
        <p:nvPicPr>
          <p:cNvPr id="6" name="Picture 5"/>
          <p:cNvPicPr>
            <a:picLocks noChangeAspect="1"/>
          </p:cNvPicPr>
          <p:nvPr/>
        </p:nvPicPr>
        <p:blipFill rotWithShape="1">
          <a:blip r:embed="rId2"/>
          <a:srcRect l="3600" t="3887" r="6800" b="2541"/>
          <a:stretch/>
        </p:blipFill>
        <p:spPr>
          <a:xfrm>
            <a:off x="0" y="0"/>
            <a:ext cx="4907962" cy="6858000"/>
          </a:xfrm>
          <a:prstGeom prst="rect">
            <a:avLst/>
          </a:prstGeom>
        </p:spPr>
      </p:pic>
      <p:sp>
        <p:nvSpPr>
          <p:cNvPr id="8" name="Rectangle 7"/>
          <p:cNvSpPr/>
          <p:nvPr/>
        </p:nvSpPr>
        <p:spPr>
          <a:xfrm>
            <a:off x="5746162" y="2206645"/>
            <a:ext cx="5398088" cy="3970318"/>
          </a:xfrm>
          <a:prstGeom prst="rect">
            <a:avLst/>
          </a:prstGeom>
        </p:spPr>
        <p:txBody>
          <a:bodyPr wrap="square">
            <a:spAutoFit/>
          </a:bodyPr>
          <a:lstStyle/>
          <a:p>
            <a:r>
              <a:rPr lang="en-US" sz="2800" dirty="0" smtClean="0"/>
              <a:t>In the image for the letter ‘IA’ (Я), which also means the pronoun ‘I’ in Russian, the artist </a:t>
            </a:r>
            <a:r>
              <a:rPr lang="en-US" sz="2800" dirty="0" err="1" smtClean="0"/>
              <a:t>emphasised</a:t>
            </a:r>
            <a:r>
              <a:rPr lang="en-US" sz="2800" dirty="0" smtClean="0"/>
              <a:t> the idea of the new world and the new man who from now on will dominate in space and time for the next century: “The new Man has come! Long live the century of the Commune!”:</a:t>
            </a:r>
            <a:endParaRPr lang="en-US" sz="2800" dirty="0"/>
          </a:p>
        </p:txBody>
      </p:sp>
    </p:spTree>
    <p:extLst>
      <p:ext uri="{BB962C8B-B14F-4D97-AF65-F5344CB8AC3E}">
        <p14:creationId xmlns:p14="http://schemas.microsoft.com/office/powerpoint/2010/main" val="213137410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6817" y="0"/>
            <a:ext cx="12192000" cy="1325563"/>
          </a:xfrm>
        </p:spPr>
        <p:txBody>
          <a:bodyPr>
            <a:normAutofit/>
          </a:bodyPr>
          <a:lstStyle/>
          <a:p>
            <a:r>
              <a:rPr lang="en-GB" sz="2800" dirty="0">
                <a:latin typeface="Arial Black" panose="020B0A04020102020204" pitchFamily="34" charset="0"/>
              </a:rPr>
              <a:t>Constructivism and Soviet Avant-Garde</a:t>
            </a:r>
            <a:endParaRPr lang="en-US" sz="2800" dirty="0"/>
          </a:p>
        </p:txBody>
      </p:sp>
      <p:sp>
        <p:nvSpPr>
          <p:cNvPr id="5" name="Rectangle 4"/>
          <p:cNvSpPr/>
          <p:nvPr/>
        </p:nvSpPr>
        <p:spPr>
          <a:xfrm>
            <a:off x="-147177" y="5889993"/>
            <a:ext cx="12191999" cy="584775"/>
          </a:xfrm>
          <a:prstGeom prst="rect">
            <a:avLst/>
          </a:prstGeom>
        </p:spPr>
        <p:txBody>
          <a:bodyPr wrap="square">
            <a:spAutoFit/>
          </a:bodyPr>
          <a:lstStyle/>
          <a:p>
            <a:pPr algn="ctr"/>
            <a:r>
              <a:rPr lang="en-US" sz="3200" b="1" dirty="0">
                <a:solidFill>
                  <a:prstClr val="black"/>
                </a:solidFill>
              </a:rPr>
              <a:t>NEW ECONOMIC POLICY </a:t>
            </a:r>
            <a:r>
              <a:rPr lang="en-US" sz="3200" dirty="0">
                <a:solidFill>
                  <a:prstClr val="black"/>
                </a:solidFill>
              </a:rPr>
              <a:t>ERA (1921–1928</a:t>
            </a:r>
            <a:r>
              <a:rPr lang="en-US" sz="3200" dirty="0" smtClean="0">
                <a:solidFill>
                  <a:prstClr val="black"/>
                </a:solidFill>
              </a:rPr>
              <a:t>) </a:t>
            </a:r>
            <a:r>
              <a:rPr lang="en-US" sz="2800" dirty="0" smtClean="0">
                <a:solidFill>
                  <a:prstClr val="black"/>
                </a:solidFill>
              </a:rPr>
              <a:t>ADVERTS</a:t>
            </a:r>
            <a:endParaRPr lang="en-US" sz="2800" dirty="0">
              <a:solidFill>
                <a:prstClr val="black"/>
              </a:solidFill>
            </a:endParaRPr>
          </a:p>
        </p:txBody>
      </p:sp>
      <p:pic>
        <p:nvPicPr>
          <p:cNvPr id="6" name="Content Placeholder 5"/>
          <p:cNvPicPr>
            <a:picLocks noGrp="1" noChangeAspect="1"/>
          </p:cNvPicPr>
          <p:nvPr>
            <p:ph idx="1"/>
          </p:nvPr>
        </p:nvPicPr>
        <p:blipFill>
          <a:blip r:embed="rId2"/>
          <a:stretch>
            <a:fillRect/>
          </a:stretch>
        </p:blipFill>
        <p:spPr>
          <a:xfrm>
            <a:off x="387968" y="919757"/>
            <a:ext cx="3394671" cy="4803460"/>
          </a:xfrm>
          <a:prstGeom prst="rect">
            <a:avLst/>
          </a:prstGeom>
        </p:spPr>
      </p:pic>
      <p:pic>
        <p:nvPicPr>
          <p:cNvPr id="7" name="Picture 6"/>
          <p:cNvPicPr>
            <a:picLocks noChangeAspect="1"/>
          </p:cNvPicPr>
          <p:nvPr/>
        </p:nvPicPr>
        <p:blipFill>
          <a:blip r:embed="rId3"/>
          <a:stretch>
            <a:fillRect/>
          </a:stretch>
        </p:blipFill>
        <p:spPr>
          <a:xfrm>
            <a:off x="4128630" y="924431"/>
            <a:ext cx="3629944" cy="4798786"/>
          </a:xfrm>
          <a:prstGeom prst="rect">
            <a:avLst/>
          </a:prstGeom>
        </p:spPr>
      </p:pic>
      <p:pic>
        <p:nvPicPr>
          <p:cNvPr id="8" name="Picture 7"/>
          <p:cNvPicPr>
            <a:picLocks noChangeAspect="1"/>
          </p:cNvPicPr>
          <p:nvPr/>
        </p:nvPicPr>
        <p:blipFill>
          <a:blip r:embed="rId4"/>
          <a:stretch>
            <a:fillRect/>
          </a:stretch>
        </p:blipFill>
        <p:spPr>
          <a:xfrm>
            <a:off x="8523368" y="1014767"/>
            <a:ext cx="3039983" cy="4791838"/>
          </a:xfrm>
          <a:prstGeom prst="rect">
            <a:avLst/>
          </a:prstGeom>
        </p:spPr>
      </p:pic>
    </p:spTree>
    <p:extLst>
      <p:ext uri="{BB962C8B-B14F-4D97-AF65-F5344CB8AC3E}">
        <p14:creationId xmlns:p14="http://schemas.microsoft.com/office/powerpoint/2010/main" val="322904248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4872384" cy="4920268"/>
          </a:xfrm>
        </p:spPr>
        <p:txBody>
          <a:bodyPr>
            <a:normAutofit fontScale="92500" lnSpcReduction="20000"/>
          </a:bodyPr>
          <a:lstStyle/>
          <a:p>
            <a:pPr lvl="0"/>
            <a:r>
              <a:rPr lang="en-GB" dirty="0"/>
              <a:t>VI Lenin,  ‘</a:t>
            </a:r>
            <a:r>
              <a:rPr lang="en-US" dirty="0"/>
              <a:t>Speech To Propagandists On Their Way To The Provinces,’ January 23 </a:t>
            </a:r>
            <a:r>
              <a:rPr lang="en-US" dirty="0" smtClean="0"/>
              <a:t>1918</a:t>
            </a:r>
          </a:p>
          <a:p>
            <a:pPr marL="45720" indent="0">
              <a:buNone/>
            </a:pPr>
            <a:endParaRPr lang="en-GB" dirty="0" smtClean="0"/>
          </a:p>
          <a:p>
            <a:pPr marL="45720" indent="0">
              <a:buNone/>
            </a:pPr>
            <a:r>
              <a:rPr lang="en-GB" i="1" dirty="0" smtClean="0"/>
              <a:t>How does Lenin define the function of propagandists in this speech?</a:t>
            </a:r>
          </a:p>
          <a:p>
            <a:pPr marL="45720" indent="0">
              <a:buNone/>
            </a:pPr>
            <a:endParaRPr lang="en-GB" i="1" dirty="0" smtClean="0"/>
          </a:p>
          <a:p>
            <a:pPr marL="45720" indent="0">
              <a:buNone/>
            </a:pPr>
            <a:r>
              <a:rPr lang="en-GB" i="1" dirty="0" smtClean="0"/>
              <a:t>Who are identified the main targets – and, conversely, the enemies – of Lenin's Propaganda Mission</a:t>
            </a:r>
            <a:r>
              <a:rPr lang="en-GB" i="1" dirty="0" smtClean="0"/>
              <a:t>? How are these constituencies represented in </a:t>
            </a:r>
            <a:r>
              <a:rPr lang="en-GB" dirty="0" smtClean="0"/>
              <a:t>October</a:t>
            </a:r>
            <a:r>
              <a:rPr lang="en-GB" i="1" dirty="0" smtClean="0"/>
              <a:t>? </a:t>
            </a:r>
            <a:endParaRPr lang="en-GB" i="1" dirty="0" smtClean="0"/>
          </a:p>
          <a:p>
            <a:pPr marL="45720" indent="0">
              <a:buNone/>
            </a:pPr>
            <a:endParaRPr lang="en-GB" i="1" dirty="0"/>
          </a:p>
          <a:p>
            <a:pPr marL="45720" indent="0">
              <a:buNone/>
            </a:pPr>
            <a:endParaRPr lang="en-GB" i="1" dirty="0"/>
          </a:p>
          <a:p>
            <a:pPr marL="45720" indent="0">
              <a:buNone/>
            </a:pPr>
            <a:endParaRPr lang="en-US" i="1" dirty="0"/>
          </a:p>
        </p:txBody>
      </p:sp>
      <p:sp>
        <p:nvSpPr>
          <p:cNvPr id="3" name="Title 2"/>
          <p:cNvSpPr>
            <a:spLocks noGrp="1"/>
          </p:cNvSpPr>
          <p:nvPr>
            <p:ph type="title"/>
          </p:nvPr>
        </p:nvSpPr>
        <p:spPr>
          <a:xfrm>
            <a:off x="266700" y="193676"/>
            <a:ext cx="4788049" cy="1130188"/>
          </a:xfrm>
        </p:spPr>
        <p:txBody>
          <a:bodyPr>
            <a:normAutofit fontScale="90000"/>
          </a:bodyPr>
          <a:lstStyle/>
          <a:p>
            <a:r>
              <a:rPr lang="en-GB" dirty="0" smtClean="0"/>
              <a:t>Lenin's Propaganda Mission</a:t>
            </a:r>
            <a:endParaRPr lang="en-US" dirty="0"/>
          </a:p>
        </p:txBody>
      </p:sp>
      <p:pic>
        <p:nvPicPr>
          <p:cNvPr id="4" name="Picture 3"/>
          <p:cNvPicPr>
            <a:picLocks noChangeAspect="1"/>
          </p:cNvPicPr>
          <p:nvPr/>
        </p:nvPicPr>
        <p:blipFill>
          <a:blip r:embed="rId2"/>
          <a:stretch>
            <a:fillRect/>
          </a:stretch>
        </p:blipFill>
        <p:spPr>
          <a:xfrm>
            <a:off x="5592431" y="0"/>
            <a:ext cx="6599569" cy="3716065"/>
          </a:xfrm>
          <a:prstGeom prst="rect">
            <a:avLst/>
          </a:prstGeom>
        </p:spPr>
      </p:pic>
      <p:pic>
        <p:nvPicPr>
          <p:cNvPr id="5" name="Picture 4"/>
          <p:cNvPicPr>
            <a:picLocks noChangeAspect="1"/>
          </p:cNvPicPr>
          <p:nvPr/>
        </p:nvPicPr>
        <p:blipFill>
          <a:blip r:embed="rId3"/>
          <a:stretch>
            <a:fillRect/>
          </a:stretch>
        </p:blipFill>
        <p:spPr>
          <a:xfrm>
            <a:off x="6885621" y="3716065"/>
            <a:ext cx="5306379" cy="3141935"/>
          </a:xfrm>
          <a:prstGeom prst="rect">
            <a:avLst/>
          </a:prstGeom>
        </p:spPr>
      </p:pic>
    </p:spTree>
    <p:extLst>
      <p:ext uri="{BB962C8B-B14F-4D97-AF65-F5344CB8AC3E}">
        <p14:creationId xmlns:p14="http://schemas.microsoft.com/office/powerpoint/2010/main" val="396908057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11210524" cy="4812358"/>
          </a:xfrm>
        </p:spPr>
        <p:txBody>
          <a:bodyPr>
            <a:normAutofit fontScale="77500" lnSpcReduction="20000"/>
          </a:bodyPr>
          <a:lstStyle/>
          <a:p>
            <a:pPr lvl="0"/>
            <a:r>
              <a:rPr lang="en-GB" dirty="0"/>
              <a:t>VI Lenin,  ‘Directions Concerning the Work of the Propaganda-Instructor Trains and Steamers,’ January 25 1920</a:t>
            </a:r>
            <a:endParaRPr lang="en-US" dirty="0"/>
          </a:p>
          <a:p>
            <a:pPr lvl="0"/>
            <a:r>
              <a:rPr lang="en-GB" dirty="0"/>
              <a:t>VI Lenin, ‘Directives on the Film Business,’ January 17 1922</a:t>
            </a:r>
            <a:endParaRPr lang="en-US" dirty="0"/>
          </a:p>
          <a:p>
            <a:pPr marL="45720" indent="0">
              <a:buNone/>
            </a:pPr>
            <a:endParaRPr lang="en-GB" dirty="0" smtClean="0"/>
          </a:p>
          <a:p>
            <a:pPr marL="45720" indent="0">
              <a:buNone/>
            </a:pPr>
            <a:r>
              <a:rPr lang="en-GB" i="1" dirty="0" smtClean="0"/>
              <a:t>What functions do these directives identify Soviet propaganda as serving?</a:t>
            </a:r>
          </a:p>
          <a:p>
            <a:pPr marL="45720" indent="0">
              <a:buNone/>
            </a:pPr>
            <a:endParaRPr lang="en-GB" i="1" dirty="0"/>
          </a:p>
          <a:p>
            <a:pPr marL="45720" indent="0">
              <a:buNone/>
            </a:pPr>
            <a:r>
              <a:rPr lang="en-GB" i="1" dirty="0" smtClean="0"/>
              <a:t>What instruments/vehicles for propaganda do the directives identify?</a:t>
            </a:r>
          </a:p>
          <a:p>
            <a:pPr marL="45720" indent="0">
              <a:buNone/>
            </a:pPr>
            <a:endParaRPr lang="en-GB" i="1" dirty="0"/>
          </a:p>
          <a:p>
            <a:pPr marL="45720" indent="0">
              <a:buNone/>
            </a:pPr>
            <a:r>
              <a:rPr lang="en-GB" i="1" dirty="0" smtClean="0"/>
              <a:t>What types of films does Lenin mention? What subjects does Lenin suggest might be suitable ones for propaganda films?  </a:t>
            </a:r>
            <a:r>
              <a:rPr lang="en-GB" b="1" i="1" dirty="0" smtClean="0"/>
              <a:t>Why might film specifically be of particular utility for propaganda purposes? </a:t>
            </a:r>
          </a:p>
          <a:p>
            <a:pPr marL="45720" indent="0">
              <a:buNone/>
            </a:pPr>
            <a:endParaRPr lang="en-GB" i="1" dirty="0"/>
          </a:p>
          <a:p>
            <a:pPr marL="45720" indent="0">
              <a:buNone/>
            </a:pPr>
            <a:r>
              <a:rPr lang="en-US" i="1" dirty="0"/>
              <a:t>What details does Lenin provide about the surrounding context for </a:t>
            </a:r>
            <a:r>
              <a:rPr lang="en-US" i="1" dirty="0" smtClean="0"/>
              <a:t>these directives and </a:t>
            </a:r>
            <a:r>
              <a:rPr lang="en-US" i="1" dirty="0"/>
              <a:t>how might these effect how you interpret </a:t>
            </a:r>
            <a:r>
              <a:rPr lang="en-US" i="1" dirty="0" smtClean="0"/>
              <a:t>them? </a:t>
            </a:r>
            <a:endParaRPr lang="en-GB" i="1" dirty="0" smtClean="0"/>
          </a:p>
          <a:p>
            <a:pPr marL="45720" indent="0">
              <a:buNone/>
            </a:pPr>
            <a:endParaRPr lang="en-GB" dirty="0"/>
          </a:p>
          <a:p>
            <a:pPr marL="45720" indent="0">
              <a:buNone/>
            </a:pPr>
            <a:endParaRPr lang="en-GB" dirty="0" smtClean="0"/>
          </a:p>
          <a:p>
            <a:pPr marL="45720" indent="0">
              <a:buNone/>
            </a:pPr>
            <a:endParaRPr lang="en-GB" i="1" dirty="0" smtClean="0"/>
          </a:p>
          <a:p>
            <a:pPr marL="45720" indent="0">
              <a:buNone/>
            </a:pPr>
            <a:endParaRPr lang="en-US" i="1" dirty="0"/>
          </a:p>
        </p:txBody>
      </p:sp>
      <p:sp>
        <p:nvSpPr>
          <p:cNvPr id="3" name="Title 2"/>
          <p:cNvSpPr>
            <a:spLocks noGrp="1"/>
          </p:cNvSpPr>
          <p:nvPr>
            <p:ph type="title"/>
          </p:nvPr>
        </p:nvSpPr>
        <p:spPr/>
        <p:txBody>
          <a:bodyPr/>
          <a:lstStyle/>
          <a:p>
            <a:r>
              <a:rPr lang="en-GB" dirty="0" smtClean="0"/>
              <a:t>Lenin's Propaganda Mission</a:t>
            </a:r>
            <a:endParaRPr lang="en-US" dirty="0"/>
          </a:p>
        </p:txBody>
      </p:sp>
    </p:spTree>
    <p:extLst>
      <p:ext uri="{BB962C8B-B14F-4D97-AF65-F5344CB8AC3E}">
        <p14:creationId xmlns:p14="http://schemas.microsoft.com/office/powerpoint/2010/main" val="90328235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31546" y="1567898"/>
            <a:ext cx="3215861" cy="4746103"/>
          </a:xfrm>
          <a:prstGeom prst="rect">
            <a:avLst/>
          </a:prstGeom>
        </p:spPr>
      </p:pic>
      <p:sp>
        <p:nvSpPr>
          <p:cNvPr id="3" name="Title 2"/>
          <p:cNvSpPr>
            <a:spLocks noGrp="1"/>
          </p:cNvSpPr>
          <p:nvPr>
            <p:ph type="title"/>
          </p:nvPr>
        </p:nvSpPr>
        <p:spPr/>
        <p:txBody>
          <a:bodyPr/>
          <a:lstStyle/>
          <a:p>
            <a:r>
              <a:rPr lang="en-GB" dirty="0" smtClean="0"/>
              <a:t>AGIT-TRAINS and AGIT-SHIPS </a:t>
            </a:r>
            <a:endParaRPr lang="en-US" dirty="0"/>
          </a:p>
        </p:txBody>
      </p:sp>
      <p:pic>
        <p:nvPicPr>
          <p:cNvPr id="5" name="Picture 4"/>
          <p:cNvPicPr>
            <a:picLocks noChangeAspect="1"/>
          </p:cNvPicPr>
          <p:nvPr/>
        </p:nvPicPr>
        <p:blipFill>
          <a:blip r:embed="rId3"/>
          <a:stretch>
            <a:fillRect/>
          </a:stretch>
        </p:blipFill>
        <p:spPr>
          <a:xfrm>
            <a:off x="6673090" y="1567898"/>
            <a:ext cx="5286375" cy="3695700"/>
          </a:xfrm>
          <a:prstGeom prst="rect">
            <a:avLst/>
          </a:prstGeom>
        </p:spPr>
      </p:pic>
      <p:pic>
        <p:nvPicPr>
          <p:cNvPr id="6" name="Picture 5"/>
          <p:cNvPicPr>
            <a:picLocks noChangeAspect="1"/>
          </p:cNvPicPr>
          <p:nvPr/>
        </p:nvPicPr>
        <p:blipFill>
          <a:blip r:embed="rId4"/>
          <a:stretch>
            <a:fillRect/>
          </a:stretch>
        </p:blipFill>
        <p:spPr>
          <a:xfrm>
            <a:off x="3538043" y="4391895"/>
            <a:ext cx="5114925" cy="2276475"/>
          </a:xfrm>
          <a:prstGeom prst="rect">
            <a:avLst/>
          </a:prstGeom>
        </p:spPr>
      </p:pic>
      <p:pic>
        <p:nvPicPr>
          <p:cNvPr id="7" name="Picture 6"/>
          <p:cNvPicPr>
            <a:picLocks noChangeAspect="1"/>
          </p:cNvPicPr>
          <p:nvPr/>
        </p:nvPicPr>
        <p:blipFill>
          <a:blip r:embed="rId5"/>
          <a:stretch>
            <a:fillRect/>
          </a:stretch>
        </p:blipFill>
        <p:spPr>
          <a:xfrm>
            <a:off x="3551582" y="1567898"/>
            <a:ext cx="3796665" cy="2155963"/>
          </a:xfrm>
          <a:prstGeom prst="rect">
            <a:avLst/>
          </a:prstGeom>
        </p:spPr>
      </p:pic>
    </p:spTree>
    <p:extLst>
      <p:ext uri="{BB962C8B-B14F-4D97-AF65-F5344CB8AC3E}">
        <p14:creationId xmlns:p14="http://schemas.microsoft.com/office/powerpoint/2010/main" val="65318329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b="19865"/>
          <a:stretch/>
        </p:blipFill>
        <p:spPr>
          <a:xfrm>
            <a:off x="-1" y="1401634"/>
            <a:ext cx="10618243" cy="5456365"/>
          </a:xfrm>
          <a:prstGeom prst="rect">
            <a:avLst/>
          </a:prstGeom>
        </p:spPr>
      </p:pic>
      <p:sp>
        <p:nvSpPr>
          <p:cNvPr id="3" name="Title 2"/>
          <p:cNvSpPr>
            <a:spLocks noGrp="1"/>
          </p:cNvSpPr>
          <p:nvPr>
            <p:ph type="title"/>
          </p:nvPr>
        </p:nvSpPr>
        <p:spPr/>
        <p:txBody>
          <a:bodyPr/>
          <a:lstStyle/>
          <a:p>
            <a:r>
              <a:rPr lang="en-GB" dirty="0"/>
              <a:t>AGIT-TRAINS and </a:t>
            </a:r>
            <a:r>
              <a:rPr lang="en-GB" dirty="0" smtClean="0"/>
              <a:t>AGIT-SHIPS </a:t>
            </a:r>
            <a:endParaRPr lang="en-US" dirty="0"/>
          </a:p>
        </p:txBody>
      </p:sp>
      <p:pic>
        <p:nvPicPr>
          <p:cNvPr id="5" name="Picture 4"/>
          <p:cNvPicPr>
            <a:picLocks noChangeAspect="1"/>
          </p:cNvPicPr>
          <p:nvPr/>
        </p:nvPicPr>
        <p:blipFill>
          <a:blip r:embed="rId3"/>
          <a:stretch>
            <a:fillRect/>
          </a:stretch>
        </p:blipFill>
        <p:spPr>
          <a:xfrm>
            <a:off x="9649359" y="-127659"/>
            <a:ext cx="2711074" cy="3795504"/>
          </a:xfrm>
          <a:prstGeom prst="rect">
            <a:avLst/>
          </a:prstGeom>
        </p:spPr>
      </p:pic>
    </p:spTree>
    <p:extLst>
      <p:ext uri="{BB962C8B-B14F-4D97-AF65-F5344CB8AC3E}">
        <p14:creationId xmlns:p14="http://schemas.microsoft.com/office/powerpoint/2010/main" val="222915537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46743" y="1719070"/>
            <a:ext cx="7808686" cy="4928473"/>
          </a:xfrm>
        </p:spPr>
        <p:txBody>
          <a:bodyPr>
            <a:normAutofit lnSpcReduction="10000"/>
          </a:bodyPr>
          <a:lstStyle/>
          <a:p>
            <a:pPr marL="45720" indent="0" algn="just">
              <a:buNone/>
            </a:pPr>
            <a:r>
              <a:rPr lang="en-GB" sz="2400" dirty="0" smtClean="0"/>
              <a:t>“There is no doubt cinema arts is a first-class and perhaps even incomparable instrument for the dissemination of all sorts of ideas. Cinema’s strength lies in the fact that, like any art, it imbues an idea with feeling and with captivating form, but unlike other arts, cinema is actually </a:t>
            </a:r>
            <a:r>
              <a:rPr lang="en-GB" sz="2400" dirty="0" smtClean="0">
                <a:solidFill>
                  <a:srgbClr val="FF0000"/>
                </a:solidFill>
              </a:rPr>
              <a:t>cheap, portable and usual graphic. </a:t>
            </a:r>
            <a:r>
              <a:rPr lang="en-GB" sz="2400" dirty="0" smtClean="0"/>
              <a:t>Its </a:t>
            </a:r>
            <a:r>
              <a:rPr lang="en-GB" sz="2400" dirty="0" smtClean="0">
                <a:solidFill>
                  <a:srgbClr val="7030A0"/>
                </a:solidFill>
              </a:rPr>
              <a:t>effects reach where even the book cannot reach</a:t>
            </a:r>
            <a:r>
              <a:rPr lang="en-GB" sz="2400" dirty="0" smtClean="0"/>
              <a:t> and it is, of course, </a:t>
            </a:r>
            <a:r>
              <a:rPr lang="en-GB" sz="2400" dirty="0" smtClean="0">
                <a:solidFill>
                  <a:srgbClr val="0070C0"/>
                </a:solidFill>
              </a:rPr>
              <a:t>more powerful than any kind of narrow propaganda</a:t>
            </a:r>
            <a:r>
              <a:rPr lang="en-GB" sz="2400" dirty="0" smtClean="0"/>
              <a:t>. </a:t>
            </a:r>
            <a:r>
              <a:rPr lang="en-GB" sz="2400" dirty="0" smtClean="0">
                <a:solidFill>
                  <a:schemeClr val="accent5">
                    <a:lumMod val="75000"/>
                  </a:schemeClr>
                </a:solidFill>
              </a:rPr>
              <a:t>The Russian Revolution, which is extremely interested in exercising the </a:t>
            </a:r>
            <a:r>
              <a:rPr lang="en-GB" sz="2400" b="1" dirty="0" smtClean="0">
                <a:solidFill>
                  <a:schemeClr val="accent5">
                    <a:lumMod val="75000"/>
                  </a:schemeClr>
                </a:solidFill>
              </a:rPr>
              <a:t>broadest influence on the masses</a:t>
            </a:r>
            <a:r>
              <a:rPr lang="en-GB" sz="2400" dirty="0" smtClean="0">
                <a:solidFill>
                  <a:schemeClr val="accent5">
                    <a:lumMod val="75000"/>
                  </a:schemeClr>
                </a:solidFill>
              </a:rPr>
              <a:t>, should long since have turned its attention to cinema as its </a:t>
            </a:r>
            <a:r>
              <a:rPr lang="en-GB" sz="2400" b="1" dirty="0" smtClean="0">
                <a:solidFill>
                  <a:schemeClr val="accent5">
                    <a:lumMod val="75000"/>
                  </a:schemeClr>
                </a:solidFill>
              </a:rPr>
              <a:t>natural instrument</a:t>
            </a:r>
            <a:r>
              <a:rPr lang="en-GB" sz="2400" dirty="0" smtClean="0"/>
              <a:t>.”</a:t>
            </a:r>
          </a:p>
          <a:p>
            <a:pPr algn="r">
              <a:buFontTx/>
              <a:buChar char="-"/>
            </a:pPr>
            <a:r>
              <a:rPr lang="en-GB" sz="2100" dirty="0" smtClean="0"/>
              <a:t>Anatoli </a:t>
            </a:r>
            <a:r>
              <a:rPr lang="en-GB" sz="2100" dirty="0" err="1" smtClean="0"/>
              <a:t>Lunacharsky</a:t>
            </a:r>
            <a:r>
              <a:rPr lang="en-GB" sz="2100" dirty="0" smtClean="0"/>
              <a:t>, </a:t>
            </a:r>
            <a:r>
              <a:rPr lang="en-US" sz="2100" dirty="0"/>
              <a:t>first Soviet People's Commissar of </a:t>
            </a:r>
            <a:r>
              <a:rPr lang="en-US" sz="2100" dirty="0" smtClean="0"/>
              <a:t>Education, 1924, cited by Mark Joyce, ‘Soviet Montage Cinema of the 1920s,’ in </a:t>
            </a:r>
            <a:r>
              <a:rPr lang="en-US" sz="2100" i="1" dirty="0" smtClean="0"/>
              <a:t>Introduction to Film Studies </a:t>
            </a:r>
            <a:r>
              <a:rPr lang="en-US" sz="2100" dirty="0" smtClean="0"/>
              <a:t>(Abingdon, Oxon: Routledge, 2003 [1</a:t>
            </a:r>
            <a:r>
              <a:rPr lang="en-US" sz="2100" baseline="30000" dirty="0" smtClean="0"/>
              <a:t>st</a:t>
            </a:r>
            <a:r>
              <a:rPr lang="en-US" sz="2100" dirty="0" smtClean="0"/>
              <a:t> ed. 1996]), p. 449.</a:t>
            </a:r>
          </a:p>
          <a:p>
            <a:pPr>
              <a:buFontTx/>
              <a:buChar char="-"/>
            </a:pPr>
            <a:endParaRPr lang="en-US" sz="2400" dirty="0"/>
          </a:p>
        </p:txBody>
      </p:sp>
      <p:sp>
        <p:nvSpPr>
          <p:cNvPr id="3" name="Title 2"/>
          <p:cNvSpPr>
            <a:spLocks noGrp="1"/>
          </p:cNvSpPr>
          <p:nvPr>
            <p:ph type="title"/>
          </p:nvPr>
        </p:nvSpPr>
        <p:spPr/>
        <p:txBody>
          <a:bodyPr/>
          <a:lstStyle/>
          <a:p>
            <a:r>
              <a:rPr lang="en-GB" dirty="0" smtClean="0"/>
              <a:t>Cinema propaganda</a:t>
            </a:r>
            <a:endParaRPr lang="en-US" dirty="0"/>
          </a:p>
        </p:txBody>
      </p:sp>
      <p:pic>
        <p:nvPicPr>
          <p:cNvPr id="4" name="Picture 3"/>
          <p:cNvPicPr>
            <a:picLocks noChangeAspect="1"/>
          </p:cNvPicPr>
          <p:nvPr/>
        </p:nvPicPr>
        <p:blipFill>
          <a:blip r:embed="rId2"/>
          <a:stretch>
            <a:fillRect/>
          </a:stretch>
        </p:blipFill>
        <p:spPr>
          <a:xfrm>
            <a:off x="8189307" y="1553030"/>
            <a:ext cx="4002693" cy="5473188"/>
          </a:xfrm>
          <a:prstGeom prst="rect">
            <a:avLst/>
          </a:prstGeom>
        </p:spPr>
      </p:pic>
    </p:spTree>
    <p:extLst>
      <p:ext uri="{BB962C8B-B14F-4D97-AF65-F5344CB8AC3E}">
        <p14:creationId xmlns:p14="http://schemas.microsoft.com/office/powerpoint/2010/main" val="66768657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US" i="1" dirty="0"/>
          </a:p>
        </p:txBody>
      </p:sp>
      <p:sp>
        <p:nvSpPr>
          <p:cNvPr id="6" name="Content Placeholder 1"/>
          <p:cNvSpPr txBox="1">
            <a:spLocks/>
          </p:cNvSpPr>
          <p:nvPr/>
        </p:nvSpPr>
        <p:spPr>
          <a:xfrm>
            <a:off x="6153150" y="669536"/>
            <a:ext cx="5200650" cy="5978914"/>
          </a:xfrm>
          <a:prstGeom prst="rect">
            <a:avLst/>
          </a:prstGeom>
        </p:spPr>
        <p:txBody>
          <a:bodyPr vert="horz" lIns="91440" tIns="45720" rIns="91440" bIns="45720" rtlCol="0">
            <a:normAutofit fontScale="92500" lnSpcReduction="20000"/>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sz="3300" i="1" dirty="0" smtClean="0">
                <a:solidFill>
                  <a:schemeClr val="tx1"/>
                </a:solidFill>
              </a:rPr>
              <a:t>How might one interpret </a:t>
            </a:r>
            <a:r>
              <a:rPr lang="en-GB" sz="3300" dirty="0" smtClean="0">
                <a:solidFill>
                  <a:schemeClr val="tx1"/>
                </a:solidFill>
              </a:rPr>
              <a:t>October </a:t>
            </a:r>
            <a:r>
              <a:rPr lang="en-GB" sz="3300" i="1" dirty="0" smtClean="0">
                <a:solidFill>
                  <a:schemeClr val="tx1"/>
                </a:solidFill>
              </a:rPr>
              <a:t>as a piece of propaganda?</a:t>
            </a:r>
          </a:p>
          <a:p>
            <a:endParaRPr lang="en-GB" sz="3300" i="1" dirty="0" smtClean="0">
              <a:solidFill>
                <a:schemeClr val="tx1"/>
              </a:solidFill>
            </a:endParaRPr>
          </a:p>
          <a:p>
            <a:r>
              <a:rPr lang="en-GB" sz="3300" i="1" dirty="0" smtClean="0">
                <a:solidFill>
                  <a:schemeClr val="tx1"/>
                </a:solidFill>
              </a:rPr>
              <a:t>Does the film adhere to any of the tenets of propaganda discussed by Lenin’s directives?</a:t>
            </a:r>
          </a:p>
          <a:p>
            <a:endParaRPr lang="en-GB" sz="3300" i="1" dirty="0">
              <a:solidFill>
                <a:schemeClr val="tx1"/>
              </a:solidFill>
            </a:endParaRPr>
          </a:p>
          <a:p>
            <a:r>
              <a:rPr lang="en-GB" sz="3300" i="1" dirty="0" smtClean="0">
                <a:solidFill>
                  <a:schemeClr val="tx1"/>
                </a:solidFill>
              </a:rPr>
              <a:t>In what ways might the film have been perceived as expressing or embodying revolutionary sentiments?</a:t>
            </a:r>
          </a:p>
          <a:p>
            <a:pPr marL="45720" indent="0">
              <a:buFont typeface="Wingdings 2" pitchFamily="18" charset="2"/>
              <a:buNone/>
            </a:pPr>
            <a:endParaRPr lang="en-GB" i="1" dirty="0" smtClean="0"/>
          </a:p>
          <a:p>
            <a:pPr marL="45720" indent="0">
              <a:buFont typeface="Wingdings 2" pitchFamily="18" charset="2"/>
              <a:buNone/>
            </a:pPr>
            <a:endParaRPr lang="en-GB" dirty="0" smtClean="0"/>
          </a:p>
          <a:p>
            <a:pPr marL="45720" indent="0">
              <a:buFont typeface="Wingdings 2" pitchFamily="18" charset="2"/>
              <a:buNone/>
            </a:pPr>
            <a:endParaRPr lang="en-US" i="1" dirty="0"/>
          </a:p>
        </p:txBody>
      </p:sp>
      <p:pic>
        <p:nvPicPr>
          <p:cNvPr id="7" name="Content Placeholder 6"/>
          <p:cNvPicPr>
            <a:picLocks noGrp="1" noChangeAspect="1"/>
          </p:cNvPicPr>
          <p:nvPr>
            <p:ph idx="1"/>
          </p:nvPr>
        </p:nvPicPr>
        <p:blipFill>
          <a:blip r:embed="rId2"/>
          <a:stretch>
            <a:fillRect/>
          </a:stretch>
        </p:blipFill>
        <p:spPr>
          <a:xfrm>
            <a:off x="997566" y="745930"/>
            <a:ext cx="4568815" cy="5826125"/>
          </a:xfrm>
          <a:prstGeom prst="rect">
            <a:avLst/>
          </a:prstGeom>
        </p:spPr>
      </p:pic>
    </p:spTree>
    <p:extLst>
      <p:ext uri="{BB962C8B-B14F-4D97-AF65-F5344CB8AC3E}">
        <p14:creationId xmlns:p14="http://schemas.microsoft.com/office/powerpoint/2010/main" val="67032707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US" i="1" dirty="0"/>
          </a:p>
        </p:txBody>
      </p:sp>
      <p:sp>
        <p:nvSpPr>
          <p:cNvPr id="6" name="Content Placeholder 1"/>
          <p:cNvSpPr txBox="1">
            <a:spLocks/>
          </p:cNvSpPr>
          <p:nvPr/>
        </p:nvSpPr>
        <p:spPr>
          <a:xfrm>
            <a:off x="6153150" y="669536"/>
            <a:ext cx="5200650" cy="5978914"/>
          </a:xfrm>
          <a:prstGeom prst="rect">
            <a:avLst/>
          </a:prstGeom>
        </p:spPr>
        <p:txBody>
          <a:bodyPr vert="horz" lIns="91440" tIns="45720" rIns="91440" bIns="45720" rtlCol="0">
            <a:normAutofit fontScale="85000" lnSpcReduction="10000"/>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r>
              <a:rPr lang="en-GB" sz="3300" i="1" dirty="0" smtClean="0">
                <a:solidFill>
                  <a:schemeClr val="tx1"/>
                </a:solidFill>
              </a:rPr>
              <a:t>How </a:t>
            </a:r>
            <a:r>
              <a:rPr lang="en-GB" sz="3300" i="1" dirty="0">
                <a:solidFill>
                  <a:schemeClr val="tx1"/>
                </a:solidFill>
              </a:rPr>
              <a:t>might one interpret </a:t>
            </a:r>
            <a:r>
              <a:rPr lang="en-GB" sz="3300" dirty="0">
                <a:solidFill>
                  <a:schemeClr val="tx1"/>
                </a:solidFill>
              </a:rPr>
              <a:t>October </a:t>
            </a:r>
            <a:r>
              <a:rPr lang="en-GB" sz="3300" i="1" dirty="0">
                <a:solidFill>
                  <a:schemeClr val="tx1"/>
                </a:solidFill>
              </a:rPr>
              <a:t>as a piece of </a:t>
            </a:r>
            <a:r>
              <a:rPr lang="en-GB" sz="3300" i="1" dirty="0" smtClean="0">
                <a:solidFill>
                  <a:schemeClr val="tx1"/>
                </a:solidFill>
              </a:rPr>
              <a:t>art? </a:t>
            </a:r>
          </a:p>
          <a:p>
            <a:r>
              <a:rPr lang="en-GB" sz="3300" i="1" dirty="0" smtClean="0">
                <a:solidFill>
                  <a:schemeClr val="tx1"/>
                </a:solidFill>
              </a:rPr>
              <a:t>I</a:t>
            </a:r>
            <a:r>
              <a:rPr lang="en-US" sz="3300" i="1" dirty="0" smtClean="0">
                <a:solidFill>
                  <a:schemeClr val="tx1"/>
                </a:solidFill>
              </a:rPr>
              <a:t>n </a:t>
            </a:r>
            <a:r>
              <a:rPr lang="en-US" sz="3300" i="1" dirty="0">
                <a:solidFill>
                  <a:schemeClr val="tx1"/>
                </a:solidFill>
              </a:rPr>
              <a:t>what ways might the film </a:t>
            </a:r>
            <a:r>
              <a:rPr lang="en-US" sz="3300" i="1" dirty="0" smtClean="0">
                <a:solidFill>
                  <a:schemeClr val="tx1"/>
                </a:solidFill>
              </a:rPr>
              <a:t>itself have </a:t>
            </a:r>
            <a:r>
              <a:rPr lang="en-US" sz="3300" i="1" dirty="0">
                <a:solidFill>
                  <a:schemeClr val="tx1"/>
                </a:solidFill>
              </a:rPr>
              <a:t>been perceived as expressing or embodying revolutionary sentiments? </a:t>
            </a:r>
            <a:endParaRPr lang="en-US" sz="3300" i="1" dirty="0" smtClean="0">
              <a:solidFill>
                <a:schemeClr val="tx1"/>
              </a:solidFill>
            </a:endParaRPr>
          </a:p>
          <a:p>
            <a:r>
              <a:rPr lang="en-US" sz="3300" i="1" dirty="0" smtClean="0">
                <a:solidFill>
                  <a:schemeClr val="tx1"/>
                </a:solidFill>
              </a:rPr>
              <a:t>How might </a:t>
            </a:r>
            <a:r>
              <a:rPr lang="en-US" sz="3300" i="1" dirty="0">
                <a:solidFill>
                  <a:schemeClr val="tx1"/>
                </a:solidFill>
              </a:rPr>
              <a:t>the cinematographic techniques and aesthetics be seen as </a:t>
            </a:r>
            <a:r>
              <a:rPr lang="en-US" sz="3300" i="1" dirty="0" smtClean="0">
                <a:solidFill>
                  <a:schemeClr val="tx1"/>
                </a:solidFill>
              </a:rPr>
              <a:t>revolutionary’?</a:t>
            </a:r>
          </a:p>
          <a:p>
            <a:r>
              <a:rPr lang="en-US" sz="3300" i="1" dirty="0" smtClean="0">
                <a:solidFill>
                  <a:schemeClr val="tx1"/>
                </a:solidFill>
              </a:rPr>
              <a:t>Might the film fulfil the ideas of Lenin, Trotsky</a:t>
            </a:r>
            <a:r>
              <a:rPr lang="en-US" sz="3300" i="1" dirty="0">
                <a:solidFill>
                  <a:schemeClr val="tx1"/>
                </a:solidFill>
              </a:rPr>
              <a:t>, </a:t>
            </a:r>
            <a:r>
              <a:rPr lang="en-US" sz="3300" i="1" dirty="0" err="1" smtClean="0">
                <a:solidFill>
                  <a:schemeClr val="tx1"/>
                </a:solidFill>
              </a:rPr>
              <a:t>Lunacharsky</a:t>
            </a:r>
            <a:r>
              <a:rPr lang="en-US" sz="3300" i="1" dirty="0" smtClean="0">
                <a:solidFill>
                  <a:schemeClr val="tx1"/>
                </a:solidFill>
              </a:rPr>
              <a:t> et al regarding revolutionary art?</a:t>
            </a:r>
            <a:endParaRPr lang="en-GB" dirty="0" smtClean="0"/>
          </a:p>
          <a:p>
            <a:pPr marL="45720" indent="0">
              <a:buFont typeface="Wingdings 2" pitchFamily="18" charset="2"/>
              <a:buNone/>
            </a:pPr>
            <a:endParaRPr lang="en-US" i="1" dirty="0"/>
          </a:p>
        </p:txBody>
      </p:sp>
      <p:pic>
        <p:nvPicPr>
          <p:cNvPr id="7" name="Content Placeholder 6"/>
          <p:cNvPicPr>
            <a:picLocks noGrp="1" noChangeAspect="1"/>
          </p:cNvPicPr>
          <p:nvPr>
            <p:ph idx="1"/>
          </p:nvPr>
        </p:nvPicPr>
        <p:blipFill>
          <a:blip r:embed="rId2"/>
          <a:stretch>
            <a:fillRect/>
          </a:stretch>
        </p:blipFill>
        <p:spPr>
          <a:xfrm>
            <a:off x="997566" y="745930"/>
            <a:ext cx="4568815" cy="5826125"/>
          </a:xfrm>
          <a:prstGeom prst="rect">
            <a:avLst/>
          </a:prstGeom>
        </p:spPr>
      </p:pic>
    </p:spTree>
    <p:extLst>
      <p:ext uri="{BB962C8B-B14F-4D97-AF65-F5344CB8AC3E}">
        <p14:creationId xmlns:p14="http://schemas.microsoft.com/office/powerpoint/2010/main" val="89352414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Black" panose="020B0A04020102020204" pitchFamily="34" charset="0"/>
              </a:rPr>
              <a:t>Eisenstein as Auteur</a:t>
            </a:r>
            <a:endParaRPr lang="en-GB" dirty="0">
              <a:latin typeface="Arial Black" panose="020B0A04020102020204" pitchFamily="34" charset="0"/>
            </a:endParaRPr>
          </a:p>
        </p:txBody>
      </p:sp>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3218" y="1449742"/>
            <a:ext cx="2768699" cy="41791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064568" y="5773137"/>
            <a:ext cx="1393202" cy="369332"/>
          </a:xfrm>
          <a:prstGeom prst="rect">
            <a:avLst/>
          </a:prstGeom>
        </p:spPr>
        <p:txBody>
          <a:bodyPr wrap="none">
            <a:spAutoFit/>
          </a:bodyPr>
          <a:lstStyle/>
          <a:p>
            <a:r>
              <a:rPr lang="en-GB" b="1" i="1" dirty="0"/>
              <a:t>Strike</a:t>
            </a:r>
            <a:r>
              <a:rPr lang="en-GB" b="1" dirty="0"/>
              <a:t> (1925)</a:t>
            </a:r>
          </a:p>
        </p:txBody>
      </p:sp>
      <p:pic>
        <p:nvPicPr>
          <p:cNvPr id="3076" name="Picture 4"/>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886923" y="1457527"/>
            <a:ext cx="3149432" cy="40083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3791941" y="5655004"/>
            <a:ext cx="3244414" cy="923330"/>
          </a:xfrm>
          <a:prstGeom prst="rect">
            <a:avLst/>
          </a:prstGeom>
        </p:spPr>
        <p:txBody>
          <a:bodyPr wrap="none">
            <a:spAutoFit/>
          </a:bodyPr>
          <a:lstStyle/>
          <a:p>
            <a:pPr algn="ctr"/>
            <a:r>
              <a:rPr lang="en-GB" b="1" i="1" dirty="0"/>
              <a:t>October </a:t>
            </a:r>
            <a:r>
              <a:rPr lang="en-GB" b="1" dirty="0"/>
              <a:t>[aka </a:t>
            </a:r>
            <a:r>
              <a:rPr lang="en-GB" b="1" i="1" dirty="0"/>
              <a:t>October: </a:t>
            </a:r>
          </a:p>
          <a:p>
            <a:pPr algn="ctr"/>
            <a:r>
              <a:rPr lang="en-GB" b="1" i="1" dirty="0"/>
              <a:t>Ten Days That Shook the World</a:t>
            </a:r>
            <a:r>
              <a:rPr lang="en-GB" b="1" dirty="0"/>
              <a:t>]</a:t>
            </a:r>
          </a:p>
          <a:p>
            <a:pPr algn="ctr"/>
            <a:r>
              <a:rPr lang="en-GB" b="1" dirty="0"/>
              <a:t>(1928)</a:t>
            </a:r>
          </a:p>
        </p:txBody>
      </p:sp>
      <p:pic>
        <p:nvPicPr>
          <p:cNvPr id="307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72569" y="187428"/>
            <a:ext cx="2885787" cy="22312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8724899" y="2469093"/>
            <a:ext cx="3181126" cy="646331"/>
          </a:xfrm>
          <a:prstGeom prst="rect">
            <a:avLst/>
          </a:prstGeom>
        </p:spPr>
        <p:txBody>
          <a:bodyPr wrap="square">
            <a:spAutoFit/>
          </a:bodyPr>
          <a:lstStyle/>
          <a:p>
            <a:pPr algn="ctr"/>
            <a:r>
              <a:rPr lang="en-GB" b="1" i="1" dirty="0"/>
              <a:t>Ivan the Terrible </a:t>
            </a:r>
          </a:p>
          <a:p>
            <a:pPr algn="ctr"/>
            <a:r>
              <a:rPr lang="en-GB" b="1" dirty="0"/>
              <a:t>(1944)</a:t>
            </a:r>
          </a:p>
        </p:txBody>
      </p:sp>
      <p:pic>
        <p:nvPicPr>
          <p:cNvPr id="3" name="Picture 2"/>
          <p:cNvPicPr>
            <a:picLocks noChangeAspect="1"/>
          </p:cNvPicPr>
          <p:nvPr/>
        </p:nvPicPr>
        <p:blipFill>
          <a:blip r:embed="rId5"/>
          <a:stretch>
            <a:fillRect/>
          </a:stretch>
        </p:blipFill>
        <p:spPr>
          <a:xfrm>
            <a:off x="7553104" y="3118591"/>
            <a:ext cx="4352921" cy="3023878"/>
          </a:xfrm>
          <a:prstGeom prst="rect">
            <a:avLst/>
          </a:prstGeom>
        </p:spPr>
      </p:pic>
      <p:sp>
        <p:nvSpPr>
          <p:cNvPr id="4" name="Rectangle 3"/>
          <p:cNvSpPr/>
          <p:nvPr/>
        </p:nvSpPr>
        <p:spPr>
          <a:xfrm>
            <a:off x="8370526" y="6209002"/>
            <a:ext cx="2782557" cy="369332"/>
          </a:xfrm>
          <a:prstGeom prst="rect">
            <a:avLst/>
          </a:prstGeom>
        </p:spPr>
        <p:txBody>
          <a:bodyPr wrap="none">
            <a:spAutoFit/>
          </a:bodyPr>
          <a:lstStyle/>
          <a:p>
            <a:r>
              <a:rPr lang="en-US" b="1" i="1" dirty="0"/>
              <a:t>Battleship </a:t>
            </a:r>
            <a:r>
              <a:rPr lang="en-US" b="1" i="1" dirty="0" smtClean="0"/>
              <a:t>Potemkin </a:t>
            </a:r>
            <a:r>
              <a:rPr lang="en-US" b="1" dirty="0" smtClean="0"/>
              <a:t>(1925)</a:t>
            </a:r>
            <a:endParaRPr lang="en-US" b="1" i="1" dirty="0"/>
          </a:p>
        </p:txBody>
      </p:sp>
    </p:spTree>
    <p:extLst>
      <p:ext uri="{BB962C8B-B14F-4D97-AF65-F5344CB8AC3E}">
        <p14:creationId xmlns:p14="http://schemas.microsoft.com/office/powerpoint/2010/main" val="415651842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US" i="1" dirty="0"/>
          </a:p>
        </p:txBody>
      </p:sp>
      <p:sp>
        <p:nvSpPr>
          <p:cNvPr id="6" name="Content Placeholder 1"/>
          <p:cNvSpPr txBox="1">
            <a:spLocks/>
          </p:cNvSpPr>
          <p:nvPr/>
        </p:nvSpPr>
        <p:spPr>
          <a:xfrm>
            <a:off x="6153150" y="669536"/>
            <a:ext cx="5200650" cy="5978914"/>
          </a:xfrm>
          <a:prstGeom prst="rect">
            <a:avLst/>
          </a:prstGeom>
        </p:spPr>
        <p:txBody>
          <a:bodyPr vert="horz" lIns="91440" tIns="45720" rIns="91440" bIns="45720" rtlCol="0">
            <a:normAutofit fontScale="92500" lnSpcReduction="20000"/>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lvl="0"/>
            <a:r>
              <a:rPr lang="en-US" sz="3200" b="1" i="1" dirty="0"/>
              <a:t>October</a:t>
            </a:r>
            <a:r>
              <a:rPr lang="en-US" sz="3200" b="1" dirty="0"/>
              <a:t>’s director Sergei Eisenstein is regarded as one of the masters of Soviet cinema. Can you detect anything notable about Eisenstein’s filmmaking techniques? For instance, cinema historians make much of his use of montage editing: what do you understand by this term, and how – and to what ends – is montage discernible in the film? </a:t>
            </a:r>
            <a:endParaRPr lang="en-US" sz="3200" dirty="0"/>
          </a:p>
        </p:txBody>
      </p:sp>
      <p:pic>
        <p:nvPicPr>
          <p:cNvPr id="7" name="Content Placeholder 6"/>
          <p:cNvPicPr>
            <a:picLocks noGrp="1" noChangeAspect="1"/>
          </p:cNvPicPr>
          <p:nvPr>
            <p:ph idx="1"/>
          </p:nvPr>
        </p:nvPicPr>
        <p:blipFill>
          <a:blip r:embed="rId2"/>
          <a:stretch>
            <a:fillRect/>
          </a:stretch>
        </p:blipFill>
        <p:spPr>
          <a:xfrm>
            <a:off x="997566" y="745930"/>
            <a:ext cx="4568815" cy="5826125"/>
          </a:xfrm>
          <a:prstGeom prst="rect">
            <a:avLst/>
          </a:prstGeom>
        </p:spPr>
      </p:pic>
    </p:spTree>
    <p:extLst>
      <p:ext uri="{BB962C8B-B14F-4D97-AF65-F5344CB8AC3E}">
        <p14:creationId xmlns:p14="http://schemas.microsoft.com/office/powerpoint/2010/main" val="330991801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73707" y="5435021"/>
            <a:ext cx="11706258" cy="4407408"/>
          </a:xfrm>
        </p:spPr>
        <p:txBody>
          <a:bodyPr>
            <a:normAutofit/>
          </a:bodyPr>
          <a:lstStyle/>
          <a:p>
            <a:pPr marL="45720" indent="0">
              <a:buNone/>
            </a:pPr>
            <a:r>
              <a:rPr lang="en-US" dirty="0" smtClean="0"/>
              <a:t>“</a:t>
            </a:r>
            <a:r>
              <a:rPr lang="en-US" dirty="0"/>
              <a:t>Shot and montage are the </a:t>
            </a:r>
            <a:r>
              <a:rPr lang="en-US" b="1" dirty="0"/>
              <a:t>basic elements of cinema</a:t>
            </a:r>
            <a:r>
              <a:rPr lang="en-US" dirty="0"/>
              <a:t>. </a:t>
            </a:r>
            <a:r>
              <a:rPr lang="en-US" dirty="0" smtClean="0"/>
              <a:t>Montage has </a:t>
            </a:r>
            <a:r>
              <a:rPr lang="en-US" dirty="0"/>
              <a:t>been </a:t>
            </a:r>
            <a:r>
              <a:rPr lang="en-US" b="1" dirty="0"/>
              <a:t>established by the Soviet film as the nerve of cinema</a:t>
            </a:r>
            <a:r>
              <a:rPr lang="en-US" dirty="0"/>
              <a:t>.”</a:t>
            </a:r>
          </a:p>
          <a:p>
            <a:pPr marL="45720" indent="0" algn="r">
              <a:buNone/>
            </a:pPr>
            <a:r>
              <a:rPr lang="en-GB" dirty="0"/>
              <a:t>- Sergei Eisenstein, ‘A Dialectical Approach to Film Form’ (April 1929)</a:t>
            </a:r>
          </a:p>
          <a:p>
            <a:endParaRPr lang="en-US" dirty="0"/>
          </a:p>
        </p:txBody>
      </p:sp>
      <p:sp>
        <p:nvSpPr>
          <p:cNvPr id="3" name="Title 2"/>
          <p:cNvSpPr>
            <a:spLocks noGrp="1"/>
          </p:cNvSpPr>
          <p:nvPr>
            <p:ph type="title"/>
          </p:nvPr>
        </p:nvSpPr>
        <p:spPr/>
        <p:txBody>
          <a:bodyPr/>
          <a:lstStyle/>
          <a:p>
            <a:r>
              <a:rPr lang="en-GB" dirty="0" smtClean="0"/>
              <a:t>Montage: A Revolutionary technique?</a:t>
            </a:r>
            <a:endParaRPr lang="en-US" dirty="0"/>
          </a:p>
        </p:txBody>
      </p:sp>
      <p:pic>
        <p:nvPicPr>
          <p:cNvPr id="4" name="Picture 3"/>
          <p:cNvPicPr>
            <a:picLocks noChangeAspect="1"/>
          </p:cNvPicPr>
          <p:nvPr/>
        </p:nvPicPr>
        <p:blipFill rotWithShape="1">
          <a:blip r:embed="rId2"/>
          <a:srcRect r="722" b="2084"/>
          <a:stretch/>
        </p:blipFill>
        <p:spPr>
          <a:xfrm rot="5400000">
            <a:off x="2259644" y="558072"/>
            <a:ext cx="3942522" cy="5811376"/>
          </a:xfrm>
          <a:prstGeom prst="rect">
            <a:avLst/>
          </a:prstGeom>
        </p:spPr>
      </p:pic>
      <p:pic>
        <p:nvPicPr>
          <p:cNvPr id="5" name="Picture 4"/>
          <p:cNvPicPr>
            <a:picLocks noChangeAspect="1"/>
          </p:cNvPicPr>
          <p:nvPr/>
        </p:nvPicPr>
        <p:blipFill>
          <a:blip r:embed="rId3"/>
          <a:stretch>
            <a:fillRect/>
          </a:stretch>
        </p:blipFill>
        <p:spPr>
          <a:xfrm>
            <a:off x="7056757" y="1492499"/>
            <a:ext cx="2732991" cy="3942522"/>
          </a:xfrm>
          <a:prstGeom prst="rect">
            <a:avLst/>
          </a:prstGeom>
        </p:spPr>
      </p:pic>
      <p:pic>
        <p:nvPicPr>
          <p:cNvPr id="6" name="Picture 5"/>
          <p:cNvPicPr>
            <a:picLocks noChangeAspect="1"/>
          </p:cNvPicPr>
          <p:nvPr/>
        </p:nvPicPr>
        <p:blipFill>
          <a:blip r:embed="rId4"/>
          <a:stretch>
            <a:fillRect/>
          </a:stretch>
        </p:blipFill>
        <p:spPr>
          <a:xfrm>
            <a:off x="8636000" y="1492499"/>
            <a:ext cx="3556000" cy="534240"/>
          </a:xfrm>
          <a:prstGeom prst="rect">
            <a:avLst/>
          </a:prstGeom>
        </p:spPr>
      </p:pic>
    </p:spTree>
    <p:extLst>
      <p:ext uri="{BB962C8B-B14F-4D97-AF65-F5344CB8AC3E}">
        <p14:creationId xmlns:p14="http://schemas.microsoft.com/office/powerpoint/2010/main" val="97566275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365126"/>
            <a:ext cx="6467567" cy="6021160"/>
          </a:xfrm>
        </p:spPr>
        <p:txBody>
          <a:bodyPr>
            <a:normAutofit lnSpcReduction="10000"/>
          </a:bodyPr>
          <a:lstStyle/>
          <a:p>
            <a:pPr marL="45720" indent="0" algn="just">
              <a:buNone/>
            </a:pPr>
            <a:r>
              <a:rPr lang="en-GB" sz="3200" dirty="0" smtClean="0"/>
              <a:t>“</a:t>
            </a:r>
            <a:r>
              <a:rPr lang="en-US" sz="3200" dirty="0"/>
              <a:t>The impulses of avant-garde Soviet art have their roots in the artistic trends of pre-Revolutionary Russia. Around 1910, the Russian Futurist </a:t>
            </a:r>
            <a:r>
              <a:rPr lang="en-US" sz="3200" dirty="0" smtClean="0"/>
              <a:t>movement </a:t>
            </a:r>
            <a:r>
              <a:rPr lang="en-US" sz="3200" dirty="0"/>
              <a:t>attracted many of the most creative minds of the day. Influenced both by French cubism and Italian Futurism, the Russian Futurists </a:t>
            </a:r>
            <a:r>
              <a:rPr lang="en-US" sz="3200" b="1" dirty="0"/>
              <a:t>declared that conventional art must be destroyed and that a new art, appropriate to the machine age, must be created</a:t>
            </a:r>
            <a:r>
              <a:rPr lang="en-US" sz="3200" dirty="0" smtClean="0"/>
              <a:t>.”</a:t>
            </a:r>
          </a:p>
          <a:p>
            <a:pPr algn="r">
              <a:buFontTx/>
              <a:buChar char="-"/>
            </a:pPr>
            <a:r>
              <a:rPr lang="en-US" sz="2200" dirty="0" smtClean="0"/>
              <a:t>David </a:t>
            </a:r>
            <a:r>
              <a:rPr lang="en-US" sz="2200" dirty="0" err="1"/>
              <a:t>Bordwell</a:t>
            </a:r>
            <a:r>
              <a:rPr lang="en-US" sz="2200" dirty="0"/>
              <a:t>, ‘The Idea of Montage in Soviet Art and Film,’ </a:t>
            </a:r>
            <a:r>
              <a:rPr lang="en-US" sz="2200" i="1" dirty="0"/>
              <a:t>Cinema Journal</a:t>
            </a:r>
            <a:r>
              <a:rPr lang="en-US" sz="2200" dirty="0"/>
              <a:t>, Vol. 11, No. 2 (Spring, 1972), p. </a:t>
            </a:r>
            <a:r>
              <a:rPr lang="en-US" sz="2200" dirty="0" smtClean="0"/>
              <a:t>11</a:t>
            </a:r>
            <a:r>
              <a:rPr lang="en-US" sz="2400" dirty="0" smtClean="0"/>
              <a:t>.</a:t>
            </a:r>
          </a:p>
          <a:p>
            <a:pPr algn="just">
              <a:buFontTx/>
              <a:buChar char="-"/>
            </a:pPr>
            <a:endParaRPr lang="en-GB" sz="2400" b="1" dirty="0"/>
          </a:p>
          <a:p>
            <a:pPr marL="45720" indent="0" algn="just">
              <a:buNone/>
            </a:pPr>
            <a:endParaRPr lang="en-GB" sz="2400" dirty="0"/>
          </a:p>
        </p:txBody>
      </p:sp>
      <p:sp>
        <p:nvSpPr>
          <p:cNvPr id="3" name="Title 2"/>
          <p:cNvSpPr>
            <a:spLocks noGrp="1"/>
          </p:cNvSpPr>
          <p:nvPr>
            <p:ph type="title"/>
          </p:nvPr>
        </p:nvSpPr>
        <p:spPr/>
        <p:txBody>
          <a:bodyPr/>
          <a:lstStyle/>
          <a:p>
            <a:pPr algn="r"/>
            <a:r>
              <a:rPr lang="en-GB" b="1" dirty="0" smtClean="0"/>
              <a:t>MONTAGE</a:t>
            </a:r>
            <a:endParaRPr lang="en-US" b="1" dirty="0"/>
          </a:p>
        </p:txBody>
      </p:sp>
      <p:pic>
        <p:nvPicPr>
          <p:cNvPr id="4" name="Picture 3"/>
          <p:cNvPicPr>
            <a:picLocks noChangeAspect="1"/>
          </p:cNvPicPr>
          <p:nvPr/>
        </p:nvPicPr>
        <p:blipFill>
          <a:blip r:embed="rId2"/>
          <a:stretch>
            <a:fillRect/>
          </a:stretch>
        </p:blipFill>
        <p:spPr>
          <a:xfrm>
            <a:off x="7511143" y="1649393"/>
            <a:ext cx="4461238" cy="4477086"/>
          </a:xfrm>
          <a:prstGeom prst="rect">
            <a:avLst/>
          </a:prstGeom>
        </p:spPr>
      </p:pic>
      <p:sp>
        <p:nvSpPr>
          <p:cNvPr id="6" name="Rectangle 5"/>
          <p:cNvSpPr/>
          <p:nvPr/>
        </p:nvSpPr>
        <p:spPr>
          <a:xfrm>
            <a:off x="7511143" y="6180965"/>
            <a:ext cx="4298549" cy="615553"/>
          </a:xfrm>
          <a:prstGeom prst="rect">
            <a:avLst/>
          </a:prstGeom>
        </p:spPr>
        <p:txBody>
          <a:bodyPr wrap="none">
            <a:spAutoFit/>
          </a:bodyPr>
          <a:lstStyle/>
          <a:p>
            <a:r>
              <a:rPr lang="en-US" sz="1600" dirty="0"/>
              <a:t> </a:t>
            </a:r>
            <a:r>
              <a:rPr lang="en-US" sz="1600" dirty="0" err="1"/>
              <a:t>Kazimir</a:t>
            </a:r>
            <a:r>
              <a:rPr lang="en-US" sz="1600" dirty="0"/>
              <a:t> </a:t>
            </a:r>
            <a:r>
              <a:rPr lang="en-US" sz="1600" dirty="0" smtClean="0"/>
              <a:t>Malevich, </a:t>
            </a:r>
            <a:r>
              <a:rPr lang="en-US" sz="1600" i="1" dirty="0" smtClean="0"/>
              <a:t>The </a:t>
            </a:r>
            <a:r>
              <a:rPr lang="en-US" sz="1600" i="1" dirty="0" err="1" smtClean="0"/>
              <a:t>Knifegrinder</a:t>
            </a:r>
            <a:r>
              <a:rPr lang="en-US" sz="1600" i="1" dirty="0" smtClean="0"/>
              <a:t> </a:t>
            </a:r>
            <a:r>
              <a:rPr lang="en-US" sz="1600" dirty="0" smtClean="0"/>
              <a:t>(1912–13)</a:t>
            </a:r>
          </a:p>
          <a:p>
            <a:endParaRPr lang="en-US" i="1" dirty="0"/>
          </a:p>
        </p:txBody>
      </p:sp>
    </p:spTree>
    <p:extLst>
      <p:ext uri="{BB962C8B-B14F-4D97-AF65-F5344CB8AC3E}">
        <p14:creationId xmlns:p14="http://schemas.microsoft.com/office/powerpoint/2010/main" val="248679057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46743" y="365126"/>
            <a:ext cx="7924801" cy="6278176"/>
          </a:xfrm>
        </p:spPr>
        <p:txBody>
          <a:bodyPr>
            <a:normAutofit/>
          </a:bodyPr>
          <a:lstStyle/>
          <a:p>
            <a:pPr marL="45720" indent="0" algn="just">
              <a:buNone/>
            </a:pPr>
            <a:r>
              <a:rPr lang="en-GB" sz="3600" dirty="0" smtClean="0"/>
              <a:t>“Some </a:t>
            </a:r>
            <a:r>
              <a:rPr lang="en-US" sz="3600" dirty="0" smtClean="0"/>
              <a:t>Futurist </a:t>
            </a:r>
            <a:r>
              <a:rPr lang="en-US" sz="3600" dirty="0"/>
              <a:t>and Constructivist machine-worship shows through </a:t>
            </a:r>
            <a:r>
              <a:rPr lang="en-US" sz="3600" dirty="0" err="1"/>
              <a:t>Dziga</a:t>
            </a:r>
            <a:r>
              <a:rPr lang="en-US" sz="3600" dirty="0"/>
              <a:t> </a:t>
            </a:r>
            <a:r>
              <a:rPr lang="en-US" sz="3600" dirty="0" err="1" smtClean="0"/>
              <a:t>Vertov's</a:t>
            </a:r>
            <a:r>
              <a:rPr lang="en-US" sz="3600" dirty="0" smtClean="0"/>
              <a:t> essay .. ‘</a:t>
            </a:r>
            <a:r>
              <a:rPr lang="en-US" sz="3600" dirty="0" err="1" smtClean="0"/>
              <a:t>Kinoks</a:t>
            </a:r>
            <a:r>
              <a:rPr lang="en-US" sz="3600" dirty="0" smtClean="0"/>
              <a:t>: A Revolution’ (1923) … which </a:t>
            </a:r>
            <a:r>
              <a:rPr lang="en-US" sz="3600" dirty="0"/>
              <a:t>claims </a:t>
            </a:r>
            <a:r>
              <a:rPr lang="en-US" sz="3600" b="1" dirty="0"/>
              <a:t>that the mechanical eye of the camera can perfect and fulfill human vision: </a:t>
            </a:r>
            <a:r>
              <a:rPr lang="en-US" sz="3600" b="1" dirty="0" smtClean="0"/>
              <a:t>‘I</a:t>
            </a:r>
            <a:r>
              <a:rPr lang="en-US" sz="3600" b="1" dirty="0"/>
              <a:t>, a machine, am showing you a world, the likes of which only I can </a:t>
            </a:r>
            <a:r>
              <a:rPr lang="en-US" sz="3600" b="1" dirty="0" smtClean="0"/>
              <a:t>see.’”</a:t>
            </a:r>
          </a:p>
          <a:p>
            <a:pPr algn="r">
              <a:buFontTx/>
              <a:buChar char="-"/>
            </a:pPr>
            <a:r>
              <a:rPr lang="en-US" sz="2400" dirty="0" err="1" smtClean="0"/>
              <a:t>Bordwell</a:t>
            </a:r>
            <a:r>
              <a:rPr lang="en-US" sz="2400" dirty="0" smtClean="0"/>
              <a:t>, ‘The </a:t>
            </a:r>
            <a:r>
              <a:rPr lang="en-US" sz="2400" dirty="0"/>
              <a:t>Idea of </a:t>
            </a:r>
            <a:r>
              <a:rPr lang="en-US" sz="2400" dirty="0" smtClean="0"/>
              <a:t>Montage,’ p. 14.</a:t>
            </a:r>
            <a:endParaRPr lang="en-GB" sz="2400" dirty="0" smtClean="0"/>
          </a:p>
          <a:p>
            <a:pPr marL="45720" indent="0" algn="just">
              <a:buNone/>
            </a:pPr>
            <a:endParaRPr lang="en-GB" b="1" dirty="0" smtClean="0"/>
          </a:p>
          <a:p>
            <a:pPr marL="45720" indent="0" algn="just">
              <a:buNone/>
            </a:pPr>
            <a:r>
              <a:rPr lang="en-GB" dirty="0" smtClean="0"/>
              <a:t>Poster for </a:t>
            </a:r>
            <a:r>
              <a:rPr lang="en-GB" i="1" dirty="0" smtClean="0"/>
              <a:t>Kin-Eye </a:t>
            </a:r>
            <a:r>
              <a:rPr lang="en-GB" dirty="0" smtClean="0"/>
              <a:t>(1923)</a:t>
            </a:r>
            <a:r>
              <a:rPr lang="en-GB" i="1" dirty="0" smtClean="0"/>
              <a:t>, </a:t>
            </a:r>
            <a:r>
              <a:rPr lang="en-GB" dirty="0" smtClean="0"/>
              <a:t>directed by </a:t>
            </a:r>
            <a:r>
              <a:rPr lang="en-US" dirty="0" err="1"/>
              <a:t>Dziga</a:t>
            </a:r>
            <a:r>
              <a:rPr lang="en-US" dirty="0"/>
              <a:t> </a:t>
            </a:r>
            <a:r>
              <a:rPr lang="en-US" dirty="0" err="1"/>
              <a:t>Vertov</a:t>
            </a:r>
            <a:endParaRPr lang="en-US" dirty="0" smtClean="0"/>
          </a:p>
        </p:txBody>
      </p:sp>
      <p:sp>
        <p:nvSpPr>
          <p:cNvPr id="3" name="Title 2"/>
          <p:cNvSpPr>
            <a:spLocks noGrp="1"/>
          </p:cNvSpPr>
          <p:nvPr>
            <p:ph type="title"/>
          </p:nvPr>
        </p:nvSpPr>
        <p:spPr/>
        <p:txBody>
          <a:bodyPr/>
          <a:lstStyle/>
          <a:p>
            <a:pPr algn="r"/>
            <a:r>
              <a:rPr lang="en-GB" b="1" dirty="0" smtClean="0"/>
              <a:t>KINO-EYES</a:t>
            </a:r>
            <a:endParaRPr lang="en-US" b="1"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02171" y="1591491"/>
            <a:ext cx="3650778" cy="5057355"/>
          </a:xfrm>
          <a:prstGeom prst="rect">
            <a:avLst/>
          </a:prstGeom>
        </p:spPr>
      </p:pic>
    </p:spTree>
    <p:extLst>
      <p:ext uri="{BB962C8B-B14F-4D97-AF65-F5344CB8AC3E}">
        <p14:creationId xmlns:p14="http://schemas.microsoft.com/office/powerpoint/2010/main" val="302971335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9571" y="578486"/>
            <a:ext cx="7924801" cy="4940865"/>
          </a:xfrm>
        </p:spPr>
        <p:txBody>
          <a:bodyPr>
            <a:noAutofit/>
          </a:bodyPr>
          <a:lstStyle/>
          <a:p>
            <a:pPr marL="45720" indent="0" algn="just">
              <a:buNone/>
            </a:pPr>
            <a:r>
              <a:rPr lang="en-US" dirty="0" smtClean="0"/>
              <a:t>Opening titles to </a:t>
            </a:r>
            <a:r>
              <a:rPr lang="en-US" i="1" dirty="0"/>
              <a:t>Man with a Movie Camera</a:t>
            </a:r>
            <a:r>
              <a:rPr lang="en-US" dirty="0"/>
              <a:t> </a:t>
            </a:r>
            <a:r>
              <a:rPr lang="en-US" dirty="0" smtClean="0"/>
              <a:t>(1929):</a:t>
            </a:r>
          </a:p>
          <a:p>
            <a:pPr marL="45720" indent="0" algn="just">
              <a:buNone/>
            </a:pPr>
            <a:endParaRPr lang="en-US" dirty="0"/>
          </a:p>
          <a:p>
            <a:pPr marL="45720" indent="0" algn="just">
              <a:buNone/>
            </a:pPr>
            <a:r>
              <a:rPr lang="en-US" dirty="0" smtClean="0"/>
              <a:t>The film </a:t>
            </a:r>
            <a:r>
              <a:rPr lang="en-US" i="1" dirty="0"/>
              <a:t>Man with a Movie Camera</a:t>
            </a:r>
            <a:r>
              <a:rPr lang="en-US" dirty="0"/>
              <a:t> represents AN EXPERIMENT IN THE CINEMATIC TRANSMISSION of visual phenomena WITHOUT THE HELP OF INTERTITLES (a film without intertitles) WITHOUT THE HELP OF A SCRIPT (a film without a script) WITHOUT THE HELP OF THE THEATRE (a film without actors, without sets, etc.). This new experimental work by Kino-Eye is directed towards the creation of an </a:t>
            </a:r>
            <a:r>
              <a:rPr lang="en-US" dirty="0">
                <a:solidFill>
                  <a:srgbClr val="FF0000"/>
                </a:solidFill>
              </a:rPr>
              <a:t>authentically international absolute language of cinema </a:t>
            </a:r>
            <a:r>
              <a:rPr lang="en-US" dirty="0"/>
              <a:t>- </a:t>
            </a:r>
            <a:r>
              <a:rPr lang="en-US" dirty="0">
                <a:solidFill>
                  <a:srgbClr val="FF0000"/>
                </a:solidFill>
              </a:rPr>
              <a:t>ABSOLUTE KINOGRAPHY </a:t>
            </a:r>
            <a:r>
              <a:rPr lang="en-US" dirty="0"/>
              <a:t>- on the basis of its </a:t>
            </a:r>
            <a:r>
              <a:rPr lang="en-US" dirty="0">
                <a:solidFill>
                  <a:srgbClr val="FF0000"/>
                </a:solidFill>
              </a:rPr>
              <a:t>complete separation from the language of theatre and literature</a:t>
            </a:r>
            <a:r>
              <a:rPr lang="en-US" dirty="0"/>
              <a:t>."</a:t>
            </a:r>
          </a:p>
        </p:txBody>
      </p:sp>
      <p:sp>
        <p:nvSpPr>
          <p:cNvPr id="3" name="Title 2"/>
          <p:cNvSpPr>
            <a:spLocks noGrp="1"/>
          </p:cNvSpPr>
          <p:nvPr>
            <p:ph type="title"/>
          </p:nvPr>
        </p:nvSpPr>
        <p:spPr/>
        <p:txBody>
          <a:bodyPr/>
          <a:lstStyle/>
          <a:p>
            <a:pPr algn="r"/>
            <a:r>
              <a:rPr lang="en-GB" dirty="0" smtClean="0"/>
              <a:t>KINO-EYES</a:t>
            </a:r>
            <a:endParaRPr lang="en-US" dirty="0"/>
          </a:p>
        </p:txBody>
      </p:sp>
      <p:pic>
        <p:nvPicPr>
          <p:cNvPr id="7" name="Picture 6"/>
          <p:cNvPicPr>
            <a:picLocks noChangeAspect="1"/>
          </p:cNvPicPr>
          <p:nvPr/>
        </p:nvPicPr>
        <p:blipFill>
          <a:blip r:embed="rId2"/>
          <a:stretch>
            <a:fillRect/>
          </a:stretch>
        </p:blipFill>
        <p:spPr>
          <a:xfrm>
            <a:off x="8461829" y="1646484"/>
            <a:ext cx="3530600" cy="5013452"/>
          </a:xfrm>
          <a:prstGeom prst="rect">
            <a:avLst/>
          </a:prstGeom>
        </p:spPr>
      </p:pic>
    </p:spTree>
    <p:extLst>
      <p:ext uri="{BB962C8B-B14F-4D97-AF65-F5344CB8AC3E}">
        <p14:creationId xmlns:p14="http://schemas.microsoft.com/office/powerpoint/2010/main" val="406436788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33245" y="2264562"/>
            <a:ext cx="7196256" cy="3882367"/>
          </a:xfrm>
        </p:spPr>
        <p:txBody>
          <a:bodyPr>
            <a:noAutofit/>
          </a:bodyPr>
          <a:lstStyle/>
          <a:p>
            <a:pPr marL="45720" indent="0" algn="just">
              <a:buNone/>
            </a:pPr>
            <a:r>
              <a:rPr lang="en-GB" sz="2400" dirty="0" smtClean="0"/>
              <a:t>“</a:t>
            </a:r>
            <a:r>
              <a:rPr lang="en-US" sz="2400" dirty="0" smtClean="0"/>
              <a:t>… The </a:t>
            </a:r>
            <a:r>
              <a:rPr lang="en-US" sz="2400" dirty="0"/>
              <a:t>Futurists took their subjects from </a:t>
            </a:r>
            <a:r>
              <a:rPr lang="en-US" sz="2400" dirty="0" smtClean="0"/>
              <a:t>modern </a:t>
            </a:r>
            <a:r>
              <a:rPr lang="en-US" sz="2400" dirty="0"/>
              <a:t>life and exploited a technique of </a:t>
            </a:r>
            <a:r>
              <a:rPr lang="en-US" b="1" dirty="0"/>
              <a:t>shocking </a:t>
            </a:r>
            <a:r>
              <a:rPr lang="en-US" b="1" dirty="0" smtClean="0"/>
              <a:t>j</a:t>
            </a:r>
            <a:r>
              <a:rPr lang="en-US" b="1" dirty="0"/>
              <a:t>uxtaposition</a:t>
            </a:r>
          </a:p>
          <a:p>
            <a:pPr marL="45720" indent="0" algn="just">
              <a:buNone/>
            </a:pPr>
            <a:r>
              <a:rPr lang="en-GB" sz="2400" dirty="0"/>
              <a:t>	</a:t>
            </a:r>
            <a:r>
              <a:rPr lang="en-GB" sz="2400" dirty="0" smtClean="0"/>
              <a:t>“ … </a:t>
            </a:r>
            <a:r>
              <a:rPr lang="en-US" sz="2400" dirty="0"/>
              <a:t>Malevich's </a:t>
            </a:r>
            <a:r>
              <a:rPr lang="en-US" sz="2400" dirty="0" err="1"/>
              <a:t>cubo</a:t>
            </a:r>
            <a:r>
              <a:rPr lang="en-US" sz="2400" dirty="0"/>
              <a:t>-Futurist paintings juxtaposed various elements in a kind of </a:t>
            </a:r>
            <a:r>
              <a:rPr lang="en-US" sz="2400" b="1" dirty="0"/>
              <a:t>visual </a:t>
            </a:r>
            <a:r>
              <a:rPr lang="en-US" sz="2400" b="1" dirty="0" err="1" smtClean="0"/>
              <a:t>melange</a:t>
            </a:r>
            <a:r>
              <a:rPr lang="en-US" sz="2400" dirty="0"/>
              <a:t>; </a:t>
            </a:r>
            <a:r>
              <a:rPr lang="en-US" sz="2400" i="1" dirty="0"/>
              <a:t>An Englishman in </a:t>
            </a:r>
            <a:r>
              <a:rPr lang="en-US" sz="2400" i="1" dirty="0" smtClean="0"/>
              <a:t>Paris </a:t>
            </a:r>
            <a:r>
              <a:rPr lang="en-US" sz="2400" dirty="0" smtClean="0"/>
              <a:t>[</a:t>
            </a:r>
            <a:r>
              <a:rPr lang="en-US" sz="2400" i="1" dirty="0" smtClean="0"/>
              <a:t>Moscow</a:t>
            </a:r>
            <a:r>
              <a:rPr lang="en-US" sz="2400" dirty="0" smtClean="0"/>
              <a:t>] </a:t>
            </a:r>
            <a:r>
              <a:rPr lang="en-US" sz="2400" dirty="0"/>
              <a:t>(1914), for example, mixes </a:t>
            </a:r>
            <a:r>
              <a:rPr lang="en-US" sz="2400" dirty="0" smtClean="0"/>
              <a:t>various </a:t>
            </a:r>
            <a:r>
              <a:rPr lang="en-US" sz="2400" dirty="0"/>
              <a:t>objects (fish, spoon, sabre, candle, ladder, building) with numerals, </a:t>
            </a:r>
            <a:r>
              <a:rPr lang="en-US" sz="2400" dirty="0" smtClean="0"/>
              <a:t>lettering</a:t>
            </a:r>
            <a:r>
              <a:rPr lang="en-US" sz="2400" dirty="0"/>
              <a:t>, arrows, </a:t>
            </a:r>
            <a:r>
              <a:rPr lang="en-US" sz="2400" dirty="0" err="1"/>
              <a:t>sawtooth</a:t>
            </a:r>
            <a:r>
              <a:rPr lang="en-US" sz="2400" dirty="0"/>
              <a:t> shapes, and fractured planes. Similarly, </a:t>
            </a:r>
            <a:r>
              <a:rPr lang="en-US" sz="2400" dirty="0" smtClean="0"/>
              <a:t>[Vladimir] </a:t>
            </a:r>
            <a:r>
              <a:rPr lang="en-US" sz="2400" dirty="0" err="1" smtClean="0"/>
              <a:t>Tatlin's</a:t>
            </a:r>
            <a:r>
              <a:rPr lang="en-US" sz="2400" dirty="0" smtClean="0"/>
              <a:t> </a:t>
            </a:r>
            <a:r>
              <a:rPr lang="en-US" sz="2400" dirty="0"/>
              <a:t>doctrine of </a:t>
            </a:r>
            <a:r>
              <a:rPr lang="en-US" sz="2400" dirty="0" smtClean="0"/>
              <a:t>‘real </a:t>
            </a:r>
            <a:r>
              <a:rPr lang="en-US" sz="2400" dirty="0"/>
              <a:t>materials in real </a:t>
            </a:r>
            <a:r>
              <a:rPr lang="en-US" sz="2400" dirty="0" smtClean="0"/>
              <a:t>space’ </a:t>
            </a:r>
            <a:r>
              <a:rPr lang="en-US" sz="2400" dirty="0"/>
              <a:t>found expression in such works as </a:t>
            </a:r>
            <a:r>
              <a:rPr lang="en-US" sz="2400" i="1" dirty="0"/>
              <a:t>Relief</a:t>
            </a:r>
            <a:r>
              <a:rPr lang="en-US" sz="2400" dirty="0"/>
              <a:t> (1914) and </a:t>
            </a:r>
            <a:r>
              <a:rPr lang="en-US" sz="2400" i="1" dirty="0" smtClean="0"/>
              <a:t>Corner </a:t>
            </a:r>
            <a:r>
              <a:rPr lang="en-US" sz="2400" i="1" dirty="0"/>
              <a:t>Relief </a:t>
            </a:r>
            <a:r>
              <a:rPr lang="en-US" sz="2400" dirty="0"/>
              <a:t>(</a:t>
            </a:r>
            <a:r>
              <a:rPr lang="en-US" sz="2400" dirty="0" smtClean="0"/>
              <a:t>1914), </a:t>
            </a:r>
            <a:r>
              <a:rPr lang="en-US" sz="2400" dirty="0"/>
              <a:t>which consist of heterogeneous materials and jagged shapes intersecting in a fierce collision</a:t>
            </a:r>
            <a:r>
              <a:rPr lang="en-US" sz="2400" dirty="0" smtClean="0"/>
              <a:t>.” </a:t>
            </a:r>
            <a:endParaRPr lang="en-US" sz="2400" dirty="0"/>
          </a:p>
        </p:txBody>
      </p:sp>
      <p:sp>
        <p:nvSpPr>
          <p:cNvPr id="6" name="Rectangle 5"/>
          <p:cNvSpPr/>
          <p:nvPr/>
        </p:nvSpPr>
        <p:spPr>
          <a:xfrm>
            <a:off x="4967674" y="326755"/>
            <a:ext cx="2709477" cy="584775"/>
          </a:xfrm>
          <a:prstGeom prst="rect">
            <a:avLst/>
          </a:prstGeom>
        </p:spPr>
        <p:txBody>
          <a:bodyPr wrap="square">
            <a:spAutoFit/>
          </a:bodyPr>
          <a:lstStyle/>
          <a:p>
            <a:pPr algn="r"/>
            <a:r>
              <a:rPr lang="en-US" sz="1600" dirty="0"/>
              <a:t> </a:t>
            </a:r>
            <a:r>
              <a:rPr lang="en-US" sz="1600" dirty="0" err="1"/>
              <a:t>Kazimir</a:t>
            </a:r>
            <a:r>
              <a:rPr lang="en-US" sz="1600" dirty="0"/>
              <a:t> </a:t>
            </a:r>
            <a:r>
              <a:rPr lang="en-US" sz="1600" dirty="0" smtClean="0"/>
              <a:t>Malevich</a:t>
            </a:r>
            <a:r>
              <a:rPr lang="en-US" sz="1600" dirty="0"/>
              <a:t>, </a:t>
            </a:r>
            <a:r>
              <a:rPr lang="en-US" sz="1600" i="1" dirty="0"/>
              <a:t>An Englishman in Moscow </a:t>
            </a:r>
            <a:r>
              <a:rPr lang="en-US" sz="1600" dirty="0" smtClean="0"/>
              <a:t>1914</a:t>
            </a:r>
            <a:endParaRPr lang="en-US" i="1" dirty="0"/>
          </a:p>
        </p:txBody>
      </p:sp>
      <p:pic>
        <p:nvPicPr>
          <p:cNvPr id="7" name="Picture 6"/>
          <p:cNvPicPr>
            <a:picLocks noChangeAspect="1"/>
          </p:cNvPicPr>
          <p:nvPr/>
        </p:nvPicPr>
        <p:blipFill>
          <a:blip r:embed="rId2"/>
          <a:stretch>
            <a:fillRect/>
          </a:stretch>
        </p:blipFill>
        <p:spPr>
          <a:xfrm>
            <a:off x="7677151" y="0"/>
            <a:ext cx="4514850" cy="6993314"/>
          </a:xfrm>
          <a:prstGeom prst="rect">
            <a:avLst/>
          </a:prstGeom>
        </p:spPr>
      </p:pic>
      <p:pic>
        <p:nvPicPr>
          <p:cNvPr id="8" name="Picture 7"/>
          <p:cNvPicPr>
            <a:picLocks noChangeAspect="1"/>
          </p:cNvPicPr>
          <p:nvPr/>
        </p:nvPicPr>
        <p:blipFill>
          <a:blip r:embed="rId3"/>
          <a:stretch>
            <a:fillRect/>
          </a:stretch>
        </p:blipFill>
        <p:spPr>
          <a:xfrm>
            <a:off x="233245" y="0"/>
            <a:ext cx="2662356" cy="2264562"/>
          </a:xfrm>
          <a:prstGeom prst="rect">
            <a:avLst/>
          </a:prstGeom>
        </p:spPr>
      </p:pic>
      <p:sp>
        <p:nvSpPr>
          <p:cNvPr id="9" name="Rectangle 8"/>
          <p:cNvSpPr/>
          <p:nvPr/>
        </p:nvSpPr>
        <p:spPr>
          <a:xfrm>
            <a:off x="3239667" y="302934"/>
            <a:ext cx="2186913" cy="584775"/>
          </a:xfrm>
          <a:prstGeom prst="rect">
            <a:avLst/>
          </a:prstGeom>
        </p:spPr>
        <p:txBody>
          <a:bodyPr wrap="square">
            <a:spAutoFit/>
          </a:bodyPr>
          <a:lstStyle/>
          <a:p>
            <a:r>
              <a:rPr lang="en-US" sz="1600" dirty="0"/>
              <a:t>Vladimir </a:t>
            </a:r>
            <a:r>
              <a:rPr lang="en-US" sz="1600" dirty="0" err="1"/>
              <a:t>Tatlin</a:t>
            </a:r>
            <a:r>
              <a:rPr lang="en-US" sz="1600" dirty="0"/>
              <a:t>, </a:t>
            </a:r>
            <a:r>
              <a:rPr lang="en-US" sz="1600" i="1" dirty="0" smtClean="0"/>
              <a:t>Corner Relief</a:t>
            </a:r>
            <a:r>
              <a:rPr lang="en-US" sz="1600" dirty="0" smtClean="0"/>
              <a:t>, 1914</a:t>
            </a:r>
            <a:endParaRPr lang="en-US" sz="1600" dirty="0"/>
          </a:p>
        </p:txBody>
      </p:sp>
    </p:spTree>
    <p:extLst>
      <p:ext uri="{BB962C8B-B14F-4D97-AF65-F5344CB8AC3E}">
        <p14:creationId xmlns:p14="http://schemas.microsoft.com/office/powerpoint/2010/main" val="418523568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41300" y="1655570"/>
            <a:ext cx="7908787" cy="4931873"/>
          </a:xfrm>
        </p:spPr>
        <p:txBody>
          <a:bodyPr>
            <a:normAutofit fontScale="55000" lnSpcReduction="20000"/>
          </a:bodyPr>
          <a:lstStyle/>
          <a:p>
            <a:pPr marL="45720" indent="0">
              <a:buNone/>
            </a:pPr>
            <a:r>
              <a:rPr lang="en-GB" sz="3800" dirty="0" smtClean="0"/>
              <a:t>“</a:t>
            </a:r>
            <a:r>
              <a:rPr lang="en-US" sz="3800" dirty="0"/>
              <a:t>According to Marx and Engels </a:t>
            </a:r>
            <a:r>
              <a:rPr lang="en-US" sz="3800" dirty="0" smtClean="0"/>
              <a:t>the dialectic </a:t>
            </a:r>
            <a:r>
              <a:rPr lang="en-US" sz="3800" dirty="0"/>
              <a:t>system is only the </a:t>
            </a:r>
            <a:r>
              <a:rPr lang="en-US" sz="3800" dirty="0" smtClean="0"/>
              <a:t>conscious reproduction </a:t>
            </a:r>
            <a:r>
              <a:rPr lang="en-US" sz="3800" dirty="0"/>
              <a:t>of the dialectic </a:t>
            </a:r>
            <a:r>
              <a:rPr lang="en-US" sz="3800" dirty="0" smtClean="0"/>
              <a:t>course (</a:t>
            </a:r>
            <a:r>
              <a:rPr lang="en-US" sz="3800" dirty="0"/>
              <a:t>substance) of the external events of </a:t>
            </a:r>
            <a:r>
              <a:rPr lang="en-US" sz="3800" dirty="0" smtClean="0"/>
              <a:t>the world</a:t>
            </a:r>
            <a:r>
              <a:rPr lang="en-US" sz="3800" dirty="0"/>
              <a:t>.</a:t>
            </a:r>
          </a:p>
          <a:p>
            <a:pPr marL="45720" indent="0">
              <a:buNone/>
            </a:pPr>
            <a:r>
              <a:rPr lang="en-US" sz="3800" i="1" dirty="0" smtClean="0"/>
              <a:t>	Thus</a:t>
            </a:r>
            <a:r>
              <a:rPr lang="en-US" sz="3800" dirty="0"/>
              <a:t>:</a:t>
            </a:r>
          </a:p>
          <a:p>
            <a:pPr marL="45720" indent="0">
              <a:buNone/>
            </a:pPr>
            <a:r>
              <a:rPr lang="en-US" sz="3800" dirty="0"/>
              <a:t>	</a:t>
            </a:r>
            <a:r>
              <a:rPr lang="en-US" sz="3800" dirty="0" smtClean="0"/>
              <a:t>The </a:t>
            </a:r>
            <a:r>
              <a:rPr lang="en-US" sz="3800" dirty="0"/>
              <a:t>projection of the dialectic system of </a:t>
            </a:r>
            <a:r>
              <a:rPr lang="en-US" sz="3800" dirty="0" smtClean="0"/>
              <a:t>things </a:t>
            </a:r>
          </a:p>
          <a:p>
            <a:pPr marL="45720" indent="0">
              <a:buNone/>
            </a:pPr>
            <a:r>
              <a:rPr lang="en-US" sz="3800" dirty="0"/>
              <a:t>	</a:t>
            </a:r>
            <a:r>
              <a:rPr lang="en-US" sz="3800" dirty="0" smtClean="0"/>
              <a:t>into </a:t>
            </a:r>
            <a:r>
              <a:rPr lang="en-US" sz="3800" dirty="0"/>
              <a:t>the </a:t>
            </a:r>
            <a:r>
              <a:rPr lang="en-US" sz="3800" dirty="0" smtClean="0"/>
              <a:t>brain</a:t>
            </a:r>
          </a:p>
          <a:p>
            <a:pPr marL="45720" indent="0">
              <a:buNone/>
            </a:pPr>
            <a:r>
              <a:rPr lang="en-US" sz="3800" i="1" dirty="0" smtClean="0"/>
              <a:t>		into </a:t>
            </a:r>
            <a:r>
              <a:rPr lang="en-US" sz="3800" i="1" dirty="0"/>
              <a:t>creating abstractly</a:t>
            </a:r>
          </a:p>
          <a:p>
            <a:pPr marL="45720" indent="0">
              <a:buNone/>
            </a:pPr>
            <a:r>
              <a:rPr lang="en-US" sz="3800" i="1" dirty="0" smtClean="0"/>
              <a:t>		into </a:t>
            </a:r>
            <a:r>
              <a:rPr lang="en-US" sz="3800" i="1" dirty="0"/>
              <a:t>the process of </a:t>
            </a:r>
            <a:r>
              <a:rPr lang="en-US" sz="3800" i="1" dirty="0" smtClean="0"/>
              <a:t>thinking</a:t>
            </a:r>
          </a:p>
          <a:p>
            <a:pPr marL="45720" indent="0">
              <a:buNone/>
            </a:pPr>
            <a:r>
              <a:rPr lang="en-US" sz="3800" dirty="0" smtClean="0"/>
              <a:t>			</a:t>
            </a:r>
          </a:p>
          <a:p>
            <a:pPr marL="45720" indent="0">
              <a:buNone/>
            </a:pPr>
            <a:r>
              <a:rPr lang="en-US" sz="3800" dirty="0"/>
              <a:t>	</a:t>
            </a:r>
            <a:r>
              <a:rPr lang="en-US" sz="3800" dirty="0" smtClean="0"/>
              <a:t>		yields</a:t>
            </a:r>
            <a:r>
              <a:rPr lang="en-US" sz="3800" dirty="0"/>
              <a:t>: dialectic methods of thinking</a:t>
            </a:r>
            <a:r>
              <a:rPr lang="en-US" sz="3800" dirty="0" smtClean="0"/>
              <a:t>;</a:t>
            </a:r>
          </a:p>
          <a:p>
            <a:pPr marL="45720" indent="0">
              <a:buNone/>
            </a:pPr>
            <a:r>
              <a:rPr lang="en-US" sz="3800" dirty="0" smtClean="0"/>
              <a:t>			</a:t>
            </a:r>
            <a:r>
              <a:rPr lang="en-US" sz="3800" dirty="0" smtClean="0">
                <a:solidFill>
                  <a:srgbClr val="FF0000"/>
                </a:solidFill>
              </a:rPr>
              <a:t>dialectic </a:t>
            </a:r>
            <a:r>
              <a:rPr lang="en-US" sz="3800" dirty="0">
                <a:solidFill>
                  <a:srgbClr val="FF0000"/>
                </a:solidFill>
              </a:rPr>
              <a:t>materialism </a:t>
            </a:r>
            <a:r>
              <a:rPr lang="en-US" sz="3800" dirty="0"/>
              <a:t>– </a:t>
            </a:r>
            <a:r>
              <a:rPr lang="en-US" sz="3800" dirty="0" smtClean="0"/>
              <a:t>								PHILOSOPHY.”</a:t>
            </a:r>
          </a:p>
          <a:p>
            <a:pPr marL="45720" indent="0">
              <a:buNone/>
            </a:pPr>
            <a:endParaRPr lang="en-GB" dirty="0" smtClean="0"/>
          </a:p>
          <a:p>
            <a:pPr marL="45720" indent="0">
              <a:buNone/>
            </a:pPr>
            <a:r>
              <a:rPr lang="en-US" dirty="0" smtClean="0"/>
              <a:t>Quotes from Sergei Eisenstein</a:t>
            </a:r>
            <a:r>
              <a:rPr lang="en-US" dirty="0"/>
              <a:t>, </a:t>
            </a:r>
            <a:r>
              <a:rPr lang="en-US" dirty="0" smtClean="0"/>
              <a:t>‘A Dialectic Approach to Film Form’ (1929), in Eisenstein, </a:t>
            </a:r>
            <a:r>
              <a:rPr lang="en-US" i="1" dirty="0" smtClean="0"/>
              <a:t>Film Form Essays </a:t>
            </a:r>
            <a:r>
              <a:rPr lang="en-US" i="1" dirty="0"/>
              <a:t>in Film </a:t>
            </a:r>
            <a:r>
              <a:rPr lang="en-US" i="1" dirty="0" smtClean="0"/>
              <a:t>Theory</a:t>
            </a:r>
            <a:r>
              <a:rPr lang="en-US" dirty="0"/>
              <a:t> (London: Harcourt </a:t>
            </a:r>
            <a:r>
              <a:rPr lang="en-US" dirty="0" smtClean="0"/>
              <a:t>Brace Jovanovich, 1977 [1949]), pp. 45–63.</a:t>
            </a:r>
          </a:p>
          <a:p>
            <a:pPr marL="45720" indent="0">
              <a:buNone/>
            </a:pPr>
            <a:endParaRPr lang="en-US" dirty="0"/>
          </a:p>
          <a:p>
            <a:pPr marL="45720" indent="0">
              <a:buNone/>
            </a:pPr>
            <a:endParaRPr lang="en-US" i="1" dirty="0" smtClean="0"/>
          </a:p>
        </p:txBody>
      </p:sp>
      <p:sp>
        <p:nvSpPr>
          <p:cNvPr id="3" name="Title 2"/>
          <p:cNvSpPr>
            <a:spLocks noGrp="1"/>
          </p:cNvSpPr>
          <p:nvPr>
            <p:ph type="title"/>
          </p:nvPr>
        </p:nvSpPr>
        <p:spPr>
          <a:xfrm>
            <a:off x="241300" y="355847"/>
            <a:ext cx="11645900" cy="1054394"/>
          </a:xfrm>
        </p:spPr>
        <p:txBody>
          <a:bodyPr/>
          <a:lstStyle/>
          <a:p>
            <a:r>
              <a:rPr lang="en-US" b="1" dirty="0"/>
              <a:t>‘A Dialectic Approach to Film Form’ (</a:t>
            </a:r>
            <a:r>
              <a:rPr lang="en-US" b="1" dirty="0" smtClean="0"/>
              <a:t>1929)</a:t>
            </a:r>
            <a:endParaRPr lang="en-US" b="1" dirty="0"/>
          </a:p>
        </p:txBody>
      </p:sp>
      <p:pic>
        <p:nvPicPr>
          <p:cNvPr id="4" name="Picture 3"/>
          <p:cNvPicPr>
            <a:picLocks noChangeAspect="1"/>
          </p:cNvPicPr>
          <p:nvPr/>
        </p:nvPicPr>
        <p:blipFill>
          <a:blip r:embed="rId2"/>
          <a:stretch>
            <a:fillRect/>
          </a:stretch>
        </p:blipFill>
        <p:spPr>
          <a:xfrm>
            <a:off x="8150087" y="1655570"/>
            <a:ext cx="3859461" cy="5028615"/>
          </a:xfrm>
          <a:prstGeom prst="rect">
            <a:avLst/>
          </a:prstGeom>
        </p:spPr>
      </p:pic>
    </p:spTree>
    <p:extLst>
      <p:ext uri="{BB962C8B-B14F-4D97-AF65-F5344CB8AC3E}">
        <p14:creationId xmlns:p14="http://schemas.microsoft.com/office/powerpoint/2010/main" val="325910804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2069" y="0"/>
            <a:ext cx="11730445" cy="1835150"/>
          </a:xfrm>
          <a:prstGeom prst="rect">
            <a:avLst/>
          </a:prstGeom>
          <a:noFill/>
        </p:spPr>
        <p:txBody>
          <a:bodyPr wrap="square" lIns="720000" tIns="360000" rIns="720000" bIns="360000">
            <a:spAutoFit/>
          </a:bodyPr>
          <a:lstStyle/>
          <a:p>
            <a:pPr algn="ctr">
              <a:defRPr/>
            </a:pPr>
            <a:endParaRPr lang="en-GB" sz="1600" b="1" dirty="0">
              <a:solidFill>
                <a:prstClr val="white"/>
              </a:solidFill>
              <a:latin typeface="Calibri Light" panose="020F0302020204030204"/>
            </a:endParaRPr>
          </a:p>
          <a:p>
            <a:pPr marL="285750" indent="-285750" algn="just">
              <a:buFont typeface="Arial" panose="020B0604020202020204" pitchFamily="34" charset="0"/>
              <a:buChar char="•"/>
              <a:defRPr/>
            </a:pPr>
            <a:endParaRPr lang="en-GB" sz="1600" dirty="0">
              <a:solidFill>
                <a:prstClr val="white"/>
              </a:solidFill>
            </a:endParaRPr>
          </a:p>
          <a:p>
            <a:pPr marL="285750" indent="-285750" algn="just">
              <a:buFont typeface="Arial" panose="020B0604020202020204" pitchFamily="34" charset="0"/>
              <a:buChar char="•"/>
              <a:defRPr/>
            </a:pPr>
            <a:endParaRPr lang="en-GB" sz="2400" dirty="0">
              <a:solidFill>
                <a:prstClr val="white"/>
              </a:solidFill>
            </a:endParaRPr>
          </a:p>
          <a:p>
            <a:pPr marL="285750" indent="-285750" algn="just">
              <a:buFont typeface="Arial" panose="020B0604020202020204" pitchFamily="34" charset="0"/>
              <a:buChar char="•"/>
              <a:defRPr/>
            </a:pPr>
            <a:endParaRPr lang="en-GB" sz="1600" dirty="0">
              <a:solidFill>
                <a:prstClr val="white"/>
              </a:solidFill>
            </a:endParaRPr>
          </a:p>
        </p:txBody>
      </p:sp>
      <p:sp>
        <p:nvSpPr>
          <p:cNvPr id="24579" name="Title 2"/>
          <p:cNvSpPr>
            <a:spLocks noGrp="1"/>
          </p:cNvSpPr>
          <p:nvPr>
            <p:ph type="title"/>
          </p:nvPr>
        </p:nvSpPr>
        <p:spPr>
          <a:xfrm>
            <a:off x="2351088" y="260351"/>
            <a:ext cx="7886700" cy="1325563"/>
          </a:xfrm>
        </p:spPr>
        <p:txBody>
          <a:bodyPr/>
          <a:lstStyle/>
          <a:p>
            <a:pPr algn="ctr" eaLnBrk="1" hangingPunct="1"/>
            <a:r>
              <a:rPr lang="en-GB" altLang="en-US" b="1" dirty="0" smtClean="0"/>
              <a:t>Dialectics </a:t>
            </a:r>
          </a:p>
        </p:txBody>
      </p:sp>
      <p:sp>
        <p:nvSpPr>
          <p:cNvPr id="4" name="Content Placeholder 3"/>
          <p:cNvSpPr>
            <a:spLocks noGrp="1"/>
          </p:cNvSpPr>
          <p:nvPr>
            <p:ph idx="1"/>
          </p:nvPr>
        </p:nvSpPr>
        <p:spPr>
          <a:xfrm>
            <a:off x="507999" y="1719071"/>
            <a:ext cx="8466184" cy="4998914"/>
          </a:xfrm>
        </p:spPr>
        <p:txBody>
          <a:bodyPr rtlCol="0">
            <a:normAutofit lnSpcReduction="10000"/>
          </a:bodyPr>
          <a:lstStyle/>
          <a:p>
            <a:pPr marL="285750" indent="-285750" algn="just">
              <a:defRPr/>
            </a:pPr>
            <a:r>
              <a:rPr lang="en-GB" sz="2800" dirty="0">
                <a:solidFill>
                  <a:schemeClr val="tx1"/>
                </a:solidFill>
              </a:rPr>
              <a:t>Hegelian philosophy used the concept of </a:t>
            </a:r>
            <a:r>
              <a:rPr lang="en-GB" sz="2800" b="1" dirty="0">
                <a:solidFill>
                  <a:srgbClr val="FF0000"/>
                </a:solidFill>
              </a:rPr>
              <a:t>dialectics</a:t>
            </a:r>
            <a:r>
              <a:rPr lang="en-GB" sz="2800" b="1" dirty="0">
                <a:solidFill>
                  <a:schemeClr val="tx1"/>
                </a:solidFill>
              </a:rPr>
              <a:t> </a:t>
            </a:r>
            <a:r>
              <a:rPr lang="en-GB" sz="2800" dirty="0">
                <a:solidFill>
                  <a:schemeClr val="tx1"/>
                </a:solidFill>
              </a:rPr>
              <a:t>– (simplified) the study of opposing forces or propositions – to interpret and understand human society and the world at large</a:t>
            </a:r>
          </a:p>
          <a:p>
            <a:pPr marL="285750" indent="-285750" algn="just">
              <a:defRPr/>
            </a:pPr>
            <a:endParaRPr lang="en-GB" sz="2800" b="1" dirty="0">
              <a:solidFill>
                <a:schemeClr val="tx1"/>
              </a:solidFill>
            </a:endParaRPr>
          </a:p>
          <a:p>
            <a:pPr marL="285750" indent="-285750" algn="just">
              <a:defRPr/>
            </a:pPr>
            <a:r>
              <a:rPr lang="en-GB" sz="2800" dirty="0">
                <a:solidFill>
                  <a:schemeClr val="tx1"/>
                </a:solidFill>
              </a:rPr>
              <a:t>Hegel philosophised about conflicts, and possible resolution, between opposing ideas and forces: model of </a:t>
            </a:r>
            <a:r>
              <a:rPr lang="en-GB" sz="2800" b="1" dirty="0">
                <a:solidFill>
                  <a:srgbClr val="FFFF00"/>
                </a:solidFill>
                <a:effectLst>
                  <a:outerShdw blurRad="38100" dist="38100" dir="2700000" algn="tl">
                    <a:srgbClr val="000000">
                      <a:alpha val="43137"/>
                    </a:srgbClr>
                  </a:outerShdw>
                </a:effectLst>
              </a:rPr>
              <a:t>thesis</a:t>
            </a:r>
            <a:r>
              <a:rPr lang="en-GB" sz="2800" b="1" dirty="0">
                <a:solidFill>
                  <a:schemeClr val="tx1"/>
                </a:solidFill>
                <a:effectLst>
                  <a:outerShdw blurRad="38100" dist="38100" dir="2700000" algn="tl">
                    <a:srgbClr val="000000">
                      <a:alpha val="43137"/>
                    </a:srgbClr>
                  </a:outerShdw>
                </a:effectLst>
              </a:rPr>
              <a:t>-</a:t>
            </a:r>
            <a:r>
              <a:rPr lang="en-GB" sz="2800" b="1" dirty="0">
                <a:solidFill>
                  <a:srgbClr val="0070C0"/>
                </a:solidFill>
                <a:effectLst>
                  <a:outerShdw blurRad="38100" dist="38100" dir="2700000" algn="tl">
                    <a:srgbClr val="000000">
                      <a:alpha val="43137"/>
                    </a:srgbClr>
                  </a:outerShdw>
                </a:effectLst>
              </a:rPr>
              <a:t>antithesis</a:t>
            </a:r>
            <a:r>
              <a:rPr lang="en-GB" sz="2800" b="1" dirty="0">
                <a:solidFill>
                  <a:schemeClr val="tx1"/>
                </a:solidFill>
                <a:effectLst>
                  <a:outerShdw blurRad="38100" dist="38100" dir="2700000" algn="tl">
                    <a:srgbClr val="000000">
                      <a:alpha val="43137"/>
                    </a:srgbClr>
                  </a:outerShdw>
                </a:effectLst>
              </a:rPr>
              <a:t>-</a:t>
            </a:r>
            <a:r>
              <a:rPr lang="en-GB" sz="2800" b="1" dirty="0">
                <a:solidFill>
                  <a:schemeClr val="accent2">
                    <a:lumMod val="50000"/>
                  </a:schemeClr>
                </a:solidFill>
                <a:effectLst>
                  <a:outerShdw blurRad="38100" dist="38100" dir="2700000" algn="tl">
                    <a:srgbClr val="000000">
                      <a:alpha val="43137"/>
                    </a:srgbClr>
                  </a:outerShdw>
                </a:effectLst>
              </a:rPr>
              <a:t>synthesis</a:t>
            </a:r>
            <a:r>
              <a:rPr lang="en-GB" sz="2800" dirty="0">
                <a:solidFill>
                  <a:schemeClr val="tx1"/>
                </a:solidFill>
              </a:rPr>
              <a:t> (or ‘abstract-negation-concrete’ in Hegel’s terms</a:t>
            </a:r>
            <a:r>
              <a:rPr lang="en-GB" sz="2800" dirty="0" smtClean="0">
                <a:solidFill>
                  <a:schemeClr val="tx1"/>
                </a:solidFill>
              </a:rPr>
              <a:t>) A+B=C (not necessarily AB)</a:t>
            </a:r>
          </a:p>
          <a:p>
            <a:pPr marL="285750" indent="-285750" algn="just">
              <a:defRPr/>
            </a:pPr>
            <a:endParaRPr lang="en-GB" sz="2800" dirty="0">
              <a:solidFill>
                <a:schemeClr val="tx1"/>
              </a:solidFill>
            </a:endParaRPr>
          </a:p>
          <a:p>
            <a:pPr marL="285750" indent="-285750" algn="just">
              <a:defRPr/>
            </a:pPr>
            <a:r>
              <a:rPr lang="en-GB" sz="2800" dirty="0" smtClean="0">
                <a:solidFill>
                  <a:schemeClr val="tx1"/>
                </a:solidFill>
              </a:rPr>
              <a:t>Applied to Marxian concept of perennial class conflict, and proletarian revolution</a:t>
            </a:r>
            <a:endParaRPr lang="en-GB" sz="2800" dirty="0">
              <a:solidFill>
                <a:schemeClr val="tx1"/>
              </a:solidFill>
            </a:endParaRPr>
          </a:p>
          <a:p>
            <a:pPr>
              <a:defRPr/>
            </a:pPr>
            <a:endParaRPr lang="en-GB" dirty="0">
              <a:solidFill>
                <a:schemeClr val="tx1"/>
              </a:solidFill>
            </a:endParaRPr>
          </a:p>
        </p:txBody>
      </p:sp>
      <p:pic>
        <p:nvPicPr>
          <p:cNvPr id="5" name="Picture 5" descr="https://upload.wikimedia.org/wikipedia/commons/e/e9/Hegel_03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05257" y="1747756"/>
            <a:ext cx="2547257" cy="3400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3"/>
          <p:cNvSpPr>
            <a:spLocks noChangeArrowheads="1"/>
          </p:cNvSpPr>
          <p:nvPr/>
        </p:nvSpPr>
        <p:spPr bwMode="auto">
          <a:xfrm>
            <a:off x="9501414" y="5147948"/>
            <a:ext cx="2451100" cy="1570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r>
              <a:rPr lang="en-GB" altLang="en-US" sz="2400" dirty="0">
                <a:solidFill>
                  <a:prstClr val="black"/>
                </a:solidFill>
              </a:rPr>
              <a:t>Georg </a:t>
            </a:r>
            <a:r>
              <a:rPr lang="en-GB" altLang="en-US" sz="2400" dirty="0" smtClean="0">
                <a:solidFill>
                  <a:prstClr val="black"/>
                </a:solidFill>
              </a:rPr>
              <a:t>Wilhelm </a:t>
            </a:r>
            <a:r>
              <a:rPr lang="en-GB" altLang="en-US" sz="2400" dirty="0">
                <a:solidFill>
                  <a:prstClr val="black"/>
                </a:solidFill>
              </a:rPr>
              <a:t>Friedrich Hegel (1770–1831)</a:t>
            </a:r>
          </a:p>
          <a:p>
            <a:pPr algn="ctr">
              <a:lnSpc>
                <a:spcPct val="100000"/>
              </a:lnSpc>
              <a:spcBef>
                <a:spcPct val="0"/>
              </a:spcBef>
              <a:buFontTx/>
              <a:buNone/>
            </a:pPr>
            <a:endParaRPr lang="en-GB" altLang="en-US" sz="1200" dirty="0">
              <a:solidFill>
                <a:srgbClr val="FFFFFF"/>
              </a:solidFill>
            </a:endParaRPr>
          </a:p>
          <a:p>
            <a:pPr>
              <a:lnSpc>
                <a:spcPct val="100000"/>
              </a:lnSpc>
              <a:spcBef>
                <a:spcPct val="0"/>
              </a:spcBef>
              <a:buFontTx/>
              <a:buNone/>
            </a:pPr>
            <a:endParaRPr lang="en-GB" altLang="en-US" sz="1200" dirty="0">
              <a:solidFill>
                <a:srgbClr val="FFFFFF"/>
              </a:solidFill>
            </a:endParaRPr>
          </a:p>
        </p:txBody>
      </p:sp>
    </p:spTree>
    <p:extLst>
      <p:ext uri="{BB962C8B-B14F-4D97-AF65-F5344CB8AC3E}">
        <p14:creationId xmlns:p14="http://schemas.microsoft.com/office/powerpoint/2010/main" val="314262943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r>
              <a:rPr lang="en-GB" i="1" dirty="0" smtClean="0"/>
              <a:t>The Communist Manifesto </a:t>
            </a:r>
            <a:r>
              <a:rPr lang="en-GB" dirty="0" smtClean="0"/>
              <a:t>(1848)</a:t>
            </a:r>
            <a:endParaRPr lang="en-US" dirty="0"/>
          </a:p>
        </p:txBody>
      </p:sp>
      <p:pic>
        <p:nvPicPr>
          <p:cNvPr id="5" name="Picture 4"/>
          <p:cNvPicPr>
            <a:picLocks noChangeAspect="1"/>
          </p:cNvPicPr>
          <p:nvPr/>
        </p:nvPicPr>
        <p:blipFill>
          <a:blip r:embed="rId3"/>
          <a:stretch>
            <a:fillRect/>
          </a:stretch>
        </p:blipFill>
        <p:spPr>
          <a:xfrm>
            <a:off x="7816178" y="1624404"/>
            <a:ext cx="4169186" cy="2345167"/>
          </a:xfrm>
          <a:prstGeom prst="rect">
            <a:avLst/>
          </a:prstGeom>
        </p:spPr>
      </p:pic>
      <p:pic>
        <p:nvPicPr>
          <p:cNvPr id="6" name="Picture 5"/>
          <p:cNvPicPr>
            <a:picLocks noChangeAspect="1"/>
          </p:cNvPicPr>
          <p:nvPr/>
        </p:nvPicPr>
        <p:blipFill>
          <a:blip r:embed="rId4"/>
          <a:stretch>
            <a:fillRect/>
          </a:stretch>
        </p:blipFill>
        <p:spPr>
          <a:xfrm>
            <a:off x="10144461" y="3461734"/>
            <a:ext cx="1840903" cy="3206240"/>
          </a:xfrm>
          <a:prstGeom prst="rect">
            <a:avLst/>
          </a:prstGeom>
        </p:spPr>
      </p:pic>
      <p:sp>
        <p:nvSpPr>
          <p:cNvPr id="7" name="Content Placeholder 2"/>
          <p:cNvSpPr txBox="1">
            <a:spLocks/>
          </p:cNvSpPr>
          <p:nvPr/>
        </p:nvSpPr>
        <p:spPr>
          <a:xfrm>
            <a:off x="311972" y="1642077"/>
            <a:ext cx="7290611" cy="5043570"/>
          </a:xfrm>
          <a:prstGeom prst="rect">
            <a:avLst/>
          </a:prstGeom>
        </p:spPr>
        <p:txBody>
          <a:bodyPr>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lgn="just">
              <a:buNone/>
            </a:pPr>
            <a:r>
              <a:rPr lang="en-GB" dirty="0">
                <a:solidFill>
                  <a:schemeClr val="tx1"/>
                </a:solidFill>
              </a:rPr>
              <a:t>“</a:t>
            </a:r>
            <a:r>
              <a:rPr lang="en-GB" sz="2800" b="1" dirty="0">
                <a:solidFill>
                  <a:schemeClr val="tx1"/>
                </a:solidFill>
              </a:rPr>
              <a:t>The history of all hitherto existing society is the history of </a:t>
            </a:r>
            <a:r>
              <a:rPr lang="en-GB" sz="2800" b="1" dirty="0">
                <a:solidFill>
                  <a:srgbClr val="FFFF00"/>
                </a:solidFill>
              </a:rPr>
              <a:t>class struggles</a:t>
            </a:r>
            <a:r>
              <a:rPr lang="en-GB" sz="2800" dirty="0">
                <a:solidFill>
                  <a:prstClr val="white"/>
                </a:solidFill>
              </a:rPr>
              <a:t>. </a:t>
            </a:r>
            <a:r>
              <a:rPr lang="en-GB" sz="2800" dirty="0">
                <a:solidFill>
                  <a:srgbClr val="FF3399"/>
                </a:solidFill>
              </a:rPr>
              <a:t>Freeman and slave</a:t>
            </a:r>
            <a:r>
              <a:rPr lang="en-GB" sz="2800" dirty="0">
                <a:solidFill>
                  <a:prstClr val="white"/>
                </a:solidFill>
              </a:rPr>
              <a:t>, </a:t>
            </a:r>
            <a:r>
              <a:rPr lang="en-GB" sz="2800" dirty="0">
                <a:solidFill>
                  <a:srgbClr val="70AD47"/>
                </a:solidFill>
              </a:rPr>
              <a:t>patrician and plebeian</a:t>
            </a:r>
            <a:r>
              <a:rPr lang="en-GB" sz="2800" dirty="0">
                <a:solidFill>
                  <a:prstClr val="white"/>
                </a:solidFill>
              </a:rPr>
              <a:t>, </a:t>
            </a:r>
            <a:r>
              <a:rPr lang="en-GB" sz="2800" dirty="0">
                <a:solidFill>
                  <a:srgbClr val="FF0000"/>
                </a:solidFill>
              </a:rPr>
              <a:t>lord and serf</a:t>
            </a:r>
            <a:r>
              <a:rPr lang="en-GB" sz="2800" dirty="0">
                <a:solidFill>
                  <a:prstClr val="white"/>
                </a:solidFill>
              </a:rPr>
              <a:t>, </a:t>
            </a:r>
            <a:r>
              <a:rPr lang="en-GB" sz="2800" dirty="0">
                <a:solidFill>
                  <a:srgbClr val="00FFFF"/>
                </a:solidFill>
              </a:rPr>
              <a:t>guild-master and oppressed</a:t>
            </a:r>
            <a:r>
              <a:rPr lang="en-GB" sz="2800" dirty="0">
                <a:solidFill>
                  <a:prstClr val="white"/>
                </a:solidFill>
              </a:rPr>
              <a:t>, </a:t>
            </a:r>
            <a:r>
              <a:rPr lang="en-GB" sz="2800" dirty="0">
                <a:solidFill>
                  <a:schemeClr val="tx1"/>
                </a:solidFill>
              </a:rPr>
              <a:t>stood in </a:t>
            </a:r>
            <a:r>
              <a:rPr lang="en-GB" sz="2800" b="1" dirty="0">
                <a:solidFill>
                  <a:srgbClr val="FFFF00"/>
                </a:solidFill>
              </a:rPr>
              <a:t>constant opposition </a:t>
            </a:r>
            <a:r>
              <a:rPr lang="en-GB" sz="2800" dirty="0">
                <a:solidFill>
                  <a:schemeClr val="tx1"/>
                </a:solidFill>
              </a:rPr>
              <a:t>to one another, carried on an uninterrupted – now hidden, now open – fight that </a:t>
            </a:r>
            <a:r>
              <a:rPr lang="en-GB" sz="2800" i="1" dirty="0">
                <a:solidFill>
                  <a:srgbClr val="7030A0"/>
                </a:solidFill>
              </a:rPr>
              <a:t>each time ended either in a revolutionary reconstitution of society at large or in the common ruin of contending classes</a:t>
            </a:r>
            <a:r>
              <a:rPr lang="en-GB" sz="2800" i="1" dirty="0">
                <a:solidFill>
                  <a:schemeClr val="tx1"/>
                </a:solidFill>
              </a:rPr>
              <a:t>.</a:t>
            </a:r>
            <a:r>
              <a:rPr lang="en-GB" sz="2800" dirty="0">
                <a:solidFill>
                  <a:schemeClr val="tx1"/>
                </a:solidFill>
              </a:rPr>
              <a:t>”</a:t>
            </a:r>
          </a:p>
          <a:p>
            <a:pPr marL="571500" indent="-571500" algn="r">
              <a:buFontTx/>
              <a:buChar char="-"/>
            </a:pPr>
            <a:r>
              <a:rPr lang="en-GB" sz="1400" b="1" dirty="0">
                <a:solidFill>
                  <a:schemeClr val="tx1"/>
                </a:solidFill>
              </a:rPr>
              <a:t>Opening lines of </a:t>
            </a:r>
            <a:r>
              <a:rPr lang="en-GB" sz="1400" b="1" i="1" dirty="0">
                <a:solidFill>
                  <a:schemeClr val="tx1"/>
                </a:solidFill>
              </a:rPr>
              <a:t>Communist </a:t>
            </a:r>
            <a:r>
              <a:rPr lang="en-GB" sz="1400" b="1" i="1" dirty="0" smtClean="0">
                <a:solidFill>
                  <a:schemeClr val="tx1"/>
                </a:solidFill>
              </a:rPr>
              <a:t>Manifesto</a:t>
            </a:r>
            <a:r>
              <a:rPr lang="en-GB" sz="1400" b="1" i="1" dirty="0" smtClean="0">
                <a:solidFill>
                  <a:prstClr val="white"/>
                </a:solidFill>
              </a:rPr>
              <a:t> </a:t>
            </a:r>
            <a:endParaRPr lang="en-GB" sz="1400" dirty="0">
              <a:solidFill>
                <a:prstClr val="white"/>
              </a:solidFill>
            </a:endParaRPr>
          </a:p>
          <a:p>
            <a:endParaRPr lang="en-GB" dirty="0"/>
          </a:p>
        </p:txBody>
      </p:sp>
    </p:spTree>
    <p:extLst>
      <p:ext uri="{BB962C8B-B14F-4D97-AF65-F5344CB8AC3E}">
        <p14:creationId xmlns:p14="http://schemas.microsoft.com/office/powerpoint/2010/main" val="271241031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11210524" cy="5523558"/>
          </a:xfrm>
        </p:spPr>
        <p:txBody>
          <a:bodyPr>
            <a:normAutofit lnSpcReduction="10000"/>
          </a:bodyPr>
          <a:lstStyle/>
          <a:p>
            <a:r>
              <a:rPr lang="en-GB" sz="2800" dirty="0" smtClean="0"/>
              <a:t>Human society rooted in the </a:t>
            </a:r>
            <a:r>
              <a:rPr lang="en-GB" sz="2800" b="1" dirty="0" smtClean="0"/>
              <a:t>material relations </a:t>
            </a:r>
            <a:r>
              <a:rPr lang="en-GB" sz="2800" dirty="0" smtClean="0"/>
              <a:t>between individuals and social groups</a:t>
            </a:r>
          </a:p>
          <a:p>
            <a:r>
              <a:rPr lang="en-GB" sz="2800" b="1" dirty="0" smtClean="0"/>
              <a:t>Material relations </a:t>
            </a:r>
            <a:r>
              <a:rPr lang="en-GB" sz="2800" dirty="0" smtClean="0"/>
              <a:t>rooted in the relationship of individuals and social groups to the </a:t>
            </a:r>
            <a:r>
              <a:rPr lang="en-GB" sz="2800" b="1" dirty="0" smtClean="0"/>
              <a:t>processes of production – </a:t>
            </a:r>
            <a:r>
              <a:rPr lang="en-GB" sz="2800" dirty="0" smtClean="0"/>
              <a:t>and particularly their status as </a:t>
            </a:r>
            <a:r>
              <a:rPr lang="en-GB" sz="2800" b="1" dirty="0" smtClean="0"/>
              <a:t>workers </a:t>
            </a:r>
            <a:r>
              <a:rPr lang="en-GB" sz="2800" dirty="0" smtClean="0"/>
              <a:t>or </a:t>
            </a:r>
            <a:r>
              <a:rPr lang="en-GB" sz="2800" b="1" dirty="0" smtClean="0"/>
              <a:t>owners</a:t>
            </a:r>
            <a:r>
              <a:rPr lang="en-GB" sz="2800" dirty="0" smtClean="0"/>
              <a:t> of a society’s productive capacity</a:t>
            </a:r>
            <a:endParaRPr lang="en-GB" sz="2800" b="1" dirty="0" smtClean="0"/>
          </a:p>
          <a:p>
            <a:r>
              <a:rPr lang="en-GB" sz="2800" dirty="0" smtClean="0"/>
              <a:t>Relationship of individuals and social groups to the </a:t>
            </a:r>
            <a:r>
              <a:rPr lang="en-GB" sz="2800" b="1" dirty="0" smtClean="0"/>
              <a:t>means of production </a:t>
            </a:r>
            <a:r>
              <a:rPr lang="en-GB" sz="2800" dirty="0" smtClean="0"/>
              <a:t>is a key determiner of social status</a:t>
            </a:r>
            <a:r>
              <a:rPr lang="en-GB" sz="2800" dirty="0"/>
              <a:t> </a:t>
            </a:r>
            <a:r>
              <a:rPr lang="en-GB" sz="2800" dirty="0" smtClean="0"/>
              <a:t>and political power, hence </a:t>
            </a:r>
            <a:r>
              <a:rPr lang="en-GB" sz="2800" b="1" dirty="0" smtClean="0"/>
              <a:t>ownership of the means of production </a:t>
            </a:r>
            <a:r>
              <a:rPr lang="en-GB" sz="2800" dirty="0" smtClean="0"/>
              <a:t>is a key goal of Marxism</a:t>
            </a:r>
          </a:p>
          <a:p>
            <a:r>
              <a:rPr lang="en-GB" sz="2800" b="1" dirty="0" smtClean="0"/>
              <a:t>Material relations </a:t>
            </a:r>
            <a:r>
              <a:rPr lang="en-GB" sz="2800" dirty="0" smtClean="0"/>
              <a:t>– that is to say </a:t>
            </a:r>
            <a:r>
              <a:rPr lang="en-GB" sz="2800" b="1" dirty="0" smtClean="0"/>
              <a:t>economic relations </a:t>
            </a:r>
            <a:r>
              <a:rPr lang="en-GB" sz="2800" dirty="0" smtClean="0"/>
              <a:t>– are the fundamental basis for Marx’s conceptions of society and history</a:t>
            </a:r>
          </a:p>
          <a:p>
            <a:endParaRPr lang="en-GB" b="1" dirty="0"/>
          </a:p>
          <a:p>
            <a:pPr marL="45720" indent="0">
              <a:buNone/>
            </a:pPr>
            <a:endParaRPr lang="en-GB" b="1" dirty="0" smtClean="0"/>
          </a:p>
          <a:p>
            <a:pPr marL="45720" indent="0" algn="r">
              <a:buNone/>
            </a:pPr>
            <a:r>
              <a:rPr lang="en-GB" i="1" dirty="0" smtClean="0"/>
              <a:t>  </a:t>
            </a:r>
          </a:p>
        </p:txBody>
      </p:sp>
      <p:sp>
        <p:nvSpPr>
          <p:cNvPr id="3" name="Title 2"/>
          <p:cNvSpPr>
            <a:spLocks noGrp="1"/>
          </p:cNvSpPr>
          <p:nvPr>
            <p:ph type="title"/>
          </p:nvPr>
        </p:nvSpPr>
        <p:spPr/>
        <p:txBody>
          <a:bodyPr/>
          <a:lstStyle/>
          <a:p>
            <a:r>
              <a:rPr lang="en-GB" dirty="0" smtClean="0"/>
              <a:t>Historical MATERIALISM</a:t>
            </a:r>
            <a:endParaRPr lang="en-US" dirty="0"/>
          </a:p>
        </p:txBody>
      </p:sp>
    </p:spTree>
    <p:extLst>
      <p:ext uri="{BB962C8B-B14F-4D97-AF65-F5344CB8AC3E}">
        <p14:creationId xmlns:p14="http://schemas.microsoft.com/office/powerpoint/2010/main" val="266112810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41300" y="1655570"/>
            <a:ext cx="7908787" cy="4931873"/>
          </a:xfrm>
        </p:spPr>
        <p:txBody>
          <a:bodyPr>
            <a:normAutofit lnSpcReduction="10000"/>
          </a:bodyPr>
          <a:lstStyle/>
          <a:p>
            <a:pPr marL="45720" indent="0">
              <a:buNone/>
            </a:pPr>
            <a:r>
              <a:rPr lang="en-GB" sz="1200" dirty="0" smtClean="0"/>
              <a:t>“</a:t>
            </a:r>
            <a:r>
              <a:rPr lang="en-US" sz="1200" dirty="0"/>
              <a:t>According to Marx and Engels </a:t>
            </a:r>
            <a:r>
              <a:rPr lang="en-US" sz="1200" dirty="0" smtClean="0"/>
              <a:t>the dialectic </a:t>
            </a:r>
            <a:r>
              <a:rPr lang="en-US" sz="1200" dirty="0"/>
              <a:t>system is only the </a:t>
            </a:r>
            <a:r>
              <a:rPr lang="en-US" sz="1200" dirty="0" smtClean="0"/>
              <a:t>conscious reproduction </a:t>
            </a:r>
            <a:r>
              <a:rPr lang="en-US" sz="1200" dirty="0"/>
              <a:t>of the dialectic </a:t>
            </a:r>
            <a:r>
              <a:rPr lang="en-US" sz="1200" dirty="0" smtClean="0"/>
              <a:t>course (</a:t>
            </a:r>
            <a:r>
              <a:rPr lang="en-US" sz="1200" dirty="0"/>
              <a:t>substance) of the external events of </a:t>
            </a:r>
            <a:r>
              <a:rPr lang="en-US" sz="1200" dirty="0" smtClean="0"/>
              <a:t>the world</a:t>
            </a:r>
            <a:r>
              <a:rPr lang="en-US" sz="1200" dirty="0"/>
              <a:t>.</a:t>
            </a:r>
          </a:p>
          <a:p>
            <a:pPr marL="45720" indent="0">
              <a:buNone/>
            </a:pPr>
            <a:r>
              <a:rPr lang="en-US" sz="1200" i="1" dirty="0" smtClean="0"/>
              <a:t>	Thus</a:t>
            </a:r>
            <a:r>
              <a:rPr lang="en-US" sz="1200" dirty="0"/>
              <a:t>:</a:t>
            </a:r>
          </a:p>
          <a:p>
            <a:pPr marL="45720" indent="0">
              <a:buNone/>
            </a:pPr>
            <a:r>
              <a:rPr lang="en-US" sz="1200" dirty="0"/>
              <a:t>	</a:t>
            </a:r>
            <a:r>
              <a:rPr lang="en-US" sz="1200" dirty="0" smtClean="0"/>
              <a:t>The </a:t>
            </a:r>
            <a:r>
              <a:rPr lang="en-US" sz="1200" dirty="0"/>
              <a:t>projection of the dialectic system of </a:t>
            </a:r>
            <a:r>
              <a:rPr lang="en-US" sz="1200" dirty="0" smtClean="0"/>
              <a:t>things </a:t>
            </a:r>
          </a:p>
          <a:p>
            <a:pPr marL="45720" indent="0">
              <a:buNone/>
            </a:pPr>
            <a:r>
              <a:rPr lang="en-US" sz="1200" dirty="0"/>
              <a:t>	</a:t>
            </a:r>
            <a:r>
              <a:rPr lang="en-US" sz="1200" dirty="0" smtClean="0"/>
              <a:t>into </a:t>
            </a:r>
            <a:r>
              <a:rPr lang="en-US" sz="1200" dirty="0"/>
              <a:t>the </a:t>
            </a:r>
            <a:r>
              <a:rPr lang="en-US" sz="1200" dirty="0" smtClean="0"/>
              <a:t>brain</a:t>
            </a:r>
          </a:p>
          <a:p>
            <a:pPr marL="45720" indent="0">
              <a:buNone/>
            </a:pPr>
            <a:r>
              <a:rPr lang="en-US" sz="1200" i="1" dirty="0" smtClean="0"/>
              <a:t>		into </a:t>
            </a:r>
            <a:r>
              <a:rPr lang="en-US" sz="1200" i="1" dirty="0"/>
              <a:t>creating abstractly</a:t>
            </a:r>
          </a:p>
          <a:p>
            <a:pPr marL="45720" indent="0">
              <a:buNone/>
            </a:pPr>
            <a:r>
              <a:rPr lang="en-US" sz="1200" i="1" dirty="0" smtClean="0"/>
              <a:t>		into </a:t>
            </a:r>
            <a:r>
              <a:rPr lang="en-US" sz="1200" i="1" dirty="0"/>
              <a:t>the process of </a:t>
            </a:r>
            <a:r>
              <a:rPr lang="en-US" sz="1200" i="1" dirty="0" smtClean="0"/>
              <a:t>thinking</a:t>
            </a:r>
          </a:p>
          <a:p>
            <a:pPr marL="45720" indent="0">
              <a:buNone/>
            </a:pPr>
            <a:r>
              <a:rPr lang="en-US" sz="1200" dirty="0" smtClean="0"/>
              <a:t>			yields</a:t>
            </a:r>
            <a:r>
              <a:rPr lang="en-US" sz="1200" dirty="0"/>
              <a:t>: dialectic methods of thinking</a:t>
            </a:r>
            <a:r>
              <a:rPr lang="en-US" sz="1200" dirty="0" smtClean="0"/>
              <a:t>;</a:t>
            </a:r>
          </a:p>
          <a:p>
            <a:pPr marL="45720" indent="0">
              <a:buNone/>
            </a:pPr>
            <a:r>
              <a:rPr lang="en-US" sz="1200" dirty="0" smtClean="0"/>
              <a:t>			</a:t>
            </a:r>
            <a:r>
              <a:rPr lang="en-US" sz="1200" dirty="0" smtClean="0">
                <a:solidFill>
                  <a:srgbClr val="FF0000"/>
                </a:solidFill>
              </a:rPr>
              <a:t>dialectic </a:t>
            </a:r>
            <a:r>
              <a:rPr lang="en-US" sz="1200" dirty="0">
                <a:solidFill>
                  <a:srgbClr val="FF0000"/>
                </a:solidFill>
              </a:rPr>
              <a:t>materialism </a:t>
            </a:r>
            <a:r>
              <a:rPr lang="en-US" sz="1200" dirty="0"/>
              <a:t>– </a:t>
            </a:r>
            <a:r>
              <a:rPr lang="en-US" sz="1200" dirty="0" smtClean="0"/>
              <a:t>								PHILOSOPHY. </a:t>
            </a:r>
          </a:p>
          <a:p>
            <a:pPr marL="45720" indent="0">
              <a:buNone/>
            </a:pPr>
            <a:endParaRPr lang="en-GB" sz="1200" dirty="0"/>
          </a:p>
          <a:p>
            <a:pPr marL="45720" indent="0">
              <a:buNone/>
            </a:pPr>
            <a:r>
              <a:rPr lang="en-US" i="1" dirty="0" smtClean="0"/>
              <a:t>	</a:t>
            </a:r>
            <a:r>
              <a:rPr lang="en-US" sz="2400" b="1" i="1" dirty="0" smtClean="0"/>
              <a:t>And </a:t>
            </a:r>
            <a:r>
              <a:rPr lang="en-US" sz="2400" b="1" i="1" dirty="0"/>
              <a:t>also:</a:t>
            </a:r>
          </a:p>
          <a:p>
            <a:pPr marL="45720" indent="0">
              <a:buNone/>
            </a:pPr>
            <a:r>
              <a:rPr lang="en-US" sz="2400" b="1" i="1" dirty="0" smtClean="0"/>
              <a:t>	</a:t>
            </a:r>
            <a:r>
              <a:rPr lang="en-US" sz="2400" b="1" dirty="0" smtClean="0"/>
              <a:t>The projection </a:t>
            </a:r>
            <a:r>
              <a:rPr lang="en-US" sz="2400" b="1" dirty="0"/>
              <a:t>of the same system of things</a:t>
            </a:r>
          </a:p>
          <a:p>
            <a:pPr marL="45720" indent="0">
              <a:buNone/>
            </a:pPr>
            <a:r>
              <a:rPr lang="en-US" sz="2400" b="1" i="1" dirty="0" smtClean="0"/>
              <a:t>	while </a:t>
            </a:r>
            <a:r>
              <a:rPr lang="en-US" sz="2400" b="1" i="1" dirty="0"/>
              <a:t>creating concretely</a:t>
            </a:r>
          </a:p>
          <a:p>
            <a:pPr marL="45720" indent="0">
              <a:buNone/>
            </a:pPr>
            <a:r>
              <a:rPr lang="en-US" sz="2400" b="1" i="1" dirty="0" smtClean="0"/>
              <a:t>	while </a:t>
            </a:r>
            <a:r>
              <a:rPr lang="en-US" sz="2400" b="1" i="1" dirty="0"/>
              <a:t>giving form</a:t>
            </a:r>
          </a:p>
          <a:p>
            <a:pPr marL="45720" indent="0">
              <a:buNone/>
            </a:pPr>
            <a:r>
              <a:rPr lang="en-US" sz="2400" b="1" i="1" dirty="0" smtClean="0"/>
              <a:t>				</a:t>
            </a:r>
            <a:r>
              <a:rPr lang="en-US" sz="2400" b="1" dirty="0" smtClean="0"/>
              <a:t>yields</a:t>
            </a:r>
            <a:r>
              <a:rPr lang="en-US" sz="2400" b="1" dirty="0"/>
              <a:t>: ART</a:t>
            </a:r>
            <a:r>
              <a:rPr lang="en-US" sz="2400" b="1" dirty="0" smtClean="0"/>
              <a:t>.”</a:t>
            </a:r>
          </a:p>
        </p:txBody>
      </p:sp>
      <p:pic>
        <p:nvPicPr>
          <p:cNvPr id="4" name="Picture 3"/>
          <p:cNvPicPr>
            <a:picLocks noChangeAspect="1"/>
          </p:cNvPicPr>
          <p:nvPr/>
        </p:nvPicPr>
        <p:blipFill>
          <a:blip r:embed="rId2"/>
          <a:stretch>
            <a:fillRect/>
          </a:stretch>
        </p:blipFill>
        <p:spPr>
          <a:xfrm>
            <a:off x="8150087" y="1655570"/>
            <a:ext cx="3859461" cy="5028615"/>
          </a:xfrm>
          <a:prstGeom prst="rect">
            <a:avLst/>
          </a:prstGeom>
        </p:spPr>
      </p:pic>
      <p:sp>
        <p:nvSpPr>
          <p:cNvPr id="7" name="Title 2"/>
          <p:cNvSpPr>
            <a:spLocks noGrp="1"/>
          </p:cNvSpPr>
          <p:nvPr>
            <p:ph type="title"/>
          </p:nvPr>
        </p:nvSpPr>
        <p:spPr/>
        <p:txBody>
          <a:bodyPr/>
          <a:lstStyle/>
          <a:p>
            <a:r>
              <a:rPr lang="en-US" dirty="0"/>
              <a:t>‘A Dialectic Approach to Film Form’ (</a:t>
            </a:r>
            <a:r>
              <a:rPr lang="en-US" dirty="0" smtClean="0"/>
              <a:t>1929)</a:t>
            </a:r>
            <a:endParaRPr lang="en-US" dirty="0"/>
          </a:p>
        </p:txBody>
      </p:sp>
    </p:spTree>
    <p:extLst>
      <p:ext uri="{BB962C8B-B14F-4D97-AF65-F5344CB8AC3E}">
        <p14:creationId xmlns:p14="http://schemas.microsoft.com/office/powerpoint/2010/main" val="110174202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41300" y="1655570"/>
            <a:ext cx="7908787" cy="4931873"/>
          </a:xfrm>
        </p:spPr>
        <p:txBody>
          <a:bodyPr>
            <a:noAutofit/>
          </a:bodyPr>
          <a:lstStyle/>
          <a:p>
            <a:pPr marL="45720" indent="0">
              <a:buNone/>
            </a:pPr>
            <a:r>
              <a:rPr lang="en-US" sz="2800" dirty="0" smtClean="0"/>
              <a:t>“The </a:t>
            </a:r>
            <a:r>
              <a:rPr lang="en-US" sz="2800" dirty="0"/>
              <a:t>foundation for this philosophy is a dynamic </a:t>
            </a:r>
            <a:r>
              <a:rPr lang="en-US" sz="2800" dirty="0" smtClean="0"/>
              <a:t>concept of </a:t>
            </a:r>
            <a:r>
              <a:rPr lang="en-US" sz="2800" dirty="0"/>
              <a:t>things:</a:t>
            </a:r>
          </a:p>
          <a:p>
            <a:pPr marL="45720" indent="0">
              <a:buNone/>
            </a:pPr>
            <a:r>
              <a:rPr lang="en-US" sz="2800" dirty="0" smtClean="0"/>
              <a:t>	</a:t>
            </a:r>
          </a:p>
          <a:p>
            <a:pPr marL="45720" indent="0">
              <a:buNone/>
            </a:pPr>
            <a:r>
              <a:rPr lang="en-US" sz="2800" dirty="0" smtClean="0"/>
              <a:t>	Being – as </a:t>
            </a:r>
            <a:r>
              <a:rPr lang="en-US" sz="2800" dirty="0">
                <a:solidFill>
                  <a:srgbClr val="FF0000"/>
                </a:solidFill>
              </a:rPr>
              <a:t>a constant evolution from </a:t>
            </a:r>
            <a:r>
              <a:rPr lang="en-US" sz="2800" dirty="0" smtClean="0">
                <a:solidFill>
                  <a:srgbClr val="FF0000"/>
                </a:solidFill>
              </a:rPr>
              <a:t>	the </a:t>
            </a:r>
            <a:r>
              <a:rPr lang="en-US" sz="2800" dirty="0">
                <a:solidFill>
                  <a:srgbClr val="FF0000"/>
                </a:solidFill>
              </a:rPr>
              <a:t>interaction </a:t>
            </a:r>
            <a:r>
              <a:rPr lang="en-US" sz="2800" dirty="0" smtClean="0">
                <a:solidFill>
                  <a:srgbClr val="FF0000"/>
                </a:solidFill>
              </a:rPr>
              <a:t>	of two contradictory 	opposites</a:t>
            </a:r>
            <a:r>
              <a:rPr lang="en-US" sz="2800" dirty="0" smtClean="0"/>
              <a:t>.</a:t>
            </a:r>
          </a:p>
          <a:p>
            <a:pPr marL="45720" indent="0">
              <a:buNone/>
            </a:pPr>
            <a:r>
              <a:rPr lang="en-US" sz="2800" dirty="0"/>
              <a:t>	</a:t>
            </a:r>
            <a:endParaRPr lang="en-US" sz="2800" dirty="0" smtClean="0"/>
          </a:p>
          <a:p>
            <a:pPr marL="45720" indent="0">
              <a:buNone/>
            </a:pPr>
            <a:r>
              <a:rPr lang="en-US" sz="2800" dirty="0"/>
              <a:t>	</a:t>
            </a:r>
            <a:r>
              <a:rPr lang="en-US" sz="2800" dirty="0" smtClean="0">
                <a:solidFill>
                  <a:srgbClr val="FF0000"/>
                </a:solidFill>
              </a:rPr>
              <a:t>Synthesis</a:t>
            </a:r>
            <a:r>
              <a:rPr lang="en-US" sz="2800" dirty="0">
                <a:solidFill>
                  <a:srgbClr val="FF0000"/>
                </a:solidFill>
              </a:rPr>
              <a:t> – </a:t>
            </a:r>
            <a:r>
              <a:rPr lang="en-US" sz="2800" dirty="0" smtClean="0">
                <a:solidFill>
                  <a:srgbClr val="FF0000"/>
                </a:solidFill>
              </a:rPr>
              <a:t>arising </a:t>
            </a:r>
            <a:r>
              <a:rPr lang="en-US" sz="2800" dirty="0">
                <a:solidFill>
                  <a:srgbClr val="FF0000"/>
                </a:solidFill>
              </a:rPr>
              <a:t>from the opposition </a:t>
            </a:r>
            <a:r>
              <a:rPr lang="en-US" sz="2800" dirty="0" smtClean="0">
                <a:solidFill>
                  <a:srgbClr val="FF0000"/>
                </a:solidFill>
              </a:rPr>
              <a:t>	between thesis and antithesis</a:t>
            </a:r>
            <a:r>
              <a:rPr lang="en-US" sz="2800" dirty="0" smtClean="0"/>
              <a:t>.”</a:t>
            </a:r>
            <a:endParaRPr lang="en-US" sz="2800" dirty="0"/>
          </a:p>
          <a:p>
            <a:pPr marL="45720" indent="0">
              <a:buNone/>
            </a:pPr>
            <a:endParaRPr lang="en-US" dirty="0" smtClean="0"/>
          </a:p>
        </p:txBody>
      </p:sp>
      <p:pic>
        <p:nvPicPr>
          <p:cNvPr id="4" name="Picture 3"/>
          <p:cNvPicPr>
            <a:picLocks noChangeAspect="1"/>
          </p:cNvPicPr>
          <p:nvPr/>
        </p:nvPicPr>
        <p:blipFill>
          <a:blip r:embed="rId2"/>
          <a:stretch>
            <a:fillRect/>
          </a:stretch>
        </p:blipFill>
        <p:spPr>
          <a:xfrm>
            <a:off x="8150087" y="1655570"/>
            <a:ext cx="3859461" cy="5028615"/>
          </a:xfrm>
          <a:prstGeom prst="rect">
            <a:avLst/>
          </a:prstGeom>
        </p:spPr>
      </p:pic>
      <p:sp>
        <p:nvSpPr>
          <p:cNvPr id="6" name="Title 2"/>
          <p:cNvSpPr>
            <a:spLocks noGrp="1"/>
          </p:cNvSpPr>
          <p:nvPr>
            <p:ph type="title"/>
          </p:nvPr>
        </p:nvSpPr>
        <p:spPr/>
        <p:txBody>
          <a:bodyPr/>
          <a:lstStyle/>
          <a:p>
            <a:r>
              <a:rPr lang="en-US" dirty="0"/>
              <a:t>‘A Dialectic Approach to Film Form’ (</a:t>
            </a:r>
            <a:r>
              <a:rPr lang="en-US" dirty="0" smtClean="0"/>
              <a:t>1929)</a:t>
            </a:r>
            <a:endParaRPr lang="en-US" dirty="0"/>
          </a:p>
        </p:txBody>
      </p:sp>
    </p:spTree>
    <p:extLst>
      <p:ext uri="{BB962C8B-B14F-4D97-AF65-F5344CB8AC3E}">
        <p14:creationId xmlns:p14="http://schemas.microsoft.com/office/powerpoint/2010/main" val="709762633"/>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41300" y="1655570"/>
            <a:ext cx="7908787" cy="5202430"/>
          </a:xfrm>
        </p:spPr>
        <p:txBody>
          <a:bodyPr>
            <a:noAutofit/>
          </a:bodyPr>
          <a:lstStyle/>
          <a:p>
            <a:pPr marL="45720" indent="0">
              <a:buNone/>
            </a:pPr>
            <a:r>
              <a:rPr lang="en-US" sz="1600" dirty="0" smtClean="0"/>
              <a:t>“The </a:t>
            </a:r>
            <a:r>
              <a:rPr lang="en-US" sz="1600" dirty="0"/>
              <a:t>foundation for this philosophy is a dynamic </a:t>
            </a:r>
            <a:r>
              <a:rPr lang="en-US" sz="1600" dirty="0" smtClean="0"/>
              <a:t>concept of </a:t>
            </a:r>
            <a:r>
              <a:rPr lang="en-US" sz="1600" dirty="0"/>
              <a:t>things:</a:t>
            </a:r>
          </a:p>
          <a:p>
            <a:pPr marL="45720" indent="0">
              <a:buNone/>
            </a:pPr>
            <a:r>
              <a:rPr lang="en-US" sz="1600" dirty="0" smtClean="0"/>
              <a:t>		Being – as </a:t>
            </a:r>
            <a:r>
              <a:rPr lang="en-US" sz="1600" dirty="0">
                <a:solidFill>
                  <a:srgbClr val="FF0000"/>
                </a:solidFill>
              </a:rPr>
              <a:t>a constant evolution from the interaction </a:t>
            </a:r>
            <a:r>
              <a:rPr lang="en-US" sz="1600" dirty="0" smtClean="0">
                <a:solidFill>
                  <a:srgbClr val="FF0000"/>
                </a:solidFill>
              </a:rPr>
              <a:t>of two 			contradictory opposites</a:t>
            </a:r>
            <a:r>
              <a:rPr lang="en-US" sz="1600" dirty="0" smtClean="0"/>
              <a:t>.</a:t>
            </a:r>
          </a:p>
          <a:p>
            <a:pPr marL="45720" indent="0">
              <a:buNone/>
            </a:pPr>
            <a:r>
              <a:rPr lang="en-US" sz="1600" dirty="0"/>
              <a:t>		</a:t>
            </a:r>
            <a:r>
              <a:rPr lang="en-US" sz="1600" dirty="0" smtClean="0">
                <a:solidFill>
                  <a:srgbClr val="FF0000"/>
                </a:solidFill>
              </a:rPr>
              <a:t>Synthesis</a:t>
            </a:r>
            <a:r>
              <a:rPr lang="en-US" sz="1600" dirty="0">
                <a:solidFill>
                  <a:srgbClr val="FF0000"/>
                </a:solidFill>
              </a:rPr>
              <a:t> – </a:t>
            </a:r>
            <a:r>
              <a:rPr lang="en-US" sz="1600" dirty="0" smtClean="0">
                <a:solidFill>
                  <a:srgbClr val="FF0000"/>
                </a:solidFill>
              </a:rPr>
              <a:t>arising </a:t>
            </a:r>
            <a:r>
              <a:rPr lang="en-US" sz="1600" dirty="0">
                <a:solidFill>
                  <a:srgbClr val="FF0000"/>
                </a:solidFill>
              </a:rPr>
              <a:t>from the opposition </a:t>
            </a:r>
            <a:r>
              <a:rPr lang="en-US" sz="1600" dirty="0" smtClean="0">
                <a:solidFill>
                  <a:srgbClr val="FF0000"/>
                </a:solidFill>
              </a:rPr>
              <a:t>between thesis and antithesis</a:t>
            </a:r>
            <a:endParaRPr lang="en-US" sz="1600" dirty="0">
              <a:solidFill>
                <a:srgbClr val="FF0000"/>
              </a:solidFill>
            </a:endParaRPr>
          </a:p>
          <a:p>
            <a:pPr marL="45720" indent="0">
              <a:buNone/>
            </a:pPr>
            <a:endParaRPr lang="en-US" dirty="0" smtClean="0"/>
          </a:p>
          <a:p>
            <a:pPr marL="45720" indent="0">
              <a:buNone/>
            </a:pPr>
            <a:r>
              <a:rPr lang="en-US" sz="2400" dirty="0" smtClean="0"/>
              <a:t>A </a:t>
            </a:r>
            <a:r>
              <a:rPr lang="en-US" sz="2400" dirty="0"/>
              <a:t>dynamic comprehension of things is also basic to the </a:t>
            </a:r>
            <a:r>
              <a:rPr lang="en-US" sz="2400" dirty="0" smtClean="0"/>
              <a:t>same degree</a:t>
            </a:r>
            <a:r>
              <a:rPr lang="en-US" sz="2400" dirty="0"/>
              <a:t>, for a correct understanding of art </a:t>
            </a:r>
            <a:r>
              <a:rPr lang="en-US" sz="2400" dirty="0" smtClean="0"/>
              <a:t>and </a:t>
            </a:r>
            <a:r>
              <a:rPr lang="en-US" sz="2400" dirty="0"/>
              <a:t>of all art-forms</a:t>
            </a:r>
            <a:r>
              <a:rPr lang="en-US" sz="2400" dirty="0" smtClean="0"/>
              <a:t>. In </a:t>
            </a:r>
            <a:r>
              <a:rPr lang="en-US" sz="2400" dirty="0"/>
              <a:t>the realm of art </a:t>
            </a:r>
            <a:r>
              <a:rPr lang="en-US" sz="2400" dirty="0">
                <a:solidFill>
                  <a:srgbClr val="FF0000"/>
                </a:solidFill>
              </a:rPr>
              <a:t>this dialectic principle of dynamics</a:t>
            </a:r>
            <a:r>
              <a:rPr lang="en-US" sz="2400" dirty="0"/>
              <a:t> is </a:t>
            </a:r>
            <a:r>
              <a:rPr lang="en-US" sz="2400" dirty="0" smtClean="0"/>
              <a:t>embodied in</a:t>
            </a:r>
          </a:p>
          <a:p>
            <a:pPr marL="45720" indent="0">
              <a:buNone/>
            </a:pPr>
            <a:r>
              <a:rPr lang="en-US" sz="2400" dirty="0" smtClean="0"/>
              <a:t>		</a:t>
            </a:r>
            <a:r>
              <a:rPr lang="en-US" sz="2400" dirty="0" smtClean="0">
                <a:solidFill>
                  <a:srgbClr val="FF0000"/>
                </a:solidFill>
              </a:rPr>
              <a:t> </a:t>
            </a:r>
            <a:r>
              <a:rPr lang="en-US" sz="3200" dirty="0" smtClean="0">
                <a:solidFill>
                  <a:srgbClr val="FF0000"/>
                </a:solidFill>
              </a:rPr>
              <a:t>CONFLICT </a:t>
            </a:r>
          </a:p>
          <a:p>
            <a:pPr marL="45720" indent="0">
              <a:buNone/>
            </a:pPr>
            <a:r>
              <a:rPr lang="en-US" sz="2400" dirty="0" smtClean="0"/>
              <a:t>as </a:t>
            </a:r>
            <a:r>
              <a:rPr lang="en-US" sz="2400" dirty="0"/>
              <a:t>the fundamental principle for the existence of every </a:t>
            </a:r>
            <a:r>
              <a:rPr lang="en-US" sz="2400" dirty="0" smtClean="0"/>
              <a:t>artwork and </a:t>
            </a:r>
            <a:r>
              <a:rPr lang="en-US" sz="2400" dirty="0"/>
              <a:t>every </a:t>
            </a:r>
            <a:r>
              <a:rPr lang="en-US" sz="2400" dirty="0" smtClean="0"/>
              <a:t>art-form.”</a:t>
            </a:r>
          </a:p>
        </p:txBody>
      </p:sp>
      <p:pic>
        <p:nvPicPr>
          <p:cNvPr id="4" name="Picture 3"/>
          <p:cNvPicPr>
            <a:picLocks noChangeAspect="1"/>
          </p:cNvPicPr>
          <p:nvPr/>
        </p:nvPicPr>
        <p:blipFill>
          <a:blip r:embed="rId2"/>
          <a:stretch>
            <a:fillRect/>
          </a:stretch>
        </p:blipFill>
        <p:spPr>
          <a:xfrm>
            <a:off x="8150087" y="1655570"/>
            <a:ext cx="3859461" cy="5028615"/>
          </a:xfrm>
          <a:prstGeom prst="rect">
            <a:avLst/>
          </a:prstGeom>
        </p:spPr>
      </p:pic>
      <p:sp>
        <p:nvSpPr>
          <p:cNvPr id="6" name="Title 2"/>
          <p:cNvSpPr>
            <a:spLocks noGrp="1"/>
          </p:cNvSpPr>
          <p:nvPr>
            <p:ph type="title"/>
          </p:nvPr>
        </p:nvSpPr>
        <p:spPr/>
        <p:txBody>
          <a:bodyPr/>
          <a:lstStyle/>
          <a:p>
            <a:r>
              <a:rPr lang="en-US" dirty="0"/>
              <a:t>‘A Dialectic Approach to Film Form’ (</a:t>
            </a:r>
            <a:r>
              <a:rPr lang="en-US" dirty="0" smtClean="0"/>
              <a:t>1929)</a:t>
            </a:r>
            <a:endParaRPr lang="en-US" dirty="0"/>
          </a:p>
        </p:txBody>
      </p:sp>
    </p:spTree>
    <p:extLst>
      <p:ext uri="{BB962C8B-B14F-4D97-AF65-F5344CB8AC3E}">
        <p14:creationId xmlns:p14="http://schemas.microsoft.com/office/powerpoint/2010/main" val="1025535256"/>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a:xfrm>
            <a:off x="241301" y="1655571"/>
            <a:ext cx="5932546" cy="4016360"/>
          </a:xfrm>
          <a:prstGeom prst="rect">
            <a:avLst/>
          </a:prstGeom>
        </p:spPr>
        <p:txBody>
          <a:bodyPr vert="horz" lIns="91440" tIns="45720" rIns="91440" bIns="45720" rtlCol="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lgn="just">
              <a:buNone/>
            </a:pPr>
            <a:r>
              <a:rPr lang="en-US" sz="2400" dirty="0" smtClean="0">
                <a:solidFill>
                  <a:schemeClr val="tx1"/>
                </a:solidFill>
              </a:rPr>
              <a:t>“</a:t>
            </a:r>
            <a:r>
              <a:rPr lang="en-US" sz="2300" b="1" dirty="0" smtClean="0">
                <a:solidFill>
                  <a:schemeClr val="tx1"/>
                </a:solidFill>
              </a:rPr>
              <a:t>To </a:t>
            </a:r>
            <a:r>
              <a:rPr lang="en-US" sz="2300" b="1" dirty="0">
                <a:solidFill>
                  <a:schemeClr val="tx1"/>
                </a:solidFill>
              </a:rPr>
              <a:t>determine the nature of montage is to solve the </a:t>
            </a:r>
            <a:r>
              <a:rPr lang="en-US" sz="2300" b="1" dirty="0" smtClean="0">
                <a:solidFill>
                  <a:schemeClr val="tx1"/>
                </a:solidFill>
              </a:rPr>
              <a:t>specific problem </a:t>
            </a:r>
            <a:r>
              <a:rPr lang="en-US" sz="2300" b="1" dirty="0">
                <a:solidFill>
                  <a:schemeClr val="tx1"/>
                </a:solidFill>
              </a:rPr>
              <a:t>of cinema</a:t>
            </a:r>
            <a:r>
              <a:rPr lang="en-US" sz="2300" dirty="0">
                <a:solidFill>
                  <a:schemeClr val="tx1"/>
                </a:solidFill>
              </a:rPr>
              <a:t>. The earliest conscious film-makers, and </a:t>
            </a:r>
            <a:r>
              <a:rPr lang="en-US" sz="2300" dirty="0" smtClean="0">
                <a:solidFill>
                  <a:schemeClr val="tx1"/>
                </a:solidFill>
              </a:rPr>
              <a:t>our first </a:t>
            </a:r>
            <a:r>
              <a:rPr lang="en-US" sz="2300" dirty="0">
                <a:solidFill>
                  <a:schemeClr val="tx1"/>
                </a:solidFill>
              </a:rPr>
              <a:t>film theoreticians, regarded montage as a means of </a:t>
            </a:r>
            <a:r>
              <a:rPr lang="en-US" sz="2300" dirty="0" smtClean="0">
                <a:solidFill>
                  <a:schemeClr val="tx1"/>
                </a:solidFill>
              </a:rPr>
              <a:t>description by </a:t>
            </a:r>
            <a:r>
              <a:rPr lang="en-US" sz="2300" dirty="0">
                <a:solidFill>
                  <a:schemeClr val="tx1"/>
                </a:solidFill>
              </a:rPr>
              <a:t>placing single shots one after the other like </a:t>
            </a:r>
            <a:r>
              <a:rPr lang="en-US" sz="2300" dirty="0" smtClean="0">
                <a:solidFill>
                  <a:schemeClr val="tx1"/>
                </a:solidFill>
              </a:rPr>
              <a:t>building blocks</a:t>
            </a:r>
            <a:r>
              <a:rPr lang="en-US" sz="2300" dirty="0">
                <a:solidFill>
                  <a:schemeClr val="tx1"/>
                </a:solidFill>
              </a:rPr>
              <a:t>.</a:t>
            </a:r>
          </a:p>
          <a:p>
            <a:pPr marL="45720" indent="0" algn="just">
              <a:buNone/>
            </a:pPr>
            <a:r>
              <a:rPr lang="en-US" sz="2300" dirty="0" smtClean="0">
                <a:solidFill>
                  <a:schemeClr val="tx1"/>
                </a:solidFill>
              </a:rPr>
              <a:t>	The </a:t>
            </a:r>
            <a:r>
              <a:rPr lang="en-US" sz="2300" dirty="0">
                <a:solidFill>
                  <a:schemeClr val="tx1"/>
                </a:solidFill>
              </a:rPr>
              <a:t>movement within these building-block shots, </a:t>
            </a:r>
            <a:r>
              <a:rPr lang="en-US" sz="2300" dirty="0" smtClean="0">
                <a:solidFill>
                  <a:schemeClr val="tx1"/>
                </a:solidFill>
              </a:rPr>
              <a:t>and the </a:t>
            </a:r>
            <a:r>
              <a:rPr lang="en-US" sz="2300" dirty="0">
                <a:solidFill>
                  <a:schemeClr val="tx1"/>
                </a:solidFill>
              </a:rPr>
              <a:t>consequent length of the component pieces, was </a:t>
            </a:r>
            <a:r>
              <a:rPr lang="en-US" sz="2300" dirty="0" smtClean="0">
                <a:solidFill>
                  <a:schemeClr val="tx1"/>
                </a:solidFill>
              </a:rPr>
              <a:t>then considered </a:t>
            </a:r>
            <a:r>
              <a:rPr lang="en-US" sz="2300" dirty="0">
                <a:solidFill>
                  <a:schemeClr val="tx1"/>
                </a:solidFill>
              </a:rPr>
              <a:t>as rhythm.</a:t>
            </a:r>
          </a:p>
          <a:p>
            <a:pPr marL="45720" indent="0" algn="just">
              <a:buNone/>
            </a:pPr>
            <a:r>
              <a:rPr lang="en-US" sz="2300" dirty="0" smtClean="0">
                <a:solidFill>
                  <a:schemeClr val="tx1"/>
                </a:solidFill>
              </a:rPr>
              <a:t>	</a:t>
            </a:r>
            <a:r>
              <a:rPr lang="en-US" sz="2300" i="1" dirty="0" smtClean="0">
                <a:solidFill>
                  <a:schemeClr val="tx1"/>
                </a:solidFill>
              </a:rPr>
              <a:t>A </a:t>
            </a:r>
            <a:r>
              <a:rPr lang="en-US" sz="2300" i="1" dirty="0">
                <a:solidFill>
                  <a:schemeClr val="tx1"/>
                </a:solidFill>
              </a:rPr>
              <a:t>completely false concept</a:t>
            </a:r>
            <a:r>
              <a:rPr lang="en-US" sz="2300" i="1" dirty="0" smtClean="0">
                <a:solidFill>
                  <a:schemeClr val="tx1"/>
                </a:solidFill>
              </a:rPr>
              <a:t>!”</a:t>
            </a:r>
          </a:p>
        </p:txBody>
      </p:sp>
      <p:pic>
        <p:nvPicPr>
          <p:cNvPr id="7" name="Picture 6"/>
          <p:cNvPicPr>
            <a:picLocks noChangeAspect="1"/>
          </p:cNvPicPr>
          <p:nvPr/>
        </p:nvPicPr>
        <p:blipFill rotWithShape="1">
          <a:blip r:embed="rId2"/>
          <a:srcRect r="722" b="2084"/>
          <a:stretch/>
        </p:blipFill>
        <p:spPr>
          <a:xfrm rot="5400000">
            <a:off x="7315051" y="-934427"/>
            <a:ext cx="3942522" cy="5811376"/>
          </a:xfrm>
          <a:prstGeom prst="rect">
            <a:avLst/>
          </a:prstGeom>
        </p:spPr>
      </p:pic>
      <p:sp>
        <p:nvSpPr>
          <p:cNvPr id="6" name="Title 2"/>
          <p:cNvSpPr>
            <a:spLocks noGrp="1"/>
          </p:cNvSpPr>
          <p:nvPr>
            <p:ph type="title"/>
          </p:nvPr>
        </p:nvSpPr>
        <p:spPr>
          <a:xfrm>
            <a:off x="241301" y="310731"/>
            <a:ext cx="10515600" cy="1325563"/>
          </a:xfrm>
        </p:spPr>
        <p:txBody>
          <a:bodyPr>
            <a:normAutofit/>
          </a:bodyPr>
          <a:lstStyle/>
          <a:p>
            <a:r>
              <a:rPr lang="en-US" sz="2400" dirty="0"/>
              <a:t>‘A Dialectic Approach to Film Form’ (</a:t>
            </a:r>
            <a:r>
              <a:rPr lang="en-US" sz="2400" dirty="0" smtClean="0"/>
              <a:t>1929)</a:t>
            </a:r>
            <a:endParaRPr lang="en-US" sz="2400" dirty="0"/>
          </a:p>
        </p:txBody>
      </p:sp>
      <p:pic>
        <p:nvPicPr>
          <p:cNvPr id="2" name="Picture 1"/>
          <p:cNvPicPr>
            <a:picLocks noChangeAspect="1"/>
          </p:cNvPicPr>
          <p:nvPr/>
        </p:nvPicPr>
        <p:blipFill>
          <a:blip r:embed="rId3"/>
          <a:stretch>
            <a:fillRect/>
          </a:stretch>
        </p:blipFill>
        <p:spPr>
          <a:xfrm>
            <a:off x="8503600" y="3888991"/>
            <a:ext cx="3688400" cy="2969009"/>
          </a:xfrm>
          <a:prstGeom prst="rect">
            <a:avLst/>
          </a:prstGeom>
        </p:spPr>
      </p:pic>
    </p:spTree>
    <p:extLst>
      <p:ext uri="{BB962C8B-B14F-4D97-AF65-F5344CB8AC3E}">
        <p14:creationId xmlns:p14="http://schemas.microsoft.com/office/powerpoint/2010/main" val="98286540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8636000" y="2158866"/>
            <a:ext cx="3366862" cy="4856923"/>
          </a:xfrm>
          <a:prstGeom prst="rect">
            <a:avLst/>
          </a:prstGeom>
        </p:spPr>
      </p:pic>
      <p:pic>
        <p:nvPicPr>
          <p:cNvPr id="6" name="Picture 5"/>
          <p:cNvPicPr>
            <a:picLocks noChangeAspect="1"/>
          </p:cNvPicPr>
          <p:nvPr/>
        </p:nvPicPr>
        <p:blipFill>
          <a:blip r:embed="rId3"/>
          <a:stretch>
            <a:fillRect/>
          </a:stretch>
        </p:blipFill>
        <p:spPr>
          <a:xfrm>
            <a:off x="8636000" y="1624627"/>
            <a:ext cx="3556000" cy="534240"/>
          </a:xfrm>
          <a:prstGeom prst="rect">
            <a:avLst/>
          </a:prstGeom>
        </p:spPr>
      </p:pic>
      <p:sp>
        <p:nvSpPr>
          <p:cNvPr id="8" name="Content Placeholder 1"/>
          <p:cNvSpPr txBox="1">
            <a:spLocks/>
          </p:cNvSpPr>
          <p:nvPr/>
        </p:nvSpPr>
        <p:spPr>
          <a:xfrm>
            <a:off x="3502140" y="1624627"/>
            <a:ext cx="4930660" cy="4719024"/>
          </a:xfrm>
          <a:prstGeom prst="rect">
            <a:avLst/>
          </a:prstGeom>
        </p:spPr>
        <p:txBody>
          <a:bodyPr vert="horz" lIns="91440" tIns="45720" rIns="91440" bIns="45720" rtlCol="0">
            <a:no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lgn="just">
              <a:buNone/>
            </a:pPr>
            <a:r>
              <a:rPr lang="en-US" sz="2400" dirty="0" smtClean="0"/>
              <a:t>“In </a:t>
            </a:r>
            <a:r>
              <a:rPr lang="en-US" sz="2400" dirty="0"/>
              <a:t>my opinion, however, montage is an idea that arises </a:t>
            </a:r>
            <a:r>
              <a:rPr lang="en-US" sz="2400" dirty="0" smtClean="0"/>
              <a:t>from the </a:t>
            </a:r>
            <a:r>
              <a:rPr lang="en-US" sz="2400" dirty="0">
                <a:solidFill>
                  <a:srgbClr val="FF0000"/>
                </a:solidFill>
              </a:rPr>
              <a:t>collision of independent </a:t>
            </a:r>
            <a:r>
              <a:rPr lang="en-US" sz="2400" dirty="0" smtClean="0">
                <a:solidFill>
                  <a:srgbClr val="FF0000"/>
                </a:solidFill>
              </a:rPr>
              <a:t>shots</a:t>
            </a:r>
            <a:r>
              <a:rPr lang="en-US" sz="2400" dirty="0" smtClean="0"/>
              <a:t> – shots </a:t>
            </a:r>
            <a:r>
              <a:rPr lang="en-US" sz="2400" dirty="0"/>
              <a:t>even </a:t>
            </a:r>
            <a:r>
              <a:rPr lang="en-US" sz="2400" dirty="0">
                <a:solidFill>
                  <a:srgbClr val="FF0000"/>
                </a:solidFill>
              </a:rPr>
              <a:t>opposite to </a:t>
            </a:r>
            <a:r>
              <a:rPr lang="en-US" sz="2400" dirty="0" smtClean="0">
                <a:solidFill>
                  <a:srgbClr val="FF0000"/>
                </a:solidFill>
              </a:rPr>
              <a:t>one another</a:t>
            </a:r>
            <a:r>
              <a:rPr lang="en-US" sz="2400" dirty="0"/>
              <a:t>: the </a:t>
            </a:r>
            <a:r>
              <a:rPr lang="en-US" sz="2400" dirty="0" smtClean="0"/>
              <a:t>‘dramatic’ principle</a:t>
            </a:r>
          </a:p>
          <a:p>
            <a:pPr marL="45720" indent="0" algn="just">
              <a:buNone/>
            </a:pPr>
            <a:r>
              <a:rPr lang="en-GB" sz="2400" dirty="0"/>
              <a:t>	</a:t>
            </a:r>
            <a:r>
              <a:rPr lang="en-GB" sz="2400" dirty="0" smtClean="0"/>
              <a:t>“</a:t>
            </a:r>
            <a:r>
              <a:rPr lang="en-US" sz="2400" dirty="0" smtClean="0"/>
              <a:t>A </a:t>
            </a:r>
            <a:r>
              <a:rPr lang="en-US" sz="2400" dirty="0"/>
              <a:t>sophism? Certainly not. For we are seeking a </a:t>
            </a:r>
            <a:r>
              <a:rPr lang="en-US" sz="2400" dirty="0" smtClean="0"/>
              <a:t>definition of </a:t>
            </a:r>
            <a:r>
              <a:rPr lang="en-US" sz="2400" dirty="0"/>
              <a:t>the whole nature, the principal style and spirit of </a:t>
            </a:r>
            <a:r>
              <a:rPr lang="en-US" sz="2400" dirty="0" smtClean="0"/>
              <a:t>cinema from </a:t>
            </a:r>
            <a:r>
              <a:rPr lang="en-US" sz="2400" dirty="0"/>
              <a:t>its technical </a:t>
            </a:r>
            <a:r>
              <a:rPr lang="en-US" sz="2400" dirty="0" smtClean="0"/>
              <a:t>(optical</a:t>
            </a:r>
            <a:r>
              <a:rPr lang="en-US" sz="2400" dirty="0"/>
              <a:t>) basis</a:t>
            </a:r>
            <a:r>
              <a:rPr lang="en-US" sz="2400" dirty="0" smtClean="0"/>
              <a:t>.”</a:t>
            </a:r>
            <a:endParaRPr lang="en-US" i="1" dirty="0" smtClean="0"/>
          </a:p>
        </p:txBody>
      </p:sp>
      <p:pic>
        <p:nvPicPr>
          <p:cNvPr id="9" name="Picture 8"/>
          <p:cNvPicPr>
            <a:picLocks noChangeAspect="1"/>
          </p:cNvPicPr>
          <p:nvPr/>
        </p:nvPicPr>
        <p:blipFill>
          <a:blip r:embed="rId4"/>
          <a:stretch>
            <a:fillRect/>
          </a:stretch>
        </p:blipFill>
        <p:spPr>
          <a:xfrm>
            <a:off x="0" y="1492499"/>
            <a:ext cx="3298941" cy="5365501"/>
          </a:xfrm>
          <a:prstGeom prst="rect">
            <a:avLst/>
          </a:prstGeom>
        </p:spPr>
      </p:pic>
      <p:sp>
        <p:nvSpPr>
          <p:cNvPr id="10" name="Title 2"/>
          <p:cNvSpPr>
            <a:spLocks noGrp="1"/>
          </p:cNvSpPr>
          <p:nvPr>
            <p:ph type="title"/>
          </p:nvPr>
        </p:nvSpPr>
        <p:spPr/>
        <p:txBody>
          <a:bodyPr/>
          <a:lstStyle/>
          <a:p>
            <a:r>
              <a:rPr lang="en-US" dirty="0"/>
              <a:t>‘A Dialectic Approach to Film Form’ (</a:t>
            </a:r>
            <a:r>
              <a:rPr lang="en-US" dirty="0" smtClean="0"/>
              <a:t>1929)</a:t>
            </a:r>
            <a:endParaRPr lang="en-US" dirty="0"/>
          </a:p>
        </p:txBody>
      </p:sp>
    </p:spTree>
    <p:extLst>
      <p:ext uri="{BB962C8B-B14F-4D97-AF65-F5344CB8AC3E}">
        <p14:creationId xmlns:p14="http://schemas.microsoft.com/office/powerpoint/2010/main" val="3505492661"/>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6" name="Picture 4"/>
          <p:cNvPicPr>
            <a:picLocks noChangeAspect="1" noChangeArrowheads="1"/>
          </p:cNvPicPr>
          <p:nvPr/>
        </p:nvPicPr>
        <p:blipFill>
          <a:blip r:embed="rId2">
            <a:lum bright="12000"/>
          </a:blip>
          <a:srcRect/>
          <a:stretch>
            <a:fillRect/>
          </a:stretch>
        </p:blipFill>
        <p:spPr bwMode="auto">
          <a:xfrm>
            <a:off x="1531774" y="1268760"/>
            <a:ext cx="5963384" cy="3672408"/>
          </a:xfrm>
          <a:prstGeom prst="rect">
            <a:avLst/>
          </a:prstGeom>
          <a:noFill/>
          <a:ln w="9525">
            <a:noFill/>
            <a:miter lim="800000"/>
            <a:headEnd/>
            <a:tailEnd/>
          </a:ln>
          <a:effectLst/>
        </p:spPr>
      </p:pic>
      <p:sp>
        <p:nvSpPr>
          <p:cNvPr id="38917" name="Text Box 5"/>
          <p:cNvSpPr txBox="1">
            <a:spLocks noChangeArrowheads="1"/>
          </p:cNvSpPr>
          <p:nvPr/>
        </p:nvSpPr>
        <p:spPr bwMode="auto">
          <a:xfrm>
            <a:off x="1962463" y="5229200"/>
            <a:ext cx="5523996" cy="1292662"/>
          </a:xfrm>
          <a:prstGeom prst="rect">
            <a:avLst/>
          </a:prstGeom>
          <a:noFill/>
          <a:ln w="9525">
            <a:noFill/>
            <a:miter lim="800000"/>
            <a:headEnd/>
            <a:tailEnd/>
          </a:ln>
          <a:effectLst/>
        </p:spPr>
        <p:txBody>
          <a:bodyPr wrap="square">
            <a:spAutoFit/>
          </a:bodyPr>
          <a:lstStyle/>
          <a:p>
            <a:r>
              <a:rPr lang="en-GB" sz="2400" dirty="0">
                <a:solidFill>
                  <a:srgbClr val="1F497D"/>
                </a:solidFill>
              </a:rPr>
              <a:t>Cine-literacy of the ‘movie brats’</a:t>
            </a:r>
            <a:endParaRPr lang="en-GB" dirty="0">
              <a:solidFill>
                <a:prstClr val="black"/>
              </a:solidFill>
            </a:endParaRPr>
          </a:p>
          <a:p>
            <a:r>
              <a:rPr lang="en-GB" dirty="0">
                <a:solidFill>
                  <a:prstClr val="black"/>
                </a:solidFill>
              </a:rPr>
              <a:t>Cinematic “in-joke”—</a:t>
            </a:r>
            <a:r>
              <a:rPr lang="en-GB" i="1" dirty="0">
                <a:solidFill>
                  <a:prstClr val="black"/>
                </a:solidFill>
              </a:rPr>
              <a:t>Bonnie and Clyde </a:t>
            </a:r>
            <a:r>
              <a:rPr lang="en-GB" dirty="0">
                <a:solidFill>
                  <a:prstClr val="black"/>
                </a:solidFill>
              </a:rPr>
              <a:t>(1967), directed by Arthur Penn, visually cites a famous scene from Eisenstein’s </a:t>
            </a:r>
            <a:r>
              <a:rPr lang="en-GB" i="1" dirty="0">
                <a:solidFill>
                  <a:prstClr val="black"/>
                </a:solidFill>
              </a:rPr>
              <a:t>Battleship Potemkin</a:t>
            </a:r>
            <a:endParaRPr lang="en-GB" dirty="0">
              <a:solidFill>
                <a:prstClr val="black"/>
              </a:solidFill>
            </a:endParaRPr>
          </a:p>
        </p:txBody>
      </p:sp>
      <p:pic>
        <p:nvPicPr>
          <p:cNvPr id="38918" name="Picture 6" descr="Eisenstein Potemkin"/>
          <p:cNvPicPr>
            <a:picLocks noChangeAspect="1" noChangeArrowheads="1"/>
          </p:cNvPicPr>
          <p:nvPr/>
        </p:nvPicPr>
        <p:blipFill>
          <a:blip r:embed="rId3"/>
          <a:srcRect/>
          <a:stretch>
            <a:fillRect/>
          </a:stretch>
        </p:blipFill>
        <p:spPr bwMode="auto">
          <a:xfrm>
            <a:off x="7657356" y="2859339"/>
            <a:ext cx="3038067" cy="3965997"/>
          </a:xfrm>
          <a:prstGeom prst="rect">
            <a:avLst/>
          </a:prstGeom>
          <a:noFill/>
        </p:spPr>
      </p:pic>
      <p:pic>
        <p:nvPicPr>
          <p:cNvPr id="205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381566" y="39602"/>
            <a:ext cx="2325911" cy="28227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itle 1"/>
          <p:cNvSpPr txBox="1">
            <a:spLocks/>
          </p:cNvSpPr>
          <p:nvPr/>
        </p:nvSpPr>
        <p:spPr>
          <a:xfrm>
            <a:off x="1981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dirty="0">
                <a:solidFill>
                  <a:prstClr val="black"/>
                </a:solidFill>
                <a:latin typeface="Arial Black" panose="020B0A04020102020204" pitchFamily="34" charset="0"/>
              </a:rPr>
              <a:t>Eisenstein’s Influence</a:t>
            </a:r>
          </a:p>
        </p:txBody>
      </p:sp>
    </p:spTree>
    <p:extLst>
      <p:ext uri="{BB962C8B-B14F-4D97-AF65-F5344CB8AC3E}">
        <p14:creationId xmlns:p14="http://schemas.microsoft.com/office/powerpoint/2010/main" val="3456700410"/>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96591" y="1470379"/>
            <a:ext cx="8871527" cy="29523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 Box 5"/>
          <p:cNvSpPr txBox="1">
            <a:spLocks noChangeArrowheads="1"/>
          </p:cNvSpPr>
          <p:nvPr/>
        </p:nvSpPr>
        <p:spPr bwMode="auto">
          <a:xfrm>
            <a:off x="3526422" y="4607195"/>
            <a:ext cx="7273553" cy="1015663"/>
          </a:xfrm>
          <a:prstGeom prst="rect">
            <a:avLst/>
          </a:prstGeom>
          <a:noFill/>
          <a:ln w="9525">
            <a:noFill/>
            <a:miter lim="800000"/>
            <a:headEnd/>
            <a:tailEnd/>
          </a:ln>
          <a:effectLst/>
        </p:spPr>
        <p:txBody>
          <a:bodyPr wrap="square">
            <a:spAutoFit/>
          </a:bodyPr>
          <a:lstStyle/>
          <a:p>
            <a:r>
              <a:rPr lang="en-GB" sz="2400" dirty="0">
                <a:solidFill>
                  <a:srgbClr val="1F497D"/>
                </a:solidFill>
              </a:rPr>
              <a:t>Cine-literacy of the ‘movie brats’</a:t>
            </a:r>
            <a:endParaRPr lang="en-GB" dirty="0">
              <a:solidFill>
                <a:prstClr val="black"/>
              </a:solidFill>
            </a:endParaRPr>
          </a:p>
          <a:p>
            <a:r>
              <a:rPr lang="en-GB" dirty="0">
                <a:solidFill>
                  <a:prstClr val="black"/>
                </a:solidFill>
              </a:rPr>
              <a:t>Cinematic “in-joke”—</a:t>
            </a:r>
            <a:r>
              <a:rPr lang="en-GB" i="1" dirty="0">
                <a:solidFill>
                  <a:prstClr val="black"/>
                </a:solidFill>
              </a:rPr>
              <a:t>The Untouchables </a:t>
            </a:r>
            <a:r>
              <a:rPr lang="en-GB" dirty="0">
                <a:solidFill>
                  <a:prstClr val="black"/>
                </a:solidFill>
              </a:rPr>
              <a:t>(1987), directed by Brian De Palma, visually cites a famous scene from Eisenstein’s </a:t>
            </a:r>
            <a:r>
              <a:rPr lang="en-GB" i="1" dirty="0">
                <a:solidFill>
                  <a:prstClr val="black"/>
                </a:solidFill>
              </a:rPr>
              <a:t>Battleship Potemkin</a:t>
            </a:r>
            <a:endParaRPr lang="en-GB" dirty="0">
              <a:solidFill>
                <a:prstClr val="black"/>
              </a:solidFill>
            </a:endParaRP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96590" y="4422707"/>
            <a:ext cx="1905000" cy="2400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itle 1"/>
          <p:cNvSpPr txBox="1">
            <a:spLocks/>
          </p:cNvSpPr>
          <p:nvPr/>
        </p:nvSpPr>
        <p:spPr>
          <a:xfrm>
            <a:off x="1981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solidFill>
                  <a:prstClr val="black"/>
                </a:solidFill>
                <a:latin typeface="Arial Black" panose="020B0A04020102020204" pitchFamily="34" charset="0"/>
              </a:rPr>
              <a:t>Eisenstein’s Influence</a:t>
            </a:r>
          </a:p>
        </p:txBody>
      </p:sp>
    </p:spTree>
    <p:extLst>
      <p:ext uri="{BB962C8B-B14F-4D97-AF65-F5344CB8AC3E}">
        <p14:creationId xmlns:p14="http://schemas.microsoft.com/office/powerpoint/2010/main" val="3981963945"/>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981792"/>
            <a:ext cx="6280398" cy="5774567"/>
          </a:xfrm>
          <a:prstGeom prst="rect">
            <a:avLst/>
          </a:prstGeom>
          <a:noFill/>
        </p:spPr>
        <p:txBody>
          <a:bodyPr wrap="square" lIns="540000" tIns="360000" rIns="540000" bIns="360000" rtlCol="0">
            <a:spAutoFit/>
          </a:bodyPr>
          <a:lstStyle/>
          <a:p>
            <a:pPr algn="just"/>
            <a:r>
              <a:rPr lang="en-GB" sz="2400" dirty="0">
                <a:solidFill>
                  <a:prstClr val="black"/>
                </a:solidFill>
              </a:rPr>
              <a:t>“</a:t>
            </a:r>
            <a:r>
              <a:rPr lang="en-GB" sz="2400" b="1" dirty="0">
                <a:solidFill>
                  <a:prstClr val="black"/>
                </a:solidFill>
              </a:rPr>
              <a:t>Most of the imagery of the October Revolution is retrospective, created by Soviet filmmakers in the 1920s and beyond</a:t>
            </a:r>
            <a:r>
              <a:rPr lang="en-GB" sz="2400" dirty="0">
                <a:solidFill>
                  <a:prstClr val="black"/>
                </a:solidFill>
              </a:rPr>
              <a:t>. </a:t>
            </a:r>
            <a:r>
              <a:rPr lang="en-GB" sz="2400" b="1" dirty="0">
                <a:solidFill>
                  <a:prstClr val="black"/>
                </a:solidFill>
              </a:rPr>
              <a:t>There is a deliberate process at work – an attempt to ensure that certain representations become record – and a less controlled process by which particular images or narrations become fixed in memory as canonical, and retain this canonical status by being, literally, re-presented.</a:t>
            </a:r>
            <a:r>
              <a:rPr lang="en-GB" sz="2400" dirty="0">
                <a:solidFill>
                  <a:prstClr val="black"/>
                </a:solidFill>
              </a:rPr>
              <a:t>”</a:t>
            </a:r>
          </a:p>
          <a:p>
            <a:pPr marL="285750" indent="-285750" algn="just">
              <a:buFontTx/>
              <a:buChar char="-"/>
            </a:pPr>
            <a:r>
              <a:rPr lang="en-GB" sz="1600" dirty="0">
                <a:solidFill>
                  <a:prstClr val="black"/>
                </a:solidFill>
              </a:rPr>
              <a:t>Geoffrey </a:t>
            </a:r>
            <a:r>
              <a:rPr lang="en-GB" sz="1600" dirty="0" err="1">
                <a:solidFill>
                  <a:prstClr val="black"/>
                </a:solidFill>
              </a:rPr>
              <a:t>Nowell</a:t>
            </a:r>
            <a:r>
              <a:rPr lang="en-GB" sz="1600" dirty="0">
                <a:solidFill>
                  <a:prstClr val="black"/>
                </a:solidFill>
              </a:rPr>
              <a:t>-Smith, 'On History and the Cinema,' </a:t>
            </a:r>
            <a:r>
              <a:rPr lang="en-GB" sz="1600" i="1" dirty="0">
                <a:solidFill>
                  <a:prstClr val="black"/>
                </a:solidFill>
              </a:rPr>
              <a:t>Screen </a:t>
            </a:r>
            <a:r>
              <a:rPr lang="en-GB" sz="1600" dirty="0">
                <a:solidFill>
                  <a:prstClr val="black"/>
                </a:solidFill>
              </a:rPr>
              <a:t>(Vol. 31, No. 2, Summer 1990), p.162</a:t>
            </a:r>
          </a:p>
          <a:p>
            <a:pPr algn="just"/>
            <a:r>
              <a:rPr lang="en-GB" sz="1400" dirty="0" smtClean="0">
                <a:solidFill>
                  <a:prstClr val="black"/>
                </a:solidFill>
              </a:rPr>
              <a:t>See also </a:t>
            </a:r>
            <a:r>
              <a:rPr lang="en-US" sz="1600" dirty="0"/>
              <a:t>Robert A. </a:t>
            </a:r>
            <a:r>
              <a:rPr lang="en-US" sz="1600" dirty="0" err="1"/>
              <a:t>Rosenstone</a:t>
            </a:r>
            <a:r>
              <a:rPr lang="en-US" sz="1600" dirty="0"/>
              <a:t>, '</a:t>
            </a:r>
            <a:r>
              <a:rPr lang="en-US" sz="1600" i="1" dirty="0"/>
              <a:t>October</a:t>
            </a:r>
            <a:r>
              <a:rPr lang="en-US" sz="1600" dirty="0"/>
              <a:t> as History,' </a:t>
            </a:r>
            <a:r>
              <a:rPr lang="en-US" sz="1600" i="1" dirty="0"/>
              <a:t>Rethinking Histor</a:t>
            </a:r>
            <a:r>
              <a:rPr lang="en-US" sz="1600" dirty="0"/>
              <a:t>y, Vol. 5, No. 2 (2001), pp. 255–274.</a:t>
            </a:r>
            <a:endParaRPr lang="en-GB" sz="1600" b="1" i="1" dirty="0">
              <a:solidFill>
                <a:prstClr val="black"/>
              </a:solidFill>
            </a:endParaRPr>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84481" y="1052128"/>
            <a:ext cx="3007519"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itle 1"/>
          <p:cNvSpPr txBox="1">
            <a:spLocks/>
          </p:cNvSpPr>
          <p:nvPr/>
        </p:nvSpPr>
        <p:spPr>
          <a:xfrm>
            <a:off x="1981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solidFill>
                  <a:prstClr val="black"/>
                </a:solidFill>
                <a:latin typeface="Arial Black" panose="020B0A04020102020204" pitchFamily="34" charset="0"/>
              </a:rPr>
              <a:t>Eisenstein as ‘Historian’</a:t>
            </a:r>
          </a:p>
        </p:txBody>
      </p:sp>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28048" y="3909628"/>
            <a:ext cx="4211960" cy="29483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33355300"/>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latin typeface="Arial Black" panose="020B0A04020102020204" pitchFamily="34" charset="0"/>
              </a:rPr>
              <a:t>Socialist Realism of Stalin Era</a:t>
            </a:r>
            <a:endParaRPr lang="en-GB" dirty="0">
              <a:latin typeface="Arial Black" panose="020B0A04020102020204" pitchFamily="34" charset="0"/>
            </a:endParaRPr>
          </a:p>
        </p:txBody>
      </p:sp>
      <p:pic>
        <p:nvPicPr>
          <p:cNvPr id="1024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017" y="1617271"/>
            <a:ext cx="8665966" cy="42590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4"/>
          <a:stretch>
            <a:fillRect/>
          </a:stretch>
        </p:blipFill>
        <p:spPr>
          <a:xfrm>
            <a:off x="7341704" y="3077100"/>
            <a:ext cx="4662108" cy="3607466"/>
          </a:xfrm>
          <a:prstGeom prst="rect">
            <a:avLst/>
          </a:prstGeom>
        </p:spPr>
      </p:pic>
      <p:sp>
        <p:nvSpPr>
          <p:cNvPr id="6" name="Rectangle 5"/>
          <p:cNvSpPr/>
          <p:nvPr/>
        </p:nvSpPr>
        <p:spPr>
          <a:xfrm>
            <a:off x="9672758" y="2223739"/>
            <a:ext cx="1794337" cy="646331"/>
          </a:xfrm>
          <a:prstGeom prst="rect">
            <a:avLst/>
          </a:prstGeom>
        </p:spPr>
        <p:txBody>
          <a:bodyPr wrap="none">
            <a:spAutoFit/>
          </a:bodyPr>
          <a:lstStyle/>
          <a:p>
            <a:pPr algn="ctr"/>
            <a:r>
              <a:rPr lang="en-GB" b="1" i="1" dirty="0" smtClean="0">
                <a:solidFill>
                  <a:prstClr val="black"/>
                </a:solidFill>
                <a:latin typeface="Calibri"/>
              </a:rPr>
              <a:t>Ivan the Terrible </a:t>
            </a:r>
          </a:p>
          <a:p>
            <a:pPr algn="ctr"/>
            <a:r>
              <a:rPr lang="en-GB" b="1" dirty="0" smtClean="0">
                <a:solidFill>
                  <a:prstClr val="black"/>
                </a:solidFill>
                <a:latin typeface="Calibri"/>
              </a:rPr>
              <a:t>(1944)</a:t>
            </a:r>
            <a:endParaRPr lang="en-GB" b="1" dirty="0">
              <a:solidFill>
                <a:prstClr val="black"/>
              </a:solidFill>
              <a:latin typeface="Calibri"/>
            </a:endParaRPr>
          </a:p>
        </p:txBody>
      </p:sp>
    </p:spTree>
    <p:extLst>
      <p:ext uri="{BB962C8B-B14F-4D97-AF65-F5344CB8AC3E}">
        <p14:creationId xmlns:p14="http://schemas.microsoft.com/office/powerpoint/2010/main" val="3996238945"/>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381000" y="0"/>
            <a:ext cx="11430000" cy="6858000"/>
          </a:xfrm>
          <a:prstGeom prst="rect">
            <a:avLst/>
          </a:prstGeom>
        </p:spPr>
      </p:pic>
    </p:spTree>
    <p:extLst>
      <p:ext uri="{BB962C8B-B14F-4D97-AF65-F5344CB8AC3E}">
        <p14:creationId xmlns:p14="http://schemas.microsoft.com/office/powerpoint/2010/main" val="121238672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476</TotalTime>
  <Words>2616</Words>
  <Application>Microsoft Office PowerPoint</Application>
  <PresentationFormat>Widescreen</PresentationFormat>
  <Paragraphs>266</Paragraphs>
  <Slides>52</Slides>
  <Notes>7</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52</vt:i4>
      </vt:variant>
    </vt:vector>
  </HeadingPairs>
  <TitlesOfParts>
    <vt:vector size="59" baseType="lpstr">
      <vt:lpstr>Arial</vt:lpstr>
      <vt:lpstr>Arial Black</vt:lpstr>
      <vt:lpstr>Calibri</vt:lpstr>
      <vt:lpstr>Calibri Light</vt:lpstr>
      <vt:lpstr>Wingdings 2</vt:lpstr>
      <vt:lpstr>Office Theme</vt:lpstr>
      <vt:lpstr>1_Office Theme</vt:lpstr>
      <vt:lpstr>Week 4 ‘More Powerful Than Any Kind of Narrow Propaganda’:  ctober and the Cinema of the Russian Revolution</vt:lpstr>
      <vt:lpstr>RUSSIAN REVOLUTION  What events, themes, persons and ideas do you associate with the Russian Revolution?  </vt:lpstr>
      <vt:lpstr>RUSSIAN REVOLUTION What events, themes, persons and ideas do you associate with the Russian Revolution?  How are the above represented in October?  In what ways does the film record the ‘plot’ of the Russian Revolution?    What are seen as the key events and who are the revolution’s key protagonists? What significance do the following individuals – Kerensky, Kornilov, Trotsky, Lenin – play in the film/revolution?</vt:lpstr>
      <vt:lpstr>Russian Revolution(s)</vt:lpstr>
      <vt:lpstr>PowerPoint Presentation</vt:lpstr>
      <vt:lpstr>PowerPoint Presentation</vt:lpstr>
      <vt:lpstr>Lavr Kornilov (1870-1918)</vt:lpstr>
      <vt:lpstr>Leon Trotsky (1879-1940)</vt:lpstr>
      <vt:lpstr>Vladimir Ilyich Lenin [Ulyanov] (1870–1924)</vt:lpstr>
      <vt:lpstr>Vladimir Ilyich Lenin [Ulyanov] (1870–1924)</vt:lpstr>
      <vt:lpstr>PowerPoint Presentation</vt:lpstr>
      <vt:lpstr>Lenin, ‘The Three Sources and Three Component Parts of Marxism’ (1913)</vt:lpstr>
      <vt:lpstr>Lenin, ‘What is to be Done?’ (1902)</vt:lpstr>
      <vt:lpstr>Lenin, ‘What is to be Done?’ (1902)</vt:lpstr>
      <vt:lpstr>Revolutionary Art</vt:lpstr>
      <vt:lpstr>Pre-Revolutionary Avant-Garde</vt:lpstr>
      <vt:lpstr>AGITPROP</vt:lpstr>
      <vt:lpstr>PowerPoint Presentation</vt:lpstr>
      <vt:lpstr>PowerPoint Presentation</vt:lpstr>
      <vt:lpstr>PowerPoint Presentation</vt:lpstr>
      <vt:lpstr>PowerPoint Presentation</vt:lpstr>
      <vt:lpstr>Alphabet for a Red Army Soldier (1921) </vt:lpstr>
      <vt:lpstr>PowerPoint Presentation</vt:lpstr>
      <vt:lpstr>Constructivism and Soviet Avant-Garde</vt:lpstr>
      <vt:lpstr>Lenin's Propaganda Mission</vt:lpstr>
      <vt:lpstr>Lenin's Propaganda Mission</vt:lpstr>
      <vt:lpstr>AGIT-TRAINS and AGIT-SHIPS </vt:lpstr>
      <vt:lpstr>AGIT-TRAINS and AGIT-SHIPS </vt:lpstr>
      <vt:lpstr>Cinema propaganda</vt:lpstr>
      <vt:lpstr>PowerPoint Presentation</vt:lpstr>
      <vt:lpstr>PowerPoint Presentation</vt:lpstr>
      <vt:lpstr>Eisenstein as Auteur</vt:lpstr>
      <vt:lpstr>PowerPoint Presentation</vt:lpstr>
      <vt:lpstr>Montage: A Revolutionary technique?</vt:lpstr>
      <vt:lpstr>MONTAGE</vt:lpstr>
      <vt:lpstr>KINO-EYES</vt:lpstr>
      <vt:lpstr>KINO-EYES</vt:lpstr>
      <vt:lpstr>PowerPoint Presentation</vt:lpstr>
      <vt:lpstr>‘A Dialectic Approach to Film Form’ (1929)</vt:lpstr>
      <vt:lpstr>Dialectics </vt:lpstr>
      <vt:lpstr> The Communist Manifesto (1848)</vt:lpstr>
      <vt:lpstr>Historical MATERIALISM</vt:lpstr>
      <vt:lpstr>‘A Dialectic Approach to Film Form’ (1929)</vt:lpstr>
      <vt:lpstr>‘A Dialectic Approach to Film Form’ (1929)</vt:lpstr>
      <vt:lpstr>‘A Dialectic Approach to Film Form’ (1929)</vt:lpstr>
      <vt:lpstr>‘A Dialectic Approach to Film Form’ (1929)</vt:lpstr>
      <vt:lpstr>‘A Dialectic Approach to Film Form’ (1929)</vt:lpstr>
      <vt:lpstr>PowerPoint Presentation</vt:lpstr>
      <vt:lpstr>PowerPoint Presentation</vt:lpstr>
      <vt:lpstr>PowerPoint Presentation</vt:lpstr>
      <vt:lpstr>Socialist Realism of Stalin Era</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31</cp:revision>
  <cp:lastPrinted>2018-03-06T16:47:53Z</cp:lastPrinted>
  <dcterms:created xsi:type="dcterms:W3CDTF">2018-03-06T10:32:12Z</dcterms:created>
  <dcterms:modified xsi:type="dcterms:W3CDTF">2019-10-30T10:49:43Z</dcterms:modified>
</cp:coreProperties>
</file>