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9"/>
  </p:notesMasterIdLst>
  <p:sldIdLst>
    <p:sldId id="256" r:id="rId5"/>
    <p:sldId id="260" r:id="rId6"/>
    <p:sldId id="261" r:id="rId7"/>
    <p:sldId id="270" r:id="rId8"/>
  </p:sldIdLst>
  <p:sldSz cx="12192000" cy="6858000"/>
  <p:notesSz cx="6797675" cy="99266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66F45D-B81C-4A08-841B-991118670C99}" v="141" dt="2021-03-09T19:51:00.953"/>
    <p1510:client id="{21EF973D-A93E-44FC-88FA-0D9AC73A7D19}" v="1424" dt="2021-03-05T09:28:03.450"/>
    <p1510:client id="{29446FFB-2902-4874-9D47-09DB1F31192A}" v="102" dt="2021-03-10T20:57:44.128"/>
    <p1510:client id="{2BCD458A-3EA8-4A76-B81E-CE04ED3E8C96}" v="404" dt="2021-03-05T08:19:29.074"/>
    <p1510:client id="{53FDB285-0FF2-417C-A0AF-033A499086F0}" v="436" dt="2021-03-09T18:25:29.568"/>
    <p1510:client id="{65652642-A3BE-47E8-96EA-0169B53A6A53}" v="72" dt="2021-03-14T17:25:15.936"/>
    <p1510:client id="{65F7FABD-B202-4F5F-889D-30EE1D4398A1}" v="95" dt="2021-03-13T16:28:16.747"/>
    <p1510:client id="{A7BFBA69-8FE1-4346-A27E-65F0D009A917}" v="50" dt="2021-03-13T16:13:00.798"/>
    <p1510:client id="{C14512BD-FA7D-444C-AEC2-47ACED7815C5}" v="10" dt="2021-03-13T18:38:54.891"/>
    <p1510:client id="{C3305D24-DBDC-4B6E-ACCD-A51235DA65E4}" v="100" dt="2021-03-09T18:34:10.990"/>
    <p1510:client id="{FB565ABC-B087-4B60-AF20-201885A54BAB}" v="397" dt="2021-03-08T22:55:28.9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BB991E-7219-4D14-B564-1342883E1A9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ED7A25-012F-448B-BAAF-77BA939712F9}">
      <dgm:prSet phldrT="[Text]" phldr="0" custT="1"/>
      <dgm:spPr/>
      <dgm:t>
        <a:bodyPr/>
        <a:lstStyle/>
        <a:p>
          <a:pPr rtl="0"/>
          <a:r>
            <a:rPr lang="en-GB" sz="1400">
              <a:latin typeface="Corbel" panose="020B0503020204020204"/>
            </a:rPr>
            <a:t>Record the date and time. </a:t>
          </a:r>
          <a:endParaRPr lang="en-GB" sz="1400"/>
        </a:p>
      </dgm:t>
    </dgm:pt>
    <dgm:pt modelId="{20A7A36B-AA36-4396-9C5A-C225EEE4BC23}" type="parTrans" cxnId="{21B06D3D-5B96-479C-8961-4588E8B0CBA1}">
      <dgm:prSet/>
      <dgm:spPr/>
      <dgm:t>
        <a:bodyPr/>
        <a:lstStyle/>
        <a:p>
          <a:endParaRPr lang="en-GB"/>
        </a:p>
      </dgm:t>
    </dgm:pt>
    <dgm:pt modelId="{FDB5C900-DD80-4069-AB62-8072F085BB76}" type="sibTrans" cxnId="{21B06D3D-5B96-479C-8961-4588E8B0CBA1}">
      <dgm:prSet/>
      <dgm:spPr/>
      <dgm:t>
        <a:bodyPr/>
        <a:lstStyle/>
        <a:p>
          <a:endParaRPr lang="en-GB"/>
        </a:p>
      </dgm:t>
    </dgm:pt>
    <dgm:pt modelId="{8E276D43-54F8-46FA-B4F4-F572A597D058}">
      <dgm:prSet phldrT="[Text]" phldr="0" custT="1"/>
      <dgm:spPr/>
      <dgm:t>
        <a:bodyPr/>
        <a:lstStyle/>
        <a:p>
          <a:pPr rtl="0"/>
          <a:r>
            <a:rPr lang="en-GB" sz="1400">
              <a:latin typeface="Corbel" panose="020B0503020204020204"/>
            </a:rPr>
            <a:t>Note where the concern  /disclosure happened.</a:t>
          </a:r>
          <a:endParaRPr lang="en-GB" sz="1400"/>
        </a:p>
      </dgm:t>
    </dgm:pt>
    <dgm:pt modelId="{3F4B24CF-29CB-4341-BB52-CF112F40A729}" type="parTrans" cxnId="{AF34030B-7939-461E-9B28-2898756AF40E}">
      <dgm:prSet/>
      <dgm:spPr/>
      <dgm:t>
        <a:bodyPr/>
        <a:lstStyle/>
        <a:p>
          <a:endParaRPr lang="en-GB"/>
        </a:p>
      </dgm:t>
    </dgm:pt>
    <dgm:pt modelId="{0F0336B3-5C6A-416E-AB33-BF1C24D94340}" type="sibTrans" cxnId="{AF34030B-7939-461E-9B28-2898756AF40E}">
      <dgm:prSet/>
      <dgm:spPr/>
      <dgm:t>
        <a:bodyPr/>
        <a:lstStyle/>
        <a:p>
          <a:endParaRPr lang="en-GB"/>
        </a:p>
      </dgm:t>
    </dgm:pt>
    <dgm:pt modelId="{8BF3CEBB-213E-4229-BF29-597E69D9CAB2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Who was present.</a:t>
          </a:r>
          <a:endParaRPr lang="en-GB"/>
        </a:p>
      </dgm:t>
    </dgm:pt>
    <dgm:pt modelId="{AF1F6711-F5DC-4F64-80C7-B4736FC89A08}" type="parTrans" cxnId="{54258BB1-15FF-49E3-85F6-3A62B343D1B3}">
      <dgm:prSet/>
      <dgm:spPr/>
      <dgm:t>
        <a:bodyPr/>
        <a:lstStyle/>
        <a:p>
          <a:endParaRPr lang="en-GB"/>
        </a:p>
      </dgm:t>
    </dgm:pt>
    <dgm:pt modelId="{CE63AB60-85E9-4B79-A6F9-D5FEC2B0466D}" type="sibTrans" cxnId="{54258BB1-15FF-49E3-85F6-3A62B343D1B3}">
      <dgm:prSet/>
      <dgm:spPr/>
      <dgm:t>
        <a:bodyPr/>
        <a:lstStyle/>
        <a:p>
          <a:endParaRPr lang="en-GB"/>
        </a:p>
      </dgm:t>
    </dgm:pt>
    <dgm:pt modelId="{B6A2A4CE-702E-4AA8-87DA-87D9E7D050C0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What you saw/heard.</a:t>
          </a:r>
          <a:endParaRPr lang="en-GB"/>
        </a:p>
      </dgm:t>
    </dgm:pt>
    <dgm:pt modelId="{687FB245-DB62-47E4-8A5E-6400C8E906ED}" type="parTrans" cxnId="{E631D224-60AC-4C77-BD23-1E84543410D7}">
      <dgm:prSet/>
      <dgm:spPr/>
      <dgm:t>
        <a:bodyPr/>
        <a:lstStyle/>
        <a:p>
          <a:endParaRPr lang="en-GB"/>
        </a:p>
      </dgm:t>
    </dgm:pt>
    <dgm:pt modelId="{D07BB8C3-FEF5-401D-933A-B732FDA355CE}" type="sibTrans" cxnId="{E631D224-60AC-4C77-BD23-1E84543410D7}">
      <dgm:prSet/>
      <dgm:spPr/>
      <dgm:t>
        <a:bodyPr/>
        <a:lstStyle/>
        <a:p>
          <a:endParaRPr lang="en-GB"/>
        </a:p>
      </dgm:t>
    </dgm:pt>
    <dgm:pt modelId="{DF64918E-CB41-41AC-B262-7950D3D99136}">
      <dgm:prSet phldrT="[Text]" phldr="0"/>
      <dgm:spPr/>
      <dgm:t>
        <a:bodyPr/>
        <a:lstStyle/>
        <a:p>
          <a:pPr rtl="0"/>
          <a:r>
            <a:rPr lang="en-GB">
              <a:latin typeface="Corbel" panose="020B0503020204020204"/>
            </a:rPr>
            <a:t>What they said verbatim. No opinions.</a:t>
          </a:r>
          <a:endParaRPr lang="en-GB"/>
        </a:p>
      </dgm:t>
    </dgm:pt>
    <dgm:pt modelId="{395411DC-DF83-4160-B492-4545B3236C12}" type="parTrans" cxnId="{E9BDFD6F-5D10-4ADA-9A36-23D88F909F50}">
      <dgm:prSet/>
      <dgm:spPr/>
      <dgm:t>
        <a:bodyPr/>
        <a:lstStyle/>
        <a:p>
          <a:endParaRPr lang="en-GB"/>
        </a:p>
      </dgm:t>
    </dgm:pt>
    <dgm:pt modelId="{ECCEC3A6-7DB5-43B4-B326-07540803C829}" type="sibTrans" cxnId="{E9BDFD6F-5D10-4ADA-9A36-23D88F909F50}">
      <dgm:prSet/>
      <dgm:spPr/>
      <dgm:t>
        <a:bodyPr/>
        <a:lstStyle/>
        <a:p>
          <a:endParaRPr lang="en-GB"/>
        </a:p>
      </dgm:t>
    </dgm:pt>
    <dgm:pt modelId="{D1521ED1-6A83-4589-90B9-55A441491707}" type="pres">
      <dgm:prSet presAssocID="{F9BB991E-7219-4D14-B564-1342883E1A99}" presName="cycle" presStyleCnt="0">
        <dgm:presLayoutVars>
          <dgm:dir/>
          <dgm:resizeHandles val="exact"/>
        </dgm:presLayoutVars>
      </dgm:prSet>
      <dgm:spPr/>
    </dgm:pt>
    <dgm:pt modelId="{52D16AA7-DE59-414B-A101-3701BC9A8A57}" type="pres">
      <dgm:prSet presAssocID="{63ED7A25-012F-448B-BAAF-77BA939712F9}" presName="node" presStyleLbl="node1" presStyleIdx="0" presStyleCnt="5">
        <dgm:presLayoutVars>
          <dgm:bulletEnabled val="1"/>
        </dgm:presLayoutVars>
      </dgm:prSet>
      <dgm:spPr/>
    </dgm:pt>
    <dgm:pt modelId="{E3417395-10FC-49E8-AA91-C989D4FD4B95}" type="pres">
      <dgm:prSet presAssocID="{FDB5C900-DD80-4069-AB62-8072F085BB76}" presName="sibTrans" presStyleLbl="sibTrans2D1" presStyleIdx="0" presStyleCnt="5"/>
      <dgm:spPr/>
    </dgm:pt>
    <dgm:pt modelId="{D8CD504D-367E-420F-8700-3E8E566BE63A}" type="pres">
      <dgm:prSet presAssocID="{FDB5C900-DD80-4069-AB62-8072F085BB76}" presName="connectorText" presStyleLbl="sibTrans2D1" presStyleIdx="0" presStyleCnt="5"/>
      <dgm:spPr/>
    </dgm:pt>
    <dgm:pt modelId="{FC7770BE-7C38-4CCA-B250-3BE3E3DE1D69}" type="pres">
      <dgm:prSet presAssocID="{8E276D43-54F8-46FA-B4F4-F572A597D058}" presName="node" presStyleLbl="node1" presStyleIdx="1" presStyleCnt="5">
        <dgm:presLayoutVars>
          <dgm:bulletEnabled val="1"/>
        </dgm:presLayoutVars>
      </dgm:prSet>
      <dgm:spPr/>
    </dgm:pt>
    <dgm:pt modelId="{33A999D6-CE3F-4465-98A6-53AB3F2A2000}" type="pres">
      <dgm:prSet presAssocID="{0F0336B3-5C6A-416E-AB33-BF1C24D94340}" presName="sibTrans" presStyleLbl="sibTrans2D1" presStyleIdx="1" presStyleCnt="5"/>
      <dgm:spPr/>
    </dgm:pt>
    <dgm:pt modelId="{CF647219-FA32-4F1F-B75A-4F6A1F5A7E50}" type="pres">
      <dgm:prSet presAssocID="{0F0336B3-5C6A-416E-AB33-BF1C24D94340}" presName="connectorText" presStyleLbl="sibTrans2D1" presStyleIdx="1" presStyleCnt="5"/>
      <dgm:spPr/>
    </dgm:pt>
    <dgm:pt modelId="{E5309B9B-61CE-4196-8436-B219D267361F}" type="pres">
      <dgm:prSet presAssocID="{8BF3CEBB-213E-4229-BF29-597E69D9CAB2}" presName="node" presStyleLbl="node1" presStyleIdx="2" presStyleCnt="5">
        <dgm:presLayoutVars>
          <dgm:bulletEnabled val="1"/>
        </dgm:presLayoutVars>
      </dgm:prSet>
      <dgm:spPr/>
    </dgm:pt>
    <dgm:pt modelId="{11FFA3DB-35F0-4FD4-9DB2-FEE81C6616CF}" type="pres">
      <dgm:prSet presAssocID="{CE63AB60-85E9-4B79-A6F9-D5FEC2B0466D}" presName="sibTrans" presStyleLbl="sibTrans2D1" presStyleIdx="2" presStyleCnt="5"/>
      <dgm:spPr/>
    </dgm:pt>
    <dgm:pt modelId="{59FE87B1-4216-4362-93A7-FABC75ABE137}" type="pres">
      <dgm:prSet presAssocID="{CE63AB60-85E9-4B79-A6F9-D5FEC2B0466D}" presName="connectorText" presStyleLbl="sibTrans2D1" presStyleIdx="2" presStyleCnt="5"/>
      <dgm:spPr/>
    </dgm:pt>
    <dgm:pt modelId="{57F92721-C180-4EE1-85BF-63524BC2CD48}" type="pres">
      <dgm:prSet presAssocID="{B6A2A4CE-702E-4AA8-87DA-87D9E7D050C0}" presName="node" presStyleLbl="node1" presStyleIdx="3" presStyleCnt="5">
        <dgm:presLayoutVars>
          <dgm:bulletEnabled val="1"/>
        </dgm:presLayoutVars>
      </dgm:prSet>
      <dgm:spPr/>
    </dgm:pt>
    <dgm:pt modelId="{B82C1465-046B-446B-8B5C-275905DF2CB6}" type="pres">
      <dgm:prSet presAssocID="{D07BB8C3-FEF5-401D-933A-B732FDA355CE}" presName="sibTrans" presStyleLbl="sibTrans2D1" presStyleIdx="3" presStyleCnt="5"/>
      <dgm:spPr/>
    </dgm:pt>
    <dgm:pt modelId="{531A435D-5908-44F8-818E-7C85DAA84E8A}" type="pres">
      <dgm:prSet presAssocID="{D07BB8C3-FEF5-401D-933A-B732FDA355CE}" presName="connectorText" presStyleLbl="sibTrans2D1" presStyleIdx="3" presStyleCnt="5"/>
      <dgm:spPr/>
    </dgm:pt>
    <dgm:pt modelId="{A046E2CB-C7C4-4AD4-BE01-E2D788F33BBE}" type="pres">
      <dgm:prSet presAssocID="{DF64918E-CB41-41AC-B262-7950D3D99136}" presName="node" presStyleLbl="node1" presStyleIdx="4" presStyleCnt="5">
        <dgm:presLayoutVars>
          <dgm:bulletEnabled val="1"/>
        </dgm:presLayoutVars>
      </dgm:prSet>
      <dgm:spPr/>
    </dgm:pt>
    <dgm:pt modelId="{2A7FEB33-6836-4EA6-BC46-2DFC80A334A1}" type="pres">
      <dgm:prSet presAssocID="{ECCEC3A6-7DB5-43B4-B326-07540803C829}" presName="sibTrans" presStyleLbl="sibTrans2D1" presStyleIdx="4" presStyleCnt="5"/>
      <dgm:spPr/>
    </dgm:pt>
    <dgm:pt modelId="{7F3E0EBD-5BD1-4A44-A1DD-9492DD4F33A7}" type="pres">
      <dgm:prSet presAssocID="{ECCEC3A6-7DB5-43B4-B326-07540803C829}" presName="connectorText" presStyleLbl="sibTrans2D1" presStyleIdx="4" presStyleCnt="5"/>
      <dgm:spPr/>
    </dgm:pt>
  </dgm:ptLst>
  <dgm:cxnLst>
    <dgm:cxn modelId="{AF34030B-7939-461E-9B28-2898756AF40E}" srcId="{F9BB991E-7219-4D14-B564-1342883E1A99}" destId="{8E276D43-54F8-46FA-B4F4-F572A597D058}" srcOrd="1" destOrd="0" parTransId="{3F4B24CF-29CB-4341-BB52-CF112F40A729}" sibTransId="{0F0336B3-5C6A-416E-AB33-BF1C24D94340}"/>
    <dgm:cxn modelId="{08FF920F-6BFA-49D3-9D63-7F9461DF7089}" type="presOf" srcId="{0F0336B3-5C6A-416E-AB33-BF1C24D94340}" destId="{33A999D6-CE3F-4465-98A6-53AB3F2A2000}" srcOrd="0" destOrd="0" presId="urn:microsoft.com/office/officeart/2005/8/layout/cycle2"/>
    <dgm:cxn modelId="{3E08BF10-747B-4A0A-ADD0-ABC8155A52FB}" type="presOf" srcId="{8BF3CEBB-213E-4229-BF29-597E69D9CAB2}" destId="{E5309B9B-61CE-4196-8436-B219D267361F}" srcOrd="0" destOrd="0" presId="urn:microsoft.com/office/officeart/2005/8/layout/cycle2"/>
    <dgm:cxn modelId="{42584712-B81D-4896-853D-0BB5D4816701}" type="presOf" srcId="{ECCEC3A6-7DB5-43B4-B326-07540803C829}" destId="{7F3E0EBD-5BD1-4A44-A1DD-9492DD4F33A7}" srcOrd="1" destOrd="0" presId="urn:microsoft.com/office/officeart/2005/8/layout/cycle2"/>
    <dgm:cxn modelId="{D77E1E14-284E-499F-986F-FD329131D113}" type="presOf" srcId="{B6A2A4CE-702E-4AA8-87DA-87D9E7D050C0}" destId="{57F92721-C180-4EE1-85BF-63524BC2CD48}" srcOrd="0" destOrd="0" presId="urn:microsoft.com/office/officeart/2005/8/layout/cycle2"/>
    <dgm:cxn modelId="{E631D224-60AC-4C77-BD23-1E84543410D7}" srcId="{F9BB991E-7219-4D14-B564-1342883E1A99}" destId="{B6A2A4CE-702E-4AA8-87DA-87D9E7D050C0}" srcOrd="3" destOrd="0" parTransId="{687FB245-DB62-47E4-8A5E-6400C8E906ED}" sibTransId="{D07BB8C3-FEF5-401D-933A-B732FDA355CE}"/>
    <dgm:cxn modelId="{CCA5C72E-02BF-4AA1-B5C3-3F48C6BEB7CD}" type="presOf" srcId="{CE63AB60-85E9-4B79-A6F9-D5FEC2B0466D}" destId="{11FFA3DB-35F0-4FD4-9DB2-FEE81C6616CF}" srcOrd="0" destOrd="0" presId="urn:microsoft.com/office/officeart/2005/8/layout/cycle2"/>
    <dgm:cxn modelId="{D9B42F3B-6D92-4791-9F83-072F7205BCD7}" type="presOf" srcId="{F9BB991E-7219-4D14-B564-1342883E1A99}" destId="{D1521ED1-6A83-4589-90B9-55A441491707}" srcOrd="0" destOrd="0" presId="urn:microsoft.com/office/officeart/2005/8/layout/cycle2"/>
    <dgm:cxn modelId="{21B06D3D-5B96-479C-8961-4588E8B0CBA1}" srcId="{F9BB991E-7219-4D14-B564-1342883E1A99}" destId="{63ED7A25-012F-448B-BAAF-77BA939712F9}" srcOrd="0" destOrd="0" parTransId="{20A7A36B-AA36-4396-9C5A-C225EEE4BC23}" sibTransId="{FDB5C900-DD80-4069-AB62-8072F085BB76}"/>
    <dgm:cxn modelId="{8DCBB66A-B88F-4668-AFF0-7B499F24A3A8}" type="presOf" srcId="{FDB5C900-DD80-4069-AB62-8072F085BB76}" destId="{E3417395-10FC-49E8-AA91-C989D4FD4B95}" srcOrd="0" destOrd="0" presId="urn:microsoft.com/office/officeart/2005/8/layout/cycle2"/>
    <dgm:cxn modelId="{E9BDFD6F-5D10-4ADA-9A36-23D88F909F50}" srcId="{F9BB991E-7219-4D14-B564-1342883E1A99}" destId="{DF64918E-CB41-41AC-B262-7950D3D99136}" srcOrd="4" destOrd="0" parTransId="{395411DC-DF83-4160-B492-4545B3236C12}" sibTransId="{ECCEC3A6-7DB5-43B4-B326-07540803C829}"/>
    <dgm:cxn modelId="{4612C676-E99B-47AA-8E0A-56C2910D80B2}" type="presOf" srcId="{DF64918E-CB41-41AC-B262-7950D3D99136}" destId="{A046E2CB-C7C4-4AD4-BE01-E2D788F33BBE}" srcOrd="0" destOrd="0" presId="urn:microsoft.com/office/officeart/2005/8/layout/cycle2"/>
    <dgm:cxn modelId="{A20B3881-11E0-4861-B3C2-1D365F346EE2}" type="presOf" srcId="{8E276D43-54F8-46FA-B4F4-F572A597D058}" destId="{FC7770BE-7C38-4CCA-B250-3BE3E3DE1D69}" srcOrd="0" destOrd="0" presId="urn:microsoft.com/office/officeart/2005/8/layout/cycle2"/>
    <dgm:cxn modelId="{2BD5E289-9205-44D5-9FFB-DAAA9A81CBA7}" type="presOf" srcId="{0F0336B3-5C6A-416E-AB33-BF1C24D94340}" destId="{CF647219-FA32-4F1F-B75A-4F6A1F5A7E50}" srcOrd="1" destOrd="0" presId="urn:microsoft.com/office/officeart/2005/8/layout/cycle2"/>
    <dgm:cxn modelId="{7D3EFE94-03F8-4F40-A438-7DC71A145283}" type="presOf" srcId="{63ED7A25-012F-448B-BAAF-77BA939712F9}" destId="{52D16AA7-DE59-414B-A101-3701BC9A8A57}" srcOrd="0" destOrd="0" presId="urn:microsoft.com/office/officeart/2005/8/layout/cycle2"/>
    <dgm:cxn modelId="{D13827A7-57E6-4185-AC92-84A602E4D7AF}" type="presOf" srcId="{D07BB8C3-FEF5-401D-933A-B732FDA355CE}" destId="{B82C1465-046B-446B-8B5C-275905DF2CB6}" srcOrd="0" destOrd="0" presId="urn:microsoft.com/office/officeart/2005/8/layout/cycle2"/>
    <dgm:cxn modelId="{54258BB1-15FF-49E3-85F6-3A62B343D1B3}" srcId="{F9BB991E-7219-4D14-B564-1342883E1A99}" destId="{8BF3CEBB-213E-4229-BF29-597E69D9CAB2}" srcOrd="2" destOrd="0" parTransId="{AF1F6711-F5DC-4F64-80C7-B4736FC89A08}" sibTransId="{CE63AB60-85E9-4B79-A6F9-D5FEC2B0466D}"/>
    <dgm:cxn modelId="{41E762BF-566F-4093-9047-7D2321504B32}" type="presOf" srcId="{FDB5C900-DD80-4069-AB62-8072F085BB76}" destId="{D8CD504D-367E-420F-8700-3E8E566BE63A}" srcOrd="1" destOrd="0" presId="urn:microsoft.com/office/officeart/2005/8/layout/cycle2"/>
    <dgm:cxn modelId="{13C7F1BF-8A36-49C7-B643-C88FEB2D5DB4}" type="presOf" srcId="{CE63AB60-85E9-4B79-A6F9-D5FEC2B0466D}" destId="{59FE87B1-4216-4362-93A7-FABC75ABE137}" srcOrd="1" destOrd="0" presId="urn:microsoft.com/office/officeart/2005/8/layout/cycle2"/>
    <dgm:cxn modelId="{129FDAE3-D9FA-4F8A-AD83-9DB6E9AEEC6C}" type="presOf" srcId="{D07BB8C3-FEF5-401D-933A-B732FDA355CE}" destId="{531A435D-5908-44F8-818E-7C85DAA84E8A}" srcOrd="1" destOrd="0" presId="urn:microsoft.com/office/officeart/2005/8/layout/cycle2"/>
    <dgm:cxn modelId="{5825BAEB-0455-4615-AFBE-AF5C646E1452}" type="presOf" srcId="{ECCEC3A6-7DB5-43B4-B326-07540803C829}" destId="{2A7FEB33-6836-4EA6-BC46-2DFC80A334A1}" srcOrd="0" destOrd="0" presId="urn:microsoft.com/office/officeart/2005/8/layout/cycle2"/>
    <dgm:cxn modelId="{734E1B01-CF53-42E2-B887-E04E03270A0C}" type="presParOf" srcId="{D1521ED1-6A83-4589-90B9-55A441491707}" destId="{52D16AA7-DE59-414B-A101-3701BC9A8A57}" srcOrd="0" destOrd="0" presId="urn:microsoft.com/office/officeart/2005/8/layout/cycle2"/>
    <dgm:cxn modelId="{F1E9AD1C-5596-4C3D-91EA-89DCF121C72B}" type="presParOf" srcId="{D1521ED1-6A83-4589-90B9-55A441491707}" destId="{E3417395-10FC-49E8-AA91-C989D4FD4B95}" srcOrd="1" destOrd="0" presId="urn:microsoft.com/office/officeart/2005/8/layout/cycle2"/>
    <dgm:cxn modelId="{03F97AC7-8101-4BD7-A85C-76C46930D736}" type="presParOf" srcId="{E3417395-10FC-49E8-AA91-C989D4FD4B95}" destId="{D8CD504D-367E-420F-8700-3E8E566BE63A}" srcOrd="0" destOrd="0" presId="urn:microsoft.com/office/officeart/2005/8/layout/cycle2"/>
    <dgm:cxn modelId="{5678751F-E959-4003-A1EA-E68734BFD2EE}" type="presParOf" srcId="{D1521ED1-6A83-4589-90B9-55A441491707}" destId="{FC7770BE-7C38-4CCA-B250-3BE3E3DE1D69}" srcOrd="2" destOrd="0" presId="urn:microsoft.com/office/officeart/2005/8/layout/cycle2"/>
    <dgm:cxn modelId="{6A8DF53A-B9E5-45B1-9F70-A31302E4289C}" type="presParOf" srcId="{D1521ED1-6A83-4589-90B9-55A441491707}" destId="{33A999D6-CE3F-4465-98A6-53AB3F2A2000}" srcOrd="3" destOrd="0" presId="urn:microsoft.com/office/officeart/2005/8/layout/cycle2"/>
    <dgm:cxn modelId="{663BB163-D5CE-4DA6-A0BA-2769B338BB2A}" type="presParOf" srcId="{33A999D6-CE3F-4465-98A6-53AB3F2A2000}" destId="{CF647219-FA32-4F1F-B75A-4F6A1F5A7E50}" srcOrd="0" destOrd="0" presId="urn:microsoft.com/office/officeart/2005/8/layout/cycle2"/>
    <dgm:cxn modelId="{F2AA0226-3A3F-472D-9426-4B28E138C995}" type="presParOf" srcId="{D1521ED1-6A83-4589-90B9-55A441491707}" destId="{E5309B9B-61CE-4196-8436-B219D267361F}" srcOrd="4" destOrd="0" presId="urn:microsoft.com/office/officeart/2005/8/layout/cycle2"/>
    <dgm:cxn modelId="{77015D6E-B081-4C0E-BF10-11217DEFA2DD}" type="presParOf" srcId="{D1521ED1-6A83-4589-90B9-55A441491707}" destId="{11FFA3DB-35F0-4FD4-9DB2-FEE81C6616CF}" srcOrd="5" destOrd="0" presId="urn:microsoft.com/office/officeart/2005/8/layout/cycle2"/>
    <dgm:cxn modelId="{E5CFF852-DB4D-45D7-9AC2-F6754F2912F4}" type="presParOf" srcId="{11FFA3DB-35F0-4FD4-9DB2-FEE81C6616CF}" destId="{59FE87B1-4216-4362-93A7-FABC75ABE137}" srcOrd="0" destOrd="0" presId="urn:microsoft.com/office/officeart/2005/8/layout/cycle2"/>
    <dgm:cxn modelId="{B69CF674-7F32-4502-9C1B-4EAF1E5E993C}" type="presParOf" srcId="{D1521ED1-6A83-4589-90B9-55A441491707}" destId="{57F92721-C180-4EE1-85BF-63524BC2CD48}" srcOrd="6" destOrd="0" presId="urn:microsoft.com/office/officeart/2005/8/layout/cycle2"/>
    <dgm:cxn modelId="{83667009-927E-444B-AD0C-23036C8C61C2}" type="presParOf" srcId="{D1521ED1-6A83-4589-90B9-55A441491707}" destId="{B82C1465-046B-446B-8B5C-275905DF2CB6}" srcOrd="7" destOrd="0" presId="urn:microsoft.com/office/officeart/2005/8/layout/cycle2"/>
    <dgm:cxn modelId="{964B5BC3-A37C-46E5-BA11-D418AEB7D225}" type="presParOf" srcId="{B82C1465-046B-446B-8B5C-275905DF2CB6}" destId="{531A435D-5908-44F8-818E-7C85DAA84E8A}" srcOrd="0" destOrd="0" presId="urn:microsoft.com/office/officeart/2005/8/layout/cycle2"/>
    <dgm:cxn modelId="{7D777E55-A57A-4A3C-B57E-249325FF6FA5}" type="presParOf" srcId="{D1521ED1-6A83-4589-90B9-55A441491707}" destId="{A046E2CB-C7C4-4AD4-BE01-E2D788F33BBE}" srcOrd="8" destOrd="0" presId="urn:microsoft.com/office/officeart/2005/8/layout/cycle2"/>
    <dgm:cxn modelId="{24FD723D-6C11-47AA-89B9-106711ABCC7E}" type="presParOf" srcId="{D1521ED1-6A83-4589-90B9-55A441491707}" destId="{2A7FEB33-6836-4EA6-BC46-2DFC80A334A1}" srcOrd="9" destOrd="0" presId="urn:microsoft.com/office/officeart/2005/8/layout/cycle2"/>
    <dgm:cxn modelId="{61380676-EEA8-4750-B42E-D34BAF707AA0}" type="presParOf" srcId="{2A7FEB33-6836-4EA6-BC46-2DFC80A334A1}" destId="{7F3E0EBD-5BD1-4A44-A1DD-9492DD4F33A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16AA7-DE59-414B-A101-3701BC9A8A57}">
      <dsp:nvSpPr>
        <dsp:cNvPr id="0" name=""/>
        <dsp:cNvSpPr/>
      </dsp:nvSpPr>
      <dsp:spPr>
        <a:xfrm>
          <a:off x="2462523" y="844"/>
          <a:ext cx="1382955" cy="13829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orbel" panose="020B0503020204020204"/>
            </a:rPr>
            <a:t>Record the date and time. </a:t>
          </a:r>
          <a:endParaRPr lang="en-GB" sz="1400" kern="1200"/>
        </a:p>
      </dsp:txBody>
      <dsp:txXfrm>
        <a:off x="2665052" y="203373"/>
        <a:ext cx="977897" cy="977897"/>
      </dsp:txXfrm>
    </dsp:sp>
    <dsp:sp modelId="{E3417395-10FC-49E8-AA91-C989D4FD4B95}">
      <dsp:nvSpPr>
        <dsp:cNvPr id="0" name=""/>
        <dsp:cNvSpPr/>
      </dsp:nvSpPr>
      <dsp:spPr>
        <a:xfrm rot="2160000">
          <a:off x="3801896" y="1063412"/>
          <a:ext cx="368156" cy="4667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812443" y="1124301"/>
        <a:ext cx="257709" cy="280049"/>
      </dsp:txXfrm>
    </dsp:sp>
    <dsp:sp modelId="{FC7770BE-7C38-4CCA-B250-3BE3E3DE1D69}">
      <dsp:nvSpPr>
        <dsp:cNvPr id="0" name=""/>
        <dsp:cNvSpPr/>
      </dsp:nvSpPr>
      <dsp:spPr>
        <a:xfrm>
          <a:off x="4143329" y="1222021"/>
          <a:ext cx="1382955" cy="13829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orbel" panose="020B0503020204020204"/>
            </a:rPr>
            <a:t>Note where the concern  /disclosure happened.</a:t>
          </a:r>
          <a:endParaRPr lang="en-GB" sz="1400" kern="1200"/>
        </a:p>
      </dsp:txBody>
      <dsp:txXfrm>
        <a:off x="4345858" y="1424550"/>
        <a:ext cx="977897" cy="977897"/>
      </dsp:txXfrm>
    </dsp:sp>
    <dsp:sp modelId="{33A999D6-CE3F-4465-98A6-53AB3F2A2000}">
      <dsp:nvSpPr>
        <dsp:cNvPr id="0" name=""/>
        <dsp:cNvSpPr/>
      </dsp:nvSpPr>
      <dsp:spPr>
        <a:xfrm rot="6480000">
          <a:off x="4332943" y="2658168"/>
          <a:ext cx="368156" cy="4667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4405231" y="2698996"/>
        <a:ext cx="257709" cy="280049"/>
      </dsp:txXfrm>
    </dsp:sp>
    <dsp:sp modelId="{E5309B9B-61CE-4196-8436-B219D267361F}">
      <dsp:nvSpPr>
        <dsp:cNvPr id="0" name=""/>
        <dsp:cNvSpPr/>
      </dsp:nvSpPr>
      <dsp:spPr>
        <a:xfrm>
          <a:off x="3501318" y="3197927"/>
          <a:ext cx="1382955" cy="13829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orbel" panose="020B0503020204020204"/>
            </a:rPr>
            <a:t>Who was present.</a:t>
          </a:r>
          <a:endParaRPr lang="en-GB" sz="1400" kern="1200"/>
        </a:p>
      </dsp:txBody>
      <dsp:txXfrm>
        <a:off x="3703847" y="3400456"/>
        <a:ext cx="977897" cy="977897"/>
      </dsp:txXfrm>
    </dsp:sp>
    <dsp:sp modelId="{11FFA3DB-35F0-4FD4-9DB2-FEE81C6616CF}">
      <dsp:nvSpPr>
        <dsp:cNvPr id="0" name=""/>
        <dsp:cNvSpPr/>
      </dsp:nvSpPr>
      <dsp:spPr>
        <a:xfrm rot="10800000">
          <a:off x="2980342" y="3656031"/>
          <a:ext cx="368156" cy="4667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3090789" y="3749380"/>
        <a:ext cx="257709" cy="280049"/>
      </dsp:txXfrm>
    </dsp:sp>
    <dsp:sp modelId="{57F92721-C180-4EE1-85BF-63524BC2CD48}">
      <dsp:nvSpPr>
        <dsp:cNvPr id="0" name=""/>
        <dsp:cNvSpPr/>
      </dsp:nvSpPr>
      <dsp:spPr>
        <a:xfrm>
          <a:off x="1423728" y="3197927"/>
          <a:ext cx="1382955" cy="13829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orbel" panose="020B0503020204020204"/>
            </a:rPr>
            <a:t>What you saw/heard.</a:t>
          </a:r>
          <a:endParaRPr lang="en-GB" sz="1400" kern="1200"/>
        </a:p>
      </dsp:txBody>
      <dsp:txXfrm>
        <a:off x="1626257" y="3400456"/>
        <a:ext cx="977897" cy="977897"/>
      </dsp:txXfrm>
    </dsp:sp>
    <dsp:sp modelId="{B82C1465-046B-446B-8B5C-275905DF2CB6}">
      <dsp:nvSpPr>
        <dsp:cNvPr id="0" name=""/>
        <dsp:cNvSpPr/>
      </dsp:nvSpPr>
      <dsp:spPr>
        <a:xfrm rot="15120000">
          <a:off x="1613341" y="2677987"/>
          <a:ext cx="368156" cy="4667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1685629" y="2823857"/>
        <a:ext cx="257709" cy="280049"/>
      </dsp:txXfrm>
    </dsp:sp>
    <dsp:sp modelId="{A046E2CB-C7C4-4AD4-BE01-E2D788F33BBE}">
      <dsp:nvSpPr>
        <dsp:cNvPr id="0" name=""/>
        <dsp:cNvSpPr/>
      </dsp:nvSpPr>
      <dsp:spPr>
        <a:xfrm>
          <a:off x="781717" y="1222021"/>
          <a:ext cx="1382955" cy="13829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orbel" panose="020B0503020204020204"/>
            </a:rPr>
            <a:t>What they said verbatim. No opinions.</a:t>
          </a:r>
          <a:endParaRPr lang="en-GB" sz="1400" kern="1200"/>
        </a:p>
      </dsp:txBody>
      <dsp:txXfrm>
        <a:off x="984246" y="1424550"/>
        <a:ext cx="977897" cy="977897"/>
      </dsp:txXfrm>
    </dsp:sp>
    <dsp:sp modelId="{2A7FEB33-6836-4EA6-BC46-2DFC80A334A1}">
      <dsp:nvSpPr>
        <dsp:cNvPr id="0" name=""/>
        <dsp:cNvSpPr/>
      </dsp:nvSpPr>
      <dsp:spPr>
        <a:xfrm rot="19440000">
          <a:off x="2121090" y="1075661"/>
          <a:ext cx="368156" cy="4667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131637" y="1201470"/>
        <a:ext cx="257709" cy="2800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C1D111-863B-4623-A6DE-5A97526E3F61}" type="datetimeFigureOut">
              <a:rPr lang="en-GB"/>
              <a:t>14/03/2021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EEB53-7039-4710-AE0B-43779B8F8357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072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705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259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637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629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116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22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988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62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853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006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376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330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248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7269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034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996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699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11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hebluediamondgallery.com/wooden-tile/l/law.html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logresponsable.com/2011/11/el-dia-que-unicef-me-discrimino.html" TargetMode="External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4.jpeg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liberties.eu/en/news/public-outcry-over-child-protecxtion-lithuania/16475" TargetMode="External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-youth-development-insight.extension.umn.edu/2020/04/five-tips-to-keep-kids-talking-during.html" TargetMode="External"/><Relationship Id="rId13" Type="http://schemas.openxmlformats.org/officeDocument/2006/relationships/hyperlink" Target="http://marcocardinale.blogspot.co.uk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12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hyperlink" Target="https://commons.wikimedia.org/wiki/File:Notepad-117597_640.png" TargetMode="External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sa/3.0/" TargetMode="External"/><Relationship Id="rId1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D4477A3-7936-4C6B-B46C-52E995312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44DEACC-B2E6-413E-B2B5-32022595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B2924236-7127-4774-B233-D9124F0C7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AD053C6F-7187-4EE6-BAD9-1C484F29F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6FAE39-4CC5-465A-ACFE-BE1C0E2F7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521EE7A0-BD65-4FD1-BD1D-B4674892A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334E0A56-DA50-4F91-9938-4CDBECA73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D203DCD-B4AF-4693-A330-F23545344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12300" y="648930"/>
            <a:ext cx="6390723" cy="3347337"/>
          </a:xfrm>
        </p:spPr>
        <p:txBody>
          <a:bodyPr>
            <a:normAutofit/>
          </a:bodyPr>
          <a:lstStyle/>
          <a:p>
            <a:r>
              <a:rPr lang="en-GB" b="1"/>
              <a:t>Safeguarding and Child Protection in schools</a:t>
            </a:r>
          </a:p>
        </p:txBody>
      </p:sp>
      <p:sp>
        <p:nvSpPr>
          <p:cNvPr id="36" name="Rounded Rectangle 16">
            <a:extLst>
              <a:ext uri="{FF2B5EF4-FFF2-40B4-BE49-F238E27FC236}">
                <a16:creationId xmlns:a16="http://schemas.microsoft.com/office/drawing/2014/main" id="{C29A1D40-470D-401E-8548-6FF3CF377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3E411BD-EA5E-43BD-B1E8-83D6544E80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551" y="1217758"/>
            <a:ext cx="3341190" cy="413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1C78354C-C1EB-4317-9DC2-7A4AE1F13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B7F3000C-E62F-41EF-B26C-43740EDE1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8B8C31FF-E28B-4902-9070-E4ED1395D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168F2688-1110-4BC0-9AAC-10D74DE36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5CD49FE9-A25C-4E16-8AEA-68DD419A5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14F1D10A-5169-4727-8DC0-69AF6E62F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CDEAD526-E7EB-4732-B1B5-8A4AE74FC4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BA4B437-4CB5-4EE8-B871-D6F6C1775DAA}"/>
              </a:ext>
            </a:extLst>
          </p:cNvPr>
          <p:cNvSpPr txBox="1"/>
          <p:nvPr/>
        </p:nvSpPr>
        <p:spPr>
          <a:xfrm>
            <a:off x="1474140" y="349582"/>
            <a:ext cx="4074345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latin typeface="+mj-lt"/>
                <a:ea typeface="+mj-ea"/>
                <a:cs typeface="+mj-cs"/>
              </a:rPr>
              <a:t>Laws and Policies which support safeguarding</a:t>
            </a:r>
            <a:endParaRPr lang="en-US" sz="400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F73A514-4084-4E8A-958B-3A01BDB32BA0}"/>
              </a:ext>
            </a:extLst>
          </p:cNvPr>
          <p:cNvSpPr/>
          <p:nvPr/>
        </p:nvSpPr>
        <p:spPr>
          <a:xfrm>
            <a:off x="1015364" y="2229868"/>
            <a:ext cx="4661744" cy="39471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10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Section 28 of the Children Act 1989.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Section 175 of the Education Act 2002.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The Wales Safeguarding Procedures 2019.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The Well-being of Future Generations (Wales) Act 2015. 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The Social Services and Well-being (Wales) Act 2014. 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The Equality Act 2010.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The United Nations Convention on the rights of the child 1992.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600">
                <a:solidFill>
                  <a:schemeClr val="bg1"/>
                </a:solidFill>
              </a:rPr>
              <a:t>The Education Act 2002.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1300">
                <a:solidFill>
                  <a:schemeClr val="bg1"/>
                </a:solidFill>
              </a:rPr>
              <a:t>          (Welsh Government,2015)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100">
              <a:solidFill>
                <a:schemeClr val="tx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100">
              <a:solidFill>
                <a:schemeClr val="tx1"/>
              </a:solidFill>
            </a:endParaRPr>
          </a:p>
        </p:txBody>
      </p:sp>
      <p:pic>
        <p:nvPicPr>
          <p:cNvPr id="14" name="Picture 13" descr="A picture containing outdoor, silhouette, day&#10;&#10;Description automatically generated">
            <a:extLst>
              <a:ext uri="{FF2B5EF4-FFF2-40B4-BE49-F238E27FC236}">
                <a16:creationId xmlns:a16="http://schemas.microsoft.com/office/drawing/2014/main" id="{095A9532-95E1-4B9F-AEB9-1D1CAEEE8A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76555" y="645285"/>
            <a:ext cx="4800081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1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6679F3B3-B3F7-454E-A7DA-5EED9AEFA31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4904" r="-1" b="16219"/>
          <a:stretch/>
        </p:blipFill>
        <p:spPr>
          <a:xfrm>
            <a:off x="6050170" y="3423522"/>
            <a:ext cx="2590935" cy="190568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8" name="Picture 7" descr="Calendar&#10;&#10;Description automatically generated">
            <a:extLst>
              <a:ext uri="{FF2B5EF4-FFF2-40B4-BE49-F238E27FC236}">
                <a16:creationId xmlns:a16="http://schemas.microsoft.com/office/drawing/2014/main" id="{E0ACD634-95CF-44AE-9E73-6C858E343E5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9248" r="6" b="6"/>
          <a:stretch/>
        </p:blipFill>
        <p:spPr>
          <a:xfrm>
            <a:off x="8899300" y="3423522"/>
            <a:ext cx="2603722" cy="191510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B592BB-4F0F-40AE-A3AA-476C4E981055}"/>
              </a:ext>
            </a:extLst>
          </p:cNvPr>
          <p:cNvSpPr txBox="1"/>
          <p:nvPr/>
        </p:nvSpPr>
        <p:spPr>
          <a:xfrm>
            <a:off x="9135066" y="5138570"/>
            <a:ext cx="23679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://www.thebluediamondgallery.com/wooden-tile/l/law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2B9E55-5F92-4B21-A7C2-C22FE1BB84E6}"/>
              </a:ext>
            </a:extLst>
          </p:cNvPr>
          <p:cNvSpPr txBox="1"/>
          <p:nvPr/>
        </p:nvSpPr>
        <p:spPr>
          <a:xfrm>
            <a:off x="6127276" y="5129153"/>
            <a:ext cx="251382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://www.blogresponsable.com/2011/11/el-dia-que-unicef-me-discrimin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DEEBD1-B810-40C0-8245-6A0E633EAB31}"/>
              </a:ext>
            </a:extLst>
          </p:cNvPr>
          <p:cNvSpPr txBox="1"/>
          <p:nvPr/>
        </p:nvSpPr>
        <p:spPr>
          <a:xfrm>
            <a:off x="8800666" y="2965273"/>
            <a:ext cx="23759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liberties.eu/en/news/public-outcry-over-child-protecxtion-lithuania/1647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090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FDA9E86F-0145-4636-84BA-ACB80CE461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0400215"/>
              </p:ext>
            </p:extLst>
          </p:nvPr>
        </p:nvGraphicFramePr>
        <p:xfrm>
          <a:off x="-519761" y="2126419"/>
          <a:ext cx="6308002" cy="4581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BA4B437-4CB5-4EE8-B871-D6F6C1775DAA}"/>
              </a:ext>
            </a:extLst>
          </p:cNvPr>
          <p:cNvSpPr txBox="1"/>
          <p:nvPr/>
        </p:nvSpPr>
        <p:spPr>
          <a:xfrm>
            <a:off x="3845618" y="-46353"/>
            <a:ext cx="675439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Dealing with disclosures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B1B84A-6E4D-4207-8134-1091641BA071}"/>
              </a:ext>
            </a:extLst>
          </p:cNvPr>
          <p:cNvSpPr txBox="1"/>
          <p:nvPr/>
        </p:nvSpPr>
        <p:spPr>
          <a:xfrm>
            <a:off x="1744893" y="4039618"/>
            <a:ext cx="17542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rgbClr val="00B0F0"/>
                </a:solidFill>
              </a:rPr>
              <a:t>What to record if a CYP discloses to you</a:t>
            </a:r>
            <a:endParaRPr lang="en-US" b="1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9D14078-6549-4ED8-87D2-E45B260D28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758464" y="123787"/>
            <a:ext cx="2264924" cy="1503402"/>
          </a:xfrm>
          <a:prstGeom prst="rect">
            <a:avLst/>
          </a:prstGeom>
          <a:ln w="38100">
            <a:solidFill>
              <a:srgbClr val="0070C0"/>
            </a:solidFill>
          </a:ln>
          <a:effectLst>
            <a:glow rad="139700">
              <a:srgbClr val="0070C0">
                <a:alpha val="40000"/>
              </a:srgbClr>
            </a:glo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35707A-621C-4177-8982-0D0D0DB0BA0F}"/>
              </a:ext>
            </a:extLst>
          </p:cNvPr>
          <p:cNvSpPr txBox="1"/>
          <p:nvPr/>
        </p:nvSpPr>
        <p:spPr>
          <a:xfrm>
            <a:off x="9798996" y="1684505"/>
            <a:ext cx="2078477" cy="27696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600">
                <a:hlinkClick r:id="rId8"/>
              </a:rPr>
              <a:t>This Photo</a:t>
            </a:r>
            <a:r>
              <a:rPr lang="en-US" sz="600"/>
              <a:t> by Unknown author is licensed under </a:t>
            </a:r>
            <a:r>
              <a:rPr lang="en-US" sz="600">
                <a:hlinkClick r:id="rId9"/>
              </a:rPr>
              <a:t>CC BY-SA</a:t>
            </a:r>
            <a:r>
              <a:rPr lang="en-US" sz="600"/>
              <a:t>.</a:t>
            </a:r>
          </a:p>
        </p:txBody>
      </p:sp>
      <p:sp>
        <p:nvSpPr>
          <p:cNvPr id="1064" name="Rectangle: Rounded Corners 1063">
            <a:extLst>
              <a:ext uri="{FF2B5EF4-FFF2-40B4-BE49-F238E27FC236}">
                <a16:creationId xmlns:a16="http://schemas.microsoft.com/office/drawing/2014/main" id="{DC8BB46D-E363-4AF1-993A-640F9C684AD4}"/>
              </a:ext>
            </a:extLst>
          </p:cNvPr>
          <p:cNvSpPr/>
          <p:nvPr/>
        </p:nvSpPr>
        <p:spPr>
          <a:xfrm>
            <a:off x="7058172" y="2038765"/>
            <a:ext cx="5058440" cy="47241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u="sng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CAB740-4BB0-4B3F-9AF6-323E5880FAF6}"/>
              </a:ext>
            </a:extLst>
          </p:cNvPr>
          <p:cNvSpPr txBox="1"/>
          <p:nvPr/>
        </p:nvSpPr>
        <p:spPr>
          <a:xfrm>
            <a:off x="7403012" y="2179796"/>
            <a:ext cx="471090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>
                <a:solidFill>
                  <a:schemeClr val="bg1"/>
                </a:solidFill>
              </a:rPr>
              <a:t>The Do’s and Don'ts of disclosure</a:t>
            </a:r>
          </a:p>
          <a:p>
            <a:r>
              <a:rPr lang="en-GB" sz="1400" b="1" u="sng">
                <a:solidFill>
                  <a:schemeClr val="bg1"/>
                </a:solidFill>
              </a:rPr>
              <a:t>DO:</a:t>
            </a:r>
            <a:endParaRPr lang="en-GB" sz="14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Keep calm and constant.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Reassure the child, they have a right to tell  so they can be safe. (UNICEF, 1992)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Write down everything accurately using the child’s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Ask only open questions.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Listen carefully and keep an open mind.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Explain to the child what you need to do with the information they have given you.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Pass to the teacher responsible for safeguarding ASAP.</a:t>
            </a:r>
          </a:p>
          <a:p>
            <a:r>
              <a:rPr lang="en-GB" sz="1400" b="1" u="sng">
                <a:solidFill>
                  <a:schemeClr val="bg1"/>
                </a:solidFill>
              </a:rPr>
              <a:t>DON’T: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Promise to keep a secret.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Interrupt the child while they are speaking.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Do not express shock or disgust.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Make accusations or inferences.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Make assumptions about the child or let their past behaviour influence how seriously you take their disclosure.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1"/>
                </a:solidFill>
              </a:rPr>
              <a:t>Confront the alleged abuser.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9" name="Picture 8" descr="A picture containing text, stationary&#10;&#10;Description automatically generated">
            <a:extLst>
              <a:ext uri="{FF2B5EF4-FFF2-40B4-BE49-F238E27FC236}">
                <a16:creationId xmlns:a16="http://schemas.microsoft.com/office/drawing/2014/main" id="{1AF6BD46-7573-46F1-B474-BD9843B5AFDD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912655" y="4132230"/>
            <a:ext cx="1878762" cy="199956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72B11E1-FECC-4D79-8E7B-596C746D7BD3}"/>
              </a:ext>
            </a:extLst>
          </p:cNvPr>
          <p:cNvSpPr txBox="1"/>
          <p:nvPr/>
        </p:nvSpPr>
        <p:spPr>
          <a:xfrm>
            <a:off x="5336930" y="6384980"/>
            <a:ext cx="17185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>
                <a:hlinkClick r:id="rId11" tooltip="https://commons.wikimedia.org/wiki/File:Notepad-117597_640.png"/>
              </a:rPr>
              <a:t>This Photo</a:t>
            </a:r>
            <a:r>
              <a:rPr lang="en-GB" sz="600"/>
              <a:t> by Unknown Author is licensed under </a:t>
            </a:r>
            <a:r>
              <a:rPr lang="en-GB" sz="600">
                <a:hlinkClick r:id="rId9" tooltip="https://creativecommons.org/licenses/by-sa/3.0/"/>
              </a:rPr>
              <a:t>CC BY-SA</a:t>
            </a:r>
            <a:endParaRPr lang="en-GB" sz="60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0E5963D-6759-444D-B6F2-8D65DF7FE82F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036477" y="101206"/>
            <a:ext cx="766895" cy="18602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4C9A4BB-7848-488D-9226-88A57E24D5FB}"/>
              </a:ext>
            </a:extLst>
          </p:cNvPr>
          <p:cNvSpPr txBox="1"/>
          <p:nvPr/>
        </p:nvSpPr>
        <p:spPr>
          <a:xfrm>
            <a:off x="1002063" y="1343058"/>
            <a:ext cx="12032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>
                <a:hlinkClick r:id="rId13" tooltip="http://marcocardinale.blogspot.co.uk/"/>
              </a:rPr>
              <a:t>This Photo</a:t>
            </a:r>
            <a:r>
              <a:rPr lang="en-GB" sz="600"/>
              <a:t> by Unknown Author is licensed under </a:t>
            </a:r>
            <a:r>
              <a:rPr lang="en-GB" sz="600">
                <a:hlinkClick r:id="rId14" tooltip="https://creativecommons.org/licenses/by-nc-nd/3.0/"/>
              </a:rPr>
              <a:t>CC BY-NC-ND</a:t>
            </a:r>
            <a:endParaRPr lang="en-GB" sz="600"/>
          </a:p>
        </p:txBody>
      </p:sp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40D0A0B9-4CF3-4962-B098-F7C30E896DC2}"/>
              </a:ext>
            </a:extLst>
          </p:cNvPr>
          <p:cNvSpPr/>
          <p:nvPr/>
        </p:nvSpPr>
        <p:spPr>
          <a:xfrm>
            <a:off x="3809548" y="538422"/>
            <a:ext cx="4084975" cy="1793281"/>
          </a:xfrm>
          <a:prstGeom prst="cloudCallout">
            <a:avLst>
              <a:gd name="adj1" fmla="val -72297"/>
              <a:gd name="adj2" fmla="val -545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/>
              <a:t>So, what do you do if a child or young person discloses to you? It can be upsetting but follow this guidance and you will be doing your best for the child.</a:t>
            </a:r>
          </a:p>
        </p:txBody>
      </p:sp>
    </p:spTree>
    <p:extLst>
      <p:ext uri="{BB962C8B-B14F-4D97-AF65-F5344CB8AC3E}">
        <p14:creationId xmlns:p14="http://schemas.microsoft.com/office/powerpoint/2010/main" val="3977014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F79591-BCFE-43E6-8A98-AA6F5D0D5FA8}"/>
              </a:ext>
            </a:extLst>
          </p:cNvPr>
          <p:cNvSpPr txBox="1"/>
          <p:nvPr/>
        </p:nvSpPr>
        <p:spPr>
          <a:xfrm>
            <a:off x="1653703" y="768485"/>
            <a:ext cx="1035995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</a:t>
            </a:r>
            <a:endParaRPr lang="en-GB" dirty="0"/>
          </a:p>
          <a:p>
            <a:endParaRPr lang="en-GB" dirty="0"/>
          </a:p>
          <a:p>
            <a:r>
              <a:rPr lang="en-US" dirty="0"/>
              <a:t>Children Act 1989.Available at: https://www.legislation.gov.uk/ukpga/1989/41/contents (accessed:5 March 2021)</a:t>
            </a:r>
          </a:p>
          <a:p>
            <a:r>
              <a:rPr lang="en-US" dirty="0"/>
              <a:t>Education Act 2002. Available at: https://www.legislation.gov.uk/ukpga/2002/32/contents (accessed: 5 March 2021)</a:t>
            </a:r>
          </a:p>
          <a:p>
            <a:r>
              <a:rPr lang="en-US" dirty="0"/>
              <a:t>Equality Act 2010. Available at: https://www.legislation.gov.uk/ukpga/2010/15/contents (accessed:5 March 2021)</a:t>
            </a:r>
          </a:p>
          <a:p>
            <a:r>
              <a:rPr lang="en-US" dirty="0"/>
              <a:t>Social Services and Well-being (Wales) Act 2014.  Available at: https://www.legislation.gov.uk/anaw/2014/4/contents (accessed: 5 March 2021)</a:t>
            </a:r>
          </a:p>
          <a:p>
            <a:r>
              <a:rPr lang="en-US" dirty="0"/>
              <a:t>The United Nations Convention on the rights of the child 1992. Available at: https://downloads.unicef.org.uk/wp-content/uploads/2016/08/unicef-convention-rights-child-uncrc.pdf (accessed: 5 March 2021)</a:t>
            </a:r>
          </a:p>
          <a:p>
            <a:r>
              <a:rPr lang="en-GB" dirty="0"/>
              <a:t>Welsh Government (2015) </a:t>
            </a:r>
            <a:r>
              <a:rPr lang="en-GB" i="1" dirty="0"/>
              <a:t>Keeping learners safe: The role of local authorities, governing bodies and proprietors of independent schools under the Education Act 2002</a:t>
            </a:r>
            <a:r>
              <a:rPr lang="en-GB" dirty="0"/>
              <a:t>. guidance no. 158/2015</a:t>
            </a:r>
            <a:endParaRPr lang="en-US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Wales Safeguarding Procedures 2019. Available at: https://www.safeguarding.wales/ (accessed: 5 March 2021)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Well-being of Future Generations (Wales) Act 2015. Available at: https://www.futuregenerations.wales/about-us/future-generations-act/ (accessed:5 March 2021)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3103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B39D4B7C63594795887F5C51C15E6E" ma:contentTypeVersion="4" ma:contentTypeDescription="Create a new document." ma:contentTypeScope="" ma:versionID="9f316daa041c9046b0e5ecfdc969079d">
  <xsd:schema xmlns:xsd="http://www.w3.org/2001/XMLSchema" xmlns:xs="http://www.w3.org/2001/XMLSchema" xmlns:p="http://schemas.microsoft.com/office/2006/metadata/properties" xmlns:ns2="f369db83-d2ab-4175-a0ac-67920514971c" targetNamespace="http://schemas.microsoft.com/office/2006/metadata/properties" ma:root="true" ma:fieldsID="07aa1b5fef522e9ed4746031b89be88f" ns2:_="">
    <xsd:import namespace="f369db83-d2ab-4175-a0ac-67920514971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69db83-d2ab-4175-a0ac-6792051497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BFBDDDF-5AC6-40A6-89C3-89868C573E1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E6F13F-04FD-4882-8D1D-37C7A24CF45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ECAB4E2-92B0-453F-B37E-81917DDB9142}">
  <ds:schemaRefs>
    <ds:schemaRef ds:uri="f369db83-d2ab-4175-a0ac-67920514971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Widescreen</PresentationFormat>
  <Paragraphs>52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Corbel</vt:lpstr>
      <vt:lpstr>Parallax</vt:lpstr>
      <vt:lpstr>Safeguarding and Child Protection in schools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Safeguarding and Child Protection in schools</dc:title>
  <dc:creator>N Picon (Ysgol Pen-y-Bryn)</dc:creator>
  <cp:lastModifiedBy>N Picon (Ysgol Pen-y-Bryn)</cp:lastModifiedBy>
  <cp:revision>40</cp:revision>
  <dcterms:created xsi:type="dcterms:W3CDTF">2021-03-05T08:39:36Z</dcterms:created>
  <dcterms:modified xsi:type="dcterms:W3CDTF">2021-03-14T18:35:04Z</dcterms:modified>
</cp:coreProperties>
</file>