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Override1.xml" ContentType="application/vnd.openxmlformats-officedocument.themeOverride+xml"/>
  <Override PartName="/ppt/theme/themeOverride2.xml" ContentType="application/vnd.openxmlformats-officedocument.themeOverride+xml"/>
  <Override PartName="/ppt/theme/themeOverride3.xml" ContentType="application/vnd.openxmlformats-officedocument.themeOverride+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7" r:id="rId1"/>
  </p:sldMasterIdLst>
  <p:notesMasterIdLst>
    <p:notesMasterId r:id="rId22"/>
  </p:notesMasterIdLst>
  <p:handoutMasterIdLst>
    <p:handoutMasterId r:id="rId23"/>
  </p:handoutMasterIdLst>
  <p:sldIdLst>
    <p:sldId id="256" r:id="rId2"/>
    <p:sldId id="274" r:id="rId3"/>
    <p:sldId id="257" r:id="rId4"/>
    <p:sldId id="258" r:id="rId5"/>
    <p:sldId id="259" r:id="rId6"/>
    <p:sldId id="260" r:id="rId7"/>
    <p:sldId id="285" r:id="rId8"/>
    <p:sldId id="275" r:id="rId9"/>
    <p:sldId id="262" r:id="rId10"/>
    <p:sldId id="276" r:id="rId11"/>
    <p:sldId id="264" r:id="rId12"/>
    <p:sldId id="265" r:id="rId13"/>
    <p:sldId id="284" r:id="rId14"/>
    <p:sldId id="266" r:id="rId15"/>
    <p:sldId id="273" r:id="rId16"/>
    <p:sldId id="286" r:id="rId17"/>
    <p:sldId id="287" r:id="rId18"/>
    <p:sldId id="288" r:id="rId19"/>
    <p:sldId id="289" r:id="rId20"/>
    <p:sldId id="290" r:id="rId21"/>
  </p:sldIdLst>
  <p:sldSz cx="12192000" cy="6858000"/>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58" autoAdjust="0"/>
    <p:restoredTop sz="94660"/>
  </p:normalViewPr>
  <p:slideViewPr>
    <p:cSldViewPr snapToGrid="0">
      <p:cViewPr varScale="1">
        <p:scale>
          <a:sx n="112" d="100"/>
          <a:sy n="112" d="100"/>
        </p:scale>
        <p:origin x="560" y="19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handoutMaster" Target="handoutMasters/handoutMaster1.xml"/><Relationship Id="rId24" Type="http://schemas.openxmlformats.org/officeDocument/2006/relationships/presProps" Target="presProps.xml"/><Relationship Id="rId25" Type="http://schemas.openxmlformats.org/officeDocument/2006/relationships/viewProps" Target="viewProps.xml"/><Relationship Id="rId26" Type="http://schemas.openxmlformats.org/officeDocument/2006/relationships/theme" Target="theme/theme1.xml"/><Relationship Id="rId27"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8FBE3376-C83D-4BF8-9D90-EF53F220FDBB}" type="datetimeFigureOut">
              <a:rPr lang="en-GB" smtClean="0"/>
              <a:t>27/05/2018</a:t>
            </a:fld>
            <a:endParaRPr lang="en-GB"/>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5C89C867-FB26-47F9-9817-0996C9A3B5D1}" type="slidenum">
              <a:rPr lang="en-GB" smtClean="0"/>
              <a:t>‹#›</a:t>
            </a:fld>
            <a:endParaRPr lang="en-GB"/>
          </a:p>
        </p:txBody>
      </p:sp>
    </p:spTree>
    <p:extLst>
      <p:ext uri="{BB962C8B-B14F-4D97-AF65-F5344CB8AC3E}">
        <p14:creationId xmlns:p14="http://schemas.microsoft.com/office/powerpoint/2010/main" val="131007938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0FA8084A-05D7-4FB5-AC2D-7CAACD7D0FED}" type="datetimeFigureOut">
              <a:rPr lang="en-GB" smtClean="0"/>
              <a:t>27/05/2018</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D2753AC0-C160-4475-8E89-FA2551907AB7}" type="slidenum">
              <a:rPr lang="en-GB" smtClean="0"/>
              <a:t>‹#›</a:t>
            </a:fld>
            <a:endParaRPr lang="en-GB"/>
          </a:p>
        </p:txBody>
      </p:sp>
    </p:spTree>
    <p:extLst>
      <p:ext uri="{BB962C8B-B14F-4D97-AF65-F5344CB8AC3E}">
        <p14:creationId xmlns:p14="http://schemas.microsoft.com/office/powerpoint/2010/main" val="11514315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3</a:t>
            </a:fld>
            <a:endParaRPr lang="en-GB"/>
          </a:p>
        </p:txBody>
      </p:sp>
    </p:spTree>
    <p:extLst>
      <p:ext uri="{BB962C8B-B14F-4D97-AF65-F5344CB8AC3E}">
        <p14:creationId xmlns:p14="http://schemas.microsoft.com/office/powerpoint/2010/main" val="12571142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4</a:t>
            </a:fld>
            <a:endParaRPr lang="en-GB"/>
          </a:p>
        </p:txBody>
      </p:sp>
    </p:spTree>
    <p:extLst>
      <p:ext uri="{BB962C8B-B14F-4D97-AF65-F5344CB8AC3E}">
        <p14:creationId xmlns:p14="http://schemas.microsoft.com/office/powerpoint/2010/main" val="10103260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5</a:t>
            </a:fld>
            <a:endParaRPr lang="en-GB"/>
          </a:p>
        </p:txBody>
      </p:sp>
    </p:spTree>
    <p:extLst>
      <p:ext uri="{BB962C8B-B14F-4D97-AF65-F5344CB8AC3E}">
        <p14:creationId xmlns:p14="http://schemas.microsoft.com/office/powerpoint/2010/main" val="30792953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6</a:t>
            </a:fld>
            <a:endParaRPr lang="en-GB"/>
          </a:p>
        </p:txBody>
      </p:sp>
    </p:spTree>
    <p:extLst>
      <p:ext uri="{BB962C8B-B14F-4D97-AF65-F5344CB8AC3E}">
        <p14:creationId xmlns:p14="http://schemas.microsoft.com/office/powerpoint/2010/main" val="15460174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7</a:t>
            </a:fld>
            <a:endParaRPr lang="en-GB"/>
          </a:p>
        </p:txBody>
      </p:sp>
    </p:spTree>
    <p:extLst>
      <p:ext uri="{BB962C8B-B14F-4D97-AF65-F5344CB8AC3E}">
        <p14:creationId xmlns:p14="http://schemas.microsoft.com/office/powerpoint/2010/main" val="11581964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9</a:t>
            </a:fld>
            <a:endParaRPr lang="en-GB"/>
          </a:p>
        </p:txBody>
      </p:sp>
    </p:spTree>
    <p:extLst>
      <p:ext uri="{BB962C8B-B14F-4D97-AF65-F5344CB8AC3E}">
        <p14:creationId xmlns:p14="http://schemas.microsoft.com/office/powerpoint/2010/main" val="19232722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14</a:t>
            </a:fld>
            <a:endParaRPr lang="en-GB"/>
          </a:p>
        </p:txBody>
      </p:sp>
    </p:spTree>
    <p:extLst>
      <p:ext uri="{BB962C8B-B14F-4D97-AF65-F5344CB8AC3E}">
        <p14:creationId xmlns:p14="http://schemas.microsoft.com/office/powerpoint/2010/main" val="30039672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themeOverride" Target="../theme/themeOverride1.xml"/><Relationship Id="rId2" Type="http://schemas.openxmlformats.org/officeDocument/2006/relationships/slideMaster" Target="../slideMasters/slideMaster1.xml"/><Relationship Id="rId3" Type="http://schemas.openxmlformats.org/officeDocument/2006/relationships/image" Target="../media/image5.jpe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themeOverride" Target="../theme/themeOverride2.xml"/><Relationship Id="rId2" Type="http://schemas.openxmlformats.org/officeDocument/2006/relationships/slideMaster" Target="../slideMasters/slideMaster1.xml"/><Relationship Id="rId3" Type="http://schemas.openxmlformats.org/officeDocument/2006/relationships/image" Target="../media/image5.jpe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themeOverride" Target="../theme/themeOverride3.xml"/><Relationship Id="rId2" Type="http://schemas.openxmlformats.org/officeDocument/2006/relationships/slideMaster" Target="../slideMasters/slideMaster1.xml"/><Relationship Id="rId3" Type="http://schemas.openxmlformats.org/officeDocument/2006/relationships/image" Target="../media/image5.jpe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64464" y="1371600"/>
            <a:ext cx="10863072" cy="1344168"/>
          </a:xfrm>
        </p:spPr>
        <p:txBody>
          <a:bodyPr rtlCol="0">
            <a:normAutofit/>
            <a:scene3d>
              <a:camera prst="orthographicFront"/>
              <a:lightRig rig="threePt" dir="t">
                <a:rot lat="0" lon="0" rev="10800000"/>
              </a:lightRig>
            </a:scene3d>
            <a:sp3d extrusionH="57150">
              <a:bevelT w="38100" h="38100" prst="relaxedInset"/>
              <a:bevelB w="38100" h="38100" prst="relaxedInset"/>
            </a:sp3d>
          </a:bodyPr>
          <a:lstStyle>
            <a:lvl1pPr algn="ctr" defTabSz="914400" rtl="0" eaLnBrk="1" latinLnBrk="0" hangingPunct="1">
              <a:lnSpc>
                <a:spcPts val="6400"/>
              </a:lnSpc>
              <a:spcBef>
                <a:spcPct val="0"/>
              </a:spcBef>
              <a:buNone/>
              <a:defRPr sz="6000" kern="1200">
                <a:solidFill>
                  <a:schemeClr val="bg1"/>
                </a:solidFill>
                <a:effectLst>
                  <a:outerShdw blurRad="25400" dist="19050" dir="4200000" algn="ctr" rotWithShape="0">
                    <a:schemeClr val="tx1">
                      <a:alpha val="40000"/>
                    </a:schemeClr>
                  </a:outerShdw>
                </a:effectLst>
                <a:latin typeface="+mj-lt"/>
                <a:ea typeface="+mj-ea"/>
                <a:cs typeface="+mj-cs"/>
              </a:defRPr>
            </a:lvl1pPr>
          </a:lstStyle>
          <a:p>
            <a:r>
              <a:rPr lang="en-US" smtClean="0"/>
              <a:t>Click to edit Master title style</a:t>
            </a:r>
            <a:endParaRPr/>
          </a:p>
        </p:txBody>
      </p:sp>
      <p:sp>
        <p:nvSpPr>
          <p:cNvPr id="3" name="Subtitle 2"/>
          <p:cNvSpPr>
            <a:spLocks noGrp="1"/>
          </p:cNvSpPr>
          <p:nvPr>
            <p:ph type="subTitle" idx="1"/>
          </p:nvPr>
        </p:nvSpPr>
        <p:spPr>
          <a:xfrm>
            <a:off x="664464" y="2715767"/>
            <a:ext cx="10863072" cy="667512"/>
          </a:xfrm>
        </p:spPr>
        <p:txBody>
          <a:bodyPr rtlCol="0">
            <a:normAutofit/>
            <a:scene3d>
              <a:camera prst="orthographicFront"/>
              <a:lightRig rig="threePt" dir="t"/>
            </a:scene3d>
            <a:sp3d extrusionH="57150">
              <a:bevelT w="38100" h="38100" prst="relaxedInset"/>
              <a:bevelB w="38100" h="38100" prst="relaxedInset"/>
            </a:sp3d>
          </a:bodyPr>
          <a:lstStyle>
            <a:lvl1pPr marL="0" indent="0" algn="ctr" defTabSz="914400" rtl="0" eaLnBrk="1" latinLnBrk="0" hangingPunct="1">
              <a:spcBef>
                <a:spcPts val="0"/>
              </a:spcBef>
              <a:buClr>
                <a:schemeClr val="tx1">
                  <a:lumMod val="75000"/>
                  <a:lumOff val="25000"/>
                </a:schemeClr>
              </a:buClr>
              <a:buSzPct val="75000"/>
              <a:buFont typeface="Wingdings 2" pitchFamily="18" charset="2"/>
              <a:buNone/>
              <a:defRPr sz="2200" b="0" kern="1200" baseline="0">
                <a:solidFill>
                  <a:schemeClr val="bg1"/>
                </a:solidFill>
                <a:effectLst>
                  <a:outerShdw blurRad="25400" dist="25400" dir="4200000" algn="ctr" rotWithShape="0">
                    <a:schemeClr val="tx1">
                      <a:alpha val="40000"/>
                    </a:schemeClr>
                  </a:outerShdw>
                </a:effectLst>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dirty="0"/>
          </a:p>
        </p:txBody>
      </p:sp>
      <p:sp>
        <p:nvSpPr>
          <p:cNvPr id="4" name="Date Placeholder 3"/>
          <p:cNvSpPr>
            <a:spLocks noGrp="1"/>
          </p:cNvSpPr>
          <p:nvPr>
            <p:ph type="dt" sz="half" idx="10"/>
          </p:nvPr>
        </p:nvSpPr>
        <p:spPr/>
        <p:txBody>
          <a:bodyPr/>
          <a:lstStyle>
            <a:lvl1pPr>
              <a:defRPr smtClean="0">
                <a:effectLst>
                  <a:outerShdw blurRad="38100" dist="38100" dir="2700000" algn="tl">
                    <a:srgbClr val="000000"/>
                  </a:outerShdw>
                </a:effectLst>
                <a:latin typeface="Book Antiqua" panose="02040602050305030304" pitchFamily="18" charset="0"/>
              </a:defRPr>
            </a:lvl1pPr>
          </a:lstStyle>
          <a:p>
            <a:fld id="{B61BEF0D-F0BB-DE4B-95CE-6DB70DBA9567}" type="datetimeFigureOut">
              <a:rPr lang="en-US" smtClean="0"/>
              <a:pPr/>
              <a:t>5/27/18</a:t>
            </a:fld>
            <a:endParaRPr lang="en-US" dirty="0"/>
          </a:p>
        </p:txBody>
      </p:sp>
      <p:sp>
        <p:nvSpPr>
          <p:cNvPr id="5" name="Footer Placeholder 4"/>
          <p:cNvSpPr>
            <a:spLocks noGrp="1"/>
          </p:cNvSpPr>
          <p:nvPr>
            <p:ph type="ftr" sz="quarter" idx="11"/>
          </p:nvPr>
        </p:nvSpPr>
        <p:spPr/>
        <p:txBody>
          <a:bodyPr/>
          <a:lstStyle>
            <a:lvl1pPr marL="0" algn="ctr" defTabSz="914400" rtl="0" eaLnBrk="1" latinLnBrk="0" hangingPunct="1">
              <a:defRPr sz="1100" kern="1200">
                <a:solidFill>
                  <a:schemeClr val="bg1">
                    <a:lumMod val="75000"/>
                    <a:lumOff val="25000"/>
                  </a:schemeClr>
                </a:solidFill>
                <a:effectLst>
                  <a:outerShdw blurRad="25400" dist="12700" dir="4200000" algn="ctr" rotWithShape="0">
                    <a:schemeClr val="tx1">
                      <a:alpha val="40000"/>
                    </a:schemeClr>
                  </a:outerShdw>
                </a:effectLst>
                <a:latin typeface="+mn-lt"/>
                <a:ea typeface="+mn-ea"/>
                <a:cs typeface="+mn-cs"/>
              </a:defRPr>
            </a:lvl1pPr>
          </a:lstStyle>
          <a:p>
            <a:endParaRPr lang="en-US" dirty="0"/>
          </a:p>
        </p:txBody>
      </p:sp>
      <p:sp>
        <p:nvSpPr>
          <p:cNvPr id="6" name="Slide Number Placeholder 5"/>
          <p:cNvSpPr>
            <a:spLocks noGrp="1"/>
          </p:cNvSpPr>
          <p:nvPr>
            <p:ph type="sldNum" sz="quarter" idx="12"/>
          </p:nvPr>
        </p:nvSpPr>
        <p:spPr/>
        <p:txBody>
          <a:bodyPr/>
          <a:lstStyle>
            <a:lvl1pPr>
              <a:defRPr smtClean="0">
                <a:effectLst>
                  <a:outerShdw blurRad="38100" dist="38100" dir="2700000" algn="tl">
                    <a:srgbClr val="000000"/>
                  </a:outerShdw>
                </a:effectLst>
                <a:latin typeface="Book Antiqua" panose="02040602050305030304" pitchFamily="18" charset="0"/>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32654319"/>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4" name="Date Placeholder 3"/>
          <p:cNvSpPr>
            <a:spLocks noGrp="1"/>
          </p:cNvSpPr>
          <p:nvPr>
            <p:ph type="dt" sz="half" idx="10"/>
          </p:nvPr>
        </p:nvSpPr>
        <p:spPr/>
        <p:txBody>
          <a:bodyPr/>
          <a:lstStyle>
            <a:lvl1pPr>
              <a:defRPr/>
            </a:lvl1pPr>
          </a:lstStyle>
          <a:p>
            <a:fld id="{B61BEF0D-F0BB-DE4B-95CE-6DB70DBA9567}" type="datetimeFigureOut">
              <a:rPr lang="en-US" smtClean="0"/>
              <a:pPr/>
              <a:t>5/27/18</a:t>
            </a:fld>
            <a:endParaRPr lang="en-US" dirty="0"/>
          </a:p>
        </p:txBody>
      </p:sp>
      <p:sp>
        <p:nvSpPr>
          <p:cNvPr id="5" name="Footer Placeholder 4"/>
          <p:cNvSpPr>
            <a:spLocks noGrp="1"/>
          </p:cNvSpPr>
          <p:nvPr>
            <p:ph type="ftr" sz="quarter" idx="11"/>
          </p:nvPr>
        </p:nvSpPr>
        <p:spPr/>
        <p:txBody>
          <a:bodyPr/>
          <a:lstStyle>
            <a:lvl1pPr>
              <a:defRPr/>
            </a:lvl1pPr>
          </a:lstStyle>
          <a:p>
            <a:endParaRPr lang="en-US" dirty="0"/>
          </a:p>
        </p:txBody>
      </p:sp>
      <p:sp>
        <p:nvSpPr>
          <p:cNvPr id="6" name="Slide Number Placeholder 5"/>
          <p:cNvSpPr>
            <a:spLocks noGrp="1"/>
          </p:cNvSpPr>
          <p:nvPr>
            <p:ph type="sldNum" sz="quarter" idx="12"/>
          </p:nvPr>
        </p:nvSpPr>
        <p:spPr/>
        <p:txBody>
          <a:bodyPr/>
          <a:lstStyle>
            <a:lvl1pPr>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8407911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64634" y="4343399"/>
            <a:ext cx="10862732" cy="1346013"/>
          </a:xfrm>
        </p:spPr>
        <p:txBody>
          <a:bodyPr>
            <a:normAutofit/>
            <a:scene3d>
              <a:camera prst="orthographicFront"/>
              <a:lightRig rig="threePt" dir="t">
                <a:rot lat="0" lon="0" rev="10800000"/>
              </a:lightRig>
            </a:scene3d>
            <a:sp3d extrusionH="57150">
              <a:bevelT w="38100" h="38100" prst="relaxedInset"/>
              <a:bevelB w="38100" h="38100" prst="relaxedInset"/>
            </a:sp3d>
          </a:bodyPr>
          <a:lstStyle>
            <a:lvl1pPr>
              <a:lnSpc>
                <a:spcPts val="6400"/>
              </a:lnSpc>
              <a:defRPr sz="6000">
                <a:solidFill>
                  <a:schemeClr val="bg1"/>
                </a:solidFill>
                <a:effectLst>
                  <a:outerShdw blurRad="25400" dist="19050" dir="4200000" algn="ctr" rotWithShape="0">
                    <a:schemeClr val="tx1">
                      <a:alpha val="40000"/>
                    </a:schemeClr>
                  </a:outerShdw>
                </a:effectLst>
              </a:defRPr>
            </a:lvl1pPr>
          </a:lstStyle>
          <a:p>
            <a:r>
              <a:rPr lang="en-US" smtClean="0"/>
              <a:t>Click to edit Master title style</a:t>
            </a:r>
            <a:endParaRPr/>
          </a:p>
        </p:txBody>
      </p:sp>
      <p:sp>
        <p:nvSpPr>
          <p:cNvPr id="3" name="Subtitle 2"/>
          <p:cNvSpPr>
            <a:spLocks noGrp="1"/>
          </p:cNvSpPr>
          <p:nvPr>
            <p:ph type="subTitle" idx="1"/>
          </p:nvPr>
        </p:nvSpPr>
        <p:spPr>
          <a:xfrm>
            <a:off x="664634" y="5688106"/>
            <a:ext cx="10862733" cy="663387"/>
          </a:xfrm>
        </p:spPr>
        <p:txBody>
          <a:bodyPr>
            <a:scene3d>
              <a:camera prst="orthographicFront"/>
              <a:lightRig rig="threePt" dir="t"/>
            </a:scene3d>
            <a:sp3d extrusionH="57150">
              <a:bevelT w="38100" h="38100" prst="relaxedInset"/>
              <a:bevelB w="38100" h="38100" prst="relaxedInset"/>
            </a:sp3d>
          </a:bodyPr>
          <a:lstStyle>
            <a:lvl1pPr marL="0" indent="0" algn="ctr">
              <a:spcBef>
                <a:spcPts val="0"/>
              </a:spcBef>
              <a:buNone/>
              <a:defRPr b="0" baseline="0">
                <a:solidFill>
                  <a:schemeClr val="bg1"/>
                </a:solidFill>
                <a:effectLst>
                  <a:outerShdw blurRad="25400" dist="25400" dir="4200000" algn="ctr" rotWithShape="0">
                    <a:schemeClr val="tx1">
                      <a:alpha val="40000"/>
                    </a:schemeClr>
                  </a:outerShdw>
                </a:effectLs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dirty="0"/>
          </a:p>
        </p:txBody>
      </p:sp>
      <p:sp>
        <p:nvSpPr>
          <p:cNvPr id="8" name="Picture Placeholder 7"/>
          <p:cNvSpPr>
            <a:spLocks noGrp="1"/>
          </p:cNvSpPr>
          <p:nvPr>
            <p:ph type="pic" sz="quarter" idx="13"/>
          </p:nvPr>
        </p:nvSpPr>
        <p:spPr>
          <a:xfrm>
            <a:off x="2641600" y="685800"/>
            <a:ext cx="6908800" cy="3352800"/>
          </a:xfrm>
          <a:solidFill>
            <a:schemeClr val="tx1">
              <a:lumMod val="75000"/>
            </a:schemeClr>
          </a:solidFill>
          <a:ln w="127000" cap="sq">
            <a:solidFill>
              <a:schemeClr val="tx1"/>
            </a:solidFill>
            <a:miter lim="800000"/>
          </a:ln>
          <a:effectLst>
            <a:outerShdw blurRad="63500" sx="101000" sy="101000" algn="ctr" rotWithShape="0">
              <a:schemeClr val="bg2">
                <a:lumMod val="20000"/>
                <a:lumOff val="80000"/>
                <a:alpha val="40000"/>
              </a:schemeClr>
            </a:outerShdw>
          </a:effectLst>
          <a:scene3d>
            <a:camera prst="orthographicFront"/>
            <a:lightRig rig="twoPt" dir="t">
              <a:rot lat="0" lon="0" rev="9000000"/>
            </a:lightRig>
          </a:scene3d>
          <a:sp3d prstMaterial="matte">
            <a:bevelT w="12700" prst="relaxedInset"/>
            <a:bevelB w="38100" h="127000" prst="relaxedInset"/>
            <a:extrusionClr>
              <a:schemeClr val="tx1"/>
            </a:extrusionClr>
            <a:contourClr>
              <a:schemeClr val="tx1"/>
            </a:contourClr>
          </a:sp3d>
        </p:spPr>
        <p:txBody>
          <a:bodyPr rtlCol="0">
            <a:normAutofit/>
          </a:bodyPr>
          <a:lstStyle>
            <a:lvl1pPr>
              <a:buNone/>
              <a:defRPr/>
            </a:lvl1pPr>
          </a:lstStyle>
          <a:p>
            <a:pPr lvl="0"/>
            <a:r>
              <a:rPr lang="en-US" noProof="0" smtClean="0"/>
              <a:t>Click icon to add picture</a:t>
            </a:r>
            <a:endParaRPr noProof="0"/>
          </a:p>
        </p:txBody>
      </p:sp>
      <p:sp>
        <p:nvSpPr>
          <p:cNvPr id="5" name="Date Placeholder 3"/>
          <p:cNvSpPr>
            <a:spLocks noGrp="1"/>
          </p:cNvSpPr>
          <p:nvPr>
            <p:ph type="dt" sz="half" idx="14"/>
          </p:nvPr>
        </p:nvSpPr>
        <p:spPr/>
        <p:txBody>
          <a:bodyPr/>
          <a:lstStyle>
            <a:lvl1pPr>
              <a:defRPr smtClean="0">
                <a:effectLst>
                  <a:outerShdw blurRad="38100" dist="38100" dir="2700000" algn="tl">
                    <a:srgbClr val="000000"/>
                  </a:outerShdw>
                </a:effectLst>
              </a:defRPr>
            </a:lvl1pPr>
          </a:lstStyle>
          <a:p>
            <a:fld id="{B61BEF0D-F0BB-DE4B-95CE-6DB70DBA9567}" type="datetimeFigureOut">
              <a:rPr lang="en-US" smtClean="0"/>
              <a:pPr/>
              <a:t>5/27/18</a:t>
            </a:fld>
            <a:endParaRPr lang="en-US" dirty="0"/>
          </a:p>
        </p:txBody>
      </p:sp>
      <p:sp>
        <p:nvSpPr>
          <p:cNvPr id="6" name="Footer Placeholder 4"/>
          <p:cNvSpPr>
            <a:spLocks noGrp="1"/>
          </p:cNvSpPr>
          <p:nvPr>
            <p:ph type="ftr" sz="quarter" idx="15"/>
          </p:nvPr>
        </p:nvSpPr>
        <p:spPr/>
        <p:txBody>
          <a:bodyPr/>
          <a:lstStyle>
            <a:lvl1pPr>
              <a:defRPr>
                <a:solidFill>
                  <a:schemeClr val="bg1">
                    <a:lumMod val="75000"/>
                    <a:lumOff val="25000"/>
                  </a:schemeClr>
                </a:solidFill>
                <a:effectLst>
                  <a:outerShdw blurRad="25400" dist="12700" dir="4200000" algn="ctr" rotWithShape="0">
                    <a:schemeClr val="tx1">
                      <a:alpha val="40000"/>
                    </a:schemeClr>
                  </a:outerShdw>
                </a:effectLst>
              </a:defRPr>
            </a:lvl1pPr>
          </a:lstStyle>
          <a:p>
            <a:endParaRPr lang="en-US" dirty="0"/>
          </a:p>
        </p:txBody>
      </p:sp>
      <p:sp>
        <p:nvSpPr>
          <p:cNvPr id="7" name="Slide Number Placeholder 5"/>
          <p:cNvSpPr>
            <a:spLocks noGrp="1"/>
          </p:cNvSpPr>
          <p:nvPr>
            <p:ph type="sldNum" sz="quarter" idx="16"/>
          </p:nvPr>
        </p:nvSpPr>
        <p:spPr/>
        <p:txBody>
          <a:bodyPr/>
          <a:lstStyle>
            <a:lvl1pPr>
              <a:defRPr smtClean="0">
                <a:effectLst>
                  <a:outerShdw blurRad="38100" dist="38100" dir="2700000" algn="tl">
                    <a:srgbClr val="000000"/>
                  </a:outerShdw>
                </a:effectLst>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80461571"/>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64634" y="1774826"/>
            <a:ext cx="10862733" cy="1873250"/>
          </a:xfrm>
        </p:spPr>
        <p:txBody>
          <a:bodyPr/>
          <a:lstStyle>
            <a:lvl1pPr algn="ctr">
              <a:defRPr sz="6000" b="0" cap="none" baseline="0"/>
            </a:lvl1pPr>
          </a:lstStyle>
          <a:p>
            <a:r>
              <a:rPr lang="en-US" smtClean="0"/>
              <a:t>Click to edit Master title style</a:t>
            </a:r>
            <a:endParaRPr/>
          </a:p>
        </p:txBody>
      </p:sp>
      <p:sp>
        <p:nvSpPr>
          <p:cNvPr id="3" name="Text Placeholder 2"/>
          <p:cNvSpPr>
            <a:spLocks noGrp="1"/>
          </p:cNvSpPr>
          <p:nvPr>
            <p:ph type="body" idx="1"/>
          </p:nvPr>
        </p:nvSpPr>
        <p:spPr>
          <a:xfrm>
            <a:off x="664634" y="3654520"/>
            <a:ext cx="10862733" cy="1500187"/>
          </a:xfrm>
        </p:spPr>
        <p:txBody>
          <a:bodyPr>
            <a:normAutofit/>
          </a:bodyPr>
          <a:lstStyle>
            <a:lvl1pPr marL="0" indent="0" algn="ctr">
              <a:spcBef>
                <a:spcPts val="0"/>
              </a:spcBef>
              <a:buNone/>
              <a:defRPr sz="22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fld id="{B61BEF0D-F0BB-DE4B-95CE-6DB70DBA9567}" type="datetimeFigureOut">
              <a:rPr lang="en-US" smtClean="0"/>
              <a:pPr/>
              <a:t>5/27/18</a:t>
            </a:fld>
            <a:endParaRPr lang="en-US" dirty="0"/>
          </a:p>
        </p:txBody>
      </p:sp>
      <p:sp>
        <p:nvSpPr>
          <p:cNvPr id="5" name="Footer Placeholder 4"/>
          <p:cNvSpPr>
            <a:spLocks noGrp="1"/>
          </p:cNvSpPr>
          <p:nvPr>
            <p:ph type="ftr" sz="quarter" idx="11"/>
          </p:nvPr>
        </p:nvSpPr>
        <p:spPr/>
        <p:txBody>
          <a:bodyPr/>
          <a:lstStyle>
            <a:lvl1pPr>
              <a:defRPr/>
            </a:lvl1pPr>
          </a:lstStyle>
          <a:p>
            <a:endParaRPr lang="en-US" dirty="0"/>
          </a:p>
        </p:txBody>
      </p:sp>
      <p:sp>
        <p:nvSpPr>
          <p:cNvPr id="6" name="Slide Number Placeholder 5"/>
          <p:cNvSpPr>
            <a:spLocks noGrp="1"/>
          </p:cNvSpPr>
          <p:nvPr>
            <p:ph type="sldNum" sz="quarter" idx="12"/>
          </p:nvPr>
        </p:nvSpPr>
        <p:spPr/>
        <p:txBody>
          <a:bodyPr/>
          <a:lstStyle>
            <a:lvl1pPr>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616070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64634" y="94130"/>
            <a:ext cx="10862735" cy="1452283"/>
          </a:xfrm>
        </p:spPr>
        <p:txBody>
          <a:bodyPr/>
          <a:lstStyle/>
          <a:p>
            <a:r>
              <a:rPr lang="en-US" smtClean="0"/>
              <a:t>Click to edit Master title style</a:t>
            </a:r>
            <a:endParaRPr/>
          </a:p>
        </p:txBody>
      </p:sp>
      <p:sp>
        <p:nvSpPr>
          <p:cNvPr id="3" name="Content Placeholder 2"/>
          <p:cNvSpPr>
            <a:spLocks noGrp="1"/>
          </p:cNvSpPr>
          <p:nvPr>
            <p:ph sz="half" idx="1"/>
          </p:nvPr>
        </p:nvSpPr>
        <p:spPr>
          <a:xfrm>
            <a:off x="664633" y="1762125"/>
            <a:ext cx="5120640" cy="4364038"/>
          </a:xfrm>
        </p:spPr>
        <p:txBody>
          <a:bodyPr>
            <a:normAutofit/>
          </a:bodyPr>
          <a:lstStyle>
            <a:lvl1pPr>
              <a:defRPr sz="2000"/>
            </a:lvl1pPr>
            <a:lvl2pPr>
              <a:defRPr sz="1800"/>
            </a:lvl2pPr>
            <a:lvl3pPr>
              <a:defRPr sz="1800"/>
            </a:lvl3pPr>
            <a:lvl4pPr>
              <a:defRPr sz="1800"/>
            </a:lvl4pPr>
            <a:lvl5pPr>
              <a:defRPr sz="1800"/>
            </a:lvl5pPr>
            <a:lvl6pPr marL="2290763" indent="-461963">
              <a:defRPr sz="1800"/>
            </a:lvl6pPr>
            <a:lvl7pPr marL="2290763" indent="-461963">
              <a:defRPr sz="1800"/>
            </a:lvl7pPr>
            <a:lvl8pPr marL="2290763" indent="-461963">
              <a:defRPr sz="1800"/>
            </a:lvl8pPr>
            <a:lvl9pPr marL="2290763" indent="-461963">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4" name="Content Placeholder 3"/>
          <p:cNvSpPr>
            <a:spLocks noGrp="1"/>
          </p:cNvSpPr>
          <p:nvPr>
            <p:ph sz="half" idx="2"/>
          </p:nvPr>
        </p:nvSpPr>
        <p:spPr>
          <a:xfrm>
            <a:off x="6406728" y="1762125"/>
            <a:ext cx="5120640" cy="4364038"/>
          </a:xfrm>
        </p:spPr>
        <p:txBody>
          <a:bodyPr>
            <a:normAutofit/>
          </a:bodyPr>
          <a:lstStyle>
            <a:lvl1pPr>
              <a:defRPr sz="2000"/>
            </a:lvl1pPr>
            <a:lvl2pPr>
              <a:defRPr sz="1800"/>
            </a:lvl2pPr>
            <a:lvl3pPr>
              <a:defRPr sz="1800"/>
            </a:lvl3pPr>
            <a:lvl4pPr>
              <a:defRPr sz="1800"/>
            </a:lvl4pPr>
            <a:lvl5pPr marL="2290763" indent="-461963">
              <a:defRPr sz="1800"/>
            </a:lvl5pPr>
            <a:lvl6pPr marL="2290763" indent="-461963">
              <a:defRPr sz="1800"/>
            </a:lvl6pPr>
            <a:lvl7pPr marL="2290763" indent="-461963">
              <a:defRPr sz="1800"/>
            </a:lvl7pPr>
            <a:lvl8pPr marL="2290763" indent="-461963">
              <a:defRPr sz="1800"/>
            </a:lvl8pPr>
            <a:lvl9pPr marL="2290763" indent="-461963">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5" name="Date Placeholder 3"/>
          <p:cNvSpPr>
            <a:spLocks noGrp="1"/>
          </p:cNvSpPr>
          <p:nvPr>
            <p:ph type="dt" sz="half" idx="10"/>
          </p:nvPr>
        </p:nvSpPr>
        <p:spPr/>
        <p:txBody>
          <a:bodyPr/>
          <a:lstStyle>
            <a:lvl1pPr>
              <a:defRPr/>
            </a:lvl1pPr>
          </a:lstStyle>
          <a:p>
            <a:fld id="{B61BEF0D-F0BB-DE4B-95CE-6DB70DBA9567}" type="datetimeFigureOut">
              <a:rPr lang="en-US" smtClean="0"/>
              <a:pPr/>
              <a:t>5/27/18</a:t>
            </a:fld>
            <a:endParaRPr lang="en-US" dirty="0"/>
          </a:p>
        </p:txBody>
      </p:sp>
      <p:sp>
        <p:nvSpPr>
          <p:cNvPr id="6" name="Footer Placeholder 4"/>
          <p:cNvSpPr>
            <a:spLocks noGrp="1"/>
          </p:cNvSpPr>
          <p:nvPr>
            <p:ph type="ftr" sz="quarter" idx="11"/>
          </p:nvPr>
        </p:nvSpPr>
        <p:spPr/>
        <p:txBody>
          <a:bodyPr/>
          <a:lstStyle>
            <a:lvl1pPr>
              <a:defRPr/>
            </a:lvl1pPr>
          </a:lstStyle>
          <a:p>
            <a:endParaRPr lang="en-US" dirty="0"/>
          </a:p>
        </p:txBody>
      </p:sp>
      <p:sp>
        <p:nvSpPr>
          <p:cNvPr id="7" name="Slide Number Placeholder 5"/>
          <p:cNvSpPr>
            <a:spLocks noGrp="1"/>
          </p:cNvSpPr>
          <p:nvPr>
            <p:ph type="sldNum" sz="quarter" idx="12"/>
          </p:nvPr>
        </p:nvSpPr>
        <p:spPr/>
        <p:txBody>
          <a:bodyPr/>
          <a:lstStyle>
            <a:lvl1pPr>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7918726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cxnSp>
        <p:nvCxnSpPr>
          <p:cNvPr id="7" name="Straight Connector 6"/>
          <p:cNvCxnSpPr/>
          <p:nvPr/>
        </p:nvCxnSpPr>
        <p:spPr>
          <a:xfrm>
            <a:off x="670984" y="2352675"/>
            <a:ext cx="5120216" cy="1588"/>
          </a:xfrm>
          <a:prstGeom prst="line">
            <a:avLst/>
          </a:prstGeom>
          <a:ln w="63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a:off x="6407151" y="2352675"/>
            <a:ext cx="5120216" cy="1588"/>
          </a:xfrm>
          <a:prstGeom prst="line">
            <a:avLst/>
          </a:prstGeom>
          <a:ln w="63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664634" y="94130"/>
            <a:ext cx="10862735" cy="1452283"/>
          </a:xfrm>
        </p:spPr>
        <p:txBody>
          <a:bodyPr/>
          <a:lstStyle>
            <a:lvl1pPr>
              <a:defRPr/>
            </a:lvl1pPr>
          </a:lstStyle>
          <a:p>
            <a:r>
              <a:rPr lang="en-US" smtClean="0"/>
              <a:t>Click to edit Master title style</a:t>
            </a:r>
            <a:endParaRPr/>
          </a:p>
        </p:txBody>
      </p:sp>
      <p:sp>
        <p:nvSpPr>
          <p:cNvPr id="3" name="Text Placeholder 2"/>
          <p:cNvSpPr>
            <a:spLocks noGrp="1"/>
          </p:cNvSpPr>
          <p:nvPr>
            <p:ph type="body" idx="1"/>
          </p:nvPr>
        </p:nvSpPr>
        <p:spPr>
          <a:xfrm>
            <a:off x="664633" y="1550894"/>
            <a:ext cx="5120640" cy="715962"/>
          </a:xfrm>
        </p:spPr>
        <p:txBody>
          <a:bodyPr anchor="b"/>
          <a:lstStyle>
            <a:lvl1pPr marL="0" indent="0" algn="ctr">
              <a:spcBef>
                <a:spcPts val="0"/>
              </a:spcBef>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64633" y="2541494"/>
            <a:ext cx="5120640" cy="3584668"/>
          </a:xfrm>
        </p:spPr>
        <p:txBody>
          <a:bodyPr>
            <a:normAutofit/>
          </a:bodyPr>
          <a:lstStyle>
            <a:lvl1pPr>
              <a:defRPr sz="2000"/>
            </a:lvl1pPr>
            <a:lvl2pPr>
              <a:defRPr sz="1800"/>
            </a:lvl2pPr>
            <a:lvl3pPr>
              <a:defRPr sz="1800"/>
            </a:lvl3pPr>
            <a:lvl4pPr>
              <a:defRPr sz="1800"/>
            </a:lvl4pPr>
            <a:lvl5pPr>
              <a:defRPr sz="1800"/>
            </a:lvl5pPr>
            <a:lvl6pPr marL="2290763" indent="-461963">
              <a:defRPr sz="1600"/>
            </a:lvl6pPr>
            <a:lvl7pPr marL="2290763" indent="-461963">
              <a:defRPr sz="1600"/>
            </a:lvl7pPr>
            <a:lvl8pPr marL="2290763" indent="-461963">
              <a:defRPr sz="1600"/>
            </a:lvl8pPr>
            <a:lvl9pPr marL="2290763" indent="-461963">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5" name="Text Placeholder 4"/>
          <p:cNvSpPr>
            <a:spLocks noGrp="1"/>
          </p:cNvSpPr>
          <p:nvPr>
            <p:ph type="body" sz="quarter" idx="3"/>
          </p:nvPr>
        </p:nvSpPr>
        <p:spPr>
          <a:xfrm>
            <a:off x="6406728" y="1550894"/>
            <a:ext cx="5120640" cy="715962"/>
          </a:xfrm>
        </p:spPr>
        <p:txBody>
          <a:bodyPr anchor="b"/>
          <a:lstStyle>
            <a:lvl1pPr marL="0" indent="0" algn="ctr">
              <a:spcBef>
                <a:spcPts val="0"/>
              </a:spcBef>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406728" y="2541494"/>
            <a:ext cx="5120640" cy="3584668"/>
          </a:xfrm>
        </p:spPr>
        <p:txBody>
          <a:bodyPr>
            <a:normAutofit/>
          </a:bodyPr>
          <a:lstStyle>
            <a:lvl1pPr>
              <a:defRPr sz="2000"/>
            </a:lvl1pPr>
            <a:lvl2pPr>
              <a:defRPr sz="1800"/>
            </a:lvl2pPr>
            <a:lvl3pPr>
              <a:defRPr sz="1800"/>
            </a:lvl3pPr>
            <a:lvl4pPr>
              <a:defRPr sz="1800"/>
            </a:lvl4pPr>
            <a:lvl5pPr>
              <a:defRPr sz="1800"/>
            </a:lvl5pPr>
            <a:lvl6pPr marL="2290763" indent="-461963">
              <a:defRPr sz="1600"/>
            </a:lvl6pPr>
            <a:lvl7pPr marL="2290763" indent="-461963">
              <a:defRPr sz="1600"/>
            </a:lvl7pPr>
            <a:lvl8pPr marL="2290763" indent="-461963">
              <a:defRPr sz="1600"/>
            </a:lvl8pPr>
            <a:lvl9pPr marL="2290763" indent="-461963">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9" name="Date Placeholder 6"/>
          <p:cNvSpPr>
            <a:spLocks noGrp="1"/>
          </p:cNvSpPr>
          <p:nvPr>
            <p:ph type="dt" sz="half" idx="10"/>
          </p:nvPr>
        </p:nvSpPr>
        <p:spPr/>
        <p:txBody>
          <a:bodyPr/>
          <a:lstStyle>
            <a:lvl1pPr>
              <a:defRPr smtClean="0"/>
            </a:lvl1pPr>
          </a:lstStyle>
          <a:p>
            <a:fld id="{B61BEF0D-F0BB-DE4B-95CE-6DB70DBA9567}" type="datetimeFigureOut">
              <a:rPr lang="en-US" smtClean="0"/>
              <a:pPr/>
              <a:t>5/27/18</a:t>
            </a:fld>
            <a:endParaRPr lang="en-US" dirty="0"/>
          </a:p>
        </p:txBody>
      </p:sp>
      <p:sp>
        <p:nvSpPr>
          <p:cNvPr id="10" name="Footer Placeholder 7"/>
          <p:cNvSpPr>
            <a:spLocks noGrp="1"/>
          </p:cNvSpPr>
          <p:nvPr>
            <p:ph type="ftr" sz="quarter" idx="11"/>
          </p:nvPr>
        </p:nvSpPr>
        <p:spPr/>
        <p:txBody>
          <a:bodyPr/>
          <a:lstStyle>
            <a:lvl1pPr>
              <a:defRPr/>
            </a:lvl1pPr>
          </a:lstStyle>
          <a:p>
            <a:endParaRPr lang="en-US" dirty="0"/>
          </a:p>
        </p:txBody>
      </p:sp>
      <p:sp>
        <p:nvSpPr>
          <p:cNvPr id="11" name="Slide Number Placeholder 8"/>
          <p:cNvSpPr>
            <a:spLocks noGrp="1"/>
          </p:cNvSpPr>
          <p:nvPr>
            <p:ph type="sldNum" sz="quarter" idx="12"/>
          </p:nvPr>
        </p:nvSpPr>
        <p:spPr/>
        <p:txBody>
          <a:bodyPr/>
          <a:lstStyle>
            <a:lvl1pPr>
              <a:defRPr smtClean="0"/>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53254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Date Placeholder 3"/>
          <p:cNvSpPr>
            <a:spLocks noGrp="1"/>
          </p:cNvSpPr>
          <p:nvPr>
            <p:ph type="dt" sz="half" idx="10"/>
          </p:nvPr>
        </p:nvSpPr>
        <p:spPr/>
        <p:txBody>
          <a:bodyPr/>
          <a:lstStyle>
            <a:lvl1pPr>
              <a:defRPr/>
            </a:lvl1pPr>
          </a:lstStyle>
          <a:p>
            <a:fld id="{B61BEF0D-F0BB-DE4B-95CE-6DB70DBA9567}" type="datetimeFigureOut">
              <a:rPr lang="en-US" smtClean="0"/>
              <a:pPr/>
              <a:t>5/27/18</a:t>
            </a:fld>
            <a:endParaRPr lang="en-US" dirty="0"/>
          </a:p>
        </p:txBody>
      </p:sp>
      <p:sp>
        <p:nvSpPr>
          <p:cNvPr id="4" name="Footer Placeholder 4"/>
          <p:cNvSpPr>
            <a:spLocks noGrp="1"/>
          </p:cNvSpPr>
          <p:nvPr>
            <p:ph type="ftr" sz="quarter" idx="11"/>
          </p:nvPr>
        </p:nvSpPr>
        <p:spPr/>
        <p:txBody>
          <a:bodyPr/>
          <a:lstStyle>
            <a:lvl1pPr>
              <a:defRPr/>
            </a:lvl1pPr>
          </a:lstStyle>
          <a:p>
            <a:endParaRPr lang="en-US" dirty="0"/>
          </a:p>
        </p:txBody>
      </p:sp>
      <p:sp>
        <p:nvSpPr>
          <p:cNvPr id="5" name="Slide Number Placeholder 5"/>
          <p:cNvSpPr>
            <a:spLocks noGrp="1"/>
          </p:cNvSpPr>
          <p:nvPr>
            <p:ph type="sldNum" sz="quarter" idx="12"/>
          </p:nvPr>
        </p:nvSpPr>
        <p:spPr/>
        <p:txBody>
          <a:bodyPr/>
          <a:lstStyle>
            <a:lvl1pPr>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0265896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fld id="{B61BEF0D-F0BB-DE4B-95CE-6DB70DBA9567}" type="datetimeFigureOut">
              <a:rPr lang="en-US" smtClean="0"/>
              <a:pPr/>
              <a:t>5/27/18</a:t>
            </a:fld>
            <a:endParaRPr lang="en-US" dirty="0"/>
          </a:p>
        </p:txBody>
      </p:sp>
      <p:sp>
        <p:nvSpPr>
          <p:cNvPr id="3" name="Footer Placeholder 4"/>
          <p:cNvSpPr>
            <a:spLocks noGrp="1"/>
          </p:cNvSpPr>
          <p:nvPr>
            <p:ph type="ftr" sz="quarter" idx="11"/>
          </p:nvPr>
        </p:nvSpPr>
        <p:spPr/>
        <p:txBody>
          <a:bodyPr/>
          <a:lstStyle>
            <a:lvl1pPr>
              <a:defRPr/>
            </a:lvl1pPr>
          </a:lstStyle>
          <a:p>
            <a:endParaRPr lang="en-US" dirty="0"/>
          </a:p>
        </p:txBody>
      </p:sp>
      <p:sp>
        <p:nvSpPr>
          <p:cNvPr id="4" name="Slide Number Placeholder 5"/>
          <p:cNvSpPr>
            <a:spLocks noGrp="1"/>
          </p:cNvSpPr>
          <p:nvPr>
            <p:ph type="sldNum" sz="quarter" idx="12"/>
          </p:nvPr>
        </p:nvSpPr>
        <p:spPr/>
        <p:txBody>
          <a:bodyPr/>
          <a:lstStyle>
            <a:lvl1pPr>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2347935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63387" y="416860"/>
            <a:ext cx="5120640" cy="1994647"/>
          </a:xfrm>
        </p:spPr>
        <p:txBody>
          <a:bodyPr/>
          <a:lstStyle>
            <a:lvl1pPr algn="ctr">
              <a:defRPr sz="4400" b="0"/>
            </a:lvl1pPr>
          </a:lstStyle>
          <a:p>
            <a:r>
              <a:rPr lang="en-US" smtClean="0"/>
              <a:t>Click to edit Master title style</a:t>
            </a:r>
            <a:endParaRPr/>
          </a:p>
        </p:txBody>
      </p:sp>
      <p:sp>
        <p:nvSpPr>
          <p:cNvPr id="3" name="Content Placeholder 2"/>
          <p:cNvSpPr>
            <a:spLocks noGrp="1"/>
          </p:cNvSpPr>
          <p:nvPr>
            <p:ph idx="1"/>
          </p:nvPr>
        </p:nvSpPr>
        <p:spPr>
          <a:xfrm>
            <a:off x="6390043" y="403413"/>
            <a:ext cx="5120640" cy="5722751"/>
          </a:xfrm>
        </p:spPr>
        <p:txBody>
          <a:bodyPr>
            <a:normAutofit/>
          </a:bodyPr>
          <a:lstStyle>
            <a:lvl1pPr>
              <a:defRPr sz="2000"/>
            </a:lvl1pPr>
            <a:lvl2pPr>
              <a:defRPr sz="2000"/>
            </a:lvl2pPr>
            <a:lvl3pPr>
              <a:defRPr sz="1800"/>
            </a:lvl3pPr>
            <a:lvl4pPr>
              <a:defRPr sz="1800"/>
            </a:lvl4pPr>
            <a:lvl5pPr>
              <a:defRPr sz="1800"/>
            </a:lvl5pPr>
            <a:lvl6pPr marL="2290763" indent="-461963">
              <a:defRPr sz="1800"/>
            </a:lvl6pPr>
            <a:lvl7pPr marL="2290763" indent="-461963">
              <a:defRPr sz="1800"/>
            </a:lvl7pPr>
            <a:lvl8pPr marL="2290763" indent="-461963">
              <a:defRPr sz="1800"/>
            </a:lvl8pPr>
            <a:lvl9pPr marL="2290763" indent="-461963">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4" name="Text Placeholder 3"/>
          <p:cNvSpPr>
            <a:spLocks noGrp="1"/>
          </p:cNvSpPr>
          <p:nvPr>
            <p:ph type="body" sz="half" idx="2"/>
          </p:nvPr>
        </p:nvSpPr>
        <p:spPr>
          <a:xfrm>
            <a:off x="663387" y="2438400"/>
            <a:ext cx="5120640" cy="3316942"/>
          </a:xfrm>
        </p:spPr>
        <p:txBody>
          <a:bodyPr>
            <a:normAutofit/>
          </a:bodyPr>
          <a:lstStyle>
            <a:lvl1pPr marL="0" indent="0" algn="ctr">
              <a:spcBef>
                <a:spcPts val="6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fld id="{B61BEF0D-F0BB-DE4B-95CE-6DB70DBA9567}" type="datetimeFigureOut">
              <a:rPr lang="en-US" smtClean="0"/>
              <a:pPr/>
              <a:t>5/27/18</a:t>
            </a:fld>
            <a:endParaRPr lang="en-US" dirty="0"/>
          </a:p>
        </p:txBody>
      </p:sp>
      <p:sp>
        <p:nvSpPr>
          <p:cNvPr id="6" name="Footer Placeholder 4"/>
          <p:cNvSpPr>
            <a:spLocks noGrp="1"/>
          </p:cNvSpPr>
          <p:nvPr>
            <p:ph type="ftr" sz="quarter" idx="11"/>
          </p:nvPr>
        </p:nvSpPr>
        <p:spPr/>
        <p:txBody>
          <a:bodyPr/>
          <a:lstStyle>
            <a:lvl1pPr>
              <a:defRPr/>
            </a:lvl1pPr>
          </a:lstStyle>
          <a:p>
            <a:endParaRPr lang="en-US" dirty="0"/>
          </a:p>
        </p:txBody>
      </p:sp>
      <p:sp>
        <p:nvSpPr>
          <p:cNvPr id="7" name="Slide Number Placeholder 5"/>
          <p:cNvSpPr>
            <a:spLocks noGrp="1"/>
          </p:cNvSpPr>
          <p:nvPr>
            <p:ph type="sldNum" sz="quarter" idx="12"/>
          </p:nvPr>
        </p:nvSpPr>
        <p:spPr/>
        <p:txBody>
          <a:bodyPr/>
          <a:lstStyle>
            <a:lvl1pPr>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5781588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63387" y="416860"/>
            <a:ext cx="5120640" cy="1994647"/>
          </a:xfrm>
        </p:spPr>
        <p:txBody>
          <a:bodyPr/>
          <a:lstStyle>
            <a:lvl1pPr algn="ctr">
              <a:defRPr sz="4400" b="0"/>
            </a:lvl1pPr>
          </a:lstStyle>
          <a:p>
            <a:r>
              <a:rPr lang="en-US" smtClean="0"/>
              <a:t>Click to edit Master title style</a:t>
            </a:r>
            <a:endParaRPr/>
          </a:p>
        </p:txBody>
      </p:sp>
      <p:sp>
        <p:nvSpPr>
          <p:cNvPr id="4" name="Text Placeholder 3"/>
          <p:cNvSpPr>
            <a:spLocks noGrp="1"/>
          </p:cNvSpPr>
          <p:nvPr>
            <p:ph type="body" sz="half" idx="2"/>
          </p:nvPr>
        </p:nvSpPr>
        <p:spPr>
          <a:xfrm>
            <a:off x="663387" y="2438400"/>
            <a:ext cx="5120640" cy="3316942"/>
          </a:xfrm>
        </p:spPr>
        <p:txBody>
          <a:bodyPr>
            <a:normAutofit/>
          </a:bodyPr>
          <a:lstStyle>
            <a:lvl1pPr marL="0" indent="0" algn="ctr">
              <a:spcBef>
                <a:spcPts val="6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8" name="Picture Placeholder 2"/>
          <p:cNvSpPr>
            <a:spLocks noGrp="1"/>
          </p:cNvSpPr>
          <p:nvPr>
            <p:ph type="pic" idx="1"/>
          </p:nvPr>
        </p:nvSpPr>
        <p:spPr>
          <a:xfrm>
            <a:off x="6406727" y="430306"/>
            <a:ext cx="5120640" cy="5432612"/>
          </a:xfrm>
          <a:solidFill>
            <a:schemeClr val="bg1">
              <a:lumMod val="85000"/>
            </a:schemeClr>
          </a:solidFill>
          <a:ln w="127000" cap="sq">
            <a:solidFill>
              <a:schemeClr val="bg1"/>
            </a:solidFill>
            <a:miter lim="800000"/>
          </a:ln>
          <a:effectLst>
            <a:outerShdw blurRad="76200" dist="12700" dir="5400000" sx="100500" sy="100500" rotWithShape="0">
              <a:prstClr val="black">
                <a:alpha val="30000"/>
              </a:prstClr>
            </a:outerShdw>
          </a:effectLst>
          <a:scene3d>
            <a:camera prst="orthographicFront"/>
            <a:lightRig rig="threePt" dir="t"/>
          </a:scene3d>
          <a:sp3d extrusionH="50800">
            <a:extrusionClr>
              <a:schemeClr val="tx1"/>
            </a:extrusionClr>
            <a:contourClr>
              <a:schemeClr val="tx1"/>
            </a:contourClr>
          </a:sp3d>
        </p:spPr>
        <p:txBody>
          <a:bodyPr rtlCol="0">
            <a:normAutofit/>
          </a:bodyPr>
          <a:lstStyle>
            <a:lvl1pPr marL="457200" indent="-457200" algn="l" defTabSz="914400" rtl="0" eaLnBrk="1" latinLnBrk="0" hangingPunct="1">
              <a:spcBef>
                <a:spcPts val="2000"/>
              </a:spcBef>
              <a:buClr>
                <a:schemeClr val="accent2">
                  <a:lumMod val="50000"/>
                  <a:lumOff val="50000"/>
                </a:schemeClr>
              </a:buClr>
              <a:buSzPct val="75000"/>
              <a:buFont typeface="Wingdings 2" pitchFamily="18" charset="2"/>
              <a:buNone/>
              <a:defRPr sz="2200" kern="1200">
                <a:solidFill>
                  <a:schemeClr val="tx1">
                    <a:lumMod val="75000"/>
                    <a:lumOff val="2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noProof="0"/>
          </a:p>
        </p:txBody>
      </p:sp>
      <p:sp>
        <p:nvSpPr>
          <p:cNvPr id="5" name="Date Placeholder 3"/>
          <p:cNvSpPr>
            <a:spLocks noGrp="1"/>
          </p:cNvSpPr>
          <p:nvPr>
            <p:ph type="dt" sz="half" idx="10"/>
          </p:nvPr>
        </p:nvSpPr>
        <p:spPr/>
        <p:txBody>
          <a:bodyPr/>
          <a:lstStyle>
            <a:lvl1pPr>
              <a:defRPr/>
            </a:lvl1pPr>
          </a:lstStyle>
          <a:p>
            <a:fld id="{B61BEF0D-F0BB-DE4B-95CE-6DB70DBA9567}" type="datetimeFigureOut">
              <a:rPr lang="en-US" smtClean="0"/>
              <a:pPr/>
              <a:t>5/27/18</a:t>
            </a:fld>
            <a:endParaRPr lang="en-US" dirty="0"/>
          </a:p>
        </p:txBody>
      </p:sp>
      <p:sp>
        <p:nvSpPr>
          <p:cNvPr id="6" name="Footer Placeholder 4"/>
          <p:cNvSpPr>
            <a:spLocks noGrp="1"/>
          </p:cNvSpPr>
          <p:nvPr>
            <p:ph type="ftr" sz="quarter" idx="11"/>
          </p:nvPr>
        </p:nvSpPr>
        <p:spPr/>
        <p:txBody>
          <a:bodyPr/>
          <a:lstStyle>
            <a:lvl1pPr>
              <a:defRPr/>
            </a:lvl1pPr>
          </a:lstStyle>
          <a:p>
            <a:endParaRPr lang="en-US" dirty="0"/>
          </a:p>
        </p:txBody>
      </p:sp>
      <p:sp>
        <p:nvSpPr>
          <p:cNvPr id="7" name="Slide Number Placeholder 5"/>
          <p:cNvSpPr>
            <a:spLocks noGrp="1"/>
          </p:cNvSpPr>
          <p:nvPr>
            <p:ph type="sldNum" sz="quarter" idx="12"/>
          </p:nvPr>
        </p:nvSpPr>
        <p:spPr/>
        <p:txBody>
          <a:bodyPr/>
          <a:lstStyle>
            <a:lvl1pPr>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5293336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vl7pPr marL="2743200" indent="-457200">
              <a:defRPr/>
            </a:lvl7pPr>
            <a:lvl8pPr marL="2743200" indent="-457200">
              <a:defRPr/>
            </a:lvl8pPr>
            <a:lvl9pPr marL="2743200" indent="-457200">
              <a:defRPr/>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4" name="Date Placeholder 3"/>
          <p:cNvSpPr>
            <a:spLocks noGrp="1"/>
          </p:cNvSpPr>
          <p:nvPr>
            <p:ph type="dt" sz="half" idx="10"/>
          </p:nvPr>
        </p:nvSpPr>
        <p:spPr/>
        <p:txBody>
          <a:bodyPr/>
          <a:lstStyle>
            <a:lvl1pPr>
              <a:defRPr/>
            </a:lvl1pPr>
          </a:lstStyle>
          <a:p>
            <a:fld id="{B61BEF0D-F0BB-DE4B-95CE-6DB70DBA9567}" type="datetimeFigureOut">
              <a:rPr lang="en-US" smtClean="0"/>
              <a:pPr/>
              <a:t>5/27/18</a:t>
            </a:fld>
            <a:endParaRPr lang="en-US" dirty="0"/>
          </a:p>
        </p:txBody>
      </p:sp>
      <p:sp>
        <p:nvSpPr>
          <p:cNvPr id="5" name="Footer Placeholder 4"/>
          <p:cNvSpPr>
            <a:spLocks noGrp="1"/>
          </p:cNvSpPr>
          <p:nvPr>
            <p:ph type="ftr" sz="quarter" idx="11"/>
          </p:nvPr>
        </p:nvSpPr>
        <p:spPr/>
        <p:txBody>
          <a:bodyPr/>
          <a:lstStyle>
            <a:lvl1pPr>
              <a:defRPr/>
            </a:lvl1pPr>
          </a:lstStyle>
          <a:p>
            <a:endParaRPr lang="en-US" dirty="0"/>
          </a:p>
        </p:txBody>
      </p:sp>
      <p:sp>
        <p:nvSpPr>
          <p:cNvPr id="6" name="Slide Number Placeholder 5"/>
          <p:cNvSpPr>
            <a:spLocks noGrp="1"/>
          </p:cNvSpPr>
          <p:nvPr>
            <p:ph type="sldNum" sz="quarter" idx="12"/>
          </p:nvPr>
        </p:nvSpPr>
        <p:spPr/>
        <p:txBody>
          <a:bodyPr/>
          <a:lstStyle>
            <a:lvl1pPr>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3416867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681883" y="417513"/>
            <a:ext cx="2133600" cy="5708650"/>
          </a:xfrm>
        </p:spPr>
        <p:txBody>
          <a:bodyPr vert="eaVert"/>
          <a:lstStyle/>
          <a:p>
            <a:r>
              <a:rPr lang="en-US" smtClean="0"/>
              <a:t>Click to edit Master title style</a:t>
            </a:r>
            <a:endParaRPr/>
          </a:p>
        </p:txBody>
      </p:sp>
      <p:sp>
        <p:nvSpPr>
          <p:cNvPr id="3" name="Vertical Text Placeholder 2"/>
          <p:cNvSpPr>
            <a:spLocks noGrp="1"/>
          </p:cNvSpPr>
          <p:nvPr>
            <p:ph type="body" orient="vert" idx="1"/>
          </p:nvPr>
        </p:nvSpPr>
        <p:spPr>
          <a:xfrm>
            <a:off x="681566" y="417513"/>
            <a:ext cx="8665633" cy="5708650"/>
          </a:xfrm>
        </p:spPr>
        <p:txBody>
          <a:bodyPr vert="eaVert"/>
          <a:lstStyle>
            <a:lvl5pPr>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4" name="Date Placeholder 3"/>
          <p:cNvSpPr>
            <a:spLocks noGrp="1"/>
          </p:cNvSpPr>
          <p:nvPr>
            <p:ph type="dt" sz="half" idx="10"/>
          </p:nvPr>
        </p:nvSpPr>
        <p:spPr/>
        <p:txBody>
          <a:bodyPr/>
          <a:lstStyle>
            <a:lvl1pPr>
              <a:defRPr/>
            </a:lvl1pPr>
          </a:lstStyle>
          <a:p>
            <a:fld id="{B61BEF0D-F0BB-DE4B-95CE-6DB70DBA9567}" type="datetimeFigureOut">
              <a:rPr lang="en-US" smtClean="0"/>
              <a:pPr/>
              <a:t>5/27/18</a:t>
            </a:fld>
            <a:endParaRPr lang="en-US" dirty="0"/>
          </a:p>
        </p:txBody>
      </p:sp>
      <p:sp>
        <p:nvSpPr>
          <p:cNvPr id="5" name="Footer Placeholder 4"/>
          <p:cNvSpPr>
            <a:spLocks noGrp="1"/>
          </p:cNvSpPr>
          <p:nvPr>
            <p:ph type="ftr" sz="quarter" idx="11"/>
          </p:nvPr>
        </p:nvSpPr>
        <p:spPr/>
        <p:txBody>
          <a:bodyPr/>
          <a:lstStyle>
            <a:lvl1pPr>
              <a:defRPr/>
            </a:lvl1pPr>
          </a:lstStyle>
          <a:p>
            <a:endParaRPr lang="en-US" dirty="0"/>
          </a:p>
        </p:txBody>
      </p:sp>
      <p:sp>
        <p:nvSpPr>
          <p:cNvPr id="6" name="Slide Number Placeholder 5"/>
          <p:cNvSpPr>
            <a:spLocks noGrp="1"/>
          </p:cNvSpPr>
          <p:nvPr>
            <p:ph type="sldNum" sz="quarter" idx="12"/>
          </p:nvPr>
        </p:nvSpPr>
        <p:spPr/>
        <p:txBody>
          <a:bodyPr/>
          <a:lstStyle>
            <a:lvl1pPr>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71427081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losing">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2" name="Date Placeholder 2"/>
          <p:cNvSpPr>
            <a:spLocks noGrp="1"/>
          </p:cNvSpPr>
          <p:nvPr>
            <p:ph type="dt" sz="half" idx="10"/>
          </p:nvPr>
        </p:nvSpPr>
        <p:spPr/>
        <p:txBody>
          <a:bodyPr/>
          <a:lstStyle>
            <a:lvl1pPr>
              <a:defRPr smtClean="0">
                <a:effectLst>
                  <a:outerShdw blurRad="38100" dist="38100" dir="2700000" algn="tl">
                    <a:srgbClr val="000000"/>
                  </a:outerShdw>
                </a:effectLst>
                <a:latin typeface="Book Antiqua" panose="02040602050305030304" pitchFamily="18" charset="0"/>
              </a:defRPr>
            </a:lvl1pPr>
          </a:lstStyle>
          <a:p>
            <a:fld id="{B61BEF0D-F0BB-DE4B-95CE-6DB70DBA9567}" type="datetimeFigureOut">
              <a:rPr lang="en-US" smtClean="0"/>
              <a:pPr/>
              <a:t>5/27/18</a:t>
            </a:fld>
            <a:endParaRPr lang="en-US" dirty="0"/>
          </a:p>
        </p:txBody>
      </p:sp>
      <p:sp>
        <p:nvSpPr>
          <p:cNvPr id="3" name="Footer Placeholder 3"/>
          <p:cNvSpPr>
            <a:spLocks noGrp="1"/>
          </p:cNvSpPr>
          <p:nvPr>
            <p:ph type="ftr" sz="quarter" idx="11"/>
          </p:nvPr>
        </p:nvSpPr>
        <p:spPr/>
        <p:txBody>
          <a:bodyPr/>
          <a:lstStyle>
            <a:lvl1pPr marL="0" algn="ctr" defTabSz="914400" rtl="0" eaLnBrk="1" latinLnBrk="0" hangingPunct="1">
              <a:defRPr sz="1100" kern="1200">
                <a:solidFill>
                  <a:schemeClr val="bg1">
                    <a:lumMod val="75000"/>
                    <a:lumOff val="25000"/>
                  </a:schemeClr>
                </a:solidFill>
                <a:effectLst>
                  <a:outerShdw blurRad="25400" dist="12700" dir="4200000" algn="ctr" rotWithShape="0">
                    <a:schemeClr val="tx1">
                      <a:alpha val="40000"/>
                    </a:schemeClr>
                  </a:outerShdw>
                </a:effectLst>
                <a:latin typeface="+mn-lt"/>
                <a:ea typeface="+mn-ea"/>
                <a:cs typeface="+mn-cs"/>
              </a:defRPr>
            </a:lvl1pPr>
          </a:lstStyle>
          <a:p>
            <a:endParaRPr lang="en-US" dirty="0"/>
          </a:p>
        </p:txBody>
      </p:sp>
      <p:sp>
        <p:nvSpPr>
          <p:cNvPr id="4" name="Slide Number Placeholder 4"/>
          <p:cNvSpPr>
            <a:spLocks noGrp="1"/>
          </p:cNvSpPr>
          <p:nvPr>
            <p:ph type="sldNum" sz="quarter" idx="12"/>
          </p:nvPr>
        </p:nvSpPr>
        <p:spPr/>
        <p:txBody>
          <a:bodyPr/>
          <a:lstStyle>
            <a:lvl1pPr>
              <a:defRPr smtClean="0">
                <a:effectLst>
                  <a:outerShdw blurRad="38100" dist="38100" dir="2700000" algn="tl">
                    <a:srgbClr val="000000"/>
                  </a:outerShdw>
                </a:effectLst>
                <a:latin typeface="Book Antiqua" panose="02040602050305030304" pitchFamily="18" charset="0"/>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87886352"/>
      </p:ext>
    </p:extLst>
  </p:cSld>
  <p:clrMapOvr>
    <a:overrideClrMapping bg1="dk1" tx1="lt1" bg2="dk2" tx2="lt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theme" Target="../theme/theme1.xml"/><Relationship Id="rId15" Type="http://schemas.openxmlformats.org/officeDocument/2006/relationships/image" Target="../media/image4.jpe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5"/>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64634" y="93663"/>
            <a:ext cx="10862733" cy="14525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bodyPr>
          <a:lstStyle/>
          <a:p>
            <a:pPr lvl="0"/>
            <a:r>
              <a:rPr lang="en-US" altLang="en-US" smtClean="0"/>
              <a:t>Click to edit Master title style</a:t>
            </a:r>
          </a:p>
        </p:txBody>
      </p:sp>
      <p:sp>
        <p:nvSpPr>
          <p:cNvPr id="1027" name="Text Placeholder 2"/>
          <p:cNvSpPr>
            <a:spLocks noGrp="1"/>
          </p:cNvSpPr>
          <p:nvPr>
            <p:ph type="body" idx="1"/>
          </p:nvPr>
        </p:nvSpPr>
        <p:spPr bwMode="auto">
          <a:xfrm>
            <a:off x="664634" y="1762125"/>
            <a:ext cx="10862733" cy="436403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4" name="Date Placeholder 3"/>
          <p:cNvSpPr>
            <a:spLocks noGrp="1"/>
          </p:cNvSpPr>
          <p:nvPr>
            <p:ph type="dt" sz="half" idx="2"/>
          </p:nvPr>
        </p:nvSpPr>
        <p:spPr>
          <a:xfrm>
            <a:off x="251884" y="6356351"/>
            <a:ext cx="2844800" cy="365125"/>
          </a:xfrm>
          <a:prstGeom prst="rect">
            <a:avLst/>
          </a:prstGeom>
        </p:spPr>
        <p:txBody>
          <a:bodyPr vert="horz" wrap="square" lIns="91440" tIns="45720" rIns="91440" bIns="45720" numCol="1" anchor="ctr" anchorCtr="0" compatLnSpc="1">
            <a:prstTxWarp prst="textNoShape">
              <a:avLst/>
            </a:prstTxWarp>
          </a:bodyPr>
          <a:lstStyle>
            <a:lvl1pPr eaLnBrk="1" hangingPunct="1">
              <a:defRPr sz="1100" smtClean="0">
                <a:solidFill>
                  <a:srgbClr val="6D6452"/>
                </a:solidFill>
              </a:defRPr>
            </a:lvl1pPr>
          </a:lstStyle>
          <a:p>
            <a:fld id="{B61BEF0D-F0BB-DE4B-95CE-6DB70DBA9567}" type="datetimeFigureOut">
              <a:rPr lang="en-US" smtClean="0"/>
              <a:pPr/>
              <a:t>5/27/18</a:t>
            </a:fld>
            <a:endParaRPr lang="en-US" dirty="0"/>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eaLnBrk="1" hangingPunct="1">
              <a:defRPr sz="1100">
                <a:solidFill>
                  <a:schemeClr val="tx1">
                    <a:lumMod val="75000"/>
                    <a:lumOff val="25000"/>
                  </a:schemeClr>
                </a:solidFill>
                <a:latin typeface="Gill Sans MT" charset="0"/>
                <a:ea typeface="ＭＳ Ｐゴシック" charset="0"/>
                <a:cs typeface="ＭＳ Ｐゴシック" charset="0"/>
              </a:defRPr>
            </a:lvl1pPr>
          </a:lstStyle>
          <a:p>
            <a:endParaRPr lang="en-US" dirty="0"/>
          </a:p>
        </p:txBody>
      </p:sp>
      <p:sp>
        <p:nvSpPr>
          <p:cNvPr id="6" name="Slide Number Placeholder 5"/>
          <p:cNvSpPr>
            <a:spLocks noGrp="1"/>
          </p:cNvSpPr>
          <p:nvPr>
            <p:ph type="sldNum" sz="quarter" idx="4"/>
          </p:nvPr>
        </p:nvSpPr>
        <p:spPr>
          <a:xfrm>
            <a:off x="9091084" y="6356351"/>
            <a:ext cx="28448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100" smtClean="0">
                <a:solidFill>
                  <a:srgbClr val="6D6452"/>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128074050"/>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Lst>
  <p:txStyles>
    <p:titleStyle>
      <a:lvl1pPr algn="ctr" rtl="0" eaLnBrk="1" fontAlgn="base" hangingPunct="1">
        <a:spcBef>
          <a:spcPct val="0"/>
        </a:spcBef>
        <a:spcAft>
          <a:spcPct val="0"/>
        </a:spcAft>
        <a:defRPr sz="5000" kern="1200">
          <a:solidFill>
            <a:schemeClr val="tx1"/>
          </a:solidFill>
          <a:latin typeface="+mj-lt"/>
          <a:ea typeface="MS PGothic" panose="020B0600070205080204" pitchFamily="34" charset="-128"/>
          <a:cs typeface="ＭＳ Ｐゴシック" charset="0"/>
        </a:defRPr>
      </a:lvl1pPr>
      <a:lvl2pPr algn="ctr" rtl="0" eaLnBrk="1" fontAlgn="base" hangingPunct="1">
        <a:spcBef>
          <a:spcPct val="0"/>
        </a:spcBef>
        <a:spcAft>
          <a:spcPct val="0"/>
        </a:spcAft>
        <a:defRPr sz="5000">
          <a:solidFill>
            <a:schemeClr val="tx1"/>
          </a:solidFill>
          <a:latin typeface="Book Antiqua" charset="0"/>
          <a:ea typeface="MS PGothic" panose="020B0600070205080204" pitchFamily="34" charset="-128"/>
          <a:cs typeface="ＭＳ Ｐゴシック" charset="0"/>
        </a:defRPr>
      </a:lvl2pPr>
      <a:lvl3pPr algn="ctr" rtl="0" eaLnBrk="1" fontAlgn="base" hangingPunct="1">
        <a:spcBef>
          <a:spcPct val="0"/>
        </a:spcBef>
        <a:spcAft>
          <a:spcPct val="0"/>
        </a:spcAft>
        <a:defRPr sz="5000">
          <a:solidFill>
            <a:schemeClr val="tx1"/>
          </a:solidFill>
          <a:latin typeface="Book Antiqua" charset="0"/>
          <a:ea typeface="MS PGothic" panose="020B0600070205080204" pitchFamily="34" charset="-128"/>
          <a:cs typeface="ＭＳ Ｐゴシック" charset="0"/>
        </a:defRPr>
      </a:lvl3pPr>
      <a:lvl4pPr algn="ctr" rtl="0" eaLnBrk="1" fontAlgn="base" hangingPunct="1">
        <a:spcBef>
          <a:spcPct val="0"/>
        </a:spcBef>
        <a:spcAft>
          <a:spcPct val="0"/>
        </a:spcAft>
        <a:defRPr sz="5000">
          <a:solidFill>
            <a:schemeClr val="tx1"/>
          </a:solidFill>
          <a:latin typeface="Book Antiqua" charset="0"/>
          <a:ea typeface="MS PGothic" panose="020B0600070205080204" pitchFamily="34" charset="-128"/>
          <a:cs typeface="ＭＳ Ｐゴシック" charset="0"/>
        </a:defRPr>
      </a:lvl4pPr>
      <a:lvl5pPr algn="ctr" rtl="0" eaLnBrk="1" fontAlgn="base" hangingPunct="1">
        <a:spcBef>
          <a:spcPct val="0"/>
        </a:spcBef>
        <a:spcAft>
          <a:spcPct val="0"/>
        </a:spcAft>
        <a:defRPr sz="5000">
          <a:solidFill>
            <a:schemeClr val="tx1"/>
          </a:solidFill>
          <a:latin typeface="Book Antiqua" charset="0"/>
          <a:ea typeface="MS PGothic" panose="020B0600070205080204" pitchFamily="34" charset="-128"/>
          <a:cs typeface="ＭＳ Ｐゴシック" charset="0"/>
        </a:defRPr>
      </a:lvl5pPr>
      <a:lvl6pPr marL="457200" algn="ctr" rtl="0" eaLnBrk="1" fontAlgn="base" hangingPunct="1">
        <a:spcBef>
          <a:spcPct val="0"/>
        </a:spcBef>
        <a:spcAft>
          <a:spcPct val="0"/>
        </a:spcAft>
        <a:defRPr sz="5000">
          <a:solidFill>
            <a:schemeClr val="tx1"/>
          </a:solidFill>
          <a:latin typeface="Book Antiqua" charset="0"/>
          <a:ea typeface="ＭＳ Ｐゴシック" charset="0"/>
          <a:cs typeface="ＭＳ Ｐゴシック" charset="0"/>
        </a:defRPr>
      </a:lvl6pPr>
      <a:lvl7pPr marL="914400" algn="ctr" rtl="0" eaLnBrk="1" fontAlgn="base" hangingPunct="1">
        <a:spcBef>
          <a:spcPct val="0"/>
        </a:spcBef>
        <a:spcAft>
          <a:spcPct val="0"/>
        </a:spcAft>
        <a:defRPr sz="5000">
          <a:solidFill>
            <a:schemeClr val="tx1"/>
          </a:solidFill>
          <a:latin typeface="Book Antiqua" charset="0"/>
          <a:ea typeface="ＭＳ Ｐゴシック" charset="0"/>
          <a:cs typeface="ＭＳ Ｐゴシック" charset="0"/>
        </a:defRPr>
      </a:lvl7pPr>
      <a:lvl8pPr marL="1371600" algn="ctr" rtl="0" eaLnBrk="1" fontAlgn="base" hangingPunct="1">
        <a:spcBef>
          <a:spcPct val="0"/>
        </a:spcBef>
        <a:spcAft>
          <a:spcPct val="0"/>
        </a:spcAft>
        <a:defRPr sz="5000">
          <a:solidFill>
            <a:schemeClr val="tx1"/>
          </a:solidFill>
          <a:latin typeface="Book Antiqua" charset="0"/>
          <a:ea typeface="ＭＳ Ｐゴシック" charset="0"/>
          <a:cs typeface="ＭＳ Ｐゴシック" charset="0"/>
        </a:defRPr>
      </a:lvl8pPr>
      <a:lvl9pPr marL="1828800" algn="ctr" rtl="0" eaLnBrk="1" fontAlgn="base" hangingPunct="1">
        <a:spcBef>
          <a:spcPct val="0"/>
        </a:spcBef>
        <a:spcAft>
          <a:spcPct val="0"/>
        </a:spcAft>
        <a:defRPr sz="5000">
          <a:solidFill>
            <a:schemeClr val="tx1"/>
          </a:solidFill>
          <a:latin typeface="Book Antiqua" charset="0"/>
          <a:ea typeface="ＭＳ Ｐゴシック" charset="0"/>
          <a:cs typeface="ＭＳ Ｐゴシック" charset="0"/>
        </a:defRPr>
      </a:lvl9pPr>
    </p:titleStyle>
    <p:bodyStyle>
      <a:lvl1pPr marL="457200" indent="-457200" algn="l" rtl="0" eaLnBrk="1" fontAlgn="base" hangingPunct="1">
        <a:spcBef>
          <a:spcPts val="2000"/>
        </a:spcBef>
        <a:spcAft>
          <a:spcPct val="0"/>
        </a:spcAft>
        <a:buClr>
          <a:srgbClr val="6D6452"/>
        </a:buClr>
        <a:buSzPct val="75000"/>
        <a:buFont typeface="Wingdings 2" panose="05020102010507070707" pitchFamily="18" charset="2"/>
        <a:buChar char=""/>
        <a:defRPr sz="2200" kern="1200">
          <a:solidFill>
            <a:srgbClr val="6D6452"/>
          </a:solidFill>
          <a:latin typeface="+mn-lt"/>
          <a:ea typeface="MS PGothic" panose="020B0600070205080204" pitchFamily="34" charset="-128"/>
          <a:cs typeface="ＭＳ Ｐゴシック" charset="0"/>
        </a:defRPr>
      </a:lvl1pPr>
      <a:lvl2pPr marL="914400" indent="-457200" algn="l" rtl="0" eaLnBrk="1" fontAlgn="base" hangingPunct="1">
        <a:spcBef>
          <a:spcPts val="600"/>
        </a:spcBef>
        <a:spcAft>
          <a:spcPct val="0"/>
        </a:spcAft>
        <a:buClr>
          <a:srgbClr val="A49A85"/>
        </a:buClr>
        <a:buSzPct val="75000"/>
        <a:buFont typeface="Wingdings 2" panose="05020102010507070707" pitchFamily="18" charset="2"/>
        <a:buChar char=""/>
        <a:defRPr sz="2000" kern="1200">
          <a:solidFill>
            <a:srgbClr val="6D6452"/>
          </a:solidFill>
          <a:latin typeface="+mn-lt"/>
          <a:ea typeface="MS PGothic" panose="020B0600070205080204" pitchFamily="34" charset="-128"/>
          <a:cs typeface="+mn-cs"/>
        </a:defRPr>
      </a:lvl2pPr>
      <a:lvl3pPr marL="1371600" indent="-457200" algn="l" rtl="0" eaLnBrk="1" fontAlgn="base" hangingPunct="1">
        <a:spcBef>
          <a:spcPts val="600"/>
        </a:spcBef>
        <a:spcAft>
          <a:spcPct val="0"/>
        </a:spcAft>
        <a:buClr>
          <a:srgbClr val="6D6452"/>
        </a:buClr>
        <a:buSzPct val="75000"/>
        <a:buFont typeface="Wingdings 2" panose="05020102010507070707" pitchFamily="18" charset="2"/>
        <a:buChar char=""/>
        <a:defRPr kern="1200">
          <a:solidFill>
            <a:srgbClr val="6D6452"/>
          </a:solidFill>
          <a:latin typeface="+mn-lt"/>
          <a:ea typeface="MS PGothic" panose="020B0600070205080204" pitchFamily="34" charset="-128"/>
          <a:cs typeface="+mn-cs"/>
        </a:defRPr>
      </a:lvl3pPr>
      <a:lvl4pPr marL="1828800" indent="-457200" algn="l" rtl="0" eaLnBrk="1" fontAlgn="base" hangingPunct="1">
        <a:spcBef>
          <a:spcPts val="600"/>
        </a:spcBef>
        <a:spcAft>
          <a:spcPct val="0"/>
        </a:spcAft>
        <a:buClr>
          <a:srgbClr val="A49A85"/>
        </a:buClr>
        <a:buSzPct val="75000"/>
        <a:buFont typeface="Wingdings 2" panose="05020102010507070707" pitchFamily="18" charset="2"/>
        <a:buChar char=""/>
        <a:defRPr kern="1200">
          <a:solidFill>
            <a:srgbClr val="6D6452"/>
          </a:solidFill>
          <a:latin typeface="+mn-lt"/>
          <a:ea typeface="MS PGothic" panose="020B0600070205080204" pitchFamily="34" charset="-128"/>
          <a:cs typeface="+mn-cs"/>
        </a:defRPr>
      </a:lvl4pPr>
      <a:lvl5pPr marL="2286000" indent="-457200" algn="l" rtl="0" eaLnBrk="1" fontAlgn="base" hangingPunct="1">
        <a:spcBef>
          <a:spcPts val="600"/>
        </a:spcBef>
        <a:spcAft>
          <a:spcPct val="0"/>
        </a:spcAft>
        <a:buClr>
          <a:srgbClr val="6D6452"/>
        </a:buClr>
        <a:buSzPct val="75000"/>
        <a:buFont typeface="Wingdings 2" panose="05020102010507070707" pitchFamily="18" charset="2"/>
        <a:buChar char=""/>
        <a:defRPr kern="1200">
          <a:solidFill>
            <a:srgbClr val="6D6452"/>
          </a:solidFill>
          <a:latin typeface="+mn-lt"/>
          <a:ea typeface="MS PGothic" panose="020B0600070205080204" pitchFamily="34" charset="-128"/>
          <a:cs typeface="+mn-cs"/>
        </a:defRPr>
      </a:lvl5pPr>
      <a:lvl6pPr marL="2743200" indent="-461963" algn="l" defTabSz="914400" rtl="0" eaLnBrk="1" latinLnBrk="0" hangingPunct="1">
        <a:spcBef>
          <a:spcPct val="20000"/>
        </a:spcBef>
        <a:buClr>
          <a:schemeClr val="tx1">
            <a:lumMod val="50000"/>
            <a:lumOff val="50000"/>
          </a:schemeClr>
        </a:buClr>
        <a:buSzPct val="75000"/>
        <a:buFont typeface="Wingdings 2" pitchFamily="18" charset="2"/>
        <a:buChar char=""/>
        <a:defRPr lang="en-US" sz="1800" kern="1200" dirty="0" smtClean="0">
          <a:solidFill>
            <a:schemeClr val="tx1">
              <a:lumMod val="75000"/>
              <a:lumOff val="25000"/>
            </a:schemeClr>
          </a:solidFill>
          <a:latin typeface="+mn-lt"/>
          <a:ea typeface="+mn-ea"/>
          <a:cs typeface="+mn-cs"/>
        </a:defRPr>
      </a:lvl6pPr>
      <a:lvl7pPr marL="3205163" indent="-461963" algn="l" defTabSz="914400" rtl="0" eaLnBrk="1" latinLnBrk="0" hangingPunct="1">
        <a:spcBef>
          <a:spcPct val="20000"/>
        </a:spcBef>
        <a:buClr>
          <a:schemeClr val="tx1">
            <a:lumMod val="75000"/>
            <a:lumOff val="25000"/>
          </a:schemeClr>
        </a:buClr>
        <a:buSzPct val="75000"/>
        <a:buFont typeface="Wingdings 2" pitchFamily="18" charset="2"/>
        <a:buChar char=""/>
        <a:defRPr lang="en-US" sz="1800" kern="1200" dirty="0" smtClean="0">
          <a:solidFill>
            <a:schemeClr val="tx1">
              <a:lumMod val="75000"/>
              <a:lumOff val="25000"/>
            </a:schemeClr>
          </a:solidFill>
          <a:latin typeface="+mn-lt"/>
          <a:ea typeface="+mn-ea"/>
          <a:cs typeface="+mn-cs"/>
        </a:defRPr>
      </a:lvl7pPr>
      <a:lvl8pPr marL="3657600" indent="-461963" algn="l" defTabSz="914400" rtl="0" eaLnBrk="1" latinLnBrk="0" hangingPunct="1">
        <a:spcBef>
          <a:spcPct val="20000"/>
        </a:spcBef>
        <a:buClr>
          <a:schemeClr val="tx1">
            <a:lumMod val="50000"/>
            <a:lumOff val="50000"/>
          </a:schemeClr>
        </a:buClr>
        <a:buSzPct val="75000"/>
        <a:buFont typeface="Wingdings 2" pitchFamily="18" charset="2"/>
        <a:buChar char=""/>
        <a:defRPr lang="en-US" sz="1800" kern="1200" dirty="0" smtClean="0">
          <a:solidFill>
            <a:schemeClr val="tx1">
              <a:lumMod val="75000"/>
              <a:lumOff val="25000"/>
            </a:schemeClr>
          </a:solidFill>
          <a:latin typeface="+mn-lt"/>
          <a:ea typeface="+mn-ea"/>
          <a:cs typeface="+mn-cs"/>
        </a:defRPr>
      </a:lvl8pPr>
      <a:lvl9pPr marL="4119563" indent="-461963" algn="l" defTabSz="914400" rtl="0" eaLnBrk="1" latinLnBrk="0" hangingPunct="1">
        <a:spcBef>
          <a:spcPct val="20000"/>
        </a:spcBef>
        <a:buClr>
          <a:schemeClr val="tx1">
            <a:lumMod val="75000"/>
            <a:lumOff val="25000"/>
          </a:schemeClr>
        </a:buClr>
        <a:buSzPct val="75000"/>
        <a:buFont typeface="Wingdings 2" pitchFamily="18" charset="2"/>
        <a:buChar char=""/>
        <a:defRPr lang="en-US" sz="1800" kern="1200" dirty="0">
          <a:solidFill>
            <a:schemeClr val="tx1">
              <a:lumMod val="75000"/>
              <a:lumOff val="2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err="1" smtClean="0"/>
              <a:t>Geenwood</a:t>
            </a:r>
            <a:endParaRPr lang="en-GB" dirty="0"/>
          </a:p>
        </p:txBody>
      </p:sp>
      <p:sp>
        <p:nvSpPr>
          <p:cNvPr id="3" name="Subtitle 2"/>
          <p:cNvSpPr>
            <a:spLocks noGrp="1"/>
          </p:cNvSpPr>
          <p:nvPr>
            <p:ph type="subTitle" idx="1"/>
          </p:nvPr>
        </p:nvSpPr>
        <p:spPr/>
        <p:txBody>
          <a:bodyPr/>
          <a:lstStyle/>
          <a:p>
            <a:r>
              <a:rPr lang="en-GB" dirty="0" smtClean="0"/>
              <a:t>Ratio Analysis Solution</a:t>
            </a:r>
            <a:endParaRPr lang="en-GB" dirty="0"/>
          </a:p>
        </p:txBody>
      </p:sp>
    </p:spTree>
    <p:extLst>
      <p:ext uri="{BB962C8B-B14F-4D97-AF65-F5344CB8AC3E}">
        <p14:creationId xmlns:p14="http://schemas.microsoft.com/office/powerpoint/2010/main" val="31479810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49395" y="2967681"/>
            <a:ext cx="9601200" cy="1485900"/>
          </a:xfrm>
        </p:spPr>
        <p:txBody>
          <a:bodyPr/>
          <a:lstStyle/>
          <a:p>
            <a:pPr algn="ctr"/>
            <a:r>
              <a:rPr lang="en-GB" dirty="0" smtClean="0"/>
              <a:t>Profitability Ratios</a:t>
            </a:r>
            <a:endParaRPr lang="en-GB" dirty="0"/>
          </a:p>
        </p:txBody>
      </p:sp>
    </p:spTree>
    <p:extLst>
      <p:ext uri="{BB962C8B-B14F-4D97-AF65-F5344CB8AC3E}">
        <p14:creationId xmlns:p14="http://schemas.microsoft.com/office/powerpoint/2010/main" val="23215214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Gross profit</a:t>
            </a:r>
            <a:endParaRPr lang="en-GB" dirty="0"/>
          </a:p>
        </p:txBody>
      </p:sp>
      <p:sp>
        <p:nvSpPr>
          <p:cNvPr id="3" name="Content Placeholder 2"/>
          <p:cNvSpPr>
            <a:spLocks noGrp="1"/>
          </p:cNvSpPr>
          <p:nvPr>
            <p:ph idx="1"/>
          </p:nvPr>
        </p:nvSpPr>
        <p:spPr>
          <a:xfrm>
            <a:off x="601362" y="1606378"/>
            <a:ext cx="10906963" cy="4280130"/>
          </a:xfrm>
        </p:spPr>
        <p:txBody>
          <a:bodyPr>
            <a:noAutofit/>
          </a:bodyPr>
          <a:lstStyle/>
          <a:p>
            <a:pPr marL="0" indent="0">
              <a:buNone/>
            </a:pPr>
            <a:r>
              <a:rPr lang="en-GB" sz="2000" dirty="0">
                <a:latin typeface="Calibri" panose="020F0502020204030204" pitchFamily="34" charset="0"/>
              </a:rPr>
              <a:t>Gross Profit </a:t>
            </a:r>
            <a:r>
              <a:rPr lang="en-GB" sz="2000" dirty="0" smtClean="0">
                <a:latin typeface="Calibri" panose="020F0502020204030204" pitchFamily="34" charset="0"/>
              </a:rPr>
              <a:t>/Sales    </a:t>
            </a:r>
            <a:r>
              <a:rPr lang="en-GB" sz="2000" dirty="0">
                <a:latin typeface="Calibri" panose="020F0502020204030204" pitchFamily="34" charset="0"/>
              </a:rPr>
              <a:t>x 100 =              %</a:t>
            </a:r>
          </a:p>
          <a:p>
            <a:r>
              <a:rPr lang="en-GB" sz="2000" b="1" u="sng" dirty="0" smtClean="0">
                <a:latin typeface="Calibri" panose="020F0502020204030204" pitchFamily="34" charset="0"/>
              </a:rPr>
              <a:t>2016</a:t>
            </a:r>
          </a:p>
          <a:p>
            <a:r>
              <a:rPr lang="en-GB" sz="2000" dirty="0" smtClean="0">
                <a:latin typeface="Calibri" panose="020F0502020204030204" pitchFamily="34" charset="0"/>
              </a:rPr>
              <a:t>7000/11100 x 100 = </a:t>
            </a:r>
            <a:r>
              <a:rPr lang="en-GB" sz="2000" dirty="0" smtClean="0">
                <a:solidFill>
                  <a:srgbClr val="FF0000"/>
                </a:solidFill>
                <a:latin typeface="Calibri" panose="020F0502020204030204" pitchFamily="34" charset="0"/>
              </a:rPr>
              <a:t>63.06</a:t>
            </a:r>
            <a:endParaRPr lang="en-GB" sz="2000" dirty="0">
              <a:latin typeface="Calibri" panose="020F0502020204030204" pitchFamily="34" charset="0"/>
            </a:endParaRPr>
          </a:p>
          <a:p>
            <a:r>
              <a:rPr lang="en-GB" sz="2000" b="1" u="sng" dirty="0" smtClean="0">
                <a:latin typeface="Calibri" panose="020F0502020204030204" pitchFamily="34" charset="0"/>
              </a:rPr>
              <a:t>2017</a:t>
            </a:r>
            <a:endParaRPr lang="en-GB" sz="2000" dirty="0">
              <a:latin typeface="Calibri" panose="020F0502020204030204" pitchFamily="34" charset="0"/>
            </a:endParaRPr>
          </a:p>
          <a:p>
            <a:r>
              <a:rPr lang="en-GB" sz="2000" dirty="0" smtClean="0">
                <a:latin typeface="Calibri" panose="020F0502020204030204" pitchFamily="34" charset="0"/>
              </a:rPr>
              <a:t>6200/11500 x 100 = </a:t>
            </a:r>
            <a:r>
              <a:rPr lang="en-GB" sz="2000" dirty="0" smtClean="0">
                <a:solidFill>
                  <a:srgbClr val="FF0000"/>
                </a:solidFill>
                <a:latin typeface="Calibri" panose="020F0502020204030204" pitchFamily="34" charset="0"/>
              </a:rPr>
              <a:t>53.91</a:t>
            </a:r>
          </a:p>
          <a:p>
            <a:r>
              <a:rPr lang="en-GB" sz="2000" dirty="0" smtClean="0">
                <a:solidFill>
                  <a:srgbClr val="FF0000"/>
                </a:solidFill>
                <a:latin typeface="Calibri" panose="020F0502020204030204" pitchFamily="34" charset="0"/>
              </a:rPr>
              <a:t>Gross profit margin is a key measure of profitability</a:t>
            </a:r>
          </a:p>
        </p:txBody>
      </p:sp>
    </p:spTree>
    <p:extLst>
      <p:ext uri="{BB962C8B-B14F-4D97-AF65-F5344CB8AC3E}">
        <p14:creationId xmlns:p14="http://schemas.microsoft.com/office/powerpoint/2010/main" val="15134344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Net profit margin</a:t>
            </a:r>
            <a:endParaRPr lang="en-GB" dirty="0"/>
          </a:p>
        </p:txBody>
      </p:sp>
      <p:sp>
        <p:nvSpPr>
          <p:cNvPr id="3" name="Content Placeholder 2"/>
          <p:cNvSpPr>
            <a:spLocks noGrp="1"/>
          </p:cNvSpPr>
          <p:nvPr>
            <p:ph idx="1"/>
          </p:nvPr>
        </p:nvSpPr>
        <p:spPr/>
        <p:txBody>
          <a:bodyPr>
            <a:normAutofit/>
          </a:bodyPr>
          <a:lstStyle/>
          <a:p>
            <a:pPr marL="0" indent="0">
              <a:buNone/>
            </a:pPr>
            <a:r>
              <a:rPr lang="en-GB" u="sng" dirty="0"/>
              <a:t>Net Profit</a:t>
            </a:r>
            <a:r>
              <a:rPr lang="en-GB" dirty="0"/>
              <a:t> x 100 =</a:t>
            </a:r>
          </a:p>
          <a:p>
            <a:pPr marL="0" indent="0">
              <a:buNone/>
            </a:pPr>
            <a:r>
              <a:rPr lang="en-GB" dirty="0"/>
              <a:t>Sales</a:t>
            </a:r>
          </a:p>
          <a:p>
            <a:pPr marL="0" indent="0">
              <a:buNone/>
            </a:pPr>
            <a:r>
              <a:rPr lang="en-GB" b="1" u="sng" dirty="0" smtClean="0"/>
              <a:t>2016</a:t>
            </a:r>
            <a:endParaRPr lang="en-GB" u="sng" dirty="0" smtClean="0"/>
          </a:p>
          <a:p>
            <a:r>
              <a:rPr lang="en-GB" dirty="0" smtClean="0"/>
              <a:t>5003/11100 x 100 =  </a:t>
            </a:r>
            <a:r>
              <a:rPr lang="en-GB" dirty="0" smtClean="0">
                <a:solidFill>
                  <a:srgbClr val="FF0000"/>
                </a:solidFill>
              </a:rPr>
              <a:t>45.07</a:t>
            </a:r>
            <a:endParaRPr lang="en-GB" dirty="0"/>
          </a:p>
          <a:p>
            <a:pPr marL="0" indent="0">
              <a:buNone/>
            </a:pPr>
            <a:r>
              <a:rPr lang="en-GB" b="1" u="sng" dirty="0" smtClean="0"/>
              <a:t>2017</a:t>
            </a:r>
            <a:endParaRPr lang="en-GB" dirty="0"/>
          </a:p>
          <a:p>
            <a:r>
              <a:rPr lang="en-GB" dirty="0" smtClean="0"/>
              <a:t>4122/11500 x 100 =  </a:t>
            </a:r>
            <a:r>
              <a:rPr lang="en-GB" dirty="0" smtClean="0">
                <a:solidFill>
                  <a:srgbClr val="FF0000"/>
                </a:solidFill>
              </a:rPr>
              <a:t>35.84</a:t>
            </a:r>
          </a:p>
          <a:p>
            <a:endParaRPr lang="en-GB" dirty="0"/>
          </a:p>
        </p:txBody>
      </p:sp>
    </p:spTree>
    <p:extLst>
      <p:ext uri="{BB962C8B-B14F-4D97-AF65-F5344CB8AC3E}">
        <p14:creationId xmlns:p14="http://schemas.microsoft.com/office/powerpoint/2010/main" val="39466856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ROCE</a:t>
            </a:r>
            <a:endParaRPr lang="en-GB" dirty="0"/>
          </a:p>
        </p:txBody>
      </p:sp>
      <p:sp>
        <p:nvSpPr>
          <p:cNvPr id="3" name="Content Placeholder 2"/>
          <p:cNvSpPr>
            <a:spLocks noGrp="1"/>
          </p:cNvSpPr>
          <p:nvPr>
            <p:ph idx="1"/>
          </p:nvPr>
        </p:nvSpPr>
        <p:spPr/>
        <p:txBody>
          <a:bodyPr>
            <a:normAutofit/>
          </a:bodyPr>
          <a:lstStyle/>
          <a:p>
            <a:pPr marL="0" indent="0">
              <a:buNone/>
            </a:pPr>
            <a:r>
              <a:rPr lang="en-US" dirty="0"/>
              <a:t>Profit before interest/total assets less current liabilities x 100%</a:t>
            </a:r>
            <a:br>
              <a:rPr lang="en-US" dirty="0"/>
            </a:br>
            <a:endParaRPr lang="en-GB" b="1" dirty="0" smtClean="0"/>
          </a:p>
          <a:p>
            <a:r>
              <a:rPr lang="en-GB" b="1" dirty="0" smtClean="0"/>
              <a:t>2016</a:t>
            </a:r>
            <a:endParaRPr lang="en-GB" dirty="0"/>
          </a:p>
          <a:p>
            <a:r>
              <a:rPr lang="en-GB" dirty="0" smtClean="0"/>
              <a:t>5033/6753 X 100 = </a:t>
            </a:r>
            <a:r>
              <a:rPr lang="en-GB" dirty="0" smtClean="0">
                <a:solidFill>
                  <a:srgbClr val="FF0000"/>
                </a:solidFill>
              </a:rPr>
              <a:t>74.53</a:t>
            </a:r>
          </a:p>
          <a:p>
            <a:endParaRPr lang="en-GB" dirty="0"/>
          </a:p>
          <a:p>
            <a:r>
              <a:rPr lang="en-GB" b="1" dirty="0" smtClean="0"/>
              <a:t>2017</a:t>
            </a:r>
            <a:endParaRPr lang="en-GB" dirty="0"/>
          </a:p>
          <a:p>
            <a:r>
              <a:rPr lang="en-GB" dirty="0" smtClean="0"/>
              <a:t>4167/5642 X 100 = </a:t>
            </a:r>
            <a:r>
              <a:rPr lang="en-GB" dirty="0" smtClean="0">
                <a:solidFill>
                  <a:srgbClr val="FF0000"/>
                </a:solidFill>
              </a:rPr>
              <a:t>73.86</a:t>
            </a:r>
            <a:endParaRPr lang="en-GB" dirty="0">
              <a:solidFill>
                <a:srgbClr val="FF0000"/>
              </a:solidFill>
            </a:endParaRPr>
          </a:p>
        </p:txBody>
      </p:sp>
    </p:spTree>
    <p:extLst>
      <p:ext uri="{BB962C8B-B14F-4D97-AF65-F5344CB8AC3E}">
        <p14:creationId xmlns:p14="http://schemas.microsoft.com/office/powerpoint/2010/main" val="11341672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Asset turnover</a:t>
            </a:r>
            <a:endParaRPr lang="en-GB" dirty="0"/>
          </a:p>
        </p:txBody>
      </p:sp>
      <p:sp>
        <p:nvSpPr>
          <p:cNvPr id="3" name="Content Placeholder 2"/>
          <p:cNvSpPr>
            <a:spLocks noGrp="1"/>
          </p:cNvSpPr>
          <p:nvPr>
            <p:ph idx="1"/>
          </p:nvPr>
        </p:nvSpPr>
        <p:spPr/>
        <p:txBody>
          <a:bodyPr>
            <a:normAutofit lnSpcReduction="10000"/>
          </a:bodyPr>
          <a:lstStyle/>
          <a:p>
            <a:pPr marL="0" indent="0">
              <a:buNone/>
            </a:pPr>
            <a:r>
              <a:rPr lang="en-GB" dirty="0"/>
              <a:t>Sales/total assets less current liabilities = </a:t>
            </a:r>
            <a:r>
              <a:rPr lang="en-GB" dirty="0" smtClean="0"/>
              <a:t>*******</a:t>
            </a:r>
            <a:endParaRPr lang="en-GB" b="1" dirty="0" smtClean="0"/>
          </a:p>
          <a:p>
            <a:r>
              <a:rPr lang="en-GB" b="1" dirty="0" smtClean="0"/>
              <a:t>2016</a:t>
            </a:r>
          </a:p>
          <a:p>
            <a:endParaRPr lang="en-GB" b="1" dirty="0" smtClean="0"/>
          </a:p>
          <a:p>
            <a:r>
              <a:rPr lang="en-GB" dirty="0" smtClean="0"/>
              <a:t>11100/6753 x 100= </a:t>
            </a:r>
            <a:r>
              <a:rPr lang="en-GB" dirty="0" smtClean="0">
                <a:solidFill>
                  <a:srgbClr val="FF0000"/>
                </a:solidFill>
              </a:rPr>
              <a:t>164.37</a:t>
            </a:r>
            <a:r>
              <a:rPr lang="en-GB" dirty="0" smtClean="0"/>
              <a:t> (average £1.64 of sales per £1 of the average total of assets for the year)</a:t>
            </a:r>
          </a:p>
          <a:p>
            <a:endParaRPr lang="en-GB" dirty="0"/>
          </a:p>
          <a:p>
            <a:r>
              <a:rPr lang="en-GB" b="1" dirty="0" smtClean="0"/>
              <a:t>2017</a:t>
            </a:r>
          </a:p>
          <a:p>
            <a:r>
              <a:rPr lang="en-GB" dirty="0" smtClean="0"/>
              <a:t>11500/5642 x 100 = </a:t>
            </a:r>
            <a:r>
              <a:rPr lang="en-GB" dirty="0" smtClean="0">
                <a:solidFill>
                  <a:srgbClr val="FF0000"/>
                </a:solidFill>
              </a:rPr>
              <a:t>203.83</a:t>
            </a:r>
            <a:r>
              <a:rPr lang="en-GB" dirty="0" smtClean="0"/>
              <a:t> (average £2.03 of sales per £1 of the average total of assets for the year)</a:t>
            </a:r>
            <a:endParaRPr lang="en-GB" dirty="0"/>
          </a:p>
        </p:txBody>
      </p:sp>
    </p:spTree>
    <p:extLst>
      <p:ext uri="{BB962C8B-B14F-4D97-AF65-F5344CB8AC3E}">
        <p14:creationId xmlns:p14="http://schemas.microsoft.com/office/powerpoint/2010/main" val="12268474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Fixed assets ratio</a:t>
            </a:r>
            <a:endParaRPr lang="en-GB" dirty="0"/>
          </a:p>
        </p:txBody>
      </p:sp>
      <p:sp>
        <p:nvSpPr>
          <p:cNvPr id="3" name="Content Placeholder 2"/>
          <p:cNvSpPr>
            <a:spLocks noGrp="1"/>
          </p:cNvSpPr>
          <p:nvPr>
            <p:ph idx="1"/>
          </p:nvPr>
        </p:nvSpPr>
        <p:spPr/>
        <p:txBody>
          <a:bodyPr>
            <a:normAutofit fontScale="92500" lnSpcReduction="20000"/>
          </a:bodyPr>
          <a:lstStyle/>
          <a:p>
            <a:pPr marL="0" indent="0">
              <a:buNone/>
            </a:pPr>
            <a:r>
              <a:rPr lang="en-GB" b="1" dirty="0"/>
              <a:t>Sales turnover/ fixed assets =  *** times</a:t>
            </a:r>
          </a:p>
          <a:p>
            <a:endParaRPr lang="en-GB" b="1" dirty="0" smtClean="0"/>
          </a:p>
          <a:p>
            <a:r>
              <a:rPr lang="en-GB" b="1" dirty="0" smtClean="0"/>
              <a:t>2016</a:t>
            </a:r>
            <a:endParaRPr lang="en-GB" b="1" dirty="0" smtClean="0"/>
          </a:p>
          <a:p>
            <a:endParaRPr lang="en-GB" dirty="0" smtClean="0"/>
          </a:p>
          <a:p>
            <a:r>
              <a:rPr lang="en-GB" dirty="0" smtClean="0"/>
              <a:t>11100</a:t>
            </a:r>
            <a:r>
              <a:rPr lang="en-GB" dirty="0" smtClean="0"/>
              <a:t>/3258 </a:t>
            </a:r>
            <a:r>
              <a:rPr lang="en-GB" dirty="0" smtClean="0"/>
              <a:t>= </a:t>
            </a:r>
            <a:r>
              <a:rPr lang="en-GB" dirty="0" smtClean="0">
                <a:solidFill>
                  <a:srgbClr val="FF0000"/>
                </a:solidFill>
              </a:rPr>
              <a:t>3.41</a:t>
            </a:r>
            <a:endParaRPr lang="en-GB" dirty="0" smtClean="0">
              <a:solidFill>
                <a:srgbClr val="FF0000"/>
              </a:solidFill>
            </a:endParaRPr>
          </a:p>
          <a:p>
            <a:endParaRPr lang="en-GB" dirty="0"/>
          </a:p>
          <a:p>
            <a:r>
              <a:rPr lang="en-GB" b="1" dirty="0" smtClean="0"/>
              <a:t>2017</a:t>
            </a:r>
            <a:endParaRPr lang="en-GB" b="1" dirty="0" smtClean="0"/>
          </a:p>
          <a:p>
            <a:endParaRPr lang="en-GB" dirty="0"/>
          </a:p>
          <a:p>
            <a:r>
              <a:rPr lang="en-GB" dirty="0" smtClean="0"/>
              <a:t>11500</a:t>
            </a:r>
            <a:r>
              <a:rPr lang="en-GB" dirty="0" smtClean="0"/>
              <a:t>/3274 </a:t>
            </a:r>
            <a:r>
              <a:rPr lang="en-GB" dirty="0" smtClean="0"/>
              <a:t>= </a:t>
            </a:r>
            <a:r>
              <a:rPr lang="en-GB" dirty="0" smtClean="0">
                <a:solidFill>
                  <a:srgbClr val="FF0000"/>
                </a:solidFill>
              </a:rPr>
              <a:t>3.51</a:t>
            </a:r>
            <a:endParaRPr lang="en-GB" dirty="0">
              <a:solidFill>
                <a:srgbClr val="FF0000"/>
              </a:solidFill>
            </a:endParaRPr>
          </a:p>
        </p:txBody>
      </p:sp>
    </p:spTree>
    <p:extLst>
      <p:ext uri="{BB962C8B-B14F-4D97-AF65-F5344CB8AC3E}">
        <p14:creationId xmlns:p14="http://schemas.microsoft.com/office/powerpoint/2010/main" val="13119160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43448" y="2827637"/>
            <a:ext cx="9601200" cy="1485900"/>
          </a:xfrm>
        </p:spPr>
        <p:txBody>
          <a:bodyPr/>
          <a:lstStyle/>
          <a:p>
            <a:pPr algn="ctr"/>
            <a:r>
              <a:rPr lang="en-GB" dirty="0" smtClean="0"/>
              <a:t>Liquidity Ratios</a:t>
            </a:r>
            <a:endParaRPr lang="en-GB" dirty="0"/>
          </a:p>
        </p:txBody>
      </p:sp>
    </p:spTree>
    <p:extLst>
      <p:ext uri="{BB962C8B-B14F-4D97-AF65-F5344CB8AC3E}">
        <p14:creationId xmlns:p14="http://schemas.microsoft.com/office/powerpoint/2010/main" val="27335394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Current ratio</a:t>
            </a:r>
            <a:endParaRPr lang="en-GB" dirty="0"/>
          </a:p>
        </p:txBody>
      </p:sp>
      <p:sp>
        <p:nvSpPr>
          <p:cNvPr id="3" name="Content Placeholder 2"/>
          <p:cNvSpPr>
            <a:spLocks noGrp="1"/>
          </p:cNvSpPr>
          <p:nvPr>
            <p:ph idx="1"/>
          </p:nvPr>
        </p:nvSpPr>
        <p:spPr/>
        <p:txBody>
          <a:bodyPr>
            <a:normAutofit/>
          </a:bodyPr>
          <a:lstStyle/>
          <a:p>
            <a:pPr marL="0" indent="0">
              <a:buNone/>
            </a:pPr>
            <a:r>
              <a:rPr lang="en-US" dirty="0"/>
              <a:t>Current Ratio = </a:t>
            </a:r>
            <a:r>
              <a:rPr lang="en-US" dirty="0" smtClean="0"/>
              <a:t>current </a:t>
            </a:r>
            <a:r>
              <a:rPr lang="en-US" dirty="0"/>
              <a:t>assets/  </a:t>
            </a:r>
            <a:r>
              <a:rPr lang="en-US" dirty="0" smtClean="0"/>
              <a:t>current liabilities</a:t>
            </a:r>
          </a:p>
          <a:p>
            <a:pPr marL="0" indent="0">
              <a:buNone/>
            </a:pPr>
            <a:r>
              <a:rPr lang="en-US" dirty="0" smtClean="0"/>
              <a:t>       </a:t>
            </a:r>
            <a:endParaRPr lang="en-GB" b="1" dirty="0" smtClean="0"/>
          </a:p>
          <a:p>
            <a:r>
              <a:rPr lang="en-GB" b="1" dirty="0" smtClean="0"/>
              <a:t>2016</a:t>
            </a:r>
            <a:endParaRPr lang="en-GB" b="1" dirty="0"/>
          </a:p>
          <a:p>
            <a:r>
              <a:rPr lang="en-GB" dirty="0" smtClean="0"/>
              <a:t>5495/2000 = </a:t>
            </a:r>
            <a:r>
              <a:rPr lang="en-GB" dirty="0" smtClean="0">
                <a:solidFill>
                  <a:srgbClr val="FF0000"/>
                </a:solidFill>
              </a:rPr>
              <a:t>2.75</a:t>
            </a:r>
            <a:endParaRPr lang="en-GB" dirty="0">
              <a:solidFill>
                <a:srgbClr val="FF0000"/>
              </a:solidFill>
            </a:endParaRPr>
          </a:p>
          <a:p>
            <a:r>
              <a:rPr lang="en-GB" b="1" dirty="0" smtClean="0">
                <a:solidFill>
                  <a:schemeClr val="tx1"/>
                </a:solidFill>
              </a:rPr>
              <a:t>2017</a:t>
            </a:r>
            <a:endParaRPr lang="en-GB" dirty="0">
              <a:solidFill>
                <a:schemeClr val="tx1"/>
              </a:solidFill>
            </a:endParaRPr>
          </a:p>
          <a:p>
            <a:r>
              <a:rPr lang="en-GB" dirty="0" smtClean="0">
                <a:solidFill>
                  <a:schemeClr val="tx1"/>
                </a:solidFill>
              </a:rPr>
              <a:t>6120/3752 = </a:t>
            </a:r>
            <a:r>
              <a:rPr lang="en-GB" dirty="0" smtClean="0">
                <a:solidFill>
                  <a:srgbClr val="FF0000"/>
                </a:solidFill>
              </a:rPr>
              <a:t>1.63</a:t>
            </a:r>
            <a:endParaRPr lang="en-GB" dirty="0">
              <a:solidFill>
                <a:srgbClr val="FF0000"/>
              </a:solidFill>
            </a:endParaRPr>
          </a:p>
        </p:txBody>
      </p:sp>
    </p:spTree>
    <p:extLst>
      <p:ext uri="{BB962C8B-B14F-4D97-AF65-F5344CB8AC3E}">
        <p14:creationId xmlns:p14="http://schemas.microsoft.com/office/powerpoint/2010/main" val="42560234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Quick Ratio (also referred to as acid ratio</a:t>
            </a:r>
            <a:endParaRPr lang="en-GB" dirty="0"/>
          </a:p>
        </p:txBody>
      </p:sp>
      <p:sp>
        <p:nvSpPr>
          <p:cNvPr id="3" name="Content Placeholder 2"/>
          <p:cNvSpPr>
            <a:spLocks noGrp="1"/>
          </p:cNvSpPr>
          <p:nvPr>
            <p:ph idx="1"/>
          </p:nvPr>
        </p:nvSpPr>
        <p:spPr/>
        <p:txBody>
          <a:bodyPr/>
          <a:lstStyle/>
          <a:p>
            <a:r>
              <a:rPr lang="en-GB" dirty="0" smtClean="0"/>
              <a:t>Current assets – stock/current liabilities</a:t>
            </a:r>
          </a:p>
          <a:p>
            <a:r>
              <a:rPr lang="en-GB" b="1" dirty="0" smtClean="0"/>
              <a:t>2016</a:t>
            </a:r>
          </a:p>
          <a:p>
            <a:r>
              <a:rPr lang="en-GB" dirty="0" smtClean="0"/>
              <a:t>5495-2000/2000 = </a:t>
            </a:r>
            <a:r>
              <a:rPr lang="en-GB" dirty="0" smtClean="0">
                <a:solidFill>
                  <a:srgbClr val="FF0000"/>
                </a:solidFill>
              </a:rPr>
              <a:t>1.75</a:t>
            </a:r>
            <a:endParaRPr lang="en-GB" dirty="0">
              <a:solidFill>
                <a:srgbClr val="FF0000"/>
              </a:solidFill>
            </a:endParaRPr>
          </a:p>
          <a:p>
            <a:r>
              <a:rPr lang="en-GB" b="1" dirty="0" smtClean="0"/>
              <a:t>2017</a:t>
            </a:r>
          </a:p>
          <a:p>
            <a:r>
              <a:rPr lang="en-GB" dirty="0" smtClean="0"/>
              <a:t>6120-2300/3752= </a:t>
            </a:r>
            <a:r>
              <a:rPr lang="en-GB" dirty="0" smtClean="0">
                <a:solidFill>
                  <a:srgbClr val="FF0000"/>
                </a:solidFill>
              </a:rPr>
              <a:t>1.02</a:t>
            </a:r>
            <a:endParaRPr lang="en-GB" dirty="0">
              <a:solidFill>
                <a:srgbClr val="FF0000"/>
              </a:solidFill>
            </a:endParaRPr>
          </a:p>
        </p:txBody>
      </p:sp>
    </p:spTree>
    <p:extLst>
      <p:ext uri="{BB962C8B-B14F-4D97-AF65-F5344CB8AC3E}">
        <p14:creationId xmlns:p14="http://schemas.microsoft.com/office/powerpoint/2010/main" val="19950435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Debtor Days</a:t>
            </a:r>
            <a:endParaRPr lang="en-GB" dirty="0"/>
          </a:p>
        </p:txBody>
      </p:sp>
      <p:sp>
        <p:nvSpPr>
          <p:cNvPr id="3" name="Content Placeholder 2"/>
          <p:cNvSpPr>
            <a:spLocks noGrp="1"/>
          </p:cNvSpPr>
          <p:nvPr>
            <p:ph idx="1"/>
          </p:nvPr>
        </p:nvSpPr>
        <p:spPr/>
        <p:txBody>
          <a:bodyPr>
            <a:normAutofit lnSpcReduction="10000"/>
          </a:bodyPr>
          <a:lstStyle/>
          <a:p>
            <a:r>
              <a:rPr lang="en-GB" dirty="0"/>
              <a:t>Debtors x 365</a:t>
            </a:r>
            <a:r>
              <a:rPr lang="en-GB" dirty="0" smtClean="0"/>
              <a:t>/ </a:t>
            </a:r>
            <a:r>
              <a:rPr lang="en-GB" dirty="0"/>
              <a:t>sales =     ******* days</a:t>
            </a:r>
          </a:p>
          <a:p>
            <a:endParaRPr lang="en-GB" dirty="0" smtClean="0"/>
          </a:p>
          <a:p>
            <a:r>
              <a:rPr lang="en-GB" b="1" dirty="0" smtClean="0"/>
              <a:t>2016</a:t>
            </a:r>
          </a:p>
          <a:p>
            <a:r>
              <a:rPr lang="en-GB" dirty="0" smtClean="0"/>
              <a:t>3480 x 365/11100 = </a:t>
            </a:r>
            <a:r>
              <a:rPr lang="en-GB" dirty="0" smtClean="0">
                <a:solidFill>
                  <a:srgbClr val="FF0000"/>
                </a:solidFill>
              </a:rPr>
              <a:t>114.43</a:t>
            </a:r>
            <a:r>
              <a:rPr lang="en-GB" dirty="0" smtClean="0"/>
              <a:t> days</a:t>
            </a:r>
          </a:p>
          <a:p>
            <a:endParaRPr lang="en-GB" dirty="0"/>
          </a:p>
          <a:p>
            <a:r>
              <a:rPr lang="en-GB" b="1" dirty="0" smtClean="0"/>
              <a:t>2017</a:t>
            </a:r>
          </a:p>
          <a:p>
            <a:r>
              <a:rPr lang="en-GB" dirty="0" smtClean="0"/>
              <a:t>3800 x 365/11500 = </a:t>
            </a:r>
            <a:r>
              <a:rPr lang="en-GB" dirty="0" smtClean="0">
                <a:solidFill>
                  <a:srgbClr val="FF0000"/>
                </a:solidFill>
              </a:rPr>
              <a:t>120.61</a:t>
            </a:r>
            <a:r>
              <a:rPr lang="en-GB" dirty="0" smtClean="0"/>
              <a:t> days</a:t>
            </a:r>
          </a:p>
          <a:p>
            <a:r>
              <a:rPr lang="en-GB" dirty="0" smtClean="0"/>
              <a:t> </a:t>
            </a:r>
          </a:p>
          <a:p>
            <a:endParaRPr lang="en-GB" dirty="0"/>
          </a:p>
        </p:txBody>
      </p:sp>
    </p:spTree>
    <p:extLst>
      <p:ext uri="{BB962C8B-B14F-4D97-AF65-F5344CB8AC3E}">
        <p14:creationId xmlns:p14="http://schemas.microsoft.com/office/powerpoint/2010/main" val="22305397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Creditor days</a:t>
            </a:r>
            <a:endParaRPr lang="en-GB" dirty="0"/>
          </a:p>
        </p:txBody>
      </p:sp>
      <p:sp>
        <p:nvSpPr>
          <p:cNvPr id="3" name="Content Placeholder 2"/>
          <p:cNvSpPr>
            <a:spLocks noGrp="1"/>
          </p:cNvSpPr>
          <p:nvPr>
            <p:ph idx="1"/>
          </p:nvPr>
        </p:nvSpPr>
        <p:spPr/>
        <p:txBody>
          <a:bodyPr/>
          <a:lstStyle/>
          <a:p>
            <a:r>
              <a:rPr lang="en-GB" dirty="0"/>
              <a:t>Creditor  x 365/ </a:t>
            </a:r>
            <a:r>
              <a:rPr lang="en-GB" dirty="0" smtClean="0"/>
              <a:t>purchases  </a:t>
            </a:r>
            <a:r>
              <a:rPr lang="en-GB" dirty="0"/>
              <a:t>=   ***** </a:t>
            </a:r>
            <a:r>
              <a:rPr lang="en-GB" dirty="0" smtClean="0"/>
              <a:t>days</a:t>
            </a:r>
          </a:p>
          <a:p>
            <a:endParaRPr lang="en-GB" dirty="0"/>
          </a:p>
          <a:p>
            <a:r>
              <a:rPr lang="en-GB" b="1" dirty="0" smtClean="0"/>
              <a:t>2016</a:t>
            </a:r>
          </a:p>
          <a:p>
            <a:r>
              <a:rPr lang="en-GB" dirty="0" smtClean="0"/>
              <a:t>1650 x 365/4500 = </a:t>
            </a:r>
            <a:r>
              <a:rPr lang="en-GB" dirty="0" smtClean="0">
                <a:solidFill>
                  <a:srgbClr val="FF0000"/>
                </a:solidFill>
              </a:rPr>
              <a:t>133.83</a:t>
            </a:r>
          </a:p>
          <a:p>
            <a:r>
              <a:rPr lang="en-GB" b="1" dirty="0" smtClean="0"/>
              <a:t>2017</a:t>
            </a:r>
          </a:p>
          <a:p>
            <a:r>
              <a:rPr lang="en-GB" dirty="0" smtClean="0"/>
              <a:t>3300 x 365/5800 = </a:t>
            </a:r>
            <a:r>
              <a:rPr lang="en-GB" dirty="0" smtClean="0">
                <a:solidFill>
                  <a:srgbClr val="FF0000"/>
                </a:solidFill>
              </a:rPr>
              <a:t>207.67</a:t>
            </a:r>
            <a:endParaRPr lang="en-GB" dirty="0"/>
          </a:p>
          <a:p>
            <a:endParaRPr lang="en-GB" dirty="0" smtClean="0"/>
          </a:p>
          <a:p>
            <a:endParaRPr lang="en-GB" dirty="0"/>
          </a:p>
        </p:txBody>
      </p:sp>
    </p:spTree>
    <p:extLst>
      <p:ext uri="{BB962C8B-B14F-4D97-AF65-F5344CB8AC3E}">
        <p14:creationId xmlns:p14="http://schemas.microsoft.com/office/powerpoint/2010/main" val="40815732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4634" y="3443417"/>
            <a:ext cx="10862733" cy="1235676"/>
          </a:xfrm>
        </p:spPr>
        <p:txBody>
          <a:bodyPr/>
          <a:lstStyle/>
          <a:p>
            <a:r>
              <a:rPr lang="en-GB" dirty="0" smtClean="0"/>
              <a:t>Gearing Ratios</a:t>
            </a:r>
            <a:endParaRPr lang="en-GB" dirty="0"/>
          </a:p>
        </p:txBody>
      </p:sp>
    </p:spTree>
    <p:extLst>
      <p:ext uri="{BB962C8B-B14F-4D97-AF65-F5344CB8AC3E}">
        <p14:creationId xmlns:p14="http://schemas.microsoft.com/office/powerpoint/2010/main" val="39915224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Debt ratio</a:t>
            </a:r>
            <a:endParaRPr lang="en-GB" dirty="0"/>
          </a:p>
        </p:txBody>
      </p:sp>
      <p:sp>
        <p:nvSpPr>
          <p:cNvPr id="3" name="Content Placeholder 2"/>
          <p:cNvSpPr>
            <a:spLocks noGrp="1"/>
          </p:cNvSpPr>
          <p:nvPr>
            <p:ph idx="1"/>
          </p:nvPr>
        </p:nvSpPr>
        <p:spPr/>
        <p:txBody>
          <a:bodyPr>
            <a:normAutofit lnSpcReduction="10000"/>
          </a:bodyPr>
          <a:lstStyle/>
          <a:p>
            <a:pPr marL="0" indent="0">
              <a:buNone/>
            </a:pPr>
            <a:r>
              <a:rPr lang="en-GB" dirty="0"/>
              <a:t>Total debt/total assets  = ******</a:t>
            </a:r>
          </a:p>
          <a:p>
            <a:endParaRPr lang="en-GB" b="1" dirty="0" smtClean="0"/>
          </a:p>
          <a:p>
            <a:r>
              <a:rPr lang="en-GB" b="1" dirty="0" smtClean="0"/>
              <a:t>2016</a:t>
            </a:r>
            <a:endParaRPr lang="en-GB" dirty="0"/>
          </a:p>
          <a:p>
            <a:r>
              <a:rPr lang="en-GB" dirty="0" smtClean="0"/>
              <a:t>2250/</a:t>
            </a:r>
            <a:r>
              <a:rPr lang="en-GB" dirty="0"/>
              <a:t>8</a:t>
            </a:r>
            <a:r>
              <a:rPr lang="en-GB" dirty="0" smtClean="0"/>
              <a:t>753 = </a:t>
            </a:r>
            <a:r>
              <a:rPr lang="en-GB" dirty="0" smtClean="0">
                <a:solidFill>
                  <a:srgbClr val="FF0000"/>
                </a:solidFill>
              </a:rPr>
              <a:t>0.26</a:t>
            </a:r>
          </a:p>
          <a:p>
            <a:endParaRPr lang="en-GB" dirty="0"/>
          </a:p>
          <a:p>
            <a:r>
              <a:rPr lang="en-GB" b="1" dirty="0" smtClean="0"/>
              <a:t>2017</a:t>
            </a:r>
          </a:p>
          <a:p>
            <a:endParaRPr lang="en-GB" dirty="0"/>
          </a:p>
          <a:p>
            <a:r>
              <a:rPr lang="en-GB" dirty="0" smtClean="0"/>
              <a:t>4022/9394 = </a:t>
            </a:r>
            <a:r>
              <a:rPr lang="en-GB" dirty="0" smtClean="0">
                <a:solidFill>
                  <a:srgbClr val="FF0000"/>
                </a:solidFill>
              </a:rPr>
              <a:t>0.43</a:t>
            </a:r>
            <a:endParaRPr lang="en-GB" dirty="0">
              <a:solidFill>
                <a:srgbClr val="FF0000"/>
              </a:solidFill>
            </a:endParaRPr>
          </a:p>
        </p:txBody>
      </p:sp>
    </p:spTree>
    <p:extLst>
      <p:ext uri="{BB962C8B-B14F-4D97-AF65-F5344CB8AC3E}">
        <p14:creationId xmlns:p14="http://schemas.microsoft.com/office/powerpoint/2010/main" val="12842346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Interest Cover</a:t>
            </a:r>
            <a:endParaRPr lang="en-GB" dirty="0"/>
          </a:p>
        </p:txBody>
      </p:sp>
      <p:sp>
        <p:nvSpPr>
          <p:cNvPr id="3" name="Content Placeholder 2"/>
          <p:cNvSpPr>
            <a:spLocks noGrp="1"/>
          </p:cNvSpPr>
          <p:nvPr>
            <p:ph idx="1"/>
          </p:nvPr>
        </p:nvSpPr>
        <p:spPr/>
        <p:txBody>
          <a:bodyPr>
            <a:normAutofit/>
          </a:bodyPr>
          <a:lstStyle/>
          <a:p>
            <a:r>
              <a:rPr lang="en-GB" dirty="0" smtClean="0"/>
              <a:t>Profit before interest and tax/ interest charges</a:t>
            </a:r>
          </a:p>
          <a:p>
            <a:r>
              <a:rPr lang="en-GB" dirty="0" smtClean="0"/>
              <a:t>2016</a:t>
            </a:r>
          </a:p>
          <a:p>
            <a:r>
              <a:rPr lang="en-GB" dirty="0" smtClean="0"/>
              <a:t>5033/30 = </a:t>
            </a:r>
            <a:r>
              <a:rPr lang="en-GB" dirty="0" smtClean="0">
                <a:solidFill>
                  <a:srgbClr val="FF0000"/>
                </a:solidFill>
              </a:rPr>
              <a:t>167.77</a:t>
            </a:r>
          </a:p>
          <a:p>
            <a:endParaRPr lang="en-GB" dirty="0"/>
          </a:p>
          <a:p>
            <a:r>
              <a:rPr lang="en-GB" dirty="0" smtClean="0"/>
              <a:t>2017</a:t>
            </a:r>
          </a:p>
          <a:p>
            <a:r>
              <a:rPr lang="en-GB" dirty="0" smtClean="0"/>
              <a:t>4167/45 = </a:t>
            </a:r>
            <a:r>
              <a:rPr lang="en-GB" dirty="0" smtClean="0">
                <a:solidFill>
                  <a:srgbClr val="FF0000"/>
                </a:solidFill>
              </a:rPr>
              <a:t>92.60</a:t>
            </a:r>
          </a:p>
          <a:p>
            <a:r>
              <a:rPr lang="en-GB" dirty="0" smtClean="0"/>
              <a:t> </a:t>
            </a:r>
            <a:endParaRPr lang="en-GB" dirty="0"/>
          </a:p>
        </p:txBody>
      </p:sp>
    </p:spTree>
    <p:extLst>
      <p:ext uri="{BB962C8B-B14F-4D97-AF65-F5344CB8AC3E}">
        <p14:creationId xmlns:p14="http://schemas.microsoft.com/office/powerpoint/2010/main" val="980991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Analysis</a:t>
            </a:r>
            <a:endParaRPr lang="en-US" dirty="0"/>
          </a:p>
        </p:txBody>
      </p:sp>
      <p:sp>
        <p:nvSpPr>
          <p:cNvPr id="3" name="Content Placeholder 2"/>
          <p:cNvSpPr>
            <a:spLocks noGrp="1"/>
          </p:cNvSpPr>
          <p:nvPr>
            <p:ph idx="1"/>
          </p:nvPr>
        </p:nvSpPr>
        <p:spPr/>
        <p:txBody>
          <a:bodyPr/>
          <a:lstStyle/>
          <a:p>
            <a:r>
              <a:rPr lang="en-US" dirty="0" smtClean="0"/>
              <a:t>The best approach for answering the question is to undertake the calculations first.  </a:t>
            </a:r>
          </a:p>
          <a:p>
            <a:r>
              <a:rPr lang="en-US" dirty="0" smtClean="0"/>
              <a:t>Then </a:t>
            </a:r>
            <a:r>
              <a:rPr lang="en-US" dirty="0" err="1" smtClean="0"/>
              <a:t>analyse</a:t>
            </a:r>
            <a:r>
              <a:rPr lang="en-US" dirty="0" smtClean="0"/>
              <a:t> the results based on each element: profitability, liquidity and gearing.</a:t>
            </a:r>
          </a:p>
          <a:p>
            <a:endParaRPr lang="en-US" dirty="0"/>
          </a:p>
        </p:txBody>
      </p:sp>
    </p:spTree>
    <p:extLst>
      <p:ext uri="{BB962C8B-B14F-4D97-AF65-F5344CB8AC3E}">
        <p14:creationId xmlns:p14="http://schemas.microsoft.com/office/powerpoint/2010/main" val="15881248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Profitability</a:t>
            </a:r>
            <a:endParaRPr lang="en-US" dirty="0"/>
          </a:p>
        </p:txBody>
      </p:sp>
      <p:sp>
        <p:nvSpPr>
          <p:cNvPr id="3" name="Content Placeholder 2"/>
          <p:cNvSpPr>
            <a:spLocks noGrp="1"/>
          </p:cNvSpPr>
          <p:nvPr>
            <p:ph idx="1"/>
          </p:nvPr>
        </p:nvSpPr>
        <p:spPr/>
        <p:txBody>
          <a:bodyPr/>
          <a:lstStyle/>
          <a:p>
            <a:r>
              <a:rPr lang="en-US" dirty="0" smtClean="0"/>
              <a:t>Start by saying what the profitability ratios reveal.  You also need to discuss any obvious trends in your results.  </a:t>
            </a:r>
          </a:p>
          <a:p>
            <a:r>
              <a:rPr lang="en-US" dirty="0" smtClean="0"/>
              <a:t>With regard to </a:t>
            </a:r>
            <a:r>
              <a:rPr lang="en-US" dirty="0" err="1" smtClean="0"/>
              <a:t>Geenwood</a:t>
            </a:r>
            <a:r>
              <a:rPr lang="en-US" dirty="0" smtClean="0"/>
              <a:t>, that has been a reduction in the gross profit margin.  This could be due to changes in sales prices, or a reduction in sales figures.  Alternatively, there could have been an increase in the cost of goods to sell (or the cost of raw materials to produce products to sell).  </a:t>
            </a:r>
          </a:p>
          <a:p>
            <a:r>
              <a:rPr lang="en-US" dirty="0" smtClean="0"/>
              <a:t>The net profit margin has also reduced.  This could be affected by the reduction of the gross profit.  Furthermore, the organization may have experienced increases in expenses, and may want to look at the cost of services and other expenses to save money.  </a:t>
            </a:r>
            <a:endParaRPr lang="en-US" dirty="0"/>
          </a:p>
        </p:txBody>
      </p:sp>
    </p:spTree>
    <p:extLst>
      <p:ext uri="{BB962C8B-B14F-4D97-AF65-F5344CB8AC3E}">
        <p14:creationId xmlns:p14="http://schemas.microsoft.com/office/powerpoint/2010/main" val="14877421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Profitability</a:t>
            </a:r>
            <a:endParaRPr lang="en-US" dirty="0"/>
          </a:p>
        </p:txBody>
      </p:sp>
      <p:sp>
        <p:nvSpPr>
          <p:cNvPr id="3" name="Content Placeholder 2"/>
          <p:cNvSpPr>
            <a:spLocks noGrp="1"/>
          </p:cNvSpPr>
          <p:nvPr>
            <p:ph idx="1"/>
          </p:nvPr>
        </p:nvSpPr>
        <p:spPr/>
        <p:txBody>
          <a:bodyPr/>
          <a:lstStyle/>
          <a:p>
            <a:r>
              <a:rPr lang="en-US" dirty="0" smtClean="0"/>
              <a:t>The ROCE figure has also reduced and could be a sign that the </a:t>
            </a:r>
            <a:r>
              <a:rPr lang="en-US" dirty="0" err="1" smtClean="0"/>
              <a:t>organisation</a:t>
            </a:r>
            <a:r>
              <a:rPr lang="en-US" dirty="0" smtClean="0"/>
              <a:t> is not </a:t>
            </a:r>
            <a:r>
              <a:rPr lang="en-US" dirty="0" err="1" smtClean="0"/>
              <a:t>utilising</a:t>
            </a:r>
            <a:r>
              <a:rPr lang="en-US" dirty="0" smtClean="0"/>
              <a:t> the capital employed efficiently.  These </a:t>
            </a:r>
            <a:r>
              <a:rPr lang="en-US" dirty="0"/>
              <a:t>reductions could be as a result of how the </a:t>
            </a:r>
            <a:r>
              <a:rPr lang="en-US" dirty="0" err="1" smtClean="0"/>
              <a:t>organisation</a:t>
            </a:r>
            <a:r>
              <a:rPr lang="en-US" dirty="0" smtClean="0"/>
              <a:t> </a:t>
            </a:r>
            <a:r>
              <a:rPr lang="en-US" dirty="0"/>
              <a:t>is run, or there could be industry wide issues.  </a:t>
            </a:r>
            <a:endParaRPr lang="en-US" dirty="0" smtClean="0"/>
          </a:p>
          <a:p>
            <a:r>
              <a:rPr lang="en-US" dirty="0" smtClean="0"/>
              <a:t>With regard to the Asset Turnover and Fixed Assets ratios, there is an obvious increase in the results which highlights that the </a:t>
            </a:r>
            <a:r>
              <a:rPr lang="en-US" dirty="0" err="1" smtClean="0"/>
              <a:t>organisation</a:t>
            </a:r>
            <a:r>
              <a:rPr lang="en-US" dirty="0" smtClean="0"/>
              <a:t> is </a:t>
            </a:r>
            <a:r>
              <a:rPr lang="en-US" dirty="0" err="1" smtClean="0"/>
              <a:t>utilising</a:t>
            </a:r>
            <a:r>
              <a:rPr lang="en-US" dirty="0" smtClean="0"/>
              <a:t> its assets well.  Therefore, in order to get a full understanding of the </a:t>
            </a:r>
            <a:r>
              <a:rPr lang="en-US" dirty="0" err="1" smtClean="0"/>
              <a:t>organisations</a:t>
            </a:r>
            <a:r>
              <a:rPr lang="en-US" dirty="0" smtClean="0"/>
              <a:t> financial trends, it is important to look at the accounts over a five year period, as two years does not give sufficient information.  </a:t>
            </a:r>
            <a:endParaRPr lang="en-US" dirty="0"/>
          </a:p>
          <a:p>
            <a:endParaRPr lang="en-US" dirty="0"/>
          </a:p>
        </p:txBody>
      </p:sp>
    </p:spTree>
    <p:extLst>
      <p:ext uri="{BB962C8B-B14F-4D97-AF65-F5344CB8AC3E}">
        <p14:creationId xmlns:p14="http://schemas.microsoft.com/office/powerpoint/2010/main" val="19477963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Liquidity</a:t>
            </a:r>
            <a:endParaRPr lang="en-US" dirty="0"/>
          </a:p>
        </p:txBody>
      </p:sp>
      <p:sp>
        <p:nvSpPr>
          <p:cNvPr id="3" name="Content Placeholder 2"/>
          <p:cNvSpPr>
            <a:spLocks noGrp="1"/>
          </p:cNvSpPr>
          <p:nvPr>
            <p:ph idx="1"/>
          </p:nvPr>
        </p:nvSpPr>
        <p:spPr/>
        <p:txBody>
          <a:bodyPr/>
          <a:lstStyle/>
          <a:p>
            <a:r>
              <a:rPr lang="en-US" dirty="0" smtClean="0"/>
              <a:t>The liquidity ratios measure an </a:t>
            </a:r>
            <a:r>
              <a:rPr lang="en-US" dirty="0" err="1" smtClean="0"/>
              <a:t>organisations</a:t>
            </a:r>
            <a:r>
              <a:rPr lang="en-US" dirty="0" smtClean="0"/>
              <a:t> ability to pay debt obligations.  Current ratio helps to </a:t>
            </a:r>
            <a:r>
              <a:rPr lang="en-US" dirty="0" err="1" smtClean="0"/>
              <a:t>analyse</a:t>
            </a:r>
            <a:r>
              <a:rPr lang="en-US" dirty="0" smtClean="0"/>
              <a:t> the ability to pay short term debts quickly.  With regard to </a:t>
            </a:r>
            <a:r>
              <a:rPr lang="en-US" dirty="0" err="1" smtClean="0"/>
              <a:t>Geenwood</a:t>
            </a:r>
            <a:r>
              <a:rPr lang="en-US" dirty="0" smtClean="0"/>
              <a:t>, there has been a reduction, but the results are still within the allowable limits (1.5 is the benchmark).  However, the </a:t>
            </a:r>
            <a:r>
              <a:rPr lang="en-US" dirty="0" err="1" smtClean="0"/>
              <a:t>organisation</a:t>
            </a:r>
            <a:r>
              <a:rPr lang="en-US" dirty="0" smtClean="0"/>
              <a:t> needs to keep an eye on these results.  </a:t>
            </a:r>
          </a:p>
          <a:p>
            <a:r>
              <a:rPr lang="en-US" dirty="0" smtClean="0"/>
              <a:t>Furthermore, although the </a:t>
            </a:r>
            <a:r>
              <a:rPr lang="en-US" dirty="0" err="1" smtClean="0"/>
              <a:t>organisation</a:t>
            </a:r>
            <a:r>
              <a:rPr lang="en-US" dirty="0" smtClean="0"/>
              <a:t> is within the allowable benchmarks, their own internal benchmark percentage should also be considered.  </a:t>
            </a:r>
          </a:p>
          <a:p>
            <a:r>
              <a:rPr lang="en-US" dirty="0" smtClean="0"/>
              <a:t>With regard to the debtor and creditor days results, although these are higher than the average number of days of around 30-36 days.  These results could be perfectly acceptable for this </a:t>
            </a:r>
            <a:r>
              <a:rPr lang="en-US" dirty="0" err="1" smtClean="0"/>
              <a:t>organisation</a:t>
            </a:r>
            <a:r>
              <a:rPr lang="en-US" dirty="0" smtClean="0"/>
              <a:t>.  Comparing to previous years, would enable </a:t>
            </a:r>
            <a:r>
              <a:rPr lang="en-US" dirty="0" err="1" smtClean="0"/>
              <a:t>Geenwood</a:t>
            </a:r>
            <a:r>
              <a:rPr lang="en-US" dirty="0" smtClean="0"/>
              <a:t> to fully </a:t>
            </a:r>
            <a:r>
              <a:rPr lang="en-US" dirty="0" err="1" smtClean="0"/>
              <a:t>analyse</a:t>
            </a:r>
            <a:r>
              <a:rPr lang="en-US" dirty="0" smtClean="0"/>
              <a:t> this areas and determine if there are any real concerns.</a:t>
            </a:r>
            <a:endParaRPr lang="en-US" dirty="0"/>
          </a:p>
        </p:txBody>
      </p:sp>
    </p:spTree>
    <p:extLst>
      <p:ext uri="{BB962C8B-B14F-4D97-AF65-F5344CB8AC3E}">
        <p14:creationId xmlns:p14="http://schemas.microsoft.com/office/powerpoint/2010/main" val="90500327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Gearing</a:t>
            </a:r>
            <a:endParaRPr lang="en-US" dirty="0"/>
          </a:p>
        </p:txBody>
      </p:sp>
      <p:sp>
        <p:nvSpPr>
          <p:cNvPr id="3" name="Content Placeholder 2"/>
          <p:cNvSpPr>
            <a:spLocks noGrp="1"/>
          </p:cNvSpPr>
          <p:nvPr>
            <p:ph idx="1"/>
          </p:nvPr>
        </p:nvSpPr>
        <p:spPr/>
        <p:txBody>
          <a:bodyPr/>
          <a:lstStyle/>
          <a:p>
            <a:r>
              <a:rPr lang="en-GB" dirty="0" smtClean="0"/>
              <a:t>The gearing ratios reveal that </a:t>
            </a:r>
            <a:r>
              <a:rPr lang="en-GB" dirty="0" err="1" smtClean="0"/>
              <a:t>Geenwood</a:t>
            </a:r>
            <a:r>
              <a:rPr lang="en-GB" dirty="0" smtClean="0"/>
              <a:t> is able to cover its debts.  However, the debt ratio has increased (though it is still within allowable limits).  This could be due to the organisation looking to </a:t>
            </a:r>
            <a:r>
              <a:rPr lang="en-GB" dirty="0" err="1" smtClean="0"/>
              <a:t>exapnd</a:t>
            </a:r>
            <a:r>
              <a:rPr lang="en-GB" dirty="0" smtClean="0"/>
              <a:t> and using borrowing to facilitate that. </a:t>
            </a:r>
          </a:p>
          <a:p>
            <a:r>
              <a:rPr lang="en-GB" dirty="0" smtClean="0"/>
              <a:t>The interest cover ratio has also decreased, which could be a worrying signal based upon the debt ratio result. </a:t>
            </a:r>
            <a:endParaRPr lang="en-GB" dirty="0"/>
          </a:p>
          <a:p>
            <a:r>
              <a:rPr lang="en-GB" dirty="0" smtClean="0"/>
              <a:t>A </a:t>
            </a:r>
            <a:r>
              <a:rPr lang="en-GB" dirty="0"/>
              <a:t>large interest coverage ratio indicates that a corporation will be able to pay interest on its debt even if its earnings were to decrease.  A small interest coverage ratio sends a caution signal.</a:t>
            </a:r>
          </a:p>
          <a:p>
            <a:r>
              <a:rPr lang="en-GB" dirty="0" smtClean="0"/>
              <a:t>This is an important area for </a:t>
            </a:r>
            <a:r>
              <a:rPr lang="en-GB" dirty="0" err="1" smtClean="0"/>
              <a:t>Geenwood</a:t>
            </a:r>
            <a:r>
              <a:rPr lang="en-GB" dirty="0" smtClean="0"/>
              <a:t>, as the profitability ratios showed a decrease with regard to the gross and net profit margins, which could be due to a decrease in earning. </a:t>
            </a:r>
            <a:endParaRPr lang="en-GB" dirty="0"/>
          </a:p>
          <a:p>
            <a:endParaRPr lang="en-US" dirty="0"/>
          </a:p>
        </p:txBody>
      </p:sp>
    </p:spTree>
    <p:extLst>
      <p:ext uri="{BB962C8B-B14F-4D97-AF65-F5344CB8AC3E}">
        <p14:creationId xmlns:p14="http://schemas.microsoft.com/office/powerpoint/2010/main" val="24466001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 Id="rId2" Type="http://schemas.openxmlformats.org/officeDocument/2006/relationships/image" Target="../media/image2.jpeg"/><Relationship Id="rId3" Type="http://schemas.openxmlformats.org/officeDocument/2006/relationships/image" Target="../media/image3.jpeg"/></Relationships>
</file>

<file path=ppt/theme/theme1.xml><?xml version="1.0" encoding="utf-8"?>
<a:theme xmlns:a="http://schemas.openxmlformats.org/drawingml/2006/main" name="Saddle">
  <a:themeElements>
    <a:clrScheme name="Saddle">
      <a:dk1>
        <a:srgbClr val="302C24"/>
      </a:dk1>
      <a:lt1>
        <a:sysClr val="window" lastClr="FFFFFF"/>
      </a:lt1>
      <a:dk2>
        <a:srgbClr val="AC6416"/>
      </a:dk2>
      <a:lt2>
        <a:srgbClr val="E8E4DB"/>
      </a:lt2>
      <a:accent1>
        <a:srgbClr val="C6B178"/>
      </a:accent1>
      <a:accent2>
        <a:srgbClr val="9C5B14"/>
      </a:accent2>
      <a:accent3>
        <a:srgbClr val="71B2BC"/>
      </a:accent3>
      <a:accent4>
        <a:srgbClr val="78AA5D"/>
      </a:accent4>
      <a:accent5>
        <a:srgbClr val="867099"/>
      </a:accent5>
      <a:accent6>
        <a:srgbClr val="4C6F75"/>
      </a:accent6>
      <a:hlink>
        <a:srgbClr val="F27B0E"/>
      </a:hlink>
      <a:folHlink>
        <a:srgbClr val="989268"/>
      </a:folHlink>
    </a:clrScheme>
    <a:fontScheme name="Saddle">
      <a:majorFont>
        <a:latin typeface="Book Antiqua"/>
        <a:ea typeface=""/>
        <a:cs typeface=""/>
        <a:font script="Jpan" typeface="ＭＳ 明朝"/>
        <a:font script="Hans" typeface="宋体"/>
        <a:font script="Hant" typeface="新細明體"/>
      </a:majorFont>
      <a:minorFont>
        <a:latin typeface="Book Antiqua"/>
        <a:ea typeface=""/>
        <a:cs typeface=""/>
        <a:font script="Jpan" typeface="ＭＳ 明朝"/>
        <a:font script="Hans" typeface="宋体"/>
        <a:font script="Hant" typeface="新細明體"/>
      </a:minorFont>
    </a:fontScheme>
    <a:fmtScheme name="Saddle">
      <a:fillStyleLst>
        <a:solidFill>
          <a:schemeClr val="phClr"/>
        </a:solidFill>
        <a:gradFill rotWithShape="1">
          <a:gsLst>
            <a:gs pos="0">
              <a:schemeClr val="phClr"/>
            </a:gs>
            <a:gs pos="30000">
              <a:schemeClr val="phClr">
                <a:tint val="80000"/>
              </a:schemeClr>
            </a:gs>
            <a:gs pos="100000">
              <a:schemeClr val="phClr">
                <a:tint val="100000"/>
              </a:schemeClr>
            </a:gs>
          </a:gsLst>
          <a:path path="rect">
            <a:fillToRect l="50000" r="100000"/>
          </a:path>
        </a:gradFill>
        <a:blipFill rotWithShape="1">
          <a:blip xmlns:r="http://schemas.openxmlformats.org/officeDocument/2006/relationships" r:embed="rId1">
            <a:duotone>
              <a:schemeClr val="phClr">
                <a:shade val="70000"/>
                <a:satMod val="120000"/>
              </a:schemeClr>
              <a:schemeClr val="phClr">
                <a:tint val="30000"/>
                <a:satMod val="120000"/>
              </a:schemeClr>
            </a:duotone>
          </a:blip>
          <a:stretch/>
        </a:blipFill>
      </a:fillStyleLst>
      <a:lnStyleLst>
        <a:ln w="25400" cap="flat" cmpd="sng" algn="ctr">
          <a:solidFill>
            <a:schemeClr val="phClr">
              <a:shade val="95000"/>
              <a:satMod val="105000"/>
            </a:schemeClr>
          </a:solidFill>
          <a:prstDash val="solid"/>
        </a:ln>
        <a:ln w="50800" cap="flat" cmpd="dbl" algn="ctr">
          <a:solidFill>
            <a:schemeClr val="phClr"/>
          </a:solidFill>
          <a:prstDash val="solid"/>
        </a:ln>
        <a:ln w="76200" cap="flat" cmpd="dbl" algn="ctr">
          <a:solidFill>
            <a:schemeClr val="phClr"/>
          </a:solidFill>
          <a:prstDash val="solid"/>
        </a:ln>
      </a:lnStyleLst>
      <a:effectStyleLst>
        <a:effectStyle>
          <a:effectLst/>
        </a:effectStyle>
        <a:effectStyle>
          <a:effectLst>
            <a:outerShdw blurRad="38100" dist="25400" dir="5400000" rotWithShape="0">
              <a:srgbClr val="FFFFFF">
                <a:alpha val="75000"/>
              </a:srgbClr>
            </a:outerShdw>
          </a:effectLst>
          <a:scene3d>
            <a:camera prst="orthographicFront">
              <a:rot lat="0" lon="0" rev="0"/>
            </a:camera>
            <a:lightRig rig="sunrise" dir="tl">
              <a:rot lat="0" lon="0" rev="1200000"/>
            </a:lightRig>
          </a:scene3d>
          <a:sp3d prstMaterial="softEdge">
            <a:bevelT w="0" h="0"/>
          </a:sp3d>
        </a:effectStyle>
        <a:effectStyle>
          <a:effectLst>
            <a:innerShdw blurRad="76200" dist="38100" dir="13500000">
              <a:srgbClr val="FFFFFF">
                <a:alpha val="75000"/>
              </a:srgbClr>
            </a:innerShdw>
          </a:effectLst>
          <a:scene3d>
            <a:camera prst="perspectiveFront" fov="2400000"/>
            <a:lightRig rig="twoPt" dir="tl"/>
          </a:scene3d>
          <a:sp3d>
            <a:bevelT w="25400" h="12700" prst="angle"/>
          </a:sp3d>
        </a:effectStyle>
      </a:effectStyleLst>
      <a:bgFillStyleLst>
        <a:solidFill>
          <a:schemeClr val="phClr"/>
        </a:solidFill>
        <a:blipFill rotWithShape="1">
          <a:blip xmlns:r="http://schemas.openxmlformats.org/officeDocument/2006/relationships" r:embed="rId2">
            <a:duotone>
              <a:schemeClr val="phClr">
                <a:shade val="30000"/>
                <a:satMod val="250000"/>
              </a:schemeClr>
              <a:schemeClr val="phClr">
                <a:tint val="50000"/>
                <a:satMod val="200000"/>
              </a:schemeClr>
            </a:duotone>
          </a:blip>
          <a:stretch/>
        </a:blipFill>
        <a:blipFill rotWithShape="1">
          <a:blip xmlns:r="http://schemas.openxmlformats.org/officeDocument/2006/relationships" r:embed="rId3">
            <a:duotone>
              <a:schemeClr val="phClr">
                <a:shade val="90000"/>
                <a:hueMod val="90000"/>
                <a:satMod val="150000"/>
                <a:lumMod val="90000"/>
              </a:schemeClr>
              <a:schemeClr val="phClr">
                <a:tint val="70000"/>
                <a:shade val="80000"/>
                <a:satMod val="300000"/>
                <a:lumMod val="11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Saddle">
    <a:dk1>
      <a:srgbClr val="302C24"/>
    </a:dk1>
    <a:lt1>
      <a:sysClr val="window" lastClr="FFFFFF"/>
    </a:lt1>
    <a:dk2>
      <a:srgbClr val="AC6416"/>
    </a:dk2>
    <a:lt2>
      <a:srgbClr val="E8E4DB"/>
    </a:lt2>
    <a:accent1>
      <a:srgbClr val="C6B178"/>
    </a:accent1>
    <a:accent2>
      <a:srgbClr val="9C5B14"/>
    </a:accent2>
    <a:accent3>
      <a:srgbClr val="71B2BC"/>
    </a:accent3>
    <a:accent4>
      <a:srgbClr val="78AA5D"/>
    </a:accent4>
    <a:accent5>
      <a:srgbClr val="867099"/>
    </a:accent5>
    <a:accent6>
      <a:srgbClr val="4C6F75"/>
    </a:accent6>
    <a:hlink>
      <a:srgbClr val="F27B0E"/>
    </a:hlink>
    <a:folHlink>
      <a:srgbClr val="989268"/>
    </a:folHlink>
  </a:clrScheme>
</a:themeOverride>
</file>

<file path=ppt/theme/themeOverride2.xml><?xml version="1.0" encoding="utf-8"?>
<a:themeOverride xmlns:a="http://schemas.openxmlformats.org/drawingml/2006/main">
  <a:clrScheme name="Saddle">
    <a:dk1>
      <a:srgbClr val="302C24"/>
    </a:dk1>
    <a:lt1>
      <a:sysClr val="window" lastClr="FFFFFF"/>
    </a:lt1>
    <a:dk2>
      <a:srgbClr val="AC6416"/>
    </a:dk2>
    <a:lt2>
      <a:srgbClr val="E8E4DB"/>
    </a:lt2>
    <a:accent1>
      <a:srgbClr val="C6B178"/>
    </a:accent1>
    <a:accent2>
      <a:srgbClr val="9C5B14"/>
    </a:accent2>
    <a:accent3>
      <a:srgbClr val="71B2BC"/>
    </a:accent3>
    <a:accent4>
      <a:srgbClr val="78AA5D"/>
    </a:accent4>
    <a:accent5>
      <a:srgbClr val="867099"/>
    </a:accent5>
    <a:accent6>
      <a:srgbClr val="4C6F75"/>
    </a:accent6>
    <a:hlink>
      <a:srgbClr val="F27B0E"/>
    </a:hlink>
    <a:folHlink>
      <a:srgbClr val="989268"/>
    </a:folHlink>
  </a:clrScheme>
</a:themeOverride>
</file>

<file path=ppt/theme/themeOverride3.xml><?xml version="1.0" encoding="utf-8"?>
<a:themeOverride xmlns:a="http://schemas.openxmlformats.org/drawingml/2006/main">
  <a:clrScheme name="Saddle">
    <a:dk1>
      <a:srgbClr val="302C24"/>
    </a:dk1>
    <a:lt1>
      <a:sysClr val="window" lastClr="FFFFFF"/>
    </a:lt1>
    <a:dk2>
      <a:srgbClr val="AC6416"/>
    </a:dk2>
    <a:lt2>
      <a:srgbClr val="E8E4DB"/>
    </a:lt2>
    <a:accent1>
      <a:srgbClr val="C6B178"/>
    </a:accent1>
    <a:accent2>
      <a:srgbClr val="9C5B14"/>
    </a:accent2>
    <a:accent3>
      <a:srgbClr val="71B2BC"/>
    </a:accent3>
    <a:accent4>
      <a:srgbClr val="78AA5D"/>
    </a:accent4>
    <a:accent5>
      <a:srgbClr val="867099"/>
    </a:accent5>
    <a:accent6>
      <a:srgbClr val="4C6F75"/>
    </a:accent6>
    <a:hlink>
      <a:srgbClr val="F27B0E"/>
    </a:hlink>
    <a:folHlink>
      <a:srgbClr val="989268"/>
    </a:folHlink>
  </a:clrScheme>
</a:themeOverride>
</file>

<file path=docProps/app.xml><?xml version="1.0" encoding="utf-8"?>
<Properties xmlns="http://schemas.openxmlformats.org/officeDocument/2006/extended-properties" xmlns:vt="http://schemas.openxmlformats.org/officeDocument/2006/docPropsVTypes">
  <Template>Breakeven analysis revision</Template>
  <TotalTime>482</TotalTime>
  <Words>837</Words>
  <Application>Microsoft Macintosh PowerPoint</Application>
  <PresentationFormat>Widescreen</PresentationFormat>
  <Paragraphs>116</Paragraphs>
  <Slides>20</Slides>
  <Notes>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20</vt:i4>
      </vt:variant>
    </vt:vector>
  </HeadingPairs>
  <TitlesOfParts>
    <vt:vector size="27" baseType="lpstr">
      <vt:lpstr>Book Antiqua</vt:lpstr>
      <vt:lpstr>Calibri</vt:lpstr>
      <vt:lpstr>Gill Sans MT</vt:lpstr>
      <vt:lpstr>MS PGothic</vt:lpstr>
      <vt:lpstr>ＭＳ Ｐゴシック</vt:lpstr>
      <vt:lpstr>Wingdings 2</vt:lpstr>
      <vt:lpstr>Saddle</vt:lpstr>
      <vt:lpstr>Geenwood</vt:lpstr>
      <vt:lpstr>Profitability Ratios</vt:lpstr>
      <vt:lpstr>Gross profit</vt:lpstr>
      <vt:lpstr>Net profit margin</vt:lpstr>
      <vt:lpstr>ROCE</vt:lpstr>
      <vt:lpstr>Asset turnover</vt:lpstr>
      <vt:lpstr>Fixed assets ratio</vt:lpstr>
      <vt:lpstr>Liquidity Ratios</vt:lpstr>
      <vt:lpstr>Current ratio</vt:lpstr>
      <vt:lpstr>Quick Ratio (also referred to as acid ratio</vt:lpstr>
      <vt:lpstr>Debtor Days</vt:lpstr>
      <vt:lpstr>Creditor days</vt:lpstr>
      <vt:lpstr>Gearing Ratios</vt:lpstr>
      <vt:lpstr>Debt ratio</vt:lpstr>
      <vt:lpstr>Interest Cover</vt:lpstr>
      <vt:lpstr>Analysis</vt:lpstr>
      <vt:lpstr>Profitability</vt:lpstr>
      <vt:lpstr>Profitability</vt:lpstr>
      <vt:lpstr>Liquidity</vt:lpstr>
      <vt:lpstr>Gearing</vt:lpstr>
    </vt:vector>
  </TitlesOfParts>
  <Company>University of Wales Trinity Saint David</Company>
  <LinksUpToDate>false</LinksUpToDate>
  <SharedDoc>false</SharedDoc>
  <HyperlinksChanged>false</HyperlinksChanged>
  <AppVersion>15.0039</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Westeros solution</dc:title>
  <dc:creator>Marie Pitson</dc:creator>
  <cp:lastModifiedBy>Microsoft Office User</cp:lastModifiedBy>
  <cp:revision>19</cp:revision>
  <cp:lastPrinted>2017-05-08T06:44:59Z</cp:lastPrinted>
  <dcterms:created xsi:type="dcterms:W3CDTF">2016-10-10T09:26:18Z</dcterms:created>
  <dcterms:modified xsi:type="dcterms:W3CDTF">2018-05-27T09:46:56Z</dcterms:modified>
</cp:coreProperties>
</file>