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2" r:id="rId1"/>
    <p:sldMasterId id="2147483858" r:id="rId2"/>
    <p:sldMasterId id="2147483648" r:id="rId3"/>
  </p:sldMasterIdLst>
  <p:sldIdLst>
    <p:sldId id="257" r:id="rId4"/>
    <p:sldId id="259" r:id="rId5"/>
    <p:sldId id="261" r:id="rId6"/>
    <p:sldId id="262" r:id="rId7"/>
    <p:sldId id="263" r:id="rId8"/>
    <p:sldId id="264" r:id="rId9"/>
    <p:sldId id="265" r:id="rId10"/>
    <p:sldId id="267" r:id="rId11"/>
    <p:sldId id="268" r:id="rId12"/>
    <p:sldId id="269" r:id="rId13"/>
    <p:sldId id="270" r:id="rId14"/>
    <p:sldId id="271" r:id="rId15"/>
    <p:sldId id="272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EC3D8B-949C-D23C-B009-FFA690E8F271}" v="7" dt="2021-10-08T14:41:59.248"/>
    <p1510:client id="{3810BAD9-2E6F-13F8-F06D-A67E1D382394}" v="5" dt="2021-10-12T07:54:52.634"/>
    <p1510:client id="{C8A17152-E14B-57B5-D101-5306926FA096}" v="3" dt="2021-10-12T20:36:12.264"/>
    <p1510:client id="{E2A2439F-C003-808D-ADD2-F5B2961D3142}" v="268" dt="2021-10-08T14:37:17.4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5.xml" Id="rId8" /><Relationship Type="http://schemas.openxmlformats.org/officeDocument/2006/relationships/slide" Target="slides/slide10.xml" Id="rId13" /><Relationship Type="http://schemas.openxmlformats.org/officeDocument/2006/relationships/viewProps" Target="viewProps.xml" Id="rId18" /><Relationship Type="http://schemas.openxmlformats.org/officeDocument/2006/relationships/slideMaster" Target="slideMasters/slideMaster3.xml" Id="rId3" /><Relationship Type="http://schemas.openxmlformats.org/officeDocument/2006/relationships/slide" Target="slides/slide4.xml" Id="rId7" /><Relationship Type="http://schemas.openxmlformats.org/officeDocument/2006/relationships/slide" Target="slides/slide9.xml" Id="rId12" /><Relationship Type="http://schemas.openxmlformats.org/officeDocument/2006/relationships/presProps" Target="presProps.xml" Id="rId17" /><Relationship Type="http://schemas.openxmlformats.org/officeDocument/2006/relationships/slideMaster" Target="slideMasters/slideMaster2.xml" Id="rId2" /><Relationship Type="http://schemas.openxmlformats.org/officeDocument/2006/relationships/slide" Target="slides/slide13.xml" Id="rId16" /><Relationship Type="http://schemas.openxmlformats.org/officeDocument/2006/relationships/tableStyles" Target="tableStyles.xml" Id="rId20" /><Relationship Type="http://schemas.openxmlformats.org/officeDocument/2006/relationships/slideMaster" Target="slideMasters/slideMaster1.xml" Id="rId1" /><Relationship Type="http://schemas.openxmlformats.org/officeDocument/2006/relationships/slide" Target="slides/slide3.xml" Id="rId6" /><Relationship Type="http://schemas.openxmlformats.org/officeDocument/2006/relationships/slide" Target="slides/slide8.xml" Id="rId11" /><Relationship Type="http://schemas.openxmlformats.org/officeDocument/2006/relationships/slide" Target="slides/slide2.xml" Id="rId5" /><Relationship Type="http://schemas.openxmlformats.org/officeDocument/2006/relationships/slide" Target="slides/slide12.xml" Id="rId15" /><Relationship Type="http://schemas.openxmlformats.org/officeDocument/2006/relationships/slide" Target="slides/slide7.xml" Id="rId10" /><Relationship Type="http://schemas.openxmlformats.org/officeDocument/2006/relationships/theme" Target="theme/theme1.xml" Id="rId19" /><Relationship Type="http://schemas.openxmlformats.org/officeDocument/2006/relationships/slide" Target="slides/slide1.xml" Id="rId4" /><Relationship Type="http://schemas.openxmlformats.org/officeDocument/2006/relationships/slide" Target="slides/slide6.xml" Id="rId9" /><Relationship Type="http://schemas.openxmlformats.org/officeDocument/2006/relationships/slide" Target="slides/slide11.xml" Id="rId14" /><Relationship Type="http://schemas.microsoft.com/office/2015/10/relationships/revisionInfo" Target="revisionInfo.xml" Id="rId22" 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68953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85305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40288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06037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63322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88389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21947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007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45607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42768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47269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8985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64703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92238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86401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5097847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871239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dirty="0"/>
              <a:t>10/12/2021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14367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dirty="0"/>
              <a:t>10/12/2021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849643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dirty="0"/>
              <a:t>10/12/2021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81916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dirty="0"/>
              <a:t>10/12/2021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6119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dirty="0"/>
              <a:t>10/12/2021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4099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dirty="0"/>
              <a:t>10/12/2021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878445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dirty="0"/>
              <a:t>10/12/2021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6929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dirty="0"/>
              <a:t>10/12/2021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154649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dirty="0"/>
              <a:t>10/12/2021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973664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dirty="0"/>
              <a:t>10/12/2021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143398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dirty="0"/>
              <a:t>10/12/2021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682125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image" Target="../media/image5.png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image" Target="../media/image6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13" Type="http://schemas.openxmlformats.org/officeDocument/2006/relationships/slideLayout" Target="../slideLayouts/slideLayout41.xml"/><Relationship Id="rId18" Type="http://schemas.openxmlformats.org/officeDocument/2006/relationships/theme" Target="../theme/theme3.xml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slideLayout" Target="../slideLayouts/slideLayout40.xml"/><Relationship Id="rId17" Type="http://schemas.openxmlformats.org/officeDocument/2006/relationships/slideLayout" Target="../slideLayouts/slideLayout45.xml"/><Relationship Id="rId2" Type="http://schemas.openxmlformats.org/officeDocument/2006/relationships/slideLayout" Target="../slideLayouts/slideLayout30.xml"/><Relationship Id="rId16" Type="http://schemas.openxmlformats.org/officeDocument/2006/relationships/slideLayout" Target="../slideLayouts/slideLayout44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5" Type="http://schemas.openxmlformats.org/officeDocument/2006/relationships/slideLayout" Target="../slideLayouts/slideLayout43.xml"/><Relationship Id="rId10" Type="http://schemas.openxmlformats.org/officeDocument/2006/relationships/slideLayout" Target="../slideLayouts/slideLayout38.xml"/><Relationship Id="rId19" Type="http://schemas.openxmlformats.org/officeDocument/2006/relationships/image" Target="../media/image7.png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Relationship Id="rId14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046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43" r:id="rId1"/>
    <p:sldLayoutId id="2147483944" r:id="rId2"/>
    <p:sldLayoutId id="2147483945" r:id="rId3"/>
    <p:sldLayoutId id="2147483946" r:id="rId4"/>
    <p:sldLayoutId id="2147483947" r:id="rId5"/>
    <p:sldLayoutId id="2147483948" r:id="rId6"/>
    <p:sldLayoutId id="2147483949" r:id="rId7"/>
    <p:sldLayoutId id="2147483950" r:id="rId8"/>
    <p:sldLayoutId id="2147483951" r:id="rId9"/>
    <p:sldLayoutId id="2147483952" r:id="rId10"/>
    <p:sldLayoutId id="2147483953" r:id="rId11"/>
    <p:sldLayoutId id="2147483954" r:id="rId12"/>
    <p:sldLayoutId id="2147483955" r:id="rId13"/>
    <p:sldLayoutId id="2147483956" r:id="rId14"/>
    <p:sldLayoutId id="2147483957" r:id="rId15"/>
    <p:sldLayoutId id="2147483958" r:id="rId16"/>
    <p:sldLayoutId id="21474839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  <a:p>
            <a:pPr lvl="5"/>
            <a:r>
              <a:rPr lang="en-US"/>
              <a:t>Sixth level</a:t>
            </a:r>
          </a:p>
          <a:p>
            <a:pPr lvl="6"/>
            <a:r>
              <a:rPr lang="en-US"/>
              <a:t>Seventh level</a:t>
            </a:r>
          </a:p>
          <a:p>
            <a:pPr lvl="7"/>
            <a:r>
              <a:rPr lang="en-US"/>
              <a:t>Eigth level</a:t>
            </a:r>
          </a:p>
          <a:p>
            <a:pPr lvl="8"/>
            <a:r>
              <a:rPr lang="en-US"/>
              <a:t>Ninth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CBC1C18-307B-4F68-A007-B5B542270E8D}" type="datetimeFigureOut">
              <a:rPr lang="en-US" dirty="0"/>
              <a:t>10/12/2021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4233784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59" r:id="rId1"/>
    <p:sldLayoutId id="2147483860" r:id="rId2"/>
    <p:sldLayoutId id="2147483861" r:id="rId3"/>
    <p:sldLayoutId id="2147483862" r:id="rId4"/>
    <p:sldLayoutId id="2147483863" r:id="rId5"/>
    <p:sldLayoutId id="2147483864" r:id="rId6"/>
    <p:sldLayoutId id="2147483865" r:id="rId7"/>
    <p:sldLayoutId id="2147483866" r:id="rId8"/>
    <p:sldLayoutId id="2147483867" r:id="rId9"/>
    <p:sldLayoutId id="2147483868" r:id="rId10"/>
    <p:sldLayoutId id="2147483869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9.xml"/><Relationship Id="rId6" Type="http://schemas.openxmlformats.org/officeDocument/2006/relationships/hyperlink" Target="http://veganposters.com/future-depends-what-we-do" TargetMode="Externa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5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6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Neon coloured waves lined with dots">
            <a:extLst>
              <a:ext uri="{FF2B5EF4-FFF2-40B4-BE49-F238E27FC236}">
                <a16:creationId xmlns:a16="http://schemas.microsoft.com/office/drawing/2014/main" id="{D685BF24-64D6-4A04-849B-A8F252ECE85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r="25"/>
          <a:stretch/>
        </p:blipFill>
        <p:spPr>
          <a:xfrm>
            <a:off x="95270" y="-19040"/>
            <a:ext cx="12188932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49238" y="1145080"/>
            <a:ext cx="9090476" cy="2179601"/>
          </a:xfrm>
        </p:spPr>
        <p:txBody>
          <a:bodyPr anchor="b">
            <a:noAutofit/>
          </a:bodyPr>
          <a:lstStyle/>
          <a:p>
            <a:pPr algn="ctr"/>
            <a:r>
              <a:rPr lang="en-GB" sz="5400">
                <a:solidFill>
                  <a:srgbClr val="FFFFFF"/>
                </a:solidFill>
              </a:rPr>
              <a:t>How to use Microsoft PowerPoint effectively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1B70C9E-6838-4858-BF20-A10FAD16B377}"/>
              </a:ext>
            </a:extLst>
          </p:cNvPr>
          <p:cNvSpPr txBox="1"/>
          <p:nvPr/>
        </p:nvSpPr>
        <p:spPr>
          <a:xfrm>
            <a:off x="7258050" y="6191250"/>
            <a:ext cx="424815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By Julia </a:t>
            </a:r>
            <a:r>
              <a:rPr lang="en-GB" b="1" err="1"/>
              <a:t>Petrencikova</a:t>
            </a:r>
            <a:r>
              <a:rPr lang="en-GB" b="1"/>
              <a:t>, Nicoleta </a:t>
            </a:r>
            <a:r>
              <a:rPr lang="en-GB" b="1" err="1"/>
              <a:t>Baltaret</a:t>
            </a:r>
            <a:r>
              <a:rPr lang="en-GB" b="1"/>
              <a:t> and Eugen </a:t>
            </a:r>
            <a:r>
              <a:rPr lang="en-GB" b="1" err="1"/>
              <a:t>Sanda</a:t>
            </a:r>
            <a:endParaRPr lang="en-GB" b="1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97629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8B4F60-9547-42F2-AC56-1ADBD43508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9008" y="630604"/>
            <a:ext cx="8608037" cy="1077229"/>
          </a:xfrm>
        </p:spPr>
        <p:txBody>
          <a:bodyPr>
            <a:normAutofit/>
          </a:bodyPr>
          <a:lstStyle/>
          <a:p>
            <a:pPr algn="l"/>
            <a:r>
              <a:rPr lang="en-GB"/>
              <a:t>How to use Microsoft Power Point effectively by Julia Petrencikova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3CD181-06C4-48D2-94CD-B243CF6B2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5805" y="2052116"/>
            <a:ext cx="2908167" cy="399782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600" b="1">
                <a:ea typeface="+mn-lt"/>
                <a:cs typeface="+mn-lt"/>
              </a:rPr>
              <a:t>Student ID:2110746</a:t>
            </a:r>
            <a:endParaRPr lang="en-US" sz="1600" b="1"/>
          </a:p>
          <a:p>
            <a:r>
              <a:rPr lang="en-GB" sz="1600" b="1">
                <a:ea typeface="+mn-lt"/>
                <a:cs typeface="+mn-lt"/>
              </a:rPr>
              <a:t>Module name: Digital Skills and Research Methods</a:t>
            </a:r>
            <a:endParaRPr lang="en-GB" sz="1600" b="1"/>
          </a:p>
          <a:p>
            <a:r>
              <a:rPr lang="en-GB" sz="1600" b="1">
                <a:ea typeface="+mn-lt"/>
                <a:cs typeface="+mn-lt"/>
              </a:rPr>
              <a:t>Module code: BMSW4003</a:t>
            </a:r>
            <a:endParaRPr lang="en-GB" sz="1600" b="1"/>
          </a:p>
          <a:p>
            <a:endParaRPr lang="en-GB" sz="160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17CF616-CC33-481E-B075-CE09C22D95E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699" r="951" b="2"/>
          <a:stretch/>
        </p:blipFill>
        <p:spPr>
          <a:xfrm>
            <a:off x="5432992" y="2348779"/>
            <a:ext cx="4818974" cy="3373468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</p:spTree>
    <p:extLst>
      <p:ext uri="{BB962C8B-B14F-4D97-AF65-F5344CB8AC3E}">
        <p14:creationId xmlns:p14="http://schemas.microsoft.com/office/powerpoint/2010/main" val="2757994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9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10">
            <a:extLst>
              <a:ext uri="{FF2B5EF4-FFF2-40B4-BE49-F238E27FC236}">
                <a16:creationId xmlns:a16="http://schemas.microsoft.com/office/drawing/2014/main" id="{173C5275-AACF-4FBF-9898-1CE3CAB478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4" name="Picture 12">
            <a:extLst>
              <a:ext uri="{FF2B5EF4-FFF2-40B4-BE49-F238E27FC236}">
                <a16:creationId xmlns:a16="http://schemas.microsoft.com/office/drawing/2014/main" id="{631C734A-E9C5-4AF0-AE61-31530CB97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35" name="Picture 14">
            <a:extLst>
              <a:ext uri="{FF2B5EF4-FFF2-40B4-BE49-F238E27FC236}">
                <a16:creationId xmlns:a16="http://schemas.microsoft.com/office/drawing/2014/main" id="{743ACACC-8D0F-4744-BDDC-EFD6A7BE2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36" name="Rectangle 16">
            <a:extLst>
              <a:ext uri="{FF2B5EF4-FFF2-40B4-BE49-F238E27FC236}">
                <a16:creationId xmlns:a16="http://schemas.microsoft.com/office/drawing/2014/main" id="{C108279A-590F-4373-B64C-217F140A24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18">
            <a:extLst>
              <a:ext uri="{FF2B5EF4-FFF2-40B4-BE49-F238E27FC236}">
                <a16:creationId xmlns:a16="http://schemas.microsoft.com/office/drawing/2014/main" id="{CF53D84C-0006-4A43-ADA3-8878358DB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Rectangle 10">
            <a:extLst>
              <a:ext uri="{FF2B5EF4-FFF2-40B4-BE49-F238E27FC236}">
                <a16:creationId xmlns:a16="http://schemas.microsoft.com/office/drawing/2014/main" id="{155C5824-2BDA-4A02-BED9-0338C8016D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12">
            <a:extLst>
              <a:ext uri="{FF2B5EF4-FFF2-40B4-BE49-F238E27FC236}">
                <a16:creationId xmlns:a16="http://schemas.microsoft.com/office/drawing/2014/main" id="{5EAFDFF8-7773-4351-A8F0-4FEB9CE8F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27" name="Picture 14">
            <a:extLst>
              <a:ext uri="{FF2B5EF4-FFF2-40B4-BE49-F238E27FC236}">
                <a16:creationId xmlns:a16="http://schemas.microsoft.com/office/drawing/2014/main" id="{C4592FE6-399E-4FA6-9473-D4255C6263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28" name="Rectangle 16">
            <a:extLst>
              <a:ext uri="{FF2B5EF4-FFF2-40B4-BE49-F238E27FC236}">
                <a16:creationId xmlns:a16="http://schemas.microsoft.com/office/drawing/2014/main" id="{EB9F5F8F-9BE2-44D1-8635-552AE75531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18">
            <a:extLst>
              <a:ext uri="{FF2B5EF4-FFF2-40B4-BE49-F238E27FC236}">
                <a16:creationId xmlns:a16="http://schemas.microsoft.com/office/drawing/2014/main" id="{3848F896-2D9E-456B-B79E-06687B8CE3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0">
            <a:extLst>
              <a:ext uri="{FF2B5EF4-FFF2-40B4-BE49-F238E27FC236}">
                <a16:creationId xmlns:a16="http://schemas.microsoft.com/office/drawing/2014/main" id="{99478E1E-6AA0-46B8-9422-9A978C057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9DB65A0-14DC-40B8-BA51-9F402AFCDB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8285B4E-ACEC-4FD9-9157-8E9F323FB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C48F941-397C-4336-84E1-902D536C7C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D3D13111-812B-45BC-87D9-6F40120D4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F072F30-9ADD-4FC0-8520-C50D9569C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BFEC2BE-6AFD-4CA1-A8F2-E27E38FEA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8FE2D0-6CDC-454D-BBF9-FFB3B7AA4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9475" y="812721"/>
            <a:ext cx="4203364" cy="107722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/>
              <a:t>5 tips to make it effective</a:t>
            </a:r>
          </a:p>
        </p:txBody>
      </p:sp>
      <p:pic>
        <p:nvPicPr>
          <p:cNvPr id="5" name="Picture 4" descr="Geometric shapes on a wooden background">
            <a:extLst>
              <a:ext uri="{FF2B5EF4-FFF2-40B4-BE49-F238E27FC236}">
                <a16:creationId xmlns:a16="http://schemas.microsoft.com/office/drawing/2014/main" id="{9E964D69-F43F-4B4A-AAEB-F415A1F0305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774" r="-2" b="11118"/>
          <a:stretch/>
        </p:blipFill>
        <p:spPr>
          <a:xfrm>
            <a:off x="1007760" y="1"/>
            <a:ext cx="4430108" cy="2605377"/>
          </a:xfrm>
          <a:prstGeom prst="rect">
            <a:avLst/>
          </a:prstGeom>
          <a:ln w="12700">
            <a:solidFill>
              <a:schemeClr val="tx1"/>
            </a:soli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pic>
        <p:nvPicPr>
          <p:cNvPr id="6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ED3EA5B4-544D-41C6-8C02-6E52E8E816A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8116" r="1" b="1"/>
          <a:stretch/>
        </p:blipFill>
        <p:spPr>
          <a:xfrm>
            <a:off x="1007761" y="2608873"/>
            <a:ext cx="4430108" cy="4249126"/>
          </a:xfrm>
          <a:prstGeom prst="rect">
            <a:avLst/>
          </a:prstGeom>
          <a:ln w="12700">
            <a:solidFill>
              <a:schemeClr val="tx1"/>
            </a:soli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sp>
        <p:nvSpPr>
          <p:cNvPr id="38" name="Rectangle 20">
            <a:extLst>
              <a:ext uri="{FF2B5EF4-FFF2-40B4-BE49-F238E27FC236}">
                <a16:creationId xmlns:a16="http://schemas.microsoft.com/office/drawing/2014/main" id="{3A35BC40-D78D-45AF-B008-270429BC5E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4C1C413-9E79-496A-B68F-9A89F8C07066}"/>
              </a:ext>
            </a:extLst>
          </p:cNvPr>
          <p:cNvSpPr txBox="1"/>
          <p:nvPr/>
        </p:nvSpPr>
        <p:spPr>
          <a:xfrm>
            <a:off x="6369476" y="2056781"/>
            <a:ext cx="4203364" cy="399782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marL="571500" indent="-571500">
              <a:lnSpc>
                <a:spcPct val="12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b="1"/>
              <a:t> Make it clear structure</a:t>
            </a:r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b="1"/>
              <a:t>   Working memory</a:t>
            </a:r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b="1"/>
              <a:t>   Size</a:t>
            </a:r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b="1"/>
              <a:t>   Contrast</a:t>
            </a:r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b="1"/>
              <a:t>   6 objects per slide</a:t>
            </a:r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endParaRPr lang="en-US"/>
          </a:p>
          <a:p>
            <a:pPr>
              <a:lnSpc>
                <a:spcPct val="12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endParaRPr lang="en-US"/>
          </a:p>
        </p:txBody>
      </p:sp>
      <p:sp>
        <p:nvSpPr>
          <p:cNvPr id="39" name="Rectangle 22">
            <a:extLst>
              <a:ext uri="{FF2B5EF4-FFF2-40B4-BE49-F238E27FC236}">
                <a16:creationId xmlns:a16="http://schemas.microsoft.com/office/drawing/2014/main" id="{AE79D3DD-3DAF-471A-88B3-E01D12A55C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22">
            <a:extLst>
              <a:ext uri="{FF2B5EF4-FFF2-40B4-BE49-F238E27FC236}">
                <a16:creationId xmlns:a16="http://schemas.microsoft.com/office/drawing/2014/main" id="{F41C1373-9651-4596-9D53-A49C361080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014902E-40F4-4F6B-8EED-4090EF976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2197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2FA3880A-8D8F-466C-A4A1-F07BCDD37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C0A64CB-20A1-4508-B568-284EB04F7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DA14841-53A4-4935-BE65-C8373B8A6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877C2CF-B2DD-41C8-8B5E-152673376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377EE36-E59D-4778-8F99-4B470DA4A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586C6C5-47AF-450A-932D-880EF823E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587901A-AA64-4940-9803-F67677851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47E635D-C3B4-465B-AF24-991B6BF63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4A0623D0-396B-499E-BBFB-C17F1BB0F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B82679A9-5B3D-4598-8AAE-EF5BDB4D1B0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35000"/>
          </a:blip>
          <a:srcRect l="3" r="-2" b="-2"/>
          <a:stretch/>
        </p:blipFill>
        <p:spPr>
          <a:xfrm>
            <a:off x="19965" y="-2"/>
            <a:ext cx="12191695" cy="6858000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21AF192C-698D-4635-9C9F-F9769A56A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" y="0"/>
            <a:ext cx="1218986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56C2271-A152-472F-B636-3D41FAEEB5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9304" y="5037664"/>
            <a:ext cx="6228774" cy="101479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600"/>
              <a:t>One message</a:t>
            </a:r>
            <a:endParaRPr lang="en-US" sz="6600">
              <a:cs typeface="Arial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4E56C4B-C9E0-4F01-AF43-E69279A06A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C654A17-56DA-4921-A42B-DE255FA66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9" descr="A picture containing text, plant, grass&#10;&#10;Description automatically generated">
            <a:extLst>
              <a:ext uri="{FF2B5EF4-FFF2-40B4-BE49-F238E27FC236}">
                <a16:creationId xmlns:a16="http://schemas.microsoft.com/office/drawing/2014/main" id="{8BFE7620-BC97-4BF0-853B-07D96BAFC8F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 rot="19380000">
            <a:off x="5056551" y="2228474"/>
            <a:ext cx="2279651" cy="161933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A168941-B170-4C70-B6F5-37D87A2F6661}"/>
              </a:ext>
            </a:extLst>
          </p:cNvPr>
          <p:cNvSpPr txBox="1"/>
          <p:nvPr/>
        </p:nvSpPr>
        <p:spPr>
          <a:xfrm>
            <a:off x="4876800" y="4291013"/>
            <a:ext cx="24384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71750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722F0272-3878-4604-AA91-01CA8F08D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F60EAEC-22E3-4448-8F0A-9ADAA793A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55E0F90-3FFF-4E04-B3C8-3C969A415D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C63A4EF-A033-4ED0-9EB6-6E1A8D264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64965EE-80F2-417F-9652-5BFF14DA7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A3C9611-CFD7-4C23-A8F2-00E7865A5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D1649F1F-B285-4134-9366-620A31CA435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2207003" y="326017"/>
            <a:ext cx="8280333" cy="621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8289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722F0272-3878-4604-AA91-01CA8F08D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F60EAEC-22E3-4448-8F0A-9ADAA793A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55E0F90-3FFF-4E04-B3C8-3C969A415D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C63A4EF-A033-4ED0-9EB6-6E1A8D264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64965EE-80F2-417F-9652-5BFF14DA7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A3C9611-CFD7-4C23-A8F2-00E7865A5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Picture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5835C870-78C4-43D3-8C6D-C8425343F0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2048253" y="326017"/>
            <a:ext cx="8280333" cy="621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3406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722F0272-3878-4604-AA91-01CA8F08D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F60EAEC-22E3-4448-8F0A-9ADAA793A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55E0F90-3FFF-4E04-B3C8-3C969A415D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C63A4EF-A033-4ED0-9EB6-6E1A8D264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64965EE-80F2-417F-9652-5BFF14DA7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A3C9611-CFD7-4C23-A8F2-00E7865A5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9DD01062-C7E8-4EF6-9356-1EFF38F682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2048253" y="326017"/>
            <a:ext cx="8280333" cy="621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0704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379554"/>
            <a:ext cx="9448800" cy="1825096"/>
          </a:xfrm>
        </p:spPr>
        <p:txBody>
          <a:bodyPr>
            <a:normAutofit/>
          </a:bodyPr>
          <a:lstStyle/>
          <a:p>
            <a:r>
              <a:rPr lang="en-GB" sz="5400" dirty="0"/>
              <a:t>How to use </a:t>
            </a:r>
            <a:r>
              <a:rPr lang="en-GB" sz="5400" dirty="0" err="1"/>
              <a:t>powerpoint</a:t>
            </a:r>
            <a:r>
              <a:rPr lang="en-GB" sz="5400" dirty="0"/>
              <a:t> effectively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230983" y="2495731"/>
            <a:ext cx="5582194" cy="3095171"/>
          </a:xfrm>
        </p:spPr>
        <p:txBody>
          <a:bodyPr>
            <a:normAutofit/>
          </a:bodyPr>
          <a:lstStyle/>
          <a:p>
            <a:r>
              <a:rPr lang="en-GB" sz="2800" dirty="0"/>
              <a:t>Name : Eugen Bogdan </a:t>
            </a:r>
            <a:r>
              <a:rPr lang="en-GB" sz="2800" dirty="0" err="1"/>
              <a:t>Sanda</a:t>
            </a:r>
            <a:endParaRPr lang="en-GB" sz="2800" dirty="0"/>
          </a:p>
          <a:p>
            <a:r>
              <a:rPr lang="en-GB" sz="2800" dirty="0"/>
              <a:t>Student I.D : 2108537</a:t>
            </a:r>
          </a:p>
          <a:p>
            <a:r>
              <a:rPr lang="en-GB" sz="2800" dirty="0"/>
              <a:t>Module Name : Digital Skills and Research Methods </a:t>
            </a:r>
          </a:p>
          <a:p>
            <a:r>
              <a:rPr lang="en-GB" sz="2800" dirty="0"/>
              <a:t>Module Code : BMSW4003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5737" y="2495731"/>
            <a:ext cx="3776617" cy="2638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62560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73337" y="0"/>
            <a:ext cx="9448800" cy="1825096"/>
          </a:xfrm>
        </p:spPr>
        <p:txBody>
          <a:bodyPr/>
          <a:lstStyle/>
          <a:p>
            <a:r>
              <a:rPr lang="en-GB" dirty="0"/>
              <a:t>CONTRAST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2303564"/>
            <a:ext cx="5643282" cy="2802616"/>
          </a:xfrm>
        </p:spPr>
        <p:txBody>
          <a:bodyPr>
            <a:noAutofit/>
          </a:bodyPr>
          <a:lstStyle/>
          <a:p>
            <a:r>
              <a:rPr lang="en-US" sz="2800" dirty="0"/>
              <a:t>Something that is different from another thing</a:t>
            </a:r>
          </a:p>
          <a:p>
            <a:endParaRPr lang="en-US" sz="2800" dirty="0"/>
          </a:p>
          <a:p>
            <a:r>
              <a:rPr lang="en-US" sz="2800" dirty="0"/>
              <a:t>Contrast helps us identify items</a:t>
            </a:r>
            <a:endParaRPr lang="en-GB" sz="2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4068" y="2303564"/>
            <a:ext cx="4731509" cy="2082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4517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724835" y="-240548"/>
            <a:ext cx="9448800" cy="1825096"/>
          </a:xfrm>
        </p:spPr>
        <p:txBody>
          <a:bodyPr/>
          <a:lstStyle/>
          <a:p>
            <a:r>
              <a:rPr lang="en-GB" dirty="0"/>
              <a:t>CONTRAST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7882" y="2516094"/>
            <a:ext cx="5607424" cy="2628805"/>
          </a:xfrm>
        </p:spPr>
        <p:txBody>
          <a:bodyPr>
            <a:normAutofit/>
          </a:bodyPr>
          <a:lstStyle/>
          <a:p>
            <a:r>
              <a:rPr lang="en-GB" sz="2800" dirty="0"/>
              <a:t>Why is it important to have the right colour </a:t>
            </a:r>
            <a:r>
              <a:rPr lang="en-GB" sz="2800" dirty="0" err="1"/>
              <a:t>constrast</a:t>
            </a:r>
            <a:r>
              <a:rPr lang="en-GB" sz="2800" dirty="0"/>
              <a:t> combinations.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3906" y="2516094"/>
            <a:ext cx="5643282" cy="2760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44370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F3CF990-ACB8-443A-BB74-D36EC8A00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0B98862-BEE1-44FB-A335-A1B9106B4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  <a:noFill/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185CF21-0594-48C0-9F3E-254D6BCE9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89" y="-5487"/>
            <a:ext cx="12189867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A0B5529D-5CAA-4BF2-B5C9-34705E7661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59909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FBD68200-BC03-4015-860B-CD5C30CD7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9910" y="0"/>
            <a:ext cx="7869544" cy="6858000"/>
          </a:xfrm>
          <a:custGeom>
            <a:avLst/>
            <a:gdLst>
              <a:gd name="connsiteX0" fmla="*/ 0 w 7821919"/>
              <a:gd name="connsiteY0" fmla="*/ 0 h 6858000"/>
              <a:gd name="connsiteX1" fmla="*/ 6983367 w 7821919"/>
              <a:gd name="connsiteY1" fmla="*/ 0 h 6858000"/>
              <a:gd name="connsiteX2" fmla="*/ 6982269 w 7821919"/>
              <a:gd name="connsiteY2" fmla="*/ 1331 h 6858000"/>
              <a:gd name="connsiteX3" fmla="*/ 6833782 w 7821919"/>
              <a:gd name="connsiteY3" fmla="*/ 487443 h 6858000"/>
              <a:gd name="connsiteX4" fmla="*/ 6851446 w 7821919"/>
              <a:gd name="connsiteY4" fmla="*/ 662666 h 6858000"/>
              <a:gd name="connsiteX5" fmla="*/ 6857532 w 7821919"/>
              <a:gd name="connsiteY5" fmla="*/ 686333 h 6858000"/>
              <a:gd name="connsiteX6" fmla="*/ 6806927 w 7821919"/>
              <a:gd name="connsiteY6" fmla="*/ 699345 h 6858000"/>
              <a:gd name="connsiteX7" fmla="*/ 5555365 w 7821919"/>
              <a:gd name="connsiteY7" fmla="*/ 2400515 h 6858000"/>
              <a:gd name="connsiteX8" fmla="*/ 7336617 w 7821919"/>
              <a:gd name="connsiteY8" fmla="*/ 4181767 h 6858000"/>
              <a:gd name="connsiteX9" fmla="*/ 7452815 w 7821919"/>
              <a:gd name="connsiteY9" fmla="*/ 4175900 h 6858000"/>
              <a:gd name="connsiteX10" fmla="*/ 7437456 w 7821919"/>
              <a:gd name="connsiteY10" fmla="*/ 4225378 h 6858000"/>
              <a:gd name="connsiteX11" fmla="*/ 7428275 w 7821919"/>
              <a:gd name="connsiteY11" fmla="*/ 4316448 h 6858000"/>
              <a:gd name="connsiteX12" fmla="*/ 7789089 w 7821919"/>
              <a:gd name="connsiteY12" fmla="*/ 4759152 h 6858000"/>
              <a:gd name="connsiteX13" fmla="*/ 7821919 w 7821919"/>
              <a:gd name="connsiteY13" fmla="*/ 4762461 h 6858000"/>
              <a:gd name="connsiteX14" fmla="*/ 7809638 w 7821919"/>
              <a:gd name="connsiteY14" fmla="*/ 4785088 h 6858000"/>
              <a:gd name="connsiteX15" fmla="*/ 7794661 w 7821919"/>
              <a:gd name="connsiteY15" fmla="*/ 4833335 h 6858000"/>
              <a:gd name="connsiteX16" fmla="*/ 7524776 w 7821919"/>
              <a:gd name="connsiteY16" fmla="*/ 4917113 h 6858000"/>
              <a:gd name="connsiteX17" fmla="*/ 6642110 w 7821919"/>
              <a:gd name="connsiteY17" fmla="*/ 6248746 h 6858000"/>
              <a:gd name="connsiteX18" fmla="*/ 6755682 w 7821919"/>
              <a:gd name="connsiteY18" fmla="*/ 6811285 h 6858000"/>
              <a:gd name="connsiteX19" fmla="*/ 6778185 w 7821919"/>
              <a:gd name="connsiteY19" fmla="*/ 6858000 h 6858000"/>
              <a:gd name="connsiteX20" fmla="*/ 0 w 7821919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821919" h="6858000">
                <a:moveTo>
                  <a:pt x="0" y="0"/>
                </a:moveTo>
                <a:lnTo>
                  <a:pt x="6983367" y="0"/>
                </a:lnTo>
                <a:lnTo>
                  <a:pt x="6982269" y="1331"/>
                </a:lnTo>
                <a:cubicBezTo>
                  <a:pt x="6888522" y="140095"/>
                  <a:pt x="6833782" y="307376"/>
                  <a:pt x="6833782" y="487443"/>
                </a:cubicBezTo>
                <a:cubicBezTo>
                  <a:pt x="6833782" y="547466"/>
                  <a:pt x="6839864" y="606067"/>
                  <a:pt x="6851446" y="662666"/>
                </a:cubicBezTo>
                <a:lnTo>
                  <a:pt x="6857532" y="686333"/>
                </a:lnTo>
                <a:lnTo>
                  <a:pt x="6806927" y="699345"/>
                </a:lnTo>
                <a:cubicBezTo>
                  <a:pt x="6081835" y="924872"/>
                  <a:pt x="5555365" y="1601212"/>
                  <a:pt x="5555365" y="2400515"/>
                </a:cubicBezTo>
                <a:cubicBezTo>
                  <a:pt x="5555365" y="3384273"/>
                  <a:pt x="6352859" y="4181767"/>
                  <a:pt x="7336617" y="4181767"/>
                </a:cubicBezTo>
                <a:lnTo>
                  <a:pt x="7452815" y="4175900"/>
                </a:lnTo>
                <a:lnTo>
                  <a:pt x="7437456" y="4225378"/>
                </a:lnTo>
                <a:cubicBezTo>
                  <a:pt x="7431436" y="4254794"/>
                  <a:pt x="7428275" y="4285252"/>
                  <a:pt x="7428275" y="4316448"/>
                </a:cubicBezTo>
                <a:cubicBezTo>
                  <a:pt x="7428275" y="4534821"/>
                  <a:pt x="7583172" y="4717015"/>
                  <a:pt x="7789089" y="4759152"/>
                </a:cubicBezTo>
                <a:lnTo>
                  <a:pt x="7821919" y="4762461"/>
                </a:lnTo>
                <a:lnTo>
                  <a:pt x="7809638" y="4785088"/>
                </a:lnTo>
                <a:lnTo>
                  <a:pt x="7794661" y="4833335"/>
                </a:lnTo>
                <a:lnTo>
                  <a:pt x="7524776" y="4917113"/>
                </a:lnTo>
                <a:cubicBezTo>
                  <a:pt x="7006070" y="5136507"/>
                  <a:pt x="6642110" y="5650122"/>
                  <a:pt x="6642110" y="6248746"/>
                </a:cubicBezTo>
                <a:cubicBezTo>
                  <a:pt x="6642110" y="6448287"/>
                  <a:pt x="6682550" y="6638383"/>
                  <a:pt x="6755682" y="6811285"/>
                </a:cubicBezTo>
                <a:lnTo>
                  <a:pt x="6778185" y="6858000"/>
                </a:lnTo>
                <a:lnTo>
                  <a:pt x="0" y="6858000"/>
                </a:lnTo>
                <a:close/>
              </a:path>
            </a:pathLst>
          </a:custGeom>
          <a:gradFill>
            <a:gsLst>
              <a:gs pos="25996">
                <a:srgbClr val="1F2D29">
                  <a:alpha val="4000"/>
                </a:srgbClr>
              </a:gs>
              <a:gs pos="20000">
                <a:schemeClr val="bg2">
                  <a:alpha val="0"/>
                </a:schemeClr>
              </a:gs>
              <a:gs pos="100000">
                <a:schemeClr val="bg2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332A6F87-AC28-4AA8-B8A6-AEBC67BD0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57960" y="764389"/>
            <a:ext cx="967148" cy="967148"/>
          </a:xfrm>
          <a:prstGeom prst="ellipse">
            <a:avLst/>
          </a:prstGeom>
          <a:gradFill>
            <a:gsLst>
              <a:gs pos="0">
                <a:schemeClr val="bg2">
                  <a:alpha val="0"/>
                </a:schemeClr>
              </a:gs>
              <a:gs pos="100000">
                <a:schemeClr val="accent1">
                  <a:alpha val="21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DB32DF-4A1B-4F7A-A66D-1DD77F3F13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530542"/>
          </a:xfrm>
        </p:spPr>
        <p:txBody>
          <a:bodyPr>
            <a:normAutofit fontScale="90000"/>
          </a:bodyPr>
          <a:lstStyle/>
          <a:p>
            <a:pPr algn="l"/>
            <a:r>
              <a:rPr lang="en-US" sz="4800" dirty="0">
                <a:solidFill>
                  <a:schemeClr val="tx2">
                    <a:lumMod val="90000"/>
                  </a:schemeClr>
                </a:solidFill>
                <a:cs typeface="Arial"/>
              </a:rPr>
              <a:t>HOW TO USE </a:t>
            </a:r>
            <a:r>
              <a:rPr lang="en-US" sz="4800">
                <a:solidFill>
                  <a:schemeClr val="tx2">
                    <a:lumMod val="90000"/>
                  </a:schemeClr>
                </a:solidFill>
                <a:cs typeface="Arial"/>
              </a:rPr>
              <a:t>MICROSOFT</a:t>
            </a:r>
            <a:br>
              <a:rPr lang="en-US" sz="4800" dirty="0">
                <a:solidFill>
                  <a:schemeClr val="tx2">
                    <a:lumMod val="90000"/>
                  </a:schemeClr>
                </a:solidFill>
                <a:cs typeface="Arial"/>
              </a:rPr>
            </a:br>
            <a:r>
              <a:rPr lang="en-US" sz="4800">
                <a:solidFill>
                  <a:schemeClr val="tx2">
                    <a:lumMod val="90000"/>
                  </a:schemeClr>
                </a:solidFill>
                <a:cs typeface="Arial"/>
              </a:rPr>
              <a:t>POWERPOINT EFFECTIVELY</a:t>
            </a:r>
            <a:endParaRPr lang="en-US" sz="4800" dirty="0">
              <a:solidFill>
                <a:schemeClr val="tx2">
                  <a:lumMod val="90000"/>
                </a:schemeClr>
              </a:solidFill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D14024-F9B7-4A33-A019-22C1BADA89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8744" y="2662280"/>
            <a:ext cx="4729105" cy="3387664"/>
          </a:xfrm>
        </p:spPr>
        <p:txBody>
          <a:bodyPr anchor="t">
            <a:normAutofit/>
          </a:bodyPr>
          <a:lstStyle/>
          <a:p>
            <a:pPr marL="344170" indent="-344170"/>
            <a:r>
              <a:rPr lang="en-US">
                <a:solidFill>
                  <a:schemeClr val="tx2">
                    <a:lumMod val="90000"/>
                  </a:schemeClr>
                </a:solidFill>
                <a:latin typeface="Comic Sans MS"/>
                <a:cs typeface="Arial"/>
              </a:rPr>
              <a:t>NAME : Umran Niazi</a:t>
            </a:r>
          </a:p>
          <a:p>
            <a:pPr marL="344170" indent="-344170"/>
            <a:r>
              <a:rPr lang="en-US">
                <a:solidFill>
                  <a:schemeClr val="tx2">
                    <a:lumMod val="90000"/>
                  </a:schemeClr>
                </a:solidFill>
                <a:latin typeface="Comic Sans MS"/>
                <a:cs typeface="Arial"/>
              </a:rPr>
              <a:t>STUDENT I.D : 2110289</a:t>
            </a:r>
          </a:p>
          <a:p>
            <a:pPr marL="344170" indent="-344170"/>
            <a:r>
              <a:rPr lang="en-US">
                <a:solidFill>
                  <a:schemeClr val="tx2">
                    <a:lumMod val="90000"/>
                  </a:schemeClr>
                </a:solidFill>
                <a:latin typeface="Comic Sans MS"/>
                <a:cs typeface="Arial"/>
              </a:rPr>
              <a:t>MODULE NAME : Digital Skills and Research Methods</a:t>
            </a:r>
          </a:p>
          <a:p>
            <a:pPr marL="344170" indent="-344170"/>
            <a:r>
              <a:rPr lang="en-US">
                <a:solidFill>
                  <a:schemeClr val="tx2">
                    <a:lumMod val="90000"/>
                  </a:schemeClr>
                </a:solidFill>
                <a:latin typeface="Comic Sans MS"/>
                <a:cs typeface="Arial"/>
              </a:rPr>
              <a:t>Module Code : BMSW4003</a:t>
            </a:r>
          </a:p>
          <a:p>
            <a:pPr marL="344170" indent="-344170"/>
            <a:endParaRPr lang="en-US" dirty="0">
              <a:latin typeface="Comic Sans MS"/>
              <a:cs typeface="Arial"/>
            </a:endParaRPr>
          </a:p>
          <a:p>
            <a:pPr marL="344170" indent="-344170"/>
            <a:endParaRPr lang="en-US" dirty="0">
              <a:cs typeface="Arial"/>
            </a:endParaRPr>
          </a:p>
        </p:txBody>
      </p:sp>
      <p:pic>
        <p:nvPicPr>
          <p:cNvPr id="4" name="Picture 4" descr="A person taking a selfie&#10;&#10;Description automatically generated">
            <a:extLst>
              <a:ext uri="{FF2B5EF4-FFF2-40B4-BE49-F238E27FC236}">
                <a16:creationId xmlns:a16="http://schemas.microsoft.com/office/drawing/2014/main" id="{53B262C1-2653-41E2-AF29-35561D2FFBD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80303" y="2658958"/>
            <a:ext cx="2743200" cy="2474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33389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24">
            <a:extLst>
              <a:ext uri="{FF2B5EF4-FFF2-40B4-BE49-F238E27FC236}">
                <a16:creationId xmlns:a16="http://schemas.microsoft.com/office/drawing/2014/main" id="{8F3CF990-ACB8-443A-BB74-D36EC8A00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4" name="Picture 26">
            <a:extLst>
              <a:ext uri="{FF2B5EF4-FFF2-40B4-BE49-F238E27FC236}">
                <a16:creationId xmlns:a16="http://schemas.microsoft.com/office/drawing/2014/main" id="{00B98862-BEE1-44FB-A335-A1B9106B4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  <a:noFill/>
        </p:spPr>
      </p:pic>
      <p:pic>
        <p:nvPicPr>
          <p:cNvPr id="36" name="Picture 28">
            <a:extLst>
              <a:ext uri="{FF2B5EF4-FFF2-40B4-BE49-F238E27FC236}">
                <a16:creationId xmlns:a16="http://schemas.microsoft.com/office/drawing/2014/main" id="{7185CF21-0594-48C0-9F3E-254D6BCE9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89" y="-5487"/>
            <a:ext cx="12189867" cy="6858000"/>
          </a:xfrm>
          <a:prstGeom prst="rect">
            <a:avLst/>
          </a:prstGeom>
        </p:spPr>
      </p:pic>
      <p:sp>
        <p:nvSpPr>
          <p:cNvPr id="37" name="Rectangle 30">
            <a:extLst>
              <a:ext uri="{FF2B5EF4-FFF2-40B4-BE49-F238E27FC236}">
                <a16:creationId xmlns:a16="http://schemas.microsoft.com/office/drawing/2014/main" id="{A0B5529D-5CAA-4BF2-B5C9-34705E7661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59909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8" name="Freeform: Shape 32">
            <a:extLst>
              <a:ext uri="{FF2B5EF4-FFF2-40B4-BE49-F238E27FC236}">
                <a16:creationId xmlns:a16="http://schemas.microsoft.com/office/drawing/2014/main" id="{FBD68200-BC03-4015-860B-CD5C30CD7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9910" y="0"/>
            <a:ext cx="7869544" cy="6858000"/>
          </a:xfrm>
          <a:custGeom>
            <a:avLst/>
            <a:gdLst>
              <a:gd name="connsiteX0" fmla="*/ 0 w 7821919"/>
              <a:gd name="connsiteY0" fmla="*/ 0 h 6858000"/>
              <a:gd name="connsiteX1" fmla="*/ 6983367 w 7821919"/>
              <a:gd name="connsiteY1" fmla="*/ 0 h 6858000"/>
              <a:gd name="connsiteX2" fmla="*/ 6982269 w 7821919"/>
              <a:gd name="connsiteY2" fmla="*/ 1331 h 6858000"/>
              <a:gd name="connsiteX3" fmla="*/ 6833782 w 7821919"/>
              <a:gd name="connsiteY3" fmla="*/ 487443 h 6858000"/>
              <a:gd name="connsiteX4" fmla="*/ 6851446 w 7821919"/>
              <a:gd name="connsiteY4" fmla="*/ 662666 h 6858000"/>
              <a:gd name="connsiteX5" fmla="*/ 6857532 w 7821919"/>
              <a:gd name="connsiteY5" fmla="*/ 686333 h 6858000"/>
              <a:gd name="connsiteX6" fmla="*/ 6806927 w 7821919"/>
              <a:gd name="connsiteY6" fmla="*/ 699345 h 6858000"/>
              <a:gd name="connsiteX7" fmla="*/ 5555365 w 7821919"/>
              <a:gd name="connsiteY7" fmla="*/ 2400515 h 6858000"/>
              <a:gd name="connsiteX8" fmla="*/ 7336617 w 7821919"/>
              <a:gd name="connsiteY8" fmla="*/ 4181767 h 6858000"/>
              <a:gd name="connsiteX9" fmla="*/ 7452815 w 7821919"/>
              <a:gd name="connsiteY9" fmla="*/ 4175900 h 6858000"/>
              <a:gd name="connsiteX10" fmla="*/ 7437456 w 7821919"/>
              <a:gd name="connsiteY10" fmla="*/ 4225378 h 6858000"/>
              <a:gd name="connsiteX11" fmla="*/ 7428275 w 7821919"/>
              <a:gd name="connsiteY11" fmla="*/ 4316448 h 6858000"/>
              <a:gd name="connsiteX12" fmla="*/ 7789089 w 7821919"/>
              <a:gd name="connsiteY12" fmla="*/ 4759152 h 6858000"/>
              <a:gd name="connsiteX13" fmla="*/ 7821919 w 7821919"/>
              <a:gd name="connsiteY13" fmla="*/ 4762461 h 6858000"/>
              <a:gd name="connsiteX14" fmla="*/ 7809638 w 7821919"/>
              <a:gd name="connsiteY14" fmla="*/ 4785088 h 6858000"/>
              <a:gd name="connsiteX15" fmla="*/ 7794661 w 7821919"/>
              <a:gd name="connsiteY15" fmla="*/ 4833335 h 6858000"/>
              <a:gd name="connsiteX16" fmla="*/ 7524776 w 7821919"/>
              <a:gd name="connsiteY16" fmla="*/ 4917113 h 6858000"/>
              <a:gd name="connsiteX17" fmla="*/ 6642110 w 7821919"/>
              <a:gd name="connsiteY17" fmla="*/ 6248746 h 6858000"/>
              <a:gd name="connsiteX18" fmla="*/ 6755682 w 7821919"/>
              <a:gd name="connsiteY18" fmla="*/ 6811285 h 6858000"/>
              <a:gd name="connsiteX19" fmla="*/ 6778185 w 7821919"/>
              <a:gd name="connsiteY19" fmla="*/ 6858000 h 6858000"/>
              <a:gd name="connsiteX20" fmla="*/ 0 w 7821919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821919" h="6858000">
                <a:moveTo>
                  <a:pt x="0" y="0"/>
                </a:moveTo>
                <a:lnTo>
                  <a:pt x="6983367" y="0"/>
                </a:lnTo>
                <a:lnTo>
                  <a:pt x="6982269" y="1331"/>
                </a:lnTo>
                <a:cubicBezTo>
                  <a:pt x="6888522" y="140095"/>
                  <a:pt x="6833782" y="307376"/>
                  <a:pt x="6833782" y="487443"/>
                </a:cubicBezTo>
                <a:cubicBezTo>
                  <a:pt x="6833782" y="547466"/>
                  <a:pt x="6839864" y="606067"/>
                  <a:pt x="6851446" y="662666"/>
                </a:cubicBezTo>
                <a:lnTo>
                  <a:pt x="6857532" y="686333"/>
                </a:lnTo>
                <a:lnTo>
                  <a:pt x="6806927" y="699345"/>
                </a:lnTo>
                <a:cubicBezTo>
                  <a:pt x="6081835" y="924872"/>
                  <a:pt x="5555365" y="1601212"/>
                  <a:pt x="5555365" y="2400515"/>
                </a:cubicBezTo>
                <a:cubicBezTo>
                  <a:pt x="5555365" y="3384273"/>
                  <a:pt x="6352859" y="4181767"/>
                  <a:pt x="7336617" y="4181767"/>
                </a:cubicBezTo>
                <a:lnTo>
                  <a:pt x="7452815" y="4175900"/>
                </a:lnTo>
                <a:lnTo>
                  <a:pt x="7437456" y="4225378"/>
                </a:lnTo>
                <a:cubicBezTo>
                  <a:pt x="7431436" y="4254794"/>
                  <a:pt x="7428275" y="4285252"/>
                  <a:pt x="7428275" y="4316448"/>
                </a:cubicBezTo>
                <a:cubicBezTo>
                  <a:pt x="7428275" y="4534821"/>
                  <a:pt x="7583172" y="4717015"/>
                  <a:pt x="7789089" y="4759152"/>
                </a:cubicBezTo>
                <a:lnTo>
                  <a:pt x="7821919" y="4762461"/>
                </a:lnTo>
                <a:lnTo>
                  <a:pt x="7809638" y="4785088"/>
                </a:lnTo>
                <a:lnTo>
                  <a:pt x="7794661" y="4833335"/>
                </a:lnTo>
                <a:lnTo>
                  <a:pt x="7524776" y="4917113"/>
                </a:lnTo>
                <a:cubicBezTo>
                  <a:pt x="7006070" y="5136507"/>
                  <a:pt x="6642110" y="5650122"/>
                  <a:pt x="6642110" y="6248746"/>
                </a:cubicBezTo>
                <a:cubicBezTo>
                  <a:pt x="6642110" y="6448287"/>
                  <a:pt x="6682550" y="6638383"/>
                  <a:pt x="6755682" y="6811285"/>
                </a:cubicBezTo>
                <a:lnTo>
                  <a:pt x="6778185" y="6858000"/>
                </a:lnTo>
                <a:lnTo>
                  <a:pt x="0" y="6858000"/>
                </a:lnTo>
                <a:close/>
              </a:path>
            </a:pathLst>
          </a:custGeom>
          <a:gradFill>
            <a:gsLst>
              <a:gs pos="25996">
                <a:srgbClr val="1F2D29">
                  <a:alpha val="4000"/>
                </a:srgbClr>
              </a:gs>
              <a:gs pos="20000">
                <a:schemeClr val="bg2">
                  <a:alpha val="0"/>
                </a:schemeClr>
              </a:gs>
              <a:gs pos="100000">
                <a:schemeClr val="bg2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9" name="Oval 34">
            <a:extLst>
              <a:ext uri="{FF2B5EF4-FFF2-40B4-BE49-F238E27FC236}">
                <a16:creationId xmlns:a16="http://schemas.microsoft.com/office/drawing/2014/main" id="{332A6F87-AC28-4AA8-B8A6-AEBC67BD0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57960" y="764389"/>
            <a:ext cx="967148" cy="967148"/>
          </a:xfrm>
          <a:prstGeom prst="ellipse">
            <a:avLst/>
          </a:prstGeom>
          <a:gradFill>
            <a:gsLst>
              <a:gs pos="0">
                <a:schemeClr val="bg2">
                  <a:alpha val="0"/>
                </a:schemeClr>
              </a:gs>
              <a:gs pos="100000">
                <a:schemeClr val="accent1">
                  <a:alpha val="21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316907-AB6E-4BFC-99AD-E634566F85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530542"/>
          </a:xfrm>
        </p:spPr>
        <p:txBody>
          <a:bodyPr>
            <a:normAutofit/>
          </a:bodyPr>
          <a:lstStyle/>
          <a:p>
            <a:pPr algn="l"/>
            <a:r>
              <a:rPr lang="en-US" sz="4800">
                <a:solidFill>
                  <a:schemeClr val="tx2">
                    <a:lumMod val="90000"/>
                  </a:schemeClr>
                </a:solidFill>
                <a:cs typeface="Arial"/>
              </a:rPr>
              <a:t>OBJECT QUANTITY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D31617-B2C5-469B-A6D7-2044766A1C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62874" y="2158377"/>
            <a:ext cx="8784910" cy="4346308"/>
          </a:xfrm>
        </p:spPr>
        <p:txBody>
          <a:bodyPr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300" dirty="0">
                <a:solidFill>
                  <a:schemeClr val="tx2">
                    <a:lumMod val="90000"/>
                  </a:schemeClr>
                </a:solidFill>
                <a:latin typeface="Comic Sans MS"/>
                <a:cs typeface="Arial"/>
              </a:rPr>
              <a:t>L</a:t>
            </a:r>
            <a:r>
              <a:rPr lang="en-US" sz="1600" dirty="0">
                <a:solidFill>
                  <a:schemeClr val="tx2">
                    <a:lumMod val="90000"/>
                  </a:schemeClr>
                </a:solidFill>
                <a:latin typeface="Comic Sans MS"/>
                <a:cs typeface="Arial"/>
              </a:rPr>
              <a:t>OCATION                                        DÉCOR</a:t>
            </a:r>
            <a:r>
              <a:rPr lang="en-US" sz="1600">
                <a:solidFill>
                  <a:schemeClr val="tx2">
                    <a:lumMod val="90000"/>
                  </a:schemeClr>
                </a:solidFill>
                <a:latin typeface="Comic Sans MS"/>
                <a:cs typeface="Arial"/>
              </a:rPr>
              <a:t>                                         STYLE</a:t>
            </a:r>
            <a:endParaRPr lang="en-US" sz="1600" dirty="0">
              <a:solidFill>
                <a:schemeClr val="tx2">
                  <a:lumMod val="90000"/>
                </a:schemeClr>
              </a:solidFill>
              <a:latin typeface="Comic Sans MS"/>
              <a:cs typeface="Arial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1600">
                <a:solidFill>
                  <a:schemeClr val="tx2">
                    <a:lumMod val="90000"/>
                  </a:schemeClr>
                </a:solidFill>
                <a:latin typeface="Comic Sans MS"/>
                <a:cs typeface="Arial"/>
              </a:rPr>
              <a:t>FINANCE                                          FACILITIES                                 DECOR</a:t>
            </a:r>
            <a:endParaRPr lang="en-US" sz="1600" dirty="0">
              <a:solidFill>
                <a:schemeClr val="tx2">
                  <a:lumMod val="90000"/>
                </a:schemeClr>
              </a:solidFill>
              <a:latin typeface="Comic Sans MS"/>
              <a:cs typeface="Arial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1600">
                <a:solidFill>
                  <a:schemeClr val="tx2">
                    <a:lumMod val="90000"/>
                  </a:schemeClr>
                </a:solidFill>
                <a:latin typeface="Comic Sans MS"/>
                <a:cs typeface="Arial"/>
              </a:rPr>
              <a:t>RUNNING COSTS                             AGE                                              OTENTIL</a:t>
            </a:r>
            <a:endParaRPr lang="en-US" sz="1600" dirty="0">
              <a:solidFill>
                <a:schemeClr val="tx2">
                  <a:lumMod val="90000"/>
                </a:schemeClr>
              </a:solidFill>
              <a:latin typeface="Comic Sans MS"/>
              <a:cs typeface="Arial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1600">
                <a:solidFill>
                  <a:schemeClr val="tx2">
                    <a:lumMod val="90000"/>
                  </a:schemeClr>
                </a:solidFill>
                <a:latin typeface="Comic Sans MS"/>
                <a:cs typeface="Arial"/>
              </a:rPr>
              <a:t>SERVICES                                         CONDITION                                 PLANNING</a:t>
            </a:r>
            <a:endParaRPr lang="en-US" sz="1600" dirty="0">
              <a:solidFill>
                <a:schemeClr val="tx2">
                  <a:lumMod val="90000"/>
                </a:schemeClr>
              </a:solidFill>
              <a:latin typeface="Comic Sans MS"/>
              <a:cs typeface="Arial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1600">
                <a:solidFill>
                  <a:schemeClr val="tx2">
                    <a:lumMod val="90000"/>
                  </a:schemeClr>
                </a:solidFill>
                <a:latin typeface="Comic Sans MS"/>
                <a:cs typeface="Arial"/>
              </a:rPr>
              <a:t>AMENITIES                                      PRICE                                           REPUTATION</a:t>
            </a:r>
            <a:endParaRPr lang="en-US" sz="1600" dirty="0">
              <a:solidFill>
                <a:schemeClr val="tx2">
                  <a:lumMod val="90000"/>
                </a:schemeClr>
              </a:solidFill>
              <a:latin typeface="Comic Sans MS"/>
              <a:cs typeface="Arial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1600">
                <a:solidFill>
                  <a:schemeClr val="tx2">
                    <a:lumMod val="90000"/>
                  </a:schemeClr>
                </a:solidFill>
                <a:latin typeface="Comic Sans MS"/>
                <a:cs typeface="Arial"/>
              </a:rPr>
              <a:t>VALUE                                                FUTURE INVESTMENT               QUALITY</a:t>
            </a:r>
            <a:endParaRPr lang="en-US" sz="1600" dirty="0">
              <a:solidFill>
                <a:schemeClr val="tx2">
                  <a:lumMod val="90000"/>
                </a:schemeClr>
              </a:solidFill>
              <a:latin typeface="Comic Sans MS"/>
              <a:cs typeface="Arial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1600">
                <a:solidFill>
                  <a:schemeClr val="tx2">
                    <a:lumMod val="90000"/>
                  </a:schemeClr>
                </a:solidFill>
                <a:latin typeface="Comic Sans MS"/>
                <a:cs typeface="Arial"/>
              </a:rPr>
              <a:t>SIZE                                                   PROFIT MARGIN</a:t>
            </a:r>
            <a:endParaRPr lang="en-US" sz="1600" dirty="0">
              <a:solidFill>
                <a:schemeClr val="tx2">
                  <a:lumMod val="90000"/>
                </a:schemeClr>
              </a:solidFill>
              <a:latin typeface="Comic Sans MS"/>
              <a:cs typeface="Arial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1600">
                <a:solidFill>
                  <a:schemeClr val="tx2">
                    <a:lumMod val="90000"/>
                  </a:schemeClr>
                </a:solidFill>
                <a:latin typeface="Comic Sans MS"/>
                <a:cs typeface="Arial"/>
              </a:rPr>
              <a:t>AESTHETICS                                     RENTAL INCOME                   </a:t>
            </a:r>
            <a:r>
              <a:rPr lang="en-US" sz="1600" dirty="0">
                <a:latin typeface="Comic Sans MS"/>
                <a:cs typeface="Arial"/>
              </a:rPr>
              <a:t>            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300" dirty="0">
              <a:latin typeface="Comic Sans MS"/>
              <a:cs typeface="Arial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 sz="130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808639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C5BA7-742B-4D1C-8912-B1C2360278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0743" y="599121"/>
            <a:ext cx="7958331" cy="1077229"/>
          </a:xfrm>
        </p:spPr>
        <p:txBody>
          <a:bodyPr/>
          <a:lstStyle/>
          <a:p>
            <a:r>
              <a:rPr lang="en-US" sz="4800">
                <a:solidFill>
                  <a:schemeClr val="tx2">
                    <a:lumMod val="90000"/>
                  </a:schemeClr>
                </a:solidFill>
                <a:latin typeface="Arial"/>
                <a:cs typeface="Arial"/>
              </a:rPr>
              <a:t>OBJECT</a:t>
            </a:r>
            <a:r>
              <a:rPr lang="en-US" sz="4800">
                <a:solidFill>
                  <a:schemeClr val="tx2">
                    <a:lumMod val="90000"/>
                  </a:schemeClr>
                </a:solidFill>
                <a:cs typeface="Arial"/>
              </a:rPr>
              <a:t> QUANTITY</a:t>
            </a:r>
            <a:r>
              <a:rPr lang="en-US" dirty="0">
                <a:cs typeface="Arial"/>
              </a:rPr>
              <a:t>                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7A2218-FE4B-4917-88CA-46B6E010C7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3599" y="2052116"/>
            <a:ext cx="3421185" cy="3997828"/>
          </a:xfrm>
        </p:spPr>
        <p:txBody>
          <a:bodyPr/>
          <a:lstStyle/>
          <a:p>
            <a:pPr marL="344170" indent="-344170"/>
            <a:r>
              <a:rPr lang="en-US">
                <a:solidFill>
                  <a:schemeClr val="tx2">
                    <a:lumMod val="90000"/>
                  </a:schemeClr>
                </a:solidFill>
                <a:latin typeface="Comic Sans MS"/>
                <a:cs typeface="Arial"/>
              </a:rPr>
              <a:t>PRICE</a:t>
            </a:r>
          </a:p>
          <a:p>
            <a:pPr marL="344170" indent="-344170"/>
            <a:r>
              <a:rPr lang="en-US">
                <a:solidFill>
                  <a:schemeClr val="tx2">
                    <a:lumMod val="90000"/>
                  </a:schemeClr>
                </a:solidFill>
                <a:latin typeface="Comic Sans MS"/>
                <a:cs typeface="Arial"/>
              </a:rPr>
              <a:t>VALUE</a:t>
            </a:r>
          </a:p>
          <a:p>
            <a:pPr marL="344170" indent="-344170"/>
            <a:r>
              <a:rPr lang="en-US">
                <a:solidFill>
                  <a:schemeClr val="tx2">
                    <a:lumMod val="90000"/>
                  </a:schemeClr>
                </a:solidFill>
                <a:latin typeface="Comic Sans MS"/>
                <a:cs typeface="Arial"/>
              </a:rPr>
              <a:t>SIZE</a:t>
            </a:r>
          </a:p>
          <a:p>
            <a:pPr marL="344170" indent="-344170"/>
            <a:r>
              <a:rPr lang="en-US">
                <a:solidFill>
                  <a:schemeClr val="tx2">
                    <a:lumMod val="90000"/>
                  </a:schemeClr>
                </a:solidFill>
                <a:latin typeface="Comic Sans MS"/>
                <a:cs typeface="Arial"/>
              </a:rPr>
              <a:t>FACILITIES</a:t>
            </a:r>
          </a:p>
          <a:p>
            <a:pPr marL="344170" indent="-344170"/>
            <a:r>
              <a:rPr lang="en-US">
                <a:solidFill>
                  <a:schemeClr val="tx2">
                    <a:lumMod val="90000"/>
                  </a:schemeClr>
                </a:solidFill>
                <a:latin typeface="Comic Sans MS"/>
                <a:cs typeface="Arial"/>
              </a:rPr>
              <a:t>CONDITION</a:t>
            </a:r>
          </a:p>
          <a:p>
            <a:pPr marL="344170" indent="-344170"/>
            <a:r>
              <a:rPr lang="en-US">
                <a:solidFill>
                  <a:schemeClr val="tx2">
                    <a:lumMod val="90000"/>
                  </a:schemeClr>
                </a:solidFill>
                <a:latin typeface="Comic Sans MS"/>
                <a:cs typeface="Arial"/>
              </a:rPr>
              <a:t>MAINTENANCE</a:t>
            </a:r>
            <a:endParaRPr lang="en-US" dirty="0">
              <a:solidFill>
                <a:schemeClr val="tx2">
                  <a:lumMod val="90000"/>
                </a:schemeClr>
              </a:solidFill>
              <a:latin typeface="Comic Sans MS"/>
              <a:cs typeface="Arial"/>
            </a:endParaRPr>
          </a:p>
        </p:txBody>
      </p:sp>
      <p:pic>
        <p:nvPicPr>
          <p:cNvPr id="4" name="Picture 4" descr="Shape&#10;&#10;Description automatically generated">
            <a:extLst>
              <a:ext uri="{FF2B5EF4-FFF2-40B4-BE49-F238E27FC236}">
                <a16:creationId xmlns:a16="http://schemas.microsoft.com/office/drawing/2014/main" id="{D3AC9E6D-C2CE-4D87-BAAC-BE413E5B76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6176" y="2416278"/>
            <a:ext cx="4881715" cy="3254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571148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ppt/theme/theme2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ppt/theme/theme3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Celestial</vt:lpstr>
      <vt:lpstr>Madison</vt:lpstr>
      <vt:lpstr>Vapor Trail</vt:lpstr>
      <vt:lpstr>How to use Microsoft PowerPoint effectively</vt:lpstr>
      <vt:lpstr>How to use Microsoft Power Point effectively by Julia Petrencikova</vt:lpstr>
      <vt:lpstr>5 tips to make it effective</vt:lpstr>
      <vt:lpstr>One message</vt:lpstr>
      <vt:lpstr>PowerPoint Presentation</vt:lpstr>
      <vt:lpstr>PowerPoint Presentation</vt:lpstr>
      <vt:lpstr>PowerPoint Presentation</vt:lpstr>
      <vt:lpstr>How to use powerpoint effectively</vt:lpstr>
      <vt:lpstr>CONTRAST</vt:lpstr>
      <vt:lpstr>CONTRAST</vt:lpstr>
      <vt:lpstr>HOW TO USE MICROSOFT POWERPOINT EFFECTIVELY</vt:lpstr>
      <vt:lpstr>OBJECT QUANTITY</vt:lpstr>
      <vt:lpstr>OBJECT QUANTITY                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9</cp:revision>
  <dcterms:created xsi:type="dcterms:W3CDTF">2021-10-08T13:42:08Z</dcterms:created>
  <dcterms:modified xsi:type="dcterms:W3CDTF">2021-10-12T20:36:12Z</dcterms:modified>
</cp:coreProperties>
</file>