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62"/>
  </p:notesMasterIdLst>
  <p:sldIdLst>
    <p:sldId id="256" r:id="rId2"/>
    <p:sldId id="327" r:id="rId3"/>
    <p:sldId id="257" r:id="rId4"/>
    <p:sldId id="432" r:id="rId5"/>
    <p:sldId id="433" r:id="rId6"/>
    <p:sldId id="434" r:id="rId7"/>
    <p:sldId id="259" r:id="rId8"/>
    <p:sldId id="260" r:id="rId9"/>
    <p:sldId id="261" r:id="rId10"/>
    <p:sldId id="328"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4" r:id="rId31"/>
    <p:sldId id="329" r:id="rId32"/>
    <p:sldId id="286" r:id="rId33"/>
    <p:sldId id="287" r:id="rId34"/>
    <p:sldId id="288" r:id="rId35"/>
    <p:sldId id="330"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32" r:id="rId49"/>
    <p:sldId id="333" r:id="rId50"/>
    <p:sldId id="334" r:id="rId51"/>
    <p:sldId id="335" r:id="rId52"/>
    <p:sldId id="336" r:id="rId53"/>
    <p:sldId id="337" r:id="rId54"/>
    <p:sldId id="338" r:id="rId55"/>
    <p:sldId id="339" r:id="rId56"/>
    <p:sldId id="340" r:id="rId57"/>
    <p:sldId id="341" r:id="rId58"/>
    <p:sldId id="342" r:id="rId59"/>
    <p:sldId id="343" r:id="rId60"/>
    <p:sldId id="344" r:id="rId61"/>
    <p:sldId id="345" r:id="rId62"/>
    <p:sldId id="346" r:id="rId63"/>
    <p:sldId id="347" r:id="rId64"/>
    <p:sldId id="348" r:id="rId65"/>
    <p:sldId id="349" r:id="rId66"/>
    <p:sldId id="350" r:id="rId67"/>
    <p:sldId id="351" r:id="rId68"/>
    <p:sldId id="352" r:id="rId69"/>
    <p:sldId id="353" r:id="rId70"/>
    <p:sldId id="354" r:id="rId71"/>
    <p:sldId id="355" r:id="rId72"/>
    <p:sldId id="356" r:id="rId73"/>
    <p:sldId id="357" r:id="rId74"/>
    <p:sldId id="358" r:id="rId75"/>
    <p:sldId id="359" r:id="rId76"/>
    <p:sldId id="360" r:id="rId77"/>
    <p:sldId id="361" r:id="rId78"/>
    <p:sldId id="362" r:id="rId79"/>
    <p:sldId id="363" r:id="rId80"/>
    <p:sldId id="364" r:id="rId81"/>
    <p:sldId id="365" r:id="rId82"/>
    <p:sldId id="366" r:id="rId83"/>
    <p:sldId id="367" r:id="rId84"/>
    <p:sldId id="368" r:id="rId85"/>
    <p:sldId id="369" r:id="rId86"/>
    <p:sldId id="370" r:id="rId87"/>
    <p:sldId id="371" r:id="rId88"/>
    <p:sldId id="372" r:id="rId89"/>
    <p:sldId id="373" r:id="rId90"/>
    <p:sldId id="385" r:id="rId91"/>
    <p:sldId id="386" r:id="rId92"/>
    <p:sldId id="387" r:id="rId93"/>
    <p:sldId id="388" r:id="rId94"/>
    <p:sldId id="435" r:id="rId95"/>
    <p:sldId id="436" r:id="rId96"/>
    <p:sldId id="437" r:id="rId97"/>
    <p:sldId id="438" r:id="rId98"/>
    <p:sldId id="389" r:id="rId99"/>
    <p:sldId id="442" r:id="rId100"/>
    <p:sldId id="443" r:id="rId101"/>
    <p:sldId id="444" r:id="rId102"/>
    <p:sldId id="461" r:id="rId103"/>
    <p:sldId id="462" r:id="rId104"/>
    <p:sldId id="463" r:id="rId105"/>
    <p:sldId id="464" r:id="rId106"/>
    <p:sldId id="465" r:id="rId107"/>
    <p:sldId id="466" r:id="rId108"/>
    <p:sldId id="467" r:id="rId109"/>
    <p:sldId id="468" r:id="rId110"/>
    <p:sldId id="469" r:id="rId111"/>
    <p:sldId id="470" r:id="rId112"/>
    <p:sldId id="471" r:id="rId113"/>
    <p:sldId id="472" r:id="rId114"/>
    <p:sldId id="473" r:id="rId115"/>
    <p:sldId id="474" r:id="rId116"/>
    <p:sldId id="475" r:id="rId117"/>
    <p:sldId id="440" r:id="rId118"/>
    <p:sldId id="391" r:id="rId119"/>
    <p:sldId id="392" r:id="rId120"/>
    <p:sldId id="483" r:id="rId121"/>
    <p:sldId id="484" r:id="rId122"/>
    <p:sldId id="485" r:id="rId123"/>
    <p:sldId id="486" r:id="rId124"/>
    <p:sldId id="487" r:id="rId125"/>
    <p:sldId id="393" r:id="rId126"/>
    <p:sldId id="394" r:id="rId127"/>
    <p:sldId id="395" r:id="rId128"/>
    <p:sldId id="396" r:id="rId129"/>
    <p:sldId id="397" r:id="rId130"/>
    <p:sldId id="398" r:id="rId131"/>
    <p:sldId id="399" r:id="rId132"/>
    <p:sldId id="400" r:id="rId133"/>
    <p:sldId id="401" r:id="rId134"/>
    <p:sldId id="402" r:id="rId135"/>
    <p:sldId id="405" r:id="rId136"/>
    <p:sldId id="406" r:id="rId137"/>
    <p:sldId id="408" r:id="rId138"/>
    <p:sldId id="409" r:id="rId139"/>
    <p:sldId id="410" r:id="rId140"/>
    <p:sldId id="411" r:id="rId141"/>
    <p:sldId id="412" r:id="rId142"/>
    <p:sldId id="413" r:id="rId143"/>
    <p:sldId id="414" r:id="rId144"/>
    <p:sldId id="415" r:id="rId145"/>
    <p:sldId id="416" r:id="rId146"/>
    <p:sldId id="417" r:id="rId147"/>
    <p:sldId id="418" r:id="rId148"/>
    <p:sldId id="419" r:id="rId149"/>
    <p:sldId id="420" r:id="rId150"/>
    <p:sldId id="421" r:id="rId151"/>
    <p:sldId id="422" r:id="rId152"/>
    <p:sldId id="423" r:id="rId153"/>
    <p:sldId id="424" r:id="rId154"/>
    <p:sldId id="425" r:id="rId155"/>
    <p:sldId id="426" r:id="rId156"/>
    <p:sldId id="427" r:id="rId157"/>
    <p:sldId id="428" r:id="rId158"/>
    <p:sldId id="429" r:id="rId159"/>
    <p:sldId id="430" r:id="rId160"/>
    <p:sldId id="431" r:id="rId1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542" autoAdjust="0"/>
  </p:normalViewPr>
  <p:slideViewPr>
    <p:cSldViewPr snapToGrid="0" snapToObjects="1">
      <p:cViewPr varScale="1">
        <p:scale>
          <a:sx n="96" d="100"/>
          <a:sy n="96" d="100"/>
        </p:scale>
        <p:origin x="203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slide" Target="slides/slide150.xml"/><Relationship Id="rId156" Type="http://schemas.openxmlformats.org/officeDocument/2006/relationships/slide" Target="slides/slide15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presProps" Target="pres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theme" Target="theme/theme1.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pPr/>
              <a:t>11/12/2018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pPr/>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1"/>
            <a:r>
              <a:rPr lang="en-US" dirty="0"/>
              <a:t>OSPF is an open-standard protocol based primarily on Requests For Comments (RFC) 2328. </a:t>
            </a:r>
          </a:p>
          <a:p>
            <a:pPr lvl="1"/>
            <a:r>
              <a:rPr lang="en-US" dirty="0"/>
              <a:t>OSPF is a fairly complex protocol made up of several protocol handshakes, database advertisements, and packet types.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extLst>
      <p:ext uri="{BB962C8B-B14F-4D97-AF65-F5344CB8AC3E}">
        <p14:creationId xmlns:p14="http://schemas.microsoft.com/office/powerpoint/2010/main" val="1160495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4</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027667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5</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433057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6</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4061296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1" dirty="0"/>
              <a:t>Its immediate neighbor routers</a:t>
            </a:r>
            <a:r>
              <a:rPr lang="en-US" dirty="0"/>
              <a:t>—If the router loses contact with a neighbor router, within a few seconds it invalidates all paths through that router and recalculates its paths through the network. For OSPF, adjacency information about neighbors is stored in the OSPF neighbor table, also known as an adjacency database.</a:t>
            </a:r>
          </a:p>
          <a:p>
            <a:r>
              <a:rPr lang="en-US" b="1" dirty="0"/>
              <a:t>All the other routers in the network, or in its area of the network, and their attached networks</a:t>
            </a:r>
            <a:r>
              <a:rPr lang="en-US" dirty="0"/>
              <a:t>—The router recognizes other routers and networks through LSAs, which are flooded through the network. LSAs are stored in a topology table or database (which is also called an </a:t>
            </a:r>
            <a:r>
              <a:rPr lang="en-US" dirty="0" err="1"/>
              <a:t>LSDB</a:t>
            </a:r>
            <a:r>
              <a:rPr lang="en-US" dirty="0"/>
              <a:t>).</a:t>
            </a:r>
          </a:p>
          <a:p>
            <a:r>
              <a:rPr lang="en-US" b="1" dirty="0"/>
              <a:t>The best paths to each destination</a:t>
            </a:r>
            <a:r>
              <a:rPr lang="en-US" dirty="0"/>
              <a:t>—Each router independently calculates the best paths to each destination in the network using Dijkstra’s (SPF) algorithm. All paths are kept in the </a:t>
            </a:r>
            <a:r>
              <a:rPr lang="en-US" dirty="0" err="1"/>
              <a:t>LSDB</a:t>
            </a:r>
            <a:r>
              <a:rPr lang="en-US" dirty="0"/>
              <a:t>. The best paths are then offered to the routing table (also called the forwarding database). Packets arriving at the router are forwarded based on the information held in the routing table.</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2414311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a:t>
            </a:fld>
            <a:endParaRPr lang="en-US" dirty="0"/>
          </a:p>
        </p:txBody>
      </p:sp>
    </p:spTree>
    <p:extLst>
      <p:ext uri="{BB962C8B-B14F-4D97-AF65-F5344CB8AC3E}">
        <p14:creationId xmlns:p14="http://schemas.microsoft.com/office/powerpoint/2010/main" val="645359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extLst>
      <p:ext uri="{BB962C8B-B14F-4D97-AF65-F5344CB8AC3E}">
        <p14:creationId xmlns:p14="http://schemas.microsoft.com/office/powerpoint/2010/main" val="1186178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latin typeface="Arial" charset="0"/>
              </a:rPr>
              <a:t>Link-state information must be synchronized between routers. To accomplish this, LSAs have the following characteristics:</a:t>
            </a:r>
          </a:p>
          <a:p>
            <a:r>
              <a:rPr lang="en-US" dirty="0">
                <a:latin typeface="Arial" charset="0"/>
              </a:rPr>
              <a:t>LSAs are reliable; there is a method for acknowledging their delivery.</a:t>
            </a:r>
          </a:p>
          <a:p>
            <a:r>
              <a:rPr lang="en-US" dirty="0">
                <a:latin typeface="Arial" charset="0"/>
              </a:rPr>
              <a:t>LSAs are flooded throughout the area (or throughout the domain if there is only one area).</a:t>
            </a:r>
          </a:p>
          <a:p>
            <a:r>
              <a:rPr lang="en-US" dirty="0">
                <a:latin typeface="Arial" charset="0"/>
              </a:rPr>
              <a:t>LSAs have a sequence number and a set lifetime, so each router recognizes that it has the most current version of the LSA.</a:t>
            </a:r>
          </a:p>
          <a:p>
            <a:r>
              <a:rPr lang="en-US" dirty="0">
                <a:latin typeface="Arial" charset="0"/>
              </a:rPr>
              <a:t>LSAs are periodically refreshed to confirm topology information before they age out of the </a:t>
            </a:r>
            <a:r>
              <a:rPr lang="en-US" dirty="0" err="1">
                <a:latin typeface="Arial" charset="0"/>
              </a:rPr>
              <a:t>LSDB</a:t>
            </a:r>
            <a:r>
              <a:rPr lang="en-US" dirty="0">
                <a:latin typeface="Arial" charset="0"/>
              </a:rPr>
              <a:t>.</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3364289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a:t>
            </a:fld>
            <a:endParaRPr lang="en-US" dirty="0"/>
          </a:p>
        </p:txBody>
      </p:sp>
    </p:spTree>
    <p:extLst>
      <p:ext uri="{BB962C8B-B14F-4D97-AF65-F5344CB8AC3E}">
        <p14:creationId xmlns:p14="http://schemas.microsoft.com/office/powerpoint/2010/main" val="956204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587" indent="-228587"/>
            <a:r>
              <a:rPr lang="en-US" dirty="0"/>
              <a:t>OSPF allows for the creation of multiple areas so that the network administrator can:</a:t>
            </a:r>
          </a:p>
          <a:p>
            <a:pPr marL="228587" indent="-228587">
              <a:buFontTx/>
              <a:buAutoNum type="arabicPeriod"/>
            </a:pPr>
            <a:r>
              <a:rPr lang="en-US" dirty="0"/>
              <a:t>Reduce the size of routing tables</a:t>
            </a:r>
          </a:p>
          <a:p>
            <a:pPr marL="228587" indent="-228587">
              <a:buFontTx/>
              <a:buAutoNum type="arabicPeriod"/>
            </a:pPr>
            <a:r>
              <a:rPr lang="en-US" dirty="0"/>
              <a:t>Isolate topology changes as much as possible to the area in which they occur</a:t>
            </a:r>
          </a:p>
          <a:p>
            <a:pPr marL="228587" indent="-228587">
              <a:buFontTx/>
              <a:buAutoNum type="arabicPeriod"/>
            </a:pPr>
            <a:r>
              <a:rPr lang="en-US" dirty="0"/>
              <a:t>Allow only summary LSA updates to cross area boundaries</a:t>
            </a:r>
          </a:p>
          <a:p>
            <a:pPr marL="228587" indent="-228587">
              <a:buFontTx/>
              <a:buAutoNum type="arabicPeriod"/>
            </a:pPr>
            <a:r>
              <a:rPr lang="en-US" dirty="0"/>
              <a:t>Reap all the benefits of using a hierarchical addressing scheme.</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extLst>
      <p:ext uri="{BB962C8B-B14F-4D97-AF65-F5344CB8AC3E}">
        <p14:creationId xmlns:p14="http://schemas.microsoft.com/office/powerpoint/2010/main" val="3451112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DCE5C7-C4BD-40D3-97B7-F4E34E28281E}" type="slidenum">
              <a:rPr lang="en-US"/>
              <a:pPr/>
              <a:t>17</a:t>
            </a:fld>
            <a:endParaRPr lang="en-US"/>
          </a:p>
        </p:txBody>
      </p:sp>
      <p:sp>
        <p:nvSpPr>
          <p:cNvPr id="11266" name="Rectangle 2"/>
          <p:cNvSpPr>
            <a:spLocks noGrp="1" noRot="1" noChangeAspect="1" noChangeArrowheads="1" noTextEdit="1"/>
          </p:cNvSpPr>
          <p:nvPr>
            <p:ph type="sldImg"/>
          </p:nvPr>
        </p:nvSpPr>
        <p:spPr>
          <a:xfrm>
            <a:off x="1243013" y="563563"/>
            <a:ext cx="4381500" cy="3287712"/>
          </a:xfrm>
          <a:ln/>
        </p:spPr>
      </p:sp>
      <p:sp>
        <p:nvSpPr>
          <p:cNvPr id="11267" name="Rectangle 3"/>
          <p:cNvSpPr>
            <a:spLocks noGrp="1" noChangeArrowheads="1"/>
          </p:cNvSpPr>
          <p:nvPr>
            <p:ph type="body" idx="1"/>
          </p:nvPr>
        </p:nvSpPr>
        <p:spPr>
          <a:xfrm>
            <a:off x="858838" y="3997325"/>
            <a:ext cx="5160962" cy="4306888"/>
          </a:xfrm>
        </p:spPr>
        <p:txBody>
          <a:bodyPr lIns="89792" tIns="44895" rIns="89792" bIns="44895"/>
          <a:lstStyle/>
          <a:p>
            <a:endParaRPr lang="en-US" dirty="0"/>
          </a:p>
        </p:txBody>
      </p:sp>
    </p:spTree>
    <p:extLst>
      <p:ext uri="{BB962C8B-B14F-4D97-AF65-F5344CB8AC3E}">
        <p14:creationId xmlns:p14="http://schemas.microsoft.com/office/powerpoint/2010/main" val="8243077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18</a:t>
            </a:fld>
            <a:endParaRPr lang="en-US" dirty="0"/>
          </a:p>
        </p:txBody>
      </p:sp>
    </p:spTree>
    <p:extLst>
      <p:ext uri="{BB962C8B-B14F-4D97-AF65-F5344CB8AC3E}">
        <p14:creationId xmlns:p14="http://schemas.microsoft.com/office/powerpoint/2010/main" val="37518334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19</a:t>
            </a:fld>
            <a:endParaRPr lang="en-US" dirty="0"/>
          </a:p>
        </p:txBody>
      </p:sp>
    </p:spTree>
    <p:extLst>
      <p:ext uri="{BB962C8B-B14F-4D97-AF65-F5344CB8AC3E}">
        <p14:creationId xmlns:p14="http://schemas.microsoft.com/office/powerpoint/2010/main" val="1323102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Backbone</a:t>
            </a:r>
          </a:p>
          <a:p>
            <a:r>
              <a:rPr lang="en-US" dirty="0"/>
              <a:t>ABR</a:t>
            </a:r>
          </a:p>
          <a:p>
            <a:r>
              <a:rPr lang="en-US" dirty="0"/>
              <a:t>Internal </a:t>
            </a:r>
          </a:p>
        </p:txBody>
      </p:sp>
      <p:sp>
        <p:nvSpPr>
          <p:cNvPr id="4" name="Slide Number Placeholder 3"/>
          <p:cNvSpPr>
            <a:spLocks noGrp="1"/>
          </p:cNvSpPr>
          <p:nvPr>
            <p:ph type="sldNum" sz="quarter" idx="10"/>
          </p:nvPr>
        </p:nvSpPr>
        <p:spPr/>
        <p:txBody>
          <a:bodyPr/>
          <a:lstStyle/>
          <a:p>
            <a:fld id="{0965E286-7DC1-F448-8B8E-EAB26C1A6882}" type="slidenum">
              <a:rPr lang="en-US" smtClean="0"/>
              <a:pPr/>
              <a:t>24</a:t>
            </a:fld>
            <a:endParaRPr lang="en-US"/>
          </a:p>
        </p:txBody>
      </p:sp>
    </p:spTree>
    <p:extLst>
      <p:ext uri="{BB962C8B-B14F-4D97-AF65-F5344CB8AC3E}">
        <p14:creationId xmlns:p14="http://schemas.microsoft.com/office/powerpoint/2010/main" val="3640566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25</a:t>
            </a:fld>
            <a:endParaRPr lang="en-US"/>
          </a:p>
        </p:txBody>
      </p:sp>
    </p:spTree>
    <p:extLst>
      <p:ext uri="{BB962C8B-B14F-4D97-AF65-F5344CB8AC3E}">
        <p14:creationId xmlns:p14="http://schemas.microsoft.com/office/powerpoint/2010/main" val="29027532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For interfaces faster than 100 Mbps,</a:t>
            </a:r>
            <a:r>
              <a:rPr lang="en-US" baseline="0" dirty="0"/>
              <a:t> the cost reference can be altered using the </a:t>
            </a:r>
            <a:r>
              <a:rPr lang="en-US" b="1" baseline="0" dirty="0"/>
              <a:t>auto-cost reference-bandwidth </a:t>
            </a:r>
            <a:r>
              <a:rPr lang="en-US" b="0" baseline="0" dirty="0"/>
              <a:t>command which is covered later in this presentation.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extLst>
      <p:ext uri="{BB962C8B-B14F-4D97-AF65-F5344CB8AC3E}">
        <p14:creationId xmlns:p14="http://schemas.microsoft.com/office/powerpoint/2010/main" val="3097994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Version number</a:t>
            </a:r>
            <a:r>
              <a:rPr lang="en-US" sz="1200" b="0" kern="1200" dirty="0">
                <a:solidFill>
                  <a:schemeClr val="tx1"/>
                </a:solidFill>
                <a:latin typeface="+mn-lt"/>
                <a:ea typeface="+mn-ea"/>
                <a:cs typeface="+mn-cs"/>
              </a:rPr>
              <a:t>: For OSPF version 2 or 3</a:t>
            </a:r>
          </a:p>
          <a:p>
            <a:r>
              <a:rPr lang="en-US" sz="1200" b="1" kern="1200" dirty="0">
                <a:solidFill>
                  <a:schemeClr val="tx1"/>
                </a:solidFill>
                <a:latin typeface="+mn-lt"/>
                <a:ea typeface="+mn-ea"/>
                <a:cs typeface="+mn-cs"/>
              </a:rPr>
              <a:t>Type</a:t>
            </a:r>
            <a:r>
              <a:rPr lang="en-US" sz="1200" b="0" kern="1200" dirty="0">
                <a:solidFill>
                  <a:schemeClr val="tx1"/>
                </a:solidFill>
                <a:latin typeface="+mn-lt"/>
                <a:ea typeface="+mn-ea"/>
                <a:cs typeface="+mn-cs"/>
              </a:rPr>
              <a:t>: Differentiates the five OSPF packet types</a:t>
            </a:r>
          </a:p>
          <a:p>
            <a:r>
              <a:rPr lang="en-US" sz="1200" b="1" kern="1200" dirty="0">
                <a:solidFill>
                  <a:schemeClr val="tx1"/>
                </a:solidFill>
                <a:latin typeface="+mn-lt"/>
                <a:ea typeface="+mn-ea"/>
                <a:cs typeface="+mn-cs"/>
              </a:rPr>
              <a:t>Packet length</a:t>
            </a:r>
            <a:r>
              <a:rPr lang="en-US" sz="1200" b="0" kern="1200" dirty="0">
                <a:solidFill>
                  <a:schemeClr val="tx1"/>
                </a:solidFill>
                <a:latin typeface="+mn-lt"/>
                <a:ea typeface="+mn-ea"/>
                <a:cs typeface="+mn-cs"/>
              </a:rPr>
              <a:t>: Length of packet in bytes</a:t>
            </a:r>
          </a:p>
          <a:p>
            <a:r>
              <a:rPr lang="en-US" sz="1200" b="1" kern="1200" dirty="0">
                <a:solidFill>
                  <a:schemeClr val="tx1"/>
                </a:solidFill>
                <a:latin typeface="+mn-lt"/>
                <a:ea typeface="+mn-ea"/>
                <a:cs typeface="+mn-cs"/>
              </a:rPr>
              <a:t>Router ID</a:t>
            </a:r>
            <a:r>
              <a:rPr lang="en-US" sz="1200" b="0" kern="1200" dirty="0">
                <a:solidFill>
                  <a:schemeClr val="tx1"/>
                </a:solidFill>
                <a:latin typeface="+mn-lt"/>
                <a:ea typeface="+mn-ea"/>
                <a:cs typeface="+mn-cs"/>
              </a:rPr>
              <a:t>: Defines which router is the source of the packet</a:t>
            </a:r>
          </a:p>
          <a:p>
            <a:r>
              <a:rPr lang="en-US" sz="1200" b="1" kern="1200" dirty="0">
                <a:solidFill>
                  <a:schemeClr val="tx1"/>
                </a:solidFill>
                <a:latin typeface="+mn-lt"/>
                <a:ea typeface="+mn-ea"/>
                <a:cs typeface="+mn-cs"/>
              </a:rPr>
              <a:t>Area ID</a:t>
            </a:r>
            <a:r>
              <a:rPr lang="en-US" sz="1200" b="0" kern="1200" dirty="0">
                <a:solidFill>
                  <a:schemeClr val="tx1"/>
                </a:solidFill>
                <a:latin typeface="+mn-lt"/>
                <a:ea typeface="+mn-ea"/>
                <a:cs typeface="+mn-cs"/>
              </a:rPr>
              <a:t>: Defines the area where the packet originated</a:t>
            </a:r>
          </a:p>
          <a:p>
            <a:r>
              <a:rPr lang="en-US" sz="1200" b="1" kern="1200" dirty="0">
                <a:solidFill>
                  <a:schemeClr val="tx1"/>
                </a:solidFill>
                <a:latin typeface="+mn-lt"/>
                <a:ea typeface="+mn-ea"/>
                <a:cs typeface="+mn-cs"/>
              </a:rPr>
              <a:t>Checksum</a:t>
            </a:r>
            <a:r>
              <a:rPr lang="en-US" sz="1200" b="0" kern="1200" dirty="0">
                <a:solidFill>
                  <a:schemeClr val="tx1"/>
                </a:solidFill>
                <a:latin typeface="+mn-lt"/>
                <a:ea typeface="+mn-ea"/>
                <a:cs typeface="+mn-cs"/>
              </a:rPr>
              <a:t>: Used for packet-header error detection to ensure that the OSPF packet was not corrupted during transmission</a:t>
            </a:r>
          </a:p>
          <a:p>
            <a:r>
              <a:rPr lang="en-US" sz="1200" b="1" kern="1200" dirty="0">
                <a:solidFill>
                  <a:schemeClr val="tx1"/>
                </a:solidFill>
                <a:latin typeface="+mn-lt"/>
                <a:ea typeface="+mn-ea"/>
                <a:cs typeface="+mn-cs"/>
              </a:rPr>
              <a:t>Authentication type</a:t>
            </a:r>
            <a:r>
              <a:rPr lang="en-US" sz="1200" b="0" kern="1200" dirty="0">
                <a:solidFill>
                  <a:schemeClr val="tx1"/>
                </a:solidFill>
                <a:latin typeface="+mn-lt"/>
                <a:ea typeface="+mn-ea"/>
                <a:cs typeface="+mn-cs"/>
              </a:rPr>
              <a:t>: An option that specifies either no authentication, clear-text passwords, or encrypted Message Digest 5 (MD5) formats for router authentication</a:t>
            </a:r>
          </a:p>
          <a:p>
            <a:r>
              <a:rPr lang="en-US" sz="1200" b="1" kern="1200" dirty="0">
                <a:solidFill>
                  <a:schemeClr val="tx1"/>
                </a:solidFill>
                <a:latin typeface="+mn-lt"/>
                <a:ea typeface="+mn-ea"/>
                <a:cs typeface="+mn-cs"/>
              </a:rPr>
              <a:t>Authentication</a:t>
            </a:r>
            <a:r>
              <a:rPr lang="en-US" sz="1200" b="0" kern="1200" dirty="0">
                <a:solidFill>
                  <a:schemeClr val="tx1"/>
                </a:solidFill>
                <a:latin typeface="+mn-lt"/>
                <a:ea typeface="+mn-ea"/>
                <a:cs typeface="+mn-cs"/>
              </a:rPr>
              <a:t>: Used in the authentication scheme</a:t>
            </a:r>
          </a:p>
          <a:p>
            <a:r>
              <a:rPr lang="en-US" sz="1200" b="1" kern="1200" dirty="0">
                <a:solidFill>
                  <a:schemeClr val="tx1"/>
                </a:solidFill>
                <a:latin typeface="+mn-lt"/>
                <a:ea typeface="+mn-ea"/>
                <a:cs typeface="+mn-cs"/>
              </a:rPr>
              <a:t>Data</a:t>
            </a:r>
            <a:r>
              <a:rPr lang="en-US" sz="1200" b="0" kern="1200" dirty="0">
                <a:solidFill>
                  <a:schemeClr val="tx1"/>
                </a:solidFill>
                <a:latin typeface="+mn-lt"/>
                <a:ea typeface="+mn-ea"/>
                <a:cs typeface="+mn-cs"/>
              </a:rPr>
              <a:t> (for hello packet): Includes a list of known </a:t>
            </a:r>
            <a:r>
              <a:rPr lang="en-US" sz="1200" b="0" kern="1200" dirty="0" err="1">
                <a:solidFill>
                  <a:schemeClr val="tx1"/>
                </a:solidFill>
                <a:latin typeface="+mn-lt"/>
                <a:ea typeface="+mn-ea"/>
                <a:cs typeface="+mn-cs"/>
              </a:rPr>
              <a:t>neighborsData</a:t>
            </a:r>
            <a:r>
              <a:rPr lang="en-US" sz="1200" b="0" kern="1200" dirty="0">
                <a:solidFill>
                  <a:schemeClr val="tx1"/>
                </a:solidFill>
                <a:latin typeface="+mn-lt"/>
                <a:ea typeface="+mn-ea"/>
                <a:cs typeface="+mn-cs"/>
              </a:rPr>
              <a:t> (for DBD packet): Contains a summary of LSDB, which includes all known router IDs and their last sequence number, among a number of other fields</a:t>
            </a:r>
          </a:p>
          <a:p>
            <a:r>
              <a:rPr lang="en-US" sz="1200" b="1" kern="1200" dirty="0">
                <a:solidFill>
                  <a:schemeClr val="tx1"/>
                </a:solidFill>
                <a:latin typeface="+mn-lt"/>
                <a:ea typeface="+mn-ea"/>
                <a:cs typeface="+mn-cs"/>
              </a:rPr>
              <a:t>Data</a:t>
            </a:r>
            <a:r>
              <a:rPr lang="en-US" sz="1200" b="0" kern="1200" dirty="0">
                <a:solidFill>
                  <a:schemeClr val="tx1"/>
                </a:solidFill>
                <a:latin typeface="+mn-lt"/>
                <a:ea typeface="+mn-ea"/>
                <a:cs typeface="+mn-cs"/>
              </a:rPr>
              <a:t> (for LSR packet): Contains the type of LSU needed and the router ID that has the needed LSU</a:t>
            </a:r>
          </a:p>
          <a:p>
            <a:r>
              <a:rPr lang="en-US" sz="1200" b="1" kern="1200" dirty="0">
                <a:solidFill>
                  <a:schemeClr val="tx1"/>
                </a:solidFill>
                <a:latin typeface="+mn-lt"/>
                <a:ea typeface="+mn-ea"/>
                <a:cs typeface="+mn-cs"/>
              </a:rPr>
              <a:t>Data</a:t>
            </a:r>
            <a:r>
              <a:rPr lang="en-US" sz="1200" b="0" kern="1200" dirty="0">
                <a:solidFill>
                  <a:schemeClr val="tx1"/>
                </a:solidFill>
                <a:latin typeface="+mn-lt"/>
                <a:ea typeface="+mn-ea"/>
                <a:cs typeface="+mn-cs"/>
              </a:rPr>
              <a:t> (for LSU packet): Contains the full LSA entries; multiple LSA entries can fit in one OSPF update packet</a:t>
            </a:r>
          </a:p>
          <a:p>
            <a:r>
              <a:rPr lang="en-US" sz="1200" b="1" kern="1200" dirty="0">
                <a:solidFill>
                  <a:schemeClr val="tx1"/>
                </a:solidFill>
                <a:latin typeface="+mn-lt"/>
                <a:ea typeface="+mn-ea"/>
                <a:cs typeface="+mn-cs"/>
              </a:rPr>
              <a:t>Data</a:t>
            </a:r>
            <a:r>
              <a:rPr lang="en-US" sz="1200" b="0" kern="1200" dirty="0">
                <a:solidFill>
                  <a:schemeClr val="tx1"/>
                </a:solidFill>
                <a:latin typeface="+mn-lt"/>
                <a:ea typeface="+mn-ea"/>
                <a:cs typeface="+mn-cs"/>
              </a:rPr>
              <a:t> (for </a:t>
            </a:r>
            <a:r>
              <a:rPr lang="en-US" sz="1200" b="0" kern="1200" dirty="0" err="1">
                <a:solidFill>
                  <a:schemeClr val="tx1"/>
                </a:solidFill>
                <a:latin typeface="+mn-lt"/>
                <a:ea typeface="+mn-ea"/>
                <a:cs typeface="+mn-cs"/>
              </a:rPr>
              <a:t>LSAck</a:t>
            </a:r>
            <a:r>
              <a:rPr lang="en-US" sz="1200" b="0" kern="1200" dirty="0">
                <a:solidFill>
                  <a:schemeClr val="tx1"/>
                </a:solidFill>
                <a:latin typeface="+mn-lt"/>
                <a:ea typeface="+mn-ea"/>
                <a:cs typeface="+mn-cs"/>
              </a:rPr>
              <a:t> packet): Is empty</a:t>
            </a:r>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31</a:t>
            </a:fld>
            <a:endParaRPr lang="en-US"/>
          </a:p>
        </p:txBody>
      </p:sp>
    </p:spTree>
    <p:extLst>
      <p:ext uri="{BB962C8B-B14F-4D97-AF65-F5344CB8AC3E}">
        <p14:creationId xmlns:p14="http://schemas.microsoft.com/office/powerpoint/2010/main" val="36850410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buNone/>
            </a:pPr>
            <a:r>
              <a:rPr lang="en-US" dirty="0">
                <a:latin typeface="Arial" charset="0"/>
              </a:rPr>
              <a:t>A hello packet contains the following information:</a:t>
            </a:r>
          </a:p>
          <a:p>
            <a:r>
              <a:rPr lang="en-US" b="1" dirty="0">
                <a:latin typeface="Arial" charset="0"/>
              </a:rPr>
              <a:t>Router ID</a:t>
            </a:r>
            <a:r>
              <a:rPr lang="en-US" dirty="0">
                <a:latin typeface="Arial" charset="0"/>
              </a:rPr>
              <a:t>—A 32-bit number that uniquely identifies the router. The highest IP address on an active interface is chosen by default unless a loopback interface exists or the router ID is manually configured (this process is described later, in the “OSPF Router ID” section). For example, IP address 172.16.12.1 would be chosen over 172.16.1.1. This router ID is important in establishing neighbor relationships and coordinating LSU exchanges. The router ID is also used to break ties during the DR and BDR selection processes if the OSPF priority values are equal.</a:t>
            </a:r>
          </a:p>
          <a:p>
            <a:r>
              <a:rPr lang="en-US" b="1" dirty="0">
                <a:latin typeface="Arial" charset="0"/>
              </a:rPr>
              <a:t>Hello and dead intervals</a:t>
            </a:r>
            <a:r>
              <a:rPr lang="en-US" dirty="0">
                <a:latin typeface="Arial" charset="0"/>
              </a:rPr>
              <a:t>—The hello interval specifies how often, in seconds, a router sends hello packets (10 seconds is the default on multiaccess networks). The dead interval is the amount of time in seconds that a router waits to hear from a neighbor before declaring the neighbor router out of service (the dead interval is four times the hello interval by default). These timers must be the same on neighboring routers; otherwise an adjacency will not be established.</a:t>
            </a:r>
          </a:p>
          <a:p>
            <a:r>
              <a:rPr lang="en-US" b="1" dirty="0">
                <a:latin typeface="Arial" charset="0"/>
              </a:rPr>
              <a:t>Neighbors</a:t>
            </a:r>
            <a:r>
              <a:rPr lang="en-US" dirty="0">
                <a:latin typeface="Arial" charset="0"/>
              </a:rPr>
              <a:t>—The Neighbors field lists the adjacent routers with which this router has established bidirectional communication. Bidirectional communication is indicated when the router sees itself listed in the Neighbors field of the hello packet from the neighbor.</a:t>
            </a:r>
          </a:p>
          <a:p>
            <a:r>
              <a:rPr lang="en-US" b="1" dirty="0">
                <a:latin typeface="Arial" charset="0"/>
              </a:rPr>
              <a:t>Area ID</a:t>
            </a:r>
            <a:r>
              <a:rPr lang="en-US" dirty="0">
                <a:latin typeface="Arial" charset="0"/>
              </a:rPr>
              <a:t>—To communicate, two routers must share a common segment, and their interfaces must belong to the same OSPF area on that segment; they must also share the same subnet and mask. These routers will all have the same link-state information for that area.</a:t>
            </a:r>
          </a:p>
          <a:p>
            <a:r>
              <a:rPr lang="en-US" b="1" dirty="0">
                <a:latin typeface="Arial" charset="0"/>
              </a:rPr>
              <a:t>Router priority</a:t>
            </a:r>
            <a:r>
              <a:rPr lang="en-US" dirty="0">
                <a:latin typeface="Arial" charset="0"/>
              </a:rPr>
              <a:t>—An 8-bit number that indicates a router’s priority. Priority is used when selecting a DR and BDR.</a:t>
            </a:r>
          </a:p>
          <a:p>
            <a:r>
              <a:rPr lang="en-US" b="1" dirty="0">
                <a:latin typeface="Arial" charset="0"/>
              </a:rPr>
              <a:t>DR and BDR IP addresses</a:t>
            </a:r>
            <a:r>
              <a:rPr lang="en-US" dirty="0">
                <a:latin typeface="Arial" charset="0"/>
              </a:rPr>
              <a:t>—If known, the IP addresses of the DR and BDR for the specific multiaccess network.</a:t>
            </a:r>
          </a:p>
          <a:p>
            <a:r>
              <a:rPr lang="en-US" b="1" dirty="0">
                <a:latin typeface="Arial" charset="0"/>
              </a:rPr>
              <a:t>Authentication password</a:t>
            </a:r>
            <a:r>
              <a:rPr lang="en-US" dirty="0">
                <a:latin typeface="Arial" charset="0"/>
              </a:rPr>
              <a:t>—If router authentication is enabled, two routers must exchange the same password. Authentication is not required, but if it is enabled, all peer routers must have the same password.</a:t>
            </a:r>
          </a:p>
          <a:p>
            <a:r>
              <a:rPr lang="en-US" b="1" dirty="0">
                <a:latin typeface="Arial" charset="0"/>
              </a:rPr>
              <a:t>Stub area flag</a:t>
            </a:r>
            <a:r>
              <a:rPr lang="en-US" dirty="0">
                <a:latin typeface="Arial" charset="0"/>
              </a:rPr>
              <a:t>—A stub area is a special area. The stub area technique reduces routing updates by replacing them with a default route. Two neighboring routers must agree on the stub area flag in the hello packets. The "Configuring OSPF Special Area Types" section later in this chapter describes stub areas in greater detail.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extLst>
      <p:ext uri="{BB962C8B-B14F-4D97-AF65-F5344CB8AC3E}">
        <p14:creationId xmlns:p14="http://schemas.microsoft.com/office/powerpoint/2010/main" val="32167104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2252C"/>
                </a:solidFill>
              </a:rPr>
              <a:t>Cisco uses a default of 4 times the Hello interval. </a:t>
            </a:r>
          </a:p>
          <a:p>
            <a:pPr lvl="1"/>
            <a:r>
              <a:rPr lang="en-CA" b="1" dirty="0">
                <a:solidFill>
                  <a:srgbClr val="12252C"/>
                </a:solidFill>
              </a:rPr>
              <a:t>40 seconds </a:t>
            </a:r>
            <a:r>
              <a:rPr lang="en-CA" dirty="0">
                <a:solidFill>
                  <a:srgbClr val="12252C"/>
                </a:solidFill>
              </a:rPr>
              <a:t>(Default on </a:t>
            </a:r>
            <a:r>
              <a:rPr lang="en-CA" dirty="0" err="1">
                <a:solidFill>
                  <a:srgbClr val="12252C"/>
                </a:solidFill>
              </a:rPr>
              <a:t>multiaccess</a:t>
            </a:r>
            <a:r>
              <a:rPr lang="en-CA" dirty="0">
                <a:solidFill>
                  <a:srgbClr val="12252C"/>
                </a:solidFill>
              </a:rPr>
              <a:t> and point-to-point networks). </a:t>
            </a:r>
          </a:p>
          <a:p>
            <a:pPr lvl="1"/>
            <a:r>
              <a:rPr lang="en-CA" b="1" dirty="0">
                <a:solidFill>
                  <a:srgbClr val="12252C"/>
                </a:solidFill>
              </a:rPr>
              <a:t>120 seconds </a:t>
            </a:r>
            <a:r>
              <a:rPr lang="en-CA" dirty="0">
                <a:solidFill>
                  <a:srgbClr val="12252C"/>
                </a:solidFill>
              </a:rPr>
              <a:t>(Default on NBMA networks – Frame Relay). </a:t>
            </a:r>
            <a:endParaRPr lang="en-US" dirty="0">
              <a:solidFill>
                <a:srgbClr val="12252C"/>
              </a:solidFill>
            </a:endParaRPr>
          </a:p>
          <a:p>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36</a:t>
            </a:fld>
            <a:endParaRPr lang="en-US"/>
          </a:p>
        </p:txBody>
      </p:sp>
    </p:spTree>
    <p:extLst>
      <p:ext uri="{BB962C8B-B14F-4D97-AF65-F5344CB8AC3E}">
        <p14:creationId xmlns:p14="http://schemas.microsoft.com/office/powerpoint/2010/main" val="10714419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t>Note:</a:t>
            </a:r>
          </a:p>
          <a:p>
            <a:pPr lvl="0"/>
            <a:r>
              <a:rPr lang="en-US" dirty="0"/>
              <a:t>The difference between the terms Link-State Update (LSU) and Link-State Advertisement (LSA) can sometimes be confusing. </a:t>
            </a:r>
          </a:p>
          <a:p>
            <a:pPr lvl="0"/>
            <a:r>
              <a:rPr lang="en-US" dirty="0"/>
              <a:t>At times, these terms are used interchangeably. </a:t>
            </a:r>
          </a:p>
          <a:p>
            <a:pPr lvl="0"/>
            <a:r>
              <a:rPr lang="en-US" dirty="0"/>
              <a:t>An LSU contains one or more LSAs and either term can be used to refer to link-state information propagated by OSPF </a:t>
            </a:r>
            <a:r>
              <a:rPr lang="en-US"/>
              <a:t>routers.</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40970035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a:t>When a router is added to a link state topology it first learns about its directly connected networks when its interfaces reach the up state.</a:t>
            </a:r>
          </a:p>
          <a:p>
            <a:pPr eaLnBrk="1" hangingPunct="1"/>
            <a:r>
              <a:rPr lang="en-US" dirty="0"/>
              <a:t>It then builds a Link State Packet (</a:t>
            </a:r>
            <a:r>
              <a:rPr lang="en-US" dirty="0" err="1"/>
              <a:t>LSP</a:t>
            </a:r>
            <a:r>
              <a:rPr lang="en-US" dirty="0"/>
              <a:t>) containing the state and cost of each directly connected link.</a:t>
            </a:r>
          </a:p>
          <a:p>
            <a:pPr eaLnBrk="1" hangingPunct="1"/>
            <a:r>
              <a:rPr lang="en-US" dirty="0"/>
              <a:t>LSPs are then flooded to all neighbors upon initial </a:t>
            </a:r>
            <a:r>
              <a:rPr lang="en-US"/>
              <a:t>startup. LSPs </a:t>
            </a:r>
            <a:r>
              <a:rPr lang="en-US" dirty="0"/>
              <a:t>are also sent whenever a network topology change occurs.</a:t>
            </a:r>
          </a:p>
          <a:p>
            <a:pPr eaLnBrk="1" hangingPunct="1"/>
            <a:r>
              <a:rPr lang="en-US" dirty="0"/>
              <a:t>Neighbors immediately flood the LSPs out to other OSPF neighbors.</a:t>
            </a:r>
          </a:p>
          <a:p>
            <a:pPr eaLnBrk="1" hangingPunct="1"/>
            <a:r>
              <a:rPr lang="en-US" dirty="0"/>
              <a:t>Neighbors also use the LSPs to construct a complete map of the topology and compute the best path to each destination network. </a:t>
            </a:r>
          </a:p>
          <a:p>
            <a:pPr eaLnBrk="1" hangingPunct="1"/>
            <a:r>
              <a:rPr lang="en-US" dirty="0"/>
              <a:t>The final step is that SPF (Dijkstra algorithm) computes the best path to each destination network and populates the routing </a:t>
            </a:r>
            <a:r>
              <a:rPr lang="en-US"/>
              <a:t>table.</a:t>
            </a:r>
            <a:endParaRPr lang="en-US" dirty="0"/>
          </a:p>
          <a:p>
            <a:pPr eaLnBrk="1" hangingPunct="1"/>
            <a:r>
              <a:rPr lang="en-US" dirty="0"/>
              <a:t>After the initial </a:t>
            </a:r>
            <a:r>
              <a:rPr lang="en-US" dirty="0" err="1"/>
              <a:t>LSP</a:t>
            </a:r>
            <a:r>
              <a:rPr lang="en-US" dirty="0"/>
              <a:t> flooding, OSPF routers require less bandwidth to communicate changes in a </a:t>
            </a:r>
            <a:r>
              <a:rPr lang="en-US"/>
              <a:t>topology. Instead </a:t>
            </a:r>
            <a:r>
              <a:rPr lang="en-US" dirty="0"/>
              <a:t>they send LSPs (triggered updates) when the network change to speed up </a:t>
            </a:r>
            <a:r>
              <a:rPr lang="en-US"/>
              <a:t>convergence.</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41</a:t>
            </a:fld>
            <a:endParaRPr lang="en-US" dirty="0"/>
          </a:p>
        </p:txBody>
      </p:sp>
    </p:spTree>
    <p:extLst>
      <p:ext uri="{BB962C8B-B14F-4D97-AF65-F5344CB8AC3E}">
        <p14:creationId xmlns:p14="http://schemas.microsoft.com/office/powerpoint/2010/main" val="12520137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dirty="0">
                <a:latin typeface="Arial" charset="0"/>
              </a:rPr>
              <a:t>R1 is enabled on the LAN and is in a </a:t>
            </a:r>
            <a:r>
              <a:rPr lang="en-US" i="1" dirty="0">
                <a:latin typeface="Arial" charset="0"/>
              </a:rPr>
              <a:t>down</a:t>
            </a:r>
            <a:r>
              <a:rPr lang="en-US" dirty="0">
                <a:latin typeface="Arial" charset="0"/>
              </a:rPr>
              <a:t> state because it has not exchanged information with any other router. It begins by sending a hello packet through each of its interfaces participating in OSPF, even though it does not know the identity of the DR or of any other routers. The hello packet is sent out using the multicast address 224.0.0.5.</a:t>
            </a:r>
          </a:p>
          <a:p>
            <a:r>
              <a:rPr lang="en-US" dirty="0">
                <a:latin typeface="Arial" charset="0"/>
              </a:rPr>
              <a:t>All directly connected routers running OSPF receive the hello packet from R1 and add R1 to their list of neighbors. This state is the </a:t>
            </a:r>
            <a:r>
              <a:rPr lang="en-US" i="1" dirty="0">
                <a:latin typeface="Arial" charset="0"/>
              </a:rPr>
              <a:t>init</a:t>
            </a:r>
            <a:r>
              <a:rPr lang="en-US" dirty="0">
                <a:latin typeface="Arial" charset="0"/>
              </a:rPr>
              <a:t> state.</a:t>
            </a:r>
          </a:p>
          <a:p>
            <a:pPr marL="110605" indent="-118394" defTabSz="1001675" eaLnBrk="0" fontAlgn="base" hangingPunct="0">
              <a:lnSpc>
                <a:spcPct val="90000"/>
              </a:lnSpc>
              <a:spcBef>
                <a:spcPct val="35000"/>
              </a:spcBef>
              <a:spcAft>
                <a:spcPct val="0"/>
              </a:spcAft>
              <a:buSzPct val="100000"/>
              <a:buFontTx/>
              <a:buChar char="•"/>
              <a:defRPr/>
            </a:pPr>
            <a:r>
              <a:rPr lang="en-US" dirty="0">
                <a:latin typeface="Arial" charset="0"/>
              </a:rPr>
              <a:t>On NBMA interfaces (such as Frame Relay), OSPF may also go into the </a:t>
            </a:r>
            <a:r>
              <a:rPr lang="en-US" b="1" dirty="0">
                <a:latin typeface="Arial" charset="0"/>
              </a:rPr>
              <a:t>Attempt</a:t>
            </a:r>
            <a:r>
              <a:rPr lang="en-US" dirty="0">
                <a:latin typeface="Arial" charset="0"/>
              </a:rPr>
              <a:t> state before the init state; this state indicates that no recent information has been received from the neighbor and that an effort will be made to contact the neighbor by sending hello packets at a reduced poll </a:t>
            </a:r>
            <a:r>
              <a:rPr lang="en-US">
                <a:latin typeface="Arial" charset="0"/>
              </a:rPr>
              <a:t>interval.</a:t>
            </a:r>
            <a:endParaRPr lang="en-US" dirty="0">
              <a:latin typeface="Arial" charset="0"/>
            </a:endParaRPr>
          </a:p>
          <a:p>
            <a:r>
              <a:rPr lang="en-US" dirty="0">
                <a:latin typeface="Arial" charset="0"/>
              </a:rPr>
              <a:t>All routers that received the hello packet send a unicast reply packet to R1 with their corresponding information. The Neighbor field in the hello packet includes all other neighboring routers, including R1.</a:t>
            </a:r>
          </a:p>
          <a:p>
            <a:r>
              <a:rPr lang="en-US" dirty="0">
                <a:latin typeface="Arial" charset="0"/>
              </a:rPr>
              <a:t>When R1 receives these hello packets, it adds all the routers that have its router ID in their hello packets to its own neighbor relationship database. These routers are now in the </a:t>
            </a:r>
            <a:r>
              <a:rPr lang="en-US" i="1" dirty="0">
                <a:latin typeface="Arial" charset="0"/>
              </a:rPr>
              <a:t>two-way</a:t>
            </a:r>
            <a:r>
              <a:rPr lang="en-US" dirty="0">
                <a:latin typeface="Arial" charset="0"/>
              </a:rPr>
              <a:t> state. At this point, all routers that have each other in their lists of neighbors have established bidirectional communication.</a:t>
            </a:r>
          </a:p>
          <a:p>
            <a:r>
              <a:rPr lang="en-US" dirty="0">
                <a:latin typeface="Arial" charset="0"/>
              </a:rPr>
              <a:t>If the link type is a broadcast network, generally a LAN link such as Ethernet, then a DR and BDR must be selected. The DR forms bidirectional adjacencies with all other routers on the LAN link. This process must occur before the routers can begin exchanging link-state information.</a:t>
            </a:r>
          </a:p>
          <a:p>
            <a:r>
              <a:rPr lang="en-US" dirty="0">
                <a:latin typeface="Arial" charset="0"/>
              </a:rPr>
              <a:t>Periodically (every 10 seconds by default on broadcast networks) the routers in a network exchange hello packets to ensure that communication is still working. Recall that the hello packets include the DR, the BDR, and the list of routers whose hello packets have been received by the router. Remember that “received” means that the receiving router recognizes itself as one of the neighbor list entries in the received hello </a:t>
            </a:r>
            <a:r>
              <a:rPr lang="en-US">
                <a:latin typeface="Arial" charset="0"/>
              </a:rPr>
              <a:t>packet.</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42</a:t>
            </a:fld>
            <a:endParaRPr lang="en-US" dirty="0"/>
          </a:p>
        </p:txBody>
      </p:sp>
    </p:spTree>
    <p:extLst>
      <p:ext uri="{BB962C8B-B14F-4D97-AF65-F5344CB8AC3E}">
        <p14:creationId xmlns:p14="http://schemas.microsoft.com/office/powerpoint/2010/main" val="3293272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latin typeface="Arial" charset="0"/>
              </a:rPr>
              <a:t>While the hello packets (OSPF packet type 1) are used in the hello protocol, the other four types of OSPF packets are used during the process of exchanging and synchronizing </a:t>
            </a:r>
            <a:r>
              <a:rPr lang="en-US" dirty="0" err="1">
                <a:latin typeface="Arial" charset="0"/>
              </a:rPr>
              <a:t>LSDBs</a:t>
            </a:r>
            <a:r>
              <a:rPr lang="en-US" dirty="0">
                <a:latin typeface="Arial" charset="0"/>
              </a:rPr>
              <a:t>, as follows:</a:t>
            </a:r>
          </a:p>
          <a:p>
            <a:pPr lvl="1"/>
            <a:r>
              <a:rPr lang="en-US" b="1" dirty="0">
                <a:latin typeface="Arial" charset="0"/>
              </a:rPr>
              <a:t>OSPF type 2 DBD</a:t>
            </a:r>
            <a:r>
              <a:rPr lang="en-US" dirty="0">
                <a:latin typeface="Arial" charset="0"/>
              </a:rPr>
              <a:t>—Used to describe the LSAs available in the </a:t>
            </a:r>
            <a:r>
              <a:rPr lang="en-US" dirty="0" err="1">
                <a:latin typeface="Arial" charset="0"/>
              </a:rPr>
              <a:t>SLDB</a:t>
            </a:r>
            <a:r>
              <a:rPr lang="en-US" dirty="0">
                <a:latin typeface="Arial" charset="0"/>
              </a:rPr>
              <a:t>.</a:t>
            </a:r>
          </a:p>
          <a:p>
            <a:pPr lvl="1"/>
            <a:r>
              <a:rPr lang="en-US" b="1" dirty="0">
                <a:latin typeface="Arial" charset="0"/>
              </a:rPr>
              <a:t>OSPF type 3 </a:t>
            </a:r>
            <a:r>
              <a:rPr lang="en-US" b="1" dirty="0" err="1">
                <a:latin typeface="Arial" charset="0"/>
              </a:rPr>
              <a:t>LSR</a:t>
            </a:r>
            <a:r>
              <a:rPr lang="en-US" dirty="0">
                <a:latin typeface="Arial" charset="0"/>
              </a:rPr>
              <a:t> —Used to request missing LSA information.</a:t>
            </a:r>
          </a:p>
          <a:p>
            <a:pPr lvl="1"/>
            <a:r>
              <a:rPr lang="en-US" b="1" dirty="0">
                <a:latin typeface="Arial" charset="0"/>
              </a:rPr>
              <a:t>OSPF type 4 LSU</a:t>
            </a:r>
            <a:r>
              <a:rPr lang="en-US" dirty="0">
                <a:latin typeface="Arial" charset="0"/>
              </a:rPr>
              <a:t> —Used to send complete LSAs.</a:t>
            </a:r>
          </a:p>
          <a:p>
            <a:pPr lvl="1"/>
            <a:r>
              <a:rPr lang="en-US" b="1" dirty="0">
                <a:latin typeface="Arial" charset="0"/>
              </a:rPr>
              <a:t>OSPF type 5 LSAck</a:t>
            </a:r>
            <a:r>
              <a:rPr lang="en-US" dirty="0">
                <a:latin typeface="Arial" charset="0"/>
              </a:rPr>
              <a:t> —Used to acknowledge </a:t>
            </a:r>
            <a:r>
              <a:rPr lang="en-US" dirty="0" err="1">
                <a:latin typeface="Arial" charset="0"/>
              </a:rPr>
              <a:t>LSUs</a:t>
            </a:r>
            <a:r>
              <a:rPr lang="en-US" dirty="0">
                <a:latin typeface="Arial" charset="0"/>
              </a:rPr>
              <a:t>, to ensure reliable transport and information exchange.</a:t>
            </a:r>
          </a:p>
          <a:p>
            <a:r>
              <a:rPr lang="en-US" dirty="0">
                <a:latin typeface="Arial" charset="0"/>
              </a:rPr>
              <a:t>OSPF type 4 and type 5 packets are sent to the multicast IP address 224.0.0.5 or 224.0.0.6 if there are </a:t>
            </a:r>
            <a:r>
              <a:rPr lang="en-US" dirty="0" err="1">
                <a:latin typeface="Arial" charset="0"/>
              </a:rPr>
              <a:t>DRs</a:t>
            </a:r>
            <a:r>
              <a:rPr lang="en-US" dirty="0">
                <a:latin typeface="Arial" charset="0"/>
              </a:rPr>
              <a:t> on the link), except when retransmitting, when sent across a virtual link, and on non-broadcast networks. All other packets are sent to a unicast IP address.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In the </a:t>
            </a:r>
            <a:r>
              <a:rPr lang="en-US" i="1" dirty="0" err="1">
                <a:latin typeface="Arial" charset="0"/>
              </a:rPr>
              <a:t>exstart</a:t>
            </a:r>
            <a:r>
              <a:rPr lang="en-US" dirty="0">
                <a:latin typeface="Arial" charset="0"/>
              </a:rPr>
              <a:t> state, a master and slave relationship is created between each router and its adjacent DR and BDR. The router with the higher router ID acts as the master during the exchange process.</a:t>
            </a:r>
          </a:p>
          <a:p>
            <a:r>
              <a:rPr lang="en-US" dirty="0">
                <a:latin typeface="Arial" charset="0"/>
              </a:rPr>
              <a:t>The master and slave routers exchange one or more DBD packets (also called </a:t>
            </a:r>
            <a:r>
              <a:rPr lang="en-US" dirty="0" err="1">
                <a:latin typeface="Arial" charset="0"/>
              </a:rPr>
              <a:t>DDPs</a:t>
            </a:r>
            <a:r>
              <a:rPr lang="en-US" dirty="0">
                <a:latin typeface="Arial" charset="0"/>
              </a:rPr>
              <a:t>). The routers are in the </a:t>
            </a:r>
            <a:r>
              <a:rPr lang="en-US" i="1" dirty="0">
                <a:latin typeface="Arial" charset="0"/>
              </a:rPr>
              <a:t>exchange</a:t>
            </a:r>
            <a:r>
              <a:rPr lang="en-US" dirty="0">
                <a:latin typeface="Arial" charset="0"/>
              </a:rPr>
              <a:t> state.</a:t>
            </a:r>
          </a:p>
          <a:p>
            <a:pPr lvl="0"/>
            <a:r>
              <a:rPr lang="en-US" dirty="0">
                <a:latin typeface="Arial" charset="0"/>
              </a:rPr>
              <a:t>A DBD includes information about the LSA entry header that appears in the router’s </a:t>
            </a:r>
            <a:r>
              <a:rPr lang="en-US" dirty="0" err="1">
                <a:latin typeface="Arial" charset="0"/>
              </a:rPr>
              <a:t>LSDB</a:t>
            </a:r>
            <a:r>
              <a:rPr lang="en-US" dirty="0">
                <a:latin typeface="Arial" charset="0"/>
              </a:rPr>
              <a:t>. The entries can be about a link or about a network. Each LSA entry header includes information about the link-state type, the address of the advertising router, the link’s cost, and the sequence number. The router uses the sequence number to determine the “newness” of the received link-state information.</a:t>
            </a:r>
          </a:p>
          <a:p>
            <a:r>
              <a:rPr lang="en-US" dirty="0">
                <a:latin typeface="Arial" charset="0"/>
              </a:rPr>
              <a:t>When the router receives the DBD, it performs the following actions, as shown in Figure 3-10:</a:t>
            </a:r>
          </a:p>
          <a:p>
            <a:pPr lvl="0"/>
            <a:r>
              <a:rPr lang="en-US" dirty="0">
                <a:latin typeface="Arial" charset="0"/>
              </a:rPr>
              <a:t>It acknowledges the receipt of the DBD using the LSAck packet.</a:t>
            </a:r>
          </a:p>
          <a:p>
            <a:pPr lvl="0"/>
            <a:r>
              <a:rPr lang="en-US" dirty="0">
                <a:latin typeface="Arial" charset="0"/>
              </a:rPr>
              <a:t>It compares the information it received with the information it has in its own </a:t>
            </a:r>
            <a:r>
              <a:rPr lang="en-US" dirty="0" err="1">
                <a:latin typeface="Arial" charset="0"/>
              </a:rPr>
              <a:t>LSDB</a:t>
            </a:r>
            <a:r>
              <a:rPr lang="en-US" dirty="0">
                <a:latin typeface="Arial" charset="0"/>
              </a:rPr>
              <a:t>. If the DBD has a more current link-state entry, the router sends an </a:t>
            </a:r>
            <a:r>
              <a:rPr lang="en-US" dirty="0" err="1">
                <a:latin typeface="Arial" charset="0"/>
              </a:rPr>
              <a:t>LSR</a:t>
            </a:r>
            <a:r>
              <a:rPr lang="en-US" dirty="0">
                <a:latin typeface="Arial" charset="0"/>
              </a:rPr>
              <a:t> to the other router. The process of sending </a:t>
            </a:r>
            <a:r>
              <a:rPr lang="en-US" dirty="0" err="1">
                <a:latin typeface="Arial" charset="0"/>
              </a:rPr>
              <a:t>LSRs</a:t>
            </a:r>
            <a:r>
              <a:rPr lang="en-US" dirty="0">
                <a:latin typeface="Arial" charset="0"/>
              </a:rPr>
              <a:t> is called the </a:t>
            </a:r>
            <a:r>
              <a:rPr lang="en-US" i="1" dirty="0">
                <a:latin typeface="Arial" charset="0"/>
              </a:rPr>
              <a:t>loading</a:t>
            </a:r>
            <a:r>
              <a:rPr lang="en-US" dirty="0">
                <a:latin typeface="Arial" charset="0"/>
              </a:rPr>
              <a:t> state.</a:t>
            </a:r>
          </a:p>
          <a:p>
            <a:pPr lvl="0"/>
            <a:r>
              <a:rPr lang="en-US" dirty="0">
                <a:latin typeface="Arial" charset="0"/>
              </a:rPr>
              <a:t>The other router responds with the complete information about the requested entry in an LSU packet. Again, when the router receives an LSU, it sends an LSAck.</a:t>
            </a:r>
          </a:p>
          <a:p>
            <a:pPr lvl="0"/>
            <a:r>
              <a:rPr lang="en-US" dirty="0">
                <a:latin typeface="Arial" charset="0"/>
              </a:rPr>
              <a:t>The router adds the new link-state entries into its </a:t>
            </a:r>
            <a:r>
              <a:rPr lang="en-US" dirty="0" err="1">
                <a:latin typeface="Arial" charset="0"/>
              </a:rPr>
              <a:t>LSDB</a:t>
            </a:r>
            <a:r>
              <a:rPr lang="en-US" dirty="0">
                <a:latin typeface="Arial" charset="0"/>
              </a:rPr>
              <a:t>.</a:t>
            </a:r>
          </a:p>
          <a:p>
            <a:r>
              <a:rPr lang="en-US" dirty="0">
                <a:latin typeface="Arial" charset="0"/>
              </a:rPr>
              <a:t>After all LSRs have been satisfied for a given router, the adjacent routers are considered synchronized and in a </a:t>
            </a:r>
            <a:r>
              <a:rPr lang="en-US" i="1" dirty="0">
                <a:latin typeface="Arial" charset="0"/>
              </a:rPr>
              <a:t>full</a:t>
            </a:r>
            <a:r>
              <a:rPr lang="en-US" dirty="0">
                <a:latin typeface="Arial" charset="0"/>
              </a:rPr>
              <a:t> state.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43</a:t>
            </a:fld>
            <a:endParaRPr lang="en-US" dirty="0"/>
          </a:p>
        </p:txBody>
      </p:sp>
    </p:spTree>
    <p:extLst>
      <p:ext uri="{BB962C8B-B14F-4D97-AF65-F5344CB8AC3E}">
        <p14:creationId xmlns:p14="http://schemas.microsoft.com/office/powerpoint/2010/main" val="39420773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If the LSA entry does not already exist, the router adds the entry to its </a:t>
            </a:r>
            <a:r>
              <a:rPr lang="en-US" dirty="0" err="1">
                <a:latin typeface="Arial" charset="0"/>
              </a:rPr>
              <a:t>LSDB</a:t>
            </a:r>
            <a:r>
              <a:rPr lang="en-US" dirty="0">
                <a:latin typeface="Arial" charset="0"/>
              </a:rPr>
              <a:t>, sends back a link-state acknowledgment (LSAck), floods the information to other routers, runs SPF, and updates its routing table.</a:t>
            </a:r>
          </a:p>
          <a:p>
            <a:r>
              <a:rPr lang="en-US" dirty="0">
                <a:latin typeface="Arial" charset="0"/>
              </a:rPr>
              <a:t>If the entry already exists and the received LSA has the same sequence number, the router ignores the LSA entry.</a:t>
            </a:r>
          </a:p>
          <a:p>
            <a:r>
              <a:rPr lang="en-US" dirty="0">
                <a:latin typeface="Arial" charset="0"/>
              </a:rPr>
              <a:t>If the entry already exists but the LSA includes newer information (it has a higher sequence number), the router adds the entry to its </a:t>
            </a:r>
            <a:r>
              <a:rPr lang="en-US" dirty="0" err="1">
                <a:latin typeface="Arial" charset="0"/>
              </a:rPr>
              <a:t>LSDB</a:t>
            </a:r>
            <a:r>
              <a:rPr lang="en-US" dirty="0">
                <a:latin typeface="Arial" charset="0"/>
              </a:rPr>
              <a:t>, sends back an LSAck, floods the information to other routers, runs SPF, and updates its routing table.</a:t>
            </a:r>
          </a:p>
          <a:p>
            <a:r>
              <a:rPr lang="en-US" dirty="0">
                <a:latin typeface="Arial" charset="0"/>
              </a:rPr>
              <a:t>If the entry already exists but the LSA includes older information, it sends an LSU to the sender with its newer information.</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46</a:t>
            </a:fld>
            <a:endParaRPr lang="en-US" dirty="0"/>
          </a:p>
        </p:txBody>
      </p:sp>
    </p:spTree>
    <p:extLst>
      <p:ext uri="{BB962C8B-B14F-4D97-AF65-F5344CB8AC3E}">
        <p14:creationId xmlns:p14="http://schemas.microsoft.com/office/powerpoint/2010/main" val="34837772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latin typeface="Arial" charset="0"/>
              </a:rPr>
              <a:t>IP addressing plan</a:t>
            </a:r>
            <a:r>
              <a:rPr lang="en-US" dirty="0">
                <a:latin typeface="Arial" charset="0"/>
              </a:rPr>
              <a:t>: The IP addressing plan</a:t>
            </a:r>
            <a:r>
              <a:rPr lang="en-US" b="1" dirty="0">
                <a:latin typeface="Arial" charset="0"/>
              </a:rPr>
              <a:t> </a:t>
            </a:r>
            <a:r>
              <a:rPr lang="en-US" dirty="0">
                <a:latin typeface="Arial" charset="0"/>
              </a:rPr>
              <a:t>governs how OSPF can be deployed and how well the OSPF deployment will scale. A detailed hierarchical IP subnet and addressing plan must be produced, to enable OSPF summarization, allow the network to scale more easily, and to optimize OSPF behavior.</a:t>
            </a:r>
          </a:p>
          <a:p>
            <a:r>
              <a:rPr lang="en-US" b="1" dirty="0">
                <a:latin typeface="Arial" charset="0"/>
              </a:rPr>
              <a:t>Network topology: </a:t>
            </a:r>
            <a:r>
              <a:rPr lang="en-US" dirty="0">
                <a:latin typeface="Arial" charset="0"/>
              </a:rPr>
              <a:t>The topology consists of the devices (routers, switches, and so on) and the links connecting them. A detailed network topology should be created to assess OSPF scalability requirements and to determine which OSPF features might be required (for example, OSPF summarization, stub areas, and redistribution). The topology should include back up links where necessary.</a:t>
            </a:r>
          </a:p>
          <a:p>
            <a:r>
              <a:rPr lang="en-US" b="1" dirty="0">
                <a:latin typeface="Arial" charset="0"/>
              </a:rPr>
              <a:t>OSPF areas: </a:t>
            </a:r>
            <a:r>
              <a:rPr lang="en-US" dirty="0">
                <a:latin typeface="Arial" charset="0"/>
              </a:rPr>
              <a:t>Dividing an OSPF network into areas decreases the </a:t>
            </a:r>
            <a:r>
              <a:rPr lang="en-US" dirty="0" err="1">
                <a:latin typeface="Arial" charset="0"/>
              </a:rPr>
              <a:t>LSDB</a:t>
            </a:r>
            <a:r>
              <a:rPr lang="en-US" dirty="0">
                <a:latin typeface="Arial" charset="0"/>
              </a:rPr>
              <a:t> size and limits the propagation of link-state updates when the topology changes.</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49</a:t>
            </a:fld>
            <a:endParaRPr lang="en-US" dirty="0"/>
          </a:p>
        </p:txBody>
      </p:sp>
    </p:spTree>
    <p:extLst>
      <p:ext uri="{BB962C8B-B14F-4D97-AF65-F5344CB8AC3E}">
        <p14:creationId xmlns:p14="http://schemas.microsoft.com/office/powerpoint/2010/main" val="25546652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50</a:t>
            </a:fld>
            <a:endParaRPr lang="en-US" dirty="0"/>
          </a:p>
        </p:txBody>
      </p:sp>
    </p:spTree>
    <p:extLst>
      <p:ext uri="{BB962C8B-B14F-4D97-AF65-F5344CB8AC3E}">
        <p14:creationId xmlns:p14="http://schemas.microsoft.com/office/powerpoint/2010/main" val="30840100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51</a:t>
            </a:fld>
            <a:endParaRPr lang="en-US" dirty="0"/>
          </a:p>
        </p:txBody>
      </p:sp>
    </p:spTree>
    <p:extLst>
      <p:ext uri="{BB962C8B-B14F-4D97-AF65-F5344CB8AC3E}">
        <p14:creationId xmlns:p14="http://schemas.microsoft.com/office/powerpoint/2010/main" val="3456186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53</a:t>
            </a:fld>
            <a:endParaRPr lang="en-US" dirty="0"/>
          </a:p>
        </p:txBody>
      </p:sp>
    </p:spTree>
    <p:extLst>
      <p:ext uri="{BB962C8B-B14F-4D97-AF65-F5344CB8AC3E}">
        <p14:creationId xmlns:p14="http://schemas.microsoft.com/office/powerpoint/2010/main" val="6050094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55</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a:t>To </a:t>
            </a:r>
            <a:r>
              <a:rPr lang="en-US" dirty="0"/>
              <a:t>configure the OSPF process, complete the following steps:</a:t>
            </a:r>
          </a:p>
          <a:p>
            <a:pPr marL="228587" indent="-228587"/>
            <a:r>
              <a:rPr lang="en-US" b="1"/>
              <a:t>Step </a:t>
            </a:r>
            <a:r>
              <a:rPr lang="en-US" b="1" dirty="0"/>
              <a:t>1: </a:t>
            </a:r>
            <a:r>
              <a:rPr lang="en-US" dirty="0"/>
              <a:t>Enable the OSPF process on the router using the </a:t>
            </a:r>
            <a:r>
              <a:rPr lang="en-US" b="1" dirty="0"/>
              <a:t>router ospf</a:t>
            </a:r>
            <a:r>
              <a:rPr lang="en-US" dirty="0"/>
              <a:t> command. </a:t>
            </a:r>
            <a:r>
              <a:rPr lang="en-US" b="1" dirty="0"/>
              <a:t> </a:t>
            </a:r>
            <a:r>
              <a:rPr lang="en-US" dirty="0"/>
              <a:t>The </a:t>
            </a:r>
            <a:r>
              <a:rPr lang="en-US" b="1" i="1" dirty="0"/>
              <a:t>process-id </a:t>
            </a:r>
            <a:r>
              <a:rPr lang="en-US" dirty="0"/>
              <a:t>is an internally used number to identify the OSPF routing process. The process ID does not need to match process IDs on other routers. Running multiple OSPF processes on the same router is not recommended because it creates multiple database instances that add extra overhead.</a:t>
            </a:r>
          </a:p>
          <a:p>
            <a:pPr marL="228587" indent="-228587" defTabSz="1001675" eaLnBrk="0" fontAlgn="base" hangingPunct="0">
              <a:lnSpc>
                <a:spcPct val="90000"/>
              </a:lnSpc>
              <a:spcBef>
                <a:spcPct val="50000"/>
              </a:spcBef>
              <a:spcAft>
                <a:spcPct val="0"/>
              </a:spcAft>
              <a:buSzPct val="100000"/>
              <a:buFontTx/>
              <a:buChar char="•"/>
              <a:defRPr/>
            </a:pPr>
            <a:r>
              <a:rPr lang="en-US" dirty="0"/>
              <a:t>However, if you are routing for multiple VPN routing and forwarding instances, the each VRF needs its own routing process. The </a:t>
            </a:r>
            <a:r>
              <a:rPr lang="en-US" b="1" dirty="0"/>
              <a:t>vrf</a:t>
            </a:r>
            <a:r>
              <a:rPr lang="en-US" dirty="0"/>
              <a:t> </a:t>
            </a:r>
            <a:r>
              <a:rPr lang="en-US" b="1" i="1" dirty="0" err="1"/>
              <a:t>vpn</a:t>
            </a:r>
            <a:r>
              <a:rPr lang="en-US" b="1" i="1" dirty="0"/>
              <a:t>-name</a:t>
            </a:r>
            <a:r>
              <a:rPr lang="en-US" dirty="0"/>
              <a:t> option specifies the name of the VPN routing and forwarding (VRF) instance to associate with OSPF VRF processes. For more information on configuring VRF and OSPF refer to the following Cisco link:</a:t>
            </a:r>
            <a:br>
              <a:rPr lang="en-US" dirty="0"/>
            </a:br>
            <a:r>
              <a:rPr lang="en-US" dirty="0"/>
              <a:t>http://www.cisco.com/en/US/products/ps6350/products_configuration_guide_chapter09186a008045577b.html</a:t>
            </a:r>
          </a:p>
          <a:p>
            <a:pPr marL="228587" indent="-228587"/>
            <a:endParaRPr lang="en-US" dirty="0"/>
          </a:p>
        </p:txBody>
      </p:sp>
    </p:spTree>
    <p:extLst>
      <p:ext uri="{BB962C8B-B14F-4D97-AF65-F5344CB8AC3E}">
        <p14:creationId xmlns:p14="http://schemas.microsoft.com/office/powerpoint/2010/main" val="727916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b="1" dirty="0"/>
              <a:t>Step 2:</a:t>
            </a:r>
            <a:r>
              <a:rPr lang="en-US" dirty="0"/>
              <a:t> Identify which interfaces on the router are part of the OSPF process, using </a:t>
            </a:r>
            <a:r>
              <a:rPr lang="en-US"/>
              <a:t>the </a:t>
            </a:r>
            <a:r>
              <a:rPr lang="en-US" b="1"/>
              <a:t>network </a:t>
            </a:r>
            <a:r>
              <a:rPr lang="en-US" dirty="0"/>
              <a:t>command, as shown in the figure</a:t>
            </a:r>
            <a:r>
              <a:rPr lang="en-US"/>
              <a:t>. </a:t>
            </a:r>
            <a:endParaRPr lang="en-US" dirty="0"/>
          </a:p>
          <a:p>
            <a:pPr marL="224325" indent="-224325"/>
            <a:endParaRPr lang="en-US" dirty="0"/>
          </a:p>
        </p:txBody>
      </p:sp>
    </p:spTree>
    <p:extLst>
      <p:ext uri="{BB962C8B-B14F-4D97-AF65-F5344CB8AC3E}">
        <p14:creationId xmlns:p14="http://schemas.microsoft.com/office/powerpoint/2010/main" val="13954577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dirty="0"/>
              <a:t>The </a:t>
            </a:r>
            <a:r>
              <a:rPr lang="en-US" b="1" dirty="0"/>
              <a:t>ip ospf </a:t>
            </a:r>
            <a:r>
              <a:rPr lang="en-US" b="1" i="1" dirty="0"/>
              <a:t>process-id</a:t>
            </a:r>
            <a:r>
              <a:rPr lang="en-US" b="1" dirty="0"/>
              <a:t> area </a:t>
            </a:r>
            <a:r>
              <a:rPr lang="en-US" b="1" i="1" dirty="0" err="1"/>
              <a:t>area</a:t>
            </a:r>
            <a:r>
              <a:rPr lang="en-US" b="1" i="1" dirty="0"/>
              <a:t>-id</a:t>
            </a:r>
            <a:r>
              <a:rPr lang="en-US" b="1" dirty="0"/>
              <a:t> </a:t>
            </a:r>
            <a:r>
              <a:rPr lang="en-US" dirty="0"/>
              <a:t>interface command is a completely new command starting with Cisco IOS Release 12.3(11)T. With this command, you can enable OSPF directly on an interface, which simplifies the configuration of unnumbered interfaces</a:t>
            </a:r>
            <a:r>
              <a:rPr lang="en-US"/>
              <a:t>. </a:t>
            </a:r>
          </a:p>
          <a:p>
            <a:pPr marL="228587" indent="-228587"/>
            <a:r>
              <a:rPr lang="en-US"/>
              <a:t>Because </a:t>
            </a:r>
            <a:r>
              <a:rPr lang="en-US" dirty="0"/>
              <a:t>the command is configured explicitly for the interface, it will take precedence over the </a:t>
            </a:r>
            <a:r>
              <a:rPr lang="en-US" b="1" dirty="0"/>
              <a:t>network area</a:t>
            </a:r>
            <a:r>
              <a:rPr lang="en-US" dirty="0"/>
              <a:t> command. The </a:t>
            </a:r>
            <a:r>
              <a:rPr lang="en-US" b="1" dirty="0" err="1"/>
              <a:t>secondaries</a:t>
            </a:r>
            <a:r>
              <a:rPr lang="en-US" b="1" dirty="0"/>
              <a:t> none</a:t>
            </a:r>
            <a:r>
              <a:rPr lang="en-US" dirty="0"/>
              <a:t> option will prevent secondary IP addresses on the interface from being </a:t>
            </a:r>
            <a:r>
              <a:rPr lang="en-US"/>
              <a:t>advertised.</a:t>
            </a:r>
            <a:endParaRPr lang="en-US" dirty="0"/>
          </a:p>
          <a:p>
            <a:pPr marL="224325" indent="-224325"/>
            <a:endParaRPr lang="en-US" dirty="0"/>
          </a:p>
        </p:txBody>
      </p:sp>
    </p:spTree>
    <p:extLst>
      <p:ext uri="{BB962C8B-B14F-4D97-AF65-F5344CB8AC3E}">
        <p14:creationId xmlns:p14="http://schemas.microsoft.com/office/powerpoint/2010/main" val="17412516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OSPF assumes that the bandwidth on the link is the default, which varies with interface type. OSPF uses bandwidth as part of its metric calculation. If the link is actually slower than the default, the router might not be able to converge, or routing updates might become lost. </a:t>
            </a:r>
            <a:endParaRPr lang="en-US" dirty="0"/>
          </a:p>
        </p:txBody>
      </p:sp>
    </p:spTree>
    <p:extLst>
      <p:ext uri="{BB962C8B-B14F-4D97-AF65-F5344CB8AC3E}">
        <p14:creationId xmlns:p14="http://schemas.microsoft.com/office/powerpoint/2010/main" val="15329810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the two examples shown are a commonly used combination of a </a:t>
            </a:r>
            <a:r>
              <a:rPr lang="en-US" b="1" dirty="0">
                <a:latin typeface="Arial" charset="0"/>
              </a:rPr>
              <a:t>network</a:t>
            </a:r>
            <a:r>
              <a:rPr lang="en-US" dirty="0">
                <a:latin typeface="Arial" charset="0"/>
              </a:rPr>
              <a:t> statement and a wildcard mask, others could also work. For instance, a range of subnets could be specified.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a:t>
            </a:r>
            <a:r>
              <a:rPr lang="en-US" i="1" dirty="0">
                <a:latin typeface="Arial" charset="0"/>
              </a:rPr>
              <a:t>process-ids </a:t>
            </a:r>
            <a:r>
              <a:rPr lang="en-US" dirty="0">
                <a:latin typeface="Arial" charset="0"/>
              </a:rPr>
              <a:t>do not need to match.</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60</a:t>
            </a:fld>
            <a:endParaRPr lang="en-US" dirty="0"/>
          </a:p>
        </p:txBody>
      </p:sp>
    </p:spTree>
    <p:extLst>
      <p:ext uri="{BB962C8B-B14F-4D97-AF65-F5344CB8AC3E}">
        <p14:creationId xmlns:p14="http://schemas.microsoft.com/office/powerpoint/2010/main" val="34360466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the two examples shown are a commonly used combination of a </a:t>
            </a:r>
            <a:r>
              <a:rPr lang="en-US" b="1" dirty="0">
                <a:latin typeface="Arial" charset="0"/>
              </a:rPr>
              <a:t>network</a:t>
            </a:r>
            <a:r>
              <a:rPr lang="en-US" dirty="0">
                <a:latin typeface="Arial" charset="0"/>
              </a:rPr>
              <a:t> statement and a wildcard mask, others could also work. For instance, a range of subnets could be specified.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a:t>
            </a:r>
            <a:r>
              <a:rPr lang="en-US" i="1" dirty="0">
                <a:latin typeface="Arial" charset="0"/>
              </a:rPr>
              <a:t>process-ids </a:t>
            </a:r>
            <a:r>
              <a:rPr lang="en-US" dirty="0">
                <a:latin typeface="Arial" charset="0"/>
              </a:rPr>
              <a:t>do not need to match.</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61</a:t>
            </a:fld>
            <a:endParaRPr lang="en-US" dirty="0"/>
          </a:p>
        </p:txBody>
      </p:sp>
    </p:spTree>
    <p:extLst>
      <p:ext uri="{BB962C8B-B14F-4D97-AF65-F5344CB8AC3E}">
        <p14:creationId xmlns:p14="http://schemas.microsoft.com/office/powerpoint/2010/main" val="14737632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Notice that the 10.2.1.0/24 network</a:t>
            </a:r>
            <a:r>
              <a:rPr lang="en-US" baseline="0" dirty="0"/>
              <a:t> is now advertised in area 1.</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62</a:t>
            </a:fld>
            <a:endParaRPr lang="en-US" dirty="0"/>
          </a:p>
        </p:txBody>
      </p:sp>
    </p:spTree>
    <p:extLst>
      <p:ext uri="{BB962C8B-B14F-4D97-AF65-F5344CB8AC3E}">
        <p14:creationId xmlns:p14="http://schemas.microsoft.com/office/powerpoint/2010/main" val="38177940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 demonstrate an alternative, interface S0/0/1 of R2 is configured to be in area</a:t>
            </a:r>
            <a:r>
              <a:rPr lang="en-US" baseline="0" dirty="0"/>
              <a:t> 1.</a:t>
            </a:r>
            <a:r>
              <a:rPr lang="en-US" dirty="0"/>
              <a:t>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63</a:t>
            </a:fld>
            <a:endParaRPr lang="en-US" dirty="0"/>
          </a:p>
        </p:txBody>
      </p:sp>
    </p:spTree>
    <p:extLst>
      <p:ext uri="{BB962C8B-B14F-4D97-AF65-F5344CB8AC3E}">
        <p14:creationId xmlns:p14="http://schemas.microsoft.com/office/powerpoint/2010/main" val="353054340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a:lnSpc>
                <a:spcPct val="104000"/>
              </a:lnSpc>
              <a:spcBef>
                <a:spcPts val="600"/>
              </a:spcBef>
              <a:spcAft>
                <a:spcPts val="600"/>
              </a:spcAft>
            </a:pPr>
            <a:r>
              <a:rPr lang="en-US" dirty="0">
                <a:latin typeface="Times New Roman" pitchFamily="18" charset="0"/>
              </a:rPr>
              <a:t>The OSPF database uses the OSPF router ID to uniquely describe each router in the network. Remember that every router keeps a complete topology database of all routers and links in an area (or network); therefore each router should have a unique router ID.</a:t>
            </a:r>
          </a:p>
          <a:p>
            <a:pPr>
              <a:lnSpc>
                <a:spcPct val="104000"/>
              </a:lnSpc>
              <a:spcBef>
                <a:spcPts val="600"/>
              </a:spcBef>
              <a:spcAft>
                <a:spcPts val="600"/>
              </a:spcAft>
            </a:pPr>
            <a:r>
              <a:rPr lang="en-US" dirty="0">
                <a:latin typeface="Times New Roman" pitchFamily="18" charset="0"/>
              </a:rPr>
              <a:t>As a review, remember that the router ID is a unique IP address that can be assigned in the </a:t>
            </a:r>
            <a:r>
              <a:rPr lang="en-US">
                <a:latin typeface="Times New Roman" pitchFamily="18" charset="0"/>
              </a:rPr>
              <a:t>following ways:</a:t>
            </a:r>
          </a:p>
          <a:p>
            <a:pPr lvl="1">
              <a:lnSpc>
                <a:spcPct val="104000"/>
              </a:lnSpc>
              <a:spcBef>
                <a:spcPts val="600"/>
              </a:spcBef>
              <a:spcAft>
                <a:spcPts val="600"/>
              </a:spcAft>
            </a:pPr>
            <a:r>
              <a:rPr lang="en-US">
                <a:latin typeface="Times New Roman" pitchFamily="18" charset="0"/>
              </a:rPr>
              <a:t>By </a:t>
            </a:r>
            <a:r>
              <a:rPr lang="en-US" dirty="0">
                <a:latin typeface="Times New Roman" pitchFamily="18" charset="0"/>
              </a:rPr>
              <a:t>default, the highest IP address of any active physical interface when OSPF starts is chosen as the router ID. The interface does not have to be part of the OSPF process, but it has to be up. There must be at least one up IP interface on the router for OSPF to use as router ID. If no up interface with an IP address is available when the OSPF process starts, the “OSPF process cannot start” message occurs</a:t>
            </a:r>
          </a:p>
          <a:p>
            <a:pPr lvl="1">
              <a:lnSpc>
                <a:spcPct val="104000"/>
              </a:lnSpc>
              <a:spcAft>
                <a:spcPts val="600"/>
              </a:spcAft>
            </a:pPr>
            <a:r>
              <a:rPr lang="en-US" dirty="0">
                <a:latin typeface="Times New Roman" pitchFamily="18" charset="0"/>
              </a:rPr>
              <a:t>If there is a loopback interface, its address will always be preferred as the router ID instead of a physical interface address, because a loopback interface never goes down. If there is more than one loopback interface, then the highest IP address on any active loopback interface becomes the router ID.</a:t>
            </a:r>
          </a:p>
          <a:p>
            <a:pPr lvl="1">
              <a:lnSpc>
                <a:spcPct val="104000"/>
              </a:lnSpc>
              <a:spcAft>
                <a:spcPts val="600"/>
              </a:spcAft>
            </a:pPr>
            <a:r>
              <a:rPr lang="en-US" dirty="0">
                <a:latin typeface="Times New Roman" pitchFamily="18" charset="0"/>
              </a:rPr>
              <a:t>Finally, you can use the </a:t>
            </a:r>
            <a:r>
              <a:rPr lang="en-US" b="1" dirty="0">
                <a:latin typeface="Times New Roman" pitchFamily="18" charset="0"/>
              </a:rPr>
              <a:t>router-id</a:t>
            </a:r>
            <a:r>
              <a:rPr lang="en-US" dirty="0">
                <a:latin typeface="Times New Roman" pitchFamily="18" charset="0"/>
              </a:rPr>
              <a:t> command to set the router ID. This is the preferred way to establish a router ID and should always used in preference to the other two procedures.</a:t>
            </a:r>
          </a:p>
          <a:p>
            <a:pPr>
              <a:lnSpc>
                <a:spcPct val="104000"/>
              </a:lnSpc>
              <a:spcBef>
                <a:spcPts val="600"/>
              </a:spcBef>
              <a:spcAft>
                <a:spcPts val="600"/>
              </a:spcAft>
            </a:pPr>
            <a:r>
              <a:rPr lang="en-US" dirty="0">
                <a:latin typeface="Times New Roman" pitchFamily="18" charset="0"/>
              </a:rPr>
              <a:t>Once the OSPF router ID is set, it does not change, even if the interface that the router is using for the router ID goes down. The OSPF router ID changes only if the router reloads or if the OSPF routing process restarts.</a:t>
            </a:r>
          </a:p>
          <a:p>
            <a:pPr lvl="0"/>
            <a:r>
              <a:rPr lang="en-US" dirty="0"/>
              <a:t>If no interface is up when the OSPF process starts, you will get the following error message:</a:t>
            </a:r>
            <a:br>
              <a:rPr lang="en-US" dirty="0"/>
            </a:br>
            <a:r>
              <a:rPr lang="en-US" dirty="0" err="1"/>
              <a:t>p5r2</a:t>
            </a:r>
            <a:r>
              <a:rPr lang="en-US" dirty="0"/>
              <a:t>(config)#router ospf 1</a:t>
            </a:r>
          </a:p>
          <a:p>
            <a:pPr lvl="1"/>
            <a:r>
              <a:rPr lang="en-US" dirty="0" err="1"/>
              <a:t>2w1d</a:t>
            </a:r>
            <a:r>
              <a:rPr lang="en-US" dirty="0"/>
              <a:t>: %OSPF-4-</a:t>
            </a:r>
            <a:r>
              <a:rPr lang="en-US" dirty="0" err="1"/>
              <a:t>NORTRID</a:t>
            </a:r>
            <a:r>
              <a:rPr lang="en-US" dirty="0"/>
              <a:t>: OSPF process 1 cannot start.</a:t>
            </a:r>
          </a:p>
          <a:p>
            <a:pPr>
              <a:lnSpc>
                <a:spcPct val="104000"/>
              </a:lnSpc>
              <a:spcBef>
                <a:spcPts val="600"/>
              </a:spcBef>
              <a:spcAft>
                <a:spcPts val="600"/>
              </a:spcAft>
            </a:pPr>
            <a:endParaRPr lang="en-US" dirty="0">
              <a:latin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64</a:t>
            </a:fld>
            <a:endParaRPr lang="en-US" dirty="0"/>
          </a:p>
        </p:txBody>
      </p:sp>
    </p:spTree>
    <p:extLst>
      <p:ext uri="{BB962C8B-B14F-4D97-AF65-F5344CB8AC3E}">
        <p14:creationId xmlns:p14="http://schemas.microsoft.com/office/powerpoint/2010/main" val="39259144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a:t>Configured router ID:</a:t>
            </a:r>
          </a:p>
          <a:p>
            <a:pPr lvl="1"/>
            <a:r>
              <a:rPr lang="en-US" dirty="0"/>
              <a:t>Use IP address configured with OSPF </a:t>
            </a:r>
            <a:r>
              <a:rPr lang="en-US" b="1" dirty="0"/>
              <a:t>router-id</a:t>
            </a:r>
            <a:r>
              <a:rPr lang="en-US" dirty="0"/>
              <a:t> command</a:t>
            </a:r>
          </a:p>
          <a:p>
            <a:pPr lvl="0"/>
            <a:r>
              <a:rPr lang="en-US" dirty="0"/>
              <a:t>Highest Loopback IP address:</a:t>
            </a:r>
          </a:p>
          <a:p>
            <a:pPr lvl="1"/>
            <a:r>
              <a:rPr lang="en-US" dirty="0"/>
              <a:t>If the </a:t>
            </a:r>
            <a:r>
              <a:rPr lang="en-US" b="1" dirty="0"/>
              <a:t>router-id</a:t>
            </a:r>
            <a:r>
              <a:rPr lang="en-US" dirty="0"/>
              <a:t> command not used then the router chooses highest IP address of any loopback interfaces</a:t>
            </a:r>
          </a:p>
          <a:p>
            <a:pPr lvl="0"/>
            <a:r>
              <a:rPr lang="en-US" dirty="0"/>
              <a:t>Highest active interface IP address:</a:t>
            </a:r>
          </a:p>
          <a:p>
            <a:pPr lvl="1"/>
            <a:r>
              <a:rPr lang="en-US" dirty="0"/>
              <a:t>If no loopback interfaces are configured then the highest IP address on any active interface is used. </a:t>
            </a:r>
          </a:p>
          <a:p>
            <a:pPr lvl="1"/>
            <a:r>
              <a:rPr lang="en-US" dirty="0"/>
              <a:t>The router ID is selected when OSPF is configured with its first OSPF </a:t>
            </a:r>
            <a:r>
              <a:rPr lang="en-US" b="1" dirty="0"/>
              <a:t>network</a:t>
            </a:r>
            <a:r>
              <a:rPr lang="en-US" dirty="0"/>
              <a:t> command.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65</a:t>
            </a:fld>
            <a:endParaRPr lang="en-US" dirty="0"/>
          </a:p>
        </p:txBody>
      </p:sp>
    </p:spTree>
    <p:extLst>
      <p:ext uri="{BB962C8B-B14F-4D97-AF65-F5344CB8AC3E}">
        <p14:creationId xmlns:p14="http://schemas.microsoft.com/office/powerpoint/2010/main" val="14195236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t>Use the OSPF </a:t>
            </a:r>
            <a:r>
              <a:rPr lang="en-US" b="1" dirty="0"/>
              <a:t>router-id </a:t>
            </a:r>
            <a:r>
              <a:rPr lang="en-US" dirty="0"/>
              <a:t>command to ensure that OSPF selects a specific router ID. The </a:t>
            </a:r>
            <a:r>
              <a:rPr lang="en-US" i="1" dirty="0"/>
              <a:t>ip-address</a:t>
            </a:r>
            <a:r>
              <a:rPr lang="en-US" dirty="0"/>
              <a:t> parameter can be any unique arbitrary 32-bit value in an IP address dotted decimal format.</a:t>
            </a:r>
          </a:p>
          <a:p>
            <a:r>
              <a:rPr lang="en-US" dirty="0"/>
              <a:t>After the </a:t>
            </a:r>
            <a:r>
              <a:rPr lang="en-US" b="1" dirty="0"/>
              <a:t>router-id</a:t>
            </a:r>
            <a:r>
              <a:rPr lang="en-US" dirty="0"/>
              <a:t> command is configured, use the </a:t>
            </a:r>
            <a:r>
              <a:rPr lang="en-US" b="1" dirty="0"/>
              <a:t>clear ip ospf process</a:t>
            </a:r>
            <a:r>
              <a:rPr lang="en-US" dirty="0"/>
              <a:t> command. This command restarts the OSPF routing process so that it will reselect the new IP address as its router ID.</a:t>
            </a:r>
          </a:p>
          <a:p>
            <a:pPr marL="224325" indent="-224325" defTabSz="1001675" eaLnBrk="0" fontAlgn="base" hangingPunct="0">
              <a:lnSpc>
                <a:spcPct val="90000"/>
              </a:lnSpc>
              <a:spcBef>
                <a:spcPct val="50000"/>
              </a:spcBef>
              <a:spcAft>
                <a:spcPct val="0"/>
              </a:spcAft>
              <a:buSzPct val="100000"/>
              <a:defRPr/>
            </a:pPr>
            <a:endParaRPr lang="en-US" dirty="0"/>
          </a:p>
        </p:txBody>
      </p:sp>
    </p:spTree>
    <p:extLst>
      <p:ext uri="{BB962C8B-B14F-4D97-AF65-F5344CB8AC3E}">
        <p14:creationId xmlns:p14="http://schemas.microsoft.com/office/powerpoint/2010/main" val="274682072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 demonstrate an alternative, interface S0/0/1 of R2 is configured to be in area</a:t>
            </a:r>
            <a:r>
              <a:rPr lang="en-US" baseline="0" dirty="0"/>
              <a:t> 1.</a:t>
            </a:r>
            <a:r>
              <a:rPr lang="en-US" dirty="0"/>
              <a:t>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67</a:t>
            </a:fld>
            <a:endParaRPr lang="en-US" dirty="0"/>
          </a:p>
        </p:txBody>
      </p:sp>
    </p:spTree>
    <p:extLst>
      <p:ext uri="{BB962C8B-B14F-4D97-AF65-F5344CB8AC3E}">
        <p14:creationId xmlns:p14="http://schemas.microsoft.com/office/powerpoint/2010/main" val="30586444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69</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t>The </a:t>
            </a:r>
            <a:r>
              <a:rPr lang="en-US" b="1" dirty="0"/>
              <a:t>show ip protocols </a:t>
            </a:r>
            <a:r>
              <a:rPr lang="en-US" dirty="0"/>
              <a:t>command gives information about any and all dynamic routing protocols running on the router.</a:t>
            </a:r>
          </a:p>
          <a:p>
            <a:r>
              <a:rPr lang="en-US" dirty="0">
                <a:latin typeface="Arial" charset="0"/>
              </a:rPr>
              <a:t>The figure shows that the OSPF routing protocol with process number 1 is configured. The router-id of the router is 10.64.0.1 and it belongs to area 0. </a:t>
            </a:r>
            <a:endParaRPr lang="en-US" dirty="0"/>
          </a:p>
        </p:txBody>
      </p:sp>
    </p:spTree>
    <p:extLst>
      <p:ext uri="{BB962C8B-B14F-4D97-AF65-F5344CB8AC3E}">
        <p14:creationId xmlns:p14="http://schemas.microsoft.com/office/powerpoint/2010/main" val="37210294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70</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One of the most important OSPF troubleshooting commands is the </a:t>
            </a:r>
            <a:r>
              <a:rPr lang="en-US" b="1" dirty="0">
                <a:latin typeface="Arial" charset="0"/>
              </a:rPr>
              <a:t>show ip ospf neighbor </a:t>
            </a:r>
            <a:r>
              <a:rPr lang="en-US" dirty="0">
                <a:latin typeface="Arial" charset="0"/>
              </a:rPr>
              <a:t>[</a:t>
            </a:r>
            <a:r>
              <a:rPr lang="en-US" i="1" dirty="0">
                <a:latin typeface="Arial" charset="0"/>
              </a:rPr>
              <a:t>type</a:t>
            </a:r>
            <a:r>
              <a:rPr lang="en-US" dirty="0">
                <a:latin typeface="Arial" charset="0"/>
              </a:rPr>
              <a:t> </a:t>
            </a:r>
            <a:r>
              <a:rPr lang="en-US" i="1" dirty="0">
                <a:latin typeface="Arial" charset="0"/>
              </a:rPr>
              <a:t>number</a:t>
            </a:r>
            <a:r>
              <a:rPr lang="en-US" dirty="0">
                <a:latin typeface="Arial" charset="0"/>
              </a:rPr>
              <a:t>] [</a:t>
            </a:r>
            <a:r>
              <a:rPr lang="en-US" i="1" dirty="0">
                <a:latin typeface="Arial" charset="0"/>
              </a:rPr>
              <a:t>neighbor-id</a:t>
            </a:r>
            <a:r>
              <a:rPr lang="en-US" dirty="0">
                <a:latin typeface="Arial" charset="0"/>
              </a:rPr>
              <a:t>] [</a:t>
            </a:r>
            <a:r>
              <a:rPr lang="en-US" b="1" dirty="0">
                <a:latin typeface="Arial" charset="0"/>
              </a:rPr>
              <a:t>detail</a:t>
            </a:r>
            <a:r>
              <a:rPr lang="en-US" dirty="0">
                <a:latin typeface="Arial" charset="0"/>
              </a:rPr>
              <a:t>]</a:t>
            </a:r>
            <a:r>
              <a:rPr lang="en-US" b="1" dirty="0">
                <a:latin typeface="Arial" charset="0"/>
              </a:rPr>
              <a:t> </a:t>
            </a:r>
            <a:r>
              <a:rPr lang="en-US" dirty="0">
                <a:latin typeface="Arial" charset="0"/>
              </a:rPr>
              <a:t>command. OSPF does not send or receive updates without having full adjacencies between neighbors; this command displays OSPF neighbor information for each interface. </a:t>
            </a:r>
          </a:p>
          <a:p>
            <a:pPr marL="110605" indent="-110605" defTabSz="1001675" eaLnBrk="0" fontAlgn="base" hangingPunct="0">
              <a:lnSpc>
                <a:spcPct val="90000"/>
              </a:lnSpc>
              <a:spcBef>
                <a:spcPct val="50000"/>
              </a:spcBef>
              <a:spcAft>
                <a:spcPct val="0"/>
              </a:spcAft>
              <a:buSzPct val="100000"/>
              <a:buFontTx/>
              <a:buChar char="•"/>
              <a:defRPr/>
            </a:pPr>
            <a:r>
              <a:rPr lang="en-US">
                <a:latin typeface="Arial" charset="0"/>
              </a:rPr>
              <a:t>Router </a:t>
            </a:r>
            <a:r>
              <a:rPr lang="en-US" dirty="0">
                <a:latin typeface="Arial" charset="0"/>
              </a:rPr>
              <a:t>B has two neighbors. The first entry in the table represents the adjacency formed on the FastEthernet interface. A FULL state means that the </a:t>
            </a:r>
            <a:r>
              <a:rPr lang="en-US" dirty="0" err="1">
                <a:latin typeface="Arial" charset="0"/>
              </a:rPr>
              <a:t>LSDB</a:t>
            </a:r>
            <a:r>
              <a:rPr lang="en-US" dirty="0">
                <a:latin typeface="Arial" charset="0"/>
              </a:rPr>
              <a:t> has been exchanged successfully. The </a:t>
            </a:r>
            <a:r>
              <a:rPr lang="en-US" dirty="0" err="1">
                <a:latin typeface="Arial" charset="0"/>
              </a:rPr>
              <a:t>DROTHER</a:t>
            </a:r>
            <a:r>
              <a:rPr lang="en-US" dirty="0">
                <a:latin typeface="Arial" charset="0"/>
              </a:rPr>
              <a:t> entry means that a router other than this neighboring router is the designated router. (Note that the OSPF priority on router A’s FastEthernet 0/0 interface has been set to 0, indicating that it cannot be the DR or BDR on that interface.)</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second line of </a:t>
            </a:r>
            <a:r>
              <a:rPr lang="en-US">
                <a:latin typeface="Arial" charset="0"/>
              </a:rPr>
              <a:t>output represents </a:t>
            </a:r>
            <a:r>
              <a:rPr lang="en-US" dirty="0">
                <a:latin typeface="Arial" charset="0"/>
              </a:rPr>
              <a:t>Router C, Router B's neighbor on the serial interface. DR and BDR are not used on point-to-point interfaces (as indicated by a dash [-]).</a:t>
            </a:r>
          </a:p>
          <a:p>
            <a:endParaRPr lang="en-US" dirty="0">
              <a:latin typeface="Arial" charset="0"/>
            </a:endParaRPr>
          </a:p>
        </p:txBody>
      </p:sp>
    </p:spTree>
    <p:extLst>
      <p:ext uri="{BB962C8B-B14F-4D97-AF65-F5344CB8AC3E}">
        <p14:creationId xmlns:p14="http://schemas.microsoft.com/office/powerpoint/2010/main" val="12189091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O code indicates that the route was learned from OSPF; the IA code indicates that the learned route is in another area (</a:t>
            </a:r>
            <a:r>
              <a:rPr lang="en-US" dirty="0" err="1">
                <a:latin typeface="Arial" charset="0"/>
              </a:rPr>
              <a:t>interarea</a:t>
            </a:r>
            <a:r>
              <a:rPr lang="en-US">
                <a:latin typeface="Arial" charset="0"/>
              </a:rPr>
              <a:t>). The </a:t>
            </a:r>
            <a:r>
              <a:rPr lang="en-US" dirty="0">
                <a:latin typeface="Arial" charset="0"/>
              </a:rPr>
              <a:t>10.2.1.0 subnet is learned on FastEthernet 0/0 via neighbor 10.64.0.2. The [110/782] in the routing table represents the administrative distance assigned to OSPF (110) and the total cost of the route to subnet 10.2.1.0 (cost of 782).</a:t>
            </a:r>
          </a:p>
          <a:p>
            <a:endParaRPr lang="en-US" dirty="0"/>
          </a:p>
        </p:txBody>
      </p:sp>
    </p:spTree>
    <p:extLst>
      <p:ext uri="{BB962C8B-B14F-4D97-AF65-F5344CB8AC3E}">
        <p14:creationId xmlns:p14="http://schemas.microsoft.com/office/powerpoint/2010/main" val="394044109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The command output in the example is from R1 in the configuration example and details the OSPF status of the FastEthernet 0/0 interface. This command verifies that OSPF is running on that particular interface and shows the OSPF area it is in. The command also displays other information, such as the OSPF process ID, the router ID, the OSPF network type, the DR and BDR, timers, and neighbor adjacency information.</a:t>
            </a:r>
            <a:endParaRPr lang="en-US" dirty="0"/>
          </a:p>
        </p:txBody>
      </p:sp>
    </p:spTree>
    <p:extLst>
      <p:ext uri="{BB962C8B-B14F-4D97-AF65-F5344CB8AC3E}">
        <p14:creationId xmlns:p14="http://schemas.microsoft.com/office/powerpoint/2010/main" val="84726522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The </a:t>
            </a:r>
            <a:r>
              <a:rPr lang="en-US" b="1" dirty="0">
                <a:latin typeface="Arial" charset="0"/>
              </a:rPr>
              <a:t>show ip ospf </a:t>
            </a:r>
            <a:r>
              <a:rPr lang="en-US" dirty="0">
                <a:latin typeface="Arial" charset="0"/>
              </a:rPr>
              <a:t>command displays the OSPF router ID, OSPF timers, the number of times the SPF algorithm has been executed, and LSA information.</a:t>
            </a:r>
            <a:endParaRPr lang="en-US" dirty="0"/>
          </a:p>
        </p:txBody>
      </p:sp>
    </p:spTree>
    <p:extLst>
      <p:ext uri="{BB962C8B-B14F-4D97-AF65-F5344CB8AC3E}">
        <p14:creationId xmlns:p14="http://schemas.microsoft.com/office/powerpoint/2010/main" val="292924806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76</a:t>
            </a:fld>
            <a:endParaRPr lang="en-US"/>
          </a:p>
        </p:txBody>
      </p:sp>
    </p:spTree>
    <p:extLst>
      <p:ext uri="{BB962C8B-B14F-4D97-AF65-F5344CB8AC3E}">
        <p14:creationId xmlns:p14="http://schemas.microsoft.com/office/powerpoint/2010/main" val="29207437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t>The DR and BDR add value to the network in the following ways:</a:t>
            </a:r>
          </a:p>
          <a:p>
            <a:r>
              <a:rPr lang="en-US" b="1" dirty="0"/>
              <a:t>Reducing routing update traffic</a:t>
            </a:r>
            <a:r>
              <a:rPr lang="en-US" dirty="0"/>
              <a:t>—The DR and BDR act as a central point of contact for link-state information exchange on a given multiaccess broadcast network; therefore, each router must establish a full adjacency with the DR and the BDR only. Instead of each router exchanging link-state information with every other router on the segment, each router sends the link-state information to the DR and BDR only. The DR represents the multiaccess broadcast network in the sense that it sends link-state information from each router to all other routers in the network. This flooding process significantly reduces the router-related traffic on a segment.</a:t>
            </a:r>
          </a:p>
          <a:p>
            <a:r>
              <a:rPr lang="en-US" b="1" dirty="0"/>
              <a:t>Managing link-state synchronization</a:t>
            </a:r>
            <a:r>
              <a:rPr lang="en-US" dirty="0"/>
              <a:t>—The DR and BDR ensure that the other routers on the network have the same link-state information about the internetwork. In this way, the DR and BDR reduce the number of routing errors.</a:t>
            </a:r>
          </a:p>
          <a:p>
            <a:pPr marL="110605" lvl="1" indent="-110605" defTabSz="1001675" eaLnBrk="0" fontAlgn="base" hangingPunct="0">
              <a:lnSpc>
                <a:spcPct val="90000"/>
              </a:lnSpc>
              <a:spcBef>
                <a:spcPct val="50000"/>
              </a:spcBef>
              <a:spcAft>
                <a:spcPct val="0"/>
              </a:spcAft>
              <a:buSzPct val="100000"/>
              <a:defRPr/>
            </a:pPr>
            <a:endParaRPr lang="en-US" b="1" dirty="0"/>
          </a:p>
          <a:p>
            <a:pPr marL="110605" lvl="1" indent="-110605" defTabSz="1001675" eaLnBrk="0" fontAlgn="base" hangingPunct="0">
              <a:lnSpc>
                <a:spcPct val="90000"/>
              </a:lnSpc>
              <a:spcBef>
                <a:spcPct val="50000"/>
              </a:spcBef>
              <a:spcAft>
                <a:spcPct val="0"/>
              </a:spcAft>
              <a:buSzPct val="100000"/>
              <a:defRPr/>
            </a:pPr>
            <a:r>
              <a:rPr lang="en-US" b="1" dirty="0"/>
              <a:t>Note</a:t>
            </a:r>
            <a:r>
              <a:rPr lang="en-US" dirty="0"/>
              <a:t>: DR/BDR elections DO NOT occur in point-to-point networks.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80</a:t>
            </a:fld>
            <a:endParaRPr lang="en-US" dirty="0"/>
          </a:p>
        </p:txBody>
      </p:sp>
    </p:spTree>
    <p:extLst>
      <p:ext uri="{BB962C8B-B14F-4D97-AF65-F5344CB8AC3E}">
        <p14:creationId xmlns:p14="http://schemas.microsoft.com/office/powerpoint/2010/main" val="50924162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a:t>If a router joins a broadcast network in which there is already a DR and BDR, it will get to the </a:t>
            </a:r>
            <a:r>
              <a:rPr lang="en-US" i="1" dirty="0"/>
              <a:t>two-way </a:t>
            </a:r>
            <a:r>
              <a:rPr lang="en-US" dirty="0"/>
              <a:t>state with all routers, including the DR and BDR, and those that are </a:t>
            </a:r>
            <a:r>
              <a:rPr lang="en-US" dirty="0" err="1"/>
              <a:t>DROTHER</a:t>
            </a:r>
            <a:r>
              <a:rPr lang="en-US" dirty="0"/>
              <a:t> (not DR or BDR). </a:t>
            </a:r>
          </a:p>
          <a:p>
            <a:pPr lvl="0"/>
            <a:r>
              <a:rPr lang="en-US" dirty="0"/>
              <a:t>The joining router will form </a:t>
            </a:r>
            <a:r>
              <a:rPr lang="en-US" i="1" dirty="0"/>
              <a:t>full</a:t>
            </a:r>
            <a:r>
              <a:rPr lang="en-US" dirty="0"/>
              <a:t> bidirectional adjacencies only with the DR and BDR.</a:t>
            </a:r>
          </a:p>
          <a:p>
            <a:pPr lvl="0"/>
            <a:r>
              <a:rPr lang="en-US" dirty="0"/>
              <a:t>Only the DR exchanges and synchronizes link-state information with the routers to which it has established adjacencies. Having the DR represent the network in this capacity reduces the amount of routing update traffic.</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81</a:t>
            </a:fld>
            <a:endParaRPr lang="en-US" dirty="0"/>
          </a:p>
        </p:txBody>
      </p:sp>
    </p:spTree>
    <p:extLst>
      <p:ext uri="{BB962C8B-B14F-4D97-AF65-F5344CB8AC3E}">
        <p14:creationId xmlns:p14="http://schemas.microsoft.com/office/powerpoint/2010/main" val="113276513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83</a:t>
            </a:fld>
            <a:endParaRPr lang="en-US" dirty="0"/>
          </a:p>
        </p:txBody>
      </p:sp>
    </p:spTree>
    <p:extLst>
      <p:ext uri="{BB962C8B-B14F-4D97-AF65-F5344CB8AC3E}">
        <p14:creationId xmlns:p14="http://schemas.microsoft.com/office/powerpoint/2010/main" val="338266939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84</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endParaRPr lang="en-US" dirty="0"/>
          </a:p>
        </p:txBody>
      </p:sp>
    </p:spTree>
    <p:extLst>
      <p:ext uri="{BB962C8B-B14F-4D97-AF65-F5344CB8AC3E}">
        <p14:creationId xmlns:p14="http://schemas.microsoft.com/office/powerpoint/2010/main" val="181620001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CA" dirty="0"/>
              <a:t>If two routers have the same priority, the router with the highest router ID (IP Address) will be selected. </a:t>
            </a:r>
          </a:p>
          <a:p>
            <a:pPr lvl="0"/>
            <a:r>
              <a:rPr lang="en-CA" dirty="0"/>
              <a:t>The router ID can be manipulated by configuring an address on a loopback interface.</a:t>
            </a:r>
          </a:p>
          <a:p>
            <a:pPr lvl="0"/>
            <a:r>
              <a:rPr lang="en-CA" dirty="0"/>
              <a:t>A router can be configured to win an election on one interface, and lose an election on another.</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85</a:t>
            </a:fld>
            <a:endParaRPr lang="en-US" dirty="0"/>
          </a:p>
        </p:txBody>
      </p:sp>
    </p:spTree>
    <p:extLst>
      <p:ext uri="{BB962C8B-B14F-4D97-AF65-F5344CB8AC3E}">
        <p14:creationId xmlns:p14="http://schemas.microsoft.com/office/powerpoint/2010/main" val="200236296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86</a:t>
            </a:fld>
            <a:endParaRPr lang="en-US" dirty="0"/>
          </a:p>
        </p:txBody>
      </p:sp>
    </p:spTree>
    <p:extLst>
      <p:ext uri="{BB962C8B-B14F-4D97-AF65-F5344CB8AC3E}">
        <p14:creationId xmlns:p14="http://schemas.microsoft.com/office/powerpoint/2010/main" val="90354287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It is important to remember that OSPF defaults to:</a:t>
            </a:r>
          </a:p>
          <a:p>
            <a:pPr lvl="1"/>
            <a:r>
              <a:rPr lang="en-US" dirty="0"/>
              <a:t>Point-to-point mode on point-to-point subinterfaces</a:t>
            </a:r>
          </a:p>
          <a:p>
            <a:pPr lvl="1"/>
            <a:r>
              <a:rPr lang="en-US" dirty="0" err="1"/>
              <a:t>Nonbroadcast</a:t>
            </a:r>
            <a:r>
              <a:rPr lang="en-US" dirty="0"/>
              <a:t> mode on the multipoint subinterfaces.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90</a:t>
            </a:fld>
            <a:endParaRPr lang="en-US" dirty="0"/>
          </a:p>
        </p:txBody>
      </p:sp>
    </p:spTree>
    <p:extLst>
      <p:ext uri="{BB962C8B-B14F-4D97-AF65-F5344CB8AC3E}">
        <p14:creationId xmlns:p14="http://schemas.microsoft.com/office/powerpoint/2010/main" val="271600183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91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endParaRPr lang="en-US" dirty="0"/>
          </a:p>
        </p:txBody>
      </p:sp>
    </p:spTree>
    <p:extLst>
      <p:ext uri="{BB962C8B-B14F-4D97-AF65-F5344CB8AC3E}">
        <p14:creationId xmlns:p14="http://schemas.microsoft.com/office/powerpoint/2010/main" val="35828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ts val="400"/>
              </a:spcBef>
              <a:spcAft>
                <a:spcPts val="400"/>
              </a:spcAft>
            </a:pPr>
            <a:r>
              <a:rPr lang="en-US" dirty="0"/>
              <a:t>As we already know, a physical interface can be split into multiple logical interfaces, called subinterfaces. Each subinterface is defined as a point-to-point or a point-to-multipoint interface. Subinterfaces were originally created to better handle issues caused by split horizon over an NBMA for distance vector-based routing protocols. Each subinterface requires an IP subnet. There is no need to use the </a:t>
            </a:r>
            <a:r>
              <a:rPr lang="en-US" b="1" dirty="0"/>
              <a:t>ip ospf network</a:t>
            </a:r>
            <a:r>
              <a:rPr lang="en-US" dirty="0"/>
              <a:t> command since IOS treats these interfaces like physical point-to-point interfaces.</a:t>
            </a:r>
          </a:p>
          <a:p>
            <a:pPr>
              <a:spcBef>
                <a:spcPts val="400"/>
              </a:spcBef>
              <a:spcAft>
                <a:spcPts val="400"/>
              </a:spcAft>
            </a:pPr>
            <a:r>
              <a:rPr lang="en-US" dirty="0">
                <a:latin typeface="Times New Roman" pitchFamily="18" charset="0"/>
              </a:rPr>
              <a:t>This mode can also be used in a hub-and-spoke topology and includes that following characteristics:</a:t>
            </a:r>
            <a:endParaRPr lang="en-US" b="1" dirty="0">
              <a:latin typeface="Times New Roman" pitchFamily="18" charset="0"/>
            </a:endParaRPr>
          </a:p>
          <a:p>
            <a:pPr lvl="1">
              <a:spcBef>
                <a:spcPts val="400"/>
              </a:spcBef>
              <a:spcAft>
                <a:spcPts val="400"/>
              </a:spcAft>
            </a:pPr>
            <a:r>
              <a:rPr lang="en-US" dirty="0">
                <a:latin typeface="Times New Roman" pitchFamily="18" charset="0"/>
              </a:rPr>
              <a:t>One IP subnet.</a:t>
            </a:r>
          </a:p>
          <a:p>
            <a:pPr lvl="1">
              <a:spcBef>
                <a:spcPts val="400"/>
              </a:spcBef>
              <a:spcAft>
                <a:spcPts val="400"/>
              </a:spcAft>
            </a:pPr>
            <a:r>
              <a:rPr lang="en-US" dirty="0">
                <a:latin typeface="Times New Roman" pitchFamily="18" charset="0"/>
              </a:rPr>
              <a:t>No DR or BDR election.</a:t>
            </a:r>
          </a:p>
          <a:p>
            <a:pPr lvl="1">
              <a:spcBef>
                <a:spcPts val="400"/>
              </a:spcBef>
              <a:spcAft>
                <a:spcPts val="400"/>
              </a:spcAft>
            </a:pPr>
            <a:r>
              <a:rPr lang="en-US" dirty="0">
                <a:latin typeface="Times New Roman" pitchFamily="18" charset="0"/>
              </a:rPr>
              <a:t>Used when only two routers need to form an adjacency on a pair of interfaces.</a:t>
            </a:r>
          </a:p>
          <a:p>
            <a:pPr lvl="1"/>
            <a:r>
              <a:rPr lang="en-US" dirty="0">
                <a:latin typeface="Times New Roman" pitchFamily="18" charset="0"/>
              </a:rPr>
              <a:t>Interfaces can be either LAN or WAN.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92</a:t>
            </a:fld>
            <a:endParaRPr lang="en-US" dirty="0"/>
          </a:p>
        </p:txBody>
      </p:sp>
    </p:spTree>
    <p:extLst>
      <p:ext uri="{BB962C8B-B14F-4D97-AF65-F5344CB8AC3E}">
        <p14:creationId xmlns:p14="http://schemas.microsoft.com/office/powerpoint/2010/main" val="307612608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ts val="400"/>
              </a:spcBef>
              <a:spcAft>
                <a:spcPts val="400"/>
              </a:spcAft>
            </a:pPr>
            <a:r>
              <a:rPr lang="en-US" dirty="0">
                <a:latin typeface="Arial" charset="0"/>
              </a:rPr>
              <a:t>Multipoint Frame Relay subinterfaces default to OSPF </a:t>
            </a:r>
            <a:r>
              <a:rPr lang="en-US" dirty="0" err="1">
                <a:latin typeface="Arial" charset="0"/>
              </a:rPr>
              <a:t>nonbroadcast</a:t>
            </a:r>
            <a:r>
              <a:rPr lang="en-US" dirty="0">
                <a:latin typeface="Arial" charset="0"/>
              </a:rPr>
              <a:t> mode, which requires neighbors to be statically configured and a DR and BDR election</a:t>
            </a:r>
            <a:r>
              <a:rPr lang="en-US" dirty="0">
                <a:latin typeface="Times New Roman" pitchFamily="18" charset="0"/>
              </a:rPr>
              <a:t>.</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93</a:t>
            </a:fld>
            <a:endParaRPr lang="en-US" dirty="0"/>
          </a:p>
        </p:txBody>
      </p:sp>
    </p:spTree>
    <p:extLst>
      <p:ext uri="{BB962C8B-B14F-4D97-AF65-F5344CB8AC3E}">
        <p14:creationId xmlns:p14="http://schemas.microsoft.com/office/powerpoint/2010/main" val="380300483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94</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87765025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95</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44045679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96</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92073529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97</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64614426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98</a:t>
            </a:fld>
            <a:endParaRPr lang="en-US" dirty="0"/>
          </a:p>
        </p:txBody>
      </p:sp>
    </p:spTree>
    <p:extLst>
      <p:ext uri="{BB962C8B-B14F-4D97-AF65-F5344CB8AC3E}">
        <p14:creationId xmlns:p14="http://schemas.microsoft.com/office/powerpoint/2010/main" val="282458797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99</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81374204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100</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344526413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101</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313260003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102</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r>
              <a:rPr lang="en-US" sz="1100" dirty="0"/>
              <a:t>Each LSA includes the link-state age variable, which counts the age of the LSA packet. When a network change occurs, the LSA’s advertising router generates an updated LSA to reflect the change in the network topology. </a:t>
            </a: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30605688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103</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79548418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104</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71756144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105</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717212979"/>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106</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13141441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107</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41499775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108</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06243201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109</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07710438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110</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681517624"/>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111</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15792236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112</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66538006"/>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113</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09028966"/>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114</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a:solidFill>
                  <a:schemeClr val="tx1"/>
                </a:solidFill>
                <a:latin typeface="Arial" charset="0"/>
                <a:ea typeface="+mn-ea"/>
                <a:cs typeface="+mn-cs"/>
              </a:rPr>
              <a:t>Analyzing the topology in the Figure 3-21 from R1’s perspective, notice that it can reach intra-area network A either via ABR1 or ABR2. The autonomous system path through ABR1 is associated with the lower cost, so it will be selected as the best path.</a:t>
            </a:r>
          </a:p>
          <a:p>
            <a:r>
              <a:rPr lang="en-US" sz="1200" b="0" i="0" u="none" strike="noStrike" kern="1200" baseline="0" dirty="0">
                <a:solidFill>
                  <a:schemeClr val="tx1"/>
                </a:solidFill>
                <a:latin typeface="Arial" charset="0"/>
                <a:ea typeface="+mn-ea"/>
                <a:cs typeface="+mn-cs"/>
              </a:rPr>
              <a:t>In a scenario where two paths would have the same lowest total cost, both routes would be selected as the best paths and inserted in the routing table. As a result, a router would perform equal-cost load balancing.</a:t>
            </a: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730327118"/>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115</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a:solidFill>
                  <a:schemeClr val="tx1"/>
                </a:solidFill>
                <a:latin typeface="Arial" charset="0"/>
                <a:ea typeface="+mn-ea"/>
                <a:cs typeface="+mn-cs"/>
              </a:rPr>
              <a:t>Router R1, in Figure 3-22 , learns about network B from both ABRs. ABR2 in type 2 LSA reports the lowest cost to reach network B as 6, while ABR1 reports the cost of 21.</a:t>
            </a:r>
          </a:p>
          <a:p>
            <a:r>
              <a:rPr lang="en-US" sz="1200" b="0" i="0" u="none" strike="noStrike" kern="1200" baseline="0" dirty="0">
                <a:solidFill>
                  <a:schemeClr val="tx1"/>
                </a:solidFill>
                <a:latin typeface="Arial" charset="0"/>
                <a:ea typeface="+mn-ea"/>
                <a:cs typeface="+mn-cs"/>
              </a:rPr>
              <a:t>Router R1 determines the lowest cost to reach both ABRs and adds this cost to the one received in LSA. Router R1 selects the route via ABR2 as the total lowest cost route and tries to install it into the routing table.</a:t>
            </a: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299753430"/>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116</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a:solidFill>
                  <a:schemeClr val="tx1"/>
                </a:solidFill>
                <a:latin typeface="Arial" charset="0"/>
                <a:ea typeface="+mn-ea"/>
                <a:cs typeface="+mn-cs"/>
              </a:rPr>
              <a:t>In the example topology in Figure 3-23 , ABR1 learns about network B directly from a router R4 and also from the ABR2. Even though the </a:t>
            </a:r>
            <a:r>
              <a:rPr lang="en-US" sz="1200" b="0" i="0" u="none" strike="noStrike" kern="1200" baseline="0" dirty="0" err="1">
                <a:solidFill>
                  <a:schemeClr val="tx1"/>
                </a:solidFill>
                <a:latin typeface="Arial" charset="0"/>
                <a:ea typeface="+mn-ea"/>
                <a:cs typeface="+mn-cs"/>
              </a:rPr>
              <a:t>interarea</a:t>
            </a:r>
            <a:r>
              <a:rPr lang="en-US" sz="1200" b="0" i="0" u="none" strike="noStrike" kern="1200" baseline="0" dirty="0">
                <a:solidFill>
                  <a:schemeClr val="tx1"/>
                </a:solidFill>
                <a:latin typeface="Arial" charset="0"/>
                <a:ea typeface="+mn-ea"/>
                <a:cs typeface="+mn-cs"/>
              </a:rPr>
              <a:t> path has a cost of 16, the intra-area path with a total cost of 21 is selected as the best path</a:t>
            </a: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272810726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118</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extLst>
      <p:ext uri="{BB962C8B-B14F-4D97-AF65-F5344CB8AC3E}">
        <p14:creationId xmlns:p14="http://schemas.microsoft.com/office/powerpoint/2010/main" val="137650182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a:t>
            </a:r>
            <a:r>
              <a:rPr lang="en-US" baseline="0" dirty="0"/>
              <a:t> this configuration, </a:t>
            </a:r>
            <a:r>
              <a:rPr lang="en-US" dirty="0"/>
              <a:t>routing updates are no longer sent on interface Fa0/0 of R1 and R2.</a:t>
            </a:r>
          </a:p>
          <a:p>
            <a:r>
              <a:rPr lang="en-US"/>
              <a:t>The </a:t>
            </a:r>
            <a:r>
              <a:rPr lang="en-US" dirty="0"/>
              <a:t>alternative configuration makes all interfaces</a:t>
            </a:r>
            <a:r>
              <a:rPr lang="en-US" baseline="0" dirty="0"/>
              <a:t> passive and then makes interface S0/0/0 not passive. This method is efficient when there are many interface that should be passive and only a few that should not be passive.</a:t>
            </a:r>
          </a:p>
          <a:p>
            <a:r>
              <a:rPr lang="en-US" baseline="0"/>
              <a:t>Commands </a:t>
            </a:r>
            <a:r>
              <a:rPr lang="en-US" baseline="0" dirty="0"/>
              <a:t>to </a:t>
            </a:r>
            <a:r>
              <a:rPr lang="en-US" baseline="0"/>
              <a:t>verify include:</a:t>
            </a:r>
            <a:endParaRPr lang="en-US" baseline="0" dirty="0"/>
          </a:p>
          <a:p>
            <a:pPr lvl="1"/>
            <a:r>
              <a:rPr lang="en-US" b="1" baseline="0" dirty="0"/>
              <a:t>show ip protocols</a:t>
            </a:r>
          </a:p>
          <a:p>
            <a:pPr lvl="1"/>
            <a:r>
              <a:rPr lang="en-US" b="1" baseline="0" dirty="0"/>
              <a:t>show ip ospf neighbors</a:t>
            </a:r>
            <a:endParaRPr lang="en-US" b="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119</a:t>
            </a:fld>
            <a:endParaRPr lang="en-US" dirty="0"/>
          </a:p>
        </p:txBody>
      </p:sp>
    </p:spTree>
    <p:extLst>
      <p:ext uri="{BB962C8B-B14F-4D97-AF65-F5344CB8AC3E}">
        <p14:creationId xmlns:p14="http://schemas.microsoft.com/office/powerpoint/2010/main" val="155009768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120</a:t>
            </a:fld>
            <a:endParaRPr lang="en-US" dirty="0"/>
          </a:p>
        </p:txBody>
      </p:sp>
    </p:spTree>
    <p:extLst>
      <p:ext uri="{BB962C8B-B14F-4D97-AF65-F5344CB8AC3E}">
        <p14:creationId xmlns:p14="http://schemas.microsoft.com/office/powerpoint/2010/main" val="28932718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121</a:t>
            </a:fld>
            <a:endParaRPr lang="en-US" dirty="0"/>
          </a:p>
        </p:txBody>
      </p:sp>
    </p:spTree>
    <p:extLst>
      <p:ext uri="{BB962C8B-B14F-4D97-AF65-F5344CB8AC3E}">
        <p14:creationId xmlns:p14="http://schemas.microsoft.com/office/powerpoint/2010/main" val="2677446227"/>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122</a:t>
            </a:fld>
            <a:endParaRPr lang="en-US" dirty="0"/>
          </a:p>
        </p:txBody>
      </p:sp>
    </p:spTree>
    <p:extLst>
      <p:ext uri="{BB962C8B-B14F-4D97-AF65-F5344CB8AC3E}">
        <p14:creationId xmlns:p14="http://schemas.microsoft.com/office/powerpoint/2010/main" val="3161290242"/>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123</a:t>
            </a:fld>
            <a:endParaRPr lang="en-US" dirty="0"/>
          </a:p>
        </p:txBody>
      </p:sp>
    </p:spTree>
    <p:extLst>
      <p:ext uri="{BB962C8B-B14F-4D97-AF65-F5344CB8AC3E}">
        <p14:creationId xmlns:p14="http://schemas.microsoft.com/office/powerpoint/2010/main" val="343640935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124</a:t>
            </a:fld>
            <a:endParaRPr lang="en-US" dirty="0"/>
          </a:p>
        </p:txBody>
      </p:sp>
    </p:spTree>
    <p:extLst>
      <p:ext uri="{BB962C8B-B14F-4D97-AF65-F5344CB8AC3E}">
        <p14:creationId xmlns:p14="http://schemas.microsoft.com/office/powerpoint/2010/main" val="3854902031"/>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126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extLst>
      <p:ext uri="{BB962C8B-B14F-4D97-AF65-F5344CB8AC3E}">
        <p14:creationId xmlns:p14="http://schemas.microsoft.com/office/powerpoint/2010/main" val="196524441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In this example the OSPF network </a:t>
            </a:r>
            <a:r>
              <a:rPr lang="en-US" dirty="0" err="1">
                <a:latin typeface="Arial" charset="0"/>
              </a:rPr>
              <a:t>multihomed</a:t>
            </a:r>
            <a:r>
              <a:rPr lang="en-US" dirty="0">
                <a:latin typeface="Arial" charset="0"/>
              </a:rPr>
              <a:t> to dual ISPs and therefore it makes no sense to redistribute all the ISP’s routes into OSPF. </a:t>
            </a:r>
          </a:p>
          <a:p>
            <a:r>
              <a:rPr lang="en-US" dirty="0">
                <a:latin typeface="Arial" charset="0"/>
              </a:rPr>
              <a:t>In this case, default routes are sent into OSPF. </a:t>
            </a:r>
          </a:p>
          <a:p>
            <a:r>
              <a:rPr lang="en-US" dirty="0">
                <a:latin typeface="Arial" charset="0"/>
              </a:rPr>
              <a:t>The optional </a:t>
            </a:r>
            <a:r>
              <a:rPr lang="en-US" b="1" dirty="0">
                <a:latin typeface="Arial" charset="0"/>
              </a:rPr>
              <a:t>metric </a:t>
            </a:r>
            <a:r>
              <a:rPr lang="en-US" dirty="0">
                <a:latin typeface="Arial" charset="0"/>
              </a:rPr>
              <a:t>parameter has been used to prefer the default route to ISP A with its metric of 10, over the backup connection to ISP B with its metric of 100. </a:t>
            </a:r>
          </a:p>
          <a:p>
            <a:pPr lvl="1"/>
            <a:r>
              <a:rPr lang="en-US" dirty="0">
                <a:latin typeface="Arial" charset="0"/>
              </a:rPr>
              <a:t>The default route being generated has a metric-type of E2 by default, so the metric does not increase as it goes through the area. </a:t>
            </a:r>
          </a:p>
          <a:p>
            <a:pPr lvl="1"/>
            <a:r>
              <a:rPr lang="en-US" dirty="0">
                <a:latin typeface="Arial" charset="0"/>
              </a:rPr>
              <a:t>As a result, all routers, regardless of their proximity to the border router, prefer ISP A over ISP B. </a:t>
            </a:r>
          </a:p>
          <a:p>
            <a:r>
              <a:rPr lang="en-US" dirty="0">
                <a:latin typeface="Arial" charset="0"/>
              </a:rPr>
              <a:t>Because the </a:t>
            </a:r>
            <a:r>
              <a:rPr lang="en-US" b="1" dirty="0">
                <a:latin typeface="Arial" charset="0"/>
              </a:rPr>
              <a:t>always </a:t>
            </a:r>
            <a:r>
              <a:rPr lang="en-US" dirty="0">
                <a:latin typeface="Arial" charset="0"/>
              </a:rPr>
              <a:t>parameter is not used on these routers, a default route must exist in the IP routing table for the router to advertise a default route into OSPF. </a:t>
            </a:r>
          </a:p>
          <a:p>
            <a:r>
              <a:rPr lang="en-US" dirty="0">
                <a:latin typeface="Arial" charset="0"/>
              </a:rPr>
              <a:t>Both routers have a default static route configured.</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127</a:t>
            </a:fld>
            <a:endParaRPr lang="en-US" dirty="0"/>
          </a:p>
        </p:txBody>
      </p:sp>
    </p:spTree>
    <p:extLst>
      <p:ext uri="{BB962C8B-B14F-4D97-AF65-F5344CB8AC3E}">
        <p14:creationId xmlns:p14="http://schemas.microsoft.com/office/powerpoint/2010/main" val="90414590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With route summarization, the ABR or ASBR routers consolidate multiple routes into fewer advertisements. </a:t>
            </a:r>
          </a:p>
          <a:p>
            <a:r>
              <a:rPr lang="en-US" dirty="0">
                <a:latin typeface="Arial" charset="0"/>
              </a:rPr>
              <a:t>ABR routers summarize type 3 LSAs and ASBR routers summarize type 5 LSAs. </a:t>
            </a:r>
          </a:p>
          <a:p>
            <a:r>
              <a:rPr lang="en-US" dirty="0">
                <a:latin typeface="Arial" charset="0"/>
              </a:rPr>
              <a:t>Instead of advertising many specific prefixes, the ABR routers and ASBR routers advertise only one summary prefix.</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128</a:t>
            </a:fld>
            <a:endParaRPr lang="en-US" dirty="0"/>
          </a:p>
        </p:txBody>
      </p:sp>
    </p:spTree>
    <p:extLst>
      <p:ext uri="{BB962C8B-B14F-4D97-AF65-F5344CB8AC3E}">
        <p14:creationId xmlns:p14="http://schemas.microsoft.com/office/powerpoint/2010/main" val="156433282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131</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extLst>
      <p:ext uri="{BB962C8B-B14F-4D97-AF65-F5344CB8AC3E}">
        <p14:creationId xmlns:p14="http://schemas.microsoft.com/office/powerpoint/2010/main" val="1596558562"/>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b="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132</a:t>
            </a:fld>
            <a:endParaRPr lang="en-US" dirty="0"/>
          </a:p>
        </p:txBody>
      </p:sp>
    </p:spTree>
    <p:extLst>
      <p:ext uri="{BB962C8B-B14F-4D97-AF65-F5344CB8AC3E}">
        <p14:creationId xmlns:p14="http://schemas.microsoft.com/office/powerpoint/2010/main" val="468454959"/>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133</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Summarization of external routes can be done on an ASBR for type-5 LSAs (redistributed routes) before injecting them into the OSPF domain. A summary route to null 0 is automatically created for each summary range.</a:t>
            </a:r>
          </a:p>
          <a:p>
            <a:pPr marL="224325" indent="-224325"/>
            <a:endParaRPr lang="en-US" dirty="0"/>
          </a:p>
        </p:txBody>
      </p:sp>
    </p:spTree>
    <p:extLst>
      <p:ext uri="{BB962C8B-B14F-4D97-AF65-F5344CB8AC3E}">
        <p14:creationId xmlns:p14="http://schemas.microsoft.com/office/powerpoint/2010/main" val="3910417587"/>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RIPv2 routes must also be redistributed into OSPF in this example; redistribution is covered in Chapter 4.</a:t>
            </a:r>
          </a:p>
          <a:p>
            <a:endParaRPr lang="en-US" b="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134</a:t>
            </a:fld>
            <a:endParaRPr lang="en-US" dirty="0"/>
          </a:p>
        </p:txBody>
      </p:sp>
    </p:spTree>
    <p:extLst>
      <p:ext uri="{BB962C8B-B14F-4D97-AF65-F5344CB8AC3E}">
        <p14:creationId xmlns:p14="http://schemas.microsoft.com/office/powerpoint/2010/main" val="3087683694"/>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136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endParaRPr lang="en-US" dirty="0"/>
          </a:p>
        </p:txBody>
      </p:sp>
    </p:spTree>
    <p:extLst>
      <p:ext uri="{BB962C8B-B14F-4D97-AF65-F5344CB8AC3E}">
        <p14:creationId xmlns:p14="http://schemas.microsoft.com/office/powerpoint/2010/main" val="98213674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330B1C-982E-47E4-908E-66726F3B9983}" type="slidenum">
              <a:rPr lang="en-US"/>
              <a:pPr/>
              <a:t>138</a:t>
            </a:fld>
            <a:endParaRPr lang="en-US" dirty="0"/>
          </a:p>
        </p:txBody>
      </p:sp>
      <p:sp>
        <p:nvSpPr>
          <p:cNvPr id="211970" name="Rectangle 2"/>
          <p:cNvSpPr>
            <a:spLocks noGrp="1" noRot="1" noChangeAspect="1" noChangeArrowheads="1" noTextEdit="1"/>
          </p:cNvSpPr>
          <p:nvPr>
            <p:ph type="sldImg"/>
          </p:nvPr>
        </p:nvSpPr>
        <p:spPr>
          <a:xfrm>
            <a:off x="1243013" y="563563"/>
            <a:ext cx="4381500" cy="3287712"/>
          </a:xfrm>
          <a:ln/>
        </p:spPr>
      </p:sp>
      <p:sp>
        <p:nvSpPr>
          <p:cNvPr id="211971" name="Rectangle 3"/>
          <p:cNvSpPr>
            <a:spLocks noGrp="1" noChangeArrowheads="1"/>
          </p:cNvSpPr>
          <p:nvPr>
            <p:ph type="body" idx="1"/>
          </p:nvPr>
        </p:nvSpPr>
        <p:spPr>
          <a:xfrm>
            <a:off x="858838" y="3997325"/>
            <a:ext cx="5160962" cy="4306888"/>
          </a:xfrm>
        </p:spPr>
        <p:txBody>
          <a:bodyPr lIns="89792" tIns="44895" rIns="89792" bIns="44895"/>
          <a:lstStyle/>
          <a:p>
            <a:pPr marL="228587" indent="-228587"/>
            <a:r>
              <a:rPr lang="en-US"/>
              <a:t>Authentication types: simple </a:t>
            </a:r>
            <a:r>
              <a:rPr lang="en-US" dirty="0"/>
              <a:t>password authentication (plain text) and MD5 authentication</a:t>
            </a:r>
          </a:p>
          <a:p>
            <a:pPr marL="228587" indent="-228587"/>
            <a:r>
              <a:rPr lang="en-US"/>
              <a:t>Recall </a:t>
            </a:r>
            <a:r>
              <a:rPr lang="en-US" dirty="0"/>
              <a:t>that when neighbor authentication has been configured on a router, the router authenticates the source of each routing update packet that it receives. This is accomplished by the exchange of an authenticating key (sometimes referred to as a password) that is known to both the sending and the receiving router. </a:t>
            </a:r>
          </a:p>
          <a:p>
            <a:pPr marL="228587" indent="-228587"/>
            <a:r>
              <a:rPr lang="en-US"/>
              <a:t>By </a:t>
            </a:r>
            <a:r>
              <a:rPr lang="en-US" dirty="0"/>
              <a:t>default, OSPF uses null authentication, which means that routing exchanges over a network are not authenticated. </a:t>
            </a:r>
          </a:p>
        </p:txBody>
      </p:sp>
    </p:spTree>
    <p:extLst>
      <p:ext uri="{BB962C8B-B14F-4D97-AF65-F5344CB8AC3E}">
        <p14:creationId xmlns:p14="http://schemas.microsoft.com/office/powerpoint/2010/main" val="1184901242"/>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139</a:t>
            </a:fld>
            <a:endParaRPr lang="en-US" dirty="0"/>
          </a:p>
        </p:txBody>
      </p:sp>
    </p:spTree>
    <p:extLst>
      <p:ext uri="{BB962C8B-B14F-4D97-AF65-F5344CB8AC3E}">
        <p14:creationId xmlns:p14="http://schemas.microsoft.com/office/powerpoint/2010/main" val="136570951"/>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140</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extLst>
      <p:ext uri="{BB962C8B-B14F-4D97-AF65-F5344CB8AC3E}">
        <p14:creationId xmlns:p14="http://schemas.microsoft.com/office/powerpoint/2010/main" val="1373583322"/>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141</a:t>
            </a:fld>
            <a:endParaRPr lang="en-US" dirty="0"/>
          </a:p>
        </p:txBody>
      </p:sp>
    </p:spTree>
    <p:extLst>
      <p:ext uri="{BB962C8B-B14F-4D97-AF65-F5344CB8AC3E}">
        <p14:creationId xmlns:p14="http://schemas.microsoft.com/office/powerpoint/2010/main" val="2572158039"/>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connecting interfaces on both R1 and R2 are configured for the same type of authentication with the same authentication key. Simple password authentication is configured on interface serial 0/0/1 on both routers, with the </a:t>
            </a:r>
            <a:r>
              <a:rPr lang="en-US" b="1" dirty="0">
                <a:latin typeface="Arial" charset="0"/>
              </a:rPr>
              <a:t>ip ospf authentication</a:t>
            </a:r>
            <a:r>
              <a:rPr lang="en-US" dirty="0">
                <a:latin typeface="Arial" charset="0"/>
              </a:rPr>
              <a:t> command. The interfaces are configured with an authentication key of </a:t>
            </a:r>
            <a:r>
              <a:rPr lang="en-US" i="1" dirty="0">
                <a:latin typeface="Arial" charset="0"/>
              </a:rPr>
              <a:t>PLAINPAS</a:t>
            </a:r>
            <a:r>
              <a:rPr lang="en-US" dirty="0">
                <a:latin typeface="Arial" charset="0"/>
              </a:rPr>
              <a:t>. </a:t>
            </a:r>
          </a:p>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142</a:t>
            </a:fld>
            <a:endParaRPr lang="en-US" dirty="0"/>
          </a:p>
        </p:txBody>
      </p:sp>
    </p:spTree>
    <p:extLst>
      <p:ext uri="{BB962C8B-B14F-4D97-AF65-F5344CB8AC3E}">
        <p14:creationId xmlns:p14="http://schemas.microsoft.com/office/powerpoint/2010/main" val="3586599587"/>
      </p:ext>
    </p:extLst>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143</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8587" indent="-228587"/>
            <a:r>
              <a:rPr lang="en-US" dirty="0"/>
              <a:t>The </a:t>
            </a:r>
            <a:r>
              <a:rPr lang="en-US" b="1" dirty="0"/>
              <a:t>debug ip ospf adj</a:t>
            </a:r>
            <a:r>
              <a:rPr lang="en-US" dirty="0"/>
              <a:t> command is used to display OSPF adjacency-related events and is very useful when troubleshooting authentication. This displays a successful connection.</a:t>
            </a:r>
          </a:p>
          <a:p>
            <a:pPr marL="228587" indent="-228587"/>
            <a:r>
              <a:rPr lang="en-US"/>
              <a:t>The </a:t>
            </a:r>
            <a:r>
              <a:rPr lang="en-US" dirty="0"/>
              <a:t>output of the </a:t>
            </a:r>
            <a:r>
              <a:rPr lang="en-US" b="1" dirty="0"/>
              <a:t>show ip ospf neighbor</a:t>
            </a:r>
            <a:r>
              <a:rPr lang="en-US" dirty="0"/>
              <a:t> command shown in the figure illustrates that R1 has successfully formed an adjacency with the R2.</a:t>
            </a:r>
          </a:p>
          <a:p>
            <a:pPr marL="224325" indent="-224325"/>
            <a:endParaRPr lang="en-US" dirty="0"/>
          </a:p>
        </p:txBody>
      </p:sp>
    </p:spTree>
    <p:extLst>
      <p:ext uri="{BB962C8B-B14F-4D97-AF65-F5344CB8AC3E}">
        <p14:creationId xmlns:p14="http://schemas.microsoft.com/office/powerpoint/2010/main" val="3257012467"/>
      </p:ext>
    </p:extLst>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F88204-FB28-4EBC-8501-A5D4E0EF7108}" type="slidenum">
              <a:rPr lang="en-US"/>
              <a:pPr/>
              <a:t>144</a:t>
            </a:fld>
            <a:endParaRPr lang="en-US" dirty="0"/>
          </a:p>
        </p:txBody>
      </p:sp>
      <p:sp>
        <p:nvSpPr>
          <p:cNvPr id="232450" name="Rectangle 2"/>
          <p:cNvSpPr>
            <a:spLocks noGrp="1" noRot="1" noChangeAspect="1" noChangeArrowheads="1" noTextEdit="1"/>
          </p:cNvSpPr>
          <p:nvPr>
            <p:ph type="sldImg"/>
          </p:nvPr>
        </p:nvSpPr>
        <p:spPr>
          <a:xfrm>
            <a:off x="1243013" y="563563"/>
            <a:ext cx="4381500" cy="3287712"/>
          </a:xfrm>
          <a:ln/>
        </p:spPr>
      </p:sp>
      <p:sp>
        <p:nvSpPr>
          <p:cNvPr id="232451" name="Rectangle 3"/>
          <p:cNvSpPr>
            <a:spLocks noGrp="1" noChangeArrowheads="1"/>
          </p:cNvSpPr>
          <p:nvPr>
            <p:ph type="body" idx="1"/>
          </p:nvPr>
        </p:nvSpPr>
        <p:spPr>
          <a:xfrm>
            <a:off x="858838" y="3997325"/>
            <a:ext cx="5160962" cy="4306888"/>
          </a:xfrm>
        </p:spPr>
        <p:txBody>
          <a:bodyPr lIns="89792" tIns="44895" rIns="89792" bIns="44895"/>
          <a:lstStyle/>
          <a:p>
            <a:r>
              <a:rPr lang="en-US" dirty="0"/>
              <a:t>If simple password authentication is configured on the R1 serial 0/0/1 interface but no authentication is configured on the R2 serial 0/0/1 interface, the routers will not be able to form an adjacency over that link. The outputs of the </a:t>
            </a:r>
            <a:r>
              <a:rPr lang="en-US" b="1" dirty="0"/>
              <a:t>debug ip ospf adj</a:t>
            </a:r>
            <a:r>
              <a:rPr lang="en-US" dirty="0"/>
              <a:t> command shown in the upper portion of the figure illustrates that the routers report a mismatch in authentication type; no OSPF packets will be sent between the neighbors. </a:t>
            </a:r>
          </a:p>
          <a:p>
            <a:pPr>
              <a:buNone/>
            </a:pPr>
            <a:endParaRPr lang="en-US" b="1"/>
          </a:p>
          <a:p>
            <a:pPr>
              <a:buNone/>
            </a:pPr>
            <a:r>
              <a:rPr lang="en-US" b="1"/>
              <a:t>NOTE</a:t>
            </a:r>
            <a:r>
              <a:rPr lang="en-US" b="1" dirty="0"/>
              <a:t>:</a:t>
            </a:r>
            <a:r>
              <a:rPr lang="en-US" dirty="0"/>
              <a:t> The different types of authentication have the following type </a:t>
            </a:r>
            <a:r>
              <a:rPr lang="en-US"/>
              <a:t>codes:</a:t>
            </a:r>
          </a:p>
          <a:p>
            <a:r>
              <a:rPr lang="en-US"/>
              <a:t>null</a:t>
            </a:r>
            <a:r>
              <a:rPr lang="en-US" dirty="0"/>
              <a:t>: </a:t>
            </a:r>
            <a:r>
              <a:rPr lang="en-US"/>
              <a:t>type 0</a:t>
            </a:r>
          </a:p>
          <a:p>
            <a:r>
              <a:rPr lang="en-US"/>
              <a:t>simple </a:t>
            </a:r>
            <a:r>
              <a:rPr lang="en-US" dirty="0"/>
              <a:t>password: </a:t>
            </a:r>
            <a:r>
              <a:rPr lang="en-US"/>
              <a:t>type 1</a:t>
            </a:r>
          </a:p>
          <a:p>
            <a:r>
              <a:rPr lang="en-US"/>
              <a:t>MD5</a:t>
            </a:r>
            <a:r>
              <a:rPr lang="en-US" dirty="0"/>
              <a:t>: </a:t>
            </a:r>
            <a:r>
              <a:rPr lang="en-US"/>
              <a:t>type 2</a:t>
            </a:r>
          </a:p>
        </p:txBody>
      </p:sp>
    </p:spTree>
    <p:extLst>
      <p:ext uri="{BB962C8B-B14F-4D97-AF65-F5344CB8AC3E}">
        <p14:creationId xmlns:p14="http://schemas.microsoft.com/office/powerpoint/2010/main" val="536475501"/>
      </p:ext>
    </p:extLst>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F88204-FB28-4EBC-8501-A5D4E0EF7108}" type="slidenum">
              <a:rPr lang="en-US"/>
              <a:pPr/>
              <a:t>145</a:t>
            </a:fld>
            <a:endParaRPr lang="en-US" dirty="0"/>
          </a:p>
        </p:txBody>
      </p:sp>
      <p:sp>
        <p:nvSpPr>
          <p:cNvPr id="232450" name="Rectangle 2"/>
          <p:cNvSpPr>
            <a:spLocks noGrp="1" noRot="1" noChangeAspect="1" noChangeArrowheads="1" noTextEdit="1"/>
          </p:cNvSpPr>
          <p:nvPr>
            <p:ph type="sldImg"/>
          </p:nvPr>
        </p:nvSpPr>
        <p:spPr>
          <a:xfrm>
            <a:off x="1243013" y="563563"/>
            <a:ext cx="4381500" cy="3287712"/>
          </a:xfrm>
          <a:ln/>
        </p:spPr>
      </p:sp>
      <p:sp>
        <p:nvSpPr>
          <p:cNvPr id="232451" name="Rectangle 3"/>
          <p:cNvSpPr>
            <a:spLocks noGrp="1" noChangeArrowheads="1"/>
          </p:cNvSpPr>
          <p:nvPr>
            <p:ph type="body" idx="1"/>
          </p:nvPr>
        </p:nvSpPr>
        <p:spPr>
          <a:xfrm>
            <a:off x="858838" y="3997325"/>
            <a:ext cx="5160962" cy="4306888"/>
          </a:xfrm>
        </p:spPr>
        <p:txBody>
          <a:bodyPr lIns="89792" tIns="44895" rIns="89792" bIns="44895"/>
          <a:lstStyle/>
          <a:p>
            <a:r>
              <a:rPr lang="en-US"/>
              <a:t>If </a:t>
            </a:r>
            <a:r>
              <a:rPr lang="en-US" dirty="0"/>
              <a:t>simple password authentication is configured on the R1 serial 0/0/1 interface and on the R2 serial 0/0/1 interface, but with different passwords, the routers will not be able to form an adjacency over that link. The outputs of the </a:t>
            </a:r>
            <a:r>
              <a:rPr lang="en-US" b="1" dirty="0"/>
              <a:t>debug ip ospf adj</a:t>
            </a:r>
            <a:r>
              <a:rPr lang="en-US" dirty="0"/>
              <a:t> command shown in the lower portion of the figure illustrates that the routers report a mismatch in authentication key; no OSPF packets will be sent between the neighbors.</a:t>
            </a:r>
          </a:p>
        </p:txBody>
      </p:sp>
    </p:spTree>
    <p:extLst>
      <p:ext uri="{BB962C8B-B14F-4D97-AF65-F5344CB8AC3E}">
        <p14:creationId xmlns:p14="http://schemas.microsoft.com/office/powerpoint/2010/main" val="2426758681"/>
      </p:ext>
    </p:extLst>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146</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backward compatibility, authentication type for an area is still supported. </a:t>
            </a:r>
          </a:p>
          <a:p>
            <a:pPr marL="224325" indent="-224325" defTabSz="1001675" eaLnBrk="0" fontAlgn="base" hangingPunct="0">
              <a:lnSpc>
                <a:spcPct val="90000"/>
              </a:lnSpc>
              <a:spcBef>
                <a:spcPct val="50000"/>
              </a:spcBef>
              <a:spcAft>
                <a:spcPct val="0"/>
              </a:spcAft>
              <a:buSzPct val="100000"/>
              <a:defRPr/>
            </a:pPr>
            <a:r>
              <a:rPr lang="en-US" dirty="0">
                <a:latin typeface="Arial" charset="0"/>
              </a:rPr>
              <a:t>If the authentication type is not specified for an interface, the authentication type for the area will be used (the area default is null authentication). </a:t>
            </a:r>
          </a:p>
          <a:p>
            <a:pPr marL="224325" indent="-224325" defTabSz="1001675" eaLnBrk="0" fontAlgn="base" hangingPunct="0">
              <a:lnSpc>
                <a:spcPct val="90000"/>
              </a:lnSpc>
              <a:spcBef>
                <a:spcPct val="50000"/>
              </a:spcBef>
              <a:spcAft>
                <a:spcPct val="0"/>
              </a:spcAft>
              <a:buSzPct val="100000"/>
              <a:defRPr/>
            </a:pPr>
            <a:r>
              <a:rPr lang="en-US" dirty="0">
                <a:latin typeface="Arial" charset="0"/>
              </a:rPr>
              <a:t>To enable authentication for an OSPF area, use the</a:t>
            </a:r>
            <a:r>
              <a:rPr lang="en-US" b="1" dirty="0">
                <a:latin typeface="Arial" charset="0"/>
              </a:rPr>
              <a:t> area </a:t>
            </a:r>
            <a:r>
              <a:rPr lang="en-US" i="1" dirty="0" err="1">
                <a:latin typeface="Arial" charset="0"/>
              </a:rPr>
              <a:t>area</a:t>
            </a:r>
            <a:r>
              <a:rPr lang="en-US" i="1" dirty="0">
                <a:latin typeface="Arial" charset="0"/>
              </a:rPr>
              <a:t>-id</a:t>
            </a:r>
            <a:r>
              <a:rPr lang="en-US" dirty="0">
                <a:latin typeface="Arial" charset="0"/>
              </a:rPr>
              <a:t> </a:t>
            </a:r>
            <a:r>
              <a:rPr lang="en-US" b="1" dirty="0">
                <a:latin typeface="Arial" charset="0"/>
              </a:rPr>
              <a:t>authentication</a:t>
            </a:r>
            <a:r>
              <a:rPr lang="en-US" dirty="0">
                <a:latin typeface="Arial" charset="0"/>
              </a:rPr>
              <a:t> [</a:t>
            </a:r>
            <a:r>
              <a:rPr lang="en-US" b="1" dirty="0">
                <a:latin typeface="Arial" charset="0"/>
              </a:rPr>
              <a:t>message-digest</a:t>
            </a:r>
            <a:r>
              <a:rPr lang="en-US" dirty="0">
                <a:latin typeface="Arial" charset="0"/>
              </a:rPr>
              <a:t>] router configuration command. </a:t>
            </a:r>
          </a:p>
          <a:p>
            <a:pPr marL="224325" indent="-224325"/>
            <a:endParaRPr lang="en-US" dirty="0"/>
          </a:p>
        </p:txBody>
      </p:sp>
    </p:spTree>
    <p:extLst>
      <p:ext uri="{BB962C8B-B14F-4D97-AF65-F5344CB8AC3E}">
        <p14:creationId xmlns:p14="http://schemas.microsoft.com/office/powerpoint/2010/main" val="3063787730"/>
      </p:ext>
    </p:extLst>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147</a:t>
            </a:fld>
            <a:endParaRPr lang="en-US" dirty="0"/>
          </a:p>
        </p:txBody>
      </p:sp>
      <p:sp>
        <p:nvSpPr>
          <p:cNvPr id="978946" name="Rectangle 2"/>
          <p:cNvSpPr>
            <a:spLocks noGrp="1" noRot="1" noChangeAspect="1" noChangeArrowheads="1" noTextEdit="1"/>
          </p:cNvSpPr>
          <p:nvPr>
            <p:ph type="sldImg"/>
          </p:nvPr>
        </p:nvSpPr>
        <p:spPr>
          <a:xfrm>
            <a:off x="1143000" y="687388"/>
            <a:ext cx="4572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dirty="0">
                <a:latin typeface="Arial" charset="0"/>
              </a:rPr>
              <a:t>Usually, one key per interface is used to generate authentication information when sending packets and to authenticate incoming packets. </a:t>
            </a:r>
          </a:p>
          <a:p>
            <a:pPr marL="224325" indent="-224325"/>
            <a:r>
              <a:rPr lang="en-US" dirty="0">
                <a:latin typeface="Arial" charset="0"/>
              </a:rPr>
              <a:t>All neighboring routers on the same network must have the same password to be able to exchange OSPF information; in other words, the same </a:t>
            </a:r>
            <a:r>
              <a:rPr lang="en-US" i="1" dirty="0">
                <a:latin typeface="Arial" charset="0"/>
              </a:rPr>
              <a:t>key-id </a:t>
            </a:r>
            <a:r>
              <a:rPr lang="en-US" dirty="0">
                <a:latin typeface="Arial" charset="0"/>
              </a:rPr>
              <a:t>on the neighbor router must have the same </a:t>
            </a:r>
            <a:r>
              <a:rPr lang="en-US" i="1" dirty="0">
                <a:latin typeface="Arial" charset="0"/>
              </a:rPr>
              <a:t>key</a:t>
            </a:r>
            <a:r>
              <a:rPr lang="en-US" dirty="0">
                <a:latin typeface="Arial" charset="0"/>
              </a:rPr>
              <a:t> value.</a:t>
            </a:r>
            <a:endParaRPr lang="en-US" dirty="0"/>
          </a:p>
        </p:txBody>
      </p:sp>
    </p:spTree>
    <p:extLst>
      <p:ext uri="{BB962C8B-B14F-4D97-AF65-F5344CB8AC3E}">
        <p14:creationId xmlns:p14="http://schemas.microsoft.com/office/powerpoint/2010/main" val="3682936601"/>
      </p:ext>
    </p:extLst>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148</a:t>
            </a:fld>
            <a:endParaRPr lang="en-US" dirty="0"/>
          </a:p>
        </p:txBody>
      </p:sp>
    </p:spTree>
    <p:extLst>
      <p:ext uri="{BB962C8B-B14F-4D97-AF65-F5344CB8AC3E}">
        <p14:creationId xmlns:p14="http://schemas.microsoft.com/office/powerpoint/2010/main" val="3451873836"/>
      </p:ext>
    </p:extLst>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connecting interfaces on both R1 and R2 are configured for the same type of authentication with the same authentication key. Simple password authentication is configured on interface serial 0/0/1 on both routers, with the </a:t>
            </a:r>
            <a:r>
              <a:rPr lang="en-US" b="1" dirty="0">
                <a:latin typeface="Arial" charset="0"/>
              </a:rPr>
              <a:t>ip ospf authentication</a:t>
            </a:r>
            <a:r>
              <a:rPr lang="en-US" dirty="0">
                <a:latin typeface="Arial" charset="0"/>
              </a:rPr>
              <a:t> command. The interfaces are configured with an authentication key of </a:t>
            </a:r>
            <a:r>
              <a:rPr lang="en-US" i="1" dirty="0">
                <a:latin typeface="Arial" charset="0"/>
              </a:rPr>
              <a:t>PLAINPAS</a:t>
            </a:r>
            <a:r>
              <a:rPr lang="en-US" dirty="0">
                <a:latin typeface="Arial" charset="0"/>
              </a:rPr>
              <a:t>. </a:t>
            </a:r>
          </a:p>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149</a:t>
            </a:fld>
            <a:endParaRPr lang="en-US" dirty="0"/>
          </a:p>
        </p:txBody>
      </p:sp>
    </p:spTree>
    <p:extLst>
      <p:ext uri="{BB962C8B-B14F-4D97-AF65-F5344CB8AC3E}">
        <p14:creationId xmlns:p14="http://schemas.microsoft.com/office/powerpoint/2010/main" val="4199244202"/>
      </p:ext>
    </p:extLst>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150</a:t>
            </a:fld>
            <a:endParaRPr lang="en-US" dirty="0"/>
          </a:p>
        </p:txBody>
      </p:sp>
      <p:sp>
        <p:nvSpPr>
          <p:cNvPr id="991234" name="Rectangle 2"/>
          <p:cNvSpPr>
            <a:spLocks noGrp="1" noRot="1" noChangeAspect="1" noChangeArrowheads="1" noTextEdit="1"/>
          </p:cNvSpPr>
          <p:nvPr>
            <p:ph type="sldImg"/>
          </p:nvPr>
        </p:nvSpPr>
        <p:spPr>
          <a:xfrm>
            <a:off x="846138" y="239713"/>
            <a:ext cx="5233987"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latin typeface="Arial" charset="0"/>
              </a:rPr>
              <a:t>Notice that the </a:t>
            </a:r>
            <a:r>
              <a:rPr lang="en-US" b="1" dirty="0">
                <a:latin typeface="Arial" charset="0"/>
              </a:rPr>
              <a:t>show ip ospf interface </a:t>
            </a:r>
            <a:r>
              <a:rPr lang="en-US" dirty="0">
                <a:latin typeface="Arial" charset="0"/>
              </a:rPr>
              <a:t>output shows that router R1 has on adjacent neighbor and that message digest authentication is enabled. The </a:t>
            </a:r>
            <a:r>
              <a:rPr lang="en-US" b="1" dirty="0">
                <a:latin typeface="Arial" charset="0"/>
              </a:rPr>
              <a:t>show ip ospf neighbor</a:t>
            </a:r>
            <a:r>
              <a:rPr lang="en-US" dirty="0">
                <a:latin typeface="Arial" charset="0"/>
              </a:rPr>
              <a:t> command output shows that that the neighbor state is FULL, indicating that the two routers have successfully formed an OSPF adjacency. </a:t>
            </a:r>
            <a:endParaRPr lang="en-US" dirty="0"/>
          </a:p>
        </p:txBody>
      </p:sp>
    </p:spTree>
    <p:extLst>
      <p:ext uri="{BB962C8B-B14F-4D97-AF65-F5344CB8AC3E}">
        <p14:creationId xmlns:p14="http://schemas.microsoft.com/office/powerpoint/2010/main" val="266341786"/>
      </p:ext>
    </p:extLst>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E1E8F6-78B3-4696-8AD7-D02207C674B9}" type="slidenum">
              <a:rPr lang="en-US"/>
              <a:pPr/>
              <a:t>151</a:t>
            </a:fld>
            <a:endParaRPr lang="en-US" dirty="0"/>
          </a:p>
        </p:txBody>
      </p:sp>
      <p:sp>
        <p:nvSpPr>
          <p:cNvPr id="234498" name="Rectangle 2"/>
          <p:cNvSpPr>
            <a:spLocks noGrp="1" noRot="1" noChangeAspect="1" noChangeArrowheads="1" noTextEdit="1"/>
          </p:cNvSpPr>
          <p:nvPr>
            <p:ph type="sldImg"/>
          </p:nvPr>
        </p:nvSpPr>
        <p:spPr>
          <a:xfrm>
            <a:off x="841375" y="241300"/>
            <a:ext cx="5233988" cy="3925888"/>
          </a:xfrm>
          <a:ln/>
        </p:spPr>
      </p:sp>
      <p:sp>
        <p:nvSpPr>
          <p:cNvPr id="234499" name="Rectangle 3"/>
          <p:cNvSpPr>
            <a:spLocks noGrp="1" noChangeArrowheads="1"/>
          </p:cNvSpPr>
          <p:nvPr>
            <p:ph type="body" idx="1"/>
          </p:nvPr>
        </p:nvSpPr>
        <p:spPr>
          <a:xfrm>
            <a:off x="395289" y="4306888"/>
            <a:ext cx="5989637" cy="4181475"/>
          </a:xfrm>
        </p:spPr>
        <p:txBody>
          <a:bodyPr/>
          <a:lstStyle/>
          <a:p>
            <a:pPr>
              <a:lnSpc>
                <a:spcPct val="104000"/>
              </a:lnSpc>
              <a:spcBef>
                <a:spcPts val="600"/>
              </a:spcBef>
              <a:spcAft>
                <a:spcPts val="600"/>
              </a:spcAft>
            </a:pPr>
            <a:r>
              <a:rPr lang="en-US" dirty="0"/>
              <a:t>The output of the </a:t>
            </a:r>
            <a:r>
              <a:rPr lang="en-US" b="1" dirty="0"/>
              <a:t>debug ip ospf adj</a:t>
            </a:r>
            <a:r>
              <a:rPr lang="en-US" dirty="0"/>
              <a:t> command illustrates a successful MD5 authentication on R1 after the serial 0/0/1 interface, on which authentication has been configured, comes up.</a:t>
            </a:r>
          </a:p>
          <a:p>
            <a:pPr>
              <a:lnSpc>
                <a:spcPct val="104000"/>
              </a:lnSpc>
              <a:spcBef>
                <a:spcPts val="600"/>
              </a:spcBef>
              <a:spcAft>
                <a:spcPts val="600"/>
              </a:spcAft>
            </a:pPr>
            <a:r>
              <a:rPr lang="en-US" dirty="0"/>
              <a:t>The output of the </a:t>
            </a:r>
            <a:r>
              <a:rPr lang="en-US" b="1" dirty="0"/>
              <a:t>show ip ospf neighbor</a:t>
            </a:r>
            <a:r>
              <a:rPr lang="en-US" dirty="0"/>
              <a:t> command shown in the figure illustrates that R1 has successfully formed an adjacency with the R2.</a:t>
            </a:r>
          </a:p>
        </p:txBody>
      </p:sp>
    </p:spTree>
    <p:extLst>
      <p:ext uri="{BB962C8B-B14F-4D97-AF65-F5344CB8AC3E}">
        <p14:creationId xmlns:p14="http://schemas.microsoft.com/office/powerpoint/2010/main" val="1764925014"/>
      </p:ext>
    </p:extLst>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1E29B2-3B11-4DCB-B793-7A8F6D482C82}" type="slidenum">
              <a:rPr lang="en-US"/>
              <a:pPr/>
              <a:t>152</a:t>
            </a:fld>
            <a:endParaRPr lang="en-US" dirty="0"/>
          </a:p>
        </p:txBody>
      </p:sp>
      <p:sp>
        <p:nvSpPr>
          <p:cNvPr id="236546" name="Rectangle 2"/>
          <p:cNvSpPr>
            <a:spLocks noGrp="1" noRot="1" noChangeAspect="1" noChangeArrowheads="1" noTextEdit="1"/>
          </p:cNvSpPr>
          <p:nvPr>
            <p:ph type="sldImg"/>
          </p:nvPr>
        </p:nvSpPr>
        <p:spPr>
          <a:xfrm>
            <a:off x="841375" y="241300"/>
            <a:ext cx="5233988" cy="3925888"/>
          </a:xfrm>
          <a:ln/>
        </p:spPr>
      </p:sp>
      <p:sp>
        <p:nvSpPr>
          <p:cNvPr id="236547" name="Rectangle 3"/>
          <p:cNvSpPr>
            <a:spLocks noGrp="1" noChangeArrowheads="1"/>
          </p:cNvSpPr>
          <p:nvPr>
            <p:ph type="body" idx="1"/>
          </p:nvPr>
        </p:nvSpPr>
        <p:spPr>
          <a:xfrm>
            <a:off x="395289" y="4306888"/>
            <a:ext cx="5989637" cy="4181475"/>
          </a:xfrm>
        </p:spPr>
        <p:txBody>
          <a:bodyPr/>
          <a:lstStyle/>
          <a:p>
            <a:r>
              <a:rPr lang="en-US" dirty="0"/>
              <a:t>If MD5 authentication is configured on the R1 serial 0/0/1 interface and on the R2 serial 0/0/1 interface, but R1 has key 1 and R2 has key 2, the routers will not be able to form an adjacency over that link, even though both have the same passwords configured. The outputs of the </a:t>
            </a:r>
            <a:r>
              <a:rPr lang="en-US" b="1" dirty="0"/>
              <a:t>debug ip ospf adj</a:t>
            </a:r>
            <a:r>
              <a:rPr lang="en-US" dirty="0"/>
              <a:t> command shown in the figure illustrate that the routers report a mismatch in authentication key. No OSPF packets will be sent between the neighbors.</a:t>
            </a:r>
          </a:p>
          <a:p>
            <a:r>
              <a:rPr lang="en-US" b="1"/>
              <a:t>NOTE</a:t>
            </a:r>
            <a:r>
              <a:rPr lang="en-US" dirty="0"/>
              <a:t>: When configuring any authentication, watch for the “space” at the end of the authentication key. It is a common mistake to hit the space bar after a word when setting passwords/authentication keys. Checking for potential typos can save a great deal of troubleshooting time.</a:t>
            </a:r>
          </a:p>
        </p:txBody>
      </p:sp>
    </p:spTree>
    <p:extLst>
      <p:ext uri="{BB962C8B-B14F-4D97-AF65-F5344CB8AC3E}">
        <p14:creationId xmlns:p14="http://schemas.microsoft.com/office/powerpoint/2010/main" val="135420388"/>
      </p:ext>
    </p:extLst>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153</a:t>
            </a:fld>
            <a:endParaRPr lang="en-US"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119440338"/>
      </p:ext>
    </p:extLst>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154</a:t>
            </a:fld>
            <a:endParaRPr lang="en-US"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390835209"/>
      </p:ext>
    </p:extLst>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155</a:t>
            </a:fld>
            <a:endParaRPr lang="en-US"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716805131"/>
      </p:ext>
    </p:extLst>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156</a:t>
            </a:fld>
            <a:endParaRPr lang="en-US"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664780660"/>
      </p:ext>
    </p:extLst>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157</a:t>
            </a:fld>
            <a:endParaRPr lang="en-US"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036322559"/>
      </p:ext>
    </p:extLst>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158</a:t>
            </a:fld>
            <a:endParaRPr lang="en-US"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900994993"/>
      </p:ext>
    </p:extLst>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p:spPr>
        <p:txBody>
          <a:bodyPr/>
          <a:lstStyle/>
          <a:p>
            <a:fld id="{B9604EDC-FA33-4E29-A4FE-1BE216F14682}" type="slidenum">
              <a:rPr lang="en-US" smtClean="0"/>
              <a:pPr/>
              <a:t>159</a:t>
            </a:fld>
            <a:endParaRPr lang="en-US" dirty="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890575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dirty="0"/>
              <a:t>Click to edit Master title style</a:t>
            </a:r>
            <a:endParaRPr dirty="0"/>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lvl1pPr>
              <a:defRPr sz="3600"/>
            </a:lvl1p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sz="3600"/>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dirty="0"/>
              <a:t>Click to edit Master title style</a:t>
            </a:r>
            <a:endParaRPr dirty="0"/>
          </a:p>
        </p:txBody>
      </p:sp>
      <p:sp>
        <p:nvSpPr>
          <p:cNvPr id="3" name="Date Placeholder 2"/>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a:t>2 Rows Graphic Bottom</a:t>
            </a:r>
          </a:p>
        </p:txBody>
      </p:sp>
      <p:sp>
        <p:nvSpPr>
          <p:cNvPr id="4" name="Content Placeholder 2"/>
          <p:cNvSpPr>
            <a:spLocks noGrp="1"/>
          </p:cNvSpPr>
          <p:nvPr>
            <p:ph idx="10"/>
          </p:nvPr>
        </p:nvSpPr>
        <p:spPr>
          <a:xfrm>
            <a:off x="279400" y="1174380"/>
            <a:ext cx="8520354" cy="216049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p:nvPr>
        </p:nvSpPr>
        <p:spPr>
          <a:xfrm>
            <a:off x="279400" y="3443288"/>
            <a:ext cx="8520113" cy="3097212"/>
          </a:xfrm>
        </p:spPr>
        <p:txBody>
          <a:bodyPr>
            <a:normAutofit/>
          </a:bodyPr>
          <a:lstStyle>
            <a:lvl1pPr>
              <a:buNone/>
              <a:defRPr/>
            </a:lvl1pPr>
            <a:lvl2pPr>
              <a:buNone/>
              <a:defRPr/>
            </a:lvl2pPr>
            <a:lvl3pPr>
              <a:buNone/>
              <a:defRPr/>
            </a:lvl3pPr>
          </a:lstStyle>
          <a:p>
            <a:pPr lvl="0"/>
            <a:r>
              <a:rPr lang="en-US"/>
              <a:t>Click to edit Master text styles</a:t>
            </a:r>
          </a:p>
        </p:txBody>
      </p:sp>
    </p:spTree>
    <p:extLst>
      <p:ext uri="{BB962C8B-B14F-4D97-AF65-F5344CB8AC3E}">
        <p14:creationId xmlns:p14="http://schemas.microsoft.com/office/powerpoint/2010/main" val="2478440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a:t>2 Rows</a:t>
            </a:r>
          </a:p>
        </p:txBody>
      </p:sp>
      <p:sp>
        <p:nvSpPr>
          <p:cNvPr id="4" name="Content Placeholder 2"/>
          <p:cNvSpPr>
            <a:spLocks noGrp="1"/>
          </p:cNvSpPr>
          <p:nvPr>
            <p:ph idx="10"/>
          </p:nvPr>
        </p:nvSpPr>
        <p:spPr>
          <a:xfrm>
            <a:off x="279400" y="1206653"/>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idx="11"/>
          </p:nvPr>
        </p:nvSpPr>
        <p:spPr>
          <a:xfrm>
            <a:off x="279400" y="3797451"/>
            <a:ext cx="8520354" cy="266968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948204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80"/>
            <a:ext cx="8521700" cy="740664"/>
          </a:xfrm>
          <a:prstGeom prst="rect">
            <a:avLst/>
          </a:prstGeom>
        </p:spPr>
        <p:txBody>
          <a:bodyPr>
            <a:normAutofit/>
          </a:bodyPr>
          <a:lstStyle>
            <a:lvl1pPr>
              <a:defRPr/>
            </a:lvl1pPr>
          </a:lstStyle>
          <a:p>
            <a:r>
              <a:rPr lang="en-US"/>
              <a:t>Table</a:t>
            </a:r>
          </a:p>
        </p:txBody>
      </p:sp>
      <p:sp>
        <p:nvSpPr>
          <p:cNvPr id="3" name="Table Placeholder 2"/>
          <p:cNvSpPr>
            <a:spLocks noGrp="1"/>
          </p:cNvSpPr>
          <p:nvPr>
            <p:ph type="tbl" idx="1"/>
          </p:nvPr>
        </p:nvSpPr>
        <p:spPr>
          <a:xfrm>
            <a:off x="279400" y="1204856"/>
            <a:ext cx="8316913" cy="5099125"/>
          </a:xfrm>
        </p:spPr>
        <p:txBody>
          <a:bodyPr/>
          <a:lstStyle/>
          <a:p>
            <a:pPr lvl="0"/>
            <a:r>
              <a:rPr lang="en-US" noProof="0"/>
              <a:t>Click icon to add table</a:t>
            </a:r>
          </a:p>
        </p:txBody>
      </p:sp>
    </p:spTree>
    <p:extLst>
      <p:ext uri="{BB962C8B-B14F-4D97-AF65-F5344CB8AC3E}">
        <p14:creationId xmlns:p14="http://schemas.microsoft.com/office/powerpoint/2010/main" val="6826155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268941" y="365379"/>
            <a:ext cx="8532159" cy="620712"/>
          </a:xfrm>
          <a:prstGeom prst="rect">
            <a:avLst/>
          </a:prstGeom>
        </p:spPr>
        <p:txBody>
          <a:bodyPr/>
          <a:lstStyle/>
          <a:p>
            <a:r>
              <a:rPr lang="en-US"/>
              <a:t>Click to edit Master title style</a:t>
            </a:r>
          </a:p>
        </p:txBody>
      </p:sp>
      <p:sp>
        <p:nvSpPr>
          <p:cNvPr id="7" name="Content Placeholder 2"/>
          <p:cNvSpPr>
            <a:spLocks noGrp="1"/>
          </p:cNvSpPr>
          <p:nvPr>
            <p:ph idx="1"/>
          </p:nvPr>
        </p:nvSpPr>
        <p:spPr>
          <a:xfrm>
            <a:off x="279400" y="113956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67760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3749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1988408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a:t>Output with Explanation</a:t>
            </a:r>
          </a:p>
        </p:txBody>
      </p:sp>
      <p:sp>
        <p:nvSpPr>
          <p:cNvPr id="5" name="Text Placeholder 4"/>
          <p:cNvSpPr>
            <a:spLocks noGrp="1"/>
          </p:cNvSpPr>
          <p:nvPr>
            <p:ph type="body" sz="quarter" idx="10" hasCustomPrompt="1"/>
          </p:nvPr>
        </p:nvSpPr>
        <p:spPr>
          <a:xfrm>
            <a:off x="279399" y="2000922"/>
            <a:ext cx="8531114" cy="4399878"/>
          </a:xfrm>
          <a:ln w="19050">
            <a:solidFill>
              <a:schemeClr val="tx1"/>
            </a:solidFill>
          </a:ln>
        </p:spPr>
        <p:txBody>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
        <p:nvSpPr>
          <p:cNvPr id="6" name="Content Placeholder 5"/>
          <p:cNvSpPr>
            <a:spLocks noGrp="1"/>
          </p:cNvSpPr>
          <p:nvPr>
            <p:ph sz="quarter" idx="11" hasCustomPrompt="1"/>
          </p:nvPr>
        </p:nvSpPr>
        <p:spPr>
          <a:xfrm>
            <a:off x="279400" y="1215615"/>
            <a:ext cx="8520113" cy="687798"/>
          </a:xfrm>
        </p:spPr>
        <p:txBody>
          <a:bodyPr>
            <a:normAutofit/>
          </a:bodyPr>
          <a:lstStyle>
            <a:lvl1pPr marL="11113" indent="-11113">
              <a:buNone/>
              <a:defRPr sz="2400" b="0"/>
            </a:lvl1pPr>
          </a:lstStyle>
          <a:p>
            <a:pPr lvl="0"/>
            <a:r>
              <a:rPr lang="en-US"/>
              <a:t>Brief explanation of the command.</a:t>
            </a:r>
          </a:p>
        </p:txBody>
      </p:sp>
    </p:spTree>
    <p:extLst>
      <p:ext uri="{BB962C8B-B14F-4D97-AF65-F5344CB8AC3E}">
        <p14:creationId xmlns:p14="http://schemas.microsoft.com/office/powerpoint/2010/main" val="39632368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279400" y="119335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
        <p:nvSpPr>
          <p:cNvPr id="6" name="Content Placeholder 2"/>
          <p:cNvSpPr>
            <a:spLocks noGrp="1"/>
          </p:cNvSpPr>
          <p:nvPr>
            <p:ph idx="12"/>
          </p:nvPr>
        </p:nvSpPr>
        <p:spPr>
          <a:xfrm>
            <a:off x="279400" y="2852057"/>
            <a:ext cx="8316913" cy="3320143"/>
          </a:xfrm>
        </p:spPr>
        <p:txBody>
          <a:bodyPr/>
          <a:lstStyle/>
          <a:p>
            <a:pPr lvl="0"/>
            <a:r>
              <a:rPr lang="en-US"/>
              <a:t>Click to edit Master text styles</a:t>
            </a:r>
          </a:p>
        </p:txBody>
      </p:sp>
    </p:spTree>
    <p:extLst>
      <p:ext uri="{BB962C8B-B14F-4D97-AF65-F5344CB8AC3E}">
        <p14:creationId xmlns:p14="http://schemas.microsoft.com/office/powerpoint/2010/main" val="6619398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fig Example 2 colum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a:t>Config Example 2 column</a:t>
            </a:r>
          </a:p>
        </p:txBody>
      </p:sp>
      <p:sp>
        <p:nvSpPr>
          <p:cNvPr id="8" name="Content Placeholder 3"/>
          <p:cNvSpPr>
            <a:spLocks noGrp="1"/>
          </p:cNvSpPr>
          <p:nvPr>
            <p:ph sz="half" idx="10"/>
          </p:nvPr>
        </p:nvSpPr>
        <p:spPr>
          <a:xfrm>
            <a:off x="279399" y="1186191"/>
            <a:ext cx="4152751" cy="3957760"/>
          </a:xfrm>
        </p:spPr>
        <p:txBody>
          <a:bodyPr>
            <a:normAutofit/>
          </a:bodyPr>
          <a:lstStyle>
            <a:lvl1pPr>
              <a:defRPr sz="2400" baseline="0"/>
            </a:lvl1pPr>
            <a:lvl2pPr>
              <a:defRPr sz="2000" baseline="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10" name="Content Placeholder 3"/>
          <p:cNvSpPr>
            <a:spLocks noGrp="1"/>
          </p:cNvSpPr>
          <p:nvPr>
            <p:ph sz="half" idx="11"/>
          </p:nvPr>
        </p:nvSpPr>
        <p:spPr>
          <a:xfrm>
            <a:off x="4659554" y="1186191"/>
            <a:ext cx="4152751" cy="3957760"/>
          </a:xfrm>
        </p:spPr>
        <p:txBody>
          <a:bodyPr>
            <a:normAutofit/>
          </a:bodyPr>
          <a:lstStyle>
            <a:lvl1pPr>
              <a:defRPr sz="2400" baseline="0"/>
            </a:lvl1pPr>
            <a:lvl2pPr>
              <a:defRPr sz="2000" baseline="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p:txBody>
      </p:sp>
      <p:sp>
        <p:nvSpPr>
          <p:cNvPr id="11" name="Content Placeholder 3"/>
          <p:cNvSpPr>
            <a:spLocks noGrp="1"/>
          </p:cNvSpPr>
          <p:nvPr>
            <p:ph sz="half" idx="12" hasCustomPrompt="1"/>
          </p:nvPr>
        </p:nvSpPr>
        <p:spPr>
          <a:xfrm>
            <a:off x="279400" y="5254375"/>
            <a:ext cx="8552628" cy="1178698"/>
          </a:xfrm>
          <a:ln w="19050">
            <a:solidFill>
              <a:schemeClr val="tx1"/>
            </a:solidFill>
          </a:ln>
        </p:spPr>
        <p:txBody>
          <a:bodyPr>
            <a:noAutofit/>
          </a:bodyPr>
          <a:lstStyle>
            <a:lvl1pPr marL="0" indent="0" algn="l" defTabSz="814388">
              <a:lnSpc>
                <a:spcPct val="100000"/>
              </a:lnSpc>
              <a:spcBef>
                <a:spcPts val="0"/>
              </a:spcBef>
              <a:spcAft>
                <a:spcPts val="0"/>
              </a:spcAft>
              <a:buNone/>
              <a:defRPr sz="1600" baseline="0">
                <a:latin typeface="Courier New" pitchFamily="49" charset="0"/>
                <a:cs typeface="Courier New" pitchFamily="49" charset="0"/>
              </a:defRPr>
            </a:lvl1pPr>
            <a:lvl2pPr>
              <a:buNone/>
              <a:defRPr sz="2000" baseline="0">
                <a:latin typeface="Courier New" pitchFamily="49" charset="0"/>
                <a:cs typeface="Courier New" pitchFamily="49" charset="0"/>
              </a:defRPr>
            </a:lvl2pPr>
            <a:lvl3pPr>
              <a:buNone/>
              <a:defRPr sz="1800">
                <a:latin typeface="Courier New" pitchFamily="49" charset="0"/>
                <a:cs typeface="Courier New" pitchFamily="49" charset="0"/>
              </a:defRPr>
            </a:lvl3pPr>
            <a:lvl4pPr>
              <a:defRPr sz="1800"/>
            </a:lvl4pPr>
            <a:lvl5pPr>
              <a:defRPr sz="1800"/>
            </a:lvl5pPr>
            <a:lvl6pPr>
              <a:defRPr sz="1800"/>
            </a:lvl6pPr>
            <a:lvl7pPr>
              <a:defRPr sz="1800"/>
            </a:lvl7pPr>
            <a:lvl8pPr>
              <a:defRPr sz="1800"/>
            </a:lvl8pPr>
            <a:lvl9pPr>
              <a:defRPr sz="1800"/>
            </a:lvl9pPr>
          </a:lstStyle>
          <a:p>
            <a:pPr algn="l" defTabSz="814388">
              <a:defRPr/>
            </a:pPr>
            <a:r>
              <a:rPr lang="en-US" sz="1800" b="0">
                <a:latin typeface="Courier New" pitchFamily="49" charset="0"/>
              </a:rPr>
              <a:t>RTB(config-if)# </a:t>
            </a:r>
            <a:r>
              <a:rPr lang="en-US" sz="1800" b="1">
                <a:latin typeface="Courier New" pitchFamily="49" charset="0"/>
              </a:rPr>
              <a:t>ip ospf network non-broadcast</a:t>
            </a:r>
          </a:p>
          <a:p>
            <a:pPr algn="l" defTabSz="814388">
              <a:defRPr/>
            </a:pPr>
            <a:r>
              <a:rPr lang="en-US" sz="1800" b="0">
                <a:latin typeface="Courier New" pitchFamily="49" charset="0"/>
              </a:rPr>
              <a:t>RTB(config-router)# </a:t>
            </a:r>
            <a:r>
              <a:rPr lang="en-US" sz="1800" b="1">
                <a:latin typeface="Courier New" pitchFamily="49" charset="0"/>
              </a:rPr>
              <a:t>network 3.1.1.0 0.0.0.255 area 0</a:t>
            </a:r>
          </a:p>
          <a:p>
            <a:pPr algn="l" defTabSz="814388">
              <a:defRPr/>
            </a:pPr>
            <a:r>
              <a:rPr lang="en-US" sz="1800" b="0">
                <a:latin typeface="Courier New" pitchFamily="49" charset="0"/>
              </a:rPr>
              <a:t>RTB(config-router)# </a:t>
            </a:r>
            <a:r>
              <a:rPr lang="en-US" sz="1800" b="1">
                <a:latin typeface="Courier New" pitchFamily="49" charset="0"/>
              </a:rPr>
              <a:t>neighbor 3.1.1.1</a:t>
            </a:r>
          </a:p>
          <a:p>
            <a:pPr algn="l" defTabSz="814388">
              <a:defRPr/>
            </a:pPr>
            <a:r>
              <a:rPr lang="en-US" sz="1800" b="0">
                <a:latin typeface="Courier New" pitchFamily="49" charset="0"/>
              </a:rPr>
              <a:t>RTB(config-router)# </a:t>
            </a:r>
            <a:r>
              <a:rPr lang="en-US" sz="1800" b="1">
                <a:latin typeface="Courier New" pitchFamily="49" charset="0"/>
              </a:rPr>
              <a:t>neighbor 3.1.1.3 </a:t>
            </a:r>
          </a:p>
        </p:txBody>
      </p:sp>
    </p:spTree>
    <p:extLst>
      <p:ext uri="{BB962C8B-B14F-4D97-AF65-F5344CB8AC3E}">
        <p14:creationId xmlns:p14="http://schemas.microsoft.com/office/powerpoint/2010/main" val="4459901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3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279400" y="119335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34720655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tent and 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a:t>Config Example 2 Rows</a:t>
            </a:r>
          </a:p>
        </p:txBody>
      </p:sp>
      <p:sp>
        <p:nvSpPr>
          <p:cNvPr id="4" name="Content Placeholder 2"/>
          <p:cNvSpPr>
            <a:spLocks noGrp="1"/>
          </p:cNvSpPr>
          <p:nvPr>
            <p:ph idx="10"/>
          </p:nvPr>
        </p:nvSpPr>
        <p:spPr>
          <a:xfrm>
            <a:off x="279400" y="1174379"/>
            <a:ext cx="8520354" cy="2496283"/>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hasCustomPrompt="1"/>
          </p:nvPr>
        </p:nvSpPr>
        <p:spPr>
          <a:xfrm>
            <a:off x="279400" y="3762102"/>
            <a:ext cx="8520113" cy="2778397"/>
          </a:xfrm>
          <a:ln>
            <a:solidFill>
              <a:schemeClr val="tx1"/>
            </a:solidFill>
          </a:ln>
        </p:spPr>
        <p:txBody>
          <a:bodyPr>
            <a:normAutofit/>
          </a:bodyPr>
          <a:lstStyle>
            <a:lvl1pPr marL="0" indent="0">
              <a:lnSpc>
                <a:spcPct val="100000"/>
              </a:lnSpc>
              <a:spcBef>
                <a:spcPts val="0"/>
              </a:spcBef>
              <a:spcAft>
                <a:spcPts val="0"/>
              </a:spcAft>
              <a:buNone/>
              <a:defRPr sz="1600">
                <a:latin typeface="Courier New" pitchFamily="49" charset="0"/>
                <a:cs typeface="Courier New" pitchFamily="49" charset="0"/>
              </a:defRPr>
            </a:lvl1pPr>
            <a:lvl2pPr>
              <a:buNone/>
              <a:defRPr/>
            </a:lvl2pPr>
            <a:lvl3pPr>
              <a:buNone/>
              <a:defRPr/>
            </a:lvl3pPr>
          </a:lstStyle>
          <a:p>
            <a:pPr lvl="0"/>
            <a:r>
              <a:rPr lang="en-US"/>
              <a:t>Config example</a:t>
            </a:r>
          </a:p>
        </p:txBody>
      </p:sp>
    </p:spTree>
    <p:extLst>
      <p:ext uri="{BB962C8B-B14F-4D97-AF65-F5344CB8AC3E}">
        <p14:creationId xmlns:p14="http://schemas.microsoft.com/office/powerpoint/2010/main" val="2918153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2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279400" y="119335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10283389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32159" cy="740664"/>
          </a:xfrm>
          <a:prstGeom prst="rect">
            <a:avLst/>
          </a:prstGeom>
        </p:spPr>
        <p:txBody>
          <a:bodyPr>
            <a:normAutofit/>
          </a:bodyPr>
          <a:lstStyle>
            <a:lvl1pPr>
              <a:defRPr/>
            </a:lvl1pPr>
          </a:lstStyle>
          <a:p>
            <a:r>
              <a:rPr lang="en-US"/>
              <a:t>Output</a:t>
            </a:r>
          </a:p>
        </p:txBody>
      </p:sp>
      <p:sp>
        <p:nvSpPr>
          <p:cNvPr id="5" name="Text Placeholder 4"/>
          <p:cNvSpPr>
            <a:spLocks noGrp="1"/>
          </p:cNvSpPr>
          <p:nvPr>
            <p:ph type="body" sz="quarter" idx="10" hasCustomPrompt="1"/>
          </p:nvPr>
        </p:nvSpPr>
        <p:spPr>
          <a:xfrm>
            <a:off x="279399" y="1183340"/>
            <a:ext cx="8531114" cy="5217459"/>
          </a:xfrm>
          <a:ln w="19050">
            <a:solidFill>
              <a:schemeClr val="tx1"/>
            </a:solidFill>
          </a:ln>
        </p:spPr>
        <p:txBody>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Tree>
    <p:extLst>
      <p:ext uri="{BB962C8B-B14F-4D97-AF65-F5344CB8AC3E}">
        <p14:creationId xmlns:p14="http://schemas.microsoft.com/office/powerpoint/2010/main" val="4049007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cid:image005.png@01CEBADB.7545DCC0" TargetMode="Externa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11/12/2018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10" name="TextBox 9"/>
          <p:cNvSpPr txBox="1"/>
          <p:nvPr userDrawn="1"/>
        </p:nvSpPr>
        <p:spPr>
          <a:xfrm>
            <a:off x="4296386" y="6486904"/>
            <a:ext cx="4800498" cy="307777"/>
          </a:xfrm>
          <a:prstGeom prst="rect">
            <a:avLst/>
          </a:prstGeom>
          <a:noFill/>
        </p:spPr>
        <p:txBody>
          <a:bodyPr wrap="square" rtlCol="0">
            <a:spAutoFit/>
          </a:bodyPr>
          <a:lstStyle/>
          <a:p>
            <a:pPr algn="r"/>
            <a:r>
              <a:rPr lang="en-US" sz="1400" b="1" dirty="0">
                <a:solidFill>
                  <a:schemeClr val="tx2">
                    <a:lumMod val="90000"/>
                    <a:lumOff val="10000"/>
                  </a:schemeClr>
                </a:solidFill>
                <a:latin typeface="Apple Chancery"/>
                <a:cs typeface="Apple Chancery"/>
              </a:rPr>
              <a:t>OSPF </a:t>
            </a:r>
            <a:r>
              <a:rPr lang="en-US" sz="1400" b="1" baseline="0" dirty="0">
                <a:solidFill>
                  <a:schemeClr val="tx2">
                    <a:lumMod val="90000"/>
                    <a:lumOff val="10000"/>
                  </a:schemeClr>
                </a:solidFill>
                <a:latin typeface="Apple Chancery"/>
                <a:cs typeface="Apple Chancery"/>
              </a:rPr>
              <a:t>Lecture 3</a:t>
            </a:r>
            <a:endParaRPr lang="en-US" sz="1400" b="1" dirty="0">
              <a:solidFill>
                <a:schemeClr val="tx2">
                  <a:lumMod val="90000"/>
                  <a:lumOff val="10000"/>
                </a:schemeClr>
              </a:solidFill>
              <a:latin typeface="Apple Chancery"/>
              <a:cs typeface="Apple Chancery"/>
            </a:endParaRPr>
          </a:p>
        </p:txBody>
      </p:sp>
      <p:pic>
        <p:nvPicPr>
          <p:cNvPr id="12" name="Picture 11" descr="cid:image005.png@01CEBADB.7545DCC0"/>
          <p:cNvPicPr/>
          <p:nvPr userDrawn="1"/>
        </p:nvPicPr>
        <p:blipFill>
          <a:blip r:embed="rId25" r:link="rId26" cstate="email">
            <a:extLst>
              <a:ext uri="{28A0092B-C50C-407E-A947-70E740481C1C}">
                <a14:useLocalDpi xmlns:a14="http://schemas.microsoft.com/office/drawing/2010/main" val="0"/>
              </a:ext>
            </a:extLst>
          </a:blip>
          <a:srcRect/>
          <a:stretch>
            <a:fillRect/>
          </a:stretch>
        </p:blipFill>
        <p:spPr bwMode="auto">
          <a:xfrm>
            <a:off x="6904990" y="-92241"/>
            <a:ext cx="2405380" cy="863600"/>
          </a:xfrm>
          <a:prstGeom prst="rect">
            <a:avLst/>
          </a:prstGeom>
          <a:noFill/>
          <a:ln>
            <a:noFill/>
          </a:ln>
        </p:spPr>
      </p:pic>
      <p:pic>
        <p:nvPicPr>
          <p:cNvPr id="13" name="Picture 12" descr="U:\UWTSD Logo.jpg"/>
          <p:cNvPicPr/>
          <p:nvPr userDrawn="1"/>
        </p:nvPicPr>
        <p:blipFill>
          <a:blip r:embed="rId27" cstate="email">
            <a:extLst>
              <a:ext uri="{28A0092B-C50C-407E-A947-70E740481C1C}">
                <a14:useLocalDpi xmlns:a14="http://schemas.microsoft.com/office/drawing/2010/main" val="0"/>
              </a:ext>
            </a:extLst>
          </a:blip>
          <a:srcRect/>
          <a:stretch>
            <a:fillRect/>
          </a:stretch>
        </p:blipFill>
        <p:spPr bwMode="auto">
          <a:xfrm>
            <a:off x="-1559" y="0"/>
            <a:ext cx="2115281" cy="771359"/>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 id="2147483700" r:id="rId19"/>
    <p:sldLayoutId id="2147483702" r:id="rId20"/>
    <p:sldLayoutId id="2147483703" r:id="rId21"/>
    <p:sldLayoutId id="2147483704" r:id="rId22"/>
    <p:sldLayoutId id="2147483705" r:id="rId23"/>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67.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7.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7.xml"/></Relationships>
</file>

<file path=ppt/slides/_rels/slide7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png"/><Relationship Id="rId2" Type="http://schemas.openxmlformats.org/officeDocument/2006/relationships/image" Target="../media/image21.png"/><Relationship Id="rId1" Type="http://schemas.openxmlformats.org/officeDocument/2006/relationships/slideLayout" Target="../slideLayouts/slideLayout13.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7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7.xml"/><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6.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8.xml"/></Relationships>
</file>

<file path=ppt/slides/_rels/slide9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_rels/slide9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6.xml"/><Relationship Id="rId1" Type="http://schemas.openxmlformats.org/officeDocument/2006/relationships/slideLayout" Target="../slideLayouts/slideLayout19.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5.xml"/></Relationships>
</file>

<file path=ppt/slides/_rels/slide99.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73.xml"/><Relationship Id="rId1" Type="http://schemas.openxmlformats.org/officeDocument/2006/relationships/slideLayout" Target="../slideLayouts/slideLayout2.xml"/><Relationship Id="rId4" Type="http://schemas.openxmlformats.org/officeDocument/2006/relationships/image" Target="../media/image47.emf"/></Relationships>
</file>

<file path=ppt/slides/_rels/slide111.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50.emf"/></Relationships>
</file>

<file path=ppt/slides/_rels/slide113.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76.xml"/><Relationship Id="rId1" Type="http://schemas.openxmlformats.org/officeDocument/2006/relationships/slideLayout" Target="../slideLayouts/slideLayout2.xml"/><Relationship Id="rId6" Type="http://schemas.openxmlformats.org/officeDocument/2006/relationships/image" Target="../media/image54.emf"/><Relationship Id="rId5" Type="http://schemas.openxmlformats.org/officeDocument/2006/relationships/image" Target="../media/image53.emf"/><Relationship Id="rId4" Type="http://schemas.openxmlformats.org/officeDocument/2006/relationships/image" Target="../media/image52.emf"/></Relationships>
</file>

<file path=ppt/slides/_rels/slide114.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56.emf"/><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16.xml"/></Relationships>
</file>

<file path=ppt/slides/_rels/slide119.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81.xml"/><Relationship Id="rId1" Type="http://schemas.openxmlformats.org/officeDocument/2006/relationships/slideLayout" Target="../slideLayouts/slideLayout7.xml"/><Relationship Id="rId4" Type="http://schemas.openxmlformats.org/officeDocument/2006/relationships/image" Target="../media/image58.emf"/></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image" Target="../media/image59.emf"/><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3" Type="http://schemas.openxmlformats.org/officeDocument/2006/relationships/image" Target="../media/image60.emf"/><Relationship Id="rId2" Type="http://schemas.openxmlformats.org/officeDocument/2006/relationships/notesSlide" Target="../notesSlides/notesSlide84.xml"/><Relationship Id="rId1" Type="http://schemas.openxmlformats.org/officeDocument/2006/relationships/slideLayout" Target="../slideLayouts/slideLayout2.xml"/><Relationship Id="rId4" Type="http://schemas.openxmlformats.org/officeDocument/2006/relationships/image" Target="../media/image61.emf"/></Relationships>
</file>

<file path=ppt/slides/_rels/slide123.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85.xml"/><Relationship Id="rId1" Type="http://schemas.openxmlformats.org/officeDocument/2006/relationships/slideLayout" Target="../slideLayouts/slideLayout2.xml"/><Relationship Id="rId4" Type="http://schemas.openxmlformats.org/officeDocument/2006/relationships/image" Target="../media/image63.emf"/></Relationships>
</file>

<file path=ppt/slides/_rels/slide124.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16.xml"/></Relationships>
</file>

<file path=ppt/slides/_rels/slide127.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88.xml"/><Relationship Id="rId1" Type="http://schemas.openxmlformats.org/officeDocument/2006/relationships/slideLayout" Target="../slideLayouts/slideLayout7.xml"/><Relationship Id="rId4" Type="http://schemas.openxmlformats.org/officeDocument/2006/relationships/image" Target="../media/image58.emf"/></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16.xml"/></Relationships>
</file>

<file path=ppt/slides/_rels/slide13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91.xml"/><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18.xml"/></Relationships>
</file>

<file path=ppt/slides/_rels/slide134.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notesSlide" Target="../notesSlides/notesSlide93.xml"/><Relationship Id="rId1" Type="http://schemas.openxmlformats.org/officeDocument/2006/relationships/slideLayout" Target="../slideLayouts/slideLayout7.xml"/><Relationship Id="rId4" Type="http://schemas.openxmlformats.org/officeDocument/2006/relationships/image" Target="../media/image16.wmf"/></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16.xml"/></Relationships>
</file>

<file path=ppt/slides/_rels/slide137.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4.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0.xml"/></Relationships>
</file>

<file path=ppt/slides/_rels/slide141.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98.xml"/><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99.xml"/><Relationship Id="rId1" Type="http://schemas.openxmlformats.org/officeDocument/2006/relationships/slideLayout" Target="../slideLayouts/slideLayout7.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17.xml"/></Relationships>
</file>

<file path=ppt/slides/_rels/slide144.xml.rels><?xml version="1.0" encoding="UTF-8" standalone="yes"?>
<Relationships xmlns="http://schemas.openxmlformats.org/package/2006/relationships"><Relationship Id="rId2" Type="http://schemas.openxmlformats.org/officeDocument/2006/relationships/notesSlide" Target="../notesSlides/notesSlide101.xml"/><Relationship Id="rId1" Type="http://schemas.openxmlformats.org/officeDocument/2006/relationships/slideLayout" Target="../slideLayouts/slideLayout21.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1.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2.xml"/></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104.xml"/><Relationship Id="rId1" Type="http://schemas.openxmlformats.org/officeDocument/2006/relationships/slideLayout" Target="../slideLayouts/slideLayout18.xml"/></Relationships>
</file>

<file path=ppt/slides/_rels/slide148.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05.xm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06.xml"/><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23.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17.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112.xml"/><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114.xml"/><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115.xm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hyperlink" Target="http://www.cisco.com/en/US/docs/ios/12_0/np1/configuration/guide/1cospf.html" TargetMode="External"/><Relationship Id="rId2" Type="http://schemas.openxmlformats.org/officeDocument/2006/relationships/hyperlink" Target="http://www.cisco.com/en/US/tech/tk365/technologies_white_paper09186a0080094e9e.shtml" TargetMode="External"/><Relationship Id="rId1" Type="http://schemas.openxmlformats.org/officeDocument/2006/relationships/slideLayout" Target="../slideLayouts/slideLayout2.xml"/><Relationship Id="rId5" Type="http://schemas.openxmlformats.org/officeDocument/2006/relationships/hyperlink" Target="http://www.cisco.com/en/US/tech/tk365/technologies_configuration_example09186a0080094069.shtml" TargetMode="External"/><Relationship Id="rId4" Type="http://schemas.openxmlformats.org/officeDocument/2006/relationships/hyperlink" Target="http://www.cisco.com/en/US/tech/tk365/tk480/tsd_technology_support_sub-protocol_hom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3083140"/>
            <a:ext cx="6498158" cy="672494"/>
          </a:xfrm>
        </p:spPr>
        <p:txBody>
          <a:bodyPr/>
          <a:lstStyle/>
          <a:p>
            <a:r>
              <a:rPr lang="en-US" dirty="0">
                <a:latin typeface="Arial"/>
                <a:cs typeface="Arial"/>
              </a:rPr>
              <a:t>Open Shortest Path First (OSPF)</a:t>
            </a:r>
            <a:endParaRPr lang="en-US" dirty="0">
              <a:solidFill>
                <a:srgbClr val="0F3661"/>
              </a:solidFill>
              <a:latin typeface="Arial"/>
              <a:cs typeface="Arial"/>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1683" y="245922"/>
            <a:ext cx="4977460" cy="1336956"/>
          </a:xfrm>
        </p:spPr>
        <p:txBody>
          <a:bodyPr/>
          <a:lstStyle/>
          <a:p>
            <a:r>
              <a:rPr lang="en-US" dirty="0"/>
              <a:t>Objectives</a:t>
            </a:r>
          </a:p>
        </p:txBody>
      </p:sp>
      <p:sp>
        <p:nvSpPr>
          <p:cNvPr id="3" name="Content Placeholder 2"/>
          <p:cNvSpPr>
            <a:spLocks noGrp="1"/>
          </p:cNvSpPr>
          <p:nvPr>
            <p:ph idx="1"/>
          </p:nvPr>
        </p:nvSpPr>
        <p:spPr>
          <a:xfrm>
            <a:off x="549275" y="1733269"/>
            <a:ext cx="8042276" cy="4210331"/>
          </a:xfrm>
        </p:spPr>
        <p:txBody>
          <a:bodyPr>
            <a:normAutofit/>
          </a:bodyPr>
          <a:lstStyle/>
          <a:p>
            <a:r>
              <a:rPr lang="en-US" dirty="0">
                <a:solidFill>
                  <a:srgbClr val="12252C"/>
                </a:solidFill>
              </a:rPr>
              <a:t>OPSF Routing protocol</a:t>
            </a:r>
          </a:p>
          <a:p>
            <a:r>
              <a:rPr lang="en-US" dirty="0">
                <a:solidFill>
                  <a:srgbClr val="12252C"/>
                </a:solidFill>
              </a:rPr>
              <a:t>Features </a:t>
            </a:r>
          </a:p>
          <a:p>
            <a:r>
              <a:rPr lang="en-US" dirty="0">
                <a:solidFill>
                  <a:srgbClr val="12252C"/>
                </a:solidFill>
              </a:rPr>
              <a:t>Terminology</a:t>
            </a:r>
          </a:p>
          <a:p>
            <a:r>
              <a:rPr lang="en-US" dirty="0">
                <a:solidFill>
                  <a:srgbClr val="12252C"/>
                </a:solidFill>
              </a:rPr>
              <a:t>OSPF operation</a:t>
            </a:r>
          </a:p>
          <a:p>
            <a:r>
              <a:rPr lang="en-US" dirty="0">
                <a:solidFill>
                  <a:srgbClr val="12252C"/>
                </a:solidFill>
              </a:rPr>
              <a:t>OSPF Packets</a:t>
            </a:r>
          </a:p>
          <a:p>
            <a:r>
              <a:rPr lang="en-US" dirty="0">
                <a:solidFill>
                  <a:srgbClr val="12252C"/>
                </a:solidFill>
              </a:rPr>
              <a:t>Implementing OSPF</a:t>
            </a:r>
          </a:p>
          <a:p>
            <a:r>
              <a:rPr lang="en-US" dirty="0">
                <a:solidFill>
                  <a:srgbClr val="12252C"/>
                </a:solidFill>
              </a:rPr>
              <a:t>Authentication</a:t>
            </a:r>
          </a:p>
          <a:p>
            <a:endParaRPr lang="en-US" dirty="0">
              <a:solidFill>
                <a:srgbClr val="12252C"/>
              </a:solidFill>
            </a:endParaRPr>
          </a:p>
        </p:txBody>
      </p:sp>
    </p:spTree>
    <p:extLst>
      <p:ext uri="{BB962C8B-B14F-4D97-AF65-F5344CB8AC3E}">
        <p14:creationId xmlns:p14="http://schemas.microsoft.com/office/powerpoint/2010/main" val="3458176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3186" name="Rectangle 2"/>
          <p:cNvSpPr>
            <a:spLocks noGrp="1" noChangeArrowheads="1"/>
          </p:cNvSpPr>
          <p:nvPr>
            <p:ph type="title"/>
          </p:nvPr>
        </p:nvSpPr>
        <p:spPr>
          <a:xfrm>
            <a:off x="277091" y="107576"/>
            <a:ext cx="8589818" cy="1439516"/>
          </a:xfrm>
        </p:spPr>
        <p:txBody>
          <a:bodyPr/>
          <a:lstStyle/>
          <a:p>
            <a:r>
              <a:rPr lang="en-US" sz="4000" dirty="0"/>
              <a:t>Open Shortest Path First (OSPF)</a:t>
            </a:r>
          </a:p>
        </p:txBody>
      </p:sp>
      <p:sp>
        <p:nvSpPr>
          <p:cNvPr id="733187" name="Rectangle 3"/>
          <p:cNvSpPr>
            <a:spLocks noGrp="1" noChangeArrowheads="1"/>
          </p:cNvSpPr>
          <p:nvPr>
            <p:ph idx="1"/>
          </p:nvPr>
        </p:nvSpPr>
        <p:spPr>
          <a:xfrm>
            <a:off x="549275" y="1870364"/>
            <a:ext cx="8042276" cy="4073236"/>
          </a:xfrm>
        </p:spPr>
        <p:txBody>
          <a:bodyPr>
            <a:normAutofit lnSpcReduction="10000"/>
          </a:bodyPr>
          <a:lstStyle/>
          <a:p>
            <a:r>
              <a:rPr lang="en-US" dirty="0">
                <a:solidFill>
                  <a:srgbClr val="12252C"/>
                </a:solidFill>
              </a:rPr>
              <a:t>Open Shortest Path First (OSPF) routing protocol, which is one of the most commonly used interior gateway protocols in IP networking. </a:t>
            </a:r>
          </a:p>
          <a:p>
            <a:r>
              <a:rPr lang="en-US" dirty="0">
                <a:solidFill>
                  <a:srgbClr val="12252C"/>
                </a:solidFill>
              </a:rPr>
              <a:t>OSPF is a standards-based link-state IP routing protocol described in RFC 2328.</a:t>
            </a:r>
          </a:p>
          <a:p>
            <a:pPr lvl="1"/>
            <a:r>
              <a:rPr lang="en-US" dirty="0">
                <a:solidFill>
                  <a:srgbClr val="12252C"/>
                </a:solidFill>
              </a:rPr>
              <a:t>It was developed to meet RIP’s inability to scale beyond 15 routers.</a:t>
            </a:r>
          </a:p>
          <a:p>
            <a:pPr lvl="1"/>
            <a:r>
              <a:rPr lang="en-US" dirty="0">
                <a:solidFill>
                  <a:srgbClr val="12252C"/>
                </a:solidFill>
              </a:rPr>
              <a:t>Proposed by IETF in 1988 and formalized in 1991.</a:t>
            </a:r>
          </a:p>
          <a:p>
            <a:pPr lvl="1"/>
            <a:r>
              <a:rPr lang="en-US" dirty="0">
                <a:solidFill>
                  <a:srgbClr val="12252C"/>
                </a:solidFill>
              </a:rPr>
              <a:t>There are 2 versions; OSPFv2 is for IPv4 and OSPFv3 is for IPv6.</a:t>
            </a:r>
          </a:p>
        </p:txBody>
      </p:sp>
    </p:spTree>
    <p:extLst>
      <p:ext uri="{BB962C8B-B14F-4D97-AF65-F5344CB8AC3E}">
        <p14:creationId xmlns:p14="http://schemas.microsoft.com/office/powerpoint/2010/main" val="289095581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OSPF Features</a:t>
            </a:r>
          </a:p>
        </p:txBody>
      </p:sp>
      <p:sp>
        <p:nvSpPr>
          <p:cNvPr id="6" name="Content Placeholder 5"/>
          <p:cNvSpPr>
            <a:spLocks noGrp="1"/>
          </p:cNvSpPr>
          <p:nvPr>
            <p:ph idx="1"/>
          </p:nvPr>
        </p:nvSpPr>
        <p:spPr>
          <a:xfrm>
            <a:off x="549274" y="1600200"/>
            <a:ext cx="8263255" cy="4526279"/>
          </a:xfrm>
        </p:spPr>
        <p:txBody>
          <a:bodyPr>
            <a:normAutofit fontScale="85000" lnSpcReduction="10000"/>
          </a:bodyPr>
          <a:lstStyle/>
          <a:p>
            <a:pPr marL="0" indent="0">
              <a:buNone/>
            </a:pPr>
            <a:r>
              <a:rPr lang="en-US" sz="1800" b="1" dirty="0">
                <a:solidFill>
                  <a:schemeClr val="tx1"/>
                </a:solidFill>
              </a:rPr>
              <a:t>Independent transport</a:t>
            </a:r>
          </a:p>
          <a:p>
            <a:r>
              <a:rPr lang="en-US" sz="1800" dirty="0">
                <a:solidFill>
                  <a:schemeClr val="tx1"/>
                </a:solidFill>
              </a:rPr>
              <a:t>OSPF works on top of IP and uses protocol number 89. </a:t>
            </a:r>
          </a:p>
          <a:p>
            <a:r>
              <a:rPr lang="en-US" sz="1800" dirty="0">
                <a:solidFill>
                  <a:schemeClr val="tx1"/>
                </a:solidFill>
              </a:rPr>
              <a:t>It does not rely on the functions of the transport layer protocols TCP or UDP.</a:t>
            </a:r>
          </a:p>
          <a:p>
            <a:pPr marL="0" indent="0">
              <a:buNone/>
            </a:pPr>
            <a:r>
              <a:rPr lang="en-US" sz="1800" b="1" dirty="0">
                <a:solidFill>
                  <a:schemeClr val="tx1"/>
                </a:solidFill>
              </a:rPr>
              <a:t>Efficient use of updates</a:t>
            </a:r>
          </a:p>
          <a:p>
            <a:r>
              <a:rPr lang="en-US" sz="1800" dirty="0">
                <a:solidFill>
                  <a:schemeClr val="tx1"/>
                </a:solidFill>
              </a:rPr>
              <a:t>When an OSPF router first discovers a new neighbor, it sends a full update with all known link-state information. </a:t>
            </a:r>
          </a:p>
          <a:p>
            <a:r>
              <a:rPr lang="en-US" sz="1800" dirty="0">
                <a:solidFill>
                  <a:schemeClr val="tx1"/>
                </a:solidFill>
              </a:rPr>
              <a:t>All routers within an OSPF area must have identical and synchronized link-state information in their OSPF ink-state databases. </a:t>
            </a:r>
          </a:p>
          <a:p>
            <a:r>
              <a:rPr lang="en-US" sz="1800" dirty="0">
                <a:solidFill>
                  <a:schemeClr val="tx1"/>
                </a:solidFill>
              </a:rPr>
              <a:t>When an OSPF network is in a converged state and a new link comes up or a link becomes unavailable, an OSPF router sends only a partial update to all its neighbors. </a:t>
            </a:r>
          </a:p>
          <a:p>
            <a:r>
              <a:rPr lang="en-US" sz="1800" dirty="0">
                <a:solidFill>
                  <a:schemeClr val="tx1"/>
                </a:solidFill>
              </a:rPr>
              <a:t>This update will then be flooded to all OSPF routers within an area.</a:t>
            </a:r>
          </a:p>
        </p:txBody>
      </p:sp>
    </p:spTree>
    <p:extLst>
      <p:ext uri="{BB962C8B-B14F-4D97-AF65-F5344CB8AC3E}">
        <p14:creationId xmlns:p14="http://schemas.microsoft.com/office/powerpoint/2010/main" val="1880051507"/>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OSPF Features</a:t>
            </a:r>
          </a:p>
        </p:txBody>
      </p:sp>
      <p:sp>
        <p:nvSpPr>
          <p:cNvPr id="6" name="Content Placeholder 5"/>
          <p:cNvSpPr>
            <a:spLocks noGrp="1"/>
          </p:cNvSpPr>
          <p:nvPr>
            <p:ph idx="1"/>
          </p:nvPr>
        </p:nvSpPr>
        <p:spPr/>
        <p:txBody>
          <a:bodyPr>
            <a:normAutofit fontScale="92500" lnSpcReduction="20000"/>
          </a:bodyPr>
          <a:lstStyle/>
          <a:p>
            <a:pPr marL="0" indent="0">
              <a:buNone/>
            </a:pPr>
            <a:r>
              <a:rPr lang="en-US" sz="1600" b="1" dirty="0">
                <a:solidFill>
                  <a:schemeClr val="tx1"/>
                </a:solidFill>
              </a:rPr>
              <a:t>Metric</a:t>
            </a:r>
          </a:p>
          <a:p>
            <a:r>
              <a:rPr lang="en-US" sz="1600" dirty="0">
                <a:solidFill>
                  <a:schemeClr val="tx1"/>
                </a:solidFill>
              </a:rPr>
              <a:t>OSPF uses a metric that is based on the cumulative costs of all </a:t>
            </a:r>
            <a:r>
              <a:rPr lang="en-US" sz="1600" u="sng" dirty="0">
                <a:solidFill>
                  <a:schemeClr val="tx1"/>
                </a:solidFill>
              </a:rPr>
              <a:t>outgoing</a:t>
            </a:r>
            <a:r>
              <a:rPr lang="en-US" sz="1600" dirty="0">
                <a:solidFill>
                  <a:schemeClr val="tx1"/>
                </a:solidFill>
              </a:rPr>
              <a:t> interfaces from source to destination. The interface cost is inversely proportional to the interface bandwidth and can be also set up explicitly.</a:t>
            </a:r>
          </a:p>
          <a:p>
            <a:pPr marL="0" indent="0">
              <a:buNone/>
            </a:pPr>
            <a:r>
              <a:rPr lang="en-US" sz="1600" b="1" dirty="0">
                <a:solidFill>
                  <a:schemeClr val="tx1"/>
                </a:solidFill>
              </a:rPr>
              <a:t>Update destination address</a:t>
            </a:r>
          </a:p>
          <a:p>
            <a:r>
              <a:rPr lang="en-US" sz="1600" dirty="0">
                <a:solidFill>
                  <a:schemeClr val="tx1"/>
                </a:solidFill>
              </a:rPr>
              <a:t>OSPF uses multicast and unicast, rather than broadcast, for sending messages. </a:t>
            </a:r>
          </a:p>
          <a:p>
            <a:r>
              <a:rPr lang="en-US" sz="1600" dirty="0">
                <a:solidFill>
                  <a:schemeClr val="tx1"/>
                </a:solidFill>
              </a:rPr>
              <a:t>The IPv4 multicast addresses used for OSPF are 224.0.0.5 to send information to all OSPF routers and 224.0.0.6 to send information to DR/BDR routers. </a:t>
            </a:r>
          </a:p>
          <a:p>
            <a:r>
              <a:rPr lang="en-US" sz="1600" dirty="0">
                <a:solidFill>
                  <a:schemeClr val="tx1"/>
                </a:solidFill>
              </a:rPr>
              <a:t>The IPv6 multicast addresses are FF02::5 for all OSPFv3 routers and FF02::6 for all DR/BDR routers. </a:t>
            </a:r>
          </a:p>
          <a:p>
            <a:r>
              <a:rPr lang="en-US" sz="1600" dirty="0">
                <a:solidFill>
                  <a:schemeClr val="tx1"/>
                </a:solidFill>
              </a:rPr>
              <a:t>If the underlying network does not have broadcast capabilities, you must establish OSPF neighbor relationships using a unicast address. </a:t>
            </a:r>
          </a:p>
          <a:p>
            <a:r>
              <a:rPr lang="en-US" sz="1600" dirty="0">
                <a:solidFill>
                  <a:schemeClr val="tx1"/>
                </a:solidFill>
              </a:rPr>
              <a:t>For IPv6, this address will be a link-local IPv6 address.</a:t>
            </a:r>
          </a:p>
        </p:txBody>
      </p:sp>
    </p:spTree>
    <p:extLst>
      <p:ext uri="{BB962C8B-B14F-4D97-AF65-F5344CB8AC3E}">
        <p14:creationId xmlns:p14="http://schemas.microsoft.com/office/powerpoint/2010/main" val="3486008273"/>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OSPF Features</a:t>
            </a:r>
          </a:p>
        </p:txBody>
      </p:sp>
      <p:sp>
        <p:nvSpPr>
          <p:cNvPr id="6" name="Content Placeholder 5"/>
          <p:cNvSpPr>
            <a:spLocks noGrp="1"/>
          </p:cNvSpPr>
          <p:nvPr>
            <p:ph idx="1"/>
          </p:nvPr>
        </p:nvSpPr>
        <p:spPr>
          <a:xfrm>
            <a:off x="549274" y="1600200"/>
            <a:ext cx="8308975" cy="4571999"/>
          </a:xfrm>
        </p:spPr>
        <p:txBody>
          <a:bodyPr>
            <a:normAutofit fontScale="92500" lnSpcReduction="10000"/>
          </a:bodyPr>
          <a:lstStyle/>
          <a:p>
            <a:pPr marL="0" indent="0">
              <a:buNone/>
            </a:pPr>
            <a:r>
              <a:rPr lang="en-US" sz="1800" b="1" dirty="0">
                <a:solidFill>
                  <a:schemeClr val="tx1"/>
                </a:solidFill>
              </a:rPr>
              <a:t>VLSM support</a:t>
            </a:r>
          </a:p>
          <a:p>
            <a:r>
              <a:rPr lang="en-US" sz="1800" dirty="0">
                <a:solidFill>
                  <a:schemeClr val="tx1"/>
                </a:solidFill>
              </a:rPr>
              <a:t>OSPF is a classless routing protocol. It supports variable-length subnet masking (VLSM) and discontinuous networks. </a:t>
            </a:r>
          </a:p>
          <a:p>
            <a:r>
              <a:rPr lang="en-US" sz="1800" dirty="0">
                <a:solidFill>
                  <a:schemeClr val="tx1"/>
                </a:solidFill>
              </a:rPr>
              <a:t>It carries subnet mask information in the routing updates.</a:t>
            </a:r>
          </a:p>
          <a:p>
            <a:pPr marL="0" indent="0">
              <a:buNone/>
            </a:pPr>
            <a:r>
              <a:rPr lang="en-US" sz="1800" b="1" dirty="0">
                <a:solidFill>
                  <a:schemeClr val="tx1"/>
                </a:solidFill>
              </a:rPr>
              <a:t>Manual route summarization</a:t>
            </a:r>
          </a:p>
          <a:p>
            <a:r>
              <a:rPr lang="en-US" sz="1800" dirty="0">
                <a:solidFill>
                  <a:schemeClr val="tx1"/>
                </a:solidFill>
              </a:rPr>
              <a:t>You can manually summarize OSPF </a:t>
            </a:r>
            <a:r>
              <a:rPr lang="en-US" sz="1800" dirty="0" err="1">
                <a:solidFill>
                  <a:schemeClr val="tx1"/>
                </a:solidFill>
              </a:rPr>
              <a:t>interarea</a:t>
            </a:r>
            <a:r>
              <a:rPr lang="en-US" sz="1800" dirty="0">
                <a:solidFill>
                  <a:schemeClr val="tx1"/>
                </a:solidFill>
              </a:rPr>
              <a:t> routes at the Area Border Router (ABR), and you have the possibility to summarize OSPF external routes at the Autonomous System Boundary Router (ASBR). </a:t>
            </a:r>
          </a:p>
          <a:p>
            <a:r>
              <a:rPr lang="en-US" sz="1800" dirty="0">
                <a:solidFill>
                  <a:schemeClr val="tx1"/>
                </a:solidFill>
              </a:rPr>
              <a:t>OSPF does not know the concept of auto-summarization.</a:t>
            </a:r>
          </a:p>
          <a:p>
            <a:pPr marL="0" indent="0">
              <a:buNone/>
            </a:pPr>
            <a:r>
              <a:rPr lang="en-US" sz="1800" b="1" dirty="0">
                <a:solidFill>
                  <a:schemeClr val="tx1"/>
                </a:solidFill>
              </a:rPr>
              <a:t>Authentication</a:t>
            </a:r>
          </a:p>
          <a:p>
            <a:r>
              <a:rPr lang="en-US" sz="1800" dirty="0">
                <a:solidFill>
                  <a:schemeClr val="tx1"/>
                </a:solidFill>
              </a:rPr>
              <a:t>OSPF supports clear-text, MD5, and SHA authentication.</a:t>
            </a:r>
          </a:p>
        </p:txBody>
      </p:sp>
    </p:spTree>
    <p:extLst>
      <p:ext uri="{BB962C8B-B14F-4D97-AF65-F5344CB8AC3E}">
        <p14:creationId xmlns:p14="http://schemas.microsoft.com/office/powerpoint/2010/main" val="2459531104"/>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Link-State Protocol Characteristics </a:t>
            </a:r>
          </a:p>
        </p:txBody>
      </p:sp>
      <p:sp>
        <p:nvSpPr>
          <p:cNvPr id="3" name="Content Placeholder 2"/>
          <p:cNvSpPr>
            <a:spLocks noGrp="1"/>
          </p:cNvSpPr>
          <p:nvPr>
            <p:ph idx="1"/>
          </p:nvPr>
        </p:nvSpPr>
        <p:spPr/>
        <p:txBody>
          <a:bodyPr>
            <a:normAutofit/>
          </a:bodyPr>
          <a:lstStyle/>
          <a:p>
            <a:r>
              <a:rPr lang="en-US" dirty="0">
                <a:solidFill>
                  <a:srgbClr val="12252C"/>
                </a:solidFill>
              </a:rPr>
              <a:t>With link-state routing protocols, each router has the full picture of the network topology, and can independently make a decision based on an accurate picture of the network topology.</a:t>
            </a:r>
          </a:p>
          <a:p>
            <a:r>
              <a:rPr lang="en-US" dirty="0">
                <a:solidFill>
                  <a:srgbClr val="12252C"/>
                </a:solidFill>
              </a:rPr>
              <a:t>To do so, each link-state router keeps a record of:</a:t>
            </a:r>
          </a:p>
          <a:p>
            <a:pPr lvl="1"/>
            <a:r>
              <a:rPr lang="en-US" dirty="0">
                <a:solidFill>
                  <a:srgbClr val="12252C"/>
                </a:solidFill>
              </a:rPr>
              <a:t>Its immediate neighbor routers.</a:t>
            </a:r>
          </a:p>
          <a:p>
            <a:pPr lvl="1"/>
            <a:r>
              <a:rPr lang="en-US" dirty="0">
                <a:solidFill>
                  <a:srgbClr val="12252C"/>
                </a:solidFill>
              </a:rPr>
              <a:t>All the other routers in the network, or in its area of the network, and their attached networks.</a:t>
            </a:r>
          </a:p>
          <a:p>
            <a:pPr lvl="1"/>
            <a:r>
              <a:rPr lang="en-US" dirty="0">
                <a:solidFill>
                  <a:srgbClr val="12252C"/>
                </a:solidFill>
              </a:rPr>
              <a:t>The best paths to each destination.</a:t>
            </a:r>
          </a:p>
          <a:p>
            <a:endParaRPr lang="en-US" dirty="0">
              <a:solidFill>
                <a:srgbClr val="12252C"/>
              </a:solidFill>
            </a:endParaRPr>
          </a:p>
          <a:p>
            <a:endParaRPr lang="en-US" dirty="0">
              <a:solidFill>
                <a:srgbClr val="12252C"/>
              </a:solidFill>
            </a:endParaRPr>
          </a:p>
        </p:txBody>
      </p:sp>
    </p:spTree>
    <p:extLst>
      <p:ext uri="{BB962C8B-B14F-4D97-AF65-F5344CB8AC3E}">
        <p14:creationId xmlns:p14="http://schemas.microsoft.com/office/powerpoint/2010/main" val="235242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05" name="Rectangle 5"/>
          <p:cNvSpPr>
            <a:spLocks noGrp="1" noChangeArrowheads="1"/>
          </p:cNvSpPr>
          <p:nvPr>
            <p:ph type="title"/>
          </p:nvPr>
        </p:nvSpPr>
        <p:spPr>
          <a:xfrm>
            <a:off x="549275" y="166653"/>
            <a:ext cx="8042276" cy="1336956"/>
          </a:xfrm>
        </p:spPr>
        <p:txBody>
          <a:bodyPr>
            <a:normAutofit/>
          </a:bodyPr>
          <a:lstStyle/>
          <a:p>
            <a:pPr>
              <a:defRPr/>
            </a:pPr>
            <a:r>
              <a:rPr lang="en-US" dirty="0"/>
              <a:t>Link-State Protocol Advantages</a:t>
            </a:r>
          </a:p>
        </p:txBody>
      </p:sp>
      <p:sp>
        <p:nvSpPr>
          <p:cNvPr id="6147" name="Rectangle 6"/>
          <p:cNvSpPr>
            <a:spLocks noGrp="1" noChangeArrowheads="1"/>
          </p:cNvSpPr>
          <p:nvPr>
            <p:ph idx="1"/>
          </p:nvPr>
        </p:nvSpPr>
        <p:spPr>
          <a:xfrm>
            <a:off x="549275" y="1847273"/>
            <a:ext cx="8042276" cy="4096328"/>
          </a:xfrm>
        </p:spPr>
        <p:txBody>
          <a:bodyPr>
            <a:normAutofit/>
          </a:bodyPr>
          <a:lstStyle/>
          <a:p>
            <a:r>
              <a:rPr lang="en-US" dirty="0">
                <a:solidFill>
                  <a:srgbClr val="12252C"/>
                </a:solidFill>
              </a:rPr>
              <a:t>Respond quickly to network changes.</a:t>
            </a:r>
          </a:p>
          <a:p>
            <a:r>
              <a:rPr lang="en-US" dirty="0">
                <a:solidFill>
                  <a:srgbClr val="12252C"/>
                </a:solidFill>
              </a:rPr>
              <a:t>Send triggered updates when a network change occurs.</a:t>
            </a:r>
          </a:p>
          <a:p>
            <a:r>
              <a:rPr lang="en-US" dirty="0">
                <a:solidFill>
                  <a:srgbClr val="12252C"/>
                </a:solidFill>
              </a:rPr>
              <a:t>Send periodic updates (link-state refresh), at long intervals, such as every 30 minutes.</a:t>
            </a:r>
          </a:p>
          <a:p>
            <a:pPr lvl="1"/>
            <a:r>
              <a:rPr lang="en-US" dirty="0">
                <a:solidFill>
                  <a:srgbClr val="12252C"/>
                </a:solidFill>
              </a:rPr>
              <a:t>Uses LSAs to confirm topology information before the information ages out of the link-state database.</a:t>
            </a:r>
          </a:p>
        </p:txBody>
      </p:sp>
    </p:spTree>
    <p:extLst>
      <p:ext uri="{BB962C8B-B14F-4D97-AF65-F5344CB8AC3E}">
        <p14:creationId xmlns:p14="http://schemas.microsoft.com/office/powerpoint/2010/main" val="3925060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OSPF Terminology</a:t>
            </a:r>
          </a:p>
        </p:txBody>
      </p:sp>
      <p:sp>
        <p:nvSpPr>
          <p:cNvPr id="3" name="Content Placeholder 2"/>
          <p:cNvSpPr>
            <a:spLocks noGrp="1"/>
          </p:cNvSpPr>
          <p:nvPr>
            <p:ph idx="1"/>
          </p:nvPr>
        </p:nvSpPr>
        <p:spPr/>
        <p:txBody>
          <a:bodyPr>
            <a:normAutofit/>
          </a:bodyPr>
          <a:lstStyle/>
          <a:p>
            <a:pPr lvl="0"/>
            <a:r>
              <a:rPr lang="en-US" dirty="0">
                <a:solidFill>
                  <a:srgbClr val="12252C"/>
                </a:solidFill>
              </a:rPr>
              <a:t>OSPF databases / tables:</a:t>
            </a:r>
          </a:p>
          <a:p>
            <a:pPr lvl="1">
              <a:tabLst>
                <a:tab pos="3770313" algn="l"/>
              </a:tabLst>
            </a:pPr>
            <a:r>
              <a:rPr lang="en-US" dirty="0">
                <a:solidFill>
                  <a:srgbClr val="12252C"/>
                </a:solidFill>
              </a:rPr>
              <a:t>OSPF adjacency database = Neighbor table</a:t>
            </a:r>
          </a:p>
          <a:p>
            <a:pPr lvl="1">
              <a:tabLst>
                <a:tab pos="3770313" algn="l"/>
              </a:tabLst>
            </a:pPr>
            <a:r>
              <a:rPr lang="en-US" dirty="0">
                <a:solidFill>
                  <a:srgbClr val="12252C"/>
                </a:solidFill>
              </a:rPr>
              <a:t>OSPF link-state database = Topology table</a:t>
            </a:r>
          </a:p>
          <a:p>
            <a:pPr lvl="1">
              <a:tabLst>
                <a:tab pos="3770313" algn="l"/>
              </a:tabLst>
            </a:pPr>
            <a:r>
              <a:rPr lang="en-US" dirty="0">
                <a:solidFill>
                  <a:srgbClr val="12252C"/>
                </a:solidFill>
              </a:rPr>
              <a:t>OSPF forwarding database = Routing table</a:t>
            </a:r>
          </a:p>
          <a:p>
            <a:r>
              <a:rPr lang="en-US" dirty="0">
                <a:solidFill>
                  <a:srgbClr val="12252C"/>
                </a:solidFill>
              </a:rPr>
              <a:t>Link-state advertisements (LSAs)</a:t>
            </a:r>
          </a:p>
          <a:p>
            <a:pPr lvl="0"/>
            <a:r>
              <a:rPr lang="en-US" dirty="0">
                <a:solidFill>
                  <a:srgbClr val="12252C"/>
                </a:solidFill>
              </a:rPr>
              <a:t>Link-State Database (</a:t>
            </a:r>
            <a:r>
              <a:rPr lang="en-US" dirty="0" err="1">
                <a:solidFill>
                  <a:srgbClr val="12252C"/>
                </a:solidFill>
              </a:rPr>
              <a:t>LSDB</a:t>
            </a:r>
            <a:r>
              <a:rPr lang="en-US" dirty="0">
                <a:solidFill>
                  <a:srgbClr val="12252C"/>
                </a:solidFill>
              </a:rPr>
              <a:t>)</a:t>
            </a:r>
          </a:p>
          <a:p>
            <a:r>
              <a:rPr lang="en-US" dirty="0">
                <a:solidFill>
                  <a:srgbClr val="12252C"/>
                </a:solidFill>
              </a:rPr>
              <a:t>Shortest-Path First (SPF) Routing Algorithm</a:t>
            </a:r>
          </a:p>
          <a:p>
            <a:pPr lvl="1"/>
            <a:r>
              <a:rPr lang="en-US" dirty="0" err="1">
                <a:solidFill>
                  <a:srgbClr val="12252C"/>
                </a:solidFill>
              </a:rPr>
              <a:t>Dijkstra</a:t>
            </a:r>
            <a:r>
              <a:rPr lang="en-US" dirty="0">
                <a:solidFill>
                  <a:srgbClr val="12252C"/>
                </a:solidFill>
              </a:rPr>
              <a:t> algorithm</a:t>
            </a:r>
          </a:p>
        </p:txBody>
      </p:sp>
    </p:spTree>
    <p:extLst>
      <p:ext uri="{BB962C8B-B14F-4D97-AF65-F5344CB8AC3E}">
        <p14:creationId xmlns:p14="http://schemas.microsoft.com/office/powerpoint/2010/main" val="2942938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OSPF Terminology</a:t>
            </a:r>
          </a:p>
        </p:txBody>
      </p:sp>
      <p:sp>
        <p:nvSpPr>
          <p:cNvPr id="3" name="Content Placeholder 2"/>
          <p:cNvSpPr>
            <a:spLocks noGrp="1"/>
          </p:cNvSpPr>
          <p:nvPr>
            <p:ph idx="1"/>
          </p:nvPr>
        </p:nvSpPr>
        <p:spPr/>
        <p:txBody>
          <a:bodyPr>
            <a:normAutofit/>
          </a:bodyPr>
          <a:lstStyle/>
          <a:p>
            <a:r>
              <a:rPr lang="en-US" dirty="0">
                <a:solidFill>
                  <a:srgbClr val="12252C"/>
                </a:solidFill>
              </a:rPr>
              <a:t>SPF Tree</a:t>
            </a:r>
          </a:p>
          <a:p>
            <a:r>
              <a:rPr lang="en-US" dirty="0">
                <a:solidFill>
                  <a:srgbClr val="12252C"/>
                </a:solidFill>
              </a:rPr>
              <a:t>OSPF Areas</a:t>
            </a:r>
          </a:p>
          <a:p>
            <a:pPr lvl="1"/>
            <a:r>
              <a:rPr lang="en-US" dirty="0">
                <a:solidFill>
                  <a:srgbClr val="12252C"/>
                </a:solidFill>
              </a:rPr>
              <a:t>Backbone (transit) and standard areas.</a:t>
            </a:r>
          </a:p>
          <a:p>
            <a:r>
              <a:rPr lang="en-US" dirty="0">
                <a:solidFill>
                  <a:srgbClr val="12252C"/>
                </a:solidFill>
              </a:rPr>
              <a:t>Types of OSPF routers:</a:t>
            </a:r>
          </a:p>
          <a:p>
            <a:pPr lvl="1"/>
            <a:r>
              <a:rPr lang="en-US" dirty="0">
                <a:solidFill>
                  <a:srgbClr val="12252C"/>
                </a:solidFill>
              </a:rPr>
              <a:t>Internal router, backbone router, Area Border Router (ABR), Autonomous System Boundary Router (ASBR)</a:t>
            </a:r>
          </a:p>
          <a:p>
            <a:pPr lvl="1"/>
            <a:r>
              <a:rPr lang="en-US" dirty="0">
                <a:solidFill>
                  <a:srgbClr val="12252C"/>
                </a:solidFill>
              </a:rPr>
              <a:t>Designated Router (DR) and Backup Designated Router (BDR)</a:t>
            </a:r>
          </a:p>
          <a:p>
            <a:endParaRPr lang="en-US" dirty="0">
              <a:solidFill>
                <a:srgbClr val="12252C"/>
              </a:solidFill>
            </a:endParaRPr>
          </a:p>
          <a:p>
            <a:pPr lvl="0"/>
            <a:endParaRPr lang="en-US" dirty="0">
              <a:solidFill>
                <a:srgbClr val="12252C"/>
              </a:solidFill>
            </a:endParaRPr>
          </a:p>
        </p:txBody>
      </p:sp>
    </p:spTree>
    <p:extLst>
      <p:ext uri="{BB962C8B-B14F-4D97-AF65-F5344CB8AC3E}">
        <p14:creationId xmlns:p14="http://schemas.microsoft.com/office/powerpoint/2010/main" val="4064416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8883" name="Rectangle 3"/>
          <p:cNvSpPr>
            <a:spLocks noGrp="1" noChangeArrowheads="1"/>
          </p:cNvSpPr>
          <p:nvPr>
            <p:ph type="title"/>
          </p:nvPr>
        </p:nvSpPr>
        <p:spPr>
          <a:xfrm>
            <a:off x="0" y="361302"/>
            <a:ext cx="8521700" cy="994423"/>
          </a:xfrm>
        </p:spPr>
        <p:txBody>
          <a:bodyPr>
            <a:normAutofit/>
          </a:bodyPr>
          <a:lstStyle/>
          <a:p>
            <a:r>
              <a:rPr lang="en-US" sz="3600" dirty="0"/>
              <a:t>OSPF Router Tables / Databases</a:t>
            </a:r>
          </a:p>
        </p:txBody>
      </p:sp>
      <p:graphicFrame>
        <p:nvGraphicFramePr>
          <p:cNvPr id="10" name="Table 9"/>
          <p:cNvGraphicFramePr>
            <a:graphicFrameLocks noGrp="1"/>
          </p:cNvGraphicFramePr>
          <p:nvPr>
            <p:extLst>
              <p:ext uri="{D42A27DB-BD31-4B8C-83A1-F6EECF244321}">
                <p14:modId xmlns:p14="http://schemas.microsoft.com/office/powerpoint/2010/main" val="2620711491"/>
              </p:ext>
            </p:extLst>
          </p:nvPr>
        </p:nvGraphicFramePr>
        <p:xfrm>
          <a:off x="288409" y="1424368"/>
          <a:ext cx="8688245" cy="5236292"/>
        </p:xfrm>
        <a:graphic>
          <a:graphicData uri="http://schemas.openxmlformats.org/drawingml/2006/table">
            <a:tbl>
              <a:tblPr firstRow="1" bandRow="1">
                <a:tableStyleId>{5C22544A-7EE6-4342-B048-85BDC9FD1C3A}</a:tableStyleId>
              </a:tblPr>
              <a:tblGrid>
                <a:gridCol w="1302456">
                  <a:extLst>
                    <a:ext uri="{9D8B030D-6E8A-4147-A177-3AD203B41FA5}">
                      <a16:colId xmlns:a16="http://schemas.microsoft.com/office/drawing/2014/main" val="20000"/>
                    </a:ext>
                  </a:extLst>
                </a:gridCol>
                <a:gridCol w="1302456">
                  <a:extLst>
                    <a:ext uri="{9D8B030D-6E8A-4147-A177-3AD203B41FA5}">
                      <a16:colId xmlns:a16="http://schemas.microsoft.com/office/drawing/2014/main" val="20001"/>
                    </a:ext>
                  </a:extLst>
                </a:gridCol>
                <a:gridCol w="6083333">
                  <a:extLst>
                    <a:ext uri="{9D8B030D-6E8A-4147-A177-3AD203B41FA5}">
                      <a16:colId xmlns:a16="http://schemas.microsoft.com/office/drawing/2014/main" val="20002"/>
                    </a:ext>
                  </a:extLst>
                </a:gridCol>
              </a:tblGrid>
              <a:tr h="398197">
                <a:tc>
                  <a:txBody>
                    <a:bodyPr/>
                    <a:lstStyle/>
                    <a:p>
                      <a:pPr algn="ctr"/>
                      <a:r>
                        <a:rPr lang="en-US" dirty="0"/>
                        <a:t>Database</a:t>
                      </a:r>
                    </a:p>
                  </a:txBody>
                  <a:tcPr/>
                </a:tc>
                <a:tc>
                  <a:txBody>
                    <a:bodyPr/>
                    <a:lstStyle/>
                    <a:p>
                      <a:pPr algn="ctr"/>
                      <a:r>
                        <a:rPr lang="en-US" dirty="0"/>
                        <a:t>Table</a:t>
                      </a:r>
                    </a:p>
                  </a:txBody>
                  <a:tcPr/>
                </a:tc>
                <a:tc>
                  <a:txBody>
                    <a:bodyPr/>
                    <a:lstStyle/>
                    <a:p>
                      <a:r>
                        <a:rPr lang="en-US" dirty="0"/>
                        <a:t>Description</a:t>
                      </a:r>
                    </a:p>
                  </a:txBody>
                  <a:tcPr/>
                </a:tc>
                <a:extLst>
                  <a:ext uri="{0D108BD9-81ED-4DB2-BD59-A6C34878D82A}">
                    <a16:rowId xmlns:a16="http://schemas.microsoft.com/office/drawing/2014/main" val="10000"/>
                  </a:ext>
                </a:extLst>
              </a:tr>
              <a:tr h="136050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Adjacency Database</a:t>
                      </a:r>
                      <a:endParaRPr lang="en-US" sz="1600" b="1" dirty="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Neighbor Table</a:t>
                      </a:r>
                      <a:endParaRPr lang="en-US" sz="1600" b="1" dirty="0">
                        <a:effectLst/>
                      </a:endParaRPr>
                    </a:p>
                  </a:txBody>
                  <a:tcPr anchor="ctr"/>
                </a:tc>
                <a:tc>
                  <a:txBody>
                    <a:bodyPr/>
                    <a:lstStyle/>
                    <a:p>
                      <a:pPr marL="171450" indent="-171450" defTabSz="814388">
                        <a:lnSpc>
                          <a:spcPct val="95000"/>
                        </a:lnSpc>
                        <a:buClr>
                          <a:schemeClr val="accent1"/>
                        </a:buClr>
                        <a:buSzPct val="100000"/>
                        <a:buFont typeface="Arial" pitchFamily="34" charset="0"/>
                        <a:buChar char="•"/>
                      </a:pPr>
                      <a:r>
                        <a:rPr lang="en-US" sz="1600" dirty="0"/>
                        <a:t>List of all neighbors routers to which a router has established bidirectional communication.</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This table is unique for each router.</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Can be viewed</a:t>
                      </a:r>
                      <a:r>
                        <a:rPr lang="en-US" sz="1600" kern="1200" baseline="0" dirty="0"/>
                        <a:t> using </a:t>
                      </a:r>
                      <a:r>
                        <a:rPr lang="en-US" sz="1600" kern="1200" dirty="0"/>
                        <a:t>the show ip ospf neighbor command.</a:t>
                      </a:r>
                      <a:endParaRPr lang="en-US" sz="1600" kern="1200" dirty="0">
                        <a:solidFill>
                          <a:schemeClr val="dk1"/>
                        </a:solidFill>
                        <a:latin typeface="+mn-lt"/>
                        <a:ea typeface="+mn-ea"/>
                        <a:cs typeface="+mn-cs"/>
                      </a:endParaRPr>
                    </a:p>
                  </a:txBody>
                  <a:tcPr anchor="ctr"/>
                </a:tc>
                <a:extLst>
                  <a:ext uri="{0D108BD9-81ED-4DB2-BD59-A6C34878D82A}">
                    <a16:rowId xmlns:a16="http://schemas.microsoft.com/office/drawing/2014/main" val="10001"/>
                  </a:ext>
                </a:extLst>
              </a:tr>
              <a:tr h="186489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Link-state Database</a:t>
                      </a:r>
                      <a:endParaRPr lang="en-US" sz="1600" b="1" dirty="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Topology Table</a:t>
                      </a:r>
                      <a:endParaRPr lang="en-US" sz="1600" b="1" dirty="0">
                        <a:effectLst/>
                      </a:endParaRPr>
                    </a:p>
                  </a:txBody>
                  <a:tcPr anchor="ctr"/>
                </a:tc>
                <a:tc>
                  <a:txBody>
                    <a:bodyPr/>
                    <a:lstStyle/>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List of information about all other routers in the network.</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The database shows the network topology.</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All routers within an area have identical link-state databases.</a:t>
                      </a:r>
                    </a:p>
                    <a:p>
                      <a:pPr marL="171450" marR="0" indent="-171450" algn="l" defTabSz="814388" rtl="0" eaLnBrk="1" fontAlgn="auto" latinLnBrk="0" hangingPunct="1">
                        <a:lnSpc>
                          <a:spcPct val="95000"/>
                        </a:lnSpc>
                        <a:spcBef>
                          <a:spcPts val="0"/>
                        </a:spcBef>
                        <a:spcAft>
                          <a:spcPts val="0"/>
                        </a:spcAft>
                        <a:buClr>
                          <a:schemeClr val="accent1"/>
                        </a:buClr>
                        <a:buSzPct val="100000"/>
                        <a:buFont typeface="Arial" pitchFamily="34" charset="0"/>
                        <a:buChar char="•"/>
                        <a:tabLst/>
                        <a:defRPr/>
                      </a:pPr>
                      <a:r>
                        <a:rPr lang="en-US" sz="1600" kern="1200" dirty="0"/>
                        <a:t>Can be viewed</a:t>
                      </a:r>
                      <a:r>
                        <a:rPr lang="en-US" sz="1600" kern="1200" baseline="0" dirty="0"/>
                        <a:t> using the</a:t>
                      </a:r>
                      <a:r>
                        <a:rPr lang="en-US" sz="1600" kern="1200" dirty="0"/>
                        <a:t> show ip ospf database command.</a:t>
                      </a:r>
                      <a:endParaRPr lang="en-US" sz="1600" kern="1200" dirty="0">
                        <a:solidFill>
                          <a:schemeClr val="dk1"/>
                        </a:solidFill>
                        <a:latin typeface="+mn-lt"/>
                        <a:ea typeface="+mn-ea"/>
                        <a:cs typeface="+mn-cs"/>
                      </a:endParaRPr>
                    </a:p>
                  </a:txBody>
                  <a:tcPr anchor="ctr"/>
                </a:tc>
                <a:extLst>
                  <a:ext uri="{0D108BD9-81ED-4DB2-BD59-A6C34878D82A}">
                    <a16:rowId xmlns:a16="http://schemas.microsoft.com/office/drawing/2014/main" val="10002"/>
                  </a:ext>
                </a:extLst>
              </a:tr>
              <a:tr h="161269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Forwarding Database</a:t>
                      </a:r>
                      <a:endParaRPr lang="en-US" sz="1600" b="1" dirty="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Routing Table</a:t>
                      </a:r>
                      <a:endParaRPr lang="en-US" sz="1600" b="1" dirty="0">
                        <a:effectLst/>
                      </a:endParaRPr>
                    </a:p>
                  </a:txBody>
                  <a:tcPr anchor="ctr"/>
                </a:tc>
                <a:tc>
                  <a:txBody>
                    <a:bodyPr/>
                    <a:lstStyle/>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List of routes generated when an algorithm is run on the link-state database.</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Each router’s routing table is unique and contains information on how and where to send packets to other routers.</a:t>
                      </a:r>
                    </a:p>
                    <a:p>
                      <a:pPr marL="171450" marR="0" indent="-171450" algn="l" defTabSz="814388" rtl="0" eaLnBrk="1" fontAlgn="auto" latinLnBrk="0" hangingPunct="1">
                        <a:lnSpc>
                          <a:spcPct val="95000"/>
                        </a:lnSpc>
                        <a:spcBef>
                          <a:spcPts val="0"/>
                        </a:spcBef>
                        <a:spcAft>
                          <a:spcPts val="0"/>
                        </a:spcAft>
                        <a:buClr>
                          <a:schemeClr val="accent1"/>
                        </a:buClr>
                        <a:buSzPct val="100000"/>
                        <a:buFont typeface="Arial" pitchFamily="34" charset="0"/>
                        <a:buChar char="•"/>
                        <a:tabLst/>
                        <a:defRPr/>
                      </a:pPr>
                      <a:r>
                        <a:rPr lang="en-US" sz="1600" kern="1200" dirty="0"/>
                        <a:t>Can be viewed</a:t>
                      </a:r>
                      <a:r>
                        <a:rPr lang="en-US" sz="1600" kern="1200" baseline="0" dirty="0"/>
                        <a:t> using the</a:t>
                      </a:r>
                      <a:r>
                        <a:rPr lang="en-US" sz="1600" kern="1200" dirty="0"/>
                        <a:t> show ip route command.</a:t>
                      </a:r>
                      <a:endParaRPr lang="en-US" sz="1600" kern="1200" dirty="0">
                        <a:solidFill>
                          <a:schemeClr val="dk1"/>
                        </a:solidFill>
                        <a:latin typeface="+mn-lt"/>
                        <a:ea typeface="+mn-ea"/>
                        <a:cs typeface="+mn-cs"/>
                      </a:endParaRP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2432449"/>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107576"/>
            <a:ext cx="8077199" cy="1336956"/>
          </a:xfrm>
        </p:spPr>
        <p:txBody>
          <a:bodyPr/>
          <a:lstStyle/>
          <a:p>
            <a:pPr algn="l"/>
            <a:r>
              <a:rPr lang="en-US" sz="3600" dirty="0"/>
              <a:t>Link-State Advertisements (LSAs)</a:t>
            </a:r>
          </a:p>
        </p:txBody>
      </p:sp>
      <p:sp>
        <p:nvSpPr>
          <p:cNvPr id="30" name="Rectangle 29"/>
          <p:cNvSpPr/>
          <p:nvPr/>
        </p:nvSpPr>
        <p:spPr bwMode="auto">
          <a:xfrm>
            <a:off x="5667375" y="2286000"/>
            <a:ext cx="238124" cy="819150"/>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pic>
        <p:nvPicPr>
          <p:cNvPr id="6" name="Picture 5"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15214" y="1940790"/>
            <a:ext cx="3928786" cy="2585027"/>
          </a:xfrm>
          <a:prstGeom prst="rect">
            <a:avLst/>
          </a:prstGeom>
        </p:spPr>
      </p:pic>
      <p:sp>
        <p:nvSpPr>
          <p:cNvPr id="8" name="TextBox 7"/>
          <p:cNvSpPr txBox="1"/>
          <p:nvPr/>
        </p:nvSpPr>
        <p:spPr>
          <a:xfrm>
            <a:off x="6604001" y="4156485"/>
            <a:ext cx="923636" cy="369332"/>
          </a:xfrm>
          <a:prstGeom prst="rect">
            <a:avLst/>
          </a:prstGeom>
          <a:noFill/>
        </p:spPr>
        <p:txBody>
          <a:bodyPr wrap="square" rtlCol="0">
            <a:spAutoFit/>
          </a:bodyPr>
          <a:lstStyle/>
          <a:p>
            <a:r>
              <a:rPr lang="en-US" b="1" dirty="0">
                <a:solidFill>
                  <a:srgbClr val="12252C"/>
                </a:solidFill>
              </a:rPr>
              <a:t>LSA</a:t>
            </a:r>
          </a:p>
        </p:txBody>
      </p:sp>
      <p:sp>
        <p:nvSpPr>
          <p:cNvPr id="9" name="Content Placeholder 2"/>
          <p:cNvSpPr>
            <a:spLocks noGrp="1"/>
          </p:cNvSpPr>
          <p:nvPr>
            <p:ph idx="1"/>
          </p:nvPr>
        </p:nvSpPr>
        <p:spPr>
          <a:xfrm>
            <a:off x="343647" y="1604817"/>
            <a:ext cx="5218545" cy="4343400"/>
          </a:xfrm>
        </p:spPr>
        <p:txBody>
          <a:bodyPr>
            <a:normAutofit/>
          </a:bodyPr>
          <a:lstStyle/>
          <a:p>
            <a:r>
              <a:rPr lang="en-US" dirty="0">
                <a:solidFill>
                  <a:schemeClr val="tx1"/>
                </a:solidFill>
              </a:rPr>
              <a:t>When a change occurs in the network topology, the router experiencing the change creates a link-state advertisement (LSA) concerning that link.</a:t>
            </a:r>
          </a:p>
          <a:p>
            <a:pPr lvl="1"/>
            <a:r>
              <a:rPr lang="en-US" dirty="0">
                <a:solidFill>
                  <a:schemeClr val="tx1"/>
                </a:solidFill>
              </a:rPr>
              <a:t>LSAs are also called link-state protocol data units (</a:t>
            </a:r>
            <a:r>
              <a:rPr lang="en-US" dirty="0" err="1">
                <a:solidFill>
                  <a:schemeClr val="tx1"/>
                </a:solidFill>
              </a:rPr>
              <a:t>PDUs</a:t>
            </a:r>
            <a:r>
              <a:rPr lang="en-US" dirty="0">
                <a:solidFill>
                  <a:schemeClr val="tx1"/>
                </a:solidFill>
              </a:rPr>
              <a:t>).</a:t>
            </a:r>
          </a:p>
          <a:p>
            <a:r>
              <a:rPr lang="en-US" dirty="0">
                <a:solidFill>
                  <a:schemeClr val="tx1"/>
                </a:solidFill>
              </a:rPr>
              <a:t>The LSA is </a:t>
            </a:r>
            <a:r>
              <a:rPr lang="en-US" dirty="0" err="1">
                <a:solidFill>
                  <a:schemeClr val="tx1"/>
                </a:solidFill>
              </a:rPr>
              <a:t>multicasted</a:t>
            </a:r>
            <a:r>
              <a:rPr lang="en-US" dirty="0">
                <a:solidFill>
                  <a:schemeClr val="tx1"/>
                </a:solidFill>
              </a:rPr>
              <a:t> to all neighboring devices using either 224.0.0.5 or 224.0.0.6. </a:t>
            </a:r>
          </a:p>
          <a:p>
            <a:r>
              <a:rPr lang="en-US" dirty="0">
                <a:solidFill>
                  <a:schemeClr val="tx1"/>
                </a:solidFill>
              </a:rPr>
              <a:t>Routers receiving the LSA immediately forward it to all neighboring routers.</a:t>
            </a:r>
          </a:p>
        </p:txBody>
      </p:sp>
    </p:spTree>
    <p:extLst>
      <p:ext uri="{BB962C8B-B14F-4D97-AF65-F5344CB8AC3E}">
        <p14:creationId xmlns:p14="http://schemas.microsoft.com/office/powerpoint/2010/main" val="1383354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t>Link-State Database (</a:t>
            </a:r>
            <a:r>
              <a:rPr lang="en-US" sz="4000" dirty="0" err="1"/>
              <a:t>LSDB</a:t>
            </a:r>
            <a:r>
              <a:rPr lang="en-US" sz="4000" dirty="0"/>
              <a:t>)</a:t>
            </a:r>
          </a:p>
        </p:txBody>
      </p:sp>
      <p:sp>
        <p:nvSpPr>
          <p:cNvPr id="3" name="Content Placeholder 2"/>
          <p:cNvSpPr>
            <a:spLocks noGrp="1"/>
          </p:cNvSpPr>
          <p:nvPr>
            <p:ph idx="1"/>
          </p:nvPr>
        </p:nvSpPr>
        <p:spPr/>
        <p:txBody>
          <a:bodyPr/>
          <a:lstStyle/>
          <a:p>
            <a:r>
              <a:rPr lang="en-US" dirty="0">
                <a:solidFill>
                  <a:schemeClr val="tx1"/>
                </a:solidFill>
              </a:rPr>
              <a:t>Routers receiving add the LSA to their link-state database (LSDB).</a:t>
            </a:r>
          </a:p>
          <a:p>
            <a:r>
              <a:rPr lang="en-US" dirty="0">
                <a:solidFill>
                  <a:schemeClr val="tx1"/>
                </a:solidFill>
              </a:rPr>
              <a:t>The </a:t>
            </a:r>
            <a:r>
              <a:rPr lang="en-US" dirty="0" err="1">
                <a:solidFill>
                  <a:schemeClr val="tx1"/>
                </a:solidFill>
              </a:rPr>
              <a:t>LSDB</a:t>
            </a:r>
            <a:r>
              <a:rPr lang="en-US" dirty="0">
                <a:solidFill>
                  <a:schemeClr val="tx1"/>
                </a:solidFill>
              </a:rPr>
              <a:t> is used to calculate the best paths through the network.</a:t>
            </a:r>
          </a:p>
          <a:p>
            <a:r>
              <a:rPr lang="en-US" dirty="0">
                <a:solidFill>
                  <a:schemeClr val="tx1"/>
                </a:solidFill>
              </a:rPr>
              <a:t>OSPF best route calculation is based on </a:t>
            </a:r>
            <a:r>
              <a:rPr lang="en-US" dirty="0" err="1">
                <a:solidFill>
                  <a:schemeClr val="tx1"/>
                </a:solidFill>
              </a:rPr>
              <a:t>Edsger</a:t>
            </a:r>
            <a:r>
              <a:rPr lang="en-US" dirty="0">
                <a:solidFill>
                  <a:schemeClr val="tx1"/>
                </a:solidFill>
              </a:rPr>
              <a:t> Dijkstra's shortest path first (SPF) algorithm. </a:t>
            </a:r>
          </a:p>
          <a:p>
            <a:endParaRPr lang="en-US" dirty="0">
              <a:solidFill>
                <a:schemeClr val="tx1"/>
              </a:solidFill>
            </a:endParaRPr>
          </a:p>
        </p:txBody>
      </p:sp>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0718" y="1992903"/>
            <a:ext cx="3582087" cy="3525824"/>
          </a:xfrm>
          <a:prstGeom prst="rect">
            <a:avLst/>
          </a:prstGeom>
        </p:spPr>
      </p:pic>
    </p:spTree>
    <p:extLst>
      <p:ext uri="{BB962C8B-B14F-4D97-AF65-F5344CB8AC3E}">
        <p14:creationId xmlns:p14="http://schemas.microsoft.com/office/powerpoint/2010/main" val="1082010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SPF Routing Algorithm</a:t>
            </a:r>
          </a:p>
        </p:txBody>
      </p:sp>
      <p:sp>
        <p:nvSpPr>
          <p:cNvPr id="3" name="Content Placeholder 2"/>
          <p:cNvSpPr>
            <a:spLocks noGrp="1"/>
          </p:cNvSpPr>
          <p:nvPr>
            <p:ph idx="1"/>
          </p:nvPr>
        </p:nvSpPr>
        <p:spPr>
          <a:xfrm>
            <a:off x="251692" y="1708728"/>
            <a:ext cx="4066688" cy="4709028"/>
          </a:xfrm>
        </p:spPr>
        <p:txBody>
          <a:bodyPr>
            <a:normAutofit/>
          </a:bodyPr>
          <a:lstStyle/>
          <a:p>
            <a:r>
              <a:rPr lang="en-US" sz="2200" dirty="0">
                <a:solidFill>
                  <a:schemeClr val="tx1"/>
                </a:solidFill>
              </a:rPr>
              <a:t>The SPF algorithm accumulates costs along each path, from source to destination. </a:t>
            </a:r>
          </a:p>
          <a:p>
            <a:pPr lvl="1"/>
            <a:r>
              <a:rPr lang="en-US" sz="2200" dirty="0">
                <a:solidFill>
                  <a:schemeClr val="tx1"/>
                </a:solidFill>
              </a:rPr>
              <a:t>The accumulated costs is then used by the router to build a topology table.</a:t>
            </a:r>
          </a:p>
        </p:txBody>
      </p:sp>
      <p:pic>
        <p:nvPicPr>
          <p:cNvPr id="8" name="Picture 7"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18380" y="1444532"/>
            <a:ext cx="3582087" cy="3525824"/>
          </a:xfrm>
          <a:prstGeom prst="rect">
            <a:avLst/>
          </a:prstGeom>
        </p:spPr>
      </p:pic>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12572" y="4777289"/>
            <a:ext cx="2587895" cy="1180166"/>
          </a:xfrm>
          <a:prstGeom prst="rect">
            <a:avLst/>
          </a:prstGeom>
        </p:spPr>
      </p:pic>
    </p:spTree>
    <p:extLst>
      <p:ext uri="{BB962C8B-B14F-4D97-AF65-F5344CB8AC3E}">
        <p14:creationId xmlns:p14="http://schemas.microsoft.com/office/powerpoint/2010/main" val="1107839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4822"/>
            <a:ext cx="8042276" cy="1336956"/>
          </a:xfrm>
        </p:spPr>
        <p:txBody>
          <a:bodyPr/>
          <a:lstStyle/>
          <a:p>
            <a:r>
              <a:rPr lang="en-US" sz="3600" dirty="0"/>
              <a:t>SPF Tree and Routing Table</a:t>
            </a:r>
          </a:p>
        </p:txBody>
      </p:sp>
      <p:sp>
        <p:nvSpPr>
          <p:cNvPr id="3" name="Content Placeholder 2"/>
          <p:cNvSpPr>
            <a:spLocks noGrp="1"/>
          </p:cNvSpPr>
          <p:nvPr>
            <p:ph idx="1"/>
          </p:nvPr>
        </p:nvSpPr>
        <p:spPr>
          <a:xfrm>
            <a:off x="549275" y="1733467"/>
            <a:ext cx="3840480" cy="4343400"/>
          </a:xfrm>
        </p:spPr>
        <p:txBody>
          <a:bodyPr>
            <a:normAutofit/>
          </a:bodyPr>
          <a:lstStyle/>
          <a:p>
            <a:r>
              <a:rPr lang="en-US" sz="2200" dirty="0">
                <a:solidFill>
                  <a:schemeClr val="tx1"/>
                </a:solidFill>
              </a:rPr>
              <a:t>The topology table is essentially an SPF tree which contains a listing of all OSPF networks and the costs to reach them.</a:t>
            </a:r>
          </a:p>
          <a:p>
            <a:r>
              <a:rPr lang="en-US" sz="2200" dirty="0">
                <a:solidFill>
                  <a:schemeClr val="tx1"/>
                </a:solidFill>
              </a:rPr>
              <a:t>The resulting best routes are then considered to be added to the routing table.</a:t>
            </a:r>
          </a:p>
          <a:p>
            <a:endParaRPr lang="en-US" sz="2200" dirty="0">
              <a:solidFill>
                <a:schemeClr val="tx1"/>
              </a:solidFill>
            </a:endParaRPr>
          </a:p>
          <a:p>
            <a:endParaRPr lang="en-US" sz="2200" dirty="0">
              <a:solidFill>
                <a:schemeClr val="tx1"/>
              </a:solidFill>
            </a:endParaRPr>
          </a:p>
        </p:txBody>
      </p:sp>
      <p:pic>
        <p:nvPicPr>
          <p:cNvPr id="10" name="Picture 1"/>
          <p:cNvPicPr>
            <a:picLocks noGrp="1" noChangeAspect="1" noChangeArrowheads="1"/>
          </p:cNvPicPr>
          <p:nvPr>
            <p:ph idx="10"/>
          </p:nvPr>
        </p:nvPicPr>
        <p:blipFill>
          <a:blip r:embed="rId2"/>
          <a:stretch>
            <a:fillRect/>
          </a:stretch>
        </p:blipFill>
        <p:spPr bwMode="auto">
          <a:xfrm>
            <a:off x="5310747" y="1600200"/>
            <a:ext cx="2850030" cy="4343401"/>
          </a:xfrm>
          <a:prstGeom prst="rect">
            <a:avLst/>
          </a:prstGeom>
          <a:noFill/>
          <a:ln w="9525">
            <a:noFill/>
            <a:miter lim="800000"/>
            <a:headEnd/>
            <a:tailEnd/>
          </a:ln>
        </p:spPr>
      </p:pic>
      <p:sp>
        <p:nvSpPr>
          <p:cNvPr id="11" name="Rectangle 10"/>
          <p:cNvSpPr/>
          <p:nvPr/>
        </p:nvSpPr>
        <p:spPr bwMode="auto">
          <a:xfrm>
            <a:off x="5299419" y="1615584"/>
            <a:ext cx="2861358" cy="2289583"/>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6" name="Rectangle 5"/>
          <p:cNvSpPr/>
          <p:nvPr/>
        </p:nvSpPr>
        <p:spPr bwMode="auto">
          <a:xfrm>
            <a:off x="6024087" y="3608786"/>
            <a:ext cx="1136073" cy="1039089"/>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716659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sz="3600" dirty="0"/>
              <a:t>OSPF Areas</a:t>
            </a:r>
          </a:p>
        </p:txBody>
      </p:sp>
      <p:sp>
        <p:nvSpPr>
          <p:cNvPr id="41987" name="Rectangle 3"/>
          <p:cNvSpPr>
            <a:spLocks noGrp="1" noChangeArrowheads="1"/>
          </p:cNvSpPr>
          <p:nvPr>
            <p:ph idx="1"/>
          </p:nvPr>
        </p:nvSpPr>
        <p:spPr/>
        <p:txBody>
          <a:bodyPr>
            <a:normAutofit/>
          </a:bodyPr>
          <a:lstStyle/>
          <a:p>
            <a:pPr eaLnBrk="1" hangingPunct="1"/>
            <a:r>
              <a:rPr lang="en-US" dirty="0">
                <a:solidFill>
                  <a:srgbClr val="12252C"/>
                </a:solidFill>
              </a:rPr>
              <a:t>To minimize processing and memory requirements, OSPF can divide the routing topology into a two-layer hierarchy called areas.</a:t>
            </a:r>
          </a:p>
          <a:p>
            <a:pPr eaLnBrk="1" hangingPunct="1"/>
            <a:r>
              <a:rPr lang="en-US" dirty="0">
                <a:solidFill>
                  <a:srgbClr val="12252C"/>
                </a:solidFill>
              </a:rPr>
              <a:t>Characteristics of OSPF areas include:</a:t>
            </a:r>
          </a:p>
          <a:p>
            <a:pPr lvl="1"/>
            <a:r>
              <a:rPr lang="en-US" dirty="0">
                <a:solidFill>
                  <a:srgbClr val="12252C"/>
                </a:solidFill>
              </a:rPr>
              <a:t>Minimizes routing table entries.</a:t>
            </a:r>
          </a:p>
          <a:p>
            <a:pPr lvl="1"/>
            <a:r>
              <a:rPr lang="en-US" dirty="0">
                <a:solidFill>
                  <a:srgbClr val="12252C"/>
                </a:solidFill>
              </a:rPr>
              <a:t>Localizes impact of a topology change within an area.</a:t>
            </a:r>
          </a:p>
          <a:p>
            <a:pPr lvl="1"/>
            <a:r>
              <a:rPr lang="en-US" dirty="0">
                <a:solidFill>
                  <a:srgbClr val="12252C"/>
                </a:solidFill>
              </a:rPr>
              <a:t>Detailed LSA flooding stops at the area boundary.</a:t>
            </a:r>
          </a:p>
          <a:p>
            <a:pPr lvl="1"/>
            <a:r>
              <a:rPr lang="en-US" dirty="0">
                <a:solidFill>
                  <a:srgbClr val="12252C"/>
                </a:solidFill>
              </a:rPr>
              <a:t>Requires a hierarchical network design. </a:t>
            </a:r>
          </a:p>
          <a:p>
            <a:pPr eaLnBrk="1" hangingPunct="1"/>
            <a:endParaRPr lang="en-US" dirty="0">
              <a:solidFill>
                <a:srgbClr val="12252C"/>
              </a:solidFill>
            </a:endParaRPr>
          </a:p>
        </p:txBody>
      </p:sp>
    </p:spTree>
    <p:extLst>
      <p:ext uri="{BB962C8B-B14F-4D97-AF65-F5344CB8AC3E}">
        <p14:creationId xmlns:p14="http://schemas.microsoft.com/office/powerpoint/2010/main" val="3446290969"/>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549275" y="107576"/>
            <a:ext cx="8042276" cy="1462606"/>
          </a:xfrm>
        </p:spPr>
        <p:txBody>
          <a:bodyPr/>
          <a:lstStyle/>
          <a:p>
            <a:r>
              <a:rPr lang="en-US" dirty="0"/>
              <a:t>OSPF Two-Layer Hierarchy</a:t>
            </a:r>
          </a:p>
        </p:txBody>
      </p:sp>
      <p:sp>
        <p:nvSpPr>
          <p:cNvPr id="10" name="Content Placeholder 9"/>
          <p:cNvSpPr>
            <a:spLocks noGrp="1"/>
          </p:cNvSpPr>
          <p:nvPr>
            <p:ph idx="1"/>
          </p:nvPr>
        </p:nvSpPr>
        <p:spPr>
          <a:xfrm>
            <a:off x="279400" y="1686826"/>
            <a:ext cx="4439355" cy="5191792"/>
          </a:xfrm>
        </p:spPr>
        <p:txBody>
          <a:bodyPr>
            <a:normAutofit/>
          </a:bodyPr>
          <a:lstStyle/>
          <a:p>
            <a:r>
              <a:rPr lang="en-US" sz="2000" b="1" dirty="0">
                <a:solidFill>
                  <a:srgbClr val="12252C"/>
                </a:solidFill>
              </a:rPr>
              <a:t>Backbone Area</a:t>
            </a:r>
          </a:p>
          <a:p>
            <a:pPr lvl="1"/>
            <a:r>
              <a:rPr lang="en-US" sz="1800" dirty="0">
                <a:solidFill>
                  <a:srgbClr val="12252C"/>
                </a:solidFill>
              </a:rPr>
              <a:t>Referred to as Area 0</a:t>
            </a:r>
          </a:p>
          <a:p>
            <a:pPr lvl="1"/>
            <a:r>
              <a:rPr lang="en-US" sz="1800" dirty="0">
                <a:solidFill>
                  <a:srgbClr val="12252C"/>
                </a:solidFill>
              </a:rPr>
              <a:t>Also known as the Transit Area.</a:t>
            </a:r>
          </a:p>
          <a:p>
            <a:r>
              <a:rPr lang="en-US" sz="2000" b="1" dirty="0">
                <a:solidFill>
                  <a:srgbClr val="12252C"/>
                </a:solidFill>
              </a:rPr>
              <a:t>Regular (Standard) Areas</a:t>
            </a:r>
          </a:p>
          <a:p>
            <a:pPr lvl="1"/>
            <a:r>
              <a:rPr lang="en-US" sz="1800" dirty="0">
                <a:solidFill>
                  <a:srgbClr val="12252C"/>
                </a:solidFill>
              </a:rPr>
              <a:t>Also known as a </a:t>
            </a:r>
            <a:r>
              <a:rPr lang="en-US" sz="1800" dirty="0" err="1">
                <a:solidFill>
                  <a:srgbClr val="12252C"/>
                </a:solidFill>
              </a:rPr>
              <a:t>nonbackbone</a:t>
            </a:r>
            <a:r>
              <a:rPr lang="en-US" sz="1800" dirty="0">
                <a:solidFill>
                  <a:srgbClr val="12252C"/>
                </a:solidFill>
              </a:rPr>
              <a:t> areas.</a:t>
            </a:r>
          </a:p>
          <a:p>
            <a:pPr lvl="1"/>
            <a:r>
              <a:rPr lang="en-US" sz="1800" dirty="0">
                <a:solidFill>
                  <a:srgbClr val="12252C"/>
                </a:solidFill>
              </a:rPr>
              <a:t>All regular areas must connect to the backbone area. </a:t>
            </a:r>
          </a:p>
          <a:p>
            <a:pPr lvl="1"/>
            <a:r>
              <a:rPr lang="en-US" sz="1800" dirty="0">
                <a:solidFill>
                  <a:srgbClr val="12252C"/>
                </a:solidFill>
              </a:rPr>
              <a:t>Standard areas can be further defined as stub areas, totally stubby areas, and Not-so-stubby areas (</a:t>
            </a:r>
            <a:r>
              <a:rPr lang="en-US" sz="1800" dirty="0" err="1">
                <a:solidFill>
                  <a:srgbClr val="12252C"/>
                </a:solidFill>
              </a:rPr>
              <a:t>NSSAs</a:t>
            </a:r>
            <a:r>
              <a:rPr lang="en-US" sz="1800" dirty="0">
                <a:solidFill>
                  <a:srgbClr val="12252C"/>
                </a:solidFill>
              </a:rPr>
              <a:t>).</a:t>
            </a:r>
          </a:p>
        </p:txBody>
      </p:sp>
      <p:pic>
        <p:nvPicPr>
          <p:cNvPr id="16" name="Picture 7" descr="l01_03"/>
          <p:cNvPicPr>
            <a:picLocks noGrp="1" noChangeAspect="1" noChangeArrowheads="1"/>
          </p:cNvPicPr>
          <p:nvPr>
            <p:ph idx="10"/>
          </p:nvPr>
        </p:nvPicPr>
        <p:blipFill>
          <a:blip r:embed="rId3"/>
          <a:stretch>
            <a:fillRect/>
          </a:stretch>
        </p:blipFill>
        <p:spPr>
          <a:xfrm>
            <a:off x="4736042" y="1714694"/>
            <a:ext cx="4067175" cy="2699516"/>
          </a:xfrm>
        </p:spPr>
      </p:pic>
      <p:sp>
        <p:nvSpPr>
          <p:cNvPr id="17" name="Content Placeholder 9"/>
          <p:cNvSpPr txBox="1">
            <a:spLocks/>
          </p:cNvSpPr>
          <p:nvPr/>
        </p:nvSpPr>
        <p:spPr bwMode="auto">
          <a:xfrm>
            <a:off x="273754" y="5057422"/>
            <a:ext cx="8305800" cy="1439867"/>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688975" marR="0" lvl="2" indent="-227013"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endParaRPr kumimoji="0" lang="en-US" sz="1600" b="0" i="0" u="none" strike="noStrike" kern="0" cap="none" spc="0" normalizeH="0" baseline="0" noProof="0" dirty="0">
              <a:ln>
                <a:noFill/>
              </a:ln>
              <a:solidFill>
                <a:schemeClr val="tx1"/>
              </a:solidFill>
              <a:effectLst/>
              <a:uLnTx/>
              <a:uFillTx/>
              <a:latin typeface="+mn-lt"/>
            </a:endParaRPr>
          </a:p>
        </p:txBody>
      </p:sp>
    </p:spTree>
    <p:extLst>
      <p:ext uri="{BB962C8B-B14F-4D97-AF65-F5344CB8AC3E}">
        <p14:creationId xmlns:p14="http://schemas.microsoft.com/office/powerpoint/2010/main" val="50657674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dirty="0"/>
              <a:t>OSPF Router Types</a:t>
            </a:r>
          </a:p>
        </p:txBody>
      </p:sp>
      <p:sp>
        <p:nvSpPr>
          <p:cNvPr id="1408003" name="Rectangle 3"/>
          <p:cNvSpPr>
            <a:spLocks noGrp="1" noChangeArrowheads="1"/>
          </p:cNvSpPr>
          <p:nvPr>
            <p:ph idx="1"/>
          </p:nvPr>
        </p:nvSpPr>
        <p:spPr/>
        <p:txBody>
          <a:bodyPr>
            <a:normAutofit fontScale="92500"/>
          </a:bodyPr>
          <a:lstStyle/>
          <a:p>
            <a:r>
              <a:rPr lang="en-US" dirty="0">
                <a:solidFill>
                  <a:srgbClr val="12252C"/>
                </a:solidFill>
              </a:rPr>
              <a:t>How OSPF routers exchange information is based on:</a:t>
            </a:r>
          </a:p>
          <a:p>
            <a:pPr lvl="1"/>
            <a:r>
              <a:rPr lang="en-US" dirty="0">
                <a:solidFill>
                  <a:srgbClr val="12252C"/>
                </a:solidFill>
              </a:rPr>
              <a:t>The function of the router</a:t>
            </a:r>
          </a:p>
          <a:p>
            <a:pPr lvl="1"/>
            <a:r>
              <a:rPr lang="en-US" dirty="0">
                <a:solidFill>
                  <a:srgbClr val="12252C"/>
                </a:solidFill>
              </a:rPr>
              <a:t>The type of LSAs it can forward</a:t>
            </a:r>
          </a:p>
          <a:p>
            <a:pPr lvl="1"/>
            <a:r>
              <a:rPr lang="en-US" dirty="0">
                <a:solidFill>
                  <a:srgbClr val="12252C"/>
                </a:solidFill>
              </a:rPr>
              <a:t>The type of area it resides in</a:t>
            </a:r>
          </a:p>
          <a:p>
            <a:r>
              <a:rPr lang="en-US" dirty="0">
                <a:solidFill>
                  <a:srgbClr val="12252C"/>
                </a:solidFill>
              </a:rPr>
              <a:t>OSPF routers may function as either:</a:t>
            </a:r>
          </a:p>
          <a:p>
            <a:pPr lvl="1"/>
            <a:r>
              <a:rPr lang="en-US" dirty="0">
                <a:solidFill>
                  <a:srgbClr val="12252C"/>
                </a:solidFill>
              </a:rPr>
              <a:t>Internal router</a:t>
            </a:r>
          </a:p>
          <a:p>
            <a:pPr lvl="1"/>
            <a:r>
              <a:rPr lang="en-US" dirty="0">
                <a:solidFill>
                  <a:srgbClr val="12252C"/>
                </a:solidFill>
              </a:rPr>
              <a:t>Backbone router</a:t>
            </a:r>
          </a:p>
          <a:p>
            <a:pPr lvl="1"/>
            <a:r>
              <a:rPr lang="en-US" dirty="0">
                <a:solidFill>
                  <a:srgbClr val="12252C"/>
                </a:solidFill>
              </a:rPr>
              <a:t>Area Border Router (ABR)</a:t>
            </a:r>
          </a:p>
          <a:p>
            <a:pPr lvl="1"/>
            <a:r>
              <a:rPr lang="en-US" dirty="0">
                <a:solidFill>
                  <a:srgbClr val="12252C"/>
                </a:solidFill>
              </a:rPr>
              <a:t>Autonomous System Boundary Router (ASBR)</a:t>
            </a:r>
          </a:p>
          <a:p>
            <a:pPr marL="0" indent="0">
              <a:buNone/>
            </a:pPr>
            <a:r>
              <a:rPr lang="en-US" sz="1700" dirty="0">
                <a:solidFill>
                  <a:srgbClr val="FF0000"/>
                </a:solidFill>
              </a:rPr>
              <a:t>*Note: A router can exist as more than one router type. </a:t>
            </a:r>
          </a:p>
          <a:p>
            <a:endParaRPr lang="en-US" dirty="0">
              <a:solidFill>
                <a:srgbClr val="12252C"/>
              </a:solidFill>
            </a:endParaRPr>
          </a:p>
        </p:txBody>
      </p:sp>
    </p:spTree>
    <p:extLst>
      <p:ext uri="{BB962C8B-B14F-4D97-AF65-F5344CB8AC3E}">
        <p14:creationId xmlns:p14="http://schemas.microsoft.com/office/powerpoint/2010/main" val="338290644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dirty="0"/>
              <a:t>OSPF Router Types</a:t>
            </a:r>
          </a:p>
        </p:txBody>
      </p:sp>
      <p:grpSp>
        <p:nvGrpSpPr>
          <p:cNvPr id="15" name="Group 14"/>
          <p:cNvGrpSpPr/>
          <p:nvPr/>
        </p:nvGrpSpPr>
        <p:grpSpPr>
          <a:xfrm>
            <a:off x="381000" y="1847272"/>
            <a:ext cx="8077200" cy="3717637"/>
            <a:chOff x="381000" y="1847272"/>
            <a:chExt cx="8077200" cy="3717637"/>
          </a:xfrm>
        </p:grpSpPr>
        <p:pic>
          <p:nvPicPr>
            <p:cNvPr id="44035" name="Picture 3"/>
            <p:cNvPicPr>
              <a:picLocks noChangeAspect="1" noChangeArrowheads="1"/>
            </p:cNvPicPr>
            <p:nvPr/>
          </p:nvPicPr>
          <p:blipFill>
            <a:blip r:embed="rId3"/>
            <a:srcRect/>
            <a:stretch>
              <a:fillRect/>
            </a:stretch>
          </p:blipFill>
          <p:spPr bwMode="auto">
            <a:xfrm>
              <a:off x="685800" y="1847272"/>
              <a:ext cx="7772400" cy="3717637"/>
            </a:xfrm>
            <a:prstGeom prst="rect">
              <a:avLst/>
            </a:prstGeom>
            <a:noFill/>
            <a:ln w="9525">
              <a:noFill/>
              <a:miter lim="800000"/>
              <a:headEnd type="none" w="sm" len="sm"/>
              <a:tailEnd type="none" w="sm" len="sm"/>
            </a:ln>
          </p:spPr>
        </p:pic>
        <p:sp>
          <p:nvSpPr>
            <p:cNvPr id="1413124" name="Text Box 4"/>
            <p:cNvSpPr txBox="1">
              <a:spLocks noChangeArrowheads="1"/>
            </p:cNvSpPr>
            <p:nvPr/>
          </p:nvSpPr>
          <p:spPr bwMode="auto">
            <a:xfrm>
              <a:off x="7124700" y="3869871"/>
              <a:ext cx="990600" cy="46672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Internal Router</a:t>
              </a:r>
            </a:p>
          </p:txBody>
        </p:sp>
        <p:sp>
          <p:nvSpPr>
            <p:cNvPr id="1413125" name="Text Box 5"/>
            <p:cNvSpPr txBox="1">
              <a:spLocks noChangeArrowheads="1"/>
            </p:cNvSpPr>
            <p:nvPr/>
          </p:nvSpPr>
          <p:spPr bwMode="auto">
            <a:xfrm>
              <a:off x="381000" y="2895600"/>
              <a:ext cx="990600" cy="46672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Internal Routers</a:t>
              </a:r>
            </a:p>
          </p:txBody>
        </p:sp>
        <p:sp>
          <p:nvSpPr>
            <p:cNvPr id="1413126" name="Text Box 6"/>
            <p:cNvSpPr txBox="1">
              <a:spLocks noChangeArrowheads="1"/>
            </p:cNvSpPr>
            <p:nvPr/>
          </p:nvSpPr>
          <p:spPr bwMode="auto">
            <a:xfrm>
              <a:off x="4191000" y="3255807"/>
              <a:ext cx="990600" cy="46672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Internal Router</a:t>
              </a:r>
            </a:p>
          </p:txBody>
        </p:sp>
        <p:sp>
          <p:nvSpPr>
            <p:cNvPr id="1413127" name="Text Box 7"/>
            <p:cNvSpPr txBox="1">
              <a:spLocks noChangeArrowheads="1"/>
            </p:cNvSpPr>
            <p:nvPr/>
          </p:nvSpPr>
          <p:spPr bwMode="auto">
            <a:xfrm>
              <a:off x="3962400" y="2057400"/>
              <a:ext cx="1219200" cy="658813"/>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All Backbone Routers</a:t>
              </a:r>
            </a:p>
          </p:txBody>
        </p:sp>
        <p:grpSp>
          <p:nvGrpSpPr>
            <p:cNvPr id="2" name="Group 8"/>
            <p:cNvGrpSpPr>
              <a:grpSpLocks/>
            </p:cNvGrpSpPr>
            <p:nvPr/>
          </p:nvGrpSpPr>
          <p:grpSpPr bwMode="auto">
            <a:xfrm>
              <a:off x="2667000" y="1993900"/>
              <a:ext cx="4152900" cy="1435100"/>
              <a:chOff x="1680" y="1256"/>
              <a:chExt cx="2616" cy="904"/>
            </a:xfrm>
          </p:grpSpPr>
          <p:sp>
            <p:nvSpPr>
              <p:cNvPr id="1413129" name="Text Box 9"/>
              <p:cNvSpPr txBox="1">
                <a:spLocks noChangeArrowheads="1"/>
              </p:cNvSpPr>
              <p:nvPr/>
            </p:nvSpPr>
            <p:spPr bwMode="auto">
              <a:xfrm>
                <a:off x="1680" y="1256"/>
                <a:ext cx="768" cy="41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ABR and Backbone Router</a:t>
                </a:r>
              </a:p>
            </p:txBody>
          </p:sp>
          <p:sp>
            <p:nvSpPr>
              <p:cNvPr id="1413130" name="Text Box 10"/>
              <p:cNvSpPr txBox="1">
                <a:spLocks noChangeArrowheads="1"/>
              </p:cNvSpPr>
              <p:nvPr/>
            </p:nvSpPr>
            <p:spPr bwMode="auto">
              <a:xfrm>
                <a:off x="3528" y="1256"/>
                <a:ext cx="768" cy="41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ABR and Backbone Router</a:t>
                </a:r>
              </a:p>
            </p:txBody>
          </p:sp>
          <p:sp>
            <p:nvSpPr>
              <p:cNvPr id="44045" name="Line 11"/>
              <p:cNvSpPr>
                <a:spLocks noChangeShapeType="1"/>
              </p:cNvSpPr>
              <p:nvPr/>
            </p:nvSpPr>
            <p:spPr bwMode="auto">
              <a:xfrm>
                <a:off x="2064" y="1680"/>
                <a:ext cx="0" cy="48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sp>
            <p:nvSpPr>
              <p:cNvPr id="44046" name="Line 12"/>
              <p:cNvSpPr>
                <a:spLocks noChangeShapeType="1"/>
              </p:cNvSpPr>
              <p:nvPr/>
            </p:nvSpPr>
            <p:spPr bwMode="auto">
              <a:xfrm>
                <a:off x="3690" y="1680"/>
                <a:ext cx="0" cy="48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grpSp>
        <p:sp>
          <p:nvSpPr>
            <p:cNvPr id="1413133" name="Text Box 13"/>
            <p:cNvSpPr txBox="1">
              <a:spLocks noChangeArrowheads="1"/>
            </p:cNvSpPr>
            <p:nvPr/>
          </p:nvSpPr>
          <p:spPr bwMode="auto">
            <a:xfrm>
              <a:off x="2743200" y="4097985"/>
              <a:ext cx="1219200" cy="658813"/>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ASBR and Backbone Router</a:t>
              </a:r>
            </a:p>
          </p:txBody>
        </p:sp>
        <p:sp>
          <p:nvSpPr>
            <p:cNvPr id="1413134" name="Line 14"/>
            <p:cNvSpPr>
              <a:spLocks noChangeShapeType="1"/>
            </p:cNvSpPr>
            <p:nvPr/>
          </p:nvSpPr>
          <p:spPr bwMode="auto">
            <a:xfrm flipV="1">
              <a:off x="3771900" y="4228322"/>
              <a:ext cx="381000" cy="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grpSp>
    </p:spTree>
    <p:extLst>
      <p:ext uri="{BB962C8B-B14F-4D97-AF65-F5344CB8AC3E}">
        <p14:creationId xmlns:p14="http://schemas.microsoft.com/office/powerpoint/2010/main" val="1069068650"/>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sz="4000" dirty="0"/>
              <a:t>Internal Router</a:t>
            </a:r>
          </a:p>
        </p:txBody>
      </p:sp>
      <p:sp>
        <p:nvSpPr>
          <p:cNvPr id="45059" name="Rectangle 3"/>
          <p:cNvSpPr>
            <a:spLocks noGrp="1" noChangeArrowheads="1"/>
          </p:cNvSpPr>
          <p:nvPr>
            <p:ph idx="1"/>
          </p:nvPr>
        </p:nvSpPr>
        <p:spPr/>
        <p:txBody>
          <a:bodyPr/>
          <a:lstStyle/>
          <a:p>
            <a:pPr eaLnBrk="1" hangingPunct="1"/>
            <a:r>
              <a:rPr lang="en-US" dirty="0">
                <a:solidFill>
                  <a:schemeClr val="accent2">
                    <a:lumMod val="50000"/>
                  </a:schemeClr>
                </a:solidFill>
              </a:rPr>
              <a:t>Routers that have all their interfaces within the same area.</a:t>
            </a:r>
          </a:p>
          <a:p>
            <a:pPr eaLnBrk="1" hangingPunct="1"/>
            <a:r>
              <a:rPr lang="en-US" dirty="0">
                <a:solidFill>
                  <a:schemeClr val="accent2">
                    <a:lumMod val="50000"/>
                  </a:schemeClr>
                </a:solidFill>
              </a:rPr>
              <a:t>Internal routers in the same area:</a:t>
            </a:r>
          </a:p>
          <a:p>
            <a:pPr lvl="1"/>
            <a:r>
              <a:rPr lang="en-US" dirty="0">
                <a:solidFill>
                  <a:schemeClr val="accent2">
                    <a:lumMod val="50000"/>
                  </a:schemeClr>
                </a:solidFill>
              </a:rPr>
              <a:t>Have identical </a:t>
            </a:r>
            <a:r>
              <a:rPr lang="en-US" dirty="0" err="1">
                <a:solidFill>
                  <a:schemeClr val="accent2">
                    <a:lumMod val="50000"/>
                  </a:schemeClr>
                </a:solidFill>
              </a:rPr>
              <a:t>LSDBs</a:t>
            </a:r>
            <a:r>
              <a:rPr lang="en-US" dirty="0">
                <a:solidFill>
                  <a:schemeClr val="accent2">
                    <a:lumMod val="50000"/>
                  </a:schemeClr>
                </a:solidFill>
              </a:rPr>
              <a:t>.</a:t>
            </a:r>
          </a:p>
          <a:p>
            <a:pPr lvl="1"/>
            <a:r>
              <a:rPr lang="en-US" dirty="0">
                <a:solidFill>
                  <a:schemeClr val="accent2">
                    <a:lumMod val="50000"/>
                  </a:schemeClr>
                </a:solidFill>
              </a:rPr>
              <a:t>Run a single copy of the routing algorithm.</a:t>
            </a:r>
          </a:p>
        </p:txBody>
      </p:sp>
    </p:spTree>
    <p:extLst>
      <p:ext uri="{BB962C8B-B14F-4D97-AF65-F5344CB8AC3E}">
        <p14:creationId xmlns:p14="http://schemas.microsoft.com/office/powerpoint/2010/main" val="1134141155"/>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US" sz="3600"/>
              <a:t>Backbone Router</a:t>
            </a:r>
          </a:p>
        </p:txBody>
      </p:sp>
      <p:sp>
        <p:nvSpPr>
          <p:cNvPr id="46083" name="Rectangle 3"/>
          <p:cNvSpPr>
            <a:spLocks noGrp="1" noChangeArrowheads="1"/>
          </p:cNvSpPr>
          <p:nvPr>
            <p:ph idx="1"/>
          </p:nvPr>
        </p:nvSpPr>
        <p:spPr/>
        <p:txBody>
          <a:bodyPr/>
          <a:lstStyle/>
          <a:p>
            <a:pPr eaLnBrk="1" hangingPunct="1"/>
            <a:r>
              <a:rPr lang="en-US" dirty="0">
                <a:solidFill>
                  <a:srgbClr val="12252C"/>
                </a:solidFill>
              </a:rPr>
              <a:t>Router that sit on the perimeter of the backbone area and have at least 1 interface connected to area 0. </a:t>
            </a:r>
          </a:p>
          <a:p>
            <a:pPr eaLnBrk="1" hangingPunct="1"/>
            <a:r>
              <a:rPr lang="en-US" dirty="0">
                <a:solidFill>
                  <a:srgbClr val="12252C"/>
                </a:solidFill>
              </a:rPr>
              <a:t>OSPF design rules require that all areas be connected to a single backbone area (Area 0). </a:t>
            </a:r>
          </a:p>
          <a:p>
            <a:pPr lvl="1" eaLnBrk="1" hangingPunct="1"/>
            <a:r>
              <a:rPr lang="en-US" dirty="0">
                <a:solidFill>
                  <a:srgbClr val="12252C"/>
                </a:solidFill>
              </a:rPr>
              <a:t>Area 0 is also known as Area 0.0.0.0 </a:t>
            </a:r>
          </a:p>
          <a:p>
            <a:pPr eaLnBrk="1" hangingPunct="1"/>
            <a:r>
              <a:rPr lang="en-US" dirty="0">
                <a:solidFill>
                  <a:srgbClr val="12252C"/>
                </a:solidFill>
              </a:rPr>
              <a:t>An Area 0 router is referred to as a backbone router. </a:t>
            </a:r>
          </a:p>
          <a:p>
            <a:pPr lvl="1" eaLnBrk="1" hangingPunct="1"/>
            <a:r>
              <a:rPr lang="en-US" dirty="0">
                <a:solidFill>
                  <a:srgbClr val="12252C"/>
                </a:solidFill>
              </a:rPr>
              <a:t>Depending on where it resides in Area 0, it may also be called an Internal router, an ABR, or an ASBR.</a:t>
            </a:r>
          </a:p>
        </p:txBody>
      </p:sp>
    </p:spTree>
    <p:extLst>
      <p:ext uri="{BB962C8B-B14F-4D97-AF65-F5344CB8AC3E}">
        <p14:creationId xmlns:p14="http://schemas.microsoft.com/office/powerpoint/2010/main" val="3680649223"/>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sz="3600" dirty="0"/>
              <a:t>Area Border Router (ABR)</a:t>
            </a:r>
          </a:p>
        </p:txBody>
      </p:sp>
      <p:sp>
        <p:nvSpPr>
          <p:cNvPr id="47107" name="Rectangle 3"/>
          <p:cNvSpPr>
            <a:spLocks noGrp="1" noChangeArrowheads="1"/>
          </p:cNvSpPr>
          <p:nvPr>
            <p:ph idx="1"/>
          </p:nvPr>
        </p:nvSpPr>
        <p:spPr/>
        <p:txBody>
          <a:bodyPr>
            <a:normAutofit fontScale="92500"/>
          </a:bodyPr>
          <a:lstStyle/>
          <a:p>
            <a:r>
              <a:rPr lang="en-US" dirty="0">
                <a:solidFill>
                  <a:srgbClr val="12252C"/>
                </a:solidFill>
              </a:rPr>
              <a:t>Routers with interfaces attached to multiple areas and responsible for:</a:t>
            </a:r>
          </a:p>
          <a:p>
            <a:pPr lvl="1"/>
            <a:r>
              <a:rPr lang="en-US" dirty="0">
                <a:solidFill>
                  <a:srgbClr val="12252C"/>
                </a:solidFill>
              </a:rPr>
              <a:t>Joining areas together. </a:t>
            </a:r>
          </a:p>
          <a:p>
            <a:pPr lvl="1"/>
            <a:r>
              <a:rPr lang="en-US" dirty="0">
                <a:solidFill>
                  <a:srgbClr val="12252C"/>
                </a:solidFill>
              </a:rPr>
              <a:t>Maintaining separate link-state databases for each area.</a:t>
            </a:r>
          </a:p>
          <a:p>
            <a:pPr lvl="1"/>
            <a:r>
              <a:rPr lang="en-US" dirty="0">
                <a:solidFill>
                  <a:srgbClr val="12252C"/>
                </a:solidFill>
              </a:rPr>
              <a:t>Routing traffic destined to/arriving from other areas.</a:t>
            </a:r>
          </a:p>
          <a:p>
            <a:pPr lvl="1"/>
            <a:r>
              <a:rPr lang="en-US" dirty="0">
                <a:solidFill>
                  <a:srgbClr val="12252C"/>
                </a:solidFill>
              </a:rPr>
              <a:t>Summarizing information about </a:t>
            </a:r>
            <a:r>
              <a:rPr lang="en-CA" dirty="0">
                <a:solidFill>
                  <a:srgbClr val="12252C"/>
                </a:solidFill>
              </a:rPr>
              <a:t>each area connected and flooding the information through area 0 to the other areas connected.</a:t>
            </a:r>
          </a:p>
          <a:p>
            <a:pPr lvl="1"/>
            <a:r>
              <a:rPr lang="en-US" dirty="0">
                <a:solidFill>
                  <a:srgbClr val="12252C"/>
                </a:solidFill>
              </a:rPr>
              <a:t>In a multiarea network, a area can have one or more ABR.</a:t>
            </a:r>
          </a:p>
          <a:p>
            <a:r>
              <a:rPr lang="en-CA" dirty="0">
                <a:solidFill>
                  <a:srgbClr val="12252C"/>
                </a:solidFill>
              </a:rPr>
              <a:t>ABR cannot send LSU’s to other areas until the entire intra-area is synchronized.</a:t>
            </a:r>
            <a:endParaRPr lang="en-US" dirty="0">
              <a:solidFill>
                <a:srgbClr val="12252C"/>
              </a:solidFill>
            </a:endParaRPr>
          </a:p>
        </p:txBody>
      </p:sp>
    </p:spTree>
    <p:extLst>
      <p:ext uri="{BB962C8B-B14F-4D97-AF65-F5344CB8AC3E}">
        <p14:creationId xmlns:p14="http://schemas.microsoft.com/office/powerpoint/2010/main" val="386128228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07818" y="107575"/>
            <a:ext cx="8936181" cy="1855151"/>
          </a:xfrm>
        </p:spPr>
        <p:txBody>
          <a:bodyPr>
            <a:normAutofit/>
          </a:bodyPr>
          <a:lstStyle/>
          <a:p>
            <a:r>
              <a:rPr lang="en-US" sz="3200" dirty="0"/>
              <a:t>Autonomous System Boundary Router (ASBR)</a:t>
            </a:r>
          </a:p>
        </p:txBody>
      </p:sp>
      <p:sp>
        <p:nvSpPr>
          <p:cNvPr id="48131" name="Rectangle 3"/>
          <p:cNvSpPr>
            <a:spLocks noGrp="1" noChangeArrowheads="1"/>
          </p:cNvSpPr>
          <p:nvPr>
            <p:ph idx="1"/>
          </p:nvPr>
        </p:nvSpPr>
        <p:spPr>
          <a:xfrm>
            <a:off x="549275" y="2124363"/>
            <a:ext cx="8042276" cy="3819237"/>
          </a:xfrm>
        </p:spPr>
        <p:txBody>
          <a:bodyPr/>
          <a:lstStyle/>
          <a:p>
            <a:r>
              <a:rPr lang="en-US" dirty="0">
                <a:solidFill>
                  <a:srgbClr val="12252C"/>
                </a:solidFill>
              </a:rPr>
              <a:t>Routers that have at least one interface connected to another AS, such as a non-OSPF network.</a:t>
            </a:r>
          </a:p>
          <a:p>
            <a:r>
              <a:rPr lang="en-US" dirty="0">
                <a:solidFill>
                  <a:srgbClr val="12252C"/>
                </a:solidFill>
              </a:rPr>
              <a:t>Routers support redistribution.</a:t>
            </a:r>
          </a:p>
          <a:p>
            <a:pPr lvl="1"/>
            <a:r>
              <a:rPr lang="en-US" dirty="0">
                <a:solidFill>
                  <a:srgbClr val="12252C"/>
                </a:solidFill>
              </a:rPr>
              <a:t>They can import non-OSPF network information to the OSPF network. </a:t>
            </a:r>
          </a:p>
          <a:p>
            <a:r>
              <a:rPr lang="en-US" dirty="0">
                <a:solidFill>
                  <a:srgbClr val="12252C"/>
                </a:solidFill>
              </a:rPr>
              <a:t>Should reside in the backbone area.</a:t>
            </a:r>
          </a:p>
        </p:txBody>
      </p:sp>
    </p:spTree>
    <p:extLst>
      <p:ext uri="{BB962C8B-B14F-4D97-AF65-F5344CB8AC3E}">
        <p14:creationId xmlns:p14="http://schemas.microsoft.com/office/powerpoint/2010/main" val="116222673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p:cNvSpPr>
            <a:spLocks noGrp="1"/>
          </p:cNvSpPr>
          <p:nvPr>
            <p:ph type="title"/>
          </p:nvPr>
        </p:nvSpPr>
        <p:spPr>
          <a:xfrm>
            <a:off x="1695934" y="387890"/>
            <a:ext cx="6305066" cy="1106043"/>
          </a:xfrm>
        </p:spPr>
        <p:txBody>
          <a:bodyPr>
            <a:normAutofit/>
          </a:bodyPr>
          <a:lstStyle/>
          <a:p>
            <a:r>
              <a:rPr lang="en-US" sz="3600" dirty="0"/>
              <a:t>OSPF Router Types</a:t>
            </a:r>
          </a:p>
        </p:txBody>
      </p:sp>
      <p:pic>
        <p:nvPicPr>
          <p:cNvPr id="13" name="Picture 7" descr="l01_03"/>
          <p:cNvPicPr>
            <a:picLocks noGrp="1" noChangeAspect="1" noChangeArrowheads="1"/>
          </p:cNvPicPr>
          <p:nvPr>
            <p:ph idx="10"/>
          </p:nvPr>
        </p:nvPicPr>
        <p:blipFill>
          <a:blip r:embed="rId3"/>
          <a:stretch>
            <a:fillRect/>
          </a:stretch>
        </p:blipFill>
        <p:spPr>
          <a:xfrm>
            <a:off x="5176797" y="2097253"/>
            <a:ext cx="3805318" cy="2003136"/>
          </a:xfrm>
        </p:spPr>
      </p:pic>
      <p:sp>
        <p:nvSpPr>
          <p:cNvPr id="15" name="Content Placeholder 14"/>
          <p:cNvSpPr>
            <a:spLocks noGrp="1"/>
          </p:cNvSpPr>
          <p:nvPr>
            <p:ph idx="11"/>
          </p:nvPr>
        </p:nvSpPr>
        <p:spPr>
          <a:xfrm>
            <a:off x="279400" y="1647989"/>
            <a:ext cx="5193145" cy="3015674"/>
          </a:xfrm>
        </p:spPr>
        <p:txBody>
          <a:bodyPr>
            <a:normAutofit/>
          </a:bodyPr>
          <a:lstStyle/>
          <a:p>
            <a:r>
              <a:rPr lang="en-US" dirty="0">
                <a:solidFill>
                  <a:srgbClr val="12252C"/>
                </a:solidFill>
              </a:rPr>
              <a:t>Routers A, B, C, D and E are backbone routers.</a:t>
            </a:r>
          </a:p>
          <a:p>
            <a:pPr lvl="1"/>
            <a:r>
              <a:rPr lang="en-US" dirty="0">
                <a:solidFill>
                  <a:srgbClr val="12252C"/>
                </a:solidFill>
              </a:rPr>
              <a:t>Backbone routers make up Area 0.</a:t>
            </a:r>
          </a:p>
          <a:p>
            <a:r>
              <a:rPr lang="en-US" dirty="0">
                <a:solidFill>
                  <a:srgbClr val="12252C"/>
                </a:solidFill>
              </a:rPr>
              <a:t>Routers C, D and E are area border routers (ABRs).</a:t>
            </a:r>
          </a:p>
          <a:p>
            <a:pPr lvl="1"/>
            <a:r>
              <a:rPr lang="en-US" dirty="0">
                <a:solidFill>
                  <a:srgbClr val="12252C"/>
                </a:solidFill>
              </a:rPr>
              <a:t>ABRs attach all other areas to Area 0.</a:t>
            </a:r>
          </a:p>
        </p:txBody>
      </p:sp>
      <p:sp>
        <p:nvSpPr>
          <p:cNvPr id="5" name="Content Placeholder 14"/>
          <p:cNvSpPr txBox="1">
            <a:spLocks/>
          </p:cNvSpPr>
          <p:nvPr/>
        </p:nvSpPr>
        <p:spPr>
          <a:xfrm>
            <a:off x="203015" y="4663663"/>
            <a:ext cx="8432985" cy="1570883"/>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461963" indent="-236538" algn="l" defTabSz="914400" rtl="0" eaLnBrk="1" latinLnBrk="0" hangingPunct="1">
              <a:spcBef>
                <a:spcPts val="600"/>
              </a:spcBef>
              <a:buClr>
                <a:schemeClr val="accent1">
                  <a:lumMod val="75000"/>
                </a:schemeClr>
              </a:buClr>
              <a:buSzPct val="110000"/>
              <a:buFont typeface="Arial" pitchFamily="34" charset="0"/>
              <a:buChar char="•"/>
              <a:defRPr sz="2000" kern="1200">
                <a:solidFill>
                  <a:schemeClr val="tx1">
                    <a:lumMod val="65000"/>
                    <a:lumOff val="35000"/>
                  </a:schemeClr>
                </a:solidFill>
                <a:latin typeface="+mn-lt"/>
                <a:ea typeface="+mn-ea"/>
                <a:cs typeface="+mn-cs"/>
              </a:defRPr>
            </a:lvl2pPr>
            <a:lvl3pPr marL="688975" indent="-22701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3pPr>
            <a:lvl4pPr marL="565150" indent="176213" algn="l" defTabSz="914400" rtl="0" eaLnBrk="1" latinLnBrk="0" hangingPunct="1">
              <a:spcBef>
                <a:spcPts val="600"/>
              </a:spcBef>
              <a:buClr>
                <a:schemeClr val="accent1">
                  <a:lumMod val="75000"/>
                </a:schemeClr>
              </a:buClr>
              <a:buSzPct val="110000"/>
              <a:buFont typeface="Arial" pitchFamily="34" charset="0"/>
              <a:buChar char="•"/>
              <a:defRPr sz="1800" kern="1200">
                <a:solidFill>
                  <a:schemeClr val="tx1">
                    <a:lumMod val="65000"/>
                    <a:lumOff val="35000"/>
                  </a:schemeClr>
                </a:solidFill>
                <a:latin typeface="+mn-lt"/>
                <a:ea typeface="+mn-ea"/>
                <a:cs typeface="+mn-cs"/>
              </a:defRPr>
            </a:lvl4pPr>
            <a:lvl5pPr marL="744538" indent="16986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dirty="0">
                <a:solidFill>
                  <a:srgbClr val="12252C"/>
                </a:solidFill>
              </a:rPr>
              <a:t>Routers A, B, F, G, and H are internal routers.</a:t>
            </a:r>
          </a:p>
          <a:p>
            <a:pPr lvl="1"/>
            <a:r>
              <a:rPr lang="en-US" dirty="0">
                <a:solidFill>
                  <a:srgbClr val="12252C"/>
                </a:solidFill>
              </a:rPr>
              <a:t>Internal routers are completely within an area and do not interconnect to any other area or autonomous system (AS).</a:t>
            </a:r>
          </a:p>
        </p:txBody>
      </p:sp>
    </p:spTree>
    <p:extLst>
      <p:ext uri="{BB962C8B-B14F-4D97-AF65-F5344CB8AC3E}">
        <p14:creationId xmlns:p14="http://schemas.microsoft.com/office/powerpoint/2010/main" val="190366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 and BDR Routers</a:t>
            </a:r>
          </a:p>
        </p:txBody>
      </p:sp>
      <p:sp>
        <p:nvSpPr>
          <p:cNvPr id="3" name="Content Placeholder 2"/>
          <p:cNvSpPr>
            <a:spLocks noGrp="1"/>
          </p:cNvSpPr>
          <p:nvPr>
            <p:ph idx="1"/>
          </p:nvPr>
        </p:nvSpPr>
        <p:spPr/>
        <p:txBody>
          <a:bodyPr>
            <a:normAutofit fontScale="92500" lnSpcReduction="10000"/>
          </a:bodyPr>
          <a:lstStyle/>
          <a:p>
            <a:r>
              <a:rPr lang="en-US" dirty="0">
                <a:solidFill>
                  <a:srgbClr val="12252C"/>
                </a:solidFill>
              </a:rPr>
              <a:t>To reduce the amount of OSPF traffic on multiaccess broadcast networks such as Ethernet, OSPF elects:</a:t>
            </a:r>
          </a:p>
          <a:p>
            <a:pPr lvl="1"/>
            <a:r>
              <a:rPr lang="en-US" dirty="0">
                <a:solidFill>
                  <a:srgbClr val="12252C"/>
                </a:solidFill>
              </a:rPr>
              <a:t>A Designated Router (DR)</a:t>
            </a:r>
          </a:p>
          <a:p>
            <a:pPr lvl="1"/>
            <a:r>
              <a:rPr lang="en-US" dirty="0">
                <a:solidFill>
                  <a:srgbClr val="12252C"/>
                </a:solidFill>
              </a:rPr>
              <a:t>A Backup Designated Router (BDR) </a:t>
            </a:r>
          </a:p>
          <a:p>
            <a:r>
              <a:rPr lang="en-US" dirty="0">
                <a:solidFill>
                  <a:srgbClr val="12252C"/>
                </a:solidFill>
              </a:rPr>
              <a:t>The DR is responsible for updating all other OSPF routers (called </a:t>
            </a:r>
            <a:r>
              <a:rPr lang="en-US" dirty="0" err="1">
                <a:solidFill>
                  <a:srgbClr val="12252C"/>
                </a:solidFill>
              </a:rPr>
              <a:t>DROTHERs</a:t>
            </a:r>
            <a:r>
              <a:rPr lang="en-US" dirty="0">
                <a:solidFill>
                  <a:srgbClr val="12252C"/>
                </a:solidFill>
              </a:rPr>
              <a:t>) when a change occurs in the multiaccess network. </a:t>
            </a:r>
          </a:p>
          <a:p>
            <a:pPr lvl="1"/>
            <a:r>
              <a:rPr lang="en-US" dirty="0">
                <a:solidFill>
                  <a:srgbClr val="12252C"/>
                </a:solidFill>
              </a:rPr>
              <a:t>The BDR monitors the DR and takes over should the DR fail. </a:t>
            </a:r>
          </a:p>
          <a:p>
            <a:r>
              <a:rPr lang="en-US" dirty="0">
                <a:solidFill>
                  <a:srgbClr val="12252C"/>
                </a:solidFill>
              </a:rPr>
              <a:t>A router connected to multiple broadcast networks can be a DR on one segment and a regular (</a:t>
            </a:r>
            <a:r>
              <a:rPr lang="en-US" dirty="0" err="1">
                <a:solidFill>
                  <a:srgbClr val="12252C"/>
                </a:solidFill>
              </a:rPr>
              <a:t>DROTHER</a:t>
            </a:r>
            <a:r>
              <a:rPr lang="en-US" dirty="0">
                <a:solidFill>
                  <a:srgbClr val="12252C"/>
                </a:solidFill>
              </a:rPr>
              <a:t>) router on another segment.</a:t>
            </a:r>
          </a:p>
          <a:p>
            <a:pPr lvl="1"/>
            <a:endParaRPr lang="en-US" dirty="0">
              <a:solidFill>
                <a:srgbClr val="12252C"/>
              </a:solidFill>
            </a:endParaRPr>
          </a:p>
          <a:p>
            <a:endParaRPr lang="en-US" dirty="0">
              <a:solidFill>
                <a:srgbClr val="12252C"/>
              </a:solidFill>
            </a:endParaRPr>
          </a:p>
        </p:txBody>
      </p:sp>
    </p:spTree>
    <p:extLst>
      <p:ext uri="{BB962C8B-B14F-4D97-AF65-F5344CB8AC3E}">
        <p14:creationId xmlns:p14="http://schemas.microsoft.com/office/powerpoint/2010/main" val="24836259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US" dirty="0"/>
              <a:t>OSPF Metric Calculation</a:t>
            </a:r>
          </a:p>
        </p:txBody>
      </p:sp>
      <p:sp>
        <p:nvSpPr>
          <p:cNvPr id="1372163" name="Rectangle 3"/>
          <p:cNvSpPr>
            <a:spLocks noGrp="1" noChangeArrowheads="1"/>
          </p:cNvSpPr>
          <p:nvPr>
            <p:ph idx="1"/>
          </p:nvPr>
        </p:nvSpPr>
        <p:spPr>
          <a:xfrm>
            <a:off x="279400" y="1444532"/>
            <a:ext cx="5526575" cy="4945514"/>
          </a:xfrm>
        </p:spPr>
        <p:txBody>
          <a:bodyPr>
            <a:normAutofit/>
          </a:bodyPr>
          <a:lstStyle/>
          <a:p>
            <a:r>
              <a:rPr lang="en-US" dirty="0">
                <a:solidFill>
                  <a:srgbClr val="12252C"/>
                </a:solidFill>
              </a:rPr>
              <a:t>The OSPF metric calculation is based on cost.</a:t>
            </a:r>
          </a:p>
          <a:p>
            <a:r>
              <a:rPr lang="en-US" dirty="0">
                <a:solidFill>
                  <a:srgbClr val="12252C"/>
                </a:solidFill>
              </a:rPr>
              <a:t>Cost is an indication of the overhead required to send packets across a certain interface. </a:t>
            </a:r>
          </a:p>
          <a:p>
            <a:r>
              <a:rPr lang="en-US" dirty="0">
                <a:solidFill>
                  <a:srgbClr val="12252C"/>
                </a:solidFill>
              </a:rPr>
              <a:t>The cost of an interface is inversely proportional to the bandwidth of that interface.</a:t>
            </a:r>
          </a:p>
          <a:p>
            <a:pPr lvl="1"/>
            <a:r>
              <a:rPr lang="en-US" dirty="0">
                <a:solidFill>
                  <a:srgbClr val="12252C"/>
                </a:solidFill>
              </a:rPr>
              <a:t>A higher bandwidth is attributed a lower cost. </a:t>
            </a:r>
          </a:p>
          <a:p>
            <a:pPr lvl="1"/>
            <a:r>
              <a:rPr lang="en-US" dirty="0">
                <a:solidFill>
                  <a:srgbClr val="12252C"/>
                </a:solidFill>
              </a:rPr>
              <a:t>A lower bandwidth is attributed a higher cost. </a:t>
            </a:r>
          </a:p>
        </p:txBody>
      </p:sp>
      <p:grpSp>
        <p:nvGrpSpPr>
          <p:cNvPr id="10" name="Group 9"/>
          <p:cNvGrpSpPr/>
          <p:nvPr/>
        </p:nvGrpSpPr>
        <p:grpSpPr>
          <a:xfrm>
            <a:off x="6536923" y="1635350"/>
            <a:ext cx="1678207" cy="4337944"/>
            <a:chOff x="6104972" y="1193546"/>
            <a:chExt cx="1678207" cy="4964476"/>
          </a:xfrm>
        </p:grpSpPr>
        <p:sp>
          <p:nvSpPr>
            <p:cNvPr id="23" name="Up-Down Arrow 22"/>
            <p:cNvSpPr/>
            <p:nvPr/>
          </p:nvSpPr>
          <p:spPr bwMode="auto">
            <a:xfrm>
              <a:off x="6513689" y="1512707"/>
              <a:ext cx="1081616" cy="4244623"/>
            </a:xfrm>
            <a:prstGeom prst="upDownArrow">
              <a:avLst>
                <a:gd name="adj1" fmla="val 59655"/>
                <a:gd name="adj2" fmla="val 53743"/>
              </a:avLst>
            </a:prstGeom>
            <a:solidFill>
              <a:schemeClr val="accent1"/>
            </a:solidFill>
            <a:ln w="9525" cap="flat" cmpd="sng" algn="ctr">
              <a:solidFill>
                <a:schemeClr val="tx1"/>
              </a:solidFill>
              <a:prstDash val="solid"/>
              <a:round/>
              <a:headEnd type="none" w="med" len="med"/>
              <a:tailEnd type="none" w="med" len="med"/>
            </a:ln>
            <a:effectLst/>
          </p:spPr>
          <p:txBody>
            <a:bodyPr vert="vert270" wrap="square" lIns="82124" tIns="41061" rIns="82124" bIns="41061" numCol="1" rtlCol="0" anchor="ctr" anchorCtr="1"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2400" b="1" i="0" u="none" strike="noStrike" cap="none" normalizeH="0" baseline="0" dirty="0">
                  <a:ln>
                    <a:noFill/>
                  </a:ln>
                  <a:solidFill>
                    <a:srgbClr val="FFFF00"/>
                  </a:solidFill>
                  <a:effectLst/>
                  <a:latin typeface="Tahoma" pitchFamily="34" charset="0"/>
                  <a:cs typeface="Tahoma" pitchFamily="34" charset="0"/>
                </a:rPr>
                <a:t>Bandwidth</a:t>
              </a:r>
            </a:p>
          </p:txBody>
        </p:sp>
        <p:sp>
          <p:nvSpPr>
            <p:cNvPr id="24" name="TextBox 23"/>
            <p:cNvSpPr txBox="1"/>
            <p:nvPr/>
          </p:nvSpPr>
          <p:spPr>
            <a:xfrm>
              <a:off x="6104972" y="1608741"/>
              <a:ext cx="689837" cy="422675"/>
            </a:xfrm>
            <a:prstGeom prst="rect">
              <a:avLst/>
            </a:prstGeom>
            <a:noFill/>
          </p:spPr>
          <p:txBody>
            <a:bodyPr wrap="none" rtlCol="0">
              <a:spAutoFit/>
            </a:bodyPr>
            <a:lstStyle/>
            <a:p>
              <a:r>
                <a:rPr lang="en-US" sz="1800" dirty="0">
                  <a:solidFill>
                    <a:srgbClr val="12252C"/>
                  </a:solidFill>
                  <a:effectLst>
                    <a:outerShdw blurRad="38100" dist="38100" dir="2700000" algn="tl">
                      <a:srgbClr val="000000">
                        <a:alpha val="43137"/>
                      </a:srgbClr>
                    </a:outerShdw>
                  </a:effectLst>
                </a:rPr>
                <a:t>High</a:t>
              </a:r>
            </a:p>
          </p:txBody>
        </p:sp>
        <p:sp>
          <p:nvSpPr>
            <p:cNvPr id="25" name="TextBox 24"/>
            <p:cNvSpPr txBox="1"/>
            <p:nvPr/>
          </p:nvSpPr>
          <p:spPr>
            <a:xfrm>
              <a:off x="6158150" y="5330151"/>
              <a:ext cx="613645" cy="422675"/>
            </a:xfrm>
            <a:prstGeom prst="rect">
              <a:avLst/>
            </a:prstGeom>
            <a:noFill/>
          </p:spPr>
          <p:txBody>
            <a:bodyPr wrap="none" rtlCol="0">
              <a:spAutoFit/>
            </a:bodyPr>
            <a:lstStyle/>
            <a:p>
              <a:r>
                <a:rPr lang="en-US" sz="1800" dirty="0">
                  <a:solidFill>
                    <a:srgbClr val="12252C"/>
                  </a:solidFill>
                  <a:effectLst>
                    <a:outerShdw blurRad="38100" dist="38100" dir="2700000" algn="tl">
                      <a:srgbClr val="000000">
                        <a:alpha val="43137"/>
                      </a:srgbClr>
                    </a:outerShdw>
                  </a:effectLst>
                </a:rPr>
                <a:t>Low</a:t>
              </a:r>
            </a:p>
          </p:txBody>
        </p:sp>
        <p:sp>
          <p:nvSpPr>
            <p:cNvPr id="26" name="TextBox 25"/>
            <p:cNvSpPr txBox="1"/>
            <p:nvPr/>
          </p:nvSpPr>
          <p:spPr>
            <a:xfrm>
              <a:off x="6385877" y="1193546"/>
              <a:ext cx="1351652" cy="341632"/>
            </a:xfrm>
            <a:prstGeom prst="rect">
              <a:avLst/>
            </a:prstGeom>
            <a:noFill/>
          </p:spPr>
          <p:txBody>
            <a:bodyPr wrap="none" rtlCol="0">
              <a:spAutoFit/>
            </a:bodyPr>
            <a:lstStyle/>
            <a:p>
              <a:r>
                <a:rPr lang="en-US" sz="1800" dirty="0">
                  <a:effectLst>
                    <a:outerShdw blurRad="38100" dist="38100" dir="2700000" algn="tl">
                      <a:srgbClr val="000000">
                        <a:alpha val="43137"/>
                      </a:srgbClr>
                    </a:outerShdw>
                  </a:effectLst>
                </a:rPr>
                <a:t>Lower Cost</a:t>
              </a:r>
            </a:p>
          </p:txBody>
        </p:sp>
        <p:sp>
          <p:nvSpPr>
            <p:cNvPr id="27" name="TextBox 26"/>
            <p:cNvSpPr txBox="1"/>
            <p:nvPr/>
          </p:nvSpPr>
          <p:spPr>
            <a:xfrm>
              <a:off x="6380231" y="5816390"/>
              <a:ext cx="1402948" cy="341632"/>
            </a:xfrm>
            <a:prstGeom prst="rect">
              <a:avLst/>
            </a:prstGeom>
            <a:noFill/>
          </p:spPr>
          <p:txBody>
            <a:bodyPr wrap="none" rtlCol="0">
              <a:spAutoFit/>
            </a:bodyPr>
            <a:lstStyle/>
            <a:p>
              <a:r>
                <a:rPr lang="en-US" sz="1800" dirty="0">
                  <a:effectLst>
                    <a:outerShdw blurRad="38100" dist="38100" dir="2700000" algn="tl">
                      <a:srgbClr val="000000">
                        <a:alpha val="43137"/>
                      </a:srgbClr>
                    </a:outerShdw>
                  </a:effectLst>
                </a:rPr>
                <a:t>Higher Cost</a:t>
              </a:r>
            </a:p>
          </p:txBody>
        </p:sp>
      </p:grpSp>
    </p:spTree>
    <p:extLst>
      <p:ext uri="{BB962C8B-B14F-4D97-AF65-F5344CB8AC3E}">
        <p14:creationId xmlns:p14="http://schemas.microsoft.com/office/powerpoint/2010/main" val="1574053913"/>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919913" y="509543"/>
            <a:ext cx="5239327" cy="740664"/>
          </a:xfrm>
        </p:spPr>
        <p:txBody>
          <a:bodyPr>
            <a:normAutofit fontScale="90000"/>
          </a:bodyPr>
          <a:lstStyle/>
          <a:p>
            <a:r>
              <a:rPr lang="en-US" dirty="0"/>
              <a:t>OSPF Cost Formula</a:t>
            </a:r>
          </a:p>
        </p:txBody>
      </p:sp>
      <p:sp>
        <p:nvSpPr>
          <p:cNvPr id="1373187" name="Rectangle 3"/>
          <p:cNvSpPr>
            <a:spLocks noGrp="1" noChangeArrowheads="1"/>
          </p:cNvSpPr>
          <p:nvPr>
            <p:ph idx="10"/>
          </p:nvPr>
        </p:nvSpPr>
        <p:spPr>
          <a:xfrm>
            <a:off x="279400" y="1370731"/>
            <a:ext cx="8520354" cy="2716908"/>
          </a:xfrm>
        </p:spPr>
        <p:txBody>
          <a:bodyPr/>
          <a:lstStyle/>
          <a:p>
            <a:r>
              <a:rPr lang="en-US" b="1" dirty="0">
                <a:solidFill>
                  <a:schemeClr val="tx1"/>
                </a:solidFill>
              </a:rPr>
              <a:t>Cost = 100,000,000 / Bandwidth (bps)</a:t>
            </a:r>
          </a:p>
          <a:p>
            <a:r>
              <a:rPr lang="en-US" dirty="0">
                <a:solidFill>
                  <a:schemeClr val="tx1"/>
                </a:solidFill>
              </a:rPr>
              <a:t>For example: </a:t>
            </a:r>
          </a:p>
          <a:p>
            <a:pPr lvl="1"/>
            <a:r>
              <a:rPr lang="en-US" dirty="0" err="1">
                <a:solidFill>
                  <a:schemeClr val="tx1"/>
                </a:solidFill>
              </a:rPr>
              <a:t>10BaseT</a:t>
            </a:r>
            <a:r>
              <a:rPr lang="en-US" dirty="0">
                <a:solidFill>
                  <a:schemeClr val="tx1"/>
                </a:solidFill>
              </a:rPr>
              <a:t>	=  100,000,000 / 10,000,000	= </a:t>
            </a:r>
            <a:r>
              <a:rPr lang="en-US" b="1" dirty="0">
                <a:solidFill>
                  <a:schemeClr val="tx1"/>
                </a:solidFill>
              </a:rPr>
              <a:t>10 </a:t>
            </a:r>
          </a:p>
          <a:p>
            <a:pPr lvl="1"/>
            <a:r>
              <a:rPr lang="en-US" dirty="0">
                <a:solidFill>
                  <a:schemeClr val="tx1"/>
                </a:solidFill>
              </a:rPr>
              <a:t>T1		=  100,000,000 / 1,544,000	= </a:t>
            </a:r>
            <a:r>
              <a:rPr lang="en-US" b="1" dirty="0">
                <a:solidFill>
                  <a:schemeClr val="tx1"/>
                </a:solidFill>
              </a:rPr>
              <a:t>64</a:t>
            </a:r>
          </a:p>
        </p:txBody>
      </p:sp>
      <p:grpSp>
        <p:nvGrpSpPr>
          <p:cNvPr id="7" name="Group 6"/>
          <p:cNvGrpSpPr/>
          <p:nvPr/>
        </p:nvGrpSpPr>
        <p:grpSpPr>
          <a:xfrm>
            <a:off x="831273" y="3427238"/>
            <a:ext cx="7319818" cy="2723310"/>
            <a:chOff x="2120900" y="3271910"/>
            <a:chExt cx="6134453" cy="2906640"/>
          </a:xfrm>
        </p:grpSpPr>
        <p:pic>
          <p:nvPicPr>
            <p:cNvPr id="1373189" name="Picture 5"/>
            <p:cNvPicPr>
              <a:picLocks noChangeAspect="1" noChangeArrowheads="1"/>
            </p:cNvPicPr>
            <p:nvPr/>
          </p:nvPicPr>
          <p:blipFill>
            <a:blip r:embed="rId3"/>
            <a:srcRect/>
            <a:stretch>
              <a:fillRect/>
            </a:stretch>
          </p:blipFill>
          <p:spPr bwMode="auto">
            <a:xfrm>
              <a:off x="2120900" y="3271910"/>
              <a:ext cx="5105400" cy="2906640"/>
            </a:xfrm>
            <a:prstGeom prst="rect">
              <a:avLst/>
            </a:prstGeom>
            <a:noFill/>
            <a:ln w="9525">
              <a:noFill/>
              <a:miter lim="800000"/>
              <a:headEnd type="none" w="sm" len="sm"/>
              <a:tailEnd type="none" w="sm" len="sm"/>
            </a:ln>
          </p:spPr>
        </p:pic>
        <p:pic>
          <p:nvPicPr>
            <p:cNvPr id="138241" name="Picture 1"/>
            <p:cNvPicPr>
              <a:picLocks noChangeAspect="1" noChangeArrowheads="1"/>
            </p:cNvPicPr>
            <p:nvPr/>
          </p:nvPicPr>
          <p:blipFill>
            <a:blip r:embed="rId4"/>
            <a:srcRect/>
            <a:stretch>
              <a:fillRect/>
            </a:stretch>
          </p:blipFill>
          <p:spPr bwMode="auto">
            <a:xfrm>
              <a:off x="7530179" y="3318933"/>
              <a:ext cx="725174" cy="2842683"/>
            </a:xfrm>
            <a:prstGeom prst="rect">
              <a:avLst/>
            </a:prstGeom>
            <a:noFill/>
            <a:ln w="9525">
              <a:noFill/>
              <a:miter lim="800000"/>
              <a:headEnd/>
              <a:tailEnd/>
            </a:ln>
          </p:spPr>
        </p:pic>
      </p:grpSp>
    </p:spTree>
    <p:extLst>
      <p:ext uri="{BB962C8B-B14F-4D97-AF65-F5344CB8AC3E}">
        <p14:creationId xmlns:p14="http://schemas.microsoft.com/office/powerpoint/2010/main" val="55847610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2"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marL="0" marR="0" lvl="0" indent="0" algn="l" defTabSz="814388" rtl="0" eaLnBrk="1" fontAlgn="base" latinLnBrk="0" hangingPunct="1">
              <a:lnSpc>
                <a:spcPct val="90000"/>
              </a:lnSpc>
              <a:spcBef>
                <a:spcPct val="0"/>
              </a:spcBef>
              <a:spcAft>
                <a:spcPct val="0"/>
              </a:spcAft>
              <a:buClrTx/>
              <a:buSzTx/>
              <a:buFontTx/>
              <a:buNone/>
              <a:tabLst/>
              <a:defRPr/>
            </a:pPr>
            <a:r>
              <a:rPr kumimoji="0" lang="en-US" sz="2800" b="1" i="0" u="none" strike="noStrike" kern="0" cap="none" spc="0" normalizeH="0" baseline="0" noProof="0" dirty="0">
                <a:ln>
                  <a:noFill/>
                </a:ln>
                <a:solidFill>
                  <a:schemeClr val="bg1"/>
                </a:solidFill>
                <a:effectLst/>
                <a:uLnTx/>
                <a:uFillTx/>
                <a:latin typeface="+mj-lt"/>
                <a:ea typeface="+mj-ea"/>
                <a:cs typeface="+mj-cs"/>
              </a:rPr>
              <a:t>OSPF Packets</a:t>
            </a:r>
            <a:endParaRPr kumimoji="0" lang="en-US" sz="3000" b="0" i="0" u="none" strike="noStrike" kern="0" cap="none" spc="0" normalizeH="0" baseline="0" noProof="0" dirty="0">
              <a:ln>
                <a:noFill/>
              </a:ln>
              <a:solidFill>
                <a:schemeClr val="bg1"/>
              </a:solidFill>
              <a:effectLst/>
              <a:uLnTx/>
              <a:uFillTx/>
              <a:latin typeface="+mj-lt"/>
              <a:ea typeface="+mj-ea"/>
              <a:cs typeface="+mj-cs"/>
            </a:endParaRPr>
          </a:p>
        </p:txBody>
      </p:sp>
    </p:spTree>
    <p:extLst>
      <p:ext uri="{BB962C8B-B14F-4D97-AF65-F5344CB8AC3E}">
        <p14:creationId xmlns:p14="http://schemas.microsoft.com/office/powerpoint/2010/main" val="363728133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OSPF Packet</a:t>
            </a:r>
          </a:p>
        </p:txBody>
      </p:sp>
      <p:sp>
        <p:nvSpPr>
          <p:cNvPr id="5" name="Content Placeholder 4"/>
          <p:cNvSpPr>
            <a:spLocks noGrp="1"/>
          </p:cNvSpPr>
          <p:nvPr>
            <p:ph idx="1"/>
          </p:nvPr>
        </p:nvSpPr>
        <p:spPr/>
        <p:txBody>
          <a:bodyPr/>
          <a:lstStyle/>
          <a:p>
            <a:r>
              <a:rPr lang="en-US" dirty="0">
                <a:solidFill>
                  <a:srgbClr val="12252C"/>
                </a:solidFill>
              </a:rPr>
              <a:t>OSPF packets are used to perform several functions, including:</a:t>
            </a:r>
          </a:p>
          <a:p>
            <a:pPr lvl="1"/>
            <a:r>
              <a:rPr lang="en-US" dirty="0">
                <a:solidFill>
                  <a:srgbClr val="12252C"/>
                </a:solidFill>
              </a:rPr>
              <a:t>Neighbor discovery, to form adjacencies.</a:t>
            </a:r>
          </a:p>
          <a:p>
            <a:pPr lvl="1"/>
            <a:r>
              <a:rPr lang="en-US" dirty="0">
                <a:solidFill>
                  <a:srgbClr val="12252C"/>
                </a:solidFill>
              </a:rPr>
              <a:t>Flooding link-state information, to facilitate </a:t>
            </a:r>
            <a:r>
              <a:rPr lang="en-US" dirty="0" err="1">
                <a:solidFill>
                  <a:srgbClr val="12252C"/>
                </a:solidFill>
              </a:rPr>
              <a:t>LSDBs</a:t>
            </a:r>
            <a:r>
              <a:rPr lang="en-US" dirty="0">
                <a:solidFill>
                  <a:srgbClr val="12252C"/>
                </a:solidFill>
              </a:rPr>
              <a:t> being built in each router.</a:t>
            </a:r>
          </a:p>
          <a:p>
            <a:pPr lvl="1"/>
            <a:r>
              <a:rPr lang="en-US" dirty="0">
                <a:solidFill>
                  <a:srgbClr val="12252C"/>
                </a:solidFill>
              </a:rPr>
              <a:t>Running SPF to calculate the shortest path to all known destinations.</a:t>
            </a:r>
          </a:p>
          <a:p>
            <a:pPr lvl="1"/>
            <a:r>
              <a:rPr lang="en-US" dirty="0">
                <a:solidFill>
                  <a:srgbClr val="12252C"/>
                </a:solidFill>
              </a:rPr>
              <a:t>Populating the routing table with the best routes to all known destinations.</a:t>
            </a:r>
            <a:endParaRPr lang="en-CA" dirty="0">
              <a:solidFill>
                <a:srgbClr val="12252C"/>
              </a:solidFill>
              <a:cs typeface="Arial" pitchFamily="34" charset="0"/>
            </a:endParaRPr>
          </a:p>
          <a:p>
            <a:endParaRPr lang="en-US" dirty="0">
              <a:solidFill>
                <a:srgbClr val="12252C"/>
              </a:solidFill>
            </a:endParaRPr>
          </a:p>
        </p:txBody>
      </p:sp>
    </p:spTree>
    <p:extLst>
      <p:ext uri="{BB962C8B-B14F-4D97-AF65-F5344CB8AC3E}">
        <p14:creationId xmlns:p14="http://schemas.microsoft.com/office/powerpoint/2010/main" val="2956456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65198" y="515311"/>
            <a:ext cx="6696364" cy="740664"/>
          </a:xfrm>
        </p:spPr>
        <p:txBody>
          <a:bodyPr>
            <a:normAutofit fontScale="90000"/>
          </a:bodyPr>
          <a:lstStyle/>
          <a:p>
            <a:pPr algn="l"/>
            <a:r>
              <a:rPr lang="en-US" dirty="0"/>
              <a:t>OSPF Packet Types</a:t>
            </a:r>
          </a:p>
        </p:txBody>
      </p:sp>
      <p:graphicFrame>
        <p:nvGraphicFramePr>
          <p:cNvPr id="10" name="Content Placeholder 9"/>
          <p:cNvGraphicFramePr>
            <a:graphicFrameLocks noGrp="1"/>
          </p:cNvGraphicFramePr>
          <p:nvPr>
            <p:ph idx="11"/>
            <p:extLst>
              <p:ext uri="{D42A27DB-BD31-4B8C-83A1-F6EECF244321}">
                <p14:modId xmlns:p14="http://schemas.microsoft.com/office/powerpoint/2010/main" val="2033878284"/>
              </p:ext>
            </p:extLst>
          </p:nvPr>
        </p:nvGraphicFramePr>
        <p:xfrm>
          <a:off x="388646" y="1893384"/>
          <a:ext cx="8340499" cy="4379209"/>
        </p:xfrm>
        <a:graphic>
          <a:graphicData uri="http://schemas.openxmlformats.org/drawingml/2006/table">
            <a:tbl>
              <a:tblPr firstRow="1" bandRow="1">
                <a:tableStyleId>{5C22544A-7EE6-4342-B048-85BDC9FD1C3A}</a:tableStyleId>
              </a:tblPr>
              <a:tblGrid>
                <a:gridCol w="1788470">
                  <a:extLst>
                    <a:ext uri="{9D8B030D-6E8A-4147-A177-3AD203B41FA5}">
                      <a16:colId xmlns:a16="http://schemas.microsoft.com/office/drawing/2014/main" val="20000"/>
                    </a:ext>
                  </a:extLst>
                </a:gridCol>
                <a:gridCol w="2429621">
                  <a:extLst>
                    <a:ext uri="{9D8B030D-6E8A-4147-A177-3AD203B41FA5}">
                      <a16:colId xmlns:a16="http://schemas.microsoft.com/office/drawing/2014/main" val="20001"/>
                    </a:ext>
                  </a:extLst>
                </a:gridCol>
                <a:gridCol w="4122408">
                  <a:extLst>
                    <a:ext uri="{9D8B030D-6E8A-4147-A177-3AD203B41FA5}">
                      <a16:colId xmlns:a16="http://schemas.microsoft.com/office/drawing/2014/main" val="20002"/>
                    </a:ext>
                  </a:extLst>
                </a:gridCol>
              </a:tblGrid>
              <a:tr h="51726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800" kern="1200" dirty="0"/>
                        <a:t>Type</a:t>
                      </a:r>
                      <a:endParaRPr lang="en-US" sz="1800" kern="1200" dirty="0">
                        <a:solidFill>
                          <a:schemeClr val="dk1"/>
                        </a:solidFill>
                        <a:latin typeface="+mn-lt"/>
                        <a:ea typeface="+mn-ea"/>
                        <a:cs typeface="+mn-cs"/>
                      </a:endParaRPr>
                    </a:p>
                  </a:txBody>
                  <a:tcPr marL="68580" marR="68580" marT="0" marB="0" anchor="ctr"/>
                </a:tc>
                <a:tc>
                  <a:txBody>
                    <a:bodyPr/>
                    <a:lstStyle/>
                    <a:p>
                      <a:pPr marL="0" marR="0" algn="ctr">
                        <a:lnSpc>
                          <a:spcPct val="100000"/>
                        </a:lnSpc>
                        <a:spcBef>
                          <a:spcPts val="0"/>
                        </a:spcBef>
                        <a:spcAft>
                          <a:spcPts val="0"/>
                        </a:spcAft>
                      </a:pPr>
                      <a:r>
                        <a:rPr lang="en-US" sz="1800" dirty="0"/>
                        <a:t>Packet Name</a:t>
                      </a:r>
                      <a:endParaRPr lang="en-US" sz="1800" b="1" dirty="0">
                        <a:solidFill>
                          <a:srgbClr val="000000"/>
                        </a:solidFill>
                        <a:latin typeface="Arial"/>
                        <a:ea typeface="SimSun"/>
                      </a:endParaRPr>
                    </a:p>
                  </a:txBody>
                  <a:tcPr marL="68580" marR="68580" marT="0" marB="0" anchor="ctr"/>
                </a:tc>
                <a:tc>
                  <a:txBody>
                    <a:bodyPr/>
                    <a:lstStyle/>
                    <a:p>
                      <a:pPr marL="0" marR="0">
                        <a:lnSpc>
                          <a:spcPct val="100000"/>
                        </a:lnSpc>
                        <a:spcBef>
                          <a:spcPts val="0"/>
                        </a:spcBef>
                        <a:spcAft>
                          <a:spcPts val="0"/>
                        </a:spcAft>
                      </a:pPr>
                      <a:r>
                        <a:rPr lang="en-US" sz="1800" dirty="0"/>
                        <a:t>Description</a:t>
                      </a:r>
                      <a:endParaRPr lang="en-US" sz="1800" b="1" dirty="0">
                        <a:solidFill>
                          <a:srgbClr val="000000"/>
                        </a:solidFill>
                        <a:latin typeface="Arial"/>
                        <a:ea typeface="SimSun"/>
                      </a:endParaRPr>
                    </a:p>
                  </a:txBody>
                  <a:tcPr marL="68580" marR="68580" marT="0" marB="0" anchor="ctr"/>
                </a:tc>
                <a:extLst>
                  <a:ext uri="{0D108BD9-81ED-4DB2-BD59-A6C34878D82A}">
                    <a16:rowId xmlns:a16="http://schemas.microsoft.com/office/drawing/2014/main" val="10000"/>
                  </a:ext>
                </a:extLst>
              </a:tr>
              <a:tr h="551706">
                <a:tc>
                  <a:txBody>
                    <a:bodyPr/>
                    <a:lstStyle/>
                    <a:p>
                      <a:pPr marL="0" marR="0" algn="ctr">
                        <a:lnSpc>
                          <a:spcPct val="100000"/>
                        </a:lnSpc>
                        <a:spcBef>
                          <a:spcPts val="0"/>
                        </a:spcBef>
                        <a:spcAft>
                          <a:spcPts val="0"/>
                        </a:spcAft>
                      </a:pPr>
                      <a:r>
                        <a:rPr lang="en-US" sz="1800" dirty="0"/>
                        <a:t>1</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Hello</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Discovers neighbors and builds adjacencies between them.</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1"/>
                  </a:ext>
                </a:extLst>
              </a:tr>
              <a:tr h="827559">
                <a:tc>
                  <a:txBody>
                    <a:bodyPr/>
                    <a:lstStyle/>
                    <a:p>
                      <a:pPr marL="0" marR="0" algn="ctr">
                        <a:lnSpc>
                          <a:spcPct val="100000"/>
                        </a:lnSpc>
                        <a:spcBef>
                          <a:spcPts val="0"/>
                        </a:spcBef>
                        <a:spcAft>
                          <a:spcPts val="0"/>
                        </a:spcAft>
                      </a:pPr>
                      <a:r>
                        <a:rPr lang="en-US" sz="1800" dirty="0"/>
                        <a:t>2</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DBD</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Database description</a:t>
                      </a:r>
                    </a:p>
                    <a:p>
                      <a:pPr marL="0" marR="0">
                        <a:lnSpc>
                          <a:spcPct val="100000"/>
                        </a:lnSpc>
                        <a:spcBef>
                          <a:spcPts val="0"/>
                        </a:spcBef>
                        <a:spcAft>
                          <a:spcPts val="0"/>
                        </a:spcAft>
                      </a:pPr>
                      <a:r>
                        <a:rPr lang="en-US" sz="1800" dirty="0"/>
                        <a:t>Checks for database synchronization between routers.</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2"/>
                  </a:ext>
                </a:extLst>
              </a:tr>
              <a:tr h="827559">
                <a:tc>
                  <a:txBody>
                    <a:bodyPr/>
                    <a:lstStyle/>
                    <a:p>
                      <a:pPr marL="0" marR="0" algn="ctr">
                        <a:lnSpc>
                          <a:spcPct val="100000"/>
                        </a:lnSpc>
                        <a:spcBef>
                          <a:spcPts val="0"/>
                        </a:spcBef>
                        <a:spcAft>
                          <a:spcPts val="0"/>
                        </a:spcAft>
                      </a:pPr>
                      <a:r>
                        <a:rPr lang="en-US" sz="1800" dirty="0"/>
                        <a:t>3</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err="1"/>
                        <a:t>LSR</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Link-state request </a:t>
                      </a:r>
                    </a:p>
                    <a:p>
                      <a:pPr marL="0" marR="0">
                        <a:lnSpc>
                          <a:spcPct val="100000"/>
                        </a:lnSpc>
                        <a:spcBef>
                          <a:spcPts val="0"/>
                        </a:spcBef>
                        <a:spcAft>
                          <a:spcPts val="0"/>
                        </a:spcAft>
                      </a:pPr>
                      <a:r>
                        <a:rPr lang="en-US" sz="1800" dirty="0"/>
                        <a:t>Requests specific link-state records from another router.</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3"/>
                  </a:ext>
                </a:extLst>
              </a:tr>
              <a:tr h="827559">
                <a:tc>
                  <a:txBody>
                    <a:bodyPr/>
                    <a:lstStyle/>
                    <a:p>
                      <a:pPr marL="0" marR="0" algn="ctr">
                        <a:lnSpc>
                          <a:spcPct val="100000"/>
                        </a:lnSpc>
                        <a:spcBef>
                          <a:spcPts val="0"/>
                        </a:spcBef>
                        <a:spcAft>
                          <a:spcPts val="0"/>
                        </a:spcAft>
                      </a:pPr>
                      <a:r>
                        <a:rPr lang="en-US" sz="1800" dirty="0"/>
                        <a:t>4</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LSU</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Link-state update</a:t>
                      </a:r>
                    </a:p>
                    <a:p>
                      <a:pPr marL="0" marR="0">
                        <a:lnSpc>
                          <a:spcPct val="100000"/>
                        </a:lnSpc>
                        <a:spcBef>
                          <a:spcPts val="0"/>
                        </a:spcBef>
                        <a:spcAft>
                          <a:spcPts val="0"/>
                        </a:spcAft>
                      </a:pPr>
                      <a:r>
                        <a:rPr lang="en-US" sz="1800" dirty="0"/>
                        <a:t>Sends specifically requested link-state records.</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4"/>
                  </a:ext>
                </a:extLst>
              </a:tr>
              <a:tr h="827559">
                <a:tc>
                  <a:txBody>
                    <a:bodyPr/>
                    <a:lstStyle/>
                    <a:p>
                      <a:pPr marL="0" marR="0" algn="ctr">
                        <a:lnSpc>
                          <a:spcPct val="100000"/>
                        </a:lnSpc>
                        <a:spcBef>
                          <a:spcPts val="0"/>
                        </a:spcBef>
                        <a:spcAft>
                          <a:spcPts val="0"/>
                        </a:spcAft>
                      </a:pPr>
                      <a:r>
                        <a:rPr lang="en-US" sz="1800" dirty="0"/>
                        <a:t>5</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LSAck</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Link-State Acknowledgment</a:t>
                      </a:r>
                    </a:p>
                    <a:p>
                      <a:pPr marL="0" marR="0">
                        <a:lnSpc>
                          <a:spcPct val="100000"/>
                        </a:lnSpc>
                        <a:spcBef>
                          <a:spcPts val="0"/>
                        </a:spcBef>
                        <a:spcAft>
                          <a:spcPts val="0"/>
                        </a:spcAft>
                      </a:pPr>
                      <a:r>
                        <a:rPr lang="en-US" sz="1800" dirty="0"/>
                        <a:t>Acknowledges the other packet types.</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19710736"/>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469" y="452089"/>
            <a:ext cx="5216236" cy="740664"/>
          </a:xfrm>
        </p:spPr>
        <p:txBody>
          <a:bodyPr>
            <a:normAutofit fontScale="90000"/>
          </a:bodyPr>
          <a:lstStyle/>
          <a:p>
            <a:r>
              <a:rPr lang="en-US" dirty="0"/>
              <a:t>OSPF Header </a:t>
            </a:r>
          </a:p>
        </p:txBody>
      </p:sp>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5" y="1856746"/>
            <a:ext cx="8428182" cy="3703205"/>
          </a:xfrm>
          <a:prstGeom prst="rect">
            <a:avLst/>
          </a:prstGeom>
        </p:spPr>
      </p:pic>
    </p:spTree>
    <p:extLst>
      <p:ext uri="{BB962C8B-B14F-4D97-AF65-F5344CB8AC3E}">
        <p14:creationId xmlns:p14="http://schemas.microsoft.com/office/powerpoint/2010/main" val="37869762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dirty="0"/>
              <a:t>Type 1 - OSPF Hello Packet</a:t>
            </a:r>
          </a:p>
        </p:txBody>
      </p:sp>
      <p:sp>
        <p:nvSpPr>
          <p:cNvPr id="21507" name="Rectangle 3"/>
          <p:cNvSpPr>
            <a:spLocks noGrp="1" noChangeArrowheads="1"/>
          </p:cNvSpPr>
          <p:nvPr>
            <p:ph idx="1"/>
          </p:nvPr>
        </p:nvSpPr>
        <p:spPr/>
        <p:txBody>
          <a:bodyPr>
            <a:normAutofit/>
          </a:bodyPr>
          <a:lstStyle/>
          <a:p>
            <a:r>
              <a:rPr lang="en-US" dirty="0">
                <a:solidFill>
                  <a:srgbClr val="12252C"/>
                </a:solidFill>
              </a:rPr>
              <a:t>Hello packets are used to:</a:t>
            </a:r>
          </a:p>
          <a:p>
            <a:pPr lvl="1"/>
            <a:r>
              <a:rPr lang="en-US" dirty="0">
                <a:solidFill>
                  <a:srgbClr val="12252C"/>
                </a:solidFill>
              </a:rPr>
              <a:t>Discover directly connected OSPF neighbors.</a:t>
            </a:r>
          </a:p>
          <a:p>
            <a:pPr lvl="1"/>
            <a:r>
              <a:rPr lang="en-US" dirty="0">
                <a:solidFill>
                  <a:srgbClr val="12252C"/>
                </a:solidFill>
              </a:rPr>
              <a:t>Establish and maintain neighbor adjacencies with these directly connected neighbors.</a:t>
            </a:r>
          </a:p>
          <a:p>
            <a:pPr lvl="1"/>
            <a:r>
              <a:rPr lang="en-US" dirty="0">
                <a:solidFill>
                  <a:srgbClr val="12252C"/>
                </a:solidFill>
              </a:rPr>
              <a:t>Advertise parameters on which two routers must agree to become neighbors.</a:t>
            </a:r>
          </a:p>
          <a:p>
            <a:pPr lvl="1"/>
            <a:r>
              <a:rPr lang="en-US" dirty="0">
                <a:solidFill>
                  <a:srgbClr val="12252C"/>
                </a:solidFill>
              </a:rPr>
              <a:t>Elect the Designated Router (DR) and Backup Designated Router (BDR) on multi-access networks like Ethernet and Frame Relay.</a:t>
            </a:r>
          </a:p>
        </p:txBody>
      </p:sp>
    </p:spTree>
    <p:extLst>
      <p:ext uri="{BB962C8B-B14F-4D97-AF65-F5344CB8AC3E}">
        <p14:creationId xmlns:p14="http://schemas.microsoft.com/office/powerpoint/2010/main" val="9174952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93333"/>
          </a:xfrm>
        </p:spPr>
        <p:txBody>
          <a:bodyPr/>
          <a:lstStyle/>
          <a:p>
            <a:pPr>
              <a:defRPr/>
            </a:pPr>
            <a:r>
              <a:rPr lang="en-US" dirty="0"/>
              <a:t>Type 1 - OSPF Hello Packet</a:t>
            </a:r>
          </a:p>
        </p:txBody>
      </p:sp>
      <p:pic>
        <p:nvPicPr>
          <p:cNvPr id="270338" name="Picture 2"/>
          <p:cNvPicPr>
            <a:picLocks noChangeAspect="1" noChangeArrowheads="1"/>
          </p:cNvPicPr>
          <p:nvPr/>
        </p:nvPicPr>
        <p:blipFill>
          <a:blip r:embed="rId3"/>
          <a:srcRect/>
          <a:stretch>
            <a:fillRect/>
          </a:stretch>
        </p:blipFill>
        <p:spPr bwMode="auto">
          <a:xfrm>
            <a:off x="549276" y="1722882"/>
            <a:ext cx="8042276" cy="3934391"/>
          </a:xfrm>
          <a:prstGeom prst="rect">
            <a:avLst/>
          </a:prstGeom>
          <a:noFill/>
          <a:ln w="9525">
            <a:noFill/>
            <a:miter lim="800000"/>
            <a:headEnd/>
            <a:tailEnd/>
          </a:ln>
        </p:spPr>
      </p:pic>
    </p:spTree>
    <p:extLst>
      <p:ext uri="{BB962C8B-B14F-4D97-AF65-F5344CB8AC3E}">
        <p14:creationId xmlns:p14="http://schemas.microsoft.com/office/powerpoint/2010/main" val="24794281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dirty="0"/>
              <a:t>Type 1 - OSPF Hello Packet</a:t>
            </a:r>
          </a:p>
        </p:txBody>
      </p:sp>
      <p:sp>
        <p:nvSpPr>
          <p:cNvPr id="1361923" name="Rectangle 3"/>
          <p:cNvSpPr>
            <a:spLocks noGrp="1" noChangeArrowheads="1"/>
          </p:cNvSpPr>
          <p:nvPr>
            <p:ph idx="1"/>
          </p:nvPr>
        </p:nvSpPr>
        <p:spPr/>
        <p:txBody>
          <a:bodyPr>
            <a:normAutofit/>
          </a:bodyPr>
          <a:lstStyle/>
          <a:p>
            <a:pPr>
              <a:lnSpc>
                <a:spcPct val="120000"/>
              </a:lnSpc>
            </a:pPr>
            <a:r>
              <a:rPr lang="en-US" dirty="0">
                <a:solidFill>
                  <a:srgbClr val="12252C"/>
                </a:solidFill>
              </a:rPr>
              <a:t>Hello packet fields must match on neighboring routers for them to establish an adjacency:</a:t>
            </a:r>
          </a:p>
          <a:p>
            <a:pPr lvl="1">
              <a:lnSpc>
                <a:spcPct val="120000"/>
              </a:lnSpc>
            </a:pPr>
            <a:r>
              <a:rPr lang="en-US" dirty="0">
                <a:solidFill>
                  <a:srgbClr val="12252C"/>
                </a:solidFill>
              </a:rPr>
              <a:t>Hello interval</a:t>
            </a:r>
          </a:p>
          <a:p>
            <a:pPr lvl="1">
              <a:lnSpc>
                <a:spcPct val="120000"/>
              </a:lnSpc>
            </a:pPr>
            <a:r>
              <a:rPr lang="en-US" dirty="0">
                <a:solidFill>
                  <a:srgbClr val="12252C"/>
                </a:solidFill>
              </a:rPr>
              <a:t>Dead interval</a:t>
            </a:r>
          </a:p>
          <a:p>
            <a:pPr lvl="1">
              <a:lnSpc>
                <a:spcPct val="120000"/>
              </a:lnSpc>
            </a:pPr>
            <a:r>
              <a:rPr lang="en-US" dirty="0">
                <a:solidFill>
                  <a:srgbClr val="12252C"/>
                </a:solidFill>
              </a:rPr>
              <a:t>Network type</a:t>
            </a:r>
          </a:p>
          <a:p>
            <a:pPr lvl="1">
              <a:lnSpc>
                <a:spcPct val="120000"/>
              </a:lnSpc>
            </a:pPr>
            <a:r>
              <a:rPr lang="en-US">
                <a:solidFill>
                  <a:srgbClr val="12252C"/>
                </a:solidFill>
              </a:rPr>
              <a:t>Area ID</a:t>
            </a:r>
            <a:endParaRPr lang="en-US" dirty="0">
              <a:solidFill>
                <a:srgbClr val="12252C"/>
              </a:solidFill>
            </a:endParaRPr>
          </a:p>
          <a:p>
            <a:pPr lvl="1">
              <a:lnSpc>
                <a:spcPct val="120000"/>
              </a:lnSpc>
            </a:pPr>
            <a:r>
              <a:rPr lang="en-US" dirty="0">
                <a:solidFill>
                  <a:srgbClr val="12252C"/>
                </a:solidFill>
              </a:rPr>
              <a:t>Authentication password</a:t>
            </a:r>
          </a:p>
          <a:p>
            <a:pPr lvl="1">
              <a:lnSpc>
                <a:spcPct val="120000"/>
              </a:lnSpc>
            </a:pPr>
            <a:r>
              <a:rPr lang="en-US" dirty="0">
                <a:solidFill>
                  <a:srgbClr val="12252C"/>
                </a:solidFill>
              </a:rPr>
              <a:t>Stub area flag</a:t>
            </a:r>
          </a:p>
        </p:txBody>
      </p:sp>
    </p:spTree>
    <p:extLst>
      <p:ext uri="{BB962C8B-B14F-4D97-AF65-F5344CB8AC3E}">
        <p14:creationId xmlns:p14="http://schemas.microsoft.com/office/powerpoint/2010/main" val="3283343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dirty="0"/>
              <a:t>Type 1 - OSPF Hello Packet</a:t>
            </a:r>
          </a:p>
        </p:txBody>
      </p:sp>
      <p:sp>
        <p:nvSpPr>
          <p:cNvPr id="1361923" name="Rectangle 3"/>
          <p:cNvSpPr>
            <a:spLocks noGrp="1" noChangeArrowheads="1"/>
          </p:cNvSpPr>
          <p:nvPr>
            <p:ph idx="1"/>
          </p:nvPr>
        </p:nvSpPr>
        <p:spPr/>
        <p:txBody>
          <a:bodyPr>
            <a:normAutofit/>
          </a:bodyPr>
          <a:lstStyle/>
          <a:p>
            <a:pPr>
              <a:lnSpc>
                <a:spcPct val="120000"/>
              </a:lnSpc>
            </a:pPr>
            <a:r>
              <a:rPr lang="en-US" dirty="0">
                <a:solidFill>
                  <a:schemeClr val="tx1"/>
                </a:solidFill>
              </a:rPr>
              <a:t>Two routers on the same network segment may not form an OSPF adjacency if:</a:t>
            </a:r>
          </a:p>
          <a:p>
            <a:pPr lvl="1">
              <a:lnSpc>
                <a:spcPct val="120000"/>
              </a:lnSpc>
            </a:pPr>
            <a:r>
              <a:rPr lang="en-US" dirty="0">
                <a:solidFill>
                  <a:schemeClr val="tx1"/>
                </a:solidFill>
              </a:rPr>
              <a:t>They are not in the same area</a:t>
            </a:r>
          </a:p>
          <a:p>
            <a:pPr lvl="1">
              <a:lnSpc>
                <a:spcPct val="120000"/>
              </a:lnSpc>
            </a:pPr>
            <a:r>
              <a:rPr lang="en-US" dirty="0">
                <a:solidFill>
                  <a:schemeClr val="tx1"/>
                </a:solidFill>
              </a:rPr>
              <a:t>The subnet masks do not match, causing the routers to be on separate networks.</a:t>
            </a:r>
          </a:p>
          <a:p>
            <a:pPr lvl="1">
              <a:lnSpc>
                <a:spcPct val="120000"/>
              </a:lnSpc>
            </a:pPr>
            <a:r>
              <a:rPr lang="en-US" dirty="0">
                <a:solidFill>
                  <a:schemeClr val="tx1"/>
                </a:solidFill>
              </a:rPr>
              <a:t>The OSPF Hello or Dead Timers do not match.</a:t>
            </a:r>
          </a:p>
          <a:p>
            <a:pPr lvl="1">
              <a:lnSpc>
                <a:spcPct val="120000"/>
              </a:lnSpc>
            </a:pPr>
            <a:r>
              <a:rPr lang="en-US" dirty="0">
                <a:solidFill>
                  <a:schemeClr val="tx1"/>
                </a:solidFill>
              </a:rPr>
              <a:t>The OSPF network types do not match.</a:t>
            </a:r>
          </a:p>
          <a:p>
            <a:pPr lvl="1">
              <a:lnSpc>
                <a:spcPct val="120000"/>
              </a:lnSpc>
            </a:pPr>
            <a:r>
              <a:rPr lang="en-US" dirty="0">
                <a:solidFill>
                  <a:schemeClr val="tx1"/>
                </a:solidFill>
              </a:rPr>
              <a:t>The OSPF </a:t>
            </a:r>
            <a:r>
              <a:rPr lang="en-US" b="1" dirty="0">
                <a:solidFill>
                  <a:schemeClr val="tx1"/>
                </a:solidFill>
                <a:latin typeface="Courier New" pitchFamily="49" charset="0"/>
                <a:cs typeface="Courier New" pitchFamily="49" charset="0"/>
              </a:rPr>
              <a:t>network</a:t>
            </a:r>
            <a:r>
              <a:rPr lang="en-US" dirty="0">
                <a:solidFill>
                  <a:schemeClr val="tx1"/>
                </a:solidFill>
              </a:rPr>
              <a:t> command is missing or incorrect. </a:t>
            </a:r>
          </a:p>
        </p:txBody>
      </p:sp>
    </p:spTree>
    <p:extLst>
      <p:ext uri="{BB962C8B-B14F-4D97-AF65-F5344CB8AC3E}">
        <p14:creationId xmlns:p14="http://schemas.microsoft.com/office/powerpoint/2010/main" val="32942023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dirty="0"/>
              <a:t>Type 1 - OSPF Hello Packet</a:t>
            </a:r>
          </a:p>
        </p:txBody>
      </p:sp>
      <p:sp>
        <p:nvSpPr>
          <p:cNvPr id="1334275" name="Rectangle 3"/>
          <p:cNvSpPr>
            <a:spLocks noGrp="1" noChangeArrowheads="1"/>
          </p:cNvSpPr>
          <p:nvPr>
            <p:ph idx="1"/>
          </p:nvPr>
        </p:nvSpPr>
        <p:spPr>
          <a:xfrm>
            <a:off x="549275" y="1533526"/>
            <a:ext cx="8042276" cy="4695824"/>
          </a:xfrm>
        </p:spPr>
        <p:txBody>
          <a:bodyPr>
            <a:normAutofit fontScale="92500" lnSpcReduction="10000"/>
          </a:bodyPr>
          <a:lstStyle/>
          <a:p>
            <a:r>
              <a:rPr lang="en-US" dirty="0"/>
              <a:t>By default, OSPF Hello packets are transmitted to 224.0.0.5 (all OSPF routers) every: </a:t>
            </a:r>
            <a:endParaRPr lang="en-CA" dirty="0"/>
          </a:p>
          <a:p>
            <a:pPr lvl="1"/>
            <a:r>
              <a:rPr lang="en-CA" b="1" dirty="0"/>
              <a:t>10 seconds </a:t>
            </a:r>
            <a:r>
              <a:rPr lang="en-CA" dirty="0"/>
              <a:t>(Default on multiaccess and point-to-point networks). </a:t>
            </a:r>
          </a:p>
          <a:p>
            <a:pPr lvl="1"/>
            <a:r>
              <a:rPr lang="en-CA" b="1" dirty="0"/>
              <a:t>30 seconds </a:t>
            </a:r>
            <a:r>
              <a:rPr lang="en-CA" dirty="0"/>
              <a:t>(Default on NBMA networks – Frame Relay). </a:t>
            </a:r>
          </a:p>
          <a:p>
            <a:r>
              <a:rPr lang="en-US" dirty="0"/>
              <a:t>The Dead interval is the period, expressed in seconds, that the router will wait to receive a Hello packet before declaring the neighbor "down." </a:t>
            </a:r>
          </a:p>
          <a:p>
            <a:pPr lvl="1"/>
            <a:r>
              <a:rPr lang="en-US" dirty="0"/>
              <a:t>If the Dead interval expires before the routers receive a Hello packet, OSPF will remove that neighbor from its link-state database. </a:t>
            </a:r>
          </a:p>
          <a:p>
            <a:pPr lvl="1"/>
            <a:r>
              <a:rPr lang="en-US" dirty="0"/>
              <a:t>The router floods the link-state information about the "down" neighbor out all OSPF enabled interfaces. </a:t>
            </a:r>
          </a:p>
          <a:p>
            <a:pPr lvl="1"/>
            <a:endParaRPr lang="en-CA" dirty="0"/>
          </a:p>
          <a:p>
            <a:endParaRPr lang="en-US" dirty="0"/>
          </a:p>
        </p:txBody>
      </p:sp>
    </p:spTree>
    <p:extLst>
      <p:ext uri="{BB962C8B-B14F-4D97-AF65-F5344CB8AC3E}">
        <p14:creationId xmlns:p14="http://schemas.microsoft.com/office/powerpoint/2010/main" val="2374778200"/>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549275" y="107575"/>
            <a:ext cx="8042276" cy="1554969"/>
          </a:xfrm>
        </p:spPr>
        <p:txBody>
          <a:bodyPr/>
          <a:lstStyle/>
          <a:p>
            <a:r>
              <a:rPr lang="en-US" dirty="0"/>
              <a:t>Type 2 - OSPF DBD Packet</a:t>
            </a:r>
          </a:p>
        </p:txBody>
      </p:sp>
      <p:sp>
        <p:nvSpPr>
          <p:cNvPr id="1328131" name="Rectangle 3"/>
          <p:cNvSpPr>
            <a:spLocks noGrp="1" noChangeArrowheads="1"/>
          </p:cNvSpPr>
          <p:nvPr>
            <p:ph idx="1"/>
          </p:nvPr>
        </p:nvSpPr>
        <p:spPr>
          <a:xfrm>
            <a:off x="549275" y="1870363"/>
            <a:ext cx="8042276" cy="4073237"/>
          </a:xfrm>
        </p:spPr>
        <p:txBody>
          <a:bodyPr/>
          <a:lstStyle/>
          <a:p>
            <a:r>
              <a:rPr lang="en-US" dirty="0">
                <a:solidFill>
                  <a:srgbClr val="12252C"/>
                </a:solidFill>
              </a:rPr>
              <a:t>The Database Description (DBD) packets contain an abbreviated list of the sending router's link-state database and is used by receiving routers to check against the local link-state database. </a:t>
            </a:r>
          </a:p>
          <a:p>
            <a:r>
              <a:rPr lang="en-US" dirty="0">
                <a:solidFill>
                  <a:srgbClr val="12252C"/>
                </a:solidFill>
              </a:rPr>
              <a:t>The link-state database must be identical on all link-state routers within an area to construct an accurate SPF tree.</a:t>
            </a:r>
          </a:p>
        </p:txBody>
      </p:sp>
    </p:spTree>
    <p:extLst>
      <p:ext uri="{BB962C8B-B14F-4D97-AF65-F5344CB8AC3E}">
        <p14:creationId xmlns:p14="http://schemas.microsoft.com/office/powerpoint/2010/main" val="32449404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549275" y="107575"/>
            <a:ext cx="8042276" cy="1739697"/>
          </a:xfrm>
        </p:spPr>
        <p:txBody>
          <a:bodyPr/>
          <a:lstStyle/>
          <a:p>
            <a:r>
              <a:rPr lang="en-US" dirty="0"/>
              <a:t>Type 3 - OSPF </a:t>
            </a:r>
            <a:r>
              <a:rPr lang="en-US" dirty="0" err="1"/>
              <a:t>LSR</a:t>
            </a:r>
            <a:r>
              <a:rPr lang="en-US" dirty="0"/>
              <a:t> Packet</a:t>
            </a:r>
          </a:p>
        </p:txBody>
      </p:sp>
      <p:sp>
        <p:nvSpPr>
          <p:cNvPr id="1326083" name="Rectangle 3"/>
          <p:cNvSpPr>
            <a:spLocks noGrp="1" noChangeArrowheads="1"/>
          </p:cNvSpPr>
          <p:nvPr>
            <p:ph idx="1"/>
          </p:nvPr>
        </p:nvSpPr>
        <p:spPr>
          <a:xfrm>
            <a:off x="549275" y="2031999"/>
            <a:ext cx="8042276" cy="3911601"/>
          </a:xfrm>
        </p:spPr>
        <p:txBody>
          <a:bodyPr/>
          <a:lstStyle/>
          <a:p>
            <a:r>
              <a:rPr lang="en-US" dirty="0">
                <a:solidFill>
                  <a:srgbClr val="12252C"/>
                </a:solidFill>
              </a:rPr>
              <a:t>The Link State Request (</a:t>
            </a:r>
            <a:r>
              <a:rPr lang="en-US" dirty="0" err="1">
                <a:solidFill>
                  <a:srgbClr val="12252C"/>
                </a:solidFill>
              </a:rPr>
              <a:t>LSR</a:t>
            </a:r>
            <a:r>
              <a:rPr lang="en-US" dirty="0">
                <a:solidFill>
                  <a:srgbClr val="12252C"/>
                </a:solidFill>
              </a:rPr>
              <a:t>) packet is used by the receiving routers to request more information about any entry in the DBD. </a:t>
            </a:r>
          </a:p>
          <a:p>
            <a:endParaRPr lang="en-US" dirty="0">
              <a:solidFill>
                <a:srgbClr val="12252C"/>
              </a:solidFill>
            </a:endParaRPr>
          </a:p>
        </p:txBody>
      </p:sp>
    </p:spTree>
    <p:extLst>
      <p:ext uri="{BB962C8B-B14F-4D97-AF65-F5344CB8AC3E}">
        <p14:creationId xmlns:p14="http://schemas.microsoft.com/office/powerpoint/2010/main" val="2877894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dirty="0"/>
              <a:t>Type 4 - OSPF LSU Packet</a:t>
            </a:r>
          </a:p>
        </p:txBody>
      </p:sp>
      <p:sp>
        <p:nvSpPr>
          <p:cNvPr id="1330179" name="Rectangle 3"/>
          <p:cNvSpPr>
            <a:spLocks noGrp="1" noChangeArrowheads="1"/>
          </p:cNvSpPr>
          <p:nvPr>
            <p:ph idx="1"/>
          </p:nvPr>
        </p:nvSpPr>
        <p:spPr/>
        <p:txBody>
          <a:bodyPr>
            <a:normAutofit/>
          </a:bodyPr>
          <a:lstStyle/>
          <a:p>
            <a:r>
              <a:rPr lang="en-US" dirty="0">
                <a:solidFill>
                  <a:srgbClr val="12252C"/>
                </a:solidFill>
              </a:rPr>
              <a:t>The Link-State Update (LSU) packets are used for OSPF routing updates. </a:t>
            </a:r>
          </a:p>
          <a:p>
            <a:pPr lvl="1"/>
            <a:r>
              <a:rPr lang="en-US" dirty="0">
                <a:solidFill>
                  <a:srgbClr val="12252C"/>
                </a:solidFill>
              </a:rPr>
              <a:t>They reply to </a:t>
            </a:r>
            <a:r>
              <a:rPr lang="en-US" dirty="0" err="1">
                <a:solidFill>
                  <a:srgbClr val="12252C"/>
                </a:solidFill>
              </a:rPr>
              <a:t>LSRs</a:t>
            </a:r>
            <a:r>
              <a:rPr lang="en-US" dirty="0">
                <a:solidFill>
                  <a:srgbClr val="12252C"/>
                </a:solidFill>
              </a:rPr>
              <a:t> as well as to announce new information. </a:t>
            </a:r>
          </a:p>
          <a:p>
            <a:r>
              <a:rPr lang="en-US" dirty="0" err="1">
                <a:solidFill>
                  <a:srgbClr val="12252C"/>
                </a:solidFill>
              </a:rPr>
              <a:t>LSUs</a:t>
            </a:r>
            <a:r>
              <a:rPr lang="en-US" dirty="0">
                <a:solidFill>
                  <a:srgbClr val="12252C"/>
                </a:solidFill>
              </a:rPr>
              <a:t> contain seven different types of Link-State Advertisements (LSAs). </a:t>
            </a:r>
          </a:p>
          <a:p>
            <a:r>
              <a:rPr lang="en-US" dirty="0" err="1">
                <a:solidFill>
                  <a:srgbClr val="12252C"/>
                </a:solidFill>
              </a:rPr>
              <a:t>LSUs</a:t>
            </a:r>
            <a:r>
              <a:rPr lang="en-US" dirty="0">
                <a:solidFill>
                  <a:srgbClr val="12252C"/>
                </a:solidFill>
              </a:rPr>
              <a:t> contains the full LSA entries. </a:t>
            </a:r>
          </a:p>
          <a:p>
            <a:pPr lvl="1"/>
            <a:r>
              <a:rPr lang="en-US" dirty="0">
                <a:solidFill>
                  <a:srgbClr val="12252C"/>
                </a:solidFill>
              </a:rPr>
              <a:t>Multiple LSA entries can fit in one OSPF update packet.</a:t>
            </a:r>
          </a:p>
        </p:txBody>
      </p:sp>
    </p:spTree>
    <p:extLst>
      <p:ext uri="{BB962C8B-B14F-4D97-AF65-F5344CB8AC3E}">
        <p14:creationId xmlns:p14="http://schemas.microsoft.com/office/powerpoint/2010/main" val="22319727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49275" y="107575"/>
            <a:ext cx="8042276" cy="1716607"/>
          </a:xfrm>
        </p:spPr>
        <p:txBody>
          <a:bodyPr/>
          <a:lstStyle/>
          <a:p>
            <a:r>
              <a:rPr lang="en-US" dirty="0"/>
              <a:t>Type 5 - OSPF LSAck Packet</a:t>
            </a:r>
          </a:p>
        </p:txBody>
      </p:sp>
      <p:sp>
        <p:nvSpPr>
          <p:cNvPr id="1327107" name="Rectangle 3"/>
          <p:cNvSpPr>
            <a:spLocks noGrp="1" noChangeArrowheads="1"/>
          </p:cNvSpPr>
          <p:nvPr>
            <p:ph idx="1"/>
          </p:nvPr>
        </p:nvSpPr>
        <p:spPr>
          <a:xfrm>
            <a:off x="549275" y="2516909"/>
            <a:ext cx="8042276" cy="3426692"/>
          </a:xfrm>
        </p:spPr>
        <p:txBody>
          <a:bodyPr/>
          <a:lstStyle/>
          <a:p>
            <a:r>
              <a:rPr lang="en-US" dirty="0">
                <a:solidFill>
                  <a:srgbClr val="12252C"/>
                </a:solidFill>
              </a:rPr>
              <a:t>LSAck - Link-State Acknowledgement Packet:</a:t>
            </a:r>
          </a:p>
          <a:p>
            <a:pPr lvl="1"/>
            <a:r>
              <a:rPr lang="en-US" dirty="0">
                <a:solidFill>
                  <a:srgbClr val="12252C"/>
                </a:solidFill>
              </a:rPr>
              <a:t>When an LSU is received, the router sends a LSAck to confirm receipt of the LSU.</a:t>
            </a:r>
          </a:p>
          <a:p>
            <a:pPr lvl="1"/>
            <a:r>
              <a:rPr lang="en-US" dirty="0">
                <a:solidFill>
                  <a:srgbClr val="12252C"/>
                </a:solidFill>
              </a:rPr>
              <a:t>The LSAck data field is empty.</a:t>
            </a:r>
          </a:p>
        </p:txBody>
      </p:sp>
    </p:spTree>
    <p:extLst>
      <p:ext uri="{BB962C8B-B14F-4D97-AF65-F5344CB8AC3E}">
        <p14:creationId xmlns:p14="http://schemas.microsoft.com/office/powerpoint/2010/main" val="7819204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 name="Rounded Rectangle 33"/>
          <p:cNvSpPr/>
          <p:nvPr/>
        </p:nvSpPr>
        <p:spPr bwMode="auto">
          <a:xfrm>
            <a:off x="3594100" y="2717800"/>
            <a:ext cx="5435600" cy="3060700"/>
          </a:xfrm>
          <a:prstGeom prst="roundRect">
            <a:avLst/>
          </a:prstGeom>
          <a:solidFill>
            <a:schemeClr val="bg1">
              <a:lumMod val="85000"/>
            </a:schemeClr>
          </a:solidFill>
          <a:ln w="12700"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5" name="Rounded Rectangle 34"/>
          <p:cNvSpPr/>
          <p:nvPr/>
        </p:nvSpPr>
        <p:spPr bwMode="auto">
          <a:xfrm>
            <a:off x="3594100" y="5880100"/>
            <a:ext cx="5435600" cy="774700"/>
          </a:xfrm>
          <a:prstGeom prst="roundRect">
            <a:avLst/>
          </a:prstGeom>
          <a:solidFill>
            <a:schemeClr val="accent6">
              <a:lumMod val="20000"/>
              <a:lumOff val="80000"/>
            </a:schemeClr>
          </a:solidFill>
          <a:ln w="12700"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3" name="Rounded Rectangle 32"/>
          <p:cNvSpPr/>
          <p:nvPr/>
        </p:nvSpPr>
        <p:spPr bwMode="auto">
          <a:xfrm>
            <a:off x="3594100" y="558800"/>
            <a:ext cx="5435600" cy="2057400"/>
          </a:xfrm>
          <a:prstGeom prst="roundRect">
            <a:avLst/>
          </a:prstGeom>
          <a:solidFill>
            <a:schemeClr val="tx2">
              <a:lumMod val="20000"/>
              <a:lumOff val="80000"/>
            </a:schemeClr>
          </a:solidFill>
          <a:ln w="12700"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3794" name="Rectangle 2"/>
          <p:cNvSpPr>
            <a:spLocks noGrp="1" noChangeArrowheads="1"/>
          </p:cNvSpPr>
          <p:nvPr>
            <p:ph type="title"/>
          </p:nvPr>
        </p:nvSpPr>
        <p:spPr>
          <a:xfrm>
            <a:off x="136235" y="107576"/>
            <a:ext cx="8042276" cy="1336956"/>
          </a:xfrm>
        </p:spPr>
        <p:txBody>
          <a:bodyPr/>
          <a:lstStyle/>
          <a:p>
            <a:pPr algn="l"/>
            <a:r>
              <a:rPr lang="en-US" sz="4000" dirty="0"/>
              <a:t>OSPF States</a:t>
            </a:r>
          </a:p>
        </p:txBody>
      </p:sp>
      <p:sp>
        <p:nvSpPr>
          <p:cNvPr id="1338371" name="Rectangle 3"/>
          <p:cNvSpPr>
            <a:spLocks noGrp="1" noChangeArrowheads="1"/>
          </p:cNvSpPr>
          <p:nvPr>
            <p:ph idx="1"/>
          </p:nvPr>
        </p:nvSpPr>
        <p:spPr>
          <a:xfrm>
            <a:off x="136235" y="1818343"/>
            <a:ext cx="3034071" cy="4465913"/>
          </a:xfrm>
        </p:spPr>
        <p:txBody>
          <a:bodyPr>
            <a:normAutofit/>
          </a:bodyPr>
          <a:lstStyle/>
          <a:p>
            <a:r>
              <a:rPr lang="en-CA" sz="2000" dirty="0">
                <a:solidFill>
                  <a:srgbClr val="12252C"/>
                </a:solidFill>
              </a:rPr>
              <a:t>When an OSPF router is initially connected to a network it attempts to create adjacencies with </a:t>
            </a:r>
            <a:r>
              <a:rPr lang="en-CA" sz="2000" dirty="0" err="1">
                <a:solidFill>
                  <a:srgbClr val="12252C"/>
                </a:solidFill>
              </a:rPr>
              <a:t>neighbors</a:t>
            </a:r>
            <a:r>
              <a:rPr lang="en-CA" sz="2000" dirty="0">
                <a:solidFill>
                  <a:srgbClr val="12252C"/>
                </a:solidFill>
              </a:rPr>
              <a:t>.</a:t>
            </a:r>
          </a:p>
          <a:p>
            <a:r>
              <a:rPr lang="en-CA" sz="2000" dirty="0">
                <a:solidFill>
                  <a:srgbClr val="12252C"/>
                </a:solidFill>
              </a:rPr>
              <a:t>To do so, it progresses through these various states using the 5 OSPF packet types.</a:t>
            </a:r>
          </a:p>
        </p:txBody>
      </p:sp>
      <p:sp>
        <p:nvSpPr>
          <p:cNvPr id="6" name="TextBox 5"/>
          <p:cNvSpPr txBox="1"/>
          <p:nvPr/>
        </p:nvSpPr>
        <p:spPr>
          <a:xfrm>
            <a:off x="4092601" y="959424"/>
            <a:ext cx="1600037" cy="286232"/>
          </a:xfrm>
          <a:prstGeom prst="rect">
            <a:avLst/>
          </a:prstGeom>
          <a:solidFill>
            <a:srgbClr val="FFFF99"/>
          </a:solidFill>
          <a:ln>
            <a:solidFill>
              <a:schemeClr val="tx1"/>
            </a:solidFill>
          </a:ln>
        </p:spPr>
        <p:txBody>
          <a:bodyPr wrap="square" rtlCol="0">
            <a:spAutoFit/>
          </a:bodyPr>
          <a:lstStyle/>
          <a:p>
            <a:r>
              <a:rPr lang="en-US" sz="1400" b="1" dirty="0"/>
              <a:t>Down State</a:t>
            </a:r>
          </a:p>
        </p:txBody>
      </p:sp>
      <p:sp>
        <p:nvSpPr>
          <p:cNvPr id="7" name="TextBox 6"/>
          <p:cNvSpPr txBox="1"/>
          <p:nvPr/>
        </p:nvSpPr>
        <p:spPr>
          <a:xfrm>
            <a:off x="4092601" y="1562594"/>
            <a:ext cx="1600037" cy="286232"/>
          </a:xfrm>
          <a:prstGeom prst="rect">
            <a:avLst/>
          </a:prstGeom>
          <a:solidFill>
            <a:srgbClr val="FFFF99"/>
          </a:solidFill>
          <a:ln>
            <a:solidFill>
              <a:schemeClr val="tx1"/>
            </a:solidFill>
          </a:ln>
        </p:spPr>
        <p:txBody>
          <a:bodyPr wrap="square" rtlCol="0">
            <a:spAutoFit/>
          </a:bodyPr>
          <a:lstStyle/>
          <a:p>
            <a:r>
              <a:rPr lang="en-US" sz="1400" b="1" dirty="0"/>
              <a:t>Init State</a:t>
            </a:r>
          </a:p>
        </p:txBody>
      </p:sp>
      <p:sp>
        <p:nvSpPr>
          <p:cNvPr id="8" name="TextBox 7"/>
          <p:cNvSpPr txBox="1"/>
          <p:nvPr/>
        </p:nvSpPr>
        <p:spPr>
          <a:xfrm>
            <a:off x="4092601" y="2238635"/>
            <a:ext cx="1600037" cy="286232"/>
          </a:xfrm>
          <a:prstGeom prst="rect">
            <a:avLst/>
          </a:prstGeom>
          <a:solidFill>
            <a:srgbClr val="FFFF99"/>
          </a:solidFill>
          <a:ln>
            <a:solidFill>
              <a:schemeClr val="tx1"/>
            </a:solidFill>
          </a:ln>
        </p:spPr>
        <p:txBody>
          <a:bodyPr wrap="square" rtlCol="0">
            <a:spAutoFit/>
          </a:bodyPr>
          <a:lstStyle/>
          <a:p>
            <a:r>
              <a:rPr lang="en-US" sz="1400" b="1" dirty="0"/>
              <a:t>Two-Way State</a:t>
            </a:r>
          </a:p>
        </p:txBody>
      </p:sp>
      <p:cxnSp>
        <p:nvCxnSpPr>
          <p:cNvPr id="10" name="Straight Arrow Connector 9"/>
          <p:cNvCxnSpPr/>
          <p:nvPr/>
        </p:nvCxnSpPr>
        <p:spPr bwMode="auto">
          <a:xfrm rot="5400000">
            <a:off x="4734151" y="1404125"/>
            <a:ext cx="316938"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12" name="Straight Arrow Connector 11"/>
          <p:cNvCxnSpPr/>
          <p:nvPr/>
        </p:nvCxnSpPr>
        <p:spPr bwMode="auto">
          <a:xfrm rot="5400000">
            <a:off x="4697716" y="2043730"/>
            <a:ext cx="389809"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15" name="TextBox 14"/>
          <p:cNvSpPr txBox="1"/>
          <p:nvPr/>
        </p:nvSpPr>
        <p:spPr>
          <a:xfrm>
            <a:off x="4092601" y="3126636"/>
            <a:ext cx="1600037" cy="286232"/>
          </a:xfrm>
          <a:prstGeom prst="rect">
            <a:avLst/>
          </a:prstGeom>
          <a:solidFill>
            <a:schemeClr val="accent6">
              <a:lumMod val="20000"/>
              <a:lumOff val="80000"/>
            </a:schemeClr>
          </a:solidFill>
          <a:ln>
            <a:solidFill>
              <a:schemeClr val="tx1"/>
            </a:solidFill>
          </a:ln>
        </p:spPr>
        <p:txBody>
          <a:bodyPr wrap="square" rtlCol="0">
            <a:spAutoFit/>
          </a:bodyPr>
          <a:lstStyle/>
          <a:p>
            <a:r>
              <a:rPr lang="en-US" sz="1400" b="1" dirty="0"/>
              <a:t>ExStart State</a:t>
            </a:r>
          </a:p>
        </p:txBody>
      </p:sp>
      <p:sp>
        <p:nvSpPr>
          <p:cNvPr id="16" name="TextBox 15"/>
          <p:cNvSpPr txBox="1"/>
          <p:nvPr/>
        </p:nvSpPr>
        <p:spPr>
          <a:xfrm>
            <a:off x="4092601" y="4577004"/>
            <a:ext cx="1600037" cy="286232"/>
          </a:xfrm>
          <a:prstGeom prst="rect">
            <a:avLst/>
          </a:prstGeom>
          <a:solidFill>
            <a:schemeClr val="accent6">
              <a:lumMod val="20000"/>
              <a:lumOff val="80000"/>
            </a:schemeClr>
          </a:solidFill>
          <a:ln>
            <a:solidFill>
              <a:schemeClr val="tx1"/>
            </a:solidFill>
          </a:ln>
        </p:spPr>
        <p:txBody>
          <a:bodyPr wrap="square" rtlCol="0">
            <a:spAutoFit/>
          </a:bodyPr>
          <a:lstStyle/>
          <a:p>
            <a:r>
              <a:rPr lang="en-US" sz="1400" b="1" dirty="0"/>
              <a:t>Exchange State</a:t>
            </a:r>
          </a:p>
        </p:txBody>
      </p:sp>
      <p:sp>
        <p:nvSpPr>
          <p:cNvPr id="17" name="TextBox 16"/>
          <p:cNvSpPr txBox="1"/>
          <p:nvPr/>
        </p:nvSpPr>
        <p:spPr>
          <a:xfrm>
            <a:off x="4092601" y="5267086"/>
            <a:ext cx="1600037" cy="286232"/>
          </a:xfrm>
          <a:prstGeom prst="rect">
            <a:avLst/>
          </a:prstGeom>
          <a:solidFill>
            <a:schemeClr val="accent6">
              <a:lumMod val="20000"/>
              <a:lumOff val="80000"/>
            </a:schemeClr>
          </a:solidFill>
          <a:ln>
            <a:solidFill>
              <a:schemeClr val="tx1"/>
            </a:solidFill>
          </a:ln>
        </p:spPr>
        <p:txBody>
          <a:bodyPr wrap="square" rtlCol="0">
            <a:spAutoFit/>
          </a:bodyPr>
          <a:lstStyle/>
          <a:p>
            <a:r>
              <a:rPr lang="en-US" sz="1400" b="1" dirty="0"/>
              <a:t>Loading State</a:t>
            </a:r>
          </a:p>
        </p:txBody>
      </p:sp>
      <p:sp>
        <p:nvSpPr>
          <p:cNvPr id="18" name="TextBox 17"/>
          <p:cNvSpPr txBox="1"/>
          <p:nvPr/>
        </p:nvSpPr>
        <p:spPr>
          <a:xfrm>
            <a:off x="4092601" y="6323469"/>
            <a:ext cx="1600037" cy="286232"/>
          </a:xfrm>
          <a:prstGeom prst="rect">
            <a:avLst/>
          </a:prstGeom>
          <a:solidFill>
            <a:schemeClr val="accent3">
              <a:lumMod val="75000"/>
            </a:schemeClr>
          </a:solidFill>
          <a:ln>
            <a:solidFill>
              <a:schemeClr val="tx1"/>
            </a:solidFill>
          </a:ln>
        </p:spPr>
        <p:txBody>
          <a:bodyPr wrap="square" rtlCol="0">
            <a:spAutoFit/>
          </a:bodyPr>
          <a:lstStyle/>
          <a:p>
            <a:r>
              <a:rPr lang="en-US" sz="1400" b="1" dirty="0"/>
              <a:t>Full State</a:t>
            </a:r>
          </a:p>
        </p:txBody>
      </p:sp>
      <p:cxnSp>
        <p:nvCxnSpPr>
          <p:cNvPr id="19" name="Straight Arrow Connector 18"/>
          <p:cNvCxnSpPr/>
          <p:nvPr/>
        </p:nvCxnSpPr>
        <p:spPr bwMode="auto">
          <a:xfrm rot="5400000">
            <a:off x="4591736" y="2825751"/>
            <a:ext cx="601769"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20" name="Straight Arrow Connector 19"/>
          <p:cNvCxnSpPr/>
          <p:nvPr/>
        </p:nvCxnSpPr>
        <p:spPr bwMode="auto">
          <a:xfrm rot="5400000">
            <a:off x="4507545" y="5938393"/>
            <a:ext cx="770151"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21" name="Straight Arrow Connector 20"/>
          <p:cNvCxnSpPr/>
          <p:nvPr/>
        </p:nvCxnSpPr>
        <p:spPr bwMode="auto">
          <a:xfrm rot="5400000">
            <a:off x="4310552" y="3994936"/>
            <a:ext cx="1164136"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cxnSp>
        <p:nvCxnSpPr>
          <p:cNvPr id="26" name="Straight Arrow Connector 25"/>
          <p:cNvCxnSpPr/>
          <p:nvPr/>
        </p:nvCxnSpPr>
        <p:spPr bwMode="auto">
          <a:xfrm rot="5400000">
            <a:off x="4690695" y="5065161"/>
            <a:ext cx="403850" cy="1588"/>
          </a:xfrm>
          <a:prstGeom prst="straightConnector1">
            <a:avLst/>
          </a:prstGeom>
          <a:solidFill>
            <a:schemeClr val="accent1"/>
          </a:solidFill>
          <a:ln w="28575" cap="flat" cmpd="sng" algn="ctr">
            <a:solidFill>
              <a:schemeClr val="tx1"/>
            </a:solidFill>
            <a:prstDash val="solid"/>
            <a:round/>
            <a:headEnd type="none" w="med" len="med"/>
            <a:tailEnd type="arrow"/>
          </a:ln>
          <a:effectLst/>
        </p:spPr>
      </p:cxnSp>
      <p:sp>
        <p:nvSpPr>
          <p:cNvPr id="36" name="TextBox 35"/>
          <p:cNvSpPr txBox="1"/>
          <p:nvPr/>
        </p:nvSpPr>
        <p:spPr>
          <a:xfrm>
            <a:off x="5707299" y="870524"/>
            <a:ext cx="3290794" cy="450276"/>
          </a:xfrm>
          <a:prstGeom prst="rect">
            <a:avLst/>
          </a:prstGeom>
          <a:noFill/>
          <a:ln>
            <a:noFill/>
          </a:ln>
        </p:spPr>
        <p:txBody>
          <a:bodyPr wrap="square" rtlCol="0">
            <a:noAutofit/>
          </a:bodyPr>
          <a:lstStyle/>
          <a:p>
            <a:pPr algn="l"/>
            <a:r>
              <a:rPr lang="en-US" sz="1100" dirty="0"/>
              <a:t>No Hello packets received = Down</a:t>
            </a:r>
          </a:p>
          <a:p>
            <a:pPr algn="l"/>
            <a:r>
              <a:rPr lang="en-US" sz="1100" dirty="0"/>
              <a:t>Send Hello Packets</a:t>
            </a:r>
          </a:p>
          <a:p>
            <a:pPr algn="l"/>
            <a:r>
              <a:rPr lang="en-US" sz="1100" dirty="0"/>
              <a:t>Transit to Init state</a:t>
            </a:r>
          </a:p>
        </p:txBody>
      </p:sp>
      <p:sp>
        <p:nvSpPr>
          <p:cNvPr id="37" name="TextBox 36"/>
          <p:cNvSpPr txBox="1"/>
          <p:nvPr/>
        </p:nvSpPr>
        <p:spPr>
          <a:xfrm>
            <a:off x="4918688" y="578424"/>
            <a:ext cx="3552212" cy="259776"/>
          </a:xfrm>
          <a:prstGeom prst="rect">
            <a:avLst/>
          </a:prstGeom>
          <a:noFill/>
          <a:ln>
            <a:noFill/>
          </a:ln>
        </p:spPr>
        <p:txBody>
          <a:bodyPr wrap="square" rtlCol="0">
            <a:noAutofit/>
          </a:bodyPr>
          <a:lstStyle/>
          <a:p>
            <a:r>
              <a:rPr lang="en-US" sz="1400" b="1" dirty="0"/>
              <a:t>Neighbor Discovery – Hello Protocol</a:t>
            </a:r>
          </a:p>
        </p:txBody>
      </p:sp>
      <p:sp>
        <p:nvSpPr>
          <p:cNvPr id="38" name="TextBox 37"/>
          <p:cNvSpPr txBox="1"/>
          <p:nvPr/>
        </p:nvSpPr>
        <p:spPr>
          <a:xfrm>
            <a:off x="5707299" y="1518224"/>
            <a:ext cx="3290794" cy="653476"/>
          </a:xfrm>
          <a:prstGeom prst="rect">
            <a:avLst/>
          </a:prstGeom>
          <a:noFill/>
          <a:ln>
            <a:noFill/>
          </a:ln>
        </p:spPr>
        <p:txBody>
          <a:bodyPr wrap="square" rtlCol="0">
            <a:noAutofit/>
          </a:bodyPr>
          <a:lstStyle/>
          <a:p>
            <a:pPr algn="l"/>
            <a:r>
              <a:rPr lang="en-US" sz="1100" dirty="0"/>
              <a:t>Hello packets received from the neighbor and it contains the initial router’s router ID.</a:t>
            </a:r>
          </a:p>
          <a:p>
            <a:pPr algn="l"/>
            <a:r>
              <a:rPr lang="en-US" sz="1100" dirty="0"/>
              <a:t>Transit to two-way state</a:t>
            </a:r>
          </a:p>
        </p:txBody>
      </p:sp>
      <p:sp>
        <p:nvSpPr>
          <p:cNvPr id="39" name="TextBox 38"/>
          <p:cNvSpPr txBox="1"/>
          <p:nvPr/>
        </p:nvSpPr>
        <p:spPr>
          <a:xfrm>
            <a:off x="5707299" y="2191324"/>
            <a:ext cx="3290794" cy="653476"/>
          </a:xfrm>
          <a:prstGeom prst="rect">
            <a:avLst/>
          </a:prstGeom>
          <a:noFill/>
          <a:ln>
            <a:noFill/>
          </a:ln>
        </p:spPr>
        <p:txBody>
          <a:bodyPr wrap="square" rtlCol="0">
            <a:noAutofit/>
          </a:bodyPr>
          <a:lstStyle/>
          <a:p>
            <a:pPr algn="l"/>
            <a:r>
              <a:rPr lang="en-US" sz="1100" dirty="0"/>
              <a:t>(Optional) DR and BDR election</a:t>
            </a:r>
          </a:p>
          <a:p>
            <a:pPr algn="l"/>
            <a:r>
              <a:rPr lang="en-US" sz="1100" dirty="0"/>
              <a:t>Transit to ExStart state</a:t>
            </a:r>
          </a:p>
        </p:txBody>
      </p:sp>
      <p:sp>
        <p:nvSpPr>
          <p:cNvPr id="40" name="TextBox 39"/>
          <p:cNvSpPr txBox="1"/>
          <p:nvPr/>
        </p:nvSpPr>
        <p:spPr>
          <a:xfrm>
            <a:off x="4918688" y="2724724"/>
            <a:ext cx="3552212" cy="259776"/>
          </a:xfrm>
          <a:prstGeom prst="rect">
            <a:avLst/>
          </a:prstGeom>
          <a:noFill/>
          <a:ln>
            <a:noFill/>
          </a:ln>
        </p:spPr>
        <p:txBody>
          <a:bodyPr wrap="square" rtlCol="0">
            <a:noAutofit/>
          </a:bodyPr>
          <a:lstStyle/>
          <a:p>
            <a:r>
              <a:rPr lang="en-US" sz="1400" b="1" dirty="0"/>
              <a:t>Database Synchronization</a:t>
            </a:r>
          </a:p>
        </p:txBody>
      </p:sp>
      <p:sp>
        <p:nvSpPr>
          <p:cNvPr id="41" name="TextBox 40"/>
          <p:cNvSpPr txBox="1"/>
          <p:nvPr/>
        </p:nvSpPr>
        <p:spPr>
          <a:xfrm>
            <a:off x="5707299" y="3080324"/>
            <a:ext cx="3290794" cy="450276"/>
          </a:xfrm>
          <a:prstGeom prst="rect">
            <a:avLst/>
          </a:prstGeom>
          <a:noFill/>
          <a:ln>
            <a:noFill/>
          </a:ln>
        </p:spPr>
        <p:txBody>
          <a:bodyPr wrap="square" rtlCol="0">
            <a:noAutofit/>
          </a:bodyPr>
          <a:lstStyle/>
          <a:p>
            <a:pPr algn="l"/>
            <a:r>
              <a:rPr lang="en-US" sz="1100" dirty="0"/>
              <a:t>Negotiate master / slave relationship and DBD packet sequence number</a:t>
            </a:r>
          </a:p>
        </p:txBody>
      </p:sp>
      <p:sp>
        <p:nvSpPr>
          <p:cNvPr id="42" name="TextBox 41"/>
          <p:cNvSpPr txBox="1"/>
          <p:nvPr/>
        </p:nvSpPr>
        <p:spPr>
          <a:xfrm>
            <a:off x="5707299" y="4413824"/>
            <a:ext cx="3307888" cy="450276"/>
          </a:xfrm>
          <a:prstGeom prst="rect">
            <a:avLst/>
          </a:prstGeom>
          <a:noFill/>
          <a:ln>
            <a:noFill/>
          </a:ln>
        </p:spPr>
        <p:txBody>
          <a:bodyPr wrap="square" rtlCol="0">
            <a:noAutofit/>
          </a:bodyPr>
          <a:lstStyle/>
          <a:p>
            <a:pPr algn="l"/>
            <a:r>
              <a:rPr lang="en-US" sz="1100" dirty="0"/>
              <a:t>DBD exchanged as LSAs are requested and sent</a:t>
            </a:r>
          </a:p>
          <a:p>
            <a:pPr algn="l"/>
            <a:r>
              <a:rPr lang="en-US" sz="1100" dirty="0"/>
              <a:t>Transit to either Loading or Full state after completing the database description</a:t>
            </a:r>
          </a:p>
        </p:txBody>
      </p:sp>
      <p:sp>
        <p:nvSpPr>
          <p:cNvPr id="43" name="TextBox 42"/>
          <p:cNvSpPr txBox="1"/>
          <p:nvPr/>
        </p:nvSpPr>
        <p:spPr>
          <a:xfrm>
            <a:off x="5707299" y="5201224"/>
            <a:ext cx="3488004" cy="450276"/>
          </a:xfrm>
          <a:prstGeom prst="rect">
            <a:avLst/>
          </a:prstGeom>
          <a:noFill/>
          <a:ln>
            <a:noFill/>
          </a:ln>
        </p:spPr>
        <p:txBody>
          <a:bodyPr wrap="square" rtlCol="0">
            <a:noAutofit/>
          </a:bodyPr>
          <a:lstStyle/>
          <a:p>
            <a:pPr algn="l"/>
            <a:r>
              <a:rPr lang="en-US" sz="1100" dirty="0"/>
              <a:t>Newly learned routes are asked for and current database is being processed</a:t>
            </a:r>
          </a:p>
        </p:txBody>
      </p:sp>
      <p:sp>
        <p:nvSpPr>
          <p:cNvPr id="44" name="TextBox 43"/>
          <p:cNvSpPr txBox="1"/>
          <p:nvPr/>
        </p:nvSpPr>
        <p:spPr>
          <a:xfrm>
            <a:off x="4918688" y="5861624"/>
            <a:ext cx="3552212" cy="259776"/>
          </a:xfrm>
          <a:prstGeom prst="rect">
            <a:avLst/>
          </a:prstGeom>
          <a:noFill/>
          <a:ln>
            <a:noFill/>
          </a:ln>
        </p:spPr>
        <p:txBody>
          <a:bodyPr wrap="square" rtlCol="0">
            <a:noAutofit/>
          </a:bodyPr>
          <a:lstStyle/>
          <a:p>
            <a:r>
              <a:rPr lang="en-US" sz="1400" b="1" dirty="0"/>
              <a:t>Route Calculations</a:t>
            </a:r>
          </a:p>
        </p:txBody>
      </p:sp>
      <p:sp>
        <p:nvSpPr>
          <p:cNvPr id="45" name="TextBox 44"/>
          <p:cNvSpPr txBox="1"/>
          <p:nvPr/>
        </p:nvSpPr>
        <p:spPr>
          <a:xfrm>
            <a:off x="5707299" y="6078678"/>
            <a:ext cx="3290794" cy="450276"/>
          </a:xfrm>
          <a:prstGeom prst="rect">
            <a:avLst/>
          </a:prstGeom>
          <a:noFill/>
          <a:ln>
            <a:noFill/>
          </a:ln>
        </p:spPr>
        <p:txBody>
          <a:bodyPr wrap="square" rtlCol="0">
            <a:noAutofit/>
          </a:bodyPr>
          <a:lstStyle/>
          <a:p>
            <a:pPr algn="l"/>
            <a:r>
              <a:rPr lang="en-US" sz="1100" dirty="0"/>
              <a:t>Router is synchronized with the neighbor and route calculations using the SPF algorithm begins</a:t>
            </a:r>
          </a:p>
        </p:txBody>
      </p:sp>
      <p:sp>
        <p:nvSpPr>
          <p:cNvPr id="47" name="TextBox 46"/>
          <p:cNvSpPr txBox="1"/>
          <p:nvPr/>
        </p:nvSpPr>
        <p:spPr>
          <a:xfrm>
            <a:off x="4892524" y="4800600"/>
            <a:ext cx="492276" cy="424732"/>
          </a:xfrm>
          <a:prstGeom prst="rect">
            <a:avLst/>
          </a:prstGeom>
          <a:noFill/>
        </p:spPr>
        <p:txBody>
          <a:bodyPr wrap="square" rtlCol="0">
            <a:spAutoFit/>
          </a:bodyPr>
          <a:lstStyle/>
          <a:p>
            <a:endParaRPr lang="en-US" b="1" dirty="0"/>
          </a:p>
        </p:txBody>
      </p:sp>
      <p:cxnSp>
        <p:nvCxnSpPr>
          <p:cNvPr id="49" name="Elbow Connector 48"/>
          <p:cNvCxnSpPr>
            <a:stCxn id="61" idx="1"/>
            <a:endCxn id="47" idx="1"/>
          </p:cNvCxnSpPr>
          <p:nvPr/>
        </p:nvCxnSpPr>
        <p:spPr bwMode="auto">
          <a:xfrm rot="10800000" flipH="1" flipV="1">
            <a:off x="4038600" y="3905250"/>
            <a:ext cx="853924" cy="1107715"/>
          </a:xfrm>
          <a:prstGeom prst="bentConnector3">
            <a:avLst>
              <a:gd name="adj1" fmla="val -26771"/>
            </a:avLst>
          </a:prstGeom>
          <a:solidFill>
            <a:schemeClr val="accent1"/>
          </a:solidFill>
          <a:ln w="19050" cap="flat" cmpd="sng" algn="ctr">
            <a:solidFill>
              <a:schemeClr val="tx1"/>
            </a:solidFill>
            <a:prstDash val="solid"/>
            <a:round/>
            <a:headEnd type="none" w="med" len="med"/>
            <a:tailEnd type="arrow"/>
          </a:ln>
          <a:effectLst/>
        </p:spPr>
      </p:cxnSp>
      <p:sp>
        <p:nvSpPr>
          <p:cNvPr id="55" name="TextBox 54"/>
          <p:cNvSpPr txBox="1"/>
          <p:nvPr/>
        </p:nvSpPr>
        <p:spPr>
          <a:xfrm>
            <a:off x="4867124" y="3416300"/>
            <a:ext cx="492276" cy="424732"/>
          </a:xfrm>
          <a:prstGeom prst="rect">
            <a:avLst/>
          </a:prstGeom>
          <a:noFill/>
        </p:spPr>
        <p:txBody>
          <a:bodyPr wrap="square" rtlCol="0">
            <a:spAutoFit/>
          </a:bodyPr>
          <a:lstStyle/>
          <a:p>
            <a:endParaRPr lang="en-US" b="1" dirty="0"/>
          </a:p>
        </p:txBody>
      </p:sp>
      <p:sp>
        <p:nvSpPr>
          <p:cNvPr id="59" name="TextBox 58"/>
          <p:cNvSpPr txBox="1"/>
          <p:nvPr/>
        </p:nvSpPr>
        <p:spPr>
          <a:xfrm>
            <a:off x="5074112" y="3550224"/>
            <a:ext cx="1047288" cy="501076"/>
          </a:xfrm>
          <a:prstGeom prst="rect">
            <a:avLst/>
          </a:prstGeom>
          <a:noFill/>
          <a:ln>
            <a:noFill/>
          </a:ln>
        </p:spPr>
        <p:txBody>
          <a:bodyPr wrap="square" rtlCol="0">
            <a:noAutofit/>
          </a:bodyPr>
          <a:lstStyle/>
          <a:p>
            <a:pPr algn="l"/>
            <a:endParaRPr lang="en-US" sz="1100" dirty="0"/>
          </a:p>
        </p:txBody>
      </p:sp>
      <p:sp>
        <p:nvSpPr>
          <p:cNvPr id="61" name="Flowchart: Decision 60"/>
          <p:cNvSpPr/>
          <p:nvPr/>
        </p:nvSpPr>
        <p:spPr bwMode="auto">
          <a:xfrm>
            <a:off x="4038600" y="3543301"/>
            <a:ext cx="1651000" cy="723900"/>
          </a:xfrm>
          <a:prstGeom prst="flowChartDecision">
            <a:avLst/>
          </a:prstGeom>
          <a:solidFill>
            <a:schemeClr val="accent2">
              <a:lumMod val="20000"/>
              <a:lumOff val="80000"/>
            </a:schemeClr>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noAutofit/>
          </a:bodyPr>
          <a:lstStyle/>
          <a:p>
            <a:pPr defTabSz="814388"/>
            <a:endParaRPr lang="en-US" sz="1100" b="1" dirty="0">
              <a:solidFill>
                <a:schemeClr val="bg2"/>
              </a:solidFill>
            </a:endParaRPr>
          </a:p>
          <a:p>
            <a:pPr defTabSz="814388"/>
            <a:r>
              <a:rPr lang="en-US" sz="1100" b="1" dirty="0"/>
              <a:t>More  LSAs required</a:t>
            </a:r>
          </a:p>
          <a:p>
            <a:pPr marL="0" marR="0" indent="0" algn="ctr" defTabSz="814388" rtl="0" eaLnBrk="0" fontAlgn="base" latinLnBrk="0" hangingPunct="0">
              <a:lnSpc>
                <a:spcPct val="90000"/>
              </a:lnSpc>
              <a:spcBef>
                <a:spcPct val="0"/>
              </a:spcBef>
              <a:spcAft>
                <a:spcPct val="0"/>
              </a:spcAft>
              <a:buClrTx/>
              <a:buSzTx/>
              <a:buFontTx/>
              <a:buNone/>
              <a:tabLst/>
            </a:pPr>
            <a:endParaRPr kumimoji="0" lang="en-US" sz="1100" b="1" i="0" u="none" strike="noStrike" cap="none" normalizeH="0" baseline="0" dirty="0">
              <a:ln>
                <a:noFill/>
              </a:ln>
              <a:solidFill>
                <a:schemeClr val="bg2"/>
              </a:solidFill>
              <a:effectLst/>
              <a:latin typeface="Arial" charset="0"/>
            </a:endParaRPr>
          </a:p>
        </p:txBody>
      </p:sp>
      <p:sp>
        <p:nvSpPr>
          <p:cNvPr id="67" name="TextBox 66"/>
          <p:cNvSpPr txBox="1"/>
          <p:nvPr/>
        </p:nvSpPr>
        <p:spPr>
          <a:xfrm>
            <a:off x="4893288" y="4236024"/>
            <a:ext cx="491512" cy="259776"/>
          </a:xfrm>
          <a:prstGeom prst="rect">
            <a:avLst/>
          </a:prstGeom>
          <a:noFill/>
          <a:ln>
            <a:noFill/>
          </a:ln>
        </p:spPr>
        <p:txBody>
          <a:bodyPr wrap="square" rtlCol="0">
            <a:noAutofit/>
          </a:bodyPr>
          <a:lstStyle/>
          <a:p>
            <a:pPr algn="l"/>
            <a:r>
              <a:rPr lang="en-US" sz="1100" dirty="0"/>
              <a:t>Yes</a:t>
            </a:r>
          </a:p>
        </p:txBody>
      </p:sp>
      <p:sp>
        <p:nvSpPr>
          <p:cNvPr id="68" name="TextBox 67"/>
          <p:cNvSpPr txBox="1"/>
          <p:nvPr/>
        </p:nvSpPr>
        <p:spPr>
          <a:xfrm>
            <a:off x="3762988" y="3956624"/>
            <a:ext cx="491512" cy="259776"/>
          </a:xfrm>
          <a:prstGeom prst="rect">
            <a:avLst/>
          </a:prstGeom>
          <a:noFill/>
          <a:ln>
            <a:noFill/>
          </a:ln>
        </p:spPr>
        <p:txBody>
          <a:bodyPr wrap="square" rtlCol="0">
            <a:noAutofit/>
          </a:bodyPr>
          <a:lstStyle/>
          <a:p>
            <a:pPr algn="l"/>
            <a:r>
              <a:rPr lang="en-US" sz="1100" dirty="0"/>
              <a:t>No</a:t>
            </a:r>
          </a:p>
        </p:txBody>
      </p:sp>
    </p:spTree>
    <p:extLst>
      <p:ext uri="{BB962C8B-B14F-4D97-AF65-F5344CB8AC3E}">
        <p14:creationId xmlns:p14="http://schemas.microsoft.com/office/powerpoint/2010/main" val="3360091594"/>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
          <p:cNvSpPr>
            <a:spLocks noGrp="1" noChangeArrowheads="1"/>
          </p:cNvSpPr>
          <p:nvPr>
            <p:ph type="title"/>
          </p:nvPr>
        </p:nvSpPr>
        <p:spPr>
          <a:xfrm>
            <a:off x="2419349" y="107576"/>
            <a:ext cx="5759161" cy="1336956"/>
          </a:xfrm>
        </p:spPr>
        <p:txBody>
          <a:bodyPr/>
          <a:lstStyle/>
          <a:p>
            <a:pPr algn="l"/>
            <a:r>
              <a:rPr lang="en-US" dirty="0"/>
              <a:t>OSPF Hello Packet</a:t>
            </a:r>
          </a:p>
        </p:txBody>
      </p:sp>
      <p:pic>
        <p:nvPicPr>
          <p:cNvPr id="3" name="Picture 2"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910" y="1662545"/>
            <a:ext cx="8213725" cy="4150013"/>
          </a:xfrm>
          <a:prstGeom prst="rect">
            <a:avLst/>
          </a:prstGeom>
        </p:spPr>
      </p:pic>
    </p:spTree>
    <p:extLst>
      <p:ext uri="{BB962C8B-B14F-4D97-AF65-F5344CB8AC3E}">
        <p14:creationId xmlns:p14="http://schemas.microsoft.com/office/powerpoint/2010/main" val="21324756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673" y="1428041"/>
            <a:ext cx="8768773" cy="5240613"/>
            <a:chOff x="83127" y="1117868"/>
            <a:chExt cx="8768773" cy="5435332"/>
          </a:xfrm>
        </p:grpSpPr>
        <p:sp>
          <p:nvSpPr>
            <p:cNvPr id="79" name="Rounded Rectangle 78"/>
            <p:cNvSpPr/>
            <p:nvPr/>
          </p:nvSpPr>
          <p:spPr bwMode="auto">
            <a:xfrm>
              <a:off x="190500" y="4686300"/>
              <a:ext cx="8661400" cy="1866900"/>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78" name="Rounded Rectangle 77"/>
            <p:cNvSpPr/>
            <p:nvPr/>
          </p:nvSpPr>
          <p:spPr bwMode="auto">
            <a:xfrm>
              <a:off x="83127" y="1600200"/>
              <a:ext cx="8763000" cy="2971800"/>
            </a:xfrm>
            <a:prstGeom prst="roundRect">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grpSp>
          <p:nvGrpSpPr>
            <p:cNvPr id="3" name="Group 2"/>
            <p:cNvGrpSpPr/>
            <p:nvPr/>
          </p:nvGrpSpPr>
          <p:grpSpPr>
            <a:xfrm>
              <a:off x="361748" y="1117868"/>
              <a:ext cx="7133773" cy="5382298"/>
              <a:chOff x="361748" y="1117868"/>
              <a:chExt cx="7133773" cy="5382298"/>
            </a:xfrm>
          </p:grpSpPr>
          <p:pic>
            <p:nvPicPr>
              <p:cNvPr id="15" name="Picture 37"/>
              <p:cNvPicPr>
                <a:picLocks noChangeArrowheads="1"/>
              </p:cNvPicPr>
              <p:nvPr/>
            </p:nvPicPr>
            <p:blipFill>
              <a:blip r:embed="rId3"/>
              <a:srcRect/>
              <a:stretch>
                <a:fillRect/>
              </a:stretch>
            </p:blipFill>
            <p:spPr bwMode="auto">
              <a:xfrm>
                <a:off x="1535659" y="1117868"/>
                <a:ext cx="870351" cy="451691"/>
              </a:xfrm>
              <a:prstGeom prst="rect">
                <a:avLst/>
              </a:prstGeom>
              <a:noFill/>
              <a:ln w="9525">
                <a:noFill/>
                <a:miter lim="800000"/>
                <a:headEnd/>
                <a:tailEnd/>
              </a:ln>
            </p:spPr>
          </p:pic>
          <p:pic>
            <p:nvPicPr>
              <p:cNvPr id="16" name="Picture 37"/>
              <p:cNvPicPr>
                <a:picLocks noChangeArrowheads="1"/>
              </p:cNvPicPr>
              <p:nvPr/>
            </p:nvPicPr>
            <p:blipFill>
              <a:blip r:embed="rId3"/>
              <a:srcRect/>
              <a:stretch>
                <a:fillRect/>
              </a:stretch>
            </p:blipFill>
            <p:spPr bwMode="auto">
              <a:xfrm>
                <a:off x="6621735" y="1118837"/>
                <a:ext cx="870351" cy="451691"/>
              </a:xfrm>
              <a:prstGeom prst="rect">
                <a:avLst/>
              </a:prstGeom>
              <a:noFill/>
              <a:ln w="9525">
                <a:noFill/>
                <a:miter lim="800000"/>
                <a:headEnd/>
                <a:tailEnd/>
              </a:ln>
            </p:spPr>
          </p:pic>
          <p:sp>
            <p:nvSpPr>
              <p:cNvPr id="23" name="TextBox 22"/>
              <p:cNvSpPr txBox="1"/>
              <p:nvPr/>
            </p:nvSpPr>
            <p:spPr>
              <a:xfrm>
                <a:off x="1811092" y="1338205"/>
                <a:ext cx="380232" cy="258532"/>
              </a:xfrm>
              <a:prstGeom prst="rect">
                <a:avLst/>
              </a:prstGeom>
              <a:noFill/>
            </p:spPr>
            <p:txBody>
              <a:bodyPr wrap="none" rtlCol="0">
                <a:spAutoFit/>
              </a:bodyPr>
              <a:lstStyle/>
              <a:p>
                <a:r>
                  <a:rPr lang="en-US" sz="1200" b="1" dirty="0">
                    <a:solidFill>
                      <a:schemeClr val="bg1"/>
                    </a:solidFill>
                  </a:rPr>
                  <a:t>R1</a:t>
                </a:r>
              </a:p>
            </p:txBody>
          </p:sp>
          <p:sp>
            <p:nvSpPr>
              <p:cNvPr id="24" name="TextBox 23"/>
              <p:cNvSpPr txBox="1"/>
              <p:nvPr/>
            </p:nvSpPr>
            <p:spPr>
              <a:xfrm>
                <a:off x="6877198" y="1337336"/>
                <a:ext cx="380232" cy="258532"/>
              </a:xfrm>
              <a:prstGeom prst="rect">
                <a:avLst/>
              </a:prstGeom>
              <a:noFill/>
            </p:spPr>
            <p:txBody>
              <a:bodyPr wrap="none" rtlCol="0">
                <a:spAutoFit/>
              </a:bodyPr>
              <a:lstStyle/>
              <a:p>
                <a:r>
                  <a:rPr lang="en-US" sz="1200" b="1" dirty="0">
                    <a:solidFill>
                      <a:schemeClr val="bg1"/>
                    </a:solidFill>
                  </a:rPr>
                  <a:t>R2</a:t>
                </a:r>
              </a:p>
            </p:txBody>
          </p:sp>
          <p:sp>
            <p:nvSpPr>
              <p:cNvPr id="32" name="TextBox 31"/>
              <p:cNvSpPr txBox="1"/>
              <p:nvPr/>
            </p:nvSpPr>
            <p:spPr>
              <a:xfrm>
                <a:off x="3957409" y="1131229"/>
                <a:ext cx="1013551" cy="165253"/>
              </a:xfrm>
              <a:prstGeom prst="rect">
                <a:avLst/>
              </a:prstGeom>
              <a:noFill/>
            </p:spPr>
            <p:txBody>
              <a:bodyPr wrap="square" lIns="0" tIns="0" rIns="0" bIns="0" rtlCol="0" anchor="ctr" anchorCtr="0">
                <a:noAutofit/>
              </a:bodyPr>
              <a:lstStyle/>
              <a:p>
                <a:pPr algn="l"/>
                <a:r>
                  <a:rPr lang="en-US" sz="1050" dirty="0"/>
                  <a:t>172.16.5.0 /24</a:t>
                </a:r>
              </a:p>
            </p:txBody>
          </p:sp>
          <p:sp>
            <p:nvSpPr>
              <p:cNvPr id="34" name="TextBox 33"/>
              <p:cNvSpPr txBox="1"/>
              <p:nvPr/>
            </p:nvSpPr>
            <p:spPr>
              <a:xfrm>
                <a:off x="2464485" y="1390333"/>
                <a:ext cx="508882" cy="186988"/>
              </a:xfrm>
              <a:prstGeom prst="rect">
                <a:avLst/>
              </a:prstGeom>
              <a:noFill/>
            </p:spPr>
            <p:txBody>
              <a:bodyPr wrap="square" lIns="0" tIns="0" rIns="0" bIns="0" rtlCol="0" anchor="ctr" anchorCtr="0">
                <a:noAutofit/>
              </a:bodyPr>
              <a:lstStyle/>
              <a:p>
                <a:pPr algn="l"/>
                <a:r>
                  <a:rPr lang="en-US" sz="1050" dirty="0"/>
                  <a:t>Fa0/0</a:t>
                </a:r>
              </a:p>
            </p:txBody>
          </p:sp>
          <p:sp>
            <p:nvSpPr>
              <p:cNvPr id="37" name="TextBox 36"/>
              <p:cNvSpPr txBox="1"/>
              <p:nvPr/>
            </p:nvSpPr>
            <p:spPr>
              <a:xfrm>
                <a:off x="2435344" y="1147334"/>
                <a:ext cx="1013551" cy="165253"/>
              </a:xfrm>
              <a:prstGeom prst="rect">
                <a:avLst/>
              </a:prstGeom>
              <a:noFill/>
            </p:spPr>
            <p:txBody>
              <a:bodyPr wrap="square" lIns="0" tIns="0" rIns="0" bIns="0" rtlCol="0" anchor="ctr" anchorCtr="0">
                <a:noAutofit/>
              </a:bodyPr>
              <a:lstStyle/>
              <a:p>
                <a:pPr algn="l"/>
                <a:r>
                  <a:rPr lang="en-US" sz="1050" dirty="0"/>
                  <a:t>.1</a:t>
                </a:r>
              </a:p>
            </p:txBody>
          </p:sp>
          <p:sp>
            <p:nvSpPr>
              <p:cNvPr id="38" name="TextBox 37"/>
              <p:cNvSpPr txBox="1"/>
              <p:nvPr/>
            </p:nvSpPr>
            <p:spPr>
              <a:xfrm>
                <a:off x="6451481" y="1159059"/>
                <a:ext cx="544315" cy="179554"/>
              </a:xfrm>
              <a:prstGeom prst="rect">
                <a:avLst/>
              </a:prstGeom>
              <a:noFill/>
            </p:spPr>
            <p:txBody>
              <a:bodyPr wrap="square" lIns="0" tIns="0" rIns="0" bIns="0" rtlCol="0" anchor="ctr" anchorCtr="0">
                <a:noAutofit/>
              </a:bodyPr>
              <a:lstStyle/>
              <a:p>
                <a:pPr algn="l"/>
                <a:r>
                  <a:rPr lang="en-US" sz="1050" dirty="0"/>
                  <a:t>.2</a:t>
                </a:r>
              </a:p>
            </p:txBody>
          </p:sp>
          <p:cxnSp>
            <p:nvCxnSpPr>
              <p:cNvPr id="43" name="Straight Connector 42"/>
              <p:cNvCxnSpPr>
                <a:stCxn id="15" idx="3"/>
                <a:endCxn id="16" idx="1"/>
              </p:cNvCxnSpPr>
              <p:nvPr/>
            </p:nvCxnSpPr>
            <p:spPr bwMode="auto">
              <a:xfrm>
                <a:off x="2406010" y="1343714"/>
                <a:ext cx="4215725" cy="969"/>
              </a:xfrm>
              <a:prstGeom prst="line">
                <a:avLst/>
              </a:prstGeom>
              <a:solidFill>
                <a:schemeClr val="accent1"/>
              </a:solidFill>
              <a:ln w="28575" cap="flat" cmpd="sng" algn="ctr">
                <a:solidFill>
                  <a:schemeClr val="accent6"/>
                </a:solidFill>
                <a:prstDash val="solid"/>
                <a:round/>
                <a:headEnd type="none" w="med" len="med"/>
                <a:tailEnd type="none" w="med" len="med"/>
              </a:ln>
              <a:effectLst/>
            </p:spPr>
          </p:cxnSp>
          <p:sp>
            <p:nvSpPr>
              <p:cNvPr id="45" name="TextBox 44"/>
              <p:cNvSpPr txBox="1"/>
              <p:nvPr/>
            </p:nvSpPr>
            <p:spPr>
              <a:xfrm>
                <a:off x="6264432" y="1392007"/>
                <a:ext cx="508882" cy="186988"/>
              </a:xfrm>
              <a:prstGeom prst="rect">
                <a:avLst/>
              </a:prstGeom>
              <a:noFill/>
            </p:spPr>
            <p:txBody>
              <a:bodyPr wrap="square" lIns="0" tIns="0" rIns="0" bIns="0" rtlCol="0" anchor="ctr" anchorCtr="0">
                <a:noAutofit/>
              </a:bodyPr>
              <a:lstStyle/>
              <a:p>
                <a:pPr algn="l"/>
                <a:r>
                  <a:rPr lang="en-US" sz="1050" dirty="0"/>
                  <a:t>Fa0/1</a:t>
                </a:r>
              </a:p>
            </p:txBody>
          </p:sp>
          <p:sp>
            <p:nvSpPr>
              <p:cNvPr id="52" name="TextBox 51"/>
              <p:cNvSpPr txBox="1"/>
              <p:nvPr/>
            </p:nvSpPr>
            <p:spPr>
              <a:xfrm>
                <a:off x="361748" y="1870534"/>
                <a:ext cx="1527308" cy="286232"/>
              </a:xfrm>
              <a:prstGeom prst="rect">
                <a:avLst/>
              </a:prstGeom>
              <a:solidFill>
                <a:srgbClr val="FFFF99"/>
              </a:solidFill>
              <a:ln>
                <a:solidFill>
                  <a:schemeClr val="tx1"/>
                </a:solidFill>
              </a:ln>
            </p:spPr>
            <p:txBody>
              <a:bodyPr wrap="square" rtlCol="0">
                <a:spAutoFit/>
              </a:bodyPr>
              <a:lstStyle/>
              <a:p>
                <a:r>
                  <a:rPr lang="en-US" sz="1400" b="1" dirty="0"/>
                  <a:t>ExStart State</a:t>
                </a:r>
              </a:p>
            </p:txBody>
          </p:sp>
          <p:sp>
            <p:nvSpPr>
              <p:cNvPr id="53" name="TextBox 52"/>
              <p:cNvSpPr txBox="1"/>
              <p:nvPr/>
            </p:nvSpPr>
            <p:spPr>
              <a:xfrm>
                <a:off x="1899103" y="1790134"/>
                <a:ext cx="532518" cy="424732"/>
              </a:xfrm>
              <a:prstGeom prst="rect">
                <a:avLst/>
              </a:prstGeom>
              <a:noFill/>
            </p:spPr>
            <p:txBody>
              <a:bodyPr wrap="none" rtlCol="0">
                <a:spAutoFit/>
              </a:bodyPr>
              <a:lstStyle/>
              <a:p>
                <a:r>
                  <a:rPr lang="en-US" b="1" dirty="0">
                    <a:sym typeface="Wingdings"/>
                  </a:rPr>
                  <a:t></a:t>
                </a:r>
                <a:endParaRPr lang="en-US" b="1" dirty="0"/>
              </a:p>
            </p:txBody>
          </p:sp>
          <p:cxnSp>
            <p:nvCxnSpPr>
              <p:cNvPr id="54" name="Straight Arrow Connector 53"/>
              <p:cNvCxnSpPr>
                <a:stCxn id="53" idx="3"/>
              </p:cNvCxnSpPr>
              <p:nvPr/>
            </p:nvCxnSpPr>
            <p:spPr bwMode="auto">
              <a:xfrm flipV="1">
                <a:off x="2431621" y="2001147"/>
                <a:ext cx="4340933" cy="1353"/>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55" name="TextBox 54"/>
              <p:cNvSpPr txBox="1"/>
              <p:nvPr/>
            </p:nvSpPr>
            <p:spPr>
              <a:xfrm>
                <a:off x="2348120" y="1782791"/>
                <a:ext cx="3616695" cy="230832"/>
              </a:xfrm>
              <a:prstGeom prst="rect">
                <a:avLst/>
              </a:prstGeom>
              <a:noFill/>
            </p:spPr>
            <p:txBody>
              <a:bodyPr wrap="none" rtlCol="0">
                <a:spAutoFit/>
              </a:bodyPr>
              <a:lstStyle/>
              <a:p>
                <a:r>
                  <a:rPr lang="en-US" sz="1000" dirty="0"/>
                  <a:t>I will start the exchange because I have router ID 172.16.5.1.</a:t>
                </a:r>
              </a:p>
            </p:txBody>
          </p:sp>
          <p:sp>
            <p:nvSpPr>
              <p:cNvPr id="56" name="TextBox 55"/>
              <p:cNvSpPr txBox="1"/>
              <p:nvPr/>
            </p:nvSpPr>
            <p:spPr>
              <a:xfrm>
                <a:off x="1925168" y="2068755"/>
                <a:ext cx="513282" cy="237757"/>
              </a:xfrm>
              <a:prstGeom prst="rect">
                <a:avLst/>
              </a:prstGeom>
              <a:noFill/>
            </p:spPr>
            <p:txBody>
              <a:bodyPr wrap="none" rtlCol="0">
                <a:spAutoFit/>
              </a:bodyPr>
              <a:lstStyle/>
              <a:p>
                <a:r>
                  <a:rPr lang="en-US" sz="1050" b="1" dirty="0"/>
                  <a:t>Hello</a:t>
                </a:r>
              </a:p>
            </p:txBody>
          </p:sp>
          <p:cxnSp>
            <p:nvCxnSpPr>
              <p:cNvPr id="58" name="Straight Arrow Connector 57"/>
              <p:cNvCxnSpPr/>
              <p:nvPr/>
            </p:nvCxnSpPr>
            <p:spPr bwMode="auto">
              <a:xfrm flipV="1">
                <a:off x="2493589" y="24530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59" name="TextBox 58"/>
              <p:cNvSpPr txBox="1"/>
              <p:nvPr/>
            </p:nvSpPr>
            <p:spPr>
              <a:xfrm>
                <a:off x="3225772" y="2234655"/>
                <a:ext cx="3676006" cy="230832"/>
              </a:xfrm>
              <a:prstGeom prst="rect">
                <a:avLst/>
              </a:prstGeom>
              <a:noFill/>
            </p:spPr>
            <p:txBody>
              <a:bodyPr wrap="none" rtlCol="0">
                <a:spAutoFit/>
              </a:bodyPr>
              <a:lstStyle/>
              <a:p>
                <a:r>
                  <a:rPr lang="en-US" sz="1000" dirty="0"/>
                  <a:t>No, I will start the exchange because I have a higher router ID.</a:t>
                </a:r>
              </a:p>
            </p:txBody>
          </p:sp>
          <p:sp>
            <p:nvSpPr>
              <p:cNvPr id="61" name="TextBox 60"/>
              <p:cNvSpPr txBox="1"/>
              <p:nvPr/>
            </p:nvSpPr>
            <p:spPr>
              <a:xfrm>
                <a:off x="6856297" y="2173339"/>
                <a:ext cx="532518" cy="424732"/>
              </a:xfrm>
              <a:prstGeom prst="rect">
                <a:avLst/>
              </a:prstGeom>
              <a:noFill/>
            </p:spPr>
            <p:txBody>
              <a:bodyPr wrap="none" rtlCol="0">
                <a:spAutoFit/>
              </a:bodyPr>
              <a:lstStyle/>
              <a:p>
                <a:r>
                  <a:rPr lang="en-US" b="1" dirty="0">
                    <a:sym typeface="Wingdings"/>
                  </a:rPr>
                  <a:t></a:t>
                </a:r>
                <a:endParaRPr lang="en-US" b="1" dirty="0"/>
              </a:p>
            </p:txBody>
          </p:sp>
          <p:sp>
            <p:nvSpPr>
              <p:cNvPr id="62" name="TextBox 61"/>
              <p:cNvSpPr txBox="1"/>
              <p:nvPr/>
            </p:nvSpPr>
            <p:spPr>
              <a:xfrm>
                <a:off x="6882362" y="2464660"/>
                <a:ext cx="513282" cy="237757"/>
              </a:xfrm>
              <a:prstGeom prst="rect">
                <a:avLst/>
              </a:prstGeom>
              <a:noFill/>
            </p:spPr>
            <p:txBody>
              <a:bodyPr wrap="none" rtlCol="0">
                <a:spAutoFit/>
              </a:bodyPr>
              <a:lstStyle/>
              <a:p>
                <a:r>
                  <a:rPr lang="en-US" sz="1050" b="1" dirty="0"/>
                  <a:t>Hello</a:t>
                </a:r>
              </a:p>
            </p:txBody>
          </p:sp>
          <p:cxnSp>
            <p:nvCxnSpPr>
              <p:cNvPr id="27" name="Straight Arrow Connector 26"/>
              <p:cNvCxnSpPr/>
              <p:nvPr/>
            </p:nvCxnSpPr>
            <p:spPr bwMode="auto">
              <a:xfrm flipV="1">
                <a:off x="2493589" y="32150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28" name="TextBox 27"/>
              <p:cNvSpPr txBox="1"/>
              <p:nvPr/>
            </p:nvSpPr>
            <p:spPr>
              <a:xfrm>
                <a:off x="4152872" y="2996655"/>
                <a:ext cx="2746266" cy="230832"/>
              </a:xfrm>
              <a:prstGeom prst="rect">
                <a:avLst/>
              </a:prstGeom>
              <a:noFill/>
            </p:spPr>
            <p:txBody>
              <a:bodyPr wrap="none" rtlCol="0">
                <a:spAutoFit/>
              </a:bodyPr>
              <a:lstStyle/>
              <a:p>
                <a:r>
                  <a:rPr lang="en-US" sz="1000" dirty="0"/>
                  <a:t>Here is a summary of my link-state database.</a:t>
                </a:r>
              </a:p>
            </p:txBody>
          </p:sp>
          <p:sp>
            <p:nvSpPr>
              <p:cNvPr id="29" name="TextBox 28"/>
              <p:cNvSpPr txBox="1"/>
              <p:nvPr/>
            </p:nvSpPr>
            <p:spPr>
              <a:xfrm>
                <a:off x="6856297" y="2935339"/>
                <a:ext cx="532518" cy="424732"/>
              </a:xfrm>
              <a:prstGeom prst="rect">
                <a:avLst/>
              </a:prstGeom>
              <a:noFill/>
            </p:spPr>
            <p:txBody>
              <a:bodyPr wrap="none" rtlCol="0">
                <a:spAutoFit/>
              </a:bodyPr>
              <a:lstStyle/>
              <a:p>
                <a:r>
                  <a:rPr lang="en-US" b="1" dirty="0">
                    <a:sym typeface="Wingdings"/>
                  </a:rPr>
                  <a:t></a:t>
                </a:r>
                <a:endParaRPr lang="en-US" b="1" dirty="0"/>
              </a:p>
            </p:txBody>
          </p:sp>
          <p:sp>
            <p:nvSpPr>
              <p:cNvPr id="30" name="TextBox 29"/>
              <p:cNvSpPr txBox="1"/>
              <p:nvPr/>
            </p:nvSpPr>
            <p:spPr>
              <a:xfrm>
                <a:off x="6882362" y="3213960"/>
                <a:ext cx="478016" cy="237757"/>
              </a:xfrm>
              <a:prstGeom prst="rect">
                <a:avLst/>
              </a:prstGeom>
              <a:noFill/>
            </p:spPr>
            <p:txBody>
              <a:bodyPr wrap="none" rtlCol="0">
                <a:spAutoFit/>
              </a:bodyPr>
              <a:lstStyle/>
              <a:p>
                <a:r>
                  <a:rPr lang="en-US" sz="1050" b="1" dirty="0"/>
                  <a:t>DBD</a:t>
                </a:r>
              </a:p>
            </p:txBody>
          </p:sp>
          <p:sp>
            <p:nvSpPr>
              <p:cNvPr id="31" name="TextBox 30"/>
              <p:cNvSpPr txBox="1"/>
              <p:nvPr/>
            </p:nvSpPr>
            <p:spPr>
              <a:xfrm>
                <a:off x="1899103" y="3390334"/>
                <a:ext cx="532518" cy="424732"/>
              </a:xfrm>
              <a:prstGeom prst="rect">
                <a:avLst/>
              </a:prstGeom>
              <a:noFill/>
            </p:spPr>
            <p:txBody>
              <a:bodyPr wrap="none" rtlCol="0">
                <a:spAutoFit/>
              </a:bodyPr>
              <a:lstStyle/>
              <a:p>
                <a:r>
                  <a:rPr lang="en-US" b="1" dirty="0">
                    <a:sym typeface="Wingdings"/>
                  </a:rPr>
                  <a:t></a:t>
                </a:r>
                <a:endParaRPr lang="en-US" b="1" dirty="0"/>
              </a:p>
            </p:txBody>
          </p:sp>
          <p:cxnSp>
            <p:nvCxnSpPr>
              <p:cNvPr id="33" name="Straight Arrow Connector 32"/>
              <p:cNvCxnSpPr>
                <a:stCxn id="31" idx="3"/>
              </p:cNvCxnSpPr>
              <p:nvPr/>
            </p:nvCxnSpPr>
            <p:spPr bwMode="auto">
              <a:xfrm flipV="1">
                <a:off x="2431621" y="3601347"/>
                <a:ext cx="4340933" cy="1353"/>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35" name="TextBox 34"/>
              <p:cNvSpPr txBox="1"/>
              <p:nvPr/>
            </p:nvSpPr>
            <p:spPr>
              <a:xfrm>
                <a:off x="2348120" y="3382991"/>
                <a:ext cx="2746265" cy="230832"/>
              </a:xfrm>
              <a:prstGeom prst="rect">
                <a:avLst/>
              </a:prstGeom>
              <a:noFill/>
            </p:spPr>
            <p:txBody>
              <a:bodyPr wrap="none" rtlCol="0">
                <a:spAutoFit/>
              </a:bodyPr>
              <a:lstStyle/>
              <a:p>
                <a:r>
                  <a:rPr lang="en-US" sz="1000" dirty="0"/>
                  <a:t>Here is a summary of my link-state database.</a:t>
                </a:r>
              </a:p>
            </p:txBody>
          </p:sp>
          <p:sp>
            <p:nvSpPr>
              <p:cNvPr id="36" name="TextBox 35"/>
              <p:cNvSpPr txBox="1"/>
              <p:nvPr/>
            </p:nvSpPr>
            <p:spPr>
              <a:xfrm>
                <a:off x="1925168" y="3668955"/>
                <a:ext cx="478016" cy="237757"/>
              </a:xfrm>
              <a:prstGeom prst="rect">
                <a:avLst/>
              </a:prstGeom>
              <a:noFill/>
            </p:spPr>
            <p:txBody>
              <a:bodyPr wrap="none" rtlCol="0">
                <a:spAutoFit/>
              </a:bodyPr>
              <a:lstStyle/>
              <a:p>
                <a:r>
                  <a:rPr lang="en-US" sz="1050" b="1" dirty="0"/>
                  <a:t>DBD</a:t>
                </a:r>
              </a:p>
            </p:txBody>
          </p:sp>
          <p:sp>
            <p:nvSpPr>
              <p:cNvPr id="39" name="TextBox 38"/>
              <p:cNvSpPr txBox="1"/>
              <p:nvPr/>
            </p:nvSpPr>
            <p:spPr>
              <a:xfrm>
                <a:off x="361748" y="3064334"/>
                <a:ext cx="1527308" cy="286232"/>
              </a:xfrm>
              <a:prstGeom prst="rect">
                <a:avLst/>
              </a:prstGeom>
              <a:solidFill>
                <a:srgbClr val="FFFF99"/>
              </a:solidFill>
              <a:ln>
                <a:solidFill>
                  <a:schemeClr val="tx1"/>
                </a:solidFill>
              </a:ln>
            </p:spPr>
            <p:txBody>
              <a:bodyPr wrap="square" rtlCol="0">
                <a:spAutoFit/>
              </a:bodyPr>
              <a:lstStyle/>
              <a:p>
                <a:r>
                  <a:rPr lang="en-US" sz="1400" b="1" dirty="0"/>
                  <a:t>Exchange State</a:t>
                </a:r>
              </a:p>
            </p:txBody>
          </p:sp>
          <p:sp>
            <p:nvSpPr>
              <p:cNvPr id="40" name="TextBox 39"/>
              <p:cNvSpPr txBox="1"/>
              <p:nvPr/>
            </p:nvSpPr>
            <p:spPr>
              <a:xfrm>
                <a:off x="1923135" y="3949134"/>
                <a:ext cx="532518" cy="424732"/>
              </a:xfrm>
              <a:prstGeom prst="rect">
                <a:avLst/>
              </a:prstGeom>
              <a:noFill/>
            </p:spPr>
            <p:txBody>
              <a:bodyPr wrap="none" rtlCol="0">
                <a:spAutoFit/>
              </a:bodyPr>
              <a:lstStyle/>
              <a:p>
                <a:r>
                  <a:rPr lang="en-US" b="1" dirty="0">
                    <a:sym typeface="Wingdings"/>
                  </a:rPr>
                  <a:t></a:t>
                </a:r>
                <a:endParaRPr lang="en-US" b="1" dirty="0"/>
              </a:p>
            </p:txBody>
          </p:sp>
          <p:cxnSp>
            <p:nvCxnSpPr>
              <p:cNvPr id="41" name="Straight Arrow Connector 40"/>
              <p:cNvCxnSpPr>
                <a:stCxn id="40" idx="3"/>
              </p:cNvCxnSpPr>
              <p:nvPr/>
            </p:nvCxnSpPr>
            <p:spPr bwMode="auto">
              <a:xfrm flipV="1">
                <a:off x="2455653" y="4160148"/>
                <a:ext cx="4316901" cy="1352"/>
              </a:xfrm>
              <a:prstGeom prst="straightConnector1">
                <a:avLst/>
              </a:prstGeom>
              <a:solidFill>
                <a:schemeClr val="accent1"/>
              </a:solidFill>
              <a:ln w="19050" cap="flat" cmpd="sng" algn="ctr">
                <a:solidFill>
                  <a:schemeClr val="tx1"/>
                </a:solidFill>
                <a:prstDash val="solid"/>
                <a:round/>
                <a:headEnd type="arrow" w="med" len="med"/>
                <a:tailEnd type="arrow"/>
              </a:ln>
              <a:effectLst/>
            </p:spPr>
          </p:cxnSp>
          <p:sp>
            <p:nvSpPr>
              <p:cNvPr id="42" name="TextBox 41"/>
              <p:cNvSpPr txBox="1"/>
              <p:nvPr/>
            </p:nvSpPr>
            <p:spPr>
              <a:xfrm>
                <a:off x="2348120" y="3949699"/>
                <a:ext cx="4344780" cy="230832"/>
              </a:xfrm>
              <a:prstGeom prst="rect">
                <a:avLst/>
              </a:prstGeom>
              <a:noFill/>
            </p:spPr>
            <p:txBody>
              <a:bodyPr wrap="square" rtlCol="0">
                <a:spAutoFit/>
              </a:bodyPr>
              <a:lstStyle/>
              <a:p>
                <a:r>
                  <a:rPr lang="en-US" sz="1000" dirty="0"/>
                  <a:t>Thanks for the information!</a:t>
                </a:r>
              </a:p>
            </p:txBody>
          </p:sp>
          <p:sp>
            <p:nvSpPr>
              <p:cNvPr id="44" name="TextBox 43"/>
              <p:cNvSpPr txBox="1"/>
              <p:nvPr/>
            </p:nvSpPr>
            <p:spPr>
              <a:xfrm>
                <a:off x="1887068" y="4227755"/>
                <a:ext cx="604653" cy="237757"/>
              </a:xfrm>
              <a:prstGeom prst="rect">
                <a:avLst/>
              </a:prstGeom>
              <a:noFill/>
            </p:spPr>
            <p:txBody>
              <a:bodyPr wrap="none" rtlCol="0">
                <a:spAutoFit/>
              </a:bodyPr>
              <a:lstStyle/>
              <a:p>
                <a:r>
                  <a:rPr lang="en-US" sz="1050" b="1" dirty="0"/>
                  <a:t>LSAck</a:t>
                </a:r>
              </a:p>
            </p:txBody>
          </p:sp>
          <p:sp>
            <p:nvSpPr>
              <p:cNvPr id="47" name="TextBox 46"/>
              <p:cNvSpPr txBox="1"/>
              <p:nvPr/>
            </p:nvSpPr>
            <p:spPr>
              <a:xfrm>
                <a:off x="6926935" y="3949134"/>
                <a:ext cx="532518" cy="424732"/>
              </a:xfrm>
              <a:prstGeom prst="rect">
                <a:avLst/>
              </a:prstGeom>
              <a:noFill/>
            </p:spPr>
            <p:txBody>
              <a:bodyPr wrap="none" rtlCol="0">
                <a:spAutoFit/>
              </a:bodyPr>
              <a:lstStyle/>
              <a:p>
                <a:r>
                  <a:rPr lang="en-US" b="1" dirty="0">
                    <a:sym typeface="Wingdings"/>
                  </a:rPr>
                  <a:t></a:t>
                </a:r>
                <a:endParaRPr lang="en-US" b="1" dirty="0"/>
              </a:p>
            </p:txBody>
          </p:sp>
          <p:sp>
            <p:nvSpPr>
              <p:cNvPr id="48" name="TextBox 47"/>
              <p:cNvSpPr txBox="1"/>
              <p:nvPr/>
            </p:nvSpPr>
            <p:spPr>
              <a:xfrm>
                <a:off x="6890868" y="4227755"/>
                <a:ext cx="604653" cy="237757"/>
              </a:xfrm>
              <a:prstGeom prst="rect">
                <a:avLst/>
              </a:prstGeom>
              <a:noFill/>
            </p:spPr>
            <p:txBody>
              <a:bodyPr wrap="none" rtlCol="0">
                <a:spAutoFit/>
              </a:bodyPr>
              <a:lstStyle/>
              <a:p>
                <a:r>
                  <a:rPr lang="en-US" sz="1050" b="1" dirty="0"/>
                  <a:t>LSAck</a:t>
                </a:r>
              </a:p>
            </p:txBody>
          </p:sp>
          <p:sp>
            <p:nvSpPr>
              <p:cNvPr id="49" name="TextBox 48"/>
              <p:cNvSpPr txBox="1"/>
              <p:nvPr/>
            </p:nvSpPr>
            <p:spPr>
              <a:xfrm>
                <a:off x="361748" y="4880434"/>
                <a:ext cx="1527308" cy="286232"/>
              </a:xfrm>
              <a:prstGeom prst="rect">
                <a:avLst/>
              </a:prstGeom>
              <a:solidFill>
                <a:srgbClr val="FFFF99"/>
              </a:solidFill>
              <a:ln>
                <a:solidFill>
                  <a:schemeClr val="tx1"/>
                </a:solidFill>
              </a:ln>
            </p:spPr>
            <p:txBody>
              <a:bodyPr wrap="square" rtlCol="0">
                <a:spAutoFit/>
              </a:bodyPr>
              <a:lstStyle/>
              <a:p>
                <a:r>
                  <a:rPr lang="en-US" sz="1400" b="1" dirty="0"/>
                  <a:t>Loading State</a:t>
                </a:r>
              </a:p>
            </p:txBody>
          </p:sp>
          <p:sp>
            <p:nvSpPr>
              <p:cNvPr id="50" name="TextBox 49"/>
              <p:cNvSpPr txBox="1"/>
              <p:nvPr/>
            </p:nvSpPr>
            <p:spPr>
              <a:xfrm>
                <a:off x="1911803" y="4863534"/>
                <a:ext cx="532518" cy="424732"/>
              </a:xfrm>
              <a:prstGeom prst="rect">
                <a:avLst/>
              </a:prstGeom>
              <a:noFill/>
            </p:spPr>
            <p:txBody>
              <a:bodyPr wrap="none" rtlCol="0">
                <a:spAutoFit/>
              </a:bodyPr>
              <a:lstStyle/>
              <a:p>
                <a:r>
                  <a:rPr lang="en-US" b="1" dirty="0">
                    <a:sym typeface="Wingdings"/>
                  </a:rPr>
                  <a:t></a:t>
                </a:r>
                <a:endParaRPr lang="en-US" b="1" dirty="0"/>
              </a:p>
            </p:txBody>
          </p:sp>
          <p:cxnSp>
            <p:nvCxnSpPr>
              <p:cNvPr id="51" name="Straight Arrow Connector 50"/>
              <p:cNvCxnSpPr>
                <a:stCxn id="50" idx="3"/>
              </p:cNvCxnSpPr>
              <p:nvPr/>
            </p:nvCxnSpPr>
            <p:spPr bwMode="auto">
              <a:xfrm flipV="1">
                <a:off x="2444321" y="5074547"/>
                <a:ext cx="4340933" cy="1353"/>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57" name="TextBox 56"/>
              <p:cNvSpPr txBox="1"/>
              <p:nvPr/>
            </p:nvSpPr>
            <p:spPr>
              <a:xfrm>
                <a:off x="2360820" y="4856191"/>
                <a:ext cx="3071675" cy="230832"/>
              </a:xfrm>
              <a:prstGeom prst="rect">
                <a:avLst/>
              </a:prstGeom>
              <a:noFill/>
            </p:spPr>
            <p:txBody>
              <a:bodyPr wrap="none" rtlCol="0">
                <a:spAutoFit/>
              </a:bodyPr>
              <a:lstStyle/>
              <a:p>
                <a:r>
                  <a:rPr lang="en-US" sz="1000" dirty="0"/>
                  <a:t>I need more information on the 172.16.6.0 network.</a:t>
                </a:r>
              </a:p>
            </p:txBody>
          </p:sp>
          <p:sp>
            <p:nvSpPr>
              <p:cNvPr id="60" name="TextBox 59"/>
              <p:cNvSpPr txBox="1"/>
              <p:nvPr/>
            </p:nvSpPr>
            <p:spPr>
              <a:xfrm>
                <a:off x="1937868" y="5142155"/>
                <a:ext cx="453971" cy="237757"/>
              </a:xfrm>
              <a:prstGeom prst="rect">
                <a:avLst/>
              </a:prstGeom>
              <a:noFill/>
            </p:spPr>
            <p:txBody>
              <a:bodyPr wrap="none" rtlCol="0">
                <a:spAutoFit/>
              </a:bodyPr>
              <a:lstStyle/>
              <a:p>
                <a:r>
                  <a:rPr lang="en-US" sz="1050" b="1" dirty="0" err="1"/>
                  <a:t>LSR</a:t>
                </a:r>
                <a:endParaRPr lang="en-US" sz="1050" b="1" dirty="0"/>
              </a:p>
            </p:txBody>
          </p:sp>
          <p:cxnSp>
            <p:nvCxnSpPr>
              <p:cNvPr id="67" name="Straight Arrow Connector 66"/>
              <p:cNvCxnSpPr/>
              <p:nvPr/>
            </p:nvCxnSpPr>
            <p:spPr bwMode="auto">
              <a:xfrm flipV="1">
                <a:off x="2506289" y="55645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68" name="TextBox 67"/>
              <p:cNvSpPr txBox="1"/>
              <p:nvPr/>
            </p:nvSpPr>
            <p:spPr>
              <a:xfrm>
                <a:off x="4841510" y="5346155"/>
                <a:ext cx="2151551" cy="230832"/>
              </a:xfrm>
              <a:prstGeom prst="rect">
                <a:avLst/>
              </a:prstGeom>
              <a:noFill/>
            </p:spPr>
            <p:txBody>
              <a:bodyPr wrap="none" rtlCol="0">
                <a:spAutoFit/>
              </a:bodyPr>
              <a:lstStyle/>
              <a:p>
                <a:r>
                  <a:rPr lang="en-US" sz="1000" dirty="0"/>
                  <a:t>Here is the entry for 172.16.6.0/24.</a:t>
                </a:r>
              </a:p>
            </p:txBody>
          </p:sp>
          <p:sp>
            <p:nvSpPr>
              <p:cNvPr id="69" name="TextBox 68"/>
              <p:cNvSpPr txBox="1"/>
              <p:nvPr/>
            </p:nvSpPr>
            <p:spPr>
              <a:xfrm>
                <a:off x="6868997" y="5284839"/>
                <a:ext cx="532518" cy="424732"/>
              </a:xfrm>
              <a:prstGeom prst="rect">
                <a:avLst/>
              </a:prstGeom>
              <a:noFill/>
            </p:spPr>
            <p:txBody>
              <a:bodyPr wrap="none" rtlCol="0">
                <a:spAutoFit/>
              </a:bodyPr>
              <a:lstStyle/>
              <a:p>
                <a:r>
                  <a:rPr lang="en-US" b="1" dirty="0">
                    <a:sym typeface="Wingdings"/>
                  </a:rPr>
                  <a:t></a:t>
                </a:r>
                <a:endParaRPr lang="en-US" b="1" dirty="0"/>
              </a:p>
            </p:txBody>
          </p:sp>
          <p:sp>
            <p:nvSpPr>
              <p:cNvPr id="70" name="TextBox 69"/>
              <p:cNvSpPr txBox="1"/>
              <p:nvPr/>
            </p:nvSpPr>
            <p:spPr>
              <a:xfrm>
                <a:off x="6908271" y="5563460"/>
                <a:ext cx="453971" cy="237757"/>
              </a:xfrm>
              <a:prstGeom prst="rect">
                <a:avLst/>
              </a:prstGeom>
              <a:noFill/>
            </p:spPr>
            <p:txBody>
              <a:bodyPr wrap="none" rtlCol="0">
                <a:spAutoFit/>
              </a:bodyPr>
              <a:lstStyle/>
              <a:p>
                <a:r>
                  <a:rPr lang="en-US" sz="1050" b="1" dirty="0"/>
                  <a:t>LSU</a:t>
                </a:r>
              </a:p>
            </p:txBody>
          </p:sp>
          <p:sp>
            <p:nvSpPr>
              <p:cNvPr id="71" name="TextBox 70"/>
              <p:cNvSpPr txBox="1"/>
              <p:nvPr/>
            </p:nvSpPr>
            <p:spPr>
              <a:xfrm>
                <a:off x="1923135" y="5739834"/>
                <a:ext cx="532518" cy="424732"/>
              </a:xfrm>
              <a:prstGeom prst="rect">
                <a:avLst/>
              </a:prstGeom>
              <a:noFill/>
            </p:spPr>
            <p:txBody>
              <a:bodyPr wrap="none" rtlCol="0">
                <a:spAutoFit/>
              </a:bodyPr>
              <a:lstStyle/>
              <a:p>
                <a:r>
                  <a:rPr lang="en-US" b="1" dirty="0">
                    <a:sym typeface="Wingdings"/>
                  </a:rPr>
                  <a:t></a:t>
                </a:r>
                <a:endParaRPr lang="en-US" b="1" dirty="0"/>
              </a:p>
            </p:txBody>
          </p:sp>
          <p:cxnSp>
            <p:nvCxnSpPr>
              <p:cNvPr id="72" name="Straight Arrow Connector 71"/>
              <p:cNvCxnSpPr>
                <a:stCxn id="71" idx="3"/>
              </p:cNvCxnSpPr>
              <p:nvPr/>
            </p:nvCxnSpPr>
            <p:spPr bwMode="auto">
              <a:xfrm flipV="1">
                <a:off x="2455653" y="5950848"/>
                <a:ext cx="4316901" cy="1352"/>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73" name="TextBox 72"/>
              <p:cNvSpPr txBox="1"/>
              <p:nvPr/>
            </p:nvSpPr>
            <p:spPr>
              <a:xfrm>
                <a:off x="2348120" y="5740399"/>
                <a:ext cx="4344780" cy="230832"/>
              </a:xfrm>
              <a:prstGeom prst="rect">
                <a:avLst/>
              </a:prstGeom>
              <a:noFill/>
            </p:spPr>
            <p:txBody>
              <a:bodyPr wrap="square" rtlCol="0">
                <a:spAutoFit/>
              </a:bodyPr>
              <a:lstStyle/>
              <a:p>
                <a:pPr algn="l"/>
                <a:r>
                  <a:rPr lang="en-US" sz="1000" dirty="0"/>
                  <a:t>Thanks for the information!</a:t>
                </a:r>
              </a:p>
            </p:txBody>
          </p:sp>
          <p:sp>
            <p:nvSpPr>
              <p:cNvPr id="74" name="TextBox 73"/>
              <p:cNvSpPr txBox="1"/>
              <p:nvPr/>
            </p:nvSpPr>
            <p:spPr>
              <a:xfrm>
                <a:off x="1887068" y="6018455"/>
                <a:ext cx="604653" cy="237757"/>
              </a:xfrm>
              <a:prstGeom prst="rect">
                <a:avLst/>
              </a:prstGeom>
              <a:noFill/>
            </p:spPr>
            <p:txBody>
              <a:bodyPr wrap="none" rtlCol="0">
                <a:spAutoFit/>
              </a:bodyPr>
              <a:lstStyle/>
              <a:p>
                <a:r>
                  <a:rPr lang="en-US" sz="1050" b="1" dirty="0"/>
                  <a:t>LSAck</a:t>
                </a:r>
              </a:p>
            </p:txBody>
          </p:sp>
          <p:sp>
            <p:nvSpPr>
              <p:cNvPr id="77" name="TextBox 76"/>
              <p:cNvSpPr txBox="1"/>
              <p:nvPr/>
            </p:nvSpPr>
            <p:spPr>
              <a:xfrm>
                <a:off x="361748" y="6213934"/>
                <a:ext cx="1527308" cy="286232"/>
              </a:xfrm>
              <a:prstGeom prst="rect">
                <a:avLst/>
              </a:prstGeom>
              <a:solidFill>
                <a:srgbClr val="FFFF99"/>
              </a:solidFill>
              <a:ln>
                <a:solidFill>
                  <a:schemeClr val="tx1"/>
                </a:solidFill>
              </a:ln>
            </p:spPr>
            <p:txBody>
              <a:bodyPr wrap="square" rtlCol="0">
                <a:spAutoFit/>
              </a:bodyPr>
              <a:lstStyle/>
              <a:p>
                <a:r>
                  <a:rPr lang="en-US" sz="1400" b="1" dirty="0"/>
                  <a:t>Full State</a:t>
                </a:r>
              </a:p>
            </p:txBody>
          </p:sp>
        </p:grpSp>
      </p:grpSp>
      <p:sp>
        <p:nvSpPr>
          <p:cNvPr id="63" name="Rectangle 2"/>
          <p:cNvSpPr>
            <a:spLocks noGrp="1" noChangeArrowheads="1"/>
          </p:cNvSpPr>
          <p:nvPr>
            <p:ph type="title"/>
          </p:nvPr>
        </p:nvSpPr>
        <p:spPr>
          <a:xfrm>
            <a:off x="781463" y="124313"/>
            <a:ext cx="8042276" cy="1125747"/>
          </a:xfrm>
        </p:spPr>
        <p:txBody>
          <a:bodyPr/>
          <a:lstStyle/>
          <a:p>
            <a:pPr algn="l"/>
            <a:r>
              <a:rPr lang="en-US" sz="3200" dirty="0"/>
              <a:t>Synchronization and Route calculation</a:t>
            </a:r>
          </a:p>
        </p:txBody>
      </p:sp>
    </p:spTree>
    <p:extLst>
      <p:ext uri="{BB962C8B-B14F-4D97-AF65-F5344CB8AC3E}">
        <p14:creationId xmlns:p14="http://schemas.microsoft.com/office/powerpoint/2010/main" val="17648983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5490" name="Rectangle 2"/>
          <p:cNvSpPr>
            <a:spLocks noGrp="1" noChangeArrowheads="1"/>
          </p:cNvSpPr>
          <p:nvPr>
            <p:ph type="title"/>
          </p:nvPr>
        </p:nvSpPr>
        <p:spPr/>
        <p:txBody>
          <a:bodyPr/>
          <a:lstStyle/>
          <a:p>
            <a:r>
              <a:rPr lang="en-US"/>
              <a:t>Adjacent OSPF Neighbors</a:t>
            </a:r>
          </a:p>
        </p:txBody>
      </p:sp>
      <p:sp>
        <p:nvSpPr>
          <p:cNvPr id="575491" name="Rectangle 3"/>
          <p:cNvSpPr>
            <a:spLocks noGrp="1" noChangeArrowheads="1"/>
          </p:cNvSpPr>
          <p:nvPr>
            <p:ph idx="1"/>
          </p:nvPr>
        </p:nvSpPr>
        <p:spPr/>
        <p:txBody>
          <a:bodyPr/>
          <a:lstStyle/>
          <a:p>
            <a:r>
              <a:rPr lang="en-US" dirty="0"/>
              <a:t>Once neighbors adjacencies have been established, the Hello packet continues to be transmitted every 10 seconds (default) between neighbors. </a:t>
            </a:r>
          </a:p>
          <a:p>
            <a:pPr lvl="1"/>
            <a:r>
              <a:rPr lang="en-US" dirty="0"/>
              <a:t>As long as the other routers keep receiving the Hello packets, the transmitting router and its networks reside in the topology database.</a:t>
            </a:r>
          </a:p>
          <a:p>
            <a:r>
              <a:rPr lang="en-US" dirty="0"/>
              <a:t>After the topological databases are synchronized, updates (LSUs) are sent only to neighbors when:</a:t>
            </a:r>
          </a:p>
          <a:p>
            <a:pPr lvl="1"/>
            <a:r>
              <a:rPr lang="en-US" dirty="0"/>
              <a:t>A change is perceived (Incremental updates)</a:t>
            </a:r>
          </a:p>
          <a:p>
            <a:pPr lvl="1"/>
            <a:r>
              <a:rPr lang="en-US" dirty="0"/>
              <a:t>Every 30 minutes (Condensed version is forwarded).</a:t>
            </a:r>
          </a:p>
          <a:p>
            <a:pPr lvl="1"/>
            <a:endParaRPr lang="en-US" dirty="0"/>
          </a:p>
        </p:txBody>
      </p:sp>
    </p:spTree>
    <p:extLst>
      <p:ext uri="{BB962C8B-B14F-4D97-AF65-F5344CB8AC3E}">
        <p14:creationId xmlns:p14="http://schemas.microsoft.com/office/powerpoint/2010/main" val="1832201507"/>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Link-State Data Structures</a:t>
            </a:r>
          </a:p>
        </p:txBody>
      </p:sp>
      <p:sp>
        <p:nvSpPr>
          <p:cNvPr id="3" name="Content Placeholder 2"/>
          <p:cNvSpPr>
            <a:spLocks noGrp="1"/>
          </p:cNvSpPr>
          <p:nvPr>
            <p:ph idx="1"/>
          </p:nvPr>
        </p:nvSpPr>
        <p:spPr/>
        <p:txBody>
          <a:bodyPr>
            <a:normAutofit fontScale="92500" lnSpcReduction="10000"/>
          </a:bodyPr>
          <a:lstStyle/>
          <a:p>
            <a:r>
              <a:rPr lang="en-US" dirty="0"/>
              <a:t>Each LSA entry has its own aging timer, which the link-state age field carries. </a:t>
            </a:r>
          </a:p>
          <a:p>
            <a:r>
              <a:rPr lang="en-US" dirty="0"/>
              <a:t>The default aging timer value for OSPF is 30 minutes (1800 seconds). </a:t>
            </a:r>
          </a:p>
          <a:p>
            <a:r>
              <a:rPr lang="en-US" dirty="0"/>
              <a:t>After an LSA entry ages, the router that originated the entry sends the LSA, with a higher sequence number, in a link-state update (LSU), to verify that the link is still active. </a:t>
            </a:r>
          </a:p>
          <a:p>
            <a:pPr lvl="1"/>
            <a:r>
              <a:rPr lang="en-US" dirty="0"/>
              <a:t>The LSU can contain one or more LSAs. </a:t>
            </a:r>
          </a:p>
          <a:p>
            <a:pPr lvl="1"/>
            <a:r>
              <a:rPr lang="en-US" dirty="0"/>
              <a:t>This LSA validation method saves on bandwidth compared to distance-vector routers, which send their entire routing table at short, periodic intervals.</a:t>
            </a:r>
          </a:p>
        </p:txBody>
      </p:sp>
    </p:spTree>
    <p:extLst>
      <p:ext uri="{BB962C8B-B14F-4D97-AF65-F5344CB8AC3E}">
        <p14:creationId xmlns:p14="http://schemas.microsoft.com/office/powerpoint/2010/main" val="13304268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Link-State Data Structures</a:t>
            </a:r>
          </a:p>
        </p:txBody>
      </p:sp>
      <p:pic>
        <p:nvPicPr>
          <p:cNvPr id="6" name="Picture 2"/>
          <p:cNvPicPr>
            <a:picLocks noChangeAspect="1" noChangeArrowheads="1"/>
          </p:cNvPicPr>
          <p:nvPr/>
        </p:nvPicPr>
        <p:blipFill>
          <a:blip r:embed="rId3"/>
          <a:srcRect/>
          <a:stretch>
            <a:fillRect/>
          </a:stretch>
        </p:blipFill>
        <p:spPr bwMode="auto">
          <a:xfrm>
            <a:off x="738909" y="1870364"/>
            <a:ext cx="7527636" cy="4018348"/>
          </a:xfrm>
          <a:prstGeom prst="rect">
            <a:avLst/>
          </a:prstGeom>
          <a:noFill/>
          <a:ln w="9525">
            <a:noFill/>
            <a:miter lim="800000"/>
            <a:headEnd/>
            <a:tailEnd/>
          </a:ln>
        </p:spPr>
      </p:pic>
    </p:spTree>
    <p:extLst>
      <p:ext uri="{BB962C8B-B14F-4D97-AF65-F5344CB8AC3E}">
        <p14:creationId xmlns:p14="http://schemas.microsoft.com/office/powerpoint/2010/main" val="39980209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title"/>
          </p:nvPr>
        </p:nvSpPr>
        <p:spPr>
          <a:xfrm>
            <a:off x="279400" y="365380"/>
            <a:ext cx="8521700" cy="1089346"/>
          </a:xfrm>
        </p:spPr>
        <p:txBody>
          <a:bodyPr>
            <a:normAutofit/>
          </a:bodyPr>
          <a:lstStyle/>
          <a:p>
            <a:pPr eaLnBrk="1" hangingPunct="1"/>
            <a:r>
              <a:rPr lang="en-US" sz="3600" dirty="0"/>
              <a:t>OSPF Administrative Distance</a:t>
            </a:r>
          </a:p>
        </p:txBody>
      </p:sp>
      <p:graphicFrame>
        <p:nvGraphicFramePr>
          <p:cNvPr id="7" name="Table Placeholder 6"/>
          <p:cNvGraphicFramePr>
            <a:graphicFrameLocks noGrp="1"/>
          </p:cNvGraphicFramePr>
          <p:nvPr>
            <p:ph type="tbl" idx="1"/>
            <p:extLst>
              <p:ext uri="{D42A27DB-BD31-4B8C-83A1-F6EECF244321}">
                <p14:modId xmlns:p14="http://schemas.microsoft.com/office/powerpoint/2010/main" val="145730656"/>
              </p:ext>
            </p:extLst>
          </p:nvPr>
        </p:nvGraphicFramePr>
        <p:xfrm>
          <a:off x="402232" y="1454726"/>
          <a:ext cx="8316914" cy="4389120"/>
        </p:xfrm>
        <a:graphic>
          <a:graphicData uri="http://schemas.openxmlformats.org/drawingml/2006/table">
            <a:tbl>
              <a:tblPr firstRow="1" bandRow="1">
                <a:tableStyleId>{5C22544A-7EE6-4342-B048-85BDC9FD1C3A}</a:tableStyleId>
              </a:tblPr>
              <a:tblGrid>
                <a:gridCol w="4158457">
                  <a:extLst>
                    <a:ext uri="{9D8B030D-6E8A-4147-A177-3AD203B41FA5}">
                      <a16:colId xmlns:a16="http://schemas.microsoft.com/office/drawing/2014/main" val="20000"/>
                    </a:ext>
                  </a:extLst>
                </a:gridCol>
                <a:gridCol w="4158457">
                  <a:extLst>
                    <a:ext uri="{9D8B030D-6E8A-4147-A177-3AD203B41FA5}">
                      <a16:colId xmlns:a16="http://schemas.microsoft.com/office/drawing/2014/main" val="20001"/>
                    </a:ext>
                  </a:extLst>
                </a:gridCol>
              </a:tblGrid>
              <a:tr h="326931">
                <a:tc>
                  <a:txBody>
                    <a:bodyPr/>
                    <a:lstStyle/>
                    <a:p>
                      <a:r>
                        <a:rPr lang="en-US"/>
                        <a:t>Route</a:t>
                      </a:r>
                      <a:r>
                        <a:rPr lang="en-US" baseline="0"/>
                        <a:t> Source</a:t>
                      </a:r>
                      <a:endParaRPr lang="en-US"/>
                    </a:p>
                  </a:txBody>
                  <a:tcPr/>
                </a:tc>
                <a:tc>
                  <a:txBody>
                    <a:bodyPr/>
                    <a:lstStyle/>
                    <a:p>
                      <a:r>
                        <a:rPr lang="en-US" dirty="0"/>
                        <a:t>Administrative Distance</a:t>
                      </a:r>
                    </a:p>
                  </a:txBody>
                  <a:tcPr/>
                </a:tc>
                <a:extLst>
                  <a:ext uri="{0D108BD9-81ED-4DB2-BD59-A6C34878D82A}">
                    <a16:rowId xmlns:a16="http://schemas.microsoft.com/office/drawing/2014/main" val="10000"/>
                  </a:ext>
                </a:extLst>
              </a:tr>
              <a:tr h="326931">
                <a:tc>
                  <a:txBody>
                    <a:bodyPr/>
                    <a:lstStyle/>
                    <a:p>
                      <a:r>
                        <a:rPr lang="en-US"/>
                        <a:t>Connected</a:t>
                      </a:r>
                    </a:p>
                  </a:txBody>
                  <a:tcPr/>
                </a:tc>
                <a:tc>
                  <a:txBody>
                    <a:bodyPr/>
                    <a:lstStyle/>
                    <a:p>
                      <a:r>
                        <a:rPr lang="en-US"/>
                        <a:t>0</a:t>
                      </a:r>
                    </a:p>
                  </a:txBody>
                  <a:tcPr/>
                </a:tc>
                <a:extLst>
                  <a:ext uri="{0D108BD9-81ED-4DB2-BD59-A6C34878D82A}">
                    <a16:rowId xmlns:a16="http://schemas.microsoft.com/office/drawing/2014/main" val="10001"/>
                  </a:ext>
                </a:extLst>
              </a:tr>
              <a:tr h="326931">
                <a:tc>
                  <a:txBody>
                    <a:bodyPr/>
                    <a:lstStyle/>
                    <a:p>
                      <a:r>
                        <a:rPr lang="en-US"/>
                        <a:t>Static</a:t>
                      </a:r>
                    </a:p>
                  </a:txBody>
                  <a:tcPr/>
                </a:tc>
                <a:tc>
                  <a:txBody>
                    <a:bodyPr/>
                    <a:lstStyle/>
                    <a:p>
                      <a:r>
                        <a:rPr lang="en-US"/>
                        <a:t>1</a:t>
                      </a:r>
                    </a:p>
                  </a:txBody>
                  <a:tcPr/>
                </a:tc>
                <a:extLst>
                  <a:ext uri="{0D108BD9-81ED-4DB2-BD59-A6C34878D82A}">
                    <a16:rowId xmlns:a16="http://schemas.microsoft.com/office/drawing/2014/main" val="10002"/>
                  </a:ext>
                </a:extLst>
              </a:tr>
              <a:tr h="326931">
                <a:tc>
                  <a:txBody>
                    <a:bodyPr/>
                    <a:lstStyle/>
                    <a:p>
                      <a:r>
                        <a:rPr lang="en-US"/>
                        <a:t>EIGRP Summary</a:t>
                      </a:r>
                    </a:p>
                  </a:txBody>
                  <a:tcPr/>
                </a:tc>
                <a:tc>
                  <a:txBody>
                    <a:bodyPr/>
                    <a:lstStyle/>
                    <a:p>
                      <a:r>
                        <a:rPr lang="en-US"/>
                        <a:t>5</a:t>
                      </a:r>
                    </a:p>
                  </a:txBody>
                  <a:tcPr/>
                </a:tc>
                <a:extLst>
                  <a:ext uri="{0D108BD9-81ED-4DB2-BD59-A6C34878D82A}">
                    <a16:rowId xmlns:a16="http://schemas.microsoft.com/office/drawing/2014/main" val="10003"/>
                  </a:ext>
                </a:extLst>
              </a:tr>
              <a:tr h="326931">
                <a:tc>
                  <a:txBody>
                    <a:bodyPr/>
                    <a:lstStyle/>
                    <a:p>
                      <a:r>
                        <a:rPr lang="en-US"/>
                        <a:t>External BGP</a:t>
                      </a:r>
                    </a:p>
                  </a:txBody>
                  <a:tcPr/>
                </a:tc>
                <a:tc>
                  <a:txBody>
                    <a:bodyPr/>
                    <a:lstStyle/>
                    <a:p>
                      <a:r>
                        <a:rPr lang="en-US"/>
                        <a:t>20</a:t>
                      </a:r>
                    </a:p>
                  </a:txBody>
                  <a:tcPr/>
                </a:tc>
                <a:extLst>
                  <a:ext uri="{0D108BD9-81ED-4DB2-BD59-A6C34878D82A}">
                    <a16:rowId xmlns:a16="http://schemas.microsoft.com/office/drawing/2014/main" val="10004"/>
                  </a:ext>
                </a:extLst>
              </a:tr>
              <a:tr h="326931">
                <a:tc>
                  <a:txBody>
                    <a:bodyPr/>
                    <a:lstStyle/>
                    <a:p>
                      <a:r>
                        <a:rPr lang="en-US"/>
                        <a:t>Internal EIGRP</a:t>
                      </a:r>
                    </a:p>
                  </a:txBody>
                  <a:tcPr/>
                </a:tc>
                <a:tc>
                  <a:txBody>
                    <a:bodyPr/>
                    <a:lstStyle/>
                    <a:p>
                      <a:r>
                        <a:rPr lang="en-US"/>
                        <a:t>90</a:t>
                      </a:r>
                    </a:p>
                  </a:txBody>
                  <a:tcPr/>
                </a:tc>
                <a:extLst>
                  <a:ext uri="{0D108BD9-81ED-4DB2-BD59-A6C34878D82A}">
                    <a16:rowId xmlns:a16="http://schemas.microsoft.com/office/drawing/2014/main" val="10005"/>
                  </a:ext>
                </a:extLst>
              </a:tr>
              <a:tr h="326931">
                <a:tc>
                  <a:txBody>
                    <a:bodyPr/>
                    <a:lstStyle/>
                    <a:p>
                      <a:r>
                        <a:rPr lang="en-US"/>
                        <a:t>IGRP</a:t>
                      </a:r>
                    </a:p>
                  </a:txBody>
                  <a:tcPr/>
                </a:tc>
                <a:tc>
                  <a:txBody>
                    <a:bodyPr/>
                    <a:lstStyle/>
                    <a:p>
                      <a:r>
                        <a:rPr lang="en-US"/>
                        <a:t>100</a:t>
                      </a:r>
                    </a:p>
                  </a:txBody>
                  <a:tcPr/>
                </a:tc>
                <a:extLst>
                  <a:ext uri="{0D108BD9-81ED-4DB2-BD59-A6C34878D82A}">
                    <a16:rowId xmlns:a16="http://schemas.microsoft.com/office/drawing/2014/main" val="10006"/>
                  </a:ext>
                </a:extLst>
              </a:tr>
              <a:tr h="326931">
                <a:tc>
                  <a:txBody>
                    <a:bodyPr/>
                    <a:lstStyle/>
                    <a:p>
                      <a:r>
                        <a:rPr lang="en-US"/>
                        <a:t>OSPF</a:t>
                      </a:r>
                    </a:p>
                  </a:txBody>
                  <a:tcPr>
                    <a:solidFill>
                      <a:srgbClr val="FFFF99"/>
                    </a:solidFill>
                  </a:tcPr>
                </a:tc>
                <a:tc>
                  <a:txBody>
                    <a:bodyPr/>
                    <a:lstStyle/>
                    <a:p>
                      <a:r>
                        <a:rPr lang="en-US"/>
                        <a:t>110</a:t>
                      </a:r>
                    </a:p>
                  </a:txBody>
                  <a:tcPr>
                    <a:solidFill>
                      <a:srgbClr val="FFFF99"/>
                    </a:solidFill>
                  </a:tcPr>
                </a:tc>
                <a:extLst>
                  <a:ext uri="{0D108BD9-81ED-4DB2-BD59-A6C34878D82A}">
                    <a16:rowId xmlns:a16="http://schemas.microsoft.com/office/drawing/2014/main" val="10007"/>
                  </a:ext>
                </a:extLst>
              </a:tr>
              <a:tr h="326931">
                <a:tc>
                  <a:txBody>
                    <a:bodyPr/>
                    <a:lstStyle/>
                    <a:p>
                      <a:r>
                        <a:rPr lang="en-US"/>
                        <a:t>IS IS</a:t>
                      </a:r>
                    </a:p>
                  </a:txBody>
                  <a:tcPr/>
                </a:tc>
                <a:tc>
                  <a:txBody>
                    <a:bodyPr/>
                    <a:lstStyle/>
                    <a:p>
                      <a:r>
                        <a:rPr lang="en-US"/>
                        <a:t>115</a:t>
                      </a:r>
                    </a:p>
                  </a:txBody>
                  <a:tcPr/>
                </a:tc>
                <a:extLst>
                  <a:ext uri="{0D108BD9-81ED-4DB2-BD59-A6C34878D82A}">
                    <a16:rowId xmlns:a16="http://schemas.microsoft.com/office/drawing/2014/main" val="10008"/>
                  </a:ext>
                </a:extLst>
              </a:tr>
              <a:tr h="326931">
                <a:tc>
                  <a:txBody>
                    <a:bodyPr/>
                    <a:lstStyle/>
                    <a:p>
                      <a:r>
                        <a:rPr lang="en-US"/>
                        <a:t>RIP</a:t>
                      </a:r>
                    </a:p>
                  </a:txBody>
                  <a:tcPr/>
                </a:tc>
                <a:tc>
                  <a:txBody>
                    <a:bodyPr/>
                    <a:lstStyle/>
                    <a:p>
                      <a:r>
                        <a:rPr lang="en-US"/>
                        <a:t>120</a:t>
                      </a:r>
                    </a:p>
                  </a:txBody>
                  <a:tcPr/>
                </a:tc>
                <a:extLst>
                  <a:ext uri="{0D108BD9-81ED-4DB2-BD59-A6C34878D82A}">
                    <a16:rowId xmlns:a16="http://schemas.microsoft.com/office/drawing/2014/main" val="10009"/>
                  </a:ext>
                </a:extLst>
              </a:tr>
              <a:tr h="326931">
                <a:tc>
                  <a:txBody>
                    <a:bodyPr/>
                    <a:lstStyle/>
                    <a:p>
                      <a:r>
                        <a:rPr lang="en-US"/>
                        <a:t>External EIGRP</a:t>
                      </a:r>
                    </a:p>
                  </a:txBody>
                  <a:tcPr/>
                </a:tc>
                <a:tc>
                  <a:txBody>
                    <a:bodyPr/>
                    <a:lstStyle/>
                    <a:p>
                      <a:r>
                        <a:rPr lang="en-US"/>
                        <a:t>170</a:t>
                      </a:r>
                    </a:p>
                  </a:txBody>
                  <a:tcPr/>
                </a:tc>
                <a:extLst>
                  <a:ext uri="{0D108BD9-81ED-4DB2-BD59-A6C34878D82A}">
                    <a16:rowId xmlns:a16="http://schemas.microsoft.com/office/drawing/2014/main" val="10010"/>
                  </a:ext>
                </a:extLst>
              </a:tr>
              <a:tr h="326931">
                <a:tc>
                  <a:txBody>
                    <a:bodyPr/>
                    <a:lstStyle/>
                    <a:p>
                      <a:r>
                        <a:rPr lang="en-US"/>
                        <a:t>Internal BGP</a:t>
                      </a:r>
                    </a:p>
                  </a:txBody>
                  <a:tcPr/>
                </a:tc>
                <a:tc>
                  <a:txBody>
                    <a:bodyPr/>
                    <a:lstStyle/>
                    <a:p>
                      <a:r>
                        <a:rPr lang="en-US" dirty="0"/>
                        <a:t>200</a:t>
                      </a:r>
                    </a:p>
                  </a:txBody>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24118531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9" descr="ss2"/>
          <p:cNvPicPr>
            <a:picLocks noChangeAspect="1" noChangeArrowheads="1"/>
          </p:cNvPicPr>
          <p:nvPr/>
        </p:nvPicPr>
        <p:blipFill>
          <a:blip r:embed="rId2" cstate="print"/>
          <a:srcRect/>
          <a:stretch>
            <a:fillRect/>
          </a:stretch>
        </p:blipFill>
        <p:spPr bwMode="auto">
          <a:xfrm>
            <a:off x="0" y="1600200"/>
            <a:ext cx="9144000" cy="3178175"/>
          </a:xfrm>
          <a:prstGeom prst="rect">
            <a:avLst/>
          </a:prstGeom>
          <a:noFill/>
          <a:ln w="9525">
            <a:noFill/>
            <a:miter lim="800000"/>
            <a:headEnd/>
            <a:tailEnd/>
          </a:ln>
        </p:spPr>
      </p:pic>
      <p:sp>
        <p:nvSpPr>
          <p:cNvPr id="9219"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7" name="Rectangle 32"/>
          <p:cNvSpPr txBox="1">
            <a:spLocks noChangeArrowheads="1"/>
          </p:cNvSpPr>
          <p:nvPr/>
        </p:nvSpPr>
        <p:spPr>
          <a:xfrm>
            <a:off x="293688" y="1841863"/>
            <a:ext cx="3233284" cy="2743200"/>
          </a:xfrm>
          <a:prstGeom prst="rect">
            <a:avLst/>
          </a:prstGeom>
          <a:noFill/>
        </p:spPr>
        <p:txBody>
          <a:bodyPr anchor="ctr"/>
          <a:lstStyle/>
          <a:p>
            <a:pPr marL="0" marR="0" lvl="0" indent="0" algn="l" defTabSz="814388" rtl="0" eaLnBrk="1" fontAlgn="base" latinLnBrk="0" hangingPunct="1">
              <a:lnSpc>
                <a:spcPct val="90000"/>
              </a:lnSpc>
              <a:spcBef>
                <a:spcPct val="0"/>
              </a:spcBef>
              <a:spcAft>
                <a:spcPct val="0"/>
              </a:spcAft>
              <a:buClrTx/>
              <a:buSzTx/>
              <a:buFontTx/>
              <a:buNone/>
              <a:tabLst/>
              <a:defRPr/>
            </a:pPr>
            <a:r>
              <a:rPr kumimoji="0" lang="en-US" sz="2800" b="1" i="0" u="none" strike="noStrike" kern="0" cap="none" spc="0" normalizeH="0" baseline="0" noProof="0" dirty="0">
                <a:ln>
                  <a:noFill/>
                </a:ln>
                <a:solidFill>
                  <a:schemeClr val="bg1"/>
                </a:solidFill>
                <a:effectLst/>
                <a:uLnTx/>
                <a:uFillTx/>
                <a:latin typeface="+mj-lt"/>
                <a:ea typeface="+mj-ea"/>
                <a:cs typeface="+mj-cs"/>
              </a:rPr>
              <a:t>Planning OSPF Routing Implementations</a:t>
            </a:r>
            <a:endParaRPr kumimoji="0" lang="en-US" sz="3000" b="0" i="0" u="none" strike="noStrike" kern="0" cap="none" spc="0" normalizeH="0" baseline="0" noProof="0" dirty="0">
              <a:ln>
                <a:noFill/>
              </a:ln>
              <a:solidFill>
                <a:schemeClr val="bg1"/>
              </a:solidFill>
              <a:effectLst/>
              <a:uLnTx/>
              <a:uFillTx/>
              <a:latin typeface="+mj-lt"/>
              <a:ea typeface="+mj-ea"/>
              <a:cs typeface="+mj-cs"/>
            </a:endParaRPr>
          </a:p>
        </p:txBody>
      </p:sp>
    </p:spTree>
    <p:extLst>
      <p:ext uri="{BB962C8B-B14F-4D97-AF65-F5344CB8AC3E}">
        <p14:creationId xmlns:p14="http://schemas.microsoft.com/office/powerpoint/2010/main" val="4276157105"/>
      </p:ext>
    </p:ext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Planning to Deploy OSPF</a:t>
            </a:r>
          </a:p>
        </p:txBody>
      </p:sp>
      <p:sp>
        <p:nvSpPr>
          <p:cNvPr id="3" name="Content Placeholder 2"/>
          <p:cNvSpPr>
            <a:spLocks noGrp="1"/>
          </p:cNvSpPr>
          <p:nvPr>
            <p:ph idx="1"/>
          </p:nvPr>
        </p:nvSpPr>
        <p:spPr/>
        <p:txBody>
          <a:bodyPr/>
          <a:lstStyle/>
          <a:p>
            <a:r>
              <a:rPr lang="en-US" dirty="0"/>
              <a:t>Prior to deploying an OSPF routing solution, the following should be considered:</a:t>
            </a:r>
          </a:p>
          <a:p>
            <a:pPr lvl="1"/>
            <a:r>
              <a:rPr lang="en-US" dirty="0"/>
              <a:t>IP addressing plan</a:t>
            </a:r>
          </a:p>
          <a:p>
            <a:pPr lvl="1"/>
            <a:r>
              <a:rPr lang="en-US" dirty="0"/>
              <a:t>Network topology</a:t>
            </a:r>
          </a:p>
          <a:p>
            <a:pPr lvl="1"/>
            <a:r>
              <a:rPr lang="en-US" dirty="0"/>
              <a:t>OSPF areas </a:t>
            </a:r>
          </a:p>
          <a:p>
            <a:r>
              <a:rPr lang="en-US" dirty="0"/>
              <a:t>Once the requirements have been assessed, the implementation plan can be created. </a:t>
            </a:r>
          </a:p>
        </p:txBody>
      </p:sp>
    </p:spTree>
    <p:extLst>
      <p:ext uri="{BB962C8B-B14F-4D97-AF65-F5344CB8AC3E}">
        <p14:creationId xmlns:p14="http://schemas.microsoft.com/office/powerpoint/2010/main" val="702529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Implementing OSPF</a:t>
            </a:r>
          </a:p>
        </p:txBody>
      </p:sp>
      <p:sp>
        <p:nvSpPr>
          <p:cNvPr id="3" name="Content Placeholder 2"/>
          <p:cNvSpPr>
            <a:spLocks noGrp="1"/>
          </p:cNvSpPr>
          <p:nvPr>
            <p:ph idx="1"/>
          </p:nvPr>
        </p:nvSpPr>
        <p:spPr/>
        <p:txBody>
          <a:bodyPr>
            <a:normAutofit/>
          </a:bodyPr>
          <a:lstStyle/>
          <a:p>
            <a:r>
              <a:rPr lang="en-US" dirty="0"/>
              <a:t>The information necessary to implement OSPF routing includes the following:</a:t>
            </a:r>
          </a:p>
          <a:p>
            <a:pPr lvl="1"/>
            <a:r>
              <a:rPr lang="en-US" dirty="0"/>
              <a:t>The IP addresses to be configured on individual router interfaces.</a:t>
            </a:r>
          </a:p>
          <a:p>
            <a:pPr lvl="1"/>
            <a:r>
              <a:rPr lang="en-US" dirty="0"/>
              <a:t>A list of routers on which OSPF is to be enabled, along with the OSPF process number to use and the connected networks that are to run OSPF and that need to be advertised (per individual router).</a:t>
            </a:r>
          </a:p>
          <a:p>
            <a:pPr lvl="1"/>
            <a:r>
              <a:rPr lang="en-US" dirty="0"/>
              <a:t>The area in which each interface is to be configured.</a:t>
            </a:r>
          </a:p>
          <a:p>
            <a:pPr lvl="1"/>
            <a:r>
              <a:rPr lang="en-US" dirty="0"/>
              <a:t>Metrics that need to be applied to specific interfaces, or OSPF traffic engineering. </a:t>
            </a:r>
          </a:p>
        </p:txBody>
      </p:sp>
    </p:spTree>
    <p:extLst>
      <p:ext uri="{BB962C8B-B14F-4D97-AF65-F5344CB8AC3E}">
        <p14:creationId xmlns:p14="http://schemas.microsoft.com/office/powerpoint/2010/main" val="3855114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Implementing OSPF</a:t>
            </a:r>
          </a:p>
        </p:txBody>
      </p:sp>
      <p:sp>
        <p:nvSpPr>
          <p:cNvPr id="3" name="Content Placeholder 2"/>
          <p:cNvSpPr>
            <a:spLocks noGrp="1"/>
          </p:cNvSpPr>
          <p:nvPr>
            <p:ph idx="1"/>
          </p:nvPr>
        </p:nvSpPr>
        <p:spPr/>
        <p:txBody>
          <a:bodyPr>
            <a:normAutofit/>
          </a:bodyPr>
          <a:lstStyle/>
          <a:p>
            <a:r>
              <a:rPr lang="en-US" dirty="0"/>
              <a:t>In the implementation plan, OSPF tasks include the following:</a:t>
            </a:r>
          </a:p>
          <a:p>
            <a:pPr lvl="1"/>
            <a:r>
              <a:rPr lang="en-US" dirty="0"/>
              <a:t>Enabling the OSPF routing protocol, directly on an interface or by using the correct</a:t>
            </a:r>
            <a:r>
              <a:rPr lang="en-US" b="1" dirty="0">
                <a:latin typeface="Courier New" pitchFamily="49" charset="0"/>
                <a:cs typeface="Courier New" pitchFamily="49" charset="0"/>
              </a:rPr>
              <a:t> network </a:t>
            </a:r>
            <a:r>
              <a:rPr lang="en-US" dirty="0"/>
              <a:t>command under the OSPF routing process configuration mode.</a:t>
            </a:r>
          </a:p>
          <a:p>
            <a:pPr lvl="1"/>
            <a:r>
              <a:rPr lang="en-US" dirty="0"/>
              <a:t>Assigning the correct area id to the interface, via the OSPF configuration on the interface or under the OSPF routing process configuration mode.</a:t>
            </a:r>
          </a:p>
          <a:p>
            <a:pPr lvl="1"/>
            <a:r>
              <a:rPr lang="en-US" dirty="0"/>
              <a:t>Optionally configuring the metric to appropriate interfaces.</a:t>
            </a:r>
          </a:p>
        </p:txBody>
      </p:sp>
    </p:spTree>
    <p:extLst>
      <p:ext uri="{BB962C8B-B14F-4D97-AF65-F5344CB8AC3E}">
        <p14:creationId xmlns:p14="http://schemas.microsoft.com/office/powerpoint/2010/main" val="42664374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Verifying OSPF</a:t>
            </a:r>
          </a:p>
        </p:txBody>
      </p:sp>
      <p:sp>
        <p:nvSpPr>
          <p:cNvPr id="3" name="Content Placeholder 2"/>
          <p:cNvSpPr>
            <a:spLocks noGrp="1"/>
          </p:cNvSpPr>
          <p:nvPr>
            <p:ph idx="1"/>
          </p:nvPr>
        </p:nvSpPr>
        <p:spPr/>
        <p:txBody>
          <a:bodyPr>
            <a:normAutofit fontScale="92500" lnSpcReduction="20000"/>
          </a:bodyPr>
          <a:lstStyle/>
          <a:p>
            <a:r>
              <a:rPr lang="en-US" dirty="0"/>
              <a:t>After implementing OSPF, verification should confirm proper deployment on each router.</a:t>
            </a:r>
          </a:p>
          <a:p>
            <a:r>
              <a:rPr lang="en-US" dirty="0"/>
              <a:t>Verification tasks include verifying:</a:t>
            </a:r>
          </a:p>
          <a:p>
            <a:pPr lvl="1"/>
            <a:r>
              <a:rPr lang="en-US" dirty="0"/>
              <a:t>Verifying that the appropriate OSPF neighbor relationships and adjacencies are established</a:t>
            </a:r>
          </a:p>
          <a:p>
            <a:pPr lvl="1"/>
            <a:r>
              <a:rPr lang="en-US" dirty="0"/>
              <a:t>Verifying that the OSPF </a:t>
            </a:r>
            <a:r>
              <a:rPr lang="en-US" dirty="0" err="1"/>
              <a:t>LSDB</a:t>
            </a:r>
            <a:r>
              <a:rPr lang="en-US" dirty="0"/>
              <a:t> is populated with the necessary information.</a:t>
            </a:r>
          </a:p>
          <a:p>
            <a:pPr lvl="1"/>
            <a:r>
              <a:rPr lang="en-US" dirty="0"/>
              <a:t>Verifying that IP routing table is populated with the necessary information.</a:t>
            </a:r>
          </a:p>
          <a:p>
            <a:pPr lvl="1"/>
            <a:r>
              <a:rPr lang="en-US" dirty="0"/>
              <a:t>Verifying that there is connectivity in the network between routers and to other devices.</a:t>
            </a:r>
          </a:p>
          <a:p>
            <a:pPr lvl="1"/>
            <a:r>
              <a:rPr lang="en-US" dirty="0"/>
              <a:t>Verifying that OSPF behaves as expected in a case of a topology change, by testing link failure and router failure events.</a:t>
            </a:r>
          </a:p>
        </p:txBody>
      </p:sp>
    </p:spTree>
    <p:extLst>
      <p:ext uri="{BB962C8B-B14F-4D97-AF65-F5344CB8AC3E}">
        <p14:creationId xmlns:p14="http://schemas.microsoft.com/office/powerpoint/2010/main" val="8742947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Documenting</a:t>
            </a:r>
          </a:p>
        </p:txBody>
      </p:sp>
      <p:sp>
        <p:nvSpPr>
          <p:cNvPr id="3" name="Content Placeholder 2"/>
          <p:cNvSpPr>
            <a:spLocks noGrp="1"/>
          </p:cNvSpPr>
          <p:nvPr>
            <p:ph idx="1"/>
          </p:nvPr>
        </p:nvSpPr>
        <p:spPr/>
        <p:txBody>
          <a:bodyPr>
            <a:normAutofit fontScale="92500" lnSpcReduction="10000"/>
          </a:bodyPr>
          <a:lstStyle/>
          <a:p>
            <a:pPr>
              <a:lnSpc>
                <a:spcPct val="120000"/>
              </a:lnSpc>
              <a:spcBef>
                <a:spcPts val="0"/>
              </a:spcBef>
            </a:pPr>
            <a:r>
              <a:rPr lang="en-US" dirty="0"/>
              <a:t>After a successful OSPF deployment, the solution and verification process and results should be documented for future reference. </a:t>
            </a:r>
          </a:p>
          <a:p>
            <a:pPr>
              <a:lnSpc>
                <a:spcPct val="120000"/>
              </a:lnSpc>
              <a:spcBef>
                <a:spcPts val="0"/>
              </a:spcBef>
            </a:pPr>
            <a:r>
              <a:rPr lang="en-US" dirty="0"/>
              <a:t>Documentation should include:</a:t>
            </a:r>
          </a:p>
          <a:p>
            <a:pPr lvl="1">
              <a:lnSpc>
                <a:spcPct val="120000"/>
              </a:lnSpc>
              <a:spcBef>
                <a:spcPts val="0"/>
              </a:spcBef>
            </a:pPr>
            <a:r>
              <a:rPr lang="en-US" dirty="0"/>
              <a:t>A topology map</a:t>
            </a:r>
          </a:p>
          <a:p>
            <a:pPr lvl="1">
              <a:lnSpc>
                <a:spcPct val="120000"/>
              </a:lnSpc>
              <a:spcBef>
                <a:spcPts val="0"/>
              </a:spcBef>
            </a:pPr>
            <a:r>
              <a:rPr lang="en-US" dirty="0"/>
              <a:t>The IP addressing plan</a:t>
            </a:r>
          </a:p>
          <a:p>
            <a:pPr lvl="1">
              <a:lnSpc>
                <a:spcPct val="120000"/>
              </a:lnSpc>
            </a:pPr>
            <a:r>
              <a:rPr lang="en-US" dirty="0"/>
              <a:t>The area hierarchy</a:t>
            </a:r>
          </a:p>
          <a:p>
            <a:pPr lvl="1">
              <a:lnSpc>
                <a:spcPct val="120000"/>
              </a:lnSpc>
            </a:pPr>
            <a:r>
              <a:rPr lang="en-US" dirty="0"/>
              <a:t>The networks and interfaces included in OSPF on each router</a:t>
            </a:r>
          </a:p>
          <a:p>
            <a:pPr lvl="1">
              <a:lnSpc>
                <a:spcPct val="120000"/>
              </a:lnSpc>
            </a:pPr>
            <a:r>
              <a:rPr lang="en-US" dirty="0"/>
              <a:t>The default and any special metrics configured</a:t>
            </a:r>
          </a:p>
          <a:p>
            <a:pPr lvl="1">
              <a:lnSpc>
                <a:spcPct val="120000"/>
              </a:lnSpc>
            </a:pPr>
            <a:r>
              <a:rPr lang="en-US" dirty="0"/>
              <a:t>The verification results.</a:t>
            </a:r>
          </a:p>
        </p:txBody>
      </p:sp>
    </p:spTree>
    <p:extLst>
      <p:ext uri="{BB962C8B-B14F-4D97-AF65-F5344CB8AC3E}">
        <p14:creationId xmlns:p14="http://schemas.microsoft.com/office/powerpoint/2010/main" val="26996829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6" descr="ss3"/>
          <p:cNvPicPr>
            <a:picLocks noChangeAspect="1" noChangeArrowheads="1"/>
          </p:cNvPicPr>
          <p:nvPr/>
        </p:nvPicPr>
        <p:blipFill>
          <a:blip r:embed="rId2" cstate="print"/>
          <a:srcRect/>
          <a:stretch>
            <a:fillRect/>
          </a:stretch>
        </p:blipFill>
        <p:spPr bwMode="auto">
          <a:xfrm>
            <a:off x="0" y="1600200"/>
            <a:ext cx="9144000" cy="3170238"/>
          </a:xfrm>
          <a:prstGeom prst="rect">
            <a:avLst/>
          </a:prstGeom>
          <a:noFill/>
          <a:ln w="9525">
            <a:noFill/>
            <a:miter lim="800000"/>
            <a:headEnd/>
            <a:tailEnd/>
          </a:ln>
        </p:spPr>
      </p:pic>
      <p:sp>
        <p:nvSpPr>
          <p:cNvPr id="11267" name="Rectangle 12"/>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6" name="Rectangle 32"/>
          <p:cNvSpPr txBox="1">
            <a:spLocks noChangeArrowheads="1"/>
          </p:cNvSpPr>
          <p:nvPr/>
        </p:nvSpPr>
        <p:spPr>
          <a:xfrm>
            <a:off x="293688" y="1841863"/>
            <a:ext cx="3233284" cy="2743200"/>
          </a:xfrm>
          <a:prstGeom prst="rect">
            <a:avLst/>
          </a:prstGeom>
          <a:noFill/>
        </p:spPr>
        <p:txBody>
          <a:bodyPr anchor="ctr"/>
          <a:lstStyle/>
          <a:p>
            <a:pPr marL="0" marR="0" lvl="0" indent="0" algn="l" defTabSz="814388" rtl="0" eaLnBrk="1" fontAlgn="base" latinLnBrk="0" hangingPunct="1">
              <a:lnSpc>
                <a:spcPct val="90000"/>
              </a:lnSpc>
              <a:spcBef>
                <a:spcPct val="0"/>
              </a:spcBef>
              <a:spcAft>
                <a:spcPct val="0"/>
              </a:spcAft>
              <a:buClrTx/>
              <a:buSzTx/>
              <a:buFontTx/>
              <a:buNone/>
              <a:tabLst/>
              <a:defRPr/>
            </a:pPr>
            <a:r>
              <a:rPr kumimoji="0" lang="en-US" sz="2800" b="1" i="0" u="none" strike="noStrike" kern="0" cap="none" spc="0" normalizeH="0" baseline="0" noProof="0" dirty="0">
                <a:ln>
                  <a:noFill/>
                </a:ln>
                <a:solidFill>
                  <a:schemeClr val="bg1"/>
                </a:solidFill>
                <a:effectLst/>
                <a:uLnTx/>
                <a:uFillTx/>
                <a:latin typeface="+mj-lt"/>
                <a:ea typeface="+mj-ea"/>
                <a:cs typeface="+mj-cs"/>
              </a:rPr>
              <a:t>Configuring and Verifying Basic OSPF</a:t>
            </a:r>
            <a:endParaRPr kumimoji="0" lang="en-US" sz="3000" b="0" i="0" u="none" strike="noStrike" kern="0" cap="none" spc="0" normalizeH="0" baseline="0" noProof="0" dirty="0">
              <a:ln>
                <a:noFill/>
              </a:ln>
              <a:solidFill>
                <a:schemeClr val="bg1"/>
              </a:solidFill>
              <a:effectLst/>
              <a:uLnTx/>
              <a:uFillTx/>
              <a:latin typeface="+mj-lt"/>
              <a:ea typeface="+mj-ea"/>
              <a:cs typeface="+mj-cs"/>
            </a:endParaRPr>
          </a:p>
        </p:txBody>
      </p:sp>
    </p:spTree>
    <p:extLst>
      <p:ext uri="{BB962C8B-B14F-4D97-AF65-F5344CB8AC3E}">
        <p14:creationId xmlns:p14="http://schemas.microsoft.com/office/powerpoint/2010/main" val="2496834796"/>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9"/>
            <a:ext cx="8532159" cy="1297166"/>
          </a:xfrm>
        </p:spPr>
        <p:txBody>
          <a:bodyPr/>
          <a:lstStyle/>
          <a:p>
            <a:r>
              <a:rPr lang="en-US" dirty="0"/>
              <a:t>Enable OSPF Routing</a:t>
            </a:r>
          </a:p>
        </p:txBody>
      </p:sp>
      <p:sp>
        <p:nvSpPr>
          <p:cNvPr id="13" name="Content Placeholder 12"/>
          <p:cNvSpPr>
            <a:spLocks noGrp="1"/>
          </p:cNvSpPr>
          <p:nvPr>
            <p:ph idx="1"/>
          </p:nvPr>
        </p:nvSpPr>
        <p:spPr>
          <a:xfrm>
            <a:off x="325582" y="2030420"/>
            <a:ext cx="8316913" cy="491994"/>
          </a:xfrm>
        </p:spPr>
        <p:txBody>
          <a:bodyPr>
            <a:normAutofit/>
          </a:bodyPr>
          <a:lstStyle/>
          <a:p>
            <a:r>
              <a:rPr lang="en-US" dirty="0"/>
              <a:t>Define OSPF as the IP routing protocol.</a:t>
            </a:r>
          </a:p>
          <a:p>
            <a:endParaRPr lang="en-US" dirty="0"/>
          </a:p>
        </p:txBody>
      </p:sp>
      <p:sp>
        <p:nvSpPr>
          <p:cNvPr id="14" name="Text Placeholder 13"/>
          <p:cNvSpPr>
            <a:spLocks noGrp="1"/>
          </p:cNvSpPr>
          <p:nvPr>
            <p:ph type="body" sz="quarter" idx="10"/>
          </p:nvPr>
        </p:nvSpPr>
        <p:spPr>
          <a:xfrm>
            <a:off x="613533" y="2522414"/>
            <a:ext cx="7745412" cy="377078"/>
          </a:xfrm>
        </p:spPr>
        <p:txBody>
          <a:bodyPr/>
          <a:lstStyle/>
          <a:p>
            <a:r>
              <a:rPr lang="en-US" sz="1800" dirty="0"/>
              <a:t>Router(config)#</a:t>
            </a:r>
          </a:p>
        </p:txBody>
      </p:sp>
      <p:sp>
        <p:nvSpPr>
          <p:cNvPr id="15" name="Text Placeholder 14"/>
          <p:cNvSpPr>
            <a:spLocks noGrp="1"/>
          </p:cNvSpPr>
          <p:nvPr>
            <p:ph type="body" sz="quarter" idx="11"/>
          </p:nvPr>
        </p:nvSpPr>
        <p:spPr>
          <a:xfrm>
            <a:off x="615326" y="2899492"/>
            <a:ext cx="7745412" cy="377078"/>
          </a:xfrm>
        </p:spPr>
        <p:txBody>
          <a:bodyPr>
            <a:normAutofit/>
          </a:bodyPr>
          <a:lstStyle/>
          <a:p>
            <a:r>
              <a:rPr lang="en-US" sz="1800" dirty="0"/>
              <a:t>router ospf </a:t>
            </a:r>
            <a:r>
              <a:rPr lang="en-US" sz="1800" b="0" i="1" dirty="0"/>
              <a:t>process-id</a:t>
            </a:r>
            <a:endParaRPr lang="en-US" sz="1800" b="0" dirty="0"/>
          </a:p>
        </p:txBody>
      </p:sp>
      <p:sp>
        <p:nvSpPr>
          <p:cNvPr id="16" name="Rectangle 15"/>
          <p:cNvSpPr/>
          <p:nvPr/>
        </p:nvSpPr>
        <p:spPr>
          <a:xfrm>
            <a:off x="251177" y="3674224"/>
            <a:ext cx="8549923" cy="1862048"/>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t>The</a:t>
            </a:r>
            <a:r>
              <a:rPr lang="en-US" sz="2000" i="1" dirty="0">
                <a:latin typeface="Courier New" pitchFamily="49" charset="0"/>
                <a:cs typeface="Courier New" pitchFamily="49" charset="0"/>
              </a:rPr>
              <a:t> process-id </a:t>
            </a:r>
            <a:r>
              <a:rPr lang="en-US" sz="2000" dirty="0"/>
              <a:t>is an internally used number that identifies the OSPF routing process. </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a:t>The</a:t>
            </a:r>
            <a:r>
              <a:rPr lang="en-US" sz="2000" i="1" dirty="0">
                <a:latin typeface="Courier New" pitchFamily="49" charset="0"/>
                <a:cs typeface="Courier New" pitchFamily="49" charset="0"/>
              </a:rPr>
              <a:t> process-id </a:t>
            </a:r>
            <a:r>
              <a:rPr lang="en-US" sz="2000" dirty="0"/>
              <a:t>does not need to match process IDs on other routers</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a:t>It can be any positive integer in the range from 1 to 65535. </a:t>
            </a:r>
          </a:p>
        </p:txBody>
      </p:sp>
    </p:spTree>
    <p:extLst>
      <p:ext uri="{BB962C8B-B14F-4D97-AF65-F5344CB8AC3E}">
        <p14:creationId xmlns:p14="http://schemas.microsoft.com/office/powerpoint/2010/main" val="261025434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258689"/>
          </a:xfrm>
        </p:spPr>
        <p:txBody>
          <a:bodyPr/>
          <a:lstStyle/>
          <a:p>
            <a:r>
              <a:rPr lang="en-US" sz="3600" dirty="0"/>
              <a:t>Identify OSPF Networks</a:t>
            </a:r>
          </a:p>
        </p:txBody>
      </p:sp>
      <p:sp>
        <p:nvSpPr>
          <p:cNvPr id="13" name="Content Placeholder 12"/>
          <p:cNvSpPr>
            <a:spLocks noGrp="1"/>
          </p:cNvSpPr>
          <p:nvPr>
            <p:ph idx="1"/>
          </p:nvPr>
        </p:nvSpPr>
        <p:spPr>
          <a:xfrm>
            <a:off x="279400" y="1624067"/>
            <a:ext cx="8316913" cy="491994"/>
          </a:xfrm>
        </p:spPr>
        <p:txBody>
          <a:bodyPr>
            <a:normAutofit fontScale="92500"/>
          </a:bodyPr>
          <a:lstStyle/>
          <a:p>
            <a:r>
              <a:rPr lang="en-US" dirty="0"/>
              <a:t>Define OSPF networks to advertise to OSPF neighbors.</a:t>
            </a:r>
          </a:p>
          <a:p>
            <a:endParaRPr lang="en-US" dirty="0"/>
          </a:p>
        </p:txBody>
      </p:sp>
      <p:sp>
        <p:nvSpPr>
          <p:cNvPr id="14" name="Text Placeholder 13"/>
          <p:cNvSpPr>
            <a:spLocks noGrp="1"/>
          </p:cNvSpPr>
          <p:nvPr>
            <p:ph type="body" sz="quarter" idx="10"/>
          </p:nvPr>
        </p:nvSpPr>
        <p:spPr>
          <a:xfrm>
            <a:off x="613533" y="2054683"/>
            <a:ext cx="7745412" cy="377078"/>
          </a:xfrm>
        </p:spPr>
        <p:txBody>
          <a:bodyPr>
            <a:normAutofit/>
          </a:bodyPr>
          <a:lstStyle/>
          <a:p>
            <a:r>
              <a:rPr lang="en-US" sz="1800" dirty="0"/>
              <a:t>Router(config-router)#</a:t>
            </a:r>
          </a:p>
        </p:txBody>
      </p:sp>
      <p:sp>
        <p:nvSpPr>
          <p:cNvPr id="15" name="Text Placeholder 14"/>
          <p:cNvSpPr>
            <a:spLocks noGrp="1"/>
          </p:cNvSpPr>
          <p:nvPr>
            <p:ph type="body" sz="quarter" idx="11"/>
          </p:nvPr>
        </p:nvSpPr>
        <p:spPr>
          <a:xfrm>
            <a:off x="615326" y="2514570"/>
            <a:ext cx="7745412" cy="377078"/>
          </a:xfrm>
        </p:spPr>
        <p:txBody>
          <a:bodyPr>
            <a:normAutofit/>
          </a:bodyPr>
          <a:lstStyle/>
          <a:p>
            <a:r>
              <a:rPr lang="en-US" sz="1800" dirty="0"/>
              <a:t>network </a:t>
            </a:r>
            <a:r>
              <a:rPr lang="en-US" sz="1800" b="0" i="1" dirty="0"/>
              <a:t>ip-address </a:t>
            </a:r>
            <a:r>
              <a:rPr lang="en-US" sz="1800" b="0" dirty="0"/>
              <a:t>[</a:t>
            </a:r>
            <a:r>
              <a:rPr lang="en-US" sz="1800" b="0" i="1" dirty="0"/>
              <a:t>wildcard-mask</a:t>
            </a:r>
            <a:r>
              <a:rPr lang="en-US" sz="1800" b="0" dirty="0"/>
              <a:t>] </a:t>
            </a:r>
            <a:r>
              <a:rPr lang="en-US" sz="1800" dirty="0"/>
              <a:t>area </a:t>
            </a:r>
            <a:r>
              <a:rPr lang="en-US" sz="1800" b="0" i="1" dirty="0" err="1"/>
              <a:t>area</a:t>
            </a:r>
            <a:r>
              <a:rPr lang="en-US" sz="1800" b="0" i="1" dirty="0"/>
              <a:t>-id</a:t>
            </a:r>
          </a:p>
        </p:txBody>
      </p:sp>
      <p:sp>
        <p:nvSpPr>
          <p:cNvPr id="16" name="Rectangle 15"/>
          <p:cNvSpPr/>
          <p:nvPr/>
        </p:nvSpPr>
        <p:spPr>
          <a:xfrm>
            <a:off x="266699" y="3116860"/>
            <a:ext cx="8487008" cy="2753831"/>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t>The </a:t>
            </a:r>
            <a:r>
              <a:rPr lang="en-US" i="1" dirty="0">
                <a:latin typeface="Courier New" pitchFamily="49" charset="0"/>
                <a:cs typeface="Courier New" pitchFamily="49" charset="0"/>
              </a:rPr>
              <a:t>ip-address </a:t>
            </a:r>
            <a:r>
              <a:rPr lang="en-US" dirty="0"/>
              <a:t>parameter can be a network, a subnet, or the address of a directly connected interface. 	</a:t>
            </a:r>
          </a:p>
          <a:p>
            <a:pPr marL="236538" indent="-236538" algn="l" defTabSz="814388" eaLnBrk="1" hangingPunct="1">
              <a:lnSpc>
                <a:spcPct val="95000"/>
              </a:lnSpc>
              <a:spcBef>
                <a:spcPct val="50000"/>
              </a:spcBef>
              <a:buClr>
                <a:srgbClr val="708CA1"/>
              </a:buClr>
              <a:buFont typeface="Wingdings" pitchFamily="2" charset="2"/>
              <a:buChar char="§"/>
            </a:pPr>
            <a:r>
              <a:rPr lang="en-US" dirty="0"/>
              <a:t>The </a:t>
            </a:r>
            <a:r>
              <a:rPr lang="en-US" i="1" dirty="0">
                <a:latin typeface="Courier New" pitchFamily="49" charset="0"/>
                <a:cs typeface="Courier New" pitchFamily="49" charset="0"/>
              </a:rPr>
              <a:t>wildcard-mask</a:t>
            </a:r>
            <a:r>
              <a:rPr lang="en-US" dirty="0"/>
              <a:t> is an inverse mask used to determine how to interpret the address. </a:t>
            </a:r>
          </a:p>
          <a:p>
            <a:pPr marL="693738" lvl="1" indent="-236538" algn="l" defTabSz="814388" eaLnBrk="1" hangingPunct="1">
              <a:lnSpc>
                <a:spcPct val="95000"/>
              </a:lnSpc>
              <a:spcBef>
                <a:spcPct val="50000"/>
              </a:spcBef>
              <a:buClr>
                <a:srgbClr val="708CA1"/>
              </a:buClr>
              <a:buFont typeface="Arial" pitchFamily="34" charset="0"/>
              <a:buChar char="•"/>
            </a:pPr>
            <a:r>
              <a:rPr lang="en-US" dirty="0"/>
              <a:t>The mask has wildcard bits, where 0 is a match and 1 is “don’t care.”</a:t>
            </a:r>
          </a:p>
          <a:p>
            <a:pPr marL="693738" lvl="1" indent="-236538" algn="l" defTabSz="814388" eaLnBrk="1" hangingPunct="1">
              <a:lnSpc>
                <a:spcPct val="95000"/>
              </a:lnSpc>
              <a:spcBef>
                <a:spcPct val="50000"/>
              </a:spcBef>
              <a:buClr>
                <a:srgbClr val="708CA1"/>
              </a:buClr>
              <a:buFont typeface="Arial" pitchFamily="34" charset="0"/>
              <a:buChar char="•"/>
            </a:pPr>
            <a:r>
              <a:rPr lang="en-US" dirty="0"/>
              <a:t>For example, 0.0.255.255 indicates a match in the first 2 octets.</a:t>
            </a:r>
          </a:p>
          <a:p>
            <a:pPr marL="236538" indent="-236538" algn="l" defTabSz="814388" eaLnBrk="1" hangingPunct="1">
              <a:lnSpc>
                <a:spcPct val="95000"/>
              </a:lnSpc>
              <a:spcBef>
                <a:spcPct val="50000"/>
              </a:spcBef>
              <a:buClr>
                <a:srgbClr val="708CA1"/>
              </a:buClr>
              <a:buFont typeface="Arial" pitchFamily="34" charset="0"/>
              <a:buChar char="•"/>
            </a:pPr>
            <a:r>
              <a:rPr lang="en-US" dirty="0"/>
              <a:t>The</a:t>
            </a:r>
            <a:r>
              <a:rPr lang="en-US" b="1" dirty="0">
                <a:latin typeface="Courier New" pitchFamily="49" charset="0"/>
                <a:cs typeface="Courier New" pitchFamily="49" charset="0"/>
              </a:rPr>
              <a:t> </a:t>
            </a:r>
            <a:r>
              <a:rPr lang="en-US" i="1" dirty="0">
                <a:latin typeface="Courier New" pitchFamily="49" charset="0"/>
                <a:cs typeface="Courier New" pitchFamily="49" charset="0"/>
              </a:rPr>
              <a:t>area-id</a:t>
            </a:r>
            <a:r>
              <a:rPr lang="en-US" b="1" i="1" dirty="0">
                <a:latin typeface="Courier New" pitchFamily="49" charset="0"/>
                <a:cs typeface="Courier New" pitchFamily="49" charset="0"/>
              </a:rPr>
              <a:t> </a:t>
            </a:r>
            <a:r>
              <a:rPr lang="en-US" dirty="0"/>
              <a:t>parameter specifies the OSPF area to be associated with the address.</a:t>
            </a:r>
          </a:p>
        </p:txBody>
      </p:sp>
    </p:spTree>
    <p:extLst>
      <p:ext uri="{BB962C8B-B14F-4D97-AF65-F5344CB8AC3E}">
        <p14:creationId xmlns:p14="http://schemas.microsoft.com/office/powerpoint/2010/main" val="10180300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US"/>
              <a:t>The Wildcard Mask</a:t>
            </a:r>
          </a:p>
        </p:txBody>
      </p:sp>
      <p:sp>
        <p:nvSpPr>
          <p:cNvPr id="53251" name="Rectangle 3"/>
          <p:cNvSpPr>
            <a:spLocks noGrp="1" noChangeArrowheads="1"/>
          </p:cNvSpPr>
          <p:nvPr>
            <p:ph idx="1"/>
          </p:nvPr>
        </p:nvSpPr>
        <p:spPr/>
        <p:txBody>
          <a:bodyPr/>
          <a:lstStyle/>
          <a:p>
            <a:pPr eaLnBrk="1" hangingPunct="1"/>
            <a:r>
              <a:rPr lang="en-US" dirty="0">
                <a:solidFill>
                  <a:schemeClr val="tx1"/>
                </a:solidFill>
              </a:rPr>
              <a:t>Recall that a wildcard mask is the inverse of a subnet mask.</a:t>
            </a:r>
          </a:p>
          <a:p>
            <a:pPr eaLnBrk="1" hangingPunct="1"/>
            <a:r>
              <a:rPr lang="en-US" dirty="0">
                <a:solidFill>
                  <a:schemeClr val="tx1"/>
                </a:solidFill>
              </a:rPr>
              <a:t>An easy way to calculate the inverse of the subnet mask, is to subtract the subnet mask from</a:t>
            </a:r>
            <a:r>
              <a:rPr lang="en-US" b="1" dirty="0">
                <a:solidFill>
                  <a:schemeClr val="tx1"/>
                </a:solidFill>
                <a:latin typeface="Courier New" pitchFamily="49" charset="0"/>
              </a:rPr>
              <a:t> </a:t>
            </a:r>
            <a:r>
              <a:rPr lang="en-US" b="1" dirty="0">
                <a:solidFill>
                  <a:srgbClr val="990000"/>
                </a:solidFill>
                <a:latin typeface="Courier New" pitchFamily="49" charset="0"/>
              </a:rPr>
              <a:t>255.255.255.255</a:t>
            </a:r>
            <a:r>
              <a:rPr lang="en-US" dirty="0"/>
              <a:t>.</a:t>
            </a:r>
          </a:p>
          <a:p>
            <a:r>
              <a:rPr lang="en-US" dirty="0">
                <a:solidFill>
                  <a:schemeClr val="tx1"/>
                </a:solidFill>
              </a:rPr>
              <a:t>For example, the inverse of subnet mask</a:t>
            </a:r>
            <a:r>
              <a:rPr lang="en-US" b="1" dirty="0">
                <a:solidFill>
                  <a:schemeClr val="tx1"/>
                </a:solidFill>
                <a:latin typeface="Courier New" pitchFamily="49" charset="0"/>
              </a:rPr>
              <a:t> </a:t>
            </a:r>
            <a:r>
              <a:rPr lang="en-US" b="1" dirty="0">
                <a:solidFill>
                  <a:srgbClr val="000099"/>
                </a:solidFill>
                <a:latin typeface="Courier New" pitchFamily="49" charset="0"/>
              </a:rPr>
              <a:t>255.255.255.252 </a:t>
            </a:r>
            <a:r>
              <a:rPr lang="en-US" dirty="0"/>
              <a:t>is</a:t>
            </a:r>
            <a:r>
              <a:rPr lang="en-US" b="1" dirty="0">
                <a:solidFill>
                  <a:srgbClr val="000099"/>
                </a:solidFill>
                <a:latin typeface="Courier New" pitchFamily="49" charset="0"/>
              </a:rPr>
              <a:t> 0.0.0.3</a:t>
            </a:r>
            <a:r>
              <a:rPr lang="en-US" dirty="0"/>
              <a:t>. </a:t>
            </a:r>
          </a:p>
        </p:txBody>
      </p:sp>
      <p:sp>
        <p:nvSpPr>
          <p:cNvPr id="1347588" name="Rectangle 4"/>
          <p:cNvSpPr>
            <a:spLocks noChangeArrowheads="1"/>
          </p:cNvSpPr>
          <p:nvPr/>
        </p:nvSpPr>
        <p:spPr bwMode="auto">
          <a:xfrm>
            <a:off x="2629189" y="4834949"/>
            <a:ext cx="4090988" cy="1177925"/>
          </a:xfrm>
          <a:prstGeom prst="rect">
            <a:avLst/>
          </a:prstGeom>
          <a:noFill/>
          <a:ln w="12700" algn="ctr">
            <a:solidFill>
              <a:schemeClr val="tx1"/>
            </a:solidFill>
            <a:miter lim="800000"/>
            <a:headEnd/>
            <a:tailEnd/>
          </a:ln>
        </p:spPr>
        <p:txBody>
          <a:bodyPr lIns="82124" tIns="41061" rIns="82124" bIns="41061"/>
          <a:lstStyle/>
          <a:p>
            <a:pPr marL="811213" lvl="1" indent="-244475" algn="l" defTabSz="814388" eaLnBrk="1" hangingPunct="1">
              <a:lnSpc>
                <a:spcPct val="95000"/>
              </a:lnSpc>
              <a:spcBef>
                <a:spcPct val="35000"/>
              </a:spcBef>
              <a:buClr>
                <a:srgbClr val="708CA1"/>
              </a:buClr>
              <a:tabLst>
                <a:tab pos="3086100" algn="r"/>
              </a:tabLst>
            </a:pPr>
            <a:r>
              <a:rPr lang="en-US" sz="2000" b="1">
                <a:solidFill>
                  <a:srgbClr val="000099"/>
                </a:solidFill>
                <a:latin typeface="Courier New" pitchFamily="49" charset="0"/>
              </a:rPr>
              <a:t>	255.255.255.255</a:t>
            </a:r>
          </a:p>
          <a:p>
            <a:pPr marL="811213" lvl="1" indent="-244475" algn="l" defTabSz="814388" eaLnBrk="1" hangingPunct="1">
              <a:lnSpc>
                <a:spcPct val="95000"/>
              </a:lnSpc>
              <a:spcBef>
                <a:spcPct val="35000"/>
              </a:spcBef>
              <a:buClr>
                <a:srgbClr val="708CA1"/>
              </a:buClr>
              <a:buFontTx/>
              <a:buChar char="–"/>
              <a:tabLst>
                <a:tab pos="3086100" algn="r"/>
              </a:tabLst>
            </a:pPr>
            <a:r>
              <a:rPr lang="en-US" sz="2000" b="1" u="sng">
                <a:solidFill>
                  <a:srgbClr val="990000"/>
                </a:solidFill>
                <a:latin typeface="Courier New" pitchFamily="49" charset="0"/>
              </a:rPr>
              <a:t>255.255.255.252</a:t>
            </a:r>
          </a:p>
          <a:p>
            <a:pPr marL="811213" lvl="1" indent="-244475" algn="l" defTabSz="814388" eaLnBrk="1" hangingPunct="1">
              <a:lnSpc>
                <a:spcPct val="95000"/>
              </a:lnSpc>
              <a:spcBef>
                <a:spcPct val="35000"/>
              </a:spcBef>
              <a:buClr>
                <a:srgbClr val="708CA1"/>
              </a:buClr>
              <a:tabLst>
                <a:tab pos="3086100" algn="r"/>
              </a:tabLst>
            </a:pPr>
            <a:r>
              <a:rPr lang="en-US" sz="2000"/>
              <a:t>		</a:t>
            </a:r>
            <a:r>
              <a:rPr lang="en-US" sz="2000" b="1">
                <a:solidFill>
                  <a:srgbClr val="000099"/>
                </a:solidFill>
                <a:latin typeface="Courier New" pitchFamily="49" charset="0"/>
              </a:rPr>
              <a:t>0.  0.  0.  3</a:t>
            </a:r>
          </a:p>
        </p:txBody>
      </p:sp>
    </p:spTree>
    <p:extLst>
      <p:ext uri="{BB962C8B-B14F-4D97-AF65-F5344CB8AC3E}">
        <p14:creationId xmlns:p14="http://schemas.microsoft.com/office/powerpoint/2010/main" val="3428087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47588">
                                            <p:bg/>
                                          </p:spTgt>
                                        </p:tgtEl>
                                        <p:attrNameLst>
                                          <p:attrName>style.visibility</p:attrName>
                                        </p:attrNameLst>
                                      </p:cBhvr>
                                      <p:to>
                                        <p:strVal val="visible"/>
                                      </p:to>
                                    </p:set>
                                    <p:animEffect transition="in" filter="wipe(left)">
                                      <p:cBhvr>
                                        <p:cTn id="7" dur="500"/>
                                        <p:tgtEl>
                                          <p:spTgt spid="1347588">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47588">
                                            <p:txEl>
                                              <p:pRg st="0" end="0"/>
                                            </p:txEl>
                                          </p:spTgt>
                                        </p:tgtEl>
                                        <p:attrNameLst>
                                          <p:attrName>style.visibility</p:attrName>
                                        </p:attrNameLst>
                                      </p:cBhvr>
                                      <p:to>
                                        <p:strVal val="visible"/>
                                      </p:to>
                                    </p:set>
                                    <p:animEffect transition="in" filter="wipe(left)">
                                      <p:cBhvr>
                                        <p:cTn id="12" dur="500"/>
                                        <p:tgtEl>
                                          <p:spTgt spid="134758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47588">
                                            <p:txEl>
                                              <p:pRg st="1" end="1"/>
                                            </p:txEl>
                                          </p:spTgt>
                                        </p:tgtEl>
                                        <p:attrNameLst>
                                          <p:attrName>style.visibility</p:attrName>
                                        </p:attrNameLst>
                                      </p:cBhvr>
                                      <p:to>
                                        <p:strVal val="visible"/>
                                      </p:to>
                                    </p:set>
                                    <p:animEffect transition="in" filter="wipe(left)">
                                      <p:cBhvr>
                                        <p:cTn id="17" dur="500"/>
                                        <p:tgtEl>
                                          <p:spTgt spid="134758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47588">
                                            <p:txEl>
                                              <p:pRg st="2" end="2"/>
                                            </p:txEl>
                                          </p:spTgt>
                                        </p:tgtEl>
                                        <p:attrNameLst>
                                          <p:attrName>style.visibility</p:attrName>
                                        </p:attrNameLst>
                                      </p:cBhvr>
                                      <p:to>
                                        <p:strVal val="visible"/>
                                      </p:to>
                                    </p:set>
                                    <p:animEffect transition="in" filter="wipe(left)">
                                      <p:cBhvr>
                                        <p:cTn id="22" dur="500"/>
                                        <p:tgtEl>
                                          <p:spTgt spid="134758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7588" grpId="0" build="p" bldLvl="2"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12439"/>
          </a:xfrm>
        </p:spPr>
        <p:txBody>
          <a:bodyPr/>
          <a:lstStyle/>
          <a:p>
            <a:r>
              <a:rPr lang="en-US" sz="3600" dirty="0"/>
              <a:t>Identify OSPF Networks</a:t>
            </a:r>
          </a:p>
        </p:txBody>
      </p:sp>
      <p:sp>
        <p:nvSpPr>
          <p:cNvPr id="13" name="Content Placeholder 12"/>
          <p:cNvSpPr>
            <a:spLocks noGrp="1"/>
          </p:cNvSpPr>
          <p:nvPr>
            <p:ph idx="1"/>
          </p:nvPr>
        </p:nvSpPr>
        <p:spPr>
          <a:xfrm>
            <a:off x="279400" y="1947611"/>
            <a:ext cx="8316913" cy="491994"/>
          </a:xfrm>
        </p:spPr>
        <p:txBody>
          <a:bodyPr>
            <a:normAutofit fontScale="92500"/>
          </a:bodyPr>
          <a:lstStyle/>
          <a:p>
            <a:r>
              <a:rPr lang="en-US" dirty="0"/>
              <a:t>Optional method to enable OSPF explicitly on an interface.</a:t>
            </a:r>
          </a:p>
          <a:p>
            <a:endParaRPr lang="en-US" dirty="0"/>
          </a:p>
        </p:txBody>
      </p:sp>
      <p:sp>
        <p:nvSpPr>
          <p:cNvPr id="14" name="Text Placeholder 13"/>
          <p:cNvSpPr>
            <a:spLocks noGrp="1"/>
          </p:cNvSpPr>
          <p:nvPr>
            <p:ph type="body" sz="quarter" idx="10"/>
          </p:nvPr>
        </p:nvSpPr>
        <p:spPr>
          <a:xfrm>
            <a:off x="615326" y="2439605"/>
            <a:ext cx="7745412" cy="377078"/>
          </a:xfrm>
        </p:spPr>
        <p:txBody>
          <a:bodyPr>
            <a:normAutofit/>
          </a:bodyPr>
          <a:lstStyle/>
          <a:p>
            <a:r>
              <a:rPr lang="en-US" sz="1800" dirty="0"/>
              <a:t>Router(config-if)#</a:t>
            </a:r>
          </a:p>
        </p:txBody>
      </p:sp>
      <p:sp>
        <p:nvSpPr>
          <p:cNvPr id="15" name="Text Placeholder 14"/>
          <p:cNvSpPr>
            <a:spLocks noGrp="1"/>
          </p:cNvSpPr>
          <p:nvPr>
            <p:ph type="body" sz="quarter" idx="11"/>
          </p:nvPr>
        </p:nvSpPr>
        <p:spPr>
          <a:xfrm>
            <a:off x="615326" y="3084219"/>
            <a:ext cx="7745412" cy="377078"/>
          </a:xfrm>
        </p:spPr>
        <p:txBody>
          <a:bodyPr>
            <a:normAutofit/>
          </a:bodyPr>
          <a:lstStyle/>
          <a:p>
            <a:r>
              <a:rPr lang="en-US" sz="1800" dirty="0"/>
              <a:t>ip ospf</a:t>
            </a:r>
            <a:r>
              <a:rPr lang="en-US" sz="1800" b="0" i="1" dirty="0"/>
              <a:t> process-id </a:t>
            </a:r>
            <a:r>
              <a:rPr lang="en-US" sz="1800" dirty="0"/>
              <a:t>area </a:t>
            </a:r>
            <a:r>
              <a:rPr lang="en-US" sz="1800" b="0" i="1" dirty="0" err="1"/>
              <a:t>area</a:t>
            </a:r>
            <a:r>
              <a:rPr lang="en-US" sz="1800" b="0" i="1" dirty="0"/>
              <a:t>-id</a:t>
            </a:r>
          </a:p>
        </p:txBody>
      </p:sp>
      <p:sp>
        <p:nvSpPr>
          <p:cNvPr id="16" name="Rectangle 15"/>
          <p:cNvSpPr/>
          <p:nvPr/>
        </p:nvSpPr>
        <p:spPr>
          <a:xfrm>
            <a:off x="266699" y="3642712"/>
            <a:ext cx="8487008" cy="2154436"/>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The </a:t>
            </a:r>
            <a:r>
              <a:rPr lang="en-US" sz="2000" i="1" dirty="0">
                <a:latin typeface="Courier New" pitchFamily="49" charset="0"/>
                <a:cs typeface="Courier New" pitchFamily="49" charset="0"/>
              </a:rPr>
              <a:t> process-id </a:t>
            </a:r>
            <a:r>
              <a:rPr lang="en-US" sz="2000" dirty="0">
                <a:latin typeface="+mn-lt"/>
              </a:rPr>
              <a:t>parameter can be a network, a subnet, or the address of a directly connected interface. 	</a:t>
            </a:r>
          </a:p>
          <a:p>
            <a:pPr marL="236538" indent="-236538" algn="l" defTabSz="814388" eaLnBrk="1" hangingPunct="1">
              <a:lnSpc>
                <a:spcPct val="95000"/>
              </a:lnSpc>
              <a:spcBef>
                <a:spcPct val="50000"/>
              </a:spcBef>
              <a:buClr>
                <a:srgbClr val="708CA1"/>
              </a:buClr>
              <a:buFont typeface="Arial" pitchFamily="34" charset="0"/>
              <a:buChar char="•"/>
            </a:pPr>
            <a:r>
              <a:rPr lang="en-US" sz="2000" dirty="0">
                <a:latin typeface="+mn-lt"/>
              </a:rPr>
              <a:t>The</a:t>
            </a:r>
            <a:r>
              <a:rPr lang="en-US" sz="2000" b="1" dirty="0">
                <a:latin typeface="Courier New" pitchFamily="49" charset="0"/>
                <a:cs typeface="Courier New" pitchFamily="49" charset="0"/>
              </a:rPr>
              <a:t> </a:t>
            </a:r>
            <a:r>
              <a:rPr lang="en-US" sz="2000" i="1" dirty="0">
                <a:latin typeface="Courier New" pitchFamily="49" charset="0"/>
                <a:cs typeface="Courier New" pitchFamily="49" charset="0"/>
              </a:rPr>
              <a:t>area-id</a:t>
            </a:r>
            <a:r>
              <a:rPr lang="en-US" sz="2000" b="1" i="1" dirty="0">
                <a:latin typeface="Courier New" pitchFamily="49" charset="0"/>
                <a:cs typeface="Courier New" pitchFamily="49" charset="0"/>
              </a:rPr>
              <a:t> </a:t>
            </a:r>
            <a:r>
              <a:rPr lang="en-US" sz="2000" dirty="0">
                <a:latin typeface="+mn-lt"/>
              </a:rPr>
              <a:t>parameter specifies the OSPF area to be associated with the address.</a:t>
            </a:r>
          </a:p>
          <a:p>
            <a:pPr marL="236538" indent="-236538" algn="l" defTabSz="814388" eaLnBrk="1" hangingPunct="1">
              <a:lnSpc>
                <a:spcPct val="95000"/>
              </a:lnSpc>
              <a:spcBef>
                <a:spcPct val="50000"/>
              </a:spcBef>
              <a:buClr>
                <a:srgbClr val="708CA1"/>
              </a:buClr>
              <a:buFont typeface="Arial" pitchFamily="34" charset="0"/>
              <a:buChar char="•"/>
            </a:pPr>
            <a:r>
              <a:rPr lang="en-US" sz="2000" dirty="0"/>
              <a:t>Because this command is configured explicitly for the interface, it takes precedence over the</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network area</a:t>
            </a:r>
            <a:r>
              <a:rPr lang="en-US" sz="2000" dirty="0">
                <a:latin typeface="Courier New" pitchFamily="49" charset="0"/>
                <a:cs typeface="Courier New" pitchFamily="49" charset="0"/>
              </a:rPr>
              <a:t> </a:t>
            </a:r>
            <a:r>
              <a:rPr lang="en-US" sz="2000" dirty="0"/>
              <a:t>command.</a:t>
            </a:r>
            <a:endParaRPr lang="en-US" sz="2000" dirty="0">
              <a:latin typeface="+mn-lt"/>
            </a:endParaRPr>
          </a:p>
        </p:txBody>
      </p:sp>
    </p:spTree>
    <p:extLst>
      <p:ext uri="{BB962C8B-B14F-4D97-AF65-F5344CB8AC3E}">
        <p14:creationId xmlns:p14="http://schemas.microsoft.com/office/powerpoint/2010/main" val="17880850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161959"/>
          </a:xfrm>
        </p:spPr>
        <p:txBody>
          <a:bodyPr/>
          <a:lstStyle/>
          <a:p>
            <a:r>
              <a:rPr lang="en-US" sz="3600" dirty="0"/>
              <a:t>Define the Interface Bandwidth</a:t>
            </a:r>
          </a:p>
        </p:txBody>
      </p:sp>
      <p:sp>
        <p:nvSpPr>
          <p:cNvPr id="13" name="Content Placeholder 12"/>
          <p:cNvSpPr>
            <a:spLocks noGrp="1"/>
          </p:cNvSpPr>
          <p:nvPr>
            <p:ph idx="1"/>
          </p:nvPr>
        </p:nvSpPr>
        <p:spPr>
          <a:xfrm>
            <a:off x="279400" y="1827506"/>
            <a:ext cx="8316913" cy="491994"/>
          </a:xfrm>
        </p:spPr>
        <p:txBody>
          <a:bodyPr>
            <a:normAutofit/>
          </a:bodyPr>
          <a:lstStyle/>
          <a:p>
            <a:r>
              <a:rPr lang="en-US" dirty="0"/>
              <a:t>Defines the interface’s bandwidth (optional).</a:t>
            </a:r>
          </a:p>
          <a:p>
            <a:endParaRPr lang="en-US" dirty="0"/>
          </a:p>
        </p:txBody>
      </p:sp>
      <p:sp>
        <p:nvSpPr>
          <p:cNvPr id="14" name="Text Placeholder 13"/>
          <p:cNvSpPr>
            <a:spLocks noGrp="1"/>
          </p:cNvSpPr>
          <p:nvPr>
            <p:ph type="body" sz="quarter" idx="10"/>
          </p:nvPr>
        </p:nvSpPr>
        <p:spPr>
          <a:xfrm>
            <a:off x="460852" y="2432693"/>
            <a:ext cx="7745412" cy="377078"/>
          </a:xfrm>
        </p:spPr>
        <p:txBody>
          <a:bodyPr>
            <a:normAutofit/>
          </a:bodyPr>
          <a:lstStyle/>
          <a:p>
            <a:r>
              <a:rPr lang="en-US" sz="1800" dirty="0"/>
              <a:t>Router(config-if)#</a:t>
            </a:r>
          </a:p>
        </p:txBody>
      </p:sp>
      <p:sp>
        <p:nvSpPr>
          <p:cNvPr id="15" name="Text Placeholder 14"/>
          <p:cNvSpPr>
            <a:spLocks noGrp="1"/>
          </p:cNvSpPr>
          <p:nvPr>
            <p:ph type="body" sz="quarter" idx="11"/>
          </p:nvPr>
        </p:nvSpPr>
        <p:spPr>
          <a:xfrm>
            <a:off x="460852" y="2934930"/>
            <a:ext cx="7745412" cy="377078"/>
          </a:xfrm>
        </p:spPr>
        <p:txBody>
          <a:bodyPr>
            <a:normAutofit/>
          </a:bodyPr>
          <a:lstStyle/>
          <a:p>
            <a:r>
              <a:rPr lang="en-US" sz="1800" dirty="0"/>
              <a:t>bandwidth </a:t>
            </a:r>
            <a:r>
              <a:rPr lang="en-US" sz="1800" b="0" i="1" dirty="0"/>
              <a:t>kilobits</a:t>
            </a:r>
            <a:endParaRPr lang="en-US" sz="1800" b="0" dirty="0"/>
          </a:p>
        </p:txBody>
      </p:sp>
      <p:sp>
        <p:nvSpPr>
          <p:cNvPr id="7" name="Rectangle 6"/>
          <p:cNvSpPr/>
          <p:nvPr/>
        </p:nvSpPr>
        <p:spPr>
          <a:xfrm>
            <a:off x="266699" y="3353974"/>
            <a:ext cx="8487008" cy="2308324"/>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The </a:t>
            </a:r>
            <a:r>
              <a:rPr lang="en-US" sz="2000" i="1" dirty="0">
                <a:latin typeface="Courier New" pitchFamily="49" charset="0"/>
                <a:cs typeface="Courier New" pitchFamily="49" charset="0"/>
              </a:rPr>
              <a:t>kilobits</a:t>
            </a:r>
            <a:r>
              <a:rPr lang="en-US" sz="2000" i="1" dirty="0">
                <a:latin typeface="+mn-lt"/>
              </a:rPr>
              <a:t> </a:t>
            </a:r>
            <a:r>
              <a:rPr lang="en-US" sz="2000" dirty="0">
                <a:latin typeface="+mn-lt"/>
              </a:rPr>
              <a:t>parameter </a:t>
            </a:r>
            <a:r>
              <a:rPr lang="en-US" sz="2000" dirty="0"/>
              <a:t>indicates the intended bandwidth in kbps.</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a:latin typeface="+mn-lt"/>
              </a:rPr>
              <a:t>For example, to set the bandwidth to 512,000 bps, use the </a:t>
            </a:r>
            <a:r>
              <a:rPr lang="en-US" sz="2000" b="1" dirty="0">
                <a:latin typeface="Courier New" pitchFamily="49" charset="0"/>
                <a:cs typeface="Courier New" pitchFamily="49" charset="0"/>
              </a:rPr>
              <a:t>bandwidth 512 </a:t>
            </a:r>
            <a:r>
              <a:rPr lang="en-US" sz="2000" dirty="0">
                <a:latin typeface="+mn-lt"/>
              </a:rPr>
              <a:t>command.</a:t>
            </a:r>
          </a:p>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The configured bandwidth is used by routing protocols in the metric calculation. </a:t>
            </a:r>
          </a:p>
          <a:p>
            <a:pPr marL="236538" lvl="1" indent="-236538" algn="l" defTabSz="814388" eaLnBrk="1" hangingPunct="1">
              <a:lnSpc>
                <a:spcPct val="95000"/>
              </a:lnSpc>
              <a:spcBef>
                <a:spcPct val="50000"/>
              </a:spcBef>
              <a:buClr>
                <a:srgbClr val="708CA1"/>
              </a:buClr>
              <a:buFont typeface="Wingdings" pitchFamily="2" charset="2"/>
              <a:buChar char="§"/>
            </a:pPr>
            <a:r>
              <a:rPr lang="en-US" sz="2000" dirty="0">
                <a:latin typeface="+mn-lt"/>
              </a:rPr>
              <a:t>The command does not actually change the speed of the interface.</a:t>
            </a:r>
          </a:p>
        </p:txBody>
      </p:sp>
    </p:spTree>
    <p:extLst>
      <p:ext uri="{BB962C8B-B14F-4D97-AF65-F5344CB8AC3E}">
        <p14:creationId xmlns:p14="http://schemas.microsoft.com/office/powerpoint/2010/main" val="403230222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967" y="-34644"/>
            <a:ext cx="7988344" cy="1336956"/>
          </a:xfrm>
        </p:spPr>
        <p:txBody>
          <a:bodyPr/>
          <a:lstStyle/>
          <a:p>
            <a:pPr algn="l"/>
            <a:r>
              <a:rPr lang="en-US" sz="3200" dirty="0"/>
              <a:t>Configuring Single-Area OSPF Example</a:t>
            </a:r>
          </a:p>
        </p:txBody>
      </p:sp>
      <p:grpSp>
        <p:nvGrpSpPr>
          <p:cNvPr id="3" name="Group 2"/>
          <p:cNvGrpSpPr/>
          <p:nvPr/>
        </p:nvGrpSpPr>
        <p:grpSpPr>
          <a:xfrm>
            <a:off x="1162689" y="1458461"/>
            <a:ext cx="6592777" cy="1396309"/>
            <a:chOff x="1162689" y="1132402"/>
            <a:chExt cx="6592777" cy="1396309"/>
          </a:xfrm>
        </p:grpSpPr>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89" y="1132402"/>
              <a:ext cx="6592777"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grpSp>
      <p:sp>
        <p:nvSpPr>
          <p:cNvPr id="44" name="Text Placeholder 5"/>
          <p:cNvSpPr>
            <a:spLocks/>
          </p:cNvSpPr>
          <p:nvPr/>
        </p:nvSpPr>
        <p:spPr bwMode="auto">
          <a:xfrm>
            <a:off x="145390" y="4156705"/>
            <a:ext cx="4554175" cy="15691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ip address 10.64.0.2 255.255.255.0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ip address 10.2.1.2 255.255.255.0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a:t>
            </a:r>
          </a:p>
        </p:txBody>
      </p:sp>
      <p:sp>
        <p:nvSpPr>
          <p:cNvPr id="33" name="Text Placeholder 5"/>
          <p:cNvSpPr>
            <a:spLocks/>
          </p:cNvSpPr>
          <p:nvPr/>
        </p:nvSpPr>
        <p:spPr bwMode="auto">
          <a:xfrm>
            <a:off x="2294823" y="3090717"/>
            <a:ext cx="4298867" cy="89339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ip address 10.64.0.1 255.255.255.0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R1(config-if)# </a:t>
            </a:r>
            <a:r>
              <a:rPr lang="en-US" sz="11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a:t>
            </a:r>
          </a:p>
        </p:txBody>
      </p:sp>
      <p:sp>
        <p:nvSpPr>
          <p:cNvPr id="31" name="Text Placeholder 5"/>
          <p:cNvSpPr>
            <a:spLocks/>
          </p:cNvSpPr>
          <p:nvPr/>
        </p:nvSpPr>
        <p:spPr bwMode="auto">
          <a:xfrm>
            <a:off x="4792953" y="4447462"/>
            <a:ext cx="4381254" cy="11458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 </a:t>
            </a:r>
            <a:r>
              <a:rPr lang="en-US" sz="1100" b="1" kern="0" dirty="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R3(config-if)# </a:t>
            </a:r>
            <a:r>
              <a:rPr lang="en-US" sz="1100" b="1" kern="0" dirty="0">
                <a:latin typeface="Courier New" pitchFamily="49" charset="0"/>
              </a:rPr>
              <a:t>ip address 10.2.1.1 255.255.255.0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R3(config-if)# </a:t>
            </a:r>
            <a:r>
              <a:rPr lang="en-US" sz="1100" b="1" kern="0" dirty="0">
                <a:latin typeface="Courier New" pitchFamily="49" charset="0"/>
              </a:rPr>
              <a:t>bandwidth 64</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R3(config-if)# </a:t>
            </a:r>
            <a:r>
              <a:rPr lang="en-US" sz="1100" b="1" kern="0" dirty="0">
                <a:latin typeface="Courier New" pitchFamily="49" charset="0"/>
              </a:rPr>
              <a:t>no shut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R3(config-if)# </a:t>
            </a:r>
            <a:r>
              <a:rPr lang="en-US" sz="11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a:t>
            </a:r>
          </a:p>
        </p:txBody>
      </p:sp>
    </p:spTree>
    <p:extLst>
      <p:ext uri="{BB962C8B-B14F-4D97-AF65-F5344CB8AC3E}">
        <p14:creationId xmlns:p14="http://schemas.microsoft.com/office/powerpoint/2010/main" val="400531735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038" y="-74276"/>
            <a:ext cx="7889362" cy="1689716"/>
          </a:xfrm>
        </p:spPr>
        <p:txBody>
          <a:bodyPr/>
          <a:lstStyle/>
          <a:p>
            <a:pPr algn="l"/>
            <a:r>
              <a:rPr lang="en-US" sz="3200" dirty="0"/>
              <a:t>Configuring Single-Area OSPF Example</a:t>
            </a:r>
          </a:p>
        </p:txBody>
      </p:sp>
      <p:grpSp>
        <p:nvGrpSpPr>
          <p:cNvPr id="3" name="Group 2"/>
          <p:cNvGrpSpPr/>
          <p:nvPr/>
        </p:nvGrpSpPr>
        <p:grpSpPr>
          <a:xfrm>
            <a:off x="268583" y="1818842"/>
            <a:ext cx="8547871" cy="3868053"/>
            <a:chOff x="268583" y="1132402"/>
            <a:chExt cx="8547871" cy="3868053"/>
          </a:xfrm>
        </p:grpSpPr>
        <p:sp>
          <p:nvSpPr>
            <p:cNvPr id="40" name="Rectangle 39"/>
            <p:cNvSpPr/>
            <p:nvPr/>
          </p:nvSpPr>
          <p:spPr bwMode="auto">
            <a:xfrm>
              <a:off x="1916775" y="4616633"/>
              <a:ext cx="2669822" cy="20883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41" name="Rectangle 40"/>
            <p:cNvSpPr/>
            <p:nvPr/>
          </p:nvSpPr>
          <p:spPr bwMode="auto">
            <a:xfrm>
              <a:off x="1318465" y="4458589"/>
              <a:ext cx="1326443" cy="17497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89" y="1132402"/>
              <a:ext cx="6592777"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sp>
          <p:nvSpPr>
            <p:cNvPr id="31" name="Rectangle 30"/>
            <p:cNvSpPr/>
            <p:nvPr/>
          </p:nvSpPr>
          <p:spPr bwMode="auto">
            <a:xfrm>
              <a:off x="1930400" y="2957682"/>
              <a:ext cx="3172178" cy="169334"/>
            </a:xfrm>
            <a:prstGeom prst="rect">
              <a:avLst/>
            </a:prstGeom>
            <a:solidFill>
              <a:srgbClr val="FFFF00"/>
            </a:solidFill>
            <a:ln w="9525" cap="flat" cmpd="sng" algn="ctr">
              <a:no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2" name="Rectangle 31"/>
            <p:cNvSpPr/>
            <p:nvPr/>
          </p:nvSpPr>
          <p:spPr bwMode="auto">
            <a:xfrm>
              <a:off x="1298223" y="2788349"/>
              <a:ext cx="1185333" cy="158045"/>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4" name="Text Placeholder 5"/>
            <p:cNvSpPr>
              <a:spLocks/>
            </p:cNvSpPr>
            <p:nvPr/>
          </p:nvSpPr>
          <p:spPr bwMode="auto">
            <a:xfrm>
              <a:off x="279400" y="2730334"/>
              <a:ext cx="8537054" cy="61117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latin typeface="Courier New" pitchFamily="49" charset="0"/>
                </a:rPr>
                <a:t>network 10.0.0.0 0.255.255.255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a:t>
              </a:r>
            </a:p>
          </p:txBody>
        </p:sp>
        <p:sp>
          <p:nvSpPr>
            <p:cNvPr id="35" name="Rectangle 34"/>
            <p:cNvSpPr/>
            <p:nvPr/>
          </p:nvSpPr>
          <p:spPr bwMode="auto">
            <a:xfrm>
              <a:off x="1310820" y="3543180"/>
              <a:ext cx="1332089" cy="19191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6" name="Rectangle 35"/>
            <p:cNvSpPr/>
            <p:nvPr/>
          </p:nvSpPr>
          <p:spPr bwMode="auto">
            <a:xfrm>
              <a:off x="1920420" y="3723802"/>
              <a:ext cx="2777066" cy="37253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7" name="Text Placeholder 5"/>
            <p:cNvSpPr>
              <a:spLocks/>
            </p:cNvSpPr>
            <p:nvPr/>
          </p:nvSpPr>
          <p:spPr bwMode="auto">
            <a:xfrm>
              <a:off x="272242" y="3509316"/>
              <a:ext cx="8544212" cy="73378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router ospf 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10.2.1.2 0.0.0.0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10.64.0.2 0.0.0.0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a:t>
              </a:r>
            </a:p>
          </p:txBody>
        </p:sp>
        <p:sp>
          <p:nvSpPr>
            <p:cNvPr id="39" name="Text Placeholder 5"/>
            <p:cNvSpPr>
              <a:spLocks/>
            </p:cNvSpPr>
            <p:nvPr/>
          </p:nvSpPr>
          <p:spPr bwMode="auto">
            <a:xfrm>
              <a:off x="268583" y="4419066"/>
              <a:ext cx="8547871" cy="58138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 </a:t>
              </a:r>
              <a:r>
                <a:rPr lang="en-US" sz="1100" b="1" kern="0" dirty="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R3(config-router)# </a:t>
              </a:r>
              <a:r>
                <a:rPr lang="en-US" sz="1100" b="1" kern="0" dirty="0">
                  <a:latin typeface="Courier New" pitchFamily="49" charset="0"/>
                </a:rPr>
                <a:t>network 10.2.1.1 0.0.0.0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R3(config-router)#</a:t>
              </a:r>
            </a:p>
          </p:txBody>
        </p:sp>
      </p:grpSp>
    </p:spTree>
    <p:extLst>
      <p:ext uri="{BB962C8B-B14F-4D97-AF65-F5344CB8AC3E}">
        <p14:creationId xmlns:p14="http://schemas.microsoft.com/office/powerpoint/2010/main" val="252443304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387" y="148819"/>
            <a:ext cx="9001760" cy="1253261"/>
          </a:xfrm>
        </p:spPr>
        <p:txBody>
          <a:bodyPr/>
          <a:lstStyle/>
          <a:p>
            <a:r>
              <a:rPr lang="en-US" sz="3200" dirty="0"/>
              <a:t>Configuring Multi-Area OSPF Example</a:t>
            </a:r>
          </a:p>
        </p:txBody>
      </p:sp>
      <p:grpSp>
        <p:nvGrpSpPr>
          <p:cNvPr id="3" name="Group 2"/>
          <p:cNvGrpSpPr/>
          <p:nvPr/>
        </p:nvGrpSpPr>
        <p:grpSpPr>
          <a:xfrm>
            <a:off x="279400" y="1796035"/>
            <a:ext cx="8537054" cy="3969249"/>
            <a:chOff x="279400" y="1126756"/>
            <a:chExt cx="8537054" cy="3969249"/>
          </a:xfrm>
        </p:grpSpPr>
        <p:sp>
          <p:nvSpPr>
            <p:cNvPr id="32" name="Rounded Rectangle 31"/>
            <p:cNvSpPr/>
            <p:nvPr/>
          </p:nvSpPr>
          <p:spPr bwMode="auto">
            <a:xfrm>
              <a:off x="4549422" y="1126756"/>
              <a:ext cx="3206045" cy="13963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90" y="1132402"/>
              <a:ext cx="3070644"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sp>
          <p:nvSpPr>
            <p:cNvPr id="34" name="TextBox 33"/>
            <p:cNvSpPr txBox="1"/>
            <p:nvPr/>
          </p:nvSpPr>
          <p:spPr>
            <a:xfrm>
              <a:off x="4858532" y="1233491"/>
              <a:ext cx="945988" cy="160898"/>
            </a:xfrm>
            <a:prstGeom prst="rect">
              <a:avLst/>
            </a:prstGeom>
            <a:noFill/>
          </p:spPr>
          <p:txBody>
            <a:bodyPr wrap="square" lIns="0" tIns="0" rIns="0" bIns="0" rtlCol="0" anchor="ctr" anchorCtr="0">
              <a:noAutofit/>
            </a:bodyPr>
            <a:lstStyle/>
            <a:p>
              <a:r>
                <a:rPr lang="en-US" sz="1050" b="1" dirty="0"/>
                <a:t>OSPF Area 1</a:t>
              </a:r>
            </a:p>
          </p:txBody>
        </p:sp>
        <p:sp>
          <p:nvSpPr>
            <p:cNvPr id="37" name="Rectangle 36"/>
            <p:cNvSpPr/>
            <p:nvPr/>
          </p:nvSpPr>
          <p:spPr bwMode="auto">
            <a:xfrm>
              <a:off x="1927592" y="4712183"/>
              <a:ext cx="2669822" cy="20883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41" name="Text Placeholder 5"/>
            <p:cNvSpPr>
              <a:spLocks/>
            </p:cNvSpPr>
            <p:nvPr/>
          </p:nvSpPr>
          <p:spPr bwMode="auto">
            <a:xfrm>
              <a:off x="279400" y="2730334"/>
              <a:ext cx="8537054" cy="61117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latin typeface="Courier New" pitchFamily="49" charset="0"/>
                </a:rPr>
                <a:t>network 10.0.0.0 0.255.255.255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a:t>
              </a:r>
            </a:p>
          </p:txBody>
        </p:sp>
        <p:sp>
          <p:nvSpPr>
            <p:cNvPr id="45" name="Rectangle 44"/>
            <p:cNvSpPr/>
            <p:nvPr/>
          </p:nvSpPr>
          <p:spPr bwMode="auto">
            <a:xfrm>
              <a:off x="1938867" y="3758412"/>
              <a:ext cx="2777066" cy="191916"/>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46" name="Text Placeholder 5"/>
            <p:cNvSpPr>
              <a:spLocks/>
            </p:cNvSpPr>
            <p:nvPr/>
          </p:nvSpPr>
          <p:spPr bwMode="auto">
            <a:xfrm>
              <a:off x="279400" y="3566496"/>
              <a:ext cx="8537054" cy="745075"/>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router ospf 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10.2.1.2 0.0.0.0 area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10.64.0.2 0.0.0.0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a:t>
              </a: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47" name="Text Placeholder 5"/>
            <p:cNvSpPr>
              <a:spLocks/>
            </p:cNvSpPr>
            <p:nvPr/>
          </p:nvSpPr>
          <p:spPr bwMode="auto">
            <a:xfrm>
              <a:off x="279400" y="4514616"/>
              <a:ext cx="8537054" cy="58138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 </a:t>
              </a:r>
              <a:r>
                <a:rPr lang="en-US" sz="1100" b="1" kern="0" dirty="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R3(config-router)# </a:t>
              </a:r>
              <a:r>
                <a:rPr lang="en-US" sz="1100" b="1" kern="0" dirty="0">
                  <a:latin typeface="Courier New" pitchFamily="49" charset="0"/>
                </a:rPr>
                <a:t>network 10.2.1.1 0.0.0.0 area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R3(config-router)#</a:t>
              </a:r>
            </a:p>
          </p:txBody>
        </p:sp>
      </p:grpSp>
    </p:spTree>
    <p:extLst>
      <p:ext uri="{BB962C8B-B14F-4D97-AF65-F5344CB8AC3E}">
        <p14:creationId xmlns:p14="http://schemas.microsoft.com/office/powerpoint/2010/main" val="342365765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175" y="206390"/>
            <a:ext cx="8195213" cy="1131944"/>
          </a:xfrm>
        </p:spPr>
        <p:txBody>
          <a:bodyPr/>
          <a:lstStyle/>
          <a:p>
            <a:pPr algn="l"/>
            <a:r>
              <a:rPr lang="en-US" sz="3200" dirty="0"/>
              <a:t>Alternate Multi-Area OSPF Configuration</a:t>
            </a:r>
          </a:p>
        </p:txBody>
      </p:sp>
      <p:grpSp>
        <p:nvGrpSpPr>
          <p:cNvPr id="3" name="Group 2"/>
          <p:cNvGrpSpPr/>
          <p:nvPr/>
        </p:nvGrpSpPr>
        <p:grpSpPr>
          <a:xfrm>
            <a:off x="279400" y="1338334"/>
            <a:ext cx="8537054" cy="4637990"/>
            <a:chOff x="279400" y="1126756"/>
            <a:chExt cx="8537054" cy="4637990"/>
          </a:xfrm>
        </p:grpSpPr>
        <p:sp>
          <p:nvSpPr>
            <p:cNvPr id="36" name="Rectangle 35"/>
            <p:cNvSpPr/>
            <p:nvPr/>
          </p:nvSpPr>
          <p:spPr bwMode="auto">
            <a:xfrm>
              <a:off x="1278469" y="3660598"/>
              <a:ext cx="1569158" cy="21449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2" name="Rounded Rectangle 31"/>
            <p:cNvSpPr/>
            <p:nvPr/>
          </p:nvSpPr>
          <p:spPr bwMode="auto">
            <a:xfrm>
              <a:off x="4549422" y="1126756"/>
              <a:ext cx="3206045" cy="13963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90" y="1132402"/>
              <a:ext cx="3070644"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sp>
          <p:nvSpPr>
            <p:cNvPr id="34" name="TextBox 33"/>
            <p:cNvSpPr txBox="1"/>
            <p:nvPr/>
          </p:nvSpPr>
          <p:spPr>
            <a:xfrm>
              <a:off x="4858532" y="1233491"/>
              <a:ext cx="945988" cy="160898"/>
            </a:xfrm>
            <a:prstGeom prst="rect">
              <a:avLst/>
            </a:prstGeom>
            <a:noFill/>
          </p:spPr>
          <p:txBody>
            <a:bodyPr wrap="square" lIns="0" tIns="0" rIns="0" bIns="0" rtlCol="0" anchor="ctr" anchorCtr="0">
              <a:noAutofit/>
            </a:bodyPr>
            <a:lstStyle/>
            <a:p>
              <a:r>
                <a:rPr lang="en-US" sz="1050" b="1" dirty="0"/>
                <a:t>OSPF Area 1</a:t>
              </a:r>
            </a:p>
          </p:txBody>
        </p:sp>
        <p:sp>
          <p:nvSpPr>
            <p:cNvPr id="37" name="Rectangle 36"/>
            <p:cNvSpPr/>
            <p:nvPr/>
          </p:nvSpPr>
          <p:spPr bwMode="auto">
            <a:xfrm>
              <a:off x="1927592" y="5380924"/>
              <a:ext cx="2669822" cy="20883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41" name="Text Placeholder 5"/>
            <p:cNvSpPr>
              <a:spLocks/>
            </p:cNvSpPr>
            <p:nvPr/>
          </p:nvSpPr>
          <p:spPr bwMode="auto">
            <a:xfrm>
              <a:off x="279400" y="2730334"/>
              <a:ext cx="8537054" cy="61117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 </a:t>
              </a:r>
              <a:r>
                <a:rPr lang="en-US" sz="1100" b="1" kern="0" dirty="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 </a:t>
              </a:r>
              <a:r>
                <a:rPr lang="en-US" sz="1100" b="1" kern="0" dirty="0">
                  <a:latin typeface="Courier New" pitchFamily="49" charset="0"/>
                </a:rPr>
                <a:t>network 10.0.0.0 0.255.255.255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R1(config-router)#</a:t>
              </a:r>
            </a:p>
          </p:txBody>
        </p:sp>
        <p:sp>
          <p:nvSpPr>
            <p:cNvPr id="43" name="Rectangle 42"/>
            <p:cNvSpPr/>
            <p:nvPr/>
          </p:nvSpPr>
          <p:spPr bwMode="auto">
            <a:xfrm>
              <a:off x="1588914" y="3824287"/>
              <a:ext cx="1569158" cy="21449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46" name="Text Placeholder 5"/>
            <p:cNvSpPr>
              <a:spLocks/>
            </p:cNvSpPr>
            <p:nvPr/>
          </p:nvSpPr>
          <p:spPr bwMode="auto">
            <a:xfrm>
              <a:off x="279400" y="3621088"/>
              <a:ext cx="8537054" cy="132080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interface S0/0/1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ip ospf 50 area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R2(config-if)# </a:t>
              </a:r>
              <a:r>
                <a:rPr lang="en-US" sz="11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 </a:t>
              </a:r>
              <a:r>
                <a:rPr lang="en-US" sz="1100" b="1" kern="0" dirty="0">
                  <a:latin typeface="Courier New" pitchFamily="49" charset="0"/>
                </a:rPr>
                <a:t>router ospf 50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 </a:t>
              </a:r>
              <a:r>
                <a:rPr lang="en-US" sz="1100" b="1" kern="0" dirty="0">
                  <a:latin typeface="Courier New" pitchFamily="49" charset="0"/>
                </a:rPr>
                <a:t>network 10.64.0.2 0.0.0.0 area 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R2(config-router)#</a:t>
              </a:r>
            </a:p>
            <a:p>
              <a:pPr marL="236538" indent="-236538" algn="l" defTabSz="814388" eaLnBrk="1" hangingPunct="1">
                <a:lnSpc>
                  <a:spcPct val="100000"/>
                </a:lnSpc>
                <a:spcBef>
                  <a:spcPts val="0"/>
                </a:spcBef>
                <a:buClr>
                  <a:srgbClr val="708CA1"/>
                </a:buClr>
                <a:defRPr/>
              </a:pPr>
              <a:endParaRPr lang="en-US" sz="1100" kern="0" dirty="0">
                <a:latin typeface="Courier New" pitchFamily="49" charset="0"/>
              </a:endParaRPr>
            </a:p>
          </p:txBody>
        </p:sp>
        <p:sp>
          <p:nvSpPr>
            <p:cNvPr id="47" name="Text Placeholder 5"/>
            <p:cNvSpPr>
              <a:spLocks/>
            </p:cNvSpPr>
            <p:nvPr/>
          </p:nvSpPr>
          <p:spPr bwMode="auto">
            <a:xfrm>
              <a:off x="279400" y="5183357"/>
              <a:ext cx="8537054" cy="58138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 </a:t>
              </a:r>
              <a:r>
                <a:rPr lang="en-US" sz="1100" b="1" kern="0" dirty="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R3(config-router)# </a:t>
              </a:r>
              <a:r>
                <a:rPr lang="en-US" sz="1100" b="1" kern="0" dirty="0">
                  <a:latin typeface="Courier New" pitchFamily="49" charset="0"/>
                </a:rPr>
                <a:t>network 10.2.1.1 0.0.0.0 area 1</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R3(config-router)#</a:t>
              </a:r>
            </a:p>
          </p:txBody>
        </p:sp>
      </p:grpSp>
    </p:spTree>
    <p:extLst>
      <p:ext uri="{BB962C8B-B14F-4D97-AF65-F5344CB8AC3E}">
        <p14:creationId xmlns:p14="http://schemas.microsoft.com/office/powerpoint/2010/main" val="81996748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6"/>
          <p:cNvSpPr>
            <a:spLocks noGrp="1" noChangeArrowheads="1"/>
          </p:cNvSpPr>
          <p:nvPr>
            <p:ph type="title"/>
          </p:nvPr>
        </p:nvSpPr>
        <p:spPr/>
        <p:txBody>
          <a:bodyPr/>
          <a:lstStyle/>
          <a:p>
            <a:r>
              <a:rPr lang="en-US"/>
              <a:t>OSPF Router ID</a:t>
            </a:r>
            <a:endParaRPr lang="en-US" dirty="0"/>
          </a:p>
        </p:txBody>
      </p:sp>
      <p:sp>
        <p:nvSpPr>
          <p:cNvPr id="1266695" name="Rectangle 7"/>
          <p:cNvSpPr>
            <a:spLocks noGrp="1" noChangeArrowheads="1"/>
          </p:cNvSpPr>
          <p:nvPr>
            <p:ph idx="1"/>
          </p:nvPr>
        </p:nvSpPr>
        <p:spPr/>
        <p:txBody>
          <a:bodyPr>
            <a:normAutofit/>
          </a:bodyPr>
          <a:lstStyle/>
          <a:p>
            <a:r>
              <a:rPr lang="en-US" dirty="0">
                <a:solidFill>
                  <a:schemeClr val="tx1"/>
                </a:solidFill>
              </a:rPr>
              <a:t>A router is known to OSPF by the OSPF router ID number.</a:t>
            </a:r>
          </a:p>
          <a:p>
            <a:pPr lvl="1"/>
            <a:r>
              <a:rPr lang="en-US" dirty="0" err="1">
                <a:solidFill>
                  <a:schemeClr val="tx1"/>
                </a:solidFill>
              </a:rPr>
              <a:t>LSDBs</a:t>
            </a:r>
            <a:r>
              <a:rPr lang="en-US" dirty="0">
                <a:solidFill>
                  <a:schemeClr val="tx1"/>
                </a:solidFill>
              </a:rPr>
              <a:t> use the OSPF router ID to differentiate one router from the next.</a:t>
            </a:r>
          </a:p>
          <a:p>
            <a:r>
              <a:rPr lang="en-US" dirty="0">
                <a:solidFill>
                  <a:schemeClr val="tx1"/>
                </a:solidFill>
              </a:rPr>
              <a:t>By default, the router ID is the highest IP address on an active interface at the moment of OSPF process startup.</a:t>
            </a:r>
          </a:p>
          <a:p>
            <a:pPr lvl="1"/>
            <a:r>
              <a:rPr lang="en-US" dirty="0">
                <a:solidFill>
                  <a:schemeClr val="tx1"/>
                </a:solidFill>
              </a:rPr>
              <a:t>However, for stability reason, it is recommended that  the</a:t>
            </a:r>
            <a:r>
              <a:rPr lang="en-US" b="1" dirty="0">
                <a:solidFill>
                  <a:schemeClr val="tx1"/>
                </a:solidFill>
                <a:latin typeface="Courier New" pitchFamily="49" charset="0"/>
                <a:cs typeface="Courier New" pitchFamily="49" charset="0"/>
              </a:rPr>
              <a:t> router-id </a:t>
            </a:r>
            <a:r>
              <a:rPr lang="en-US" dirty="0">
                <a:solidFill>
                  <a:schemeClr val="tx1"/>
                </a:solidFill>
              </a:rPr>
              <a:t>command or a loopback interface be configured.</a:t>
            </a:r>
          </a:p>
        </p:txBody>
      </p:sp>
    </p:spTree>
    <p:extLst>
      <p:ext uri="{BB962C8B-B14F-4D97-AF65-F5344CB8AC3E}">
        <p14:creationId xmlns:p14="http://schemas.microsoft.com/office/powerpoint/2010/main" val="28867410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2257337" y="198637"/>
            <a:ext cx="4874477" cy="973573"/>
          </a:xfrm>
        </p:spPr>
        <p:txBody>
          <a:bodyPr/>
          <a:lstStyle/>
          <a:p>
            <a:pPr eaLnBrk="1" hangingPunct="1"/>
            <a:r>
              <a:rPr lang="en-US" sz="3600" dirty="0"/>
              <a:t>OSPF Router ID</a:t>
            </a:r>
          </a:p>
        </p:txBody>
      </p:sp>
      <p:sp>
        <p:nvSpPr>
          <p:cNvPr id="56323" name="AutoShape 4"/>
          <p:cNvSpPr>
            <a:spLocks noChangeArrowheads="1"/>
          </p:cNvSpPr>
          <p:nvPr/>
        </p:nvSpPr>
        <p:spPr bwMode="auto">
          <a:xfrm>
            <a:off x="3366198" y="1314450"/>
            <a:ext cx="1581150" cy="1581150"/>
          </a:xfrm>
          <a:prstGeom prst="flowChartDecision">
            <a:avLst/>
          </a:prstGeom>
          <a:solidFill>
            <a:schemeClr val="accent1"/>
          </a:solidFill>
          <a:ln w="9525" algn="ctr">
            <a:solidFill>
              <a:schemeClr val="tx2"/>
            </a:solidFill>
            <a:miter lim="800000"/>
            <a:headEnd/>
            <a:tailEnd/>
          </a:ln>
        </p:spPr>
        <p:txBody>
          <a:bodyPr wrap="none" lIns="0" tIns="0" rIns="0" bIns="0" anchor="ctr" anchorCtr="1"/>
          <a:lstStyle/>
          <a:p>
            <a:pPr defTabSz="814388"/>
            <a:r>
              <a:rPr lang="en-US" sz="1400">
                <a:solidFill>
                  <a:schemeClr val="bg1"/>
                </a:solidFill>
              </a:rPr>
              <a:t>Router ID </a:t>
            </a:r>
          </a:p>
          <a:p>
            <a:pPr defTabSz="814388"/>
            <a:r>
              <a:rPr lang="en-US" sz="1400">
                <a:solidFill>
                  <a:schemeClr val="bg1"/>
                </a:solidFill>
              </a:rPr>
              <a:t>explicitly </a:t>
            </a:r>
          </a:p>
          <a:p>
            <a:pPr defTabSz="814388"/>
            <a:r>
              <a:rPr lang="en-US" sz="1400">
                <a:solidFill>
                  <a:schemeClr val="bg1"/>
                </a:solidFill>
              </a:rPr>
              <a:t>configured?</a:t>
            </a:r>
          </a:p>
        </p:txBody>
      </p:sp>
      <p:sp>
        <p:nvSpPr>
          <p:cNvPr id="1354763" name="AutoShape 11"/>
          <p:cNvSpPr>
            <a:spLocks noChangeArrowheads="1"/>
          </p:cNvSpPr>
          <p:nvPr/>
        </p:nvSpPr>
        <p:spPr bwMode="auto">
          <a:xfrm>
            <a:off x="5813237" y="1823508"/>
            <a:ext cx="1430337" cy="568325"/>
          </a:xfrm>
          <a:prstGeom prst="flowChartAlternateProcess">
            <a:avLst/>
          </a:prstGeom>
          <a:solidFill>
            <a:schemeClr val="accent1"/>
          </a:solidFill>
          <a:ln w="9525" algn="ctr">
            <a:solidFill>
              <a:schemeClr val="tx2"/>
            </a:solidFill>
            <a:miter lim="800000"/>
            <a:headEnd/>
            <a:tailEnd/>
          </a:ln>
        </p:spPr>
        <p:txBody>
          <a:bodyPr wrap="none" lIns="82124" tIns="41061" rIns="82124" bIns="41061" anchor="ctr">
            <a:spAutoFit/>
          </a:bodyPr>
          <a:lstStyle/>
          <a:p>
            <a:pPr defTabSz="814388"/>
            <a:r>
              <a:rPr lang="en-US" sz="1600">
                <a:solidFill>
                  <a:schemeClr val="bg1"/>
                </a:solidFill>
              </a:rPr>
              <a:t>Use that as </a:t>
            </a:r>
          </a:p>
          <a:p>
            <a:pPr defTabSz="814388"/>
            <a:r>
              <a:rPr lang="en-US" sz="1600">
                <a:solidFill>
                  <a:schemeClr val="bg1"/>
                </a:solidFill>
              </a:rPr>
              <a:t>the Router-ID</a:t>
            </a:r>
          </a:p>
        </p:txBody>
      </p:sp>
      <p:sp>
        <p:nvSpPr>
          <p:cNvPr id="1354757" name="Rectangle 5"/>
          <p:cNvSpPr>
            <a:spLocks noChangeArrowheads="1"/>
          </p:cNvSpPr>
          <p:nvPr/>
        </p:nvSpPr>
        <p:spPr bwMode="auto">
          <a:xfrm>
            <a:off x="4985096" y="1788583"/>
            <a:ext cx="681038" cy="239713"/>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dirty="0">
                <a:effectLst>
                  <a:outerShdw blurRad="38100" dist="38100" dir="2700000" algn="tl">
                    <a:srgbClr val="C0C0C0"/>
                  </a:outerShdw>
                </a:effectLst>
                <a:latin typeface="Arial" charset="0"/>
              </a:rPr>
              <a:t>Yes</a:t>
            </a:r>
          </a:p>
        </p:txBody>
      </p:sp>
      <p:cxnSp>
        <p:nvCxnSpPr>
          <p:cNvPr id="56338" name="AutoShape 13"/>
          <p:cNvCxnSpPr>
            <a:cxnSpLocks noChangeShapeType="1"/>
            <a:stCxn id="56323" idx="3"/>
            <a:endCxn id="1354763" idx="1"/>
          </p:cNvCxnSpPr>
          <p:nvPr/>
        </p:nvCxnSpPr>
        <p:spPr bwMode="auto">
          <a:xfrm>
            <a:off x="4947348" y="2105025"/>
            <a:ext cx="865889" cy="2646"/>
          </a:xfrm>
          <a:prstGeom prst="bentConnector3">
            <a:avLst>
              <a:gd name="adj1" fmla="val 50000"/>
            </a:avLst>
          </a:prstGeom>
          <a:noFill/>
          <a:ln w="38100">
            <a:solidFill>
              <a:schemeClr val="tx1"/>
            </a:solidFill>
            <a:miter lim="800000"/>
            <a:headEnd/>
            <a:tailEnd type="triangle" w="med" len="med"/>
          </a:ln>
        </p:spPr>
      </p:cxnSp>
      <p:sp>
        <p:nvSpPr>
          <p:cNvPr id="1354759" name="Rectangle 7"/>
          <p:cNvSpPr>
            <a:spLocks noChangeArrowheads="1"/>
          </p:cNvSpPr>
          <p:nvPr/>
        </p:nvSpPr>
        <p:spPr bwMode="auto">
          <a:xfrm>
            <a:off x="2755540" y="1876601"/>
            <a:ext cx="681038" cy="239712"/>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dirty="0">
                <a:effectLst>
                  <a:outerShdw blurRad="38100" dist="38100" dir="2700000" algn="tl">
                    <a:srgbClr val="C0C0C0"/>
                  </a:outerShdw>
                </a:effectLst>
                <a:latin typeface="Arial" charset="0"/>
              </a:rPr>
              <a:t>No</a:t>
            </a:r>
          </a:p>
        </p:txBody>
      </p:sp>
      <p:sp>
        <p:nvSpPr>
          <p:cNvPr id="56335" name="AutoShape 8"/>
          <p:cNvSpPr>
            <a:spLocks noChangeArrowheads="1"/>
          </p:cNvSpPr>
          <p:nvPr/>
        </p:nvSpPr>
        <p:spPr bwMode="auto">
          <a:xfrm>
            <a:off x="1293276" y="3181350"/>
            <a:ext cx="1581150" cy="1581150"/>
          </a:xfrm>
          <a:prstGeom prst="flowChartDecision">
            <a:avLst/>
          </a:prstGeom>
          <a:solidFill>
            <a:schemeClr val="accent1"/>
          </a:solidFill>
          <a:ln w="9525" algn="ctr">
            <a:solidFill>
              <a:schemeClr val="tx2"/>
            </a:solidFill>
            <a:miter lim="800000"/>
            <a:headEnd/>
            <a:tailEnd/>
          </a:ln>
        </p:spPr>
        <p:txBody>
          <a:bodyPr wrap="none" lIns="0" tIns="0" rIns="0" bIns="0" anchor="ctr" anchorCtr="1"/>
          <a:lstStyle/>
          <a:p>
            <a:pPr defTabSz="814388"/>
            <a:r>
              <a:rPr lang="en-US" sz="1400">
                <a:solidFill>
                  <a:schemeClr val="bg1"/>
                </a:solidFill>
              </a:rPr>
              <a:t>Loopback </a:t>
            </a:r>
          </a:p>
          <a:p>
            <a:pPr defTabSz="814388"/>
            <a:r>
              <a:rPr lang="en-US" sz="1400">
                <a:solidFill>
                  <a:schemeClr val="bg1"/>
                </a:solidFill>
              </a:rPr>
              <a:t>interface </a:t>
            </a:r>
          </a:p>
          <a:p>
            <a:pPr defTabSz="814388"/>
            <a:r>
              <a:rPr lang="en-US" sz="1400">
                <a:solidFill>
                  <a:schemeClr val="bg1"/>
                </a:solidFill>
              </a:rPr>
              <a:t>configured?</a:t>
            </a:r>
          </a:p>
        </p:txBody>
      </p:sp>
      <p:cxnSp>
        <p:nvCxnSpPr>
          <p:cNvPr id="56336" name="AutoShape 14"/>
          <p:cNvCxnSpPr>
            <a:cxnSpLocks noChangeShapeType="1"/>
            <a:stCxn id="56323" idx="1"/>
            <a:endCxn id="56335" idx="0"/>
          </p:cNvCxnSpPr>
          <p:nvPr/>
        </p:nvCxnSpPr>
        <p:spPr bwMode="auto">
          <a:xfrm rot="10800000" flipV="1">
            <a:off x="2083852" y="2105024"/>
            <a:ext cx="1282347" cy="1076325"/>
          </a:xfrm>
          <a:prstGeom prst="bentConnector2">
            <a:avLst/>
          </a:prstGeom>
          <a:noFill/>
          <a:ln w="38100">
            <a:solidFill>
              <a:schemeClr val="tx1"/>
            </a:solidFill>
            <a:miter lim="800000"/>
            <a:headEnd/>
            <a:tailEnd type="triangle" w="med" len="med"/>
          </a:ln>
        </p:spPr>
      </p:cxnSp>
      <p:cxnSp>
        <p:nvCxnSpPr>
          <p:cNvPr id="56332" name="AutoShape 15"/>
          <p:cNvCxnSpPr>
            <a:cxnSpLocks noChangeShapeType="1"/>
            <a:stCxn id="56335" idx="3"/>
            <a:endCxn id="19" idx="1"/>
          </p:cNvCxnSpPr>
          <p:nvPr/>
        </p:nvCxnSpPr>
        <p:spPr bwMode="auto">
          <a:xfrm flipV="1">
            <a:off x="2874426" y="3969985"/>
            <a:ext cx="2273289" cy="1940"/>
          </a:xfrm>
          <a:prstGeom prst="straightConnector1">
            <a:avLst/>
          </a:prstGeom>
          <a:noFill/>
          <a:ln w="38100">
            <a:solidFill>
              <a:schemeClr val="tx1"/>
            </a:solidFill>
            <a:round/>
            <a:headEnd/>
            <a:tailEnd type="triangle" w="med" len="med"/>
          </a:ln>
        </p:spPr>
      </p:cxnSp>
      <p:sp>
        <p:nvSpPr>
          <p:cNvPr id="1354770" name="Rectangle 18"/>
          <p:cNvSpPr>
            <a:spLocks noChangeArrowheads="1"/>
          </p:cNvSpPr>
          <p:nvPr/>
        </p:nvSpPr>
        <p:spPr bwMode="auto">
          <a:xfrm>
            <a:off x="2852201" y="3632200"/>
            <a:ext cx="681038" cy="239713"/>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a:effectLst>
                  <a:outerShdw blurRad="38100" dist="38100" dir="2700000" algn="tl">
                    <a:srgbClr val="C0C0C0"/>
                  </a:outerShdw>
                </a:effectLst>
                <a:latin typeface="Arial" charset="0"/>
              </a:rPr>
              <a:t>Yes</a:t>
            </a:r>
          </a:p>
        </p:txBody>
      </p:sp>
      <p:sp>
        <p:nvSpPr>
          <p:cNvPr id="1354772" name="Rectangle 20"/>
          <p:cNvSpPr>
            <a:spLocks noChangeArrowheads="1"/>
          </p:cNvSpPr>
          <p:nvPr/>
        </p:nvSpPr>
        <p:spPr bwMode="auto">
          <a:xfrm>
            <a:off x="2122304" y="4738688"/>
            <a:ext cx="681038" cy="239712"/>
          </a:xfrm>
          <a:prstGeom prst="rect">
            <a:avLst/>
          </a:prstGeom>
          <a:noFill/>
          <a:ln w="9525" algn="ctr">
            <a:noFill/>
            <a:miter lim="800000"/>
            <a:headEnd/>
            <a:tailEnd/>
          </a:ln>
          <a:effectLst/>
        </p:spPr>
        <p:txBody>
          <a:bodyPr wrap="none" lIns="0" tIns="0" rIns="0" bIns="0" anchor="ctr" anchorCtr="1"/>
          <a:lstStyle/>
          <a:p>
            <a:pPr marL="236538" indent="-236538" defTabSz="814388" eaLnBrk="1" hangingPunct="1">
              <a:lnSpc>
                <a:spcPct val="95000"/>
              </a:lnSpc>
              <a:spcBef>
                <a:spcPct val="50000"/>
              </a:spcBef>
              <a:buClr>
                <a:srgbClr val="708CA1"/>
              </a:buClr>
              <a:buFont typeface="Wingdings" pitchFamily="2" charset="2"/>
              <a:buNone/>
              <a:defRPr/>
            </a:pPr>
            <a:r>
              <a:rPr lang="en-US" sz="1200" b="1" dirty="0">
                <a:effectLst>
                  <a:outerShdw blurRad="38100" dist="38100" dir="2700000" algn="tl">
                    <a:srgbClr val="C0C0C0"/>
                  </a:outerShdw>
                </a:effectLst>
                <a:latin typeface="Arial" charset="0"/>
              </a:rPr>
              <a:t>No</a:t>
            </a:r>
          </a:p>
        </p:txBody>
      </p:sp>
      <p:sp>
        <p:nvSpPr>
          <p:cNvPr id="56330" name="AutoShape 27"/>
          <p:cNvSpPr>
            <a:spLocks noChangeArrowheads="1"/>
          </p:cNvSpPr>
          <p:nvPr/>
        </p:nvSpPr>
        <p:spPr bwMode="auto">
          <a:xfrm>
            <a:off x="5159015" y="5098001"/>
            <a:ext cx="2335225" cy="582093"/>
          </a:xfrm>
          <a:prstGeom prst="flowChartAlternateProcess">
            <a:avLst/>
          </a:prstGeom>
          <a:solidFill>
            <a:schemeClr val="accent1"/>
          </a:solidFill>
          <a:ln w="9525" algn="ctr">
            <a:solidFill>
              <a:schemeClr val="tx2"/>
            </a:solidFill>
            <a:miter lim="800000"/>
            <a:headEnd/>
            <a:tailEnd/>
          </a:ln>
        </p:spPr>
        <p:txBody>
          <a:bodyPr wrap="square" lIns="82124" tIns="41061" rIns="82124" bIns="41061" anchor="ctr">
            <a:spAutoFit/>
          </a:bodyPr>
          <a:lstStyle/>
          <a:p>
            <a:pPr defTabSz="814388"/>
            <a:r>
              <a:rPr lang="en-US" sz="1600">
                <a:solidFill>
                  <a:schemeClr val="bg1"/>
                </a:solidFill>
              </a:rPr>
              <a:t>Use the highest active </a:t>
            </a:r>
          </a:p>
          <a:p>
            <a:pPr defTabSz="814388"/>
            <a:r>
              <a:rPr lang="en-US" sz="1600">
                <a:solidFill>
                  <a:schemeClr val="bg1"/>
                </a:solidFill>
              </a:rPr>
              <a:t>configured IP address</a:t>
            </a:r>
          </a:p>
        </p:txBody>
      </p:sp>
      <p:sp>
        <p:nvSpPr>
          <p:cNvPr id="19" name="AutoShape 11"/>
          <p:cNvSpPr>
            <a:spLocks noChangeArrowheads="1"/>
          </p:cNvSpPr>
          <p:nvPr/>
        </p:nvSpPr>
        <p:spPr bwMode="auto">
          <a:xfrm>
            <a:off x="5147715" y="3556352"/>
            <a:ext cx="2343850" cy="827266"/>
          </a:xfrm>
          <a:prstGeom prst="flowChartAlternateProcess">
            <a:avLst/>
          </a:prstGeom>
          <a:solidFill>
            <a:schemeClr val="accent1"/>
          </a:solidFill>
          <a:ln w="9525" algn="ctr">
            <a:solidFill>
              <a:schemeClr val="tx2"/>
            </a:solidFill>
            <a:miter lim="800000"/>
            <a:headEnd/>
            <a:tailEnd/>
          </a:ln>
        </p:spPr>
        <p:txBody>
          <a:bodyPr wrap="square" lIns="82124" tIns="41061" rIns="82124" bIns="41061" anchor="ctr">
            <a:spAutoFit/>
          </a:bodyPr>
          <a:lstStyle/>
          <a:p>
            <a:pPr defTabSz="814388"/>
            <a:r>
              <a:rPr lang="en-US" sz="1600" dirty="0">
                <a:solidFill>
                  <a:schemeClr val="bg1"/>
                </a:solidFill>
              </a:rPr>
              <a:t>Use the highest configured loopback IP address</a:t>
            </a:r>
          </a:p>
        </p:txBody>
      </p:sp>
      <p:cxnSp>
        <p:nvCxnSpPr>
          <p:cNvPr id="33" name="AutoShape 14"/>
          <p:cNvCxnSpPr>
            <a:cxnSpLocks noChangeShapeType="1"/>
            <a:stCxn id="56335" idx="2"/>
            <a:endCxn id="56330" idx="1"/>
          </p:cNvCxnSpPr>
          <p:nvPr/>
        </p:nvCxnSpPr>
        <p:spPr bwMode="auto">
          <a:xfrm rot="16200000" flipH="1">
            <a:off x="3308159" y="3538192"/>
            <a:ext cx="626548" cy="3075164"/>
          </a:xfrm>
          <a:prstGeom prst="bentConnector2">
            <a:avLst/>
          </a:prstGeom>
          <a:noFill/>
          <a:ln w="38100">
            <a:solidFill>
              <a:schemeClr val="tx1"/>
            </a:solidFill>
            <a:miter lim="800000"/>
            <a:headEnd/>
            <a:tailEnd type="triangle" w="med" len="med"/>
          </a:ln>
        </p:spPr>
      </p:cxnSp>
    </p:spTree>
    <p:extLst>
      <p:ext uri="{BB962C8B-B14F-4D97-AF65-F5344CB8AC3E}">
        <p14:creationId xmlns:p14="http://schemas.microsoft.com/office/powerpoint/2010/main" val="191452057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669435" y="757015"/>
            <a:ext cx="5188566" cy="620712"/>
          </a:xfrm>
        </p:spPr>
        <p:txBody>
          <a:bodyPr/>
          <a:lstStyle/>
          <a:p>
            <a:pPr algn="l"/>
            <a:r>
              <a:rPr lang="en-US" sz="4000" dirty="0"/>
              <a:t>Define the Router ID</a:t>
            </a:r>
          </a:p>
        </p:txBody>
      </p:sp>
      <p:sp>
        <p:nvSpPr>
          <p:cNvPr id="13" name="Content Placeholder 12"/>
          <p:cNvSpPr>
            <a:spLocks noGrp="1"/>
          </p:cNvSpPr>
          <p:nvPr>
            <p:ph idx="1"/>
          </p:nvPr>
        </p:nvSpPr>
        <p:spPr>
          <a:xfrm>
            <a:off x="279400" y="1535301"/>
            <a:ext cx="8316913" cy="491994"/>
          </a:xfrm>
        </p:spPr>
        <p:txBody>
          <a:bodyPr>
            <a:normAutofit/>
          </a:bodyPr>
          <a:lstStyle/>
          <a:p>
            <a:r>
              <a:rPr lang="en-US" dirty="0"/>
              <a:t>Assign a specific router ID to the router.</a:t>
            </a:r>
          </a:p>
        </p:txBody>
      </p:sp>
      <p:sp>
        <p:nvSpPr>
          <p:cNvPr id="14" name="Text Placeholder 13"/>
          <p:cNvSpPr>
            <a:spLocks noGrp="1"/>
          </p:cNvSpPr>
          <p:nvPr>
            <p:ph type="body" sz="quarter" idx="10"/>
          </p:nvPr>
        </p:nvSpPr>
        <p:spPr>
          <a:xfrm>
            <a:off x="613533" y="2054683"/>
            <a:ext cx="7745412" cy="377078"/>
          </a:xfrm>
        </p:spPr>
        <p:txBody>
          <a:bodyPr>
            <a:normAutofit/>
          </a:bodyPr>
          <a:lstStyle/>
          <a:p>
            <a:r>
              <a:rPr lang="en-US" sz="1800" dirty="0"/>
              <a:t>Router(config-router)#</a:t>
            </a:r>
          </a:p>
        </p:txBody>
      </p:sp>
      <p:sp>
        <p:nvSpPr>
          <p:cNvPr id="15" name="Text Placeholder 14"/>
          <p:cNvSpPr>
            <a:spLocks noGrp="1"/>
          </p:cNvSpPr>
          <p:nvPr>
            <p:ph type="body" sz="quarter" idx="11"/>
          </p:nvPr>
        </p:nvSpPr>
        <p:spPr>
          <a:xfrm>
            <a:off x="615326" y="2703808"/>
            <a:ext cx="7745412" cy="377078"/>
          </a:xfrm>
        </p:spPr>
        <p:txBody>
          <a:bodyPr>
            <a:normAutofit/>
          </a:bodyPr>
          <a:lstStyle/>
          <a:p>
            <a:r>
              <a:rPr lang="en-US" sz="1800" dirty="0"/>
              <a:t>router-id </a:t>
            </a:r>
            <a:r>
              <a:rPr lang="en-US" sz="1800" b="0" i="1" dirty="0"/>
              <a:t>ip-address</a:t>
            </a:r>
            <a:endParaRPr lang="en-US" sz="1800" b="0" dirty="0"/>
          </a:p>
        </p:txBody>
      </p:sp>
      <p:sp>
        <p:nvSpPr>
          <p:cNvPr id="7" name="Rectangle 6"/>
          <p:cNvSpPr/>
          <p:nvPr/>
        </p:nvSpPr>
        <p:spPr>
          <a:xfrm>
            <a:off x="266699" y="3312624"/>
            <a:ext cx="8487008" cy="3046988"/>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latin typeface="+mn-lt"/>
              </a:rPr>
              <a:t>Any unique arbitrary 32-bit value in an IP address format (dotted decimal) can be used.</a:t>
            </a:r>
          </a:p>
          <a:p>
            <a:pPr marL="236538" lvl="1" indent="-236538" algn="l" defTabSz="814388" eaLnBrk="1" hangingPunct="1">
              <a:lnSpc>
                <a:spcPct val="95000"/>
              </a:lnSpc>
              <a:spcBef>
                <a:spcPct val="50000"/>
              </a:spcBef>
              <a:buClr>
                <a:srgbClr val="708CA1"/>
              </a:buClr>
              <a:buFont typeface="Wingdings" pitchFamily="2" charset="2"/>
              <a:buChar char="§"/>
            </a:pPr>
            <a:r>
              <a:rPr lang="en-US" sz="2000" dirty="0"/>
              <a:t>If this command is used on an OSPF process that is already active, then the new router ID takes effect:</a:t>
            </a:r>
          </a:p>
          <a:p>
            <a:pPr marL="693738" lvl="2" indent="-236538" algn="l" defTabSz="814388" eaLnBrk="1" hangingPunct="1">
              <a:lnSpc>
                <a:spcPct val="95000"/>
              </a:lnSpc>
              <a:spcBef>
                <a:spcPct val="50000"/>
              </a:spcBef>
              <a:buClr>
                <a:srgbClr val="708CA1"/>
              </a:buClr>
              <a:buFont typeface="Wingdings" pitchFamily="2" charset="2"/>
              <a:buChar char="§"/>
            </a:pPr>
            <a:r>
              <a:rPr lang="en-US" sz="2000" dirty="0"/>
              <a:t>After the next router reload.</a:t>
            </a:r>
          </a:p>
          <a:p>
            <a:pPr marL="693738" lvl="2" indent="-236538" algn="l" defTabSz="814388" eaLnBrk="1" hangingPunct="1">
              <a:lnSpc>
                <a:spcPct val="95000"/>
              </a:lnSpc>
              <a:spcBef>
                <a:spcPct val="50000"/>
              </a:spcBef>
              <a:buClr>
                <a:srgbClr val="708CA1"/>
              </a:buClr>
              <a:buFont typeface="Wingdings" pitchFamily="2" charset="2"/>
              <a:buChar char="§"/>
            </a:pPr>
            <a:r>
              <a:rPr lang="en-US" sz="2000" dirty="0"/>
              <a:t>After a manual restarting of the OSPF process using the</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clear ip ospf process </a:t>
            </a:r>
            <a:r>
              <a:rPr lang="en-US" sz="2000" dirty="0"/>
              <a:t>privileged EXEC command.</a:t>
            </a:r>
          </a:p>
          <a:p>
            <a:pPr marL="236538" indent="-236538" algn="l" defTabSz="814388" eaLnBrk="1" hangingPunct="1">
              <a:lnSpc>
                <a:spcPct val="95000"/>
              </a:lnSpc>
              <a:spcBef>
                <a:spcPct val="50000"/>
              </a:spcBef>
              <a:buClr>
                <a:srgbClr val="708CA1"/>
              </a:buClr>
              <a:buFont typeface="Wingdings" pitchFamily="2" charset="2"/>
              <a:buChar char="§"/>
            </a:pPr>
            <a:endParaRPr lang="en-US" sz="2000" dirty="0">
              <a:latin typeface="+mn-lt"/>
            </a:endParaRPr>
          </a:p>
        </p:txBody>
      </p:sp>
    </p:spTree>
    <p:extLst>
      <p:ext uri="{BB962C8B-B14F-4D97-AF65-F5344CB8AC3E}">
        <p14:creationId xmlns:p14="http://schemas.microsoft.com/office/powerpoint/2010/main" val="178323951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1574" y="715940"/>
            <a:ext cx="8042276" cy="1336956"/>
          </a:xfrm>
        </p:spPr>
        <p:txBody>
          <a:bodyPr>
            <a:normAutofit/>
          </a:bodyPr>
          <a:lstStyle/>
          <a:p>
            <a:r>
              <a:rPr lang="en-US" dirty="0"/>
              <a:t>Verifying the Router-ID</a:t>
            </a:r>
          </a:p>
        </p:txBody>
      </p:sp>
      <p:grpSp>
        <p:nvGrpSpPr>
          <p:cNvPr id="4" name="Group 3"/>
          <p:cNvGrpSpPr/>
          <p:nvPr/>
        </p:nvGrpSpPr>
        <p:grpSpPr>
          <a:xfrm>
            <a:off x="316564" y="2705577"/>
            <a:ext cx="8523406" cy="2494332"/>
            <a:chOff x="279400" y="1126756"/>
            <a:chExt cx="8523406" cy="2494332"/>
          </a:xfrm>
        </p:grpSpPr>
        <p:grpSp>
          <p:nvGrpSpPr>
            <p:cNvPr id="3" name="Group 2"/>
            <p:cNvGrpSpPr/>
            <p:nvPr/>
          </p:nvGrpSpPr>
          <p:grpSpPr>
            <a:xfrm>
              <a:off x="347122" y="1126756"/>
              <a:ext cx="7408345" cy="2257265"/>
              <a:chOff x="347122" y="1126756"/>
              <a:chExt cx="7408345" cy="2257265"/>
            </a:xfrm>
          </p:grpSpPr>
          <p:sp>
            <p:nvSpPr>
              <p:cNvPr id="36" name="Rectangle 35"/>
              <p:cNvSpPr/>
              <p:nvPr/>
            </p:nvSpPr>
            <p:spPr bwMode="auto">
              <a:xfrm>
                <a:off x="634995" y="3005825"/>
                <a:ext cx="1111965" cy="2201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sp>
            <p:nvSpPr>
              <p:cNvPr id="32" name="Rounded Rectangle 31"/>
              <p:cNvSpPr/>
              <p:nvPr/>
            </p:nvSpPr>
            <p:spPr bwMode="auto">
              <a:xfrm>
                <a:off x="4549422" y="1126756"/>
                <a:ext cx="3206045" cy="1396309"/>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90" y="1132402"/>
                <a:ext cx="3070644" cy="139630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80232" cy="258532"/>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80232" cy="258532"/>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80232" cy="258532"/>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sp>
            <p:nvSpPr>
              <p:cNvPr id="34" name="TextBox 33"/>
              <p:cNvSpPr txBox="1"/>
              <p:nvPr/>
            </p:nvSpPr>
            <p:spPr>
              <a:xfrm>
                <a:off x="4858532" y="1233491"/>
                <a:ext cx="945988" cy="160898"/>
              </a:xfrm>
              <a:prstGeom prst="rect">
                <a:avLst/>
              </a:prstGeom>
              <a:noFill/>
            </p:spPr>
            <p:txBody>
              <a:bodyPr wrap="square" lIns="0" tIns="0" rIns="0" bIns="0" rtlCol="0" anchor="ctr" anchorCtr="0">
                <a:noAutofit/>
              </a:bodyPr>
              <a:lstStyle/>
              <a:p>
                <a:r>
                  <a:rPr lang="en-US" sz="1050" b="1" dirty="0"/>
                  <a:t>OSPF Area 1</a:t>
                </a:r>
              </a:p>
            </p:txBody>
          </p:sp>
          <p:sp>
            <p:nvSpPr>
              <p:cNvPr id="43" name="Rectangle 42"/>
              <p:cNvSpPr/>
              <p:nvPr/>
            </p:nvSpPr>
            <p:spPr bwMode="auto">
              <a:xfrm>
                <a:off x="347122" y="3175359"/>
                <a:ext cx="3686384" cy="20866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a:ln>
                    <a:noFill/>
                  </a:ln>
                  <a:solidFill>
                    <a:schemeClr val="tx1"/>
                  </a:solidFill>
                  <a:effectLst/>
                  <a:latin typeface="Arial" charset="0"/>
                </a:endParaRPr>
              </a:p>
            </p:txBody>
          </p:sp>
        </p:grpSp>
        <p:sp>
          <p:nvSpPr>
            <p:cNvPr id="46" name="Text Placeholder 5"/>
            <p:cNvSpPr>
              <a:spLocks/>
            </p:cNvSpPr>
            <p:nvPr/>
          </p:nvSpPr>
          <p:spPr bwMode="auto">
            <a:xfrm>
              <a:off x="279400" y="2977604"/>
              <a:ext cx="8523406" cy="6434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100" kern="0" dirty="0">
                  <a:latin typeface="Courier New" pitchFamily="49" charset="0"/>
                </a:rPr>
                <a:t>R2# </a:t>
              </a:r>
              <a:r>
                <a:rPr lang="en-US" sz="1100" b="1" kern="0" dirty="0">
                  <a:latin typeface="Courier New" pitchFamily="49" charset="0"/>
                </a:rPr>
                <a:t>show ip ospf</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Routing Process “ospf 50” with ID 10.64.0.2</a:t>
              </a:r>
            </a:p>
            <a:p>
              <a:pPr marL="236538" indent="-236538" algn="l" defTabSz="814388" eaLnBrk="1" hangingPunct="1">
                <a:lnSpc>
                  <a:spcPct val="100000"/>
                </a:lnSpc>
                <a:spcBef>
                  <a:spcPts val="0"/>
                </a:spcBef>
                <a:buClr>
                  <a:srgbClr val="708CA1"/>
                </a:buClr>
                <a:defRPr/>
              </a:pPr>
              <a:r>
                <a:rPr lang="en-US" sz="1100" kern="0" dirty="0">
                  <a:latin typeface="Courier New" pitchFamily="49" charset="0"/>
                </a:rPr>
                <a:t>&lt;output omitted&gt;</a:t>
              </a:r>
            </a:p>
          </p:txBody>
        </p:sp>
      </p:grpSp>
    </p:spTree>
    <p:extLst>
      <p:ext uri="{BB962C8B-B14F-4D97-AF65-F5344CB8AC3E}">
        <p14:creationId xmlns:p14="http://schemas.microsoft.com/office/powerpoint/2010/main" val="315984709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8"/>
          <p:cNvSpPr>
            <a:spLocks noGrp="1" noChangeArrowheads="1"/>
          </p:cNvSpPr>
          <p:nvPr>
            <p:ph type="title"/>
          </p:nvPr>
        </p:nvSpPr>
        <p:spPr/>
        <p:txBody>
          <a:bodyPr/>
          <a:lstStyle/>
          <a:p>
            <a:pPr eaLnBrk="1" hangingPunct="1"/>
            <a:r>
              <a:rPr lang="en-US" dirty="0"/>
              <a:t>Verifying </a:t>
            </a:r>
            <a:r>
              <a:rPr lang="en-US" sz="4000" dirty="0"/>
              <a:t>OSPF</a:t>
            </a:r>
          </a:p>
        </p:txBody>
      </p:sp>
      <p:graphicFrame>
        <p:nvGraphicFramePr>
          <p:cNvPr id="5" name="Content Placeholder 4"/>
          <p:cNvGraphicFramePr>
            <a:graphicFrameLocks noGrp="1"/>
          </p:cNvGraphicFramePr>
          <p:nvPr>
            <p:ph idx="1"/>
            <p:extLst/>
          </p:nvPr>
        </p:nvGraphicFramePr>
        <p:xfrm>
          <a:off x="279400" y="1731843"/>
          <a:ext cx="8537054" cy="3885586"/>
        </p:xfrm>
        <a:graphic>
          <a:graphicData uri="http://schemas.openxmlformats.org/drawingml/2006/table">
            <a:tbl>
              <a:tblPr firstRow="1" bandRow="1">
                <a:tableStyleId>{5C22544A-7EE6-4342-B048-85BDC9FD1C3A}</a:tableStyleId>
              </a:tblPr>
              <a:tblGrid>
                <a:gridCol w="3466966">
                  <a:extLst>
                    <a:ext uri="{9D8B030D-6E8A-4147-A177-3AD203B41FA5}">
                      <a16:colId xmlns:a16="http://schemas.microsoft.com/office/drawing/2014/main" val="20000"/>
                    </a:ext>
                  </a:extLst>
                </a:gridCol>
                <a:gridCol w="5070088">
                  <a:extLst>
                    <a:ext uri="{9D8B030D-6E8A-4147-A177-3AD203B41FA5}">
                      <a16:colId xmlns:a16="http://schemas.microsoft.com/office/drawing/2014/main" val="20001"/>
                    </a:ext>
                  </a:extLst>
                </a:gridCol>
              </a:tblGrid>
              <a:tr h="519739">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a:ln>
                            <a:noFill/>
                          </a:ln>
                          <a:effectLst/>
                        </a:rPr>
                        <a:t>Command</a:t>
                      </a:r>
                      <a:endParaRPr kumimoji="0" lang="en-US" sz="2000" b="1" i="0" u="none" strike="noStrike" cap="none" normalizeH="0" baseline="0" dirty="0">
                        <a:ln>
                          <a:noFill/>
                        </a:ln>
                        <a:solidFill>
                          <a:schemeClr val="tx1"/>
                        </a:solidFill>
                        <a:effectLst/>
                        <a:latin typeface="Arial" charset="0"/>
                      </a:endParaRPr>
                    </a:p>
                  </a:txBody>
                  <a:tcPr marL="82124" marR="82124" marT="41061" marB="41061" anchor="ctr" horzOverflow="overflow"/>
                </a:tc>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a:ln>
                            <a:noFill/>
                          </a:ln>
                          <a:effectLst/>
                        </a:rPr>
                        <a:t>Description</a:t>
                      </a:r>
                      <a:endParaRPr kumimoji="0" lang="en-US" sz="2000" b="1"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0"/>
                  </a:ext>
                </a:extLst>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protocols</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124" marR="82124" marT="41061" marB="41061"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OSPF process ID, router ID, networks router is advertising &amp; administrative distance</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1"/>
                  </a:ext>
                </a:extLst>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ospf neighbors</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OSPF neighbor relationships.</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2"/>
                  </a:ext>
                </a:extLst>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route</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the routing table.</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3"/>
                  </a:ext>
                </a:extLst>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ospf interface</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hello interval and dead interval</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4"/>
                  </a:ext>
                </a:extLst>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ospf</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124" marR="82124" marT="41061" marB="41061"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OSPF process ID, router ID, OSPF area information &amp; the last time SPF algorithm calculated</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12762822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9"/>
            <a:ext cx="8532159" cy="1127636"/>
          </a:xfrm>
        </p:spPr>
        <p:txBody>
          <a:bodyPr>
            <a:normAutofit fontScale="90000"/>
          </a:bodyPr>
          <a:lstStyle/>
          <a:p>
            <a:r>
              <a:rPr lang="en-US" dirty="0"/>
              <a:t>Verifying OSPF: show ip protocols</a:t>
            </a:r>
          </a:p>
        </p:txBody>
      </p:sp>
      <p:sp>
        <p:nvSpPr>
          <p:cNvPr id="15" name="Text Placeholder 14"/>
          <p:cNvSpPr>
            <a:spLocks noGrp="1"/>
          </p:cNvSpPr>
          <p:nvPr>
            <p:ph type="body" sz="quarter" idx="10"/>
          </p:nvPr>
        </p:nvSpPr>
        <p:spPr>
          <a:xfrm>
            <a:off x="279399" y="2756010"/>
            <a:ext cx="8531114" cy="2889988"/>
          </a:xfrm>
        </p:spPr>
        <p:txBody>
          <a:bodyPr>
            <a:normAutofit/>
          </a:bodyPr>
          <a:lstStyle/>
          <a:p>
            <a:pPr>
              <a:lnSpc>
                <a:spcPct val="110000"/>
              </a:lnSpc>
            </a:pPr>
            <a:r>
              <a:rPr lang="en-US" dirty="0">
                <a:solidFill>
                  <a:srgbClr val="405B03"/>
                </a:solidFill>
              </a:rPr>
              <a:t>R1# </a:t>
            </a:r>
            <a:r>
              <a:rPr lang="en-US" b="1" dirty="0">
                <a:solidFill>
                  <a:srgbClr val="405B03"/>
                </a:solidFill>
              </a:rPr>
              <a:t>show ip protocols</a:t>
            </a:r>
          </a:p>
          <a:p>
            <a:pPr>
              <a:lnSpc>
                <a:spcPct val="110000"/>
              </a:lnSpc>
            </a:pPr>
            <a:r>
              <a:rPr lang="en-US" dirty="0">
                <a:solidFill>
                  <a:srgbClr val="405B03"/>
                </a:solidFill>
              </a:rPr>
              <a:t>Routing Protocol is “ospf 1”</a:t>
            </a:r>
          </a:p>
          <a:p>
            <a:pPr>
              <a:lnSpc>
                <a:spcPct val="110000"/>
              </a:lnSpc>
            </a:pPr>
            <a:r>
              <a:rPr lang="en-US" dirty="0">
                <a:solidFill>
                  <a:srgbClr val="405B03"/>
                </a:solidFill>
              </a:rPr>
              <a:t>  Outgoing update filter list for all interfaces is not set</a:t>
            </a:r>
          </a:p>
          <a:p>
            <a:pPr>
              <a:lnSpc>
                <a:spcPct val="110000"/>
              </a:lnSpc>
            </a:pPr>
            <a:r>
              <a:rPr lang="en-US" dirty="0">
                <a:solidFill>
                  <a:srgbClr val="405B03"/>
                </a:solidFill>
              </a:rPr>
              <a:t>  Incoming update filter list for all interfaces is not set</a:t>
            </a:r>
          </a:p>
          <a:p>
            <a:pPr>
              <a:lnSpc>
                <a:spcPct val="110000"/>
              </a:lnSpc>
            </a:pPr>
            <a:r>
              <a:rPr lang="en-US" dirty="0">
                <a:solidFill>
                  <a:srgbClr val="405B03"/>
                </a:solidFill>
              </a:rPr>
              <a:t>  Router ID 10.64.0.1</a:t>
            </a:r>
          </a:p>
          <a:p>
            <a:pPr>
              <a:lnSpc>
                <a:spcPct val="110000"/>
              </a:lnSpc>
            </a:pPr>
            <a:r>
              <a:rPr lang="en-US" dirty="0">
                <a:solidFill>
                  <a:srgbClr val="405B03"/>
                </a:solidFill>
              </a:rPr>
              <a:t>  Number of areas in this router is 1. 1 normal 0 stub 0 nssa</a:t>
            </a:r>
          </a:p>
          <a:p>
            <a:pPr>
              <a:lnSpc>
                <a:spcPct val="110000"/>
              </a:lnSpc>
            </a:pPr>
            <a:r>
              <a:rPr lang="en-US" dirty="0">
                <a:solidFill>
                  <a:srgbClr val="405B03"/>
                </a:solidFill>
              </a:rPr>
              <a:t>  Maximum path: 4</a:t>
            </a:r>
          </a:p>
          <a:p>
            <a:pPr>
              <a:lnSpc>
                <a:spcPct val="110000"/>
              </a:lnSpc>
            </a:pPr>
            <a:r>
              <a:rPr lang="en-US" dirty="0">
                <a:solidFill>
                  <a:srgbClr val="405B03"/>
                </a:solidFill>
              </a:rPr>
              <a:t>  Routing for Networks:</a:t>
            </a:r>
          </a:p>
          <a:p>
            <a:pPr>
              <a:lnSpc>
                <a:spcPct val="110000"/>
              </a:lnSpc>
            </a:pPr>
            <a:r>
              <a:rPr lang="en-US" dirty="0">
                <a:solidFill>
                  <a:srgbClr val="405B03"/>
                </a:solidFill>
              </a:rPr>
              <a:t>    10.0.0.0 0.255.255.255 area 0</a:t>
            </a:r>
          </a:p>
          <a:p>
            <a:pPr>
              <a:lnSpc>
                <a:spcPct val="110000"/>
              </a:lnSpc>
            </a:pPr>
            <a:r>
              <a:rPr lang="en-US" dirty="0">
                <a:solidFill>
                  <a:srgbClr val="405B03"/>
                </a:solidFill>
              </a:rPr>
              <a:t>  Reference bandwidth unit is 100 mbps</a:t>
            </a:r>
          </a:p>
          <a:p>
            <a:pPr>
              <a:lnSpc>
                <a:spcPct val="110000"/>
              </a:lnSpc>
            </a:pPr>
            <a:r>
              <a:rPr lang="en-US" dirty="0">
                <a:solidFill>
                  <a:srgbClr val="405B03"/>
                </a:solidFill>
              </a:rPr>
              <a:t>&lt;output omitted&gt;</a:t>
            </a:r>
          </a:p>
        </p:txBody>
      </p:sp>
      <p:sp>
        <p:nvSpPr>
          <p:cNvPr id="13" name="Content Placeholder 12"/>
          <p:cNvSpPr>
            <a:spLocks noGrp="1"/>
          </p:cNvSpPr>
          <p:nvPr>
            <p:ph sz="quarter" idx="11"/>
          </p:nvPr>
        </p:nvSpPr>
        <p:spPr>
          <a:xfrm>
            <a:off x="290400" y="1900591"/>
            <a:ext cx="8520113" cy="687798"/>
          </a:xfrm>
        </p:spPr>
        <p:txBody>
          <a:bodyPr/>
          <a:lstStyle/>
          <a:p>
            <a:r>
              <a:rPr lang="en-US" dirty="0"/>
              <a:t>Verify routing protocol information on the router.</a:t>
            </a:r>
          </a:p>
        </p:txBody>
      </p:sp>
    </p:spTree>
    <p:extLst>
      <p:ext uri="{BB962C8B-B14F-4D97-AF65-F5344CB8AC3E}">
        <p14:creationId xmlns:p14="http://schemas.microsoft.com/office/powerpoint/2010/main" val="18379700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71639" y="767292"/>
            <a:ext cx="8972362" cy="740664"/>
          </a:xfrm>
        </p:spPr>
        <p:txBody>
          <a:bodyPr>
            <a:noAutofit/>
          </a:bodyPr>
          <a:lstStyle/>
          <a:p>
            <a:r>
              <a:rPr lang="en-US" sz="3600" dirty="0"/>
              <a:t>Verifying OSPF: show ip ospf neighbors</a:t>
            </a:r>
          </a:p>
        </p:txBody>
      </p:sp>
      <p:sp>
        <p:nvSpPr>
          <p:cNvPr id="15" name="Text Placeholder 14"/>
          <p:cNvSpPr>
            <a:spLocks noGrp="1"/>
          </p:cNvSpPr>
          <p:nvPr>
            <p:ph type="body" sz="quarter" idx="10"/>
          </p:nvPr>
        </p:nvSpPr>
        <p:spPr>
          <a:xfrm>
            <a:off x="313727" y="2738845"/>
            <a:ext cx="8531114" cy="1836982"/>
          </a:xfrm>
        </p:spPr>
        <p:txBody>
          <a:bodyPr>
            <a:normAutofit/>
          </a:bodyPr>
          <a:lstStyle/>
          <a:p>
            <a:r>
              <a:rPr lang="en-US" sz="1400" b="0" dirty="0">
                <a:solidFill>
                  <a:srgbClr val="000000"/>
                </a:solidFill>
                <a:ea typeface="Times New Roman" pitchFamily="18" charset="0"/>
              </a:rPr>
              <a:t>R2# </a:t>
            </a:r>
            <a:r>
              <a:rPr lang="en-US" b="1" dirty="0"/>
              <a:t>show ip ospf neighbor</a:t>
            </a:r>
          </a:p>
          <a:p>
            <a:endParaRPr lang="en-US" dirty="0"/>
          </a:p>
          <a:p>
            <a:r>
              <a:rPr lang="en-US" dirty="0"/>
              <a:t>Neighbor ID   Pri   State           Dead Time   Address    Interface</a:t>
            </a:r>
          </a:p>
          <a:p>
            <a:r>
              <a:rPr lang="en-US"/>
              <a:t>10.64.0.1     1     </a:t>
            </a:r>
            <a:r>
              <a:rPr lang="en-US" dirty="0"/>
              <a:t>FULL/</a:t>
            </a:r>
            <a:r>
              <a:rPr lang="en-US" dirty="0" err="1"/>
              <a:t>DROTHER</a:t>
            </a:r>
            <a:r>
              <a:rPr lang="en-US" dirty="0"/>
              <a:t>    00:00:30    10.64.0.1  FastEthernet0/0</a:t>
            </a:r>
          </a:p>
          <a:p>
            <a:r>
              <a:rPr lang="en-US"/>
              <a:t>10.2.1.1      1     </a:t>
            </a:r>
            <a:r>
              <a:rPr lang="en-US" dirty="0"/>
              <a:t>FULL/  -        00:00:34    10.2.1.1   Serial0/0/1</a:t>
            </a:r>
          </a:p>
          <a:p>
            <a:endParaRPr lang="en-US" dirty="0"/>
          </a:p>
        </p:txBody>
      </p:sp>
      <p:sp>
        <p:nvSpPr>
          <p:cNvPr id="13" name="Content Placeholder 12"/>
          <p:cNvSpPr>
            <a:spLocks noGrp="1"/>
          </p:cNvSpPr>
          <p:nvPr>
            <p:ph sz="quarter" idx="11"/>
          </p:nvPr>
        </p:nvSpPr>
        <p:spPr>
          <a:xfrm>
            <a:off x="324728" y="1893840"/>
            <a:ext cx="8520113" cy="687798"/>
          </a:xfrm>
        </p:spPr>
        <p:txBody>
          <a:bodyPr>
            <a:noAutofit/>
          </a:bodyPr>
          <a:lstStyle/>
          <a:p>
            <a:r>
              <a:rPr lang="en-US" dirty="0"/>
              <a:t>Display OSPF neighbors.</a:t>
            </a:r>
          </a:p>
          <a:p>
            <a:endParaRPr lang="en-US" dirty="0"/>
          </a:p>
        </p:txBody>
      </p:sp>
      <p:grpSp>
        <p:nvGrpSpPr>
          <p:cNvPr id="5" name="Group 5"/>
          <p:cNvGrpSpPr>
            <a:grpSpLocks/>
          </p:cNvGrpSpPr>
          <p:nvPr/>
        </p:nvGrpSpPr>
        <p:grpSpPr bwMode="auto">
          <a:xfrm>
            <a:off x="303560" y="4260211"/>
            <a:ext cx="1362075" cy="903288"/>
            <a:chOff x="643" y="2928"/>
            <a:chExt cx="858" cy="569"/>
          </a:xfrm>
        </p:grpSpPr>
        <p:sp>
          <p:nvSpPr>
            <p:cNvPr id="6" name="Line 6"/>
            <p:cNvSpPr>
              <a:spLocks noChangeShapeType="1"/>
            </p:cNvSpPr>
            <p:nvPr/>
          </p:nvSpPr>
          <p:spPr bwMode="auto">
            <a:xfrm flipV="1">
              <a:off x="1057" y="2928"/>
              <a:ext cx="0" cy="378"/>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7" name="Text Box 7"/>
            <p:cNvSpPr txBox="1">
              <a:spLocks noChangeArrowheads="1"/>
            </p:cNvSpPr>
            <p:nvPr/>
          </p:nvSpPr>
          <p:spPr bwMode="auto">
            <a:xfrm>
              <a:off x="643" y="3181"/>
              <a:ext cx="858" cy="316"/>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a:latin typeface="Arial" charset="0"/>
                </a:rPr>
                <a:t>Lists the neighbors in the order they were learned.</a:t>
              </a:r>
            </a:p>
          </p:txBody>
        </p:sp>
      </p:grpSp>
      <p:grpSp>
        <p:nvGrpSpPr>
          <p:cNvPr id="8" name="Group 8"/>
          <p:cNvGrpSpPr>
            <a:grpSpLocks/>
          </p:cNvGrpSpPr>
          <p:nvPr/>
        </p:nvGrpSpPr>
        <p:grpSpPr bwMode="auto">
          <a:xfrm>
            <a:off x="1249703" y="4250681"/>
            <a:ext cx="1390650" cy="1524000"/>
            <a:chOff x="924" y="2934"/>
            <a:chExt cx="876" cy="960"/>
          </a:xfrm>
        </p:grpSpPr>
        <p:sp>
          <p:nvSpPr>
            <p:cNvPr id="9" name="Line 9"/>
            <p:cNvSpPr>
              <a:spLocks noChangeShapeType="1"/>
            </p:cNvSpPr>
            <p:nvPr/>
          </p:nvSpPr>
          <p:spPr bwMode="auto">
            <a:xfrm flipV="1">
              <a:off x="1356" y="2934"/>
              <a:ext cx="0" cy="804"/>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0" name="Text Box 10"/>
            <p:cNvSpPr txBox="1">
              <a:spLocks noChangeArrowheads="1"/>
            </p:cNvSpPr>
            <p:nvPr/>
          </p:nvSpPr>
          <p:spPr bwMode="auto">
            <a:xfrm>
              <a:off x="924" y="3664"/>
              <a:ext cx="876" cy="230"/>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dirty="0">
                  <a:latin typeface="Arial" charset="0"/>
                </a:rPr>
                <a:t>The OSPF priority of the interface. </a:t>
              </a:r>
            </a:p>
          </p:txBody>
        </p:sp>
      </p:grpSp>
      <p:grpSp>
        <p:nvGrpSpPr>
          <p:cNvPr id="11" name="Group 31"/>
          <p:cNvGrpSpPr>
            <a:grpSpLocks/>
          </p:cNvGrpSpPr>
          <p:nvPr/>
        </p:nvGrpSpPr>
        <p:grpSpPr bwMode="auto">
          <a:xfrm>
            <a:off x="2211728" y="4264968"/>
            <a:ext cx="2346325" cy="1016000"/>
            <a:chOff x="1737" y="2934"/>
            <a:chExt cx="1478" cy="640"/>
          </a:xfrm>
        </p:grpSpPr>
        <p:sp>
          <p:nvSpPr>
            <p:cNvPr id="12" name="Line 12"/>
            <p:cNvSpPr>
              <a:spLocks noChangeShapeType="1"/>
            </p:cNvSpPr>
            <p:nvPr/>
          </p:nvSpPr>
          <p:spPr bwMode="auto">
            <a:xfrm flipV="1">
              <a:off x="1961" y="2934"/>
              <a:ext cx="0" cy="351"/>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4" name="Text Box 13"/>
            <p:cNvSpPr txBox="1">
              <a:spLocks noChangeArrowheads="1"/>
            </p:cNvSpPr>
            <p:nvPr/>
          </p:nvSpPr>
          <p:spPr bwMode="auto">
            <a:xfrm>
              <a:off x="1737" y="3172"/>
              <a:ext cx="1478" cy="402"/>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dirty="0">
                  <a:latin typeface="Arial" charset="0"/>
                </a:rPr>
                <a:t>The OSPF state of the interface. FULL state means that the router and its neighbor have identical OSPF link-state databases. </a:t>
              </a:r>
            </a:p>
          </p:txBody>
        </p:sp>
      </p:grpSp>
      <p:grpSp>
        <p:nvGrpSpPr>
          <p:cNvPr id="16" name="Group 14"/>
          <p:cNvGrpSpPr>
            <a:grpSpLocks/>
          </p:cNvGrpSpPr>
          <p:nvPr/>
        </p:nvGrpSpPr>
        <p:grpSpPr bwMode="auto">
          <a:xfrm>
            <a:off x="3511890" y="4076197"/>
            <a:ext cx="2381250" cy="1928813"/>
            <a:chOff x="2232" y="2934"/>
            <a:chExt cx="1500" cy="1215"/>
          </a:xfrm>
        </p:grpSpPr>
        <p:sp>
          <p:nvSpPr>
            <p:cNvPr id="17" name="Line 15"/>
            <p:cNvSpPr>
              <a:spLocks noChangeShapeType="1"/>
            </p:cNvSpPr>
            <p:nvPr/>
          </p:nvSpPr>
          <p:spPr bwMode="auto">
            <a:xfrm flipV="1">
              <a:off x="2976" y="2934"/>
              <a:ext cx="0" cy="978"/>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8" name="Text Box 16"/>
            <p:cNvSpPr txBox="1">
              <a:spLocks noChangeArrowheads="1"/>
            </p:cNvSpPr>
            <p:nvPr/>
          </p:nvSpPr>
          <p:spPr bwMode="auto">
            <a:xfrm>
              <a:off x="2232" y="3661"/>
              <a:ext cx="1500" cy="488"/>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dirty="0">
                  <a:latin typeface="Arial" charset="0"/>
                </a:rPr>
                <a:t>The amount of time remaining that the router will wait to receive an OSPF Hello packet from the neighbor before declaring the neighbor down. </a:t>
              </a:r>
            </a:p>
          </p:txBody>
        </p:sp>
      </p:grpSp>
      <p:grpSp>
        <p:nvGrpSpPr>
          <p:cNvPr id="19" name="Group 20"/>
          <p:cNvGrpSpPr>
            <a:grpSpLocks/>
          </p:cNvGrpSpPr>
          <p:nvPr/>
        </p:nvGrpSpPr>
        <p:grpSpPr bwMode="auto">
          <a:xfrm>
            <a:off x="5262910" y="3417244"/>
            <a:ext cx="2381250" cy="1852613"/>
            <a:chOff x="3398" y="2400"/>
            <a:chExt cx="1500" cy="1167"/>
          </a:xfrm>
        </p:grpSpPr>
        <p:sp>
          <p:nvSpPr>
            <p:cNvPr id="20" name="Line 21"/>
            <p:cNvSpPr>
              <a:spLocks noChangeShapeType="1"/>
            </p:cNvSpPr>
            <p:nvPr/>
          </p:nvSpPr>
          <p:spPr bwMode="auto">
            <a:xfrm flipV="1">
              <a:off x="3964" y="2934"/>
              <a:ext cx="2" cy="435"/>
            </a:xfrm>
            <a:prstGeom prst="line">
              <a:avLst/>
            </a:prstGeom>
            <a:noFill/>
            <a:ln w="38100">
              <a:solidFill>
                <a:schemeClr val="tx1"/>
              </a:solidFill>
              <a:round/>
              <a:headEnd/>
              <a:tailEnd type="triangle" w="med" len="med"/>
            </a:ln>
          </p:spPr>
          <p:txBody>
            <a:bodyPr wrap="square" lIns="82124" tIns="41061" rIns="82124" bIns="41061" anchor="ctr">
              <a:spAutoFit/>
            </a:bodyPr>
            <a:lstStyle/>
            <a:p>
              <a:endParaRPr lang="en-US"/>
            </a:p>
          </p:txBody>
        </p:sp>
        <p:sp>
          <p:nvSpPr>
            <p:cNvPr id="21" name="Text Box 22"/>
            <p:cNvSpPr txBox="1">
              <a:spLocks noChangeArrowheads="1"/>
            </p:cNvSpPr>
            <p:nvPr/>
          </p:nvSpPr>
          <p:spPr bwMode="auto">
            <a:xfrm>
              <a:off x="3398" y="3251"/>
              <a:ext cx="1500" cy="316"/>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a:latin typeface="Arial" charset="0"/>
                </a:rPr>
                <a:t>The IP address of the neighbor's interface to which this router is directly connected.</a:t>
              </a:r>
            </a:p>
          </p:txBody>
        </p:sp>
        <p:sp>
          <p:nvSpPr>
            <p:cNvPr id="22" name="Rectangle 23"/>
            <p:cNvSpPr>
              <a:spLocks noChangeArrowheads="1"/>
            </p:cNvSpPr>
            <p:nvPr/>
          </p:nvSpPr>
          <p:spPr bwMode="auto">
            <a:xfrm>
              <a:off x="3612" y="2400"/>
              <a:ext cx="582" cy="516"/>
            </a:xfrm>
            <a:prstGeom prst="rect">
              <a:avLst/>
            </a:prstGeom>
            <a:noFill/>
            <a:ln w="28575" algn="ctr">
              <a:noFill/>
              <a:miter lim="800000"/>
              <a:headEnd/>
              <a:tailEnd/>
            </a:ln>
          </p:spPr>
          <p:txBody>
            <a:bodyPr wrap="none" lIns="82124" tIns="41061" rIns="82124" bIns="41061" anchor="ctr">
              <a:spAutoFit/>
            </a:bodyPr>
            <a:lstStyle/>
            <a:p>
              <a:endParaRPr lang="en-US"/>
            </a:p>
          </p:txBody>
        </p:sp>
      </p:grpSp>
      <p:grpSp>
        <p:nvGrpSpPr>
          <p:cNvPr id="23" name="Group 27"/>
          <p:cNvGrpSpPr>
            <a:grpSpLocks/>
          </p:cNvGrpSpPr>
          <p:nvPr/>
        </p:nvGrpSpPr>
        <p:grpSpPr bwMode="auto">
          <a:xfrm>
            <a:off x="6348433" y="2237739"/>
            <a:ext cx="1658937" cy="941387"/>
            <a:chOff x="4110" y="1849"/>
            <a:chExt cx="1045" cy="593"/>
          </a:xfrm>
        </p:grpSpPr>
        <p:sp>
          <p:nvSpPr>
            <p:cNvPr id="24" name="Line 28"/>
            <p:cNvSpPr>
              <a:spLocks noChangeShapeType="1"/>
            </p:cNvSpPr>
            <p:nvPr/>
          </p:nvSpPr>
          <p:spPr bwMode="auto">
            <a:xfrm>
              <a:off x="4632" y="2070"/>
              <a:ext cx="0" cy="372"/>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25" name="Text Box 29"/>
            <p:cNvSpPr txBox="1">
              <a:spLocks noChangeArrowheads="1"/>
            </p:cNvSpPr>
            <p:nvPr/>
          </p:nvSpPr>
          <p:spPr bwMode="auto">
            <a:xfrm>
              <a:off x="4110" y="1849"/>
              <a:ext cx="1045" cy="402"/>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algn="l" defTabSz="814388">
                <a:spcBef>
                  <a:spcPct val="50000"/>
                </a:spcBef>
                <a:defRPr/>
              </a:pPr>
              <a:r>
                <a:rPr lang="en-US" sz="1000" b="1">
                  <a:latin typeface="Arial" charset="0"/>
                </a:rPr>
                <a:t>The interface on which this router has formed adjacency with the neighbor.</a:t>
              </a:r>
            </a:p>
          </p:txBody>
        </p:sp>
      </p:grpSp>
    </p:spTree>
    <p:extLst>
      <p:ext uri="{BB962C8B-B14F-4D97-AF65-F5344CB8AC3E}">
        <p14:creationId xmlns:p14="http://schemas.microsoft.com/office/powerpoint/2010/main" val="4289302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down)">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down)">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wipe(up)">
                                      <p:cBhvr>
                                        <p:cTn id="3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488019"/>
          </a:xfrm>
        </p:spPr>
        <p:txBody>
          <a:bodyPr>
            <a:normAutofit/>
          </a:bodyPr>
          <a:lstStyle/>
          <a:p>
            <a:r>
              <a:rPr lang="en-US" sz="3600" dirty="0"/>
              <a:t>Verifying OSPF: show ip route ospf</a:t>
            </a:r>
          </a:p>
        </p:txBody>
      </p:sp>
      <p:sp>
        <p:nvSpPr>
          <p:cNvPr id="15" name="Text Placeholder 14"/>
          <p:cNvSpPr>
            <a:spLocks noGrp="1"/>
          </p:cNvSpPr>
          <p:nvPr>
            <p:ph type="body" sz="quarter" idx="10"/>
          </p:nvPr>
        </p:nvSpPr>
        <p:spPr>
          <a:xfrm>
            <a:off x="279400" y="3244645"/>
            <a:ext cx="8531114" cy="1243723"/>
          </a:xfrm>
        </p:spPr>
        <p:txBody>
          <a:bodyPr>
            <a:normAutofit/>
          </a:bodyPr>
          <a:lstStyle/>
          <a:p>
            <a:pPr>
              <a:lnSpc>
                <a:spcPct val="110000"/>
              </a:lnSpc>
              <a:spcBef>
                <a:spcPts val="0"/>
              </a:spcBef>
            </a:pPr>
            <a:r>
              <a:rPr lang="en-US" b="0" dirty="0">
                <a:solidFill>
                  <a:srgbClr val="000000"/>
                </a:solidFill>
                <a:ea typeface="Times New Roman" pitchFamily="18" charset="0"/>
              </a:rPr>
              <a:t>R1# </a:t>
            </a:r>
            <a:r>
              <a:rPr lang="en-US" b="1" dirty="0">
                <a:solidFill>
                  <a:srgbClr val="000000"/>
                </a:solidFill>
                <a:ea typeface="Times New Roman" pitchFamily="18" charset="0"/>
              </a:rPr>
              <a:t>show ip route ospf</a:t>
            </a:r>
          </a:p>
          <a:p>
            <a:pPr>
              <a:lnSpc>
                <a:spcPct val="110000"/>
              </a:lnSpc>
            </a:pPr>
            <a:r>
              <a:rPr lang="en-US" dirty="0">
                <a:solidFill>
                  <a:srgbClr val="000000"/>
                </a:solidFill>
                <a:ea typeface="Times New Roman" pitchFamily="18" charset="0"/>
              </a:rPr>
              <a:t>10.0.0.0/8 is variably subnetted, 3 subnets, 2 masks</a:t>
            </a:r>
          </a:p>
          <a:p>
            <a:pPr>
              <a:lnSpc>
                <a:spcPct val="110000"/>
              </a:lnSpc>
            </a:pPr>
            <a:r>
              <a:rPr lang="en-US" dirty="0">
                <a:solidFill>
                  <a:srgbClr val="000000"/>
                </a:solidFill>
                <a:ea typeface="Times New Roman" pitchFamily="18" charset="0"/>
              </a:rPr>
              <a:t>O IA    10.2.1.0/24 [110/782] via 10.64.0.2, 00:03:05, FastEthernet0/0</a:t>
            </a:r>
          </a:p>
          <a:p>
            <a:pPr>
              <a:lnSpc>
                <a:spcPct val="110000"/>
              </a:lnSpc>
            </a:pPr>
            <a:r>
              <a:rPr lang="en-US" dirty="0">
                <a:solidFill>
                  <a:srgbClr val="000000"/>
                </a:solidFill>
                <a:ea typeface="Times New Roman" pitchFamily="18" charset="0"/>
              </a:rPr>
              <a:t>R1#</a:t>
            </a:r>
          </a:p>
        </p:txBody>
      </p:sp>
      <p:sp>
        <p:nvSpPr>
          <p:cNvPr id="13" name="Content Placeholder 12"/>
          <p:cNvSpPr>
            <a:spLocks noGrp="1"/>
          </p:cNvSpPr>
          <p:nvPr>
            <p:ph sz="quarter" idx="11"/>
          </p:nvPr>
        </p:nvSpPr>
        <p:spPr>
          <a:xfrm>
            <a:off x="268941" y="2331086"/>
            <a:ext cx="8520113" cy="687798"/>
          </a:xfrm>
        </p:spPr>
        <p:txBody>
          <a:bodyPr>
            <a:noAutofit/>
          </a:bodyPr>
          <a:lstStyle/>
          <a:p>
            <a:r>
              <a:rPr lang="en-US" dirty="0"/>
              <a:t>Verify that the router recognizes OSPF routes.</a:t>
            </a:r>
          </a:p>
          <a:p>
            <a:endParaRPr lang="en-US" dirty="0"/>
          </a:p>
        </p:txBody>
      </p:sp>
    </p:spTree>
    <p:extLst>
      <p:ext uri="{BB962C8B-B14F-4D97-AF65-F5344CB8AC3E}">
        <p14:creationId xmlns:p14="http://schemas.microsoft.com/office/powerpoint/2010/main" val="250552063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549275" y="107575"/>
            <a:ext cx="8042276" cy="1986077"/>
          </a:xfrm>
        </p:spPr>
        <p:txBody>
          <a:bodyPr/>
          <a:lstStyle/>
          <a:p>
            <a:pPr eaLnBrk="1" hangingPunct="1"/>
            <a:r>
              <a:rPr lang="en-US" sz="3600" dirty="0"/>
              <a:t>Clearing the OSPF Routing Table</a:t>
            </a:r>
          </a:p>
        </p:txBody>
      </p:sp>
      <p:sp>
        <p:nvSpPr>
          <p:cNvPr id="1371139" name="Rectangle 3"/>
          <p:cNvSpPr>
            <a:spLocks noGrp="1" noChangeArrowheads="1"/>
          </p:cNvSpPr>
          <p:nvPr>
            <p:ph idx="1"/>
          </p:nvPr>
        </p:nvSpPr>
        <p:spPr>
          <a:xfrm>
            <a:off x="549275" y="2625647"/>
            <a:ext cx="8042276" cy="3317954"/>
          </a:xfrm>
        </p:spPr>
        <p:txBody>
          <a:bodyPr/>
          <a:lstStyle/>
          <a:p>
            <a:pPr eaLnBrk="1" hangingPunct="1">
              <a:defRPr/>
            </a:pPr>
            <a:r>
              <a:rPr lang="en-US" dirty="0">
                <a:solidFill>
                  <a:schemeClr val="tx1"/>
                </a:solidFill>
              </a:rPr>
              <a:t>To clear all routes from the IP routing table, use:</a:t>
            </a:r>
          </a:p>
          <a:p>
            <a:pPr lvl="1" eaLnBrk="1" hangingPunct="1">
              <a:buNone/>
              <a:defRPr/>
            </a:pPr>
            <a:r>
              <a:rPr lang="en-US" dirty="0">
                <a:solidFill>
                  <a:schemeClr val="tx1"/>
                </a:solidFill>
              </a:rPr>
              <a:t>Router# </a:t>
            </a:r>
            <a:r>
              <a:rPr lang="en-US" b="1" dirty="0">
                <a:solidFill>
                  <a:schemeClr val="tx1"/>
                </a:solidFill>
                <a:latin typeface="Courier New" pitchFamily="49" charset="0"/>
              </a:rPr>
              <a:t>clear ip route *</a:t>
            </a:r>
          </a:p>
          <a:p>
            <a:pPr eaLnBrk="1" hangingPunct="1">
              <a:defRPr/>
            </a:pPr>
            <a:r>
              <a:rPr lang="en-US" dirty="0">
                <a:solidFill>
                  <a:schemeClr val="tx1"/>
                </a:solidFill>
              </a:rPr>
              <a:t>To clear a specific route from the IP routing table, use:</a:t>
            </a:r>
          </a:p>
          <a:p>
            <a:pPr lvl="1" eaLnBrk="1" hangingPunct="1">
              <a:buNone/>
              <a:defRPr/>
            </a:pPr>
            <a:r>
              <a:rPr lang="en-US" dirty="0">
                <a:solidFill>
                  <a:schemeClr val="tx1"/>
                </a:solidFill>
              </a:rPr>
              <a:t>Router# </a:t>
            </a:r>
            <a:r>
              <a:rPr lang="en-US" b="1" dirty="0">
                <a:solidFill>
                  <a:schemeClr val="tx1"/>
                </a:solidFill>
                <a:latin typeface="Courier New" pitchFamily="49" charset="0"/>
              </a:rPr>
              <a:t>clear ip route </a:t>
            </a:r>
            <a:r>
              <a:rPr lang="en-US" b="1" dirty="0" err="1">
                <a:solidFill>
                  <a:schemeClr val="tx1"/>
                </a:solidFill>
                <a:latin typeface="Courier New" pitchFamily="49" charset="0"/>
              </a:rPr>
              <a:t>A.B.C.D</a:t>
            </a:r>
            <a:endParaRPr lang="en-US" sz="1800" b="1" dirty="0">
              <a:solidFill>
                <a:schemeClr val="tx1"/>
              </a:solidFill>
              <a:latin typeface="Courier New" pitchFamily="49" charset="0"/>
            </a:endParaRPr>
          </a:p>
        </p:txBody>
      </p:sp>
    </p:spTree>
    <p:extLst>
      <p:ext uri="{BB962C8B-B14F-4D97-AF65-F5344CB8AC3E}">
        <p14:creationId xmlns:p14="http://schemas.microsoft.com/office/powerpoint/2010/main" val="30533741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37311" y="365379"/>
            <a:ext cx="8663790" cy="996406"/>
          </a:xfrm>
        </p:spPr>
        <p:txBody>
          <a:bodyPr>
            <a:normAutofit/>
          </a:bodyPr>
          <a:lstStyle/>
          <a:p>
            <a:r>
              <a:rPr lang="en-US" sz="3600" dirty="0"/>
              <a:t>Verifying OSPF: show ip ospf interface</a:t>
            </a:r>
          </a:p>
        </p:txBody>
      </p:sp>
      <p:sp>
        <p:nvSpPr>
          <p:cNvPr id="14" name="Text Placeholder 13"/>
          <p:cNvSpPr>
            <a:spLocks noGrp="1"/>
          </p:cNvSpPr>
          <p:nvPr>
            <p:ph type="body" sz="quarter" idx="10"/>
          </p:nvPr>
        </p:nvSpPr>
        <p:spPr/>
        <p:txBody>
          <a:bodyPr>
            <a:normAutofit/>
          </a:bodyPr>
          <a:lstStyle/>
          <a:p>
            <a:r>
              <a:rPr lang="en-US" dirty="0">
                <a:solidFill>
                  <a:srgbClr val="000000"/>
                </a:solidFill>
                <a:ea typeface="Times New Roman" pitchFamily="18" charset="0"/>
              </a:rPr>
              <a:t>R1# </a:t>
            </a:r>
            <a:r>
              <a:rPr lang="en-US" b="1" dirty="0">
                <a:solidFill>
                  <a:srgbClr val="000000"/>
                </a:solidFill>
                <a:ea typeface="Times New Roman" pitchFamily="18" charset="0"/>
              </a:rPr>
              <a:t>show ip ospf interface </a:t>
            </a:r>
            <a:r>
              <a:rPr lang="en-US" b="1" dirty="0" err="1">
                <a:solidFill>
                  <a:srgbClr val="000000"/>
                </a:solidFill>
                <a:ea typeface="Times New Roman" pitchFamily="18" charset="0"/>
              </a:rPr>
              <a:t>fastEthernet</a:t>
            </a:r>
            <a:r>
              <a:rPr lang="en-US" b="1" dirty="0">
                <a:solidFill>
                  <a:srgbClr val="000000"/>
                </a:solidFill>
                <a:ea typeface="Times New Roman" pitchFamily="18" charset="0"/>
              </a:rPr>
              <a:t> 0/0</a:t>
            </a:r>
          </a:p>
          <a:p>
            <a:r>
              <a:rPr lang="en-US" dirty="0">
                <a:solidFill>
                  <a:srgbClr val="000000"/>
                </a:solidFill>
                <a:ea typeface="Times New Roman" pitchFamily="18" charset="0"/>
              </a:rPr>
              <a:t>FastEthernet0/0 is up, line protocol is up</a:t>
            </a:r>
          </a:p>
          <a:p>
            <a:r>
              <a:rPr lang="en-US" dirty="0">
                <a:solidFill>
                  <a:srgbClr val="000000"/>
                </a:solidFill>
                <a:ea typeface="Times New Roman" pitchFamily="18" charset="0"/>
              </a:rPr>
              <a:t>  Internet Address 10.64.0.1/24, Area 0</a:t>
            </a:r>
          </a:p>
          <a:p>
            <a:r>
              <a:rPr lang="en-US" dirty="0">
                <a:solidFill>
                  <a:srgbClr val="000000"/>
                </a:solidFill>
                <a:ea typeface="Times New Roman" pitchFamily="18" charset="0"/>
              </a:rPr>
              <a:t>  Process ID 1, Router ID 10.64.0.1, Network Type BROADCAST, Cost: 1</a:t>
            </a:r>
          </a:p>
          <a:p>
            <a:r>
              <a:rPr lang="en-US" dirty="0">
                <a:solidFill>
                  <a:srgbClr val="000000"/>
                </a:solidFill>
                <a:ea typeface="Times New Roman" pitchFamily="18" charset="0"/>
              </a:rPr>
              <a:t>  Transmit Delay is 1 sec, State </a:t>
            </a:r>
            <a:r>
              <a:rPr lang="en-US" dirty="0" err="1">
                <a:solidFill>
                  <a:srgbClr val="000000"/>
                </a:solidFill>
                <a:ea typeface="Times New Roman" pitchFamily="18" charset="0"/>
              </a:rPr>
              <a:t>DROTHER</a:t>
            </a:r>
            <a:r>
              <a:rPr lang="en-US" dirty="0">
                <a:solidFill>
                  <a:srgbClr val="000000"/>
                </a:solidFill>
                <a:ea typeface="Times New Roman" pitchFamily="18" charset="0"/>
              </a:rPr>
              <a:t>, Priority 0</a:t>
            </a:r>
          </a:p>
          <a:p>
            <a:r>
              <a:rPr lang="en-US" dirty="0">
                <a:solidFill>
                  <a:srgbClr val="000000"/>
                </a:solidFill>
                <a:ea typeface="Times New Roman" pitchFamily="18" charset="0"/>
              </a:rPr>
              <a:t>  Designated Router (ID) 10.64.0.2, Interface address 10.64.0.2</a:t>
            </a:r>
          </a:p>
          <a:p>
            <a:r>
              <a:rPr lang="en-US" dirty="0">
                <a:solidFill>
                  <a:srgbClr val="000000"/>
                </a:solidFill>
                <a:ea typeface="Times New Roman" pitchFamily="18" charset="0"/>
              </a:rPr>
              <a:t>  No backup designated router on this network</a:t>
            </a:r>
          </a:p>
          <a:p>
            <a:r>
              <a:rPr lang="en-US" dirty="0">
                <a:solidFill>
                  <a:srgbClr val="000000"/>
                </a:solidFill>
                <a:ea typeface="Times New Roman" pitchFamily="18" charset="0"/>
              </a:rPr>
              <a:t>  Timer intervals configured, Hello 10, Dead 40, Wait 40, Retransmit 5</a:t>
            </a:r>
          </a:p>
          <a:p>
            <a:r>
              <a:rPr lang="en-US" dirty="0">
                <a:solidFill>
                  <a:srgbClr val="000000"/>
                </a:solidFill>
                <a:ea typeface="Times New Roman" pitchFamily="18" charset="0"/>
              </a:rPr>
              <a:t>    </a:t>
            </a:r>
            <a:r>
              <a:rPr lang="en-US" dirty="0" err="1">
                <a:solidFill>
                  <a:srgbClr val="000000"/>
                </a:solidFill>
                <a:ea typeface="Times New Roman" pitchFamily="18" charset="0"/>
              </a:rPr>
              <a:t>oob</a:t>
            </a:r>
            <a:r>
              <a:rPr lang="en-US" dirty="0">
                <a:solidFill>
                  <a:srgbClr val="000000"/>
                </a:solidFill>
                <a:ea typeface="Times New Roman" pitchFamily="18" charset="0"/>
              </a:rPr>
              <a:t>-resync timeout 40</a:t>
            </a:r>
          </a:p>
          <a:p>
            <a:r>
              <a:rPr lang="en-US" dirty="0">
                <a:solidFill>
                  <a:srgbClr val="000000"/>
                </a:solidFill>
                <a:ea typeface="Times New Roman" pitchFamily="18" charset="0"/>
              </a:rPr>
              <a:t>    Hello due in 00:00:04</a:t>
            </a:r>
          </a:p>
          <a:p>
            <a:r>
              <a:rPr lang="en-US" dirty="0">
                <a:solidFill>
                  <a:srgbClr val="000000"/>
                </a:solidFill>
                <a:ea typeface="Times New Roman" pitchFamily="18" charset="0"/>
              </a:rPr>
              <a:t>  Supports Link-local Signaling (</a:t>
            </a:r>
            <a:r>
              <a:rPr lang="en-US" dirty="0" err="1">
                <a:solidFill>
                  <a:srgbClr val="000000"/>
                </a:solidFill>
                <a:ea typeface="Times New Roman" pitchFamily="18" charset="0"/>
              </a:rPr>
              <a:t>LLS</a:t>
            </a:r>
            <a:r>
              <a:rPr lang="en-US" dirty="0">
                <a:solidFill>
                  <a:srgbClr val="000000"/>
                </a:solidFill>
                <a:ea typeface="Times New Roman" pitchFamily="18" charset="0"/>
              </a:rPr>
              <a:t>)</a:t>
            </a:r>
          </a:p>
          <a:p>
            <a:r>
              <a:rPr lang="en-US" dirty="0">
                <a:solidFill>
                  <a:srgbClr val="000000"/>
                </a:solidFill>
                <a:ea typeface="Times New Roman" pitchFamily="18" charset="0"/>
              </a:rPr>
              <a:t>  Index 1/1, flood queue length 0</a:t>
            </a:r>
          </a:p>
          <a:p>
            <a:r>
              <a:rPr lang="en-US" dirty="0">
                <a:solidFill>
                  <a:srgbClr val="000000"/>
                </a:solidFill>
                <a:ea typeface="Times New Roman" pitchFamily="18" charset="0"/>
              </a:rPr>
              <a:t>  Next 0x0(0)/0x0(0)</a:t>
            </a:r>
          </a:p>
          <a:p>
            <a:r>
              <a:rPr lang="en-US" dirty="0">
                <a:solidFill>
                  <a:srgbClr val="000000"/>
                </a:solidFill>
                <a:ea typeface="Times New Roman" pitchFamily="18" charset="0"/>
              </a:rPr>
              <a:t>  Last flood scan length is 1, maximum is 4</a:t>
            </a:r>
          </a:p>
          <a:p>
            <a:r>
              <a:rPr lang="en-US" dirty="0">
                <a:solidFill>
                  <a:srgbClr val="000000"/>
                </a:solidFill>
                <a:ea typeface="Times New Roman" pitchFamily="18" charset="0"/>
              </a:rPr>
              <a:t>  Last flood scan time is 0 msec, maximum is 4 msec</a:t>
            </a:r>
          </a:p>
          <a:p>
            <a:r>
              <a:rPr lang="en-US" dirty="0">
                <a:solidFill>
                  <a:srgbClr val="000000"/>
                </a:solidFill>
                <a:ea typeface="Times New Roman" pitchFamily="18" charset="0"/>
              </a:rPr>
              <a:t>  Neighbor Count is 1, Adjacent neighbor count is 1</a:t>
            </a:r>
          </a:p>
          <a:p>
            <a:r>
              <a:rPr lang="en-US" dirty="0">
                <a:solidFill>
                  <a:srgbClr val="000000"/>
                </a:solidFill>
                <a:ea typeface="Times New Roman" pitchFamily="18" charset="0"/>
              </a:rPr>
              <a:t>    Adjacent with neighbor 10.64.0.2 (Designated Router)</a:t>
            </a:r>
          </a:p>
          <a:p>
            <a:r>
              <a:rPr lang="en-US" dirty="0">
                <a:solidFill>
                  <a:srgbClr val="000000"/>
                </a:solidFill>
                <a:ea typeface="Times New Roman" pitchFamily="18" charset="0"/>
              </a:rPr>
              <a:t>  Suppress hello for 0 neighbor(s)</a:t>
            </a:r>
          </a:p>
        </p:txBody>
      </p:sp>
      <p:sp>
        <p:nvSpPr>
          <p:cNvPr id="13" name="Content Placeholder 12"/>
          <p:cNvSpPr>
            <a:spLocks noGrp="1"/>
          </p:cNvSpPr>
          <p:nvPr>
            <p:ph sz="quarter" idx="11"/>
          </p:nvPr>
        </p:nvSpPr>
        <p:spPr>
          <a:xfrm>
            <a:off x="279400" y="1361785"/>
            <a:ext cx="8520113" cy="687798"/>
          </a:xfrm>
        </p:spPr>
        <p:txBody>
          <a:bodyPr>
            <a:noAutofit/>
          </a:bodyPr>
          <a:lstStyle/>
          <a:p>
            <a:r>
              <a:rPr lang="en-US" dirty="0"/>
              <a:t>Verify OSPF configured interfaces.</a:t>
            </a:r>
          </a:p>
        </p:txBody>
      </p:sp>
    </p:spTree>
    <p:extLst>
      <p:ext uri="{BB962C8B-B14F-4D97-AF65-F5344CB8AC3E}">
        <p14:creationId xmlns:p14="http://schemas.microsoft.com/office/powerpoint/2010/main" val="133172154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365378"/>
            <a:ext cx="8532159" cy="1264925"/>
          </a:xfrm>
        </p:spPr>
        <p:txBody>
          <a:bodyPr>
            <a:normAutofit/>
          </a:bodyPr>
          <a:lstStyle/>
          <a:p>
            <a:r>
              <a:rPr lang="en-US" sz="4000" dirty="0"/>
              <a:t>Verifying OSPF: show ip ospf</a:t>
            </a:r>
          </a:p>
        </p:txBody>
      </p:sp>
      <p:sp>
        <p:nvSpPr>
          <p:cNvPr id="15" name="Text Placeholder 14"/>
          <p:cNvSpPr>
            <a:spLocks noGrp="1"/>
          </p:cNvSpPr>
          <p:nvPr>
            <p:ph type="body" sz="quarter" idx="10"/>
          </p:nvPr>
        </p:nvSpPr>
        <p:spPr>
          <a:xfrm>
            <a:off x="279399" y="2412788"/>
            <a:ext cx="8531114" cy="3301854"/>
          </a:xfrm>
        </p:spPr>
        <p:txBody>
          <a:bodyPr>
            <a:noAutofit/>
          </a:bodyPr>
          <a:lstStyle/>
          <a:p>
            <a:r>
              <a:rPr lang="en-US" dirty="0">
                <a:solidFill>
                  <a:schemeClr val="tx1"/>
                </a:solidFill>
              </a:rPr>
              <a:t>R2# </a:t>
            </a:r>
            <a:r>
              <a:rPr lang="en-US" b="1" dirty="0">
                <a:solidFill>
                  <a:schemeClr val="tx1"/>
                </a:solidFill>
              </a:rPr>
              <a:t>show ip ospf</a:t>
            </a:r>
            <a:endParaRPr lang="en-US" dirty="0">
              <a:solidFill>
                <a:schemeClr val="tx1"/>
              </a:solidFill>
            </a:endParaRPr>
          </a:p>
          <a:p>
            <a:r>
              <a:rPr lang="en-US" dirty="0">
                <a:solidFill>
                  <a:schemeClr val="tx1"/>
                </a:solidFill>
              </a:rPr>
              <a:t>Routing Process “ospf 50” with ID 10.64.0.2</a:t>
            </a:r>
          </a:p>
          <a:p>
            <a:r>
              <a:rPr lang="en-US" dirty="0">
                <a:solidFill>
                  <a:schemeClr val="tx1"/>
                </a:solidFill>
              </a:rPr>
              <a:t>&lt;output omitted&gt;</a:t>
            </a:r>
          </a:p>
          <a:p>
            <a:r>
              <a:rPr lang="en-US" dirty="0">
                <a:solidFill>
                  <a:schemeClr val="tx1"/>
                </a:solidFill>
              </a:rPr>
              <a:t>Area BACKBONE(0)</a:t>
            </a:r>
          </a:p>
          <a:p>
            <a:r>
              <a:rPr lang="en-US" dirty="0">
                <a:solidFill>
                  <a:schemeClr val="tx1"/>
                </a:solidFill>
              </a:rPr>
              <a:t>        Area has no authentication</a:t>
            </a:r>
          </a:p>
          <a:p>
            <a:r>
              <a:rPr lang="en-US" dirty="0">
                <a:solidFill>
                  <a:schemeClr val="tx1"/>
                </a:solidFill>
              </a:rPr>
              <a:t>        SPF algorithm last executed 00:01:25.028 ago</a:t>
            </a:r>
          </a:p>
          <a:p>
            <a:r>
              <a:rPr lang="en-US" dirty="0">
                <a:solidFill>
                  <a:schemeClr val="tx1"/>
                </a:solidFill>
              </a:rPr>
              <a:t>        SPF algorithm executed 7 times</a:t>
            </a:r>
          </a:p>
          <a:p>
            <a:r>
              <a:rPr lang="en-US" dirty="0">
                <a:solidFill>
                  <a:schemeClr val="tx1"/>
                </a:solidFill>
              </a:rPr>
              <a:t>&lt;output omitted&gt;</a:t>
            </a:r>
          </a:p>
          <a:p>
            <a:r>
              <a:rPr lang="en-US" dirty="0">
                <a:solidFill>
                  <a:schemeClr val="tx1"/>
                </a:solidFill>
              </a:rPr>
              <a:t>    Area 1</a:t>
            </a:r>
          </a:p>
          <a:p>
            <a:r>
              <a:rPr lang="en-US" dirty="0">
                <a:solidFill>
                  <a:schemeClr val="tx1"/>
                </a:solidFill>
              </a:rPr>
              <a:t>        Number of interfaces in this area is 1</a:t>
            </a:r>
          </a:p>
          <a:p>
            <a:r>
              <a:rPr lang="en-US" dirty="0">
                <a:solidFill>
                  <a:schemeClr val="tx1"/>
                </a:solidFill>
              </a:rPr>
              <a:t>        Area has no authentication</a:t>
            </a:r>
          </a:p>
          <a:p>
            <a:r>
              <a:rPr lang="en-US" dirty="0">
                <a:solidFill>
                  <a:schemeClr val="tx1"/>
                </a:solidFill>
              </a:rPr>
              <a:t>        SPF algorithm last executed 00:00:54.636 ago</a:t>
            </a:r>
          </a:p>
          <a:p>
            <a:r>
              <a:rPr lang="en-US" dirty="0">
                <a:solidFill>
                  <a:schemeClr val="tx1"/>
                </a:solidFill>
              </a:rPr>
              <a:t>        SPF algorithm executed 3 times</a:t>
            </a:r>
          </a:p>
          <a:p>
            <a:r>
              <a:rPr lang="en-US" dirty="0">
                <a:solidFill>
                  <a:schemeClr val="tx1"/>
                </a:solidFill>
              </a:rPr>
              <a:t> &lt;output omitted&gt;</a:t>
            </a:r>
          </a:p>
          <a:p>
            <a:r>
              <a:rPr lang="en-US" dirty="0">
                <a:solidFill>
                  <a:schemeClr val="tx1"/>
                </a:solidFill>
              </a:rPr>
              <a:t>R2#</a:t>
            </a:r>
            <a:endParaRPr lang="en-US" b="0" dirty="0">
              <a:solidFill>
                <a:schemeClr val="tx1"/>
              </a:solidFill>
              <a:ea typeface="Times New Roman" pitchFamily="18" charset="0"/>
            </a:endParaRPr>
          </a:p>
        </p:txBody>
      </p:sp>
      <p:sp>
        <p:nvSpPr>
          <p:cNvPr id="13" name="Content Placeholder 12"/>
          <p:cNvSpPr>
            <a:spLocks noGrp="1"/>
          </p:cNvSpPr>
          <p:nvPr>
            <p:ph sz="quarter" idx="11"/>
          </p:nvPr>
        </p:nvSpPr>
        <p:spPr>
          <a:xfrm>
            <a:off x="279400" y="1630303"/>
            <a:ext cx="8520113" cy="634960"/>
          </a:xfrm>
        </p:spPr>
        <p:txBody>
          <a:bodyPr>
            <a:noAutofit/>
          </a:bodyPr>
          <a:lstStyle/>
          <a:p>
            <a:r>
              <a:rPr lang="en-US" dirty="0">
                <a:solidFill>
                  <a:schemeClr val="tx1"/>
                </a:solidFill>
              </a:rPr>
              <a:t>Verify general OSPF information.</a:t>
            </a:r>
          </a:p>
        </p:txBody>
      </p:sp>
    </p:spTree>
    <p:extLst>
      <p:ext uri="{BB962C8B-B14F-4D97-AF65-F5344CB8AC3E}">
        <p14:creationId xmlns:p14="http://schemas.microsoft.com/office/powerpoint/2010/main" val="6988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0" descr="ss4"/>
          <p:cNvPicPr>
            <a:picLocks noChangeAspect="1" noChangeArrowheads="1"/>
          </p:cNvPicPr>
          <p:nvPr/>
        </p:nvPicPr>
        <p:blipFill>
          <a:blip r:embed="rId2" cstate="print"/>
          <a:srcRect/>
          <a:stretch>
            <a:fillRect/>
          </a:stretch>
        </p:blipFill>
        <p:spPr bwMode="auto">
          <a:xfrm>
            <a:off x="0" y="1600200"/>
            <a:ext cx="9144000" cy="3200400"/>
          </a:xfrm>
          <a:prstGeom prst="rect">
            <a:avLst/>
          </a:prstGeom>
          <a:noFill/>
          <a:ln w="9525">
            <a:noFill/>
            <a:miter lim="800000"/>
            <a:headEnd/>
            <a:tailEnd/>
          </a:ln>
        </p:spPr>
      </p:pic>
      <p:sp>
        <p:nvSpPr>
          <p:cNvPr id="13315" name="Rectangle 10"/>
          <p:cNvSpPr>
            <a:spLocks noChangeArrowheads="1"/>
          </p:cNvSpPr>
          <p:nvPr/>
        </p:nvSpPr>
        <p:spPr bwMode="auto">
          <a:xfrm>
            <a:off x="0" y="0"/>
            <a:ext cx="9144000" cy="1600200"/>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6" name="Rectangle 32"/>
          <p:cNvSpPr>
            <a:spLocks noGrp="1" noChangeArrowheads="1"/>
          </p:cNvSpPr>
          <p:nvPr>
            <p:ph type="title"/>
          </p:nvPr>
        </p:nvSpPr>
        <p:spPr>
          <a:xfrm>
            <a:off x="293688" y="1841863"/>
            <a:ext cx="3233284" cy="2743200"/>
          </a:xfrm>
          <a:prstGeom prst="rect">
            <a:avLst/>
          </a:prstGeom>
          <a:noFill/>
        </p:spPr>
        <p:txBody>
          <a:bodyPr anchor="ctr"/>
          <a:lstStyle/>
          <a:p>
            <a:r>
              <a:rPr lang="en-US" sz="2800" dirty="0">
                <a:solidFill>
                  <a:schemeClr val="bg1"/>
                </a:solidFill>
              </a:rPr>
              <a:t>Understanding OSPF Network Types</a:t>
            </a:r>
            <a:endParaRPr lang="en-US" sz="3000" b="0" dirty="0">
              <a:solidFill>
                <a:schemeClr val="bg1"/>
              </a:solidFill>
            </a:endParaRPr>
          </a:p>
        </p:txBody>
      </p:sp>
    </p:spTree>
    <p:extLst>
      <p:ext uri="{BB962C8B-B14F-4D97-AF65-F5344CB8AC3E}">
        <p14:creationId xmlns:p14="http://schemas.microsoft.com/office/powerpoint/2010/main" val="3999413996"/>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title"/>
          </p:nvPr>
        </p:nvSpPr>
        <p:spPr/>
        <p:txBody>
          <a:bodyPr/>
          <a:lstStyle/>
          <a:p>
            <a:r>
              <a:rPr lang="en-US" sz="4000" dirty="0"/>
              <a:t>OSPF Network Types</a:t>
            </a:r>
          </a:p>
        </p:txBody>
      </p:sp>
      <p:sp>
        <p:nvSpPr>
          <p:cNvPr id="88067" name="Rectangle 8"/>
          <p:cNvSpPr>
            <a:spLocks noGrp="1" noChangeArrowheads="1"/>
          </p:cNvSpPr>
          <p:nvPr>
            <p:ph idx="1"/>
          </p:nvPr>
        </p:nvSpPr>
        <p:spPr/>
        <p:txBody>
          <a:bodyPr/>
          <a:lstStyle/>
          <a:p>
            <a:r>
              <a:rPr lang="en-US"/>
              <a:t>OSPF defines three types of network:</a:t>
            </a:r>
            <a:endParaRPr lang="en-US" dirty="0"/>
          </a:p>
        </p:txBody>
      </p:sp>
      <p:graphicFrame>
        <p:nvGraphicFramePr>
          <p:cNvPr id="8" name="Table 7"/>
          <p:cNvGraphicFramePr>
            <a:graphicFrameLocks noGrp="1"/>
          </p:cNvGraphicFramePr>
          <p:nvPr>
            <p:extLst/>
          </p:nvPr>
        </p:nvGraphicFramePr>
        <p:xfrm>
          <a:off x="162138" y="1574035"/>
          <a:ext cx="8829367" cy="5175856"/>
        </p:xfrm>
        <a:graphic>
          <a:graphicData uri="http://schemas.openxmlformats.org/drawingml/2006/table">
            <a:tbl>
              <a:tblPr firstRow="1" bandRow="1">
                <a:tableStyleId>{5C22544A-7EE6-4342-B048-85BDC9FD1C3A}</a:tableStyleId>
              </a:tblPr>
              <a:tblGrid>
                <a:gridCol w="1706257">
                  <a:extLst>
                    <a:ext uri="{9D8B030D-6E8A-4147-A177-3AD203B41FA5}">
                      <a16:colId xmlns:a16="http://schemas.microsoft.com/office/drawing/2014/main" val="20000"/>
                    </a:ext>
                  </a:extLst>
                </a:gridCol>
                <a:gridCol w="4841248">
                  <a:extLst>
                    <a:ext uri="{9D8B030D-6E8A-4147-A177-3AD203B41FA5}">
                      <a16:colId xmlns:a16="http://schemas.microsoft.com/office/drawing/2014/main" val="20001"/>
                    </a:ext>
                  </a:extLst>
                </a:gridCol>
                <a:gridCol w="2281862">
                  <a:extLst>
                    <a:ext uri="{9D8B030D-6E8A-4147-A177-3AD203B41FA5}">
                      <a16:colId xmlns:a16="http://schemas.microsoft.com/office/drawing/2014/main" val="20002"/>
                    </a:ext>
                  </a:extLst>
                </a:gridCol>
              </a:tblGrid>
              <a:tr h="400676">
                <a:tc>
                  <a:txBody>
                    <a:bodyPr/>
                    <a:lstStyle/>
                    <a:p>
                      <a:pPr algn="ctr">
                        <a:spcBef>
                          <a:spcPts val="0"/>
                        </a:spcBef>
                        <a:spcAft>
                          <a:spcPts val="200"/>
                        </a:spcAft>
                      </a:pPr>
                      <a:r>
                        <a:rPr lang="en-US" sz="1600" dirty="0"/>
                        <a:t>Network Type</a:t>
                      </a:r>
                    </a:p>
                  </a:txBody>
                  <a:tcPr anchor="ctr"/>
                </a:tc>
                <a:tc>
                  <a:txBody>
                    <a:bodyPr/>
                    <a:lstStyle/>
                    <a:p>
                      <a:pPr>
                        <a:spcBef>
                          <a:spcPts val="0"/>
                        </a:spcBef>
                        <a:spcAft>
                          <a:spcPts val="200"/>
                        </a:spcAft>
                      </a:pPr>
                      <a:r>
                        <a:rPr lang="en-US" sz="1600" dirty="0"/>
                        <a:t>Description</a:t>
                      </a:r>
                    </a:p>
                  </a:txBody>
                  <a:tcPr anchor="ctr"/>
                </a:tc>
                <a:tc>
                  <a:txBody>
                    <a:bodyPr/>
                    <a:lstStyle/>
                    <a:p>
                      <a:pPr algn="ctr">
                        <a:spcBef>
                          <a:spcPts val="0"/>
                        </a:spcBef>
                        <a:spcAft>
                          <a:spcPts val="200"/>
                        </a:spcAft>
                      </a:pPr>
                      <a:r>
                        <a:rPr lang="en-US" sz="1600" dirty="0"/>
                        <a:t>Example</a:t>
                      </a:r>
                    </a:p>
                  </a:txBody>
                  <a:tcPr anchor="ctr"/>
                </a:tc>
                <a:extLst>
                  <a:ext uri="{0D108BD9-81ED-4DB2-BD59-A6C34878D82A}">
                    <a16:rowId xmlns:a16="http://schemas.microsoft.com/office/drawing/2014/main" val="10000"/>
                  </a:ext>
                </a:extLst>
              </a:tr>
              <a:tr h="587292">
                <a:tc>
                  <a:txBody>
                    <a:bodyPr/>
                    <a:lstStyle/>
                    <a:p>
                      <a:pPr algn="ctr">
                        <a:spcBef>
                          <a:spcPts val="0"/>
                        </a:spcBef>
                        <a:spcAft>
                          <a:spcPts val="200"/>
                        </a:spcAft>
                      </a:pPr>
                      <a:r>
                        <a:rPr lang="en-US" sz="1400" b="1" dirty="0"/>
                        <a:t>Broadcast</a:t>
                      </a:r>
                    </a:p>
                  </a:txBody>
                  <a:tcPr anchor="ctr"/>
                </a:tc>
                <a:tc>
                  <a:txBody>
                    <a:bodyPr/>
                    <a:lstStyle/>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A multiaccess broadcast network.</a:t>
                      </a:r>
                    </a:p>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DR / BDR required.</a:t>
                      </a:r>
                    </a:p>
                  </a:txBody>
                  <a:tcPr anchor="ctr"/>
                </a:tc>
                <a:tc>
                  <a:txBody>
                    <a:bodyPr/>
                    <a:lstStyle/>
                    <a:p>
                      <a:pPr algn="ctr">
                        <a:spcBef>
                          <a:spcPts val="0"/>
                        </a:spcBef>
                        <a:spcAft>
                          <a:spcPts val="200"/>
                        </a:spcAft>
                      </a:pPr>
                      <a:r>
                        <a:rPr lang="en-US" sz="1400" dirty="0"/>
                        <a:t>All Ethernet networks</a:t>
                      </a:r>
                    </a:p>
                  </a:txBody>
                  <a:tcPr anchor="ctr"/>
                </a:tc>
                <a:extLst>
                  <a:ext uri="{0D108BD9-81ED-4DB2-BD59-A6C34878D82A}">
                    <a16:rowId xmlns:a16="http://schemas.microsoft.com/office/drawing/2014/main" val="10001"/>
                  </a:ext>
                </a:extLst>
              </a:tr>
              <a:tr h="587292">
                <a:tc>
                  <a:txBody>
                    <a:bodyPr/>
                    <a:lstStyle/>
                    <a:p>
                      <a:pPr algn="ctr">
                        <a:spcBef>
                          <a:spcPts val="0"/>
                        </a:spcBef>
                        <a:spcAft>
                          <a:spcPts val="200"/>
                        </a:spcAft>
                      </a:pPr>
                      <a:r>
                        <a:rPr lang="en-US" sz="1400" b="1" dirty="0"/>
                        <a:t>Point-to-point</a:t>
                      </a:r>
                    </a:p>
                  </a:txBody>
                  <a:tcPr anchor="ctr"/>
                </a:tc>
                <a:tc>
                  <a:txBody>
                    <a:bodyPr/>
                    <a:lstStyle/>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dirty="0"/>
                        <a:t>A network that joins a single pair of routers.</a:t>
                      </a:r>
                    </a:p>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dirty="0"/>
                        <a:t>No DR / BDR required.</a:t>
                      </a:r>
                    </a:p>
                  </a:txBody>
                  <a:tcPr anchor="ctr"/>
                </a:tc>
                <a:tc>
                  <a:txBody>
                    <a:bodyPr/>
                    <a:lstStyle/>
                    <a:p>
                      <a:pPr algn="ctr">
                        <a:spcBef>
                          <a:spcPts val="0"/>
                        </a:spcBef>
                        <a:spcAft>
                          <a:spcPts val="200"/>
                        </a:spcAft>
                      </a:pPr>
                      <a:r>
                        <a:rPr lang="en-US" sz="1400" dirty="0"/>
                        <a:t>Serial</a:t>
                      </a:r>
                      <a:r>
                        <a:rPr lang="en-US" sz="1400" baseline="0" dirty="0"/>
                        <a:t> link using PPP / HDLC</a:t>
                      </a:r>
                      <a:endParaRPr lang="en-US" sz="1400" dirty="0"/>
                    </a:p>
                  </a:txBody>
                  <a:tcPr anchor="ctr"/>
                </a:tc>
                <a:extLst>
                  <a:ext uri="{0D108BD9-81ED-4DB2-BD59-A6C34878D82A}">
                    <a16:rowId xmlns:a16="http://schemas.microsoft.com/office/drawing/2014/main" val="10002"/>
                  </a:ext>
                </a:extLst>
              </a:tr>
              <a:tr h="3600596">
                <a:tc>
                  <a:txBody>
                    <a:bodyPr/>
                    <a:lstStyle/>
                    <a:p>
                      <a:pPr marL="0" marR="0" lvl="1" indent="0" algn="ctr" defTabSz="914400" rtl="0" eaLnBrk="1" fontAlgn="auto" latinLnBrk="0" hangingPunct="1">
                        <a:lnSpc>
                          <a:spcPct val="100000"/>
                        </a:lnSpc>
                        <a:spcBef>
                          <a:spcPts val="0"/>
                        </a:spcBef>
                        <a:spcAft>
                          <a:spcPts val="200"/>
                        </a:spcAft>
                        <a:buClrTx/>
                        <a:buSzTx/>
                        <a:buFontTx/>
                        <a:buNone/>
                        <a:tabLst/>
                        <a:defRPr/>
                      </a:pPr>
                      <a:r>
                        <a:rPr lang="en-US" sz="1400" b="1" dirty="0" err="1"/>
                        <a:t>Nonbroadcast</a:t>
                      </a:r>
                      <a:r>
                        <a:rPr lang="en-US" sz="1400" b="1" dirty="0"/>
                        <a:t> multiaccess (NBMA)</a:t>
                      </a:r>
                    </a:p>
                  </a:txBody>
                  <a:tcPr anchor="ctr"/>
                </a:tc>
                <a:tc>
                  <a:txBody>
                    <a:bodyPr/>
                    <a:lstStyle/>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A network that interconnects more than two routers but that has no broadcast capability. </a:t>
                      </a:r>
                    </a:p>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baseline="0" dirty="0">
                          <a:solidFill>
                            <a:schemeClr val="dk1"/>
                          </a:solidFill>
                          <a:latin typeface="+mn-lt"/>
                          <a:ea typeface="+mn-ea"/>
                          <a:cs typeface="+mn-cs"/>
                        </a:rPr>
                        <a:t>DR / BDR may or may not be required.</a:t>
                      </a:r>
                      <a:endParaRPr lang="en-US" sz="1400" kern="1200" dirty="0">
                        <a:solidFill>
                          <a:schemeClr val="dk1"/>
                        </a:solidFill>
                        <a:latin typeface="+mn-lt"/>
                        <a:ea typeface="+mn-ea"/>
                        <a:cs typeface="+mn-cs"/>
                      </a:endParaRPr>
                    </a:p>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There are five modes of OSPF operation available for NBMA networks:</a:t>
                      </a:r>
                    </a:p>
                    <a:p>
                      <a:pPr marL="349250" marR="0" lvl="2"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RFC-compliant modes:</a:t>
                      </a:r>
                    </a:p>
                    <a:p>
                      <a:pPr marL="569913" marR="0" lvl="3"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non-broadcast</a:t>
                      </a:r>
                    </a:p>
                    <a:p>
                      <a:pPr marL="569913" marR="0" lvl="3"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point-to-multipoint </a:t>
                      </a:r>
                    </a:p>
                    <a:p>
                      <a:pPr marL="349250" marR="0" lvl="2"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Cisco proprietary modes:</a:t>
                      </a:r>
                    </a:p>
                    <a:p>
                      <a:pPr marL="569913" marR="0" lvl="3"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broadcast </a:t>
                      </a:r>
                    </a:p>
                    <a:p>
                      <a:pPr marL="569913" marR="0" lvl="3"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point-to-multipoint non-broadcast</a:t>
                      </a:r>
                    </a:p>
                    <a:p>
                      <a:pPr marL="569913" marR="0" lvl="3"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point-to-point </a:t>
                      </a:r>
                    </a:p>
                    <a:p>
                      <a:pPr marL="166688" marR="0" lvl="1" indent="-166688" algn="l" defTabSz="914400" rtl="0" eaLnBrk="1" fontAlgn="auto" latinLnBrk="0" hangingPunct="1">
                        <a:lnSpc>
                          <a:spcPct val="100000"/>
                        </a:lnSpc>
                        <a:spcBef>
                          <a:spcPts val="0"/>
                        </a:spcBef>
                        <a:spcAft>
                          <a:spcPts val="200"/>
                        </a:spcAft>
                        <a:buClrTx/>
                        <a:buSzTx/>
                        <a:buFont typeface="Arial" pitchFamily="34" charset="0"/>
                        <a:buChar char="•"/>
                        <a:tabLst/>
                        <a:defRPr/>
                      </a:pPr>
                      <a:r>
                        <a:rPr lang="en-US" sz="1400" kern="1200" dirty="0">
                          <a:solidFill>
                            <a:schemeClr val="dk1"/>
                          </a:solidFill>
                          <a:latin typeface="+mn-lt"/>
                          <a:ea typeface="+mn-ea"/>
                          <a:cs typeface="+mn-cs"/>
                        </a:rPr>
                        <a:t>The choice of mode depends on the topology of the NBMA network.</a:t>
                      </a:r>
                    </a:p>
                  </a:txBody>
                  <a:tcPr anchor="ctr"/>
                </a:tc>
                <a:tc>
                  <a:txBody>
                    <a:bodyPr/>
                    <a:lstStyle/>
                    <a:p>
                      <a:pPr algn="ctr">
                        <a:spcBef>
                          <a:spcPts val="0"/>
                        </a:spcBef>
                        <a:spcAft>
                          <a:spcPts val="200"/>
                        </a:spcAft>
                      </a:pPr>
                      <a:r>
                        <a:rPr lang="en-US" sz="1400" dirty="0"/>
                        <a:t>Frame Relay</a:t>
                      </a:r>
                    </a:p>
                    <a:p>
                      <a:pPr algn="ctr">
                        <a:spcBef>
                          <a:spcPts val="0"/>
                        </a:spcBef>
                        <a:spcAft>
                          <a:spcPts val="200"/>
                        </a:spcAft>
                      </a:pPr>
                      <a:r>
                        <a:rPr lang="en-US" sz="1400" dirty="0"/>
                        <a:t> ATM</a:t>
                      </a:r>
                    </a:p>
                    <a:p>
                      <a:pPr algn="ctr">
                        <a:spcBef>
                          <a:spcPts val="0"/>
                        </a:spcBef>
                        <a:spcAft>
                          <a:spcPts val="200"/>
                        </a:spcAft>
                      </a:pPr>
                      <a:r>
                        <a:rPr lang="en-US" sz="1400" dirty="0" err="1"/>
                        <a:t>X.25</a:t>
                      </a:r>
                      <a:r>
                        <a:rPr lang="en-US" sz="1400" dirty="0"/>
                        <a:t> </a:t>
                      </a: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8508964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0914" name="Rectangle 2"/>
          <p:cNvSpPr>
            <a:spLocks noGrp="1" noChangeArrowheads="1"/>
          </p:cNvSpPr>
          <p:nvPr>
            <p:ph type="title"/>
          </p:nvPr>
        </p:nvSpPr>
        <p:spPr>
          <a:xfrm>
            <a:off x="1319530" y="660142"/>
            <a:ext cx="5809351" cy="740664"/>
          </a:xfrm>
        </p:spPr>
        <p:txBody>
          <a:bodyPr>
            <a:normAutofit fontScale="90000"/>
          </a:bodyPr>
          <a:lstStyle/>
          <a:p>
            <a:r>
              <a:rPr lang="en-US" dirty="0"/>
              <a:t>Broadcast </a:t>
            </a:r>
          </a:p>
        </p:txBody>
      </p:sp>
      <p:sp>
        <p:nvSpPr>
          <p:cNvPr id="1190915" name="Rectangle 3"/>
          <p:cNvSpPr>
            <a:spLocks noGrp="1" noChangeArrowheads="1"/>
          </p:cNvSpPr>
          <p:nvPr>
            <p:ph idx="10"/>
          </p:nvPr>
        </p:nvSpPr>
        <p:spPr>
          <a:xfrm>
            <a:off x="199390" y="1518509"/>
            <a:ext cx="8520354" cy="2160492"/>
          </a:xfrm>
        </p:spPr>
        <p:txBody>
          <a:bodyPr>
            <a:normAutofit fontScale="85000" lnSpcReduction="20000"/>
          </a:bodyPr>
          <a:lstStyle/>
          <a:p>
            <a:r>
              <a:rPr lang="en-US" dirty="0">
                <a:solidFill>
                  <a:srgbClr val="000000"/>
                </a:solidFill>
              </a:rPr>
              <a:t>DR /BDR election required since there could be many devices.</a:t>
            </a:r>
          </a:p>
          <a:p>
            <a:pPr lvl="1"/>
            <a:r>
              <a:rPr lang="en-US" dirty="0">
                <a:solidFill>
                  <a:srgbClr val="000000"/>
                </a:solidFill>
              </a:rPr>
              <a:t>Establishing adjacencies with all routers in a broadcast network would easily overload a router due to the overhead of maintaining those adjacencies.</a:t>
            </a:r>
          </a:p>
          <a:p>
            <a:pPr lvl="1"/>
            <a:r>
              <a:rPr lang="en-US" dirty="0">
                <a:solidFill>
                  <a:srgbClr val="000000"/>
                </a:solidFill>
              </a:rPr>
              <a:t>Instead, OSPF routers form full adjacencies with the DR and BDR only. </a:t>
            </a:r>
          </a:p>
          <a:p>
            <a:r>
              <a:rPr lang="en-US" dirty="0">
                <a:solidFill>
                  <a:srgbClr val="000000"/>
                </a:solidFill>
              </a:rPr>
              <a:t>Packets to all OSPF routers are forwarded to 224.0.0.5.</a:t>
            </a:r>
          </a:p>
          <a:p>
            <a:r>
              <a:rPr lang="en-US" dirty="0">
                <a:solidFill>
                  <a:srgbClr val="000000"/>
                </a:solidFill>
              </a:rPr>
              <a:t>Packets to the DR / BDR are forwarded to 224.0.0.6.</a:t>
            </a:r>
          </a:p>
          <a:p>
            <a:endParaRPr lang="en-US" dirty="0">
              <a:solidFill>
                <a:srgbClr val="000000"/>
              </a:solidFill>
            </a:endParaRPr>
          </a:p>
        </p:txBody>
      </p:sp>
      <p:pic>
        <p:nvPicPr>
          <p:cNvPr id="225283" name="Picture 3"/>
          <p:cNvPicPr>
            <a:picLocks noGrp="1" noChangeAspect="1" noChangeArrowheads="1"/>
          </p:cNvPicPr>
          <p:nvPr>
            <p:ph sz="quarter" idx="11"/>
          </p:nvPr>
        </p:nvPicPr>
        <p:blipFill>
          <a:blip r:embed="rId2"/>
          <a:stretch>
            <a:fillRect/>
          </a:stretch>
        </p:blipFill>
        <p:spPr>
          <a:xfrm>
            <a:off x="591478" y="3621587"/>
            <a:ext cx="7863187" cy="3236413"/>
          </a:xfrm>
        </p:spPr>
      </p:pic>
    </p:spTree>
    <p:extLst>
      <p:ext uri="{BB962C8B-B14F-4D97-AF65-F5344CB8AC3E}">
        <p14:creationId xmlns:p14="http://schemas.microsoft.com/office/powerpoint/2010/main" val="3921511244"/>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193458" y="717299"/>
            <a:ext cx="8936914" cy="740664"/>
          </a:xfrm>
        </p:spPr>
        <p:txBody>
          <a:bodyPr>
            <a:noAutofit/>
          </a:bodyPr>
          <a:lstStyle/>
          <a:p>
            <a:r>
              <a:rPr lang="en-US" sz="2800" dirty="0"/>
              <a:t>Broadcast Challenge: Multiple Adjacencies</a:t>
            </a:r>
          </a:p>
        </p:txBody>
      </p:sp>
      <p:sp>
        <p:nvSpPr>
          <p:cNvPr id="15" name="Content Placeholder 14"/>
          <p:cNvSpPr>
            <a:spLocks noGrp="1"/>
          </p:cNvSpPr>
          <p:nvPr>
            <p:ph idx="10"/>
          </p:nvPr>
        </p:nvSpPr>
        <p:spPr>
          <a:xfrm>
            <a:off x="279400" y="1472060"/>
            <a:ext cx="8520354" cy="2160492"/>
          </a:xfrm>
        </p:spPr>
        <p:txBody>
          <a:bodyPr/>
          <a:lstStyle/>
          <a:p>
            <a:r>
              <a:rPr lang="en-US" dirty="0">
                <a:solidFill>
                  <a:srgbClr val="000000"/>
                </a:solidFill>
              </a:rPr>
              <a:t>A challenge of broadcast network is the number of adjacencies that would be required.</a:t>
            </a:r>
          </a:p>
          <a:p>
            <a:pPr lvl="1"/>
            <a:r>
              <a:rPr lang="en-US" dirty="0">
                <a:solidFill>
                  <a:srgbClr val="000000"/>
                </a:solidFill>
              </a:rPr>
              <a:t>One adjacency for every pair of routers.</a:t>
            </a:r>
          </a:p>
          <a:p>
            <a:pPr lvl="1"/>
            <a:r>
              <a:rPr lang="en-US" dirty="0">
                <a:solidFill>
                  <a:srgbClr val="000000"/>
                </a:solidFill>
              </a:rPr>
              <a:t>This would increase network traffic and load on each router to manage each individual adjacency.</a:t>
            </a:r>
          </a:p>
        </p:txBody>
      </p:sp>
      <p:pic>
        <p:nvPicPr>
          <p:cNvPr id="17" name="Picture 5"/>
          <p:cNvPicPr>
            <a:picLocks noGrp="1" noChangeAspect="1" noChangeArrowheads="1"/>
          </p:cNvPicPr>
          <p:nvPr>
            <p:ph sz="quarter" idx="11"/>
          </p:nvPr>
        </p:nvPicPr>
        <p:blipFill>
          <a:blip r:embed="rId2"/>
          <a:stretch>
            <a:fillRect/>
          </a:stretch>
        </p:blipFill>
        <p:spPr>
          <a:xfrm>
            <a:off x="121775" y="3465494"/>
            <a:ext cx="5221117" cy="3357716"/>
          </a:xfrm>
        </p:spPr>
      </p:pic>
      <p:grpSp>
        <p:nvGrpSpPr>
          <p:cNvPr id="18" name="Group 17"/>
          <p:cNvGrpSpPr/>
          <p:nvPr/>
        </p:nvGrpSpPr>
        <p:grpSpPr>
          <a:xfrm>
            <a:off x="5704019" y="3952204"/>
            <a:ext cx="3232895" cy="2250553"/>
            <a:chOff x="5884863" y="4633913"/>
            <a:chExt cx="3259137" cy="2224087"/>
          </a:xfrm>
        </p:grpSpPr>
        <p:pic>
          <p:nvPicPr>
            <p:cNvPr id="90116" name="Picture 7"/>
            <p:cNvPicPr>
              <a:picLocks noChangeAspect="1" noChangeArrowheads="1"/>
            </p:cNvPicPr>
            <p:nvPr/>
          </p:nvPicPr>
          <p:blipFill>
            <a:blip r:embed="rId3"/>
            <a:srcRect/>
            <a:stretch>
              <a:fillRect/>
            </a:stretch>
          </p:blipFill>
          <p:spPr bwMode="auto">
            <a:xfrm>
              <a:off x="5884863" y="4633913"/>
              <a:ext cx="3259137" cy="2224087"/>
            </a:xfrm>
            <a:prstGeom prst="rect">
              <a:avLst/>
            </a:prstGeom>
            <a:noFill/>
            <a:ln w="9525" algn="ctr">
              <a:noFill/>
              <a:miter lim="800000"/>
              <a:headEnd/>
              <a:tailEnd/>
            </a:ln>
          </p:spPr>
        </p:pic>
        <p:pic>
          <p:nvPicPr>
            <p:cNvPr id="1383433" name="Picture 9"/>
            <p:cNvPicPr>
              <a:picLocks noChangeAspect="1" noChangeArrowheads="1"/>
            </p:cNvPicPr>
            <p:nvPr/>
          </p:nvPicPr>
          <p:blipFill>
            <a:blip r:embed="rId4"/>
            <a:srcRect/>
            <a:stretch>
              <a:fillRect/>
            </a:stretch>
          </p:blipFill>
          <p:spPr bwMode="auto">
            <a:xfrm>
              <a:off x="6389688" y="5368925"/>
              <a:ext cx="244475" cy="225425"/>
            </a:xfrm>
            <a:prstGeom prst="rect">
              <a:avLst/>
            </a:prstGeom>
            <a:noFill/>
            <a:ln w="9525" algn="ctr">
              <a:noFill/>
              <a:miter lim="800000"/>
              <a:headEnd/>
              <a:tailEnd/>
            </a:ln>
          </p:spPr>
        </p:pic>
        <p:pic>
          <p:nvPicPr>
            <p:cNvPr id="1383434" name="Picture 10"/>
            <p:cNvPicPr>
              <a:picLocks noChangeAspect="1" noChangeArrowheads="1"/>
            </p:cNvPicPr>
            <p:nvPr/>
          </p:nvPicPr>
          <p:blipFill>
            <a:blip r:embed="rId5"/>
            <a:srcRect/>
            <a:stretch>
              <a:fillRect/>
            </a:stretch>
          </p:blipFill>
          <p:spPr bwMode="auto">
            <a:xfrm>
              <a:off x="8305800" y="5392738"/>
              <a:ext cx="293688" cy="204787"/>
            </a:xfrm>
            <a:prstGeom prst="rect">
              <a:avLst/>
            </a:prstGeom>
            <a:noFill/>
            <a:ln w="9525" algn="ctr">
              <a:noFill/>
              <a:miter lim="800000"/>
              <a:headEnd/>
              <a:tailEnd/>
            </a:ln>
          </p:spPr>
        </p:pic>
        <p:pic>
          <p:nvPicPr>
            <p:cNvPr id="1383435" name="Picture 11"/>
            <p:cNvPicPr>
              <a:picLocks noChangeAspect="1" noChangeArrowheads="1"/>
            </p:cNvPicPr>
            <p:nvPr/>
          </p:nvPicPr>
          <p:blipFill>
            <a:blip r:embed="rId6"/>
            <a:srcRect/>
            <a:stretch>
              <a:fillRect/>
            </a:stretch>
          </p:blipFill>
          <p:spPr bwMode="auto">
            <a:xfrm>
              <a:off x="6303963" y="5695950"/>
              <a:ext cx="331787" cy="225425"/>
            </a:xfrm>
            <a:prstGeom prst="rect">
              <a:avLst/>
            </a:prstGeom>
            <a:noFill/>
            <a:ln w="9525" algn="ctr">
              <a:noFill/>
              <a:miter lim="800000"/>
              <a:headEnd/>
              <a:tailEnd/>
            </a:ln>
          </p:spPr>
        </p:pic>
        <p:pic>
          <p:nvPicPr>
            <p:cNvPr id="1383436" name="Picture 12"/>
            <p:cNvPicPr>
              <a:picLocks noChangeAspect="1" noChangeArrowheads="1"/>
            </p:cNvPicPr>
            <p:nvPr/>
          </p:nvPicPr>
          <p:blipFill>
            <a:blip r:embed="rId7"/>
            <a:srcRect/>
            <a:stretch>
              <a:fillRect/>
            </a:stretch>
          </p:blipFill>
          <p:spPr bwMode="auto">
            <a:xfrm>
              <a:off x="8299450" y="5702300"/>
              <a:ext cx="282575" cy="204788"/>
            </a:xfrm>
            <a:prstGeom prst="rect">
              <a:avLst/>
            </a:prstGeom>
            <a:noFill/>
            <a:ln w="9525" algn="ctr">
              <a:noFill/>
              <a:miter lim="800000"/>
              <a:headEnd/>
              <a:tailEnd/>
            </a:ln>
          </p:spPr>
        </p:pic>
        <p:pic>
          <p:nvPicPr>
            <p:cNvPr id="1383437" name="Picture 13"/>
            <p:cNvPicPr>
              <a:picLocks noChangeAspect="1" noChangeArrowheads="1"/>
            </p:cNvPicPr>
            <p:nvPr/>
          </p:nvPicPr>
          <p:blipFill>
            <a:blip r:embed="rId8"/>
            <a:srcRect/>
            <a:stretch>
              <a:fillRect/>
            </a:stretch>
          </p:blipFill>
          <p:spPr bwMode="auto">
            <a:xfrm>
              <a:off x="6288088" y="6069013"/>
              <a:ext cx="312737" cy="204787"/>
            </a:xfrm>
            <a:prstGeom prst="rect">
              <a:avLst/>
            </a:prstGeom>
            <a:noFill/>
            <a:ln w="9525" algn="ctr">
              <a:noFill/>
              <a:miter lim="800000"/>
              <a:headEnd/>
              <a:tailEnd/>
            </a:ln>
          </p:spPr>
        </p:pic>
        <p:pic>
          <p:nvPicPr>
            <p:cNvPr id="1383438" name="Picture 14"/>
            <p:cNvPicPr>
              <a:picLocks noChangeAspect="1" noChangeArrowheads="1"/>
            </p:cNvPicPr>
            <p:nvPr/>
          </p:nvPicPr>
          <p:blipFill>
            <a:blip r:embed="rId9"/>
            <a:srcRect/>
            <a:stretch>
              <a:fillRect/>
            </a:stretch>
          </p:blipFill>
          <p:spPr bwMode="auto">
            <a:xfrm>
              <a:off x="8216900" y="6081713"/>
              <a:ext cx="360363" cy="204787"/>
            </a:xfrm>
            <a:prstGeom prst="rect">
              <a:avLst/>
            </a:prstGeom>
            <a:noFill/>
            <a:ln w="9525" algn="ctr">
              <a:noFill/>
              <a:miter lim="800000"/>
              <a:headEnd/>
              <a:tailEnd/>
            </a:ln>
          </p:spPr>
        </p:pic>
        <p:pic>
          <p:nvPicPr>
            <p:cNvPr id="1383439" name="Picture 15"/>
            <p:cNvPicPr>
              <a:picLocks noChangeAspect="1" noChangeArrowheads="1"/>
            </p:cNvPicPr>
            <p:nvPr/>
          </p:nvPicPr>
          <p:blipFill>
            <a:blip r:embed="rId10"/>
            <a:srcRect/>
            <a:stretch>
              <a:fillRect/>
            </a:stretch>
          </p:blipFill>
          <p:spPr bwMode="auto">
            <a:xfrm>
              <a:off x="6203950" y="6402388"/>
              <a:ext cx="371475" cy="185737"/>
            </a:xfrm>
            <a:prstGeom prst="rect">
              <a:avLst/>
            </a:prstGeom>
            <a:noFill/>
            <a:ln w="9525" algn="ctr">
              <a:noFill/>
              <a:miter lim="800000"/>
              <a:headEnd/>
              <a:tailEnd/>
            </a:ln>
          </p:spPr>
        </p:pic>
        <p:pic>
          <p:nvPicPr>
            <p:cNvPr id="1383440" name="Picture 16"/>
            <p:cNvPicPr>
              <a:picLocks noChangeAspect="1" noChangeArrowheads="1"/>
            </p:cNvPicPr>
            <p:nvPr/>
          </p:nvPicPr>
          <p:blipFill>
            <a:blip r:embed="rId11"/>
            <a:srcRect/>
            <a:stretch>
              <a:fillRect/>
            </a:stretch>
          </p:blipFill>
          <p:spPr bwMode="auto">
            <a:xfrm>
              <a:off x="8018463" y="6384925"/>
              <a:ext cx="565150" cy="234950"/>
            </a:xfrm>
            <a:prstGeom prst="rect">
              <a:avLst/>
            </a:prstGeom>
            <a:noFill/>
            <a:ln w="9525" algn="ctr">
              <a:noFill/>
              <a:miter lim="800000"/>
              <a:headEnd/>
              <a:tailEnd/>
            </a:ln>
          </p:spPr>
        </p:pic>
        <p:pic>
          <p:nvPicPr>
            <p:cNvPr id="1383441" name="Picture 17"/>
            <p:cNvPicPr>
              <a:picLocks noChangeAspect="1" noChangeArrowheads="1"/>
            </p:cNvPicPr>
            <p:nvPr/>
          </p:nvPicPr>
          <p:blipFill>
            <a:blip r:embed="rId12"/>
            <a:srcRect/>
            <a:stretch>
              <a:fillRect/>
            </a:stretch>
          </p:blipFill>
          <p:spPr bwMode="auto">
            <a:xfrm>
              <a:off x="6330950" y="5083175"/>
              <a:ext cx="273050" cy="225425"/>
            </a:xfrm>
            <a:prstGeom prst="rect">
              <a:avLst/>
            </a:prstGeom>
            <a:noFill/>
            <a:ln w="9525" algn="ctr">
              <a:noFill/>
              <a:miter lim="800000"/>
              <a:headEnd/>
              <a:tailEnd/>
            </a:ln>
          </p:spPr>
        </p:pic>
        <p:pic>
          <p:nvPicPr>
            <p:cNvPr id="1383442" name="Picture 18"/>
            <p:cNvPicPr>
              <a:picLocks noChangeAspect="1" noChangeArrowheads="1"/>
            </p:cNvPicPr>
            <p:nvPr/>
          </p:nvPicPr>
          <p:blipFill>
            <a:blip r:embed="rId13"/>
            <a:srcRect/>
            <a:stretch>
              <a:fillRect/>
            </a:stretch>
          </p:blipFill>
          <p:spPr bwMode="auto">
            <a:xfrm>
              <a:off x="8021638" y="5054600"/>
              <a:ext cx="858837" cy="263525"/>
            </a:xfrm>
            <a:prstGeom prst="rect">
              <a:avLst/>
            </a:prstGeom>
            <a:noFill/>
            <a:ln w="9525" algn="ctr">
              <a:noFill/>
              <a:miter lim="800000"/>
              <a:headEnd/>
              <a:tailEnd/>
            </a:ln>
          </p:spPr>
        </p:pic>
      </p:grpSp>
    </p:spTree>
    <p:extLst>
      <p:ext uri="{BB962C8B-B14F-4D97-AF65-F5344CB8AC3E}">
        <p14:creationId xmlns:p14="http://schemas.microsoft.com/office/powerpoint/2010/main" val="418120183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6"/>
          <p:cNvSpPr>
            <a:spLocks noGrp="1" noChangeArrowheads="1"/>
          </p:cNvSpPr>
          <p:nvPr>
            <p:ph type="title"/>
          </p:nvPr>
        </p:nvSpPr>
        <p:spPr>
          <a:xfrm>
            <a:off x="278054" y="891784"/>
            <a:ext cx="8521700" cy="740664"/>
          </a:xfrm>
        </p:spPr>
        <p:txBody>
          <a:bodyPr>
            <a:normAutofit/>
          </a:bodyPr>
          <a:lstStyle/>
          <a:p>
            <a:r>
              <a:rPr lang="en-US" sz="3600" dirty="0"/>
              <a:t>Broadcast Challenge: Extensive LSAs</a:t>
            </a:r>
          </a:p>
        </p:txBody>
      </p:sp>
      <p:sp>
        <p:nvSpPr>
          <p:cNvPr id="91139" name="Rectangle 7"/>
          <p:cNvSpPr>
            <a:spLocks noGrp="1" noChangeArrowheads="1"/>
          </p:cNvSpPr>
          <p:nvPr>
            <p:ph idx="10"/>
          </p:nvPr>
        </p:nvSpPr>
        <p:spPr>
          <a:xfrm>
            <a:off x="279400" y="1830543"/>
            <a:ext cx="8520354" cy="2959845"/>
          </a:xfrm>
        </p:spPr>
        <p:txBody>
          <a:bodyPr>
            <a:normAutofit/>
          </a:bodyPr>
          <a:lstStyle/>
          <a:p>
            <a:r>
              <a:rPr lang="en-US" dirty="0">
                <a:solidFill>
                  <a:srgbClr val="000000"/>
                </a:solidFill>
              </a:rPr>
              <a:t>Another challenge is the increase in network LSAs.</a:t>
            </a:r>
          </a:p>
          <a:p>
            <a:pPr lvl="1"/>
            <a:r>
              <a:rPr lang="en-US" dirty="0">
                <a:solidFill>
                  <a:srgbClr val="000000"/>
                </a:solidFill>
              </a:rPr>
              <a:t>Every LSA sent out also requires an acknowledgement.</a:t>
            </a:r>
          </a:p>
          <a:p>
            <a:endParaRPr lang="en-US" dirty="0">
              <a:solidFill>
                <a:srgbClr val="000000"/>
              </a:solidFill>
            </a:endParaRPr>
          </a:p>
          <a:p>
            <a:r>
              <a:rPr lang="en-US" dirty="0">
                <a:solidFill>
                  <a:srgbClr val="000000"/>
                </a:solidFill>
              </a:rPr>
              <a:t>Consequence:  </a:t>
            </a:r>
          </a:p>
          <a:p>
            <a:pPr lvl="1"/>
            <a:r>
              <a:rPr lang="en-US" dirty="0">
                <a:solidFill>
                  <a:srgbClr val="000000"/>
                </a:solidFill>
              </a:rPr>
              <a:t>Lots of bandwidth consumed</a:t>
            </a:r>
          </a:p>
          <a:p>
            <a:pPr lvl="1"/>
            <a:r>
              <a:rPr lang="en-US" dirty="0">
                <a:solidFill>
                  <a:srgbClr val="000000"/>
                </a:solidFill>
              </a:rPr>
              <a:t>Chaotic traffic</a:t>
            </a:r>
          </a:p>
        </p:txBody>
      </p:sp>
      <p:pic>
        <p:nvPicPr>
          <p:cNvPr id="8" name="Picture 5"/>
          <p:cNvPicPr>
            <a:picLocks noGrp="1" noChangeAspect="1" noChangeArrowheads="1"/>
          </p:cNvPicPr>
          <p:nvPr>
            <p:ph sz="quarter" idx="11"/>
          </p:nvPr>
        </p:nvPicPr>
        <p:blipFill>
          <a:blip r:embed="rId2"/>
          <a:stretch>
            <a:fillRect/>
          </a:stretch>
        </p:blipFill>
        <p:spPr>
          <a:xfrm>
            <a:off x="5136759" y="3043687"/>
            <a:ext cx="3363261" cy="3097212"/>
          </a:xfrm>
        </p:spPr>
      </p:pic>
    </p:spTree>
    <p:extLst>
      <p:ext uri="{BB962C8B-B14F-4D97-AF65-F5344CB8AC3E}">
        <p14:creationId xmlns:p14="http://schemas.microsoft.com/office/powerpoint/2010/main" val="354597619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title"/>
          </p:nvPr>
        </p:nvSpPr>
        <p:spPr>
          <a:xfrm>
            <a:off x="280746" y="677246"/>
            <a:ext cx="8521700" cy="740664"/>
          </a:xfrm>
        </p:spPr>
        <p:txBody>
          <a:bodyPr>
            <a:normAutofit/>
          </a:bodyPr>
          <a:lstStyle/>
          <a:p>
            <a:r>
              <a:rPr lang="en-US" sz="3200" dirty="0"/>
              <a:t>Solution: Designated Router</a:t>
            </a:r>
          </a:p>
        </p:txBody>
      </p:sp>
      <p:sp>
        <p:nvSpPr>
          <p:cNvPr id="92163" name="Rectangle 8"/>
          <p:cNvSpPr>
            <a:spLocks noGrp="1" noChangeArrowheads="1"/>
          </p:cNvSpPr>
          <p:nvPr>
            <p:ph idx="10"/>
          </p:nvPr>
        </p:nvSpPr>
        <p:spPr>
          <a:xfrm>
            <a:off x="280746" y="1657940"/>
            <a:ext cx="8520354" cy="2160492"/>
          </a:xfrm>
        </p:spPr>
        <p:txBody>
          <a:bodyPr/>
          <a:lstStyle/>
          <a:p>
            <a:r>
              <a:rPr lang="en-US" dirty="0">
                <a:solidFill>
                  <a:srgbClr val="000000"/>
                </a:solidFill>
              </a:rPr>
              <a:t>A designated router (DR) and backup designated router (BDR) solve these challenges because they:</a:t>
            </a:r>
          </a:p>
          <a:p>
            <a:pPr lvl="1"/>
            <a:r>
              <a:rPr lang="en-US" dirty="0">
                <a:solidFill>
                  <a:srgbClr val="000000"/>
                </a:solidFill>
              </a:rPr>
              <a:t>Reduce routing update traffic</a:t>
            </a:r>
          </a:p>
          <a:p>
            <a:pPr lvl="1"/>
            <a:r>
              <a:rPr lang="en-US" dirty="0">
                <a:solidFill>
                  <a:srgbClr val="000000"/>
                </a:solidFill>
              </a:rPr>
              <a:t>Manage link-state synchronization</a:t>
            </a:r>
          </a:p>
        </p:txBody>
      </p:sp>
      <p:pic>
        <p:nvPicPr>
          <p:cNvPr id="9" name="Picture 4"/>
          <p:cNvPicPr>
            <a:picLocks noChangeAspect="1" noChangeArrowheads="1"/>
          </p:cNvPicPr>
          <p:nvPr/>
        </p:nvPicPr>
        <p:blipFill>
          <a:blip r:embed="rId3"/>
          <a:srcRect/>
          <a:stretch>
            <a:fillRect/>
          </a:stretch>
        </p:blipFill>
        <p:spPr bwMode="auto">
          <a:xfrm>
            <a:off x="0" y="3354915"/>
            <a:ext cx="4279522" cy="2941222"/>
          </a:xfrm>
          <a:prstGeom prst="rect">
            <a:avLst/>
          </a:prstGeom>
          <a:noFill/>
          <a:ln w="9525" algn="ctr">
            <a:noFill/>
            <a:miter lim="800000"/>
            <a:headEnd/>
            <a:tailEnd/>
          </a:ln>
        </p:spPr>
      </p:pic>
      <p:pic>
        <p:nvPicPr>
          <p:cNvPr id="10" name="Picture 5"/>
          <p:cNvPicPr>
            <a:picLocks noChangeAspect="1" noChangeArrowheads="1"/>
          </p:cNvPicPr>
          <p:nvPr/>
        </p:nvPicPr>
        <p:blipFill>
          <a:blip r:embed="rId4"/>
          <a:srcRect/>
          <a:stretch>
            <a:fillRect/>
          </a:stretch>
        </p:blipFill>
        <p:spPr bwMode="auto">
          <a:xfrm>
            <a:off x="4784018" y="3070111"/>
            <a:ext cx="4359981" cy="3226026"/>
          </a:xfrm>
          <a:prstGeom prst="rect">
            <a:avLst/>
          </a:prstGeom>
          <a:noFill/>
          <a:ln w="9525" algn="ctr">
            <a:noFill/>
            <a:miter lim="800000"/>
            <a:headEnd/>
            <a:tailEnd/>
          </a:ln>
        </p:spPr>
      </p:pic>
    </p:spTree>
    <p:extLst>
      <p:ext uri="{BB962C8B-B14F-4D97-AF65-F5344CB8AC3E}">
        <p14:creationId xmlns:p14="http://schemas.microsoft.com/office/powerpoint/2010/main" val="109676920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7058" name="Rectangle 2"/>
          <p:cNvSpPr>
            <a:spLocks noGrp="1" noChangeArrowheads="1"/>
          </p:cNvSpPr>
          <p:nvPr>
            <p:ph type="title"/>
          </p:nvPr>
        </p:nvSpPr>
        <p:spPr>
          <a:xfrm>
            <a:off x="549275" y="377545"/>
            <a:ext cx="8042276" cy="1336956"/>
          </a:xfrm>
        </p:spPr>
        <p:txBody>
          <a:bodyPr/>
          <a:lstStyle/>
          <a:p>
            <a:pPr>
              <a:defRPr/>
            </a:pPr>
            <a:r>
              <a:rPr lang="en-US" sz="4000" dirty="0"/>
              <a:t>Designated Router (DR)</a:t>
            </a:r>
          </a:p>
        </p:txBody>
      </p:sp>
      <p:sp>
        <p:nvSpPr>
          <p:cNvPr id="1197059" name="Rectangle 3"/>
          <p:cNvSpPr>
            <a:spLocks noGrp="1" noChangeArrowheads="1"/>
          </p:cNvSpPr>
          <p:nvPr>
            <p:ph idx="1"/>
          </p:nvPr>
        </p:nvSpPr>
        <p:spPr>
          <a:xfrm>
            <a:off x="549275" y="1977391"/>
            <a:ext cx="8042276" cy="4343400"/>
          </a:xfrm>
        </p:spPr>
        <p:txBody>
          <a:bodyPr/>
          <a:lstStyle/>
          <a:p>
            <a:r>
              <a:rPr lang="en-US" dirty="0">
                <a:solidFill>
                  <a:srgbClr val="000000"/>
                </a:solidFill>
                <a:cs typeface="Arial" charset="0"/>
              </a:rPr>
              <a:t>The DR is elected and becomes responsible for maintaining the topology table for the segment.</a:t>
            </a:r>
          </a:p>
          <a:p>
            <a:r>
              <a:rPr lang="en-US" dirty="0">
                <a:solidFill>
                  <a:srgbClr val="000000"/>
                </a:solidFill>
                <a:cs typeface="Arial" charset="0"/>
              </a:rPr>
              <a:t>This DR has two main functions: </a:t>
            </a:r>
          </a:p>
          <a:p>
            <a:pPr lvl="1"/>
            <a:r>
              <a:rPr lang="en-US" dirty="0">
                <a:solidFill>
                  <a:srgbClr val="000000"/>
                </a:solidFill>
                <a:cs typeface="Arial" charset="0"/>
              </a:rPr>
              <a:t>To become adjacent to all other routers on the network segment.</a:t>
            </a:r>
          </a:p>
          <a:p>
            <a:pPr lvl="1"/>
            <a:r>
              <a:rPr lang="en-US" dirty="0">
                <a:solidFill>
                  <a:srgbClr val="000000"/>
                </a:solidFill>
                <a:cs typeface="Arial" charset="0"/>
              </a:rPr>
              <a:t>To act as a spokesperson for the network. </a:t>
            </a:r>
          </a:p>
          <a:p>
            <a:r>
              <a:rPr lang="en-US" dirty="0">
                <a:solidFill>
                  <a:srgbClr val="000000"/>
                </a:solidFill>
                <a:cs typeface="Arial" charset="0"/>
              </a:rPr>
              <a:t>As spokesperson the DR becomes the focal point for collecting and sending routing information (LSAs).</a:t>
            </a:r>
          </a:p>
          <a:p>
            <a:pPr lvl="1"/>
            <a:endParaRPr lang="en-US" dirty="0">
              <a:solidFill>
                <a:srgbClr val="000000"/>
              </a:solidFill>
              <a:cs typeface="Arial" charset="0"/>
            </a:endParaRPr>
          </a:p>
        </p:txBody>
      </p:sp>
    </p:spTree>
    <p:extLst>
      <p:ext uri="{BB962C8B-B14F-4D97-AF65-F5344CB8AC3E}">
        <p14:creationId xmlns:p14="http://schemas.microsoft.com/office/powerpoint/2010/main" val="944193981"/>
      </p:ext>
    </p:extLst>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9106" name="Rectangle 2"/>
          <p:cNvSpPr>
            <a:spLocks noGrp="1" noChangeArrowheads="1"/>
          </p:cNvSpPr>
          <p:nvPr>
            <p:ph type="title"/>
          </p:nvPr>
        </p:nvSpPr>
        <p:spPr>
          <a:xfrm>
            <a:off x="549275" y="379545"/>
            <a:ext cx="8042276" cy="1336956"/>
          </a:xfrm>
        </p:spPr>
        <p:txBody>
          <a:bodyPr/>
          <a:lstStyle/>
          <a:p>
            <a:pPr>
              <a:defRPr/>
            </a:pPr>
            <a:r>
              <a:rPr lang="en-US" sz="3200" dirty="0"/>
              <a:t>Backup Designated Router (BDR)</a:t>
            </a:r>
          </a:p>
        </p:txBody>
      </p:sp>
      <p:sp>
        <p:nvSpPr>
          <p:cNvPr id="1199107" name="Rectangle 3"/>
          <p:cNvSpPr>
            <a:spLocks noGrp="1" noChangeArrowheads="1"/>
          </p:cNvSpPr>
          <p:nvPr>
            <p:ph idx="1"/>
          </p:nvPr>
        </p:nvSpPr>
        <p:spPr>
          <a:xfrm>
            <a:off x="549275" y="1739361"/>
            <a:ext cx="8042276" cy="4343400"/>
          </a:xfrm>
        </p:spPr>
        <p:txBody>
          <a:bodyPr>
            <a:normAutofit lnSpcReduction="10000"/>
          </a:bodyPr>
          <a:lstStyle/>
          <a:p>
            <a:r>
              <a:rPr lang="en-US" dirty="0">
                <a:solidFill>
                  <a:srgbClr val="000000"/>
                </a:solidFill>
              </a:rPr>
              <a:t>For fault tolerance, a second router is elected as the BDR.</a:t>
            </a:r>
          </a:p>
          <a:p>
            <a:pPr lvl="1"/>
            <a:r>
              <a:rPr lang="en-US" dirty="0">
                <a:solidFill>
                  <a:srgbClr val="000000"/>
                </a:solidFill>
              </a:rPr>
              <a:t>The BDR must also become adjacent to all routers on the network and must serve as a second focal point for LSAs.</a:t>
            </a:r>
          </a:p>
          <a:p>
            <a:pPr lvl="1"/>
            <a:r>
              <a:rPr lang="en-US" dirty="0">
                <a:solidFill>
                  <a:srgbClr val="000000"/>
                </a:solidFill>
              </a:rPr>
              <a:t>However, the BDR is not responsible for updating the other routers or sending network LSAs. </a:t>
            </a:r>
          </a:p>
          <a:p>
            <a:r>
              <a:rPr lang="en-US" dirty="0">
                <a:solidFill>
                  <a:srgbClr val="000000"/>
                </a:solidFill>
              </a:rPr>
              <a:t>The BDR keeps a timer on the </a:t>
            </a:r>
            <a:r>
              <a:rPr lang="en-US" dirty="0" err="1">
                <a:solidFill>
                  <a:srgbClr val="000000"/>
                </a:solidFill>
              </a:rPr>
              <a:t>DR's</a:t>
            </a:r>
            <a:r>
              <a:rPr lang="en-US" dirty="0">
                <a:solidFill>
                  <a:srgbClr val="000000"/>
                </a:solidFill>
              </a:rPr>
              <a:t> update activity to ensure that it is operational. </a:t>
            </a:r>
          </a:p>
          <a:p>
            <a:pPr lvl="1"/>
            <a:r>
              <a:rPr lang="en-US" dirty="0">
                <a:solidFill>
                  <a:srgbClr val="000000"/>
                </a:solidFill>
              </a:rPr>
              <a:t>If the BDR does not detect activity from the DR after the timer expires, the BDR immediately becomes the DR and a new BDR is elected. </a:t>
            </a:r>
          </a:p>
          <a:p>
            <a:endParaRPr lang="en-US" dirty="0">
              <a:solidFill>
                <a:srgbClr val="000000"/>
              </a:solidFill>
            </a:endParaRPr>
          </a:p>
        </p:txBody>
      </p:sp>
    </p:spTree>
    <p:extLst>
      <p:ext uri="{BB962C8B-B14F-4D97-AF65-F5344CB8AC3E}">
        <p14:creationId xmlns:p14="http://schemas.microsoft.com/office/powerpoint/2010/main" val="1679949458"/>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1154" name="Rectangle 2"/>
          <p:cNvSpPr>
            <a:spLocks noGrp="1" noChangeArrowheads="1"/>
          </p:cNvSpPr>
          <p:nvPr>
            <p:ph type="title"/>
          </p:nvPr>
        </p:nvSpPr>
        <p:spPr>
          <a:xfrm>
            <a:off x="2332355" y="724796"/>
            <a:ext cx="4478294" cy="936127"/>
          </a:xfrm>
        </p:spPr>
        <p:txBody>
          <a:bodyPr/>
          <a:lstStyle/>
          <a:p>
            <a:r>
              <a:rPr lang="en-US" sz="4000" dirty="0"/>
              <a:t>DR/BDR</a:t>
            </a:r>
          </a:p>
        </p:txBody>
      </p:sp>
      <p:sp>
        <p:nvSpPr>
          <p:cNvPr id="1201155" name="Rectangle 3"/>
          <p:cNvSpPr>
            <a:spLocks noGrp="1" noChangeArrowheads="1"/>
          </p:cNvSpPr>
          <p:nvPr>
            <p:ph idx="1"/>
          </p:nvPr>
        </p:nvSpPr>
        <p:spPr>
          <a:xfrm>
            <a:off x="629285" y="1800439"/>
            <a:ext cx="8042276" cy="4679413"/>
          </a:xfrm>
        </p:spPr>
        <p:txBody>
          <a:bodyPr>
            <a:normAutofit fontScale="92500" lnSpcReduction="20000"/>
          </a:bodyPr>
          <a:lstStyle/>
          <a:p>
            <a:r>
              <a:rPr lang="en-CA" dirty="0" err="1">
                <a:solidFill>
                  <a:schemeClr val="tx1"/>
                </a:solidFill>
              </a:rPr>
              <a:t>DRs</a:t>
            </a:r>
            <a:r>
              <a:rPr lang="en-CA" dirty="0">
                <a:solidFill>
                  <a:schemeClr val="tx1"/>
                </a:solidFill>
              </a:rPr>
              <a:t> and </a:t>
            </a:r>
            <a:r>
              <a:rPr lang="en-CA" dirty="0" err="1">
                <a:solidFill>
                  <a:schemeClr val="tx1"/>
                </a:solidFill>
              </a:rPr>
              <a:t>BDRs</a:t>
            </a:r>
            <a:r>
              <a:rPr lang="en-CA" dirty="0">
                <a:solidFill>
                  <a:schemeClr val="tx1"/>
                </a:solidFill>
              </a:rPr>
              <a:t> are elected on a per-network basis and therefore e</a:t>
            </a:r>
            <a:r>
              <a:rPr lang="en-US" dirty="0">
                <a:solidFill>
                  <a:schemeClr val="tx1"/>
                </a:solidFill>
              </a:rPr>
              <a:t>ach network segment has its own DR and BDR.</a:t>
            </a:r>
          </a:p>
          <a:p>
            <a:pPr lvl="1"/>
            <a:r>
              <a:rPr lang="en-US" dirty="0">
                <a:solidFill>
                  <a:schemeClr val="tx1"/>
                </a:solidFill>
              </a:rPr>
              <a:t>For example, a router connected to multiple multiaccess broadcast networks can be a DR on one segment and a regular (</a:t>
            </a:r>
            <a:r>
              <a:rPr lang="en-US" dirty="0" err="1">
                <a:solidFill>
                  <a:schemeClr val="tx1"/>
                </a:solidFill>
              </a:rPr>
              <a:t>DROTHER</a:t>
            </a:r>
            <a:r>
              <a:rPr lang="en-US" dirty="0">
                <a:solidFill>
                  <a:schemeClr val="tx1"/>
                </a:solidFill>
              </a:rPr>
              <a:t>) router on another segment.</a:t>
            </a:r>
            <a:endParaRPr lang="en-CA" dirty="0">
              <a:solidFill>
                <a:schemeClr val="tx1"/>
              </a:solidFill>
            </a:endParaRPr>
          </a:p>
          <a:p>
            <a:r>
              <a:rPr lang="en-CA" dirty="0">
                <a:solidFill>
                  <a:schemeClr val="tx1"/>
                </a:solidFill>
              </a:rPr>
              <a:t>The election process is accomplished dynamically using the Hello protocol.</a:t>
            </a:r>
          </a:p>
          <a:p>
            <a:pPr lvl="1"/>
            <a:r>
              <a:rPr lang="en-CA" dirty="0">
                <a:solidFill>
                  <a:schemeClr val="tx1"/>
                </a:solidFill>
              </a:rPr>
              <a:t>However, the election can be manually manipulated the</a:t>
            </a:r>
            <a:r>
              <a:rPr lang="en-CA" dirty="0">
                <a:solidFill>
                  <a:schemeClr val="tx1"/>
                </a:solidFill>
                <a:latin typeface="Courier New" pitchFamily="49" charset="0"/>
                <a:cs typeface="Courier New" pitchFamily="49" charset="0"/>
              </a:rPr>
              <a:t> </a:t>
            </a:r>
            <a:r>
              <a:rPr lang="en-CA" b="1" dirty="0">
                <a:solidFill>
                  <a:schemeClr val="tx1"/>
                </a:solidFill>
                <a:latin typeface="Courier New" pitchFamily="49" charset="0"/>
                <a:cs typeface="Courier New" pitchFamily="49" charset="0"/>
              </a:rPr>
              <a:t>ip ospf priority </a:t>
            </a:r>
            <a:r>
              <a:rPr lang="en-CA" i="1" dirty="0">
                <a:solidFill>
                  <a:schemeClr val="tx1"/>
                </a:solidFill>
                <a:latin typeface="Courier New" pitchFamily="49" charset="0"/>
                <a:cs typeface="Courier New" pitchFamily="49" charset="0"/>
              </a:rPr>
              <a:t>number </a:t>
            </a:r>
            <a:r>
              <a:rPr lang="en-CA" dirty="0">
                <a:solidFill>
                  <a:schemeClr val="tx1"/>
                </a:solidFill>
              </a:rPr>
              <a:t>interface configuration command.</a:t>
            </a:r>
          </a:p>
          <a:p>
            <a:r>
              <a:rPr lang="en-US" dirty="0">
                <a:solidFill>
                  <a:schemeClr val="tx1"/>
                </a:solidFill>
              </a:rPr>
              <a:t>After a DR and BDR have been selected, any router added to the broadcast network establishes full adjacencies with the DR and BDR only.</a:t>
            </a:r>
          </a:p>
          <a:p>
            <a:endParaRPr lang="en-US" dirty="0">
              <a:solidFill>
                <a:schemeClr val="tx1"/>
              </a:solidFill>
            </a:endParaRPr>
          </a:p>
          <a:p>
            <a:endParaRPr lang="en-CA" dirty="0">
              <a:solidFill>
                <a:schemeClr val="tx1"/>
              </a:solidFill>
            </a:endParaRPr>
          </a:p>
        </p:txBody>
      </p:sp>
    </p:spTree>
    <p:extLst>
      <p:ext uri="{BB962C8B-B14F-4D97-AF65-F5344CB8AC3E}">
        <p14:creationId xmlns:p14="http://schemas.microsoft.com/office/powerpoint/2010/main" val="4224093516"/>
      </p:ext>
    </p:extLst>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79400" y="1025600"/>
            <a:ext cx="8532159" cy="620712"/>
          </a:xfrm>
        </p:spPr>
        <p:txBody>
          <a:bodyPr/>
          <a:lstStyle/>
          <a:p>
            <a:r>
              <a:rPr lang="en-US" sz="3600" dirty="0"/>
              <a:t>Assigning Router Priority</a:t>
            </a:r>
          </a:p>
        </p:txBody>
      </p:sp>
      <p:sp>
        <p:nvSpPr>
          <p:cNvPr id="13" name="Content Placeholder 12"/>
          <p:cNvSpPr>
            <a:spLocks noGrp="1"/>
          </p:cNvSpPr>
          <p:nvPr>
            <p:ph idx="1"/>
          </p:nvPr>
        </p:nvSpPr>
        <p:spPr>
          <a:xfrm>
            <a:off x="279400" y="1777107"/>
            <a:ext cx="8316913" cy="491994"/>
          </a:xfrm>
        </p:spPr>
        <p:txBody>
          <a:bodyPr>
            <a:normAutofit/>
          </a:bodyPr>
          <a:lstStyle/>
          <a:p>
            <a:r>
              <a:rPr lang="en-US" dirty="0">
                <a:solidFill>
                  <a:srgbClr val="000000"/>
                </a:solidFill>
              </a:rPr>
              <a:t>Assign a specific OSPF priority to the router.</a:t>
            </a:r>
          </a:p>
        </p:txBody>
      </p:sp>
      <p:sp>
        <p:nvSpPr>
          <p:cNvPr id="14" name="Text Placeholder 13"/>
          <p:cNvSpPr>
            <a:spLocks noGrp="1"/>
          </p:cNvSpPr>
          <p:nvPr>
            <p:ph type="body" sz="quarter" idx="10"/>
          </p:nvPr>
        </p:nvSpPr>
        <p:spPr>
          <a:xfrm>
            <a:off x="615326" y="2233813"/>
            <a:ext cx="7745412" cy="377078"/>
          </a:xfrm>
        </p:spPr>
        <p:txBody>
          <a:bodyPr>
            <a:normAutofit/>
          </a:bodyPr>
          <a:lstStyle/>
          <a:p>
            <a:r>
              <a:rPr lang="en-US" sz="1800"/>
              <a:t>Router(config-if)#</a:t>
            </a:r>
            <a:endParaRPr lang="en-US" sz="1800" dirty="0"/>
          </a:p>
        </p:txBody>
      </p:sp>
      <p:sp>
        <p:nvSpPr>
          <p:cNvPr id="15" name="Text Placeholder 14"/>
          <p:cNvSpPr>
            <a:spLocks noGrp="1"/>
          </p:cNvSpPr>
          <p:nvPr>
            <p:ph type="body" sz="quarter" idx="11"/>
          </p:nvPr>
        </p:nvSpPr>
        <p:spPr>
          <a:xfrm>
            <a:off x="615326" y="2686020"/>
            <a:ext cx="7745412" cy="377078"/>
          </a:xfrm>
        </p:spPr>
        <p:txBody>
          <a:bodyPr>
            <a:normAutofit/>
          </a:bodyPr>
          <a:lstStyle/>
          <a:p>
            <a:r>
              <a:rPr lang="en-US" sz="1800">
                <a:solidFill>
                  <a:srgbClr val="000000"/>
                </a:solidFill>
              </a:rPr>
              <a:t>ip ospf priority </a:t>
            </a:r>
            <a:r>
              <a:rPr lang="en-US" sz="1800" b="0" i="1">
                <a:solidFill>
                  <a:srgbClr val="000000"/>
                </a:solidFill>
              </a:rPr>
              <a:t>number</a:t>
            </a:r>
            <a:endParaRPr lang="en-US" sz="1800" b="0" i="1" dirty="0">
              <a:solidFill>
                <a:srgbClr val="000000"/>
              </a:solidFill>
            </a:endParaRPr>
          </a:p>
        </p:txBody>
      </p:sp>
      <p:sp>
        <p:nvSpPr>
          <p:cNvPr id="7" name="Rectangle 6"/>
          <p:cNvSpPr/>
          <p:nvPr/>
        </p:nvSpPr>
        <p:spPr>
          <a:xfrm>
            <a:off x="279400" y="3276199"/>
            <a:ext cx="8487008" cy="3585597"/>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sz="2000" dirty="0">
                <a:solidFill>
                  <a:srgbClr val="000000"/>
                </a:solidFill>
                <a:latin typeface="+mn-lt"/>
              </a:rPr>
              <a:t>A router interface can have a priority number between 0 - 255:</a:t>
            </a:r>
          </a:p>
          <a:p>
            <a:pPr marL="693738" lvl="1" indent="-236538" algn="l" defTabSz="814388" eaLnBrk="1" hangingPunct="1">
              <a:lnSpc>
                <a:spcPct val="100000"/>
              </a:lnSpc>
              <a:spcBef>
                <a:spcPts val="0"/>
              </a:spcBef>
              <a:buClr>
                <a:srgbClr val="708CA1"/>
              </a:buClr>
              <a:buFont typeface="Wingdings" pitchFamily="2" charset="2"/>
              <a:buChar char="§"/>
              <a:tabLst>
                <a:tab pos="1885950" algn="l"/>
              </a:tabLst>
            </a:pPr>
            <a:r>
              <a:rPr lang="en-US" sz="1800" dirty="0">
                <a:solidFill>
                  <a:srgbClr val="000000"/>
                </a:solidFill>
                <a:latin typeface="+mn-lt"/>
              </a:rPr>
              <a:t>0	= </a:t>
            </a:r>
            <a:r>
              <a:rPr lang="en-US" sz="1800" dirty="0" err="1">
                <a:solidFill>
                  <a:srgbClr val="000000"/>
                </a:solidFill>
                <a:latin typeface="+mn-lt"/>
              </a:rPr>
              <a:t>DROTHER</a:t>
            </a:r>
            <a:r>
              <a:rPr lang="en-US" sz="1800" dirty="0">
                <a:solidFill>
                  <a:srgbClr val="000000"/>
                </a:solidFill>
                <a:latin typeface="+mn-lt"/>
              </a:rPr>
              <a:t> 	- Router cannot be a DR</a:t>
            </a:r>
          </a:p>
          <a:p>
            <a:pPr marL="693738" lvl="1" indent="-236538" algn="l" defTabSz="814388" eaLnBrk="1" hangingPunct="1">
              <a:lnSpc>
                <a:spcPct val="100000"/>
              </a:lnSpc>
              <a:spcBef>
                <a:spcPts val="0"/>
              </a:spcBef>
              <a:buClr>
                <a:srgbClr val="708CA1"/>
              </a:buClr>
              <a:buFont typeface="Wingdings" pitchFamily="2" charset="2"/>
              <a:buChar char="§"/>
              <a:tabLst>
                <a:tab pos="1885950" algn="l"/>
              </a:tabLst>
            </a:pPr>
            <a:r>
              <a:rPr lang="en-US" sz="1800" dirty="0">
                <a:solidFill>
                  <a:srgbClr val="000000"/>
                </a:solidFill>
                <a:latin typeface="+mn-lt"/>
              </a:rPr>
              <a:t>1	= Favorable		- Default for all routers	</a:t>
            </a:r>
          </a:p>
          <a:p>
            <a:pPr marL="693738" lvl="1" indent="-236538" algn="l" defTabSz="814388" eaLnBrk="1" hangingPunct="1">
              <a:lnSpc>
                <a:spcPct val="100000"/>
              </a:lnSpc>
              <a:spcBef>
                <a:spcPts val="0"/>
              </a:spcBef>
              <a:buClr>
                <a:srgbClr val="708CA1"/>
              </a:buClr>
              <a:buFont typeface="Wingdings" pitchFamily="2" charset="2"/>
              <a:buChar char="§"/>
              <a:tabLst>
                <a:tab pos="1885950" algn="l"/>
              </a:tabLst>
            </a:pPr>
            <a:r>
              <a:rPr lang="en-US" sz="1800" dirty="0">
                <a:solidFill>
                  <a:srgbClr val="000000"/>
                </a:solidFill>
                <a:latin typeface="+mn-lt"/>
              </a:rPr>
              <a:t>255	= Very favorable	- Ensures at least of a tie.</a:t>
            </a:r>
          </a:p>
          <a:p>
            <a:pPr marL="236538" indent="-236538" algn="l" defTabSz="814388" eaLnBrk="1" hangingPunct="1">
              <a:lnSpc>
                <a:spcPct val="95000"/>
              </a:lnSpc>
              <a:spcBef>
                <a:spcPct val="50000"/>
              </a:spcBef>
              <a:buClr>
                <a:srgbClr val="708CA1"/>
              </a:buClr>
              <a:buFont typeface="Wingdings" pitchFamily="2" charset="2"/>
              <a:buChar char="§"/>
              <a:defRPr/>
            </a:pPr>
            <a:r>
              <a:rPr lang="en-CA" sz="2000" dirty="0">
                <a:solidFill>
                  <a:srgbClr val="000000"/>
                </a:solidFill>
                <a:latin typeface="+mn-lt"/>
              </a:rPr>
              <a:t>The priority must be configured before the election takes place to figure into the election. </a:t>
            </a:r>
          </a:p>
          <a:p>
            <a:pPr marL="236538" indent="-236538" algn="l" defTabSz="814388" eaLnBrk="1" hangingPunct="1">
              <a:lnSpc>
                <a:spcPct val="95000"/>
              </a:lnSpc>
              <a:spcBef>
                <a:spcPct val="50000"/>
              </a:spcBef>
              <a:buClr>
                <a:srgbClr val="708CA1"/>
              </a:buClr>
              <a:buFont typeface="Wingdings" pitchFamily="2" charset="2"/>
              <a:buChar char="§"/>
              <a:defRPr/>
            </a:pPr>
            <a:r>
              <a:rPr lang="en-CA" sz="2000" dirty="0">
                <a:solidFill>
                  <a:srgbClr val="000000"/>
                </a:solidFill>
                <a:latin typeface="+mn-lt"/>
              </a:rPr>
              <a:t>To display an interface's priority value and other key information use the</a:t>
            </a:r>
            <a:r>
              <a:rPr lang="en-CA" sz="2000" dirty="0">
                <a:solidFill>
                  <a:srgbClr val="000000"/>
                </a:solidFill>
                <a:latin typeface="Courier New" pitchFamily="49" charset="0"/>
                <a:cs typeface="Courier New" pitchFamily="49" charset="0"/>
              </a:rPr>
              <a:t> </a:t>
            </a:r>
            <a:r>
              <a:rPr lang="en-CA" sz="2000" b="1" dirty="0">
                <a:solidFill>
                  <a:srgbClr val="000000"/>
                </a:solidFill>
                <a:latin typeface="Courier New" pitchFamily="49" charset="0"/>
                <a:cs typeface="Courier New" pitchFamily="49" charset="0"/>
              </a:rPr>
              <a:t>show ip ospf interface </a:t>
            </a:r>
            <a:r>
              <a:rPr lang="en-CA" sz="2000" dirty="0">
                <a:solidFill>
                  <a:srgbClr val="000000"/>
                </a:solidFill>
                <a:latin typeface="+mn-lt"/>
              </a:rPr>
              <a:t>command.</a:t>
            </a:r>
          </a:p>
          <a:p>
            <a:pPr marL="236538" lvl="1" indent="-236538" algn="l" defTabSz="814388" eaLnBrk="1" hangingPunct="1">
              <a:lnSpc>
                <a:spcPct val="95000"/>
              </a:lnSpc>
              <a:spcBef>
                <a:spcPct val="50000"/>
              </a:spcBef>
              <a:buClr>
                <a:srgbClr val="708CA1"/>
              </a:buClr>
              <a:buFont typeface="Wingdings" pitchFamily="2" charset="2"/>
              <a:buChar char="§"/>
              <a:tabLst>
                <a:tab pos="1885950" algn="l"/>
              </a:tabLst>
            </a:pPr>
            <a:endParaRPr lang="en-US" sz="2000" dirty="0">
              <a:solidFill>
                <a:srgbClr val="000000"/>
              </a:solidFill>
              <a:latin typeface="+mn-lt"/>
            </a:endParaRPr>
          </a:p>
          <a:p>
            <a:pPr marL="236538" indent="-236538" algn="l" defTabSz="814388" eaLnBrk="1" hangingPunct="1">
              <a:lnSpc>
                <a:spcPct val="95000"/>
              </a:lnSpc>
              <a:spcBef>
                <a:spcPct val="50000"/>
              </a:spcBef>
              <a:buClr>
                <a:srgbClr val="708CA1"/>
              </a:buClr>
              <a:buFont typeface="Wingdings" pitchFamily="2" charset="2"/>
              <a:buChar char="§"/>
            </a:pPr>
            <a:endParaRPr lang="en-US" sz="2000" dirty="0">
              <a:solidFill>
                <a:srgbClr val="000000"/>
              </a:solidFill>
              <a:latin typeface="+mn-lt"/>
            </a:endParaRPr>
          </a:p>
        </p:txBody>
      </p:sp>
    </p:spTree>
    <p:extLst>
      <p:ext uri="{BB962C8B-B14F-4D97-AF65-F5344CB8AC3E}">
        <p14:creationId xmlns:p14="http://schemas.microsoft.com/office/powerpoint/2010/main" val="64639650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6274" name="Rectangle 2"/>
          <p:cNvSpPr>
            <a:spLocks noGrp="1" noChangeArrowheads="1"/>
          </p:cNvSpPr>
          <p:nvPr>
            <p:ph type="title"/>
          </p:nvPr>
        </p:nvSpPr>
        <p:spPr>
          <a:xfrm>
            <a:off x="549275" y="657959"/>
            <a:ext cx="8042276" cy="1336956"/>
          </a:xfrm>
        </p:spPr>
        <p:txBody>
          <a:bodyPr/>
          <a:lstStyle/>
          <a:p>
            <a:r>
              <a:rPr lang="en-CA" sz="3600" dirty="0"/>
              <a:t>The Election of the DR</a:t>
            </a:r>
            <a:endParaRPr lang="en-US" sz="3600" dirty="0"/>
          </a:p>
        </p:txBody>
      </p:sp>
      <p:sp>
        <p:nvSpPr>
          <p:cNvPr id="1206275" name="Rectangle 3"/>
          <p:cNvSpPr>
            <a:spLocks noGrp="1" noChangeArrowheads="1"/>
          </p:cNvSpPr>
          <p:nvPr>
            <p:ph idx="1"/>
          </p:nvPr>
        </p:nvSpPr>
        <p:spPr>
          <a:xfrm>
            <a:off x="549275" y="2526030"/>
            <a:ext cx="8042276" cy="4042756"/>
          </a:xfrm>
        </p:spPr>
        <p:txBody>
          <a:bodyPr/>
          <a:lstStyle/>
          <a:p>
            <a:pPr marL="457200" indent="-457200">
              <a:buFont typeface="+mj-lt"/>
              <a:buAutoNum type="arabicPeriod"/>
            </a:pPr>
            <a:r>
              <a:rPr lang="en-CA" dirty="0">
                <a:solidFill>
                  <a:schemeClr val="tx1"/>
                </a:solidFill>
              </a:rPr>
              <a:t>All </a:t>
            </a:r>
            <a:r>
              <a:rPr lang="en-CA" dirty="0" err="1">
                <a:solidFill>
                  <a:schemeClr val="tx1"/>
                </a:solidFill>
              </a:rPr>
              <a:t>neighbors</a:t>
            </a:r>
            <a:r>
              <a:rPr lang="en-CA" dirty="0">
                <a:solidFill>
                  <a:schemeClr val="tx1"/>
                </a:solidFill>
              </a:rPr>
              <a:t> with a priority &gt; 0 are listed.</a:t>
            </a:r>
          </a:p>
          <a:p>
            <a:pPr marL="457200" indent="-457200">
              <a:buFont typeface="+mj-lt"/>
              <a:buAutoNum type="arabicPeriod"/>
            </a:pPr>
            <a:r>
              <a:rPr lang="en-CA" dirty="0">
                <a:solidFill>
                  <a:schemeClr val="tx1"/>
                </a:solidFill>
              </a:rPr>
              <a:t>The router with highest priority is elected BDR.</a:t>
            </a:r>
          </a:p>
          <a:p>
            <a:pPr lvl="2">
              <a:buNone/>
            </a:pPr>
            <a:r>
              <a:rPr lang="en-CA" dirty="0">
                <a:solidFill>
                  <a:schemeClr val="tx1"/>
                </a:solidFill>
              </a:rPr>
              <a:t>If there is a tie, the highest router IDs are used.</a:t>
            </a:r>
          </a:p>
          <a:p>
            <a:pPr marL="457200" indent="-457200">
              <a:buFont typeface="+mj-lt"/>
              <a:buAutoNum type="arabicPeriod"/>
            </a:pPr>
            <a:r>
              <a:rPr lang="en-CA" dirty="0">
                <a:solidFill>
                  <a:schemeClr val="tx1"/>
                </a:solidFill>
              </a:rPr>
              <a:t>If there is no DR, the BDR is promoted as DR.</a:t>
            </a:r>
          </a:p>
          <a:p>
            <a:pPr marL="457200" indent="-457200">
              <a:buFont typeface="+mj-lt"/>
              <a:buAutoNum type="arabicPeriod"/>
            </a:pPr>
            <a:r>
              <a:rPr lang="en-CA" dirty="0">
                <a:solidFill>
                  <a:schemeClr val="tx1"/>
                </a:solidFill>
              </a:rPr>
              <a:t>The neighbour with the next highest priority is elected BDR.</a:t>
            </a:r>
          </a:p>
        </p:txBody>
      </p:sp>
    </p:spTree>
    <p:extLst>
      <p:ext uri="{BB962C8B-B14F-4D97-AF65-F5344CB8AC3E}">
        <p14:creationId xmlns:p14="http://schemas.microsoft.com/office/powerpoint/2010/main" val="2253879754"/>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4"/>
          <p:cNvSpPr>
            <a:spLocks noGrp="1" noChangeArrowheads="1"/>
          </p:cNvSpPr>
          <p:nvPr>
            <p:ph type="title"/>
          </p:nvPr>
        </p:nvSpPr>
        <p:spPr>
          <a:xfrm>
            <a:off x="265404" y="530100"/>
            <a:ext cx="8767802" cy="1336956"/>
          </a:xfrm>
        </p:spPr>
        <p:txBody>
          <a:bodyPr/>
          <a:lstStyle/>
          <a:p>
            <a:pPr eaLnBrk="1" hangingPunct="1"/>
            <a:r>
              <a:rPr lang="en-US" sz="3200" dirty="0"/>
              <a:t>Manipulating the Election Process</a:t>
            </a:r>
          </a:p>
        </p:txBody>
      </p:sp>
      <p:sp>
        <p:nvSpPr>
          <p:cNvPr id="107523" name="Rectangle 5"/>
          <p:cNvSpPr>
            <a:spLocks noGrp="1" noChangeArrowheads="1"/>
          </p:cNvSpPr>
          <p:nvPr>
            <p:ph idx="1"/>
          </p:nvPr>
        </p:nvSpPr>
        <p:spPr>
          <a:xfrm>
            <a:off x="549275" y="2217421"/>
            <a:ext cx="8042276" cy="4343400"/>
          </a:xfrm>
        </p:spPr>
        <p:txBody>
          <a:bodyPr>
            <a:normAutofit lnSpcReduction="10000"/>
          </a:bodyPr>
          <a:lstStyle/>
          <a:p>
            <a:r>
              <a:rPr lang="en-CA" dirty="0">
                <a:solidFill>
                  <a:srgbClr val="000000"/>
                </a:solidFill>
              </a:rPr>
              <a:t>The DR / BDR maintain these roles until they fail even when more routers with higher priorities show up on the network.</a:t>
            </a:r>
          </a:p>
          <a:p>
            <a:pPr eaLnBrk="1" hangingPunct="1"/>
            <a:r>
              <a:rPr lang="en-US" dirty="0">
                <a:solidFill>
                  <a:srgbClr val="000000"/>
                </a:solidFill>
              </a:rPr>
              <a:t>To influence the election of DR &amp; BDR, do one of the following:</a:t>
            </a:r>
          </a:p>
          <a:p>
            <a:pPr lvl="1" eaLnBrk="1" hangingPunct="1"/>
            <a:r>
              <a:rPr lang="en-US" dirty="0">
                <a:solidFill>
                  <a:srgbClr val="000000"/>
                </a:solidFill>
              </a:rPr>
              <a:t>Boot up the DR first, followed by the BDR, and then boot all other routers. </a:t>
            </a:r>
          </a:p>
          <a:p>
            <a:pPr lvl="1" eaLnBrk="1" hangingPunct="1">
              <a:buFontTx/>
              <a:buNone/>
            </a:pPr>
            <a:r>
              <a:rPr lang="en-US" dirty="0">
                <a:solidFill>
                  <a:srgbClr val="000000"/>
                </a:solidFill>
              </a:rPr>
              <a:t>OR</a:t>
            </a:r>
          </a:p>
          <a:p>
            <a:pPr lvl="1" eaLnBrk="1" hangingPunct="1"/>
            <a:r>
              <a:rPr lang="en-US" dirty="0">
                <a:solidFill>
                  <a:srgbClr val="000000"/>
                </a:solidFill>
              </a:rPr>
              <a:t>Shut down the interface on all routers, followed by a</a:t>
            </a:r>
            <a:r>
              <a:rPr lang="en-US" b="1" dirty="0">
                <a:solidFill>
                  <a:srgbClr val="000000"/>
                </a:solidFill>
                <a:latin typeface="Courier New" pitchFamily="49" charset="0"/>
              </a:rPr>
              <a:t> no shutdown </a:t>
            </a:r>
            <a:r>
              <a:rPr lang="en-US" dirty="0">
                <a:solidFill>
                  <a:srgbClr val="000000"/>
                </a:solidFill>
              </a:rPr>
              <a:t>on the DR, then the BDR, and then all other routers.</a:t>
            </a:r>
          </a:p>
        </p:txBody>
      </p:sp>
    </p:spTree>
    <p:extLst>
      <p:ext uri="{BB962C8B-B14F-4D97-AF65-F5344CB8AC3E}">
        <p14:creationId xmlns:p14="http://schemas.microsoft.com/office/powerpoint/2010/main" val="16468687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3986" name="Rectangle 2"/>
          <p:cNvSpPr>
            <a:spLocks noGrp="1" noChangeArrowheads="1"/>
          </p:cNvSpPr>
          <p:nvPr>
            <p:ph type="title"/>
          </p:nvPr>
        </p:nvSpPr>
        <p:spPr>
          <a:xfrm>
            <a:off x="928864" y="878419"/>
            <a:ext cx="6870534" cy="740664"/>
          </a:xfrm>
        </p:spPr>
        <p:txBody>
          <a:bodyPr>
            <a:normAutofit fontScale="90000"/>
          </a:bodyPr>
          <a:lstStyle/>
          <a:p>
            <a:r>
              <a:rPr lang="en-US" dirty="0"/>
              <a:t>Point-to-Point</a:t>
            </a:r>
          </a:p>
        </p:txBody>
      </p:sp>
      <p:sp>
        <p:nvSpPr>
          <p:cNvPr id="1193987" name="Rectangle 3"/>
          <p:cNvSpPr>
            <a:spLocks noGrp="1" noChangeArrowheads="1"/>
          </p:cNvSpPr>
          <p:nvPr>
            <p:ph idx="10"/>
          </p:nvPr>
        </p:nvSpPr>
        <p:spPr>
          <a:xfrm>
            <a:off x="279400" y="1780170"/>
            <a:ext cx="8520354" cy="2810766"/>
          </a:xfrm>
        </p:spPr>
        <p:txBody>
          <a:bodyPr>
            <a:normAutofit fontScale="85000" lnSpcReduction="10000"/>
          </a:bodyPr>
          <a:lstStyle/>
          <a:p>
            <a:r>
              <a:rPr lang="en-US" dirty="0">
                <a:solidFill>
                  <a:srgbClr val="000000"/>
                </a:solidFill>
              </a:rPr>
              <a:t>Both routers become fully adjacent to each another. </a:t>
            </a:r>
          </a:p>
          <a:p>
            <a:r>
              <a:rPr lang="en-US" dirty="0">
                <a:solidFill>
                  <a:srgbClr val="000000"/>
                </a:solidFill>
              </a:rPr>
              <a:t>Usually a serial interface running either PPP or HDLC.</a:t>
            </a:r>
          </a:p>
          <a:p>
            <a:pPr lvl="1"/>
            <a:r>
              <a:rPr lang="en-US" dirty="0">
                <a:solidFill>
                  <a:srgbClr val="000000"/>
                </a:solidFill>
              </a:rPr>
              <a:t>May also be a point-to-point </a:t>
            </a:r>
            <a:r>
              <a:rPr lang="en-US" dirty="0" err="1">
                <a:solidFill>
                  <a:srgbClr val="000000"/>
                </a:solidFill>
              </a:rPr>
              <a:t>subinterface</a:t>
            </a:r>
            <a:r>
              <a:rPr lang="en-US" dirty="0">
                <a:solidFill>
                  <a:srgbClr val="000000"/>
                </a:solidFill>
              </a:rPr>
              <a:t> running Frame Relay or ATM.</a:t>
            </a:r>
          </a:p>
          <a:p>
            <a:r>
              <a:rPr lang="en-US" dirty="0">
                <a:solidFill>
                  <a:srgbClr val="000000"/>
                </a:solidFill>
              </a:rPr>
              <a:t>No DR /BDR election required since there are only two devices.</a:t>
            </a:r>
          </a:p>
          <a:p>
            <a:r>
              <a:rPr lang="en-US" dirty="0">
                <a:solidFill>
                  <a:srgbClr val="000000"/>
                </a:solidFill>
              </a:rPr>
              <a:t>OSPF </a:t>
            </a:r>
            <a:r>
              <a:rPr lang="en-US" dirty="0" err="1">
                <a:solidFill>
                  <a:srgbClr val="000000"/>
                </a:solidFill>
              </a:rPr>
              <a:t>autodetects</a:t>
            </a:r>
            <a:r>
              <a:rPr lang="en-US" dirty="0">
                <a:solidFill>
                  <a:srgbClr val="000000"/>
                </a:solidFill>
              </a:rPr>
              <a:t> this type of network.</a:t>
            </a:r>
          </a:p>
          <a:p>
            <a:r>
              <a:rPr lang="en-US" dirty="0">
                <a:solidFill>
                  <a:srgbClr val="000000"/>
                </a:solidFill>
              </a:rPr>
              <a:t>Packets are sent to 224.0.0.5.</a:t>
            </a:r>
          </a:p>
          <a:p>
            <a:endParaRPr lang="en-US" dirty="0">
              <a:solidFill>
                <a:srgbClr val="000000"/>
              </a:solidFill>
            </a:endParaRPr>
          </a:p>
        </p:txBody>
      </p:sp>
      <p:pic>
        <p:nvPicPr>
          <p:cNvPr id="226307" name="Picture 3"/>
          <p:cNvPicPr>
            <a:picLocks noGrp="1" noChangeAspect="1" noChangeArrowheads="1"/>
          </p:cNvPicPr>
          <p:nvPr>
            <p:ph sz="quarter" idx="11"/>
          </p:nvPr>
        </p:nvPicPr>
        <p:blipFill>
          <a:blip r:embed="rId2"/>
          <a:srcRect t="27189" b="27424"/>
          <a:stretch>
            <a:fillRect/>
          </a:stretch>
        </p:blipFill>
        <p:spPr>
          <a:xfrm>
            <a:off x="928864" y="4845467"/>
            <a:ext cx="7381205" cy="1405719"/>
          </a:xfrm>
        </p:spPr>
      </p:pic>
    </p:spTree>
    <p:extLst>
      <p:ext uri="{BB962C8B-B14F-4D97-AF65-F5344CB8AC3E}">
        <p14:creationId xmlns:p14="http://schemas.microsoft.com/office/powerpoint/2010/main" val="3946253"/>
      </p:ext>
    </p:extLst>
  </p:cSld>
  <p:clrMapOvr>
    <a:masterClrMapping/>
  </p:clrMapOv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49275" y="1908811"/>
            <a:ext cx="8042276" cy="4343400"/>
          </a:xfrm>
        </p:spPr>
        <p:txBody>
          <a:bodyPr>
            <a:normAutofit fontScale="85000" lnSpcReduction="10000"/>
          </a:bodyPr>
          <a:lstStyle/>
          <a:p>
            <a:r>
              <a:rPr lang="en-US" dirty="0">
                <a:solidFill>
                  <a:srgbClr val="000000"/>
                </a:solidFill>
              </a:rPr>
              <a:t>Frame Relay, ATM, and </a:t>
            </a:r>
            <a:r>
              <a:rPr lang="en-US" dirty="0" err="1">
                <a:solidFill>
                  <a:srgbClr val="000000"/>
                </a:solidFill>
              </a:rPr>
              <a:t>X.25</a:t>
            </a:r>
            <a:r>
              <a:rPr lang="en-US" dirty="0">
                <a:solidFill>
                  <a:srgbClr val="000000"/>
                </a:solidFill>
              </a:rPr>
              <a:t> are examples of NBMA networks.</a:t>
            </a:r>
          </a:p>
          <a:p>
            <a:r>
              <a:rPr lang="en-US" dirty="0">
                <a:solidFill>
                  <a:srgbClr val="000000"/>
                </a:solidFill>
              </a:rPr>
              <a:t>The default OSPF hello and dead intervals on NBMA interfaces are 30 seconds and 120 seconds, respectively.</a:t>
            </a:r>
          </a:p>
          <a:p>
            <a:r>
              <a:rPr lang="en-US" dirty="0">
                <a:solidFill>
                  <a:srgbClr val="000000"/>
                </a:solidFill>
              </a:rPr>
              <a:t>Although NBMA networks can support more than two routers, they have no inherent broadcast capability. </a:t>
            </a:r>
          </a:p>
          <a:p>
            <a:pPr lvl="1"/>
            <a:r>
              <a:rPr lang="en-US" dirty="0">
                <a:solidFill>
                  <a:srgbClr val="000000"/>
                </a:solidFill>
              </a:rPr>
              <a:t>This can create reachability issues. </a:t>
            </a:r>
          </a:p>
          <a:p>
            <a:r>
              <a:rPr lang="en-US" dirty="0">
                <a:solidFill>
                  <a:srgbClr val="000000"/>
                </a:solidFill>
              </a:rPr>
              <a:t>To implement broadcasting or multicasting, the router replicates the packets to be broadcast or multicast and sends them individually on each permanent virtual circuit (PVC) to all destinations.</a:t>
            </a:r>
          </a:p>
          <a:p>
            <a:pPr lvl="1"/>
            <a:r>
              <a:rPr lang="en-US" dirty="0">
                <a:solidFill>
                  <a:srgbClr val="000000"/>
                </a:solidFill>
              </a:rPr>
              <a:t>This process is CPU and bandwidth intensive.</a:t>
            </a:r>
          </a:p>
        </p:txBody>
      </p:sp>
      <p:sp>
        <p:nvSpPr>
          <p:cNvPr id="4" name="Rectangle 2"/>
          <p:cNvSpPr txBox="1">
            <a:spLocks noChangeArrowheads="1"/>
          </p:cNvSpPr>
          <p:nvPr/>
        </p:nvSpPr>
        <p:spPr>
          <a:xfrm>
            <a:off x="905672" y="922592"/>
            <a:ext cx="6870534" cy="740664"/>
          </a:xfrm>
          <a:prstGeom prst="rect">
            <a:avLst/>
          </a:prstGeom>
        </p:spPr>
        <p:txBody>
          <a:bodyPr vert="horz" lIns="91440" tIns="45720" rIns="91440" bIns="45720" rtlCol="0" anchor="b" anchorCtr="0">
            <a:normAutofit fontScale="67500" lnSpcReduction="20000"/>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dirty="0" err="1"/>
              <a:t>Nonbroadcast</a:t>
            </a:r>
            <a:r>
              <a:rPr lang="en-US" dirty="0"/>
              <a:t> </a:t>
            </a:r>
            <a:r>
              <a:rPr lang="en-US" dirty="0" err="1"/>
              <a:t>Multiaccess</a:t>
            </a:r>
            <a:r>
              <a:rPr lang="en-US" dirty="0"/>
              <a:t> (NBMA)</a:t>
            </a:r>
          </a:p>
        </p:txBody>
      </p:sp>
    </p:spTree>
    <p:extLst>
      <p:ext uri="{BB962C8B-B14F-4D97-AF65-F5344CB8AC3E}">
        <p14:creationId xmlns:p14="http://schemas.microsoft.com/office/powerpoint/2010/main" val="61581115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48640" y="393326"/>
            <a:ext cx="8261019" cy="1336956"/>
          </a:xfrm>
        </p:spPr>
        <p:txBody>
          <a:bodyPr/>
          <a:lstStyle/>
          <a:p>
            <a:r>
              <a:rPr lang="en-US" sz="3600" dirty="0"/>
              <a:t>DR Election in an NBMA Topology</a:t>
            </a:r>
          </a:p>
        </p:txBody>
      </p:sp>
      <p:sp>
        <p:nvSpPr>
          <p:cNvPr id="6" name="Content Placeholder 5"/>
          <p:cNvSpPr>
            <a:spLocks noGrp="1"/>
          </p:cNvSpPr>
          <p:nvPr>
            <p:ph idx="1"/>
          </p:nvPr>
        </p:nvSpPr>
        <p:spPr>
          <a:xfrm>
            <a:off x="549274" y="2080261"/>
            <a:ext cx="8160385" cy="4343400"/>
          </a:xfrm>
        </p:spPr>
        <p:txBody>
          <a:bodyPr>
            <a:normAutofit fontScale="85000" lnSpcReduction="20000"/>
          </a:bodyPr>
          <a:lstStyle/>
          <a:p>
            <a:r>
              <a:rPr lang="en-US" dirty="0">
                <a:solidFill>
                  <a:srgbClr val="000000"/>
                </a:solidFill>
              </a:rPr>
              <a:t>By default, OSPF cannot automatically build adjacencies with neighbor routers over NBMA interfaces.</a:t>
            </a:r>
          </a:p>
          <a:p>
            <a:r>
              <a:rPr lang="en-US" dirty="0">
                <a:solidFill>
                  <a:srgbClr val="000000"/>
                </a:solidFill>
              </a:rPr>
              <a:t>OSPF considers the NBMA environment to function similarly to other multiaccess media such as Ethernet. </a:t>
            </a:r>
          </a:p>
          <a:p>
            <a:pPr lvl="1"/>
            <a:r>
              <a:rPr lang="en-US" dirty="0">
                <a:solidFill>
                  <a:srgbClr val="000000"/>
                </a:solidFill>
              </a:rPr>
              <a:t>However, NBMA networks are usually hub-and-spoke (star) topologies using PVCs or switched virtual circuits (</a:t>
            </a:r>
            <a:r>
              <a:rPr lang="en-US" dirty="0" err="1">
                <a:solidFill>
                  <a:srgbClr val="000000"/>
                </a:solidFill>
              </a:rPr>
              <a:t>SVCs</a:t>
            </a:r>
            <a:r>
              <a:rPr lang="en-US" dirty="0">
                <a:solidFill>
                  <a:srgbClr val="000000"/>
                </a:solidFill>
              </a:rPr>
              <a:t>). </a:t>
            </a:r>
          </a:p>
          <a:p>
            <a:pPr lvl="1"/>
            <a:r>
              <a:rPr lang="en-US" dirty="0">
                <a:solidFill>
                  <a:srgbClr val="000000"/>
                </a:solidFill>
              </a:rPr>
              <a:t>In these cases, the physical topology does not provide the multiaccess capability on which OSPF relies.</a:t>
            </a:r>
          </a:p>
          <a:p>
            <a:r>
              <a:rPr lang="en-US" dirty="0">
                <a:solidFill>
                  <a:srgbClr val="000000"/>
                </a:solidFill>
              </a:rPr>
              <a:t>The election of the DR becomes an issue in NBMA topologies because the DR and BDR need to have full Layer 2 connectivity with all routers in the NBMA network. </a:t>
            </a:r>
          </a:p>
          <a:p>
            <a:r>
              <a:rPr lang="en-US" dirty="0">
                <a:solidFill>
                  <a:srgbClr val="000000"/>
                </a:solidFill>
              </a:rPr>
              <a:t>The DR and BDR also need to have a list of all the other routers so that they can establish adjacencies.</a:t>
            </a:r>
          </a:p>
        </p:txBody>
      </p:sp>
    </p:spTree>
    <p:extLst>
      <p:ext uri="{BB962C8B-B14F-4D97-AF65-F5344CB8AC3E}">
        <p14:creationId xmlns:p14="http://schemas.microsoft.com/office/powerpoint/2010/main" val="172124999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59036"/>
            <a:ext cx="8042276" cy="1336956"/>
          </a:xfrm>
        </p:spPr>
        <p:txBody>
          <a:bodyPr/>
          <a:lstStyle/>
          <a:p>
            <a:r>
              <a:rPr lang="en-US" sz="4000" dirty="0" err="1"/>
              <a:t>Subinterfaces</a:t>
            </a:r>
            <a:endParaRPr lang="en-US" sz="4000" dirty="0"/>
          </a:p>
        </p:txBody>
      </p:sp>
      <p:sp>
        <p:nvSpPr>
          <p:cNvPr id="3" name="Content Placeholder 2"/>
          <p:cNvSpPr>
            <a:spLocks noGrp="1"/>
          </p:cNvSpPr>
          <p:nvPr>
            <p:ph idx="1"/>
          </p:nvPr>
        </p:nvSpPr>
        <p:spPr>
          <a:xfrm>
            <a:off x="549275" y="1965959"/>
            <a:ext cx="8042276" cy="3977641"/>
          </a:xfrm>
        </p:spPr>
        <p:txBody>
          <a:bodyPr>
            <a:normAutofit lnSpcReduction="10000"/>
          </a:bodyPr>
          <a:lstStyle/>
          <a:p>
            <a:r>
              <a:rPr lang="en-US" dirty="0">
                <a:solidFill>
                  <a:srgbClr val="000000"/>
                </a:solidFill>
              </a:rPr>
              <a:t>OSPF can also be run over subinterfaces.</a:t>
            </a:r>
          </a:p>
          <a:p>
            <a:pPr lvl="1"/>
            <a:r>
              <a:rPr lang="en-US" dirty="0">
                <a:solidFill>
                  <a:srgbClr val="000000"/>
                </a:solidFill>
              </a:rPr>
              <a:t>A subinterface is a physical interface that can be split into multiple logical interfaces.</a:t>
            </a:r>
          </a:p>
          <a:p>
            <a:pPr lvl="1"/>
            <a:r>
              <a:rPr lang="en-US" dirty="0">
                <a:solidFill>
                  <a:srgbClr val="000000"/>
                </a:solidFill>
              </a:rPr>
              <a:t>Each subinterface requires an IP subnet. </a:t>
            </a:r>
          </a:p>
          <a:p>
            <a:r>
              <a:rPr lang="en-US" dirty="0">
                <a:solidFill>
                  <a:srgbClr val="000000"/>
                </a:solidFill>
              </a:rPr>
              <a:t>Subinterfaces can be defined as either a point-to-point or multipoint interface. </a:t>
            </a:r>
          </a:p>
          <a:p>
            <a:pPr lvl="1"/>
            <a:r>
              <a:rPr lang="en-US" dirty="0">
                <a:solidFill>
                  <a:srgbClr val="000000"/>
                </a:solidFill>
              </a:rPr>
              <a:t>A point-to-point subinterface has similar properties to a physical point-to-point interface.</a:t>
            </a:r>
          </a:p>
          <a:p>
            <a:pPr marL="236538" lvl="1">
              <a:buFont typeface="Wingdings" pitchFamily="2" charset="2"/>
              <a:buChar char="§"/>
            </a:pPr>
            <a:r>
              <a:rPr lang="en-US" sz="2400" dirty="0">
                <a:solidFill>
                  <a:srgbClr val="000000"/>
                </a:solidFill>
                <a:ea typeface="+mn-ea"/>
                <a:cs typeface="+mn-cs"/>
              </a:rPr>
              <a:t>Note:</a:t>
            </a:r>
          </a:p>
          <a:p>
            <a:pPr marL="463550" lvl="2">
              <a:buFont typeface="Wingdings" pitchFamily="2" charset="2"/>
              <a:buChar char="§"/>
            </a:pPr>
            <a:r>
              <a:rPr lang="en-US" sz="2200" dirty="0">
                <a:solidFill>
                  <a:srgbClr val="000000"/>
                </a:solidFill>
                <a:ea typeface="+mn-ea"/>
                <a:cs typeface="+mn-cs"/>
              </a:rPr>
              <a:t>The</a:t>
            </a:r>
            <a:r>
              <a:rPr lang="en-US" sz="2200" b="1" dirty="0">
                <a:solidFill>
                  <a:srgbClr val="000000"/>
                </a:solidFill>
                <a:latin typeface="Courier New" pitchFamily="49" charset="0"/>
                <a:ea typeface="+mn-ea"/>
                <a:cs typeface="Courier New" pitchFamily="49" charset="0"/>
              </a:rPr>
              <a:t> ip ospf network </a:t>
            </a:r>
            <a:r>
              <a:rPr lang="en-US" sz="2200" dirty="0">
                <a:solidFill>
                  <a:srgbClr val="000000"/>
                </a:solidFill>
                <a:ea typeface="+mn-ea"/>
                <a:cs typeface="+mn-cs"/>
              </a:rPr>
              <a:t>command is not required.</a:t>
            </a:r>
          </a:p>
          <a:p>
            <a:endParaRPr lang="en-US" dirty="0">
              <a:solidFill>
                <a:srgbClr val="000000"/>
              </a:solidFill>
            </a:endParaRPr>
          </a:p>
        </p:txBody>
      </p:sp>
    </p:spTree>
    <p:extLst>
      <p:ext uri="{BB962C8B-B14F-4D97-AF65-F5344CB8AC3E}">
        <p14:creationId xmlns:p14="http://schemas.microsoft.com/office/powerpoint/2010/main" val="399222619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497791" y="648881"/>
            <a:ext cx="5137449" cy="740664"/>
          </a:xfrm>
        </p:spPr>
        <p:txBody>
          <a:bodyPr>
            <a:normAutofit/>
          </a:bodyPr>
          <a:lstStyle/>
          <a:p>
            <a:r>
              <a:rPr lang="en-US" sz="3200" dirty="0"/>
              <a:t>Define a Subinterface</a:t>
            </a:r>
          </a:p>
        </p:txBody>
      </p:sp>
      <p:sp>
        <p:nvSpPr>
          <p:cNvPr id="13" name="Content Placeholder 12"/>
          <p:cNvSpPr>
            <a:spLocks noGrp="1"/>
          </p:cNvSpPr>
          <p:nvPr>
            <p:ph idx="1"/>
          </p:nvPr>
        </p:nvSpPr>
        <p:spPr>
          <a:xfrm>
            <a:off x="279400" y="1403642"/>
            <a:ext cx="8316913" cy="491994"/>
          </a:xfrm>
        </p:spPr>
        <p:txBody>
          <a:bodyPr/>
          <a:lstStyle/>
          <a:p>
            <a:r>
              <a:rPr lang="en-US" dirty="0">
                <a:solidFill>
                  <a:srgbClr val="000000"/>
                </a:solidFill>
              </a:rPr>
              <a:t>Define a </a:t>
            </a:r>
            <a:r>
              <a:rPr lang="en-US" dirty="0" err="1">
                <a:solidFill>
                  <a:srgbClr val="000000"/>
                </a:solidFill>
              </a:rPr>
              <a:t>subinterface</a:t>
            </a:r>
            <a:r>
              <a:rPr lang="en-US" dirty="0">
                <a:solidFill>
                  <a:srgbClr val="000000"/>
                </a:solidFill>
              </a:rPr>
              <a:t>.</a:t>
            </a:r>
          </a:p>
        </p:txBody>
      </p:sp>
      <p:sp>
        <p:nvSpPr>
          <p:cNvPr id="14" name="Text Placeholder 13"/>
          <p:cNvSpPr>
            <a:spLocks noGrp="1"/>
          </p:cNvSpPr>
          <p:nvPr>
            <p:ph type="body" sz="quarter" idx="10"/>
          </p:nvPr>
        </p:nvSpPr>
        <p:spPr>
          <a:xfrm>
            <a:off x="613533" y="1919934"/>
            <a:ext cx="7745412" cy="377078"/>
          </a:xfrm>
        </p:spPr>
        <p:txBody>
          <a:bodyPr/>
          <a:lstStyle/>
          <a:p>
            <a:r>
              <a:rPr lang="en-US"/>
              <a:t>Router(config)#</a:t>
            </a:r>
            <a:endParaRPr lang="en-US" dirty="0"/>
          </a:p>
        </p:txBody>
      </p:sp>
      <p:sp>
        <p:nvSpPr>
          <p:cNvPr id="15" name="Text Placeholder 14"/>
          <p:cNvSpPr>
            <a:spLocks noGrp="1"/>
          </p:cNvSpPr>
          <p:nvPr>
            <p:ph type="body" sz="quarter" idx="11"/>
          </p:nvPr>
        </p:nvSpPr>
        <p:spPr>
          <a:xfrm>
            <a:off x="615326" y="2313046"/>
            <a:ext cx="7745412" cy="661101"/>
          </a:xfrm>
        </p:spPr>
        <p:txBody>
          <a:bodyPr>
            <a:normAutofit fontScale="77500" lnSpcReduction="20000"/>
          </a:bodyPr>
          <a:lstStyle/>
          <a:p>
            <a:pPr lvl="0"/>
            <a:r>
              <a:rPr lang="en-US" dirty="0">
                <a:solidFill>
                  <a:srgbClr val="000000"/>
                </a:solidFill>
              </a:rPr>
              <a:t>interface serial </a:t>
            </a:r>
            <a:r>
              <a:rPr lang="en-US" b="0" i="1" dirty="0">
                <a:solidFill>
                  <a:srgbClr val="000000"/>
                </a:solidFill>
              </a:rPr>
              <a:t>number.subinterface-number</a:t>
            </a:r>
            <a:r>
              <a:rPr lang="en-US" dirty="0">
                <a:solidFill>
                  <a:srgbClr val="000000"/>
                </a:solidFill>
              </a:rPr>
              <a:t> {multipoint</a:t>
            </a:r>
          </a:p>
          <a:p>
            <a:pPr lvl="0"/>
            <a:r>
              <a:rPr lang="en-US" dirty="0">
                <a:solidFill>
                  <a:srgbClr val="000000"/>
                </a:solidFill>
              </a:rPr>
              <a:t>| point-to-point}</a:t>
            </a:r>
          </a:p>
        </p:txBody>
      </p:sp>
      <p:graphicFrame>
        <p:nvGraphicFramePr>
          <p:cNvPr id="8" name="Content Placeholder 7"/>
          <p:cNvGraphicFramePr>
            <a:graphicFrameLocks noGrp="1"/>
          </p:cNvGraphicFramePr>
          <p:nvPr>
            <p:ph idx="12"/>
            <p:extLst/>
          </p:nvPr>
        </p:nvGraphicFramePr>
        <p:xfrm>
          <a:off x="279399" y="3098395"/>
          <a:ext cx="8679763" cy="3633491"/>
        </p:xfrm>
        <a:graphic>
          <a:graphicData uri="http://schemas.openxmlformats.org/drawingml/2006/table">
            <a:tbl>
              <a:tblPr firstRow="1" bandRow="1">
                <a:tableStyleId>{5C22544A-7EE6-4342-B048-85BDC9FD1C3A}</a:tableStyleId>
              </a:tblPr>
              <a:tblGrid>
                <a:gridCol w="2968723">
                  <a:extLst>
                    <a:ext uri="{9D8B030D-6E8A-4147-A177-3AD203B41FA5}">
                      <a16:colId xmlns:a16="http://schemas.microsoft.com/office/drawing/2014/main" val="20000"/>
                    </a:ext>
                  </a:extLst>
                </a:gridCol>
                <a:gridCol w="5711040">
                  <a:extLst>
                    <a:ext uri="{9D8B030D-6E8A-4147-A177-3AD203B41FA5}">
                      <a16:colId xmlns:a16="http://schemas.microsoft.com/office/drawing/2014/main" val="20001"/>
                    </a:ext>
                  </a:extLst>
                </a:gridCol>
              </a:tblGrid>
              <a:tr h="625855">
                <a:tc>
                  <a:txBody>
                    <a:bodyPr/>
                    <a:lstStyle/>
                    <a:p>
                      <a:pPr marL="0" marR="0" algn="ctr">
                        <a:lnSpc>
                          <a:spcPct val="100000"/>
                        </a:lnSpc>
                        <a:spcBef>
                          <a:spcPts val="600"/>
                        </a:spcBef>
                        <a:spcAft>
                          <a:spcPts val="60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nSpc>
                          <a:spcPct val="100000"/>
                        </a:lnSpc>
                        <a:spcBef>
                          <a:spcPts val="600"/>
                        </a:spcBef>
                        <a:spcAft>
                          <a:spcPts val="600"/>
                        </a:spcAft>
                      </a:pPr>
                      <a:r>
                        <a:rPr lang="en-US" sz="1600" b="1" dirty="0"/>
                        <a:t>Description</a:t>
                      </a:r>
                      <a:endParaRPr lang="en-US" sz="1600" b="1" dirty="0">
                        <a:solidFill>
                          <a:srgbClr val="000000"/>
                        </a:solidFill>
                        <a:latin typeface="Arial"/>
                        <a:ea typeface="SimSun"/>
                      </a:endParaRPr>
                    </a:p>
                  </a:txBody>
                  <a:tcPr marL="68580" marR="68580" marT="0" marB="0" anchor="ctr"/>
                </a:tc>
                <a:extLst>
                  <a:ext uri="{0D108BD9-81ED-4DB2-BD59-A6C34878D82A}">
                    <a16:rowId xmlns:a16="http://schemas.microsoft.com/office/drawing/2014/main" val="10000"/>
                  </a:ext>
                </a:extLst>
              </a:tr>
              <a:tr h="1455308">
                <a:tc>
                  <a:txBody>
                    <a:bodyPr/>
                    <a:lstStyle/>
                    <a:p>
                      <a:pPr marL="0" marR="0" algn="ctr">
                        <a:lnSpc>
                          <a:spcPct val="100000"/>
                        </a:lnSpc>
                        <a:spcBef>
                          <a:spcPts val="600"/>
                        </a:spcBef>
                        <a:spcAft>
                          <a:spcPts val="600"/>
                        </a:spcAft>
                      </a:pPr>
                      <a:r>
                        <a:rPr lang="en-US" sz="1600" b="0" i="1" dirty="0">
                          <a:latin typeface="Courier New" pitchFamily="49" charset="0"/>
                          <a:cs typeface="Courier New" pitchFamily="49" charset="0"/>
                        </a:rPr>
                        <a:t>number.subinterface-number</a:t>
                      </a:r>
                      <a:endParaRPr lang="en-US" sz="1600" b="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600"/>
                        </a:spcBef>
                        <a:spcAft>
                          <a:spcPts val="600"/>
                        </a:spcAft>
                      </a:pPr>
                      <a:r>
                        <a:rPr lang="en-US" sz="1600" dirty="0"/>
                        <a:t>Specifies the interface number and subinterface number. The subinterface number is in the range of 1 to 4294967293.</a:t>
                      </a:r>
                    </a:p>
                    <a:p>
                      <a:pPr marL="0" marR="0">
                        <a:lnSpc>
                          <a:spcPct val="100000"/>
                        </a:lnSpc>
                        <a:spcBef>
                          <a:spcPts val="600"/>
                        </a:spcBef>
                        <a:spcAft>
                          <a:spcPts val="600"/>
                        </a:spcAft>
                      </a:pPr>
                      <a:r>
                        <a:rPr lang="en-US" sz="1600" dirty="0"/>
                        <a:t>The interface number that precedes the period (.) is the interface number to which this subinterface belongs.</a:t>
                      </a:r>
                      <a:endParaRPr lang="en-US" sz="16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1"/>
                  </a:ext>
                </a:extLst>
              </a:tr>
              <a:tr h="776164">
                <a:tc>
                  <a:txBody>
                    <a:bodyPr/>
                    <a:lstStyle/>
                    <a:p>
                      <a:pPr marL="0" marR="0" algn="ctr">
                        <a:lnSpc>
                          <a:spcPct val="100000"/>
                        </a:lnSpc>
                        <a:spcBef>
                          <a:spcPts val="600"/>
                        </a:spcBef>
                        <a:spcAft>
                          <a:spcPts val="600"/>
                        </a:spcAft>
                      </a:pPr>
                      <a:r>
                        <a:rPr lang="en-US" sz="1600" b="1" dirty="0">
                          <a:latin typeface="Courier New" pitchFamily="49" charset="0"/>
                          <a:cs typeface="Courier New" pitchFamily="49" charset="0"/>
                        </a:rPr>
                        <a:t>multipoint</a:t>
                      </a:r>
                      <a:endParaRPr lang="en-US" sz="1600" b="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600"/>
                        </a:spcBef>
                        <a:spcAft>
                          <a:spcPts val="600"/>
                        </a:spcAft>
                      </a:pPr>
                      <a:r>
                        <a:rPr lang="en-US" sz="1600" dirty="0"/>
                        <a:t>Specifies that the subinterface is multipoint; on multipoint subinterfaces routing IP, all routers are in the same subnet.</a:t>
                      </a:r>
                      <a:endParaRPr lang="en-US" sz="16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2"/>
                  </a:ext>
                </a:extLst>
              </a:tr>
              <a:tr h="776164">
                <a:tc>
                  <a:txBody>
                    <a:bodyPr/>
                    <a:lstStyle/>
                    <a:p>
                      <a:pPr marL="0" marR="0" algn="ctr">
                        <a:lnSpc>
                          <a:spcPct val="100000"/>
                        </a:lnSpc>
                        <a:spcBef>
                          <a:spcPts val="600"/>
                        </a:spcBef>
                        <a:spcAft>
                          <a:spcPts val="600"/>
                        </a:spcAft>
                      </a:pPr>
                      <a:r>
                        <a:rPr lang="en-US" sz="1600" b="1" dirty="0">
                          <a:latin typeface="Courier New" pitchFamily="49" charset="0"/>
                          <a:cs typeface="Courier New" pitchFamily="49" charset="0"/>
                        </a:rPr>
                        <a:t>point-to-point</a:t>
                      </a:r>
                      <a:endParaRPr lang="en-US" sz="1600" b="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nSpc>
                          <a:spcPct val="100000"/>
                        </a:lnSpc>
                        <a:spcBef>
                          <a:spcPts val="600"/>
                        </a:spcBef>
                        <a:spcAft>
                          <a:spcPts val="600"/>
                        </a:spcAft>
                      </a:pPr>
                      <a:r>
                        <a:rPr lang="en-US" sz="1600" dirty="0"/>
                        <a:t>Specifies that the subinterface is point-to-point; on point-to-point subinterfaces routing IP, each pair of point-to-point routers is in its own subnet.</a:t>
                      </a:r>
                      <a:endParaRPr lang="en-US" sz="16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00408160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4322509" y="5302494"/>
            <a:ext cx="3059472" cy="15240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7" name="Rectangle 6"/>
          <p:cNvSpPr/>
          <p:nvPr/>
        </p:nvSpPr>
        <p:spPr bwMode="auto">
          <a:xfrm>
            <a:off x="4565223" y="5658093"/>
            <a:ext cx="3059472" cy="15240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8" name="Rectangle 7"/>
          <p:cNvSpPr/>
          <p:nvPr/>
        </p:nvSpPr>
        <p:spPr bwMode="auto">
          <a:xfrm>
            <a:off x="4627308" y="6216894"/>
            <a:ext cx="3166717" cy="39511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764350" y="527781"/>
            <a:ext cx="8067679" cy="1049560"/>
          </a:xfrm>
        </p:spPr>
        <p:txBody>
          <a:bodyPr>
            <a:normAutofit/>
          </a:bodyPr>
          <a:lstStyle/>
          <a:p>
            <a:r>
              <a:rPr lang="en-US" sz="3200" dirty="0"/>
              <a:t>Using Point-to-point Subinterfaces</a:t>
            </a:r>
          </a:p>
        </p:txBody>
      </p:sp>
      <p:pic>
        <p:nvPicPr>
          <p:cNvPr id="350213" name="Picture 5"/>
          <p:cNvPicPr>
            <a:picLocks noGrp="1" noChangeAspect="1" noChangeArrowheads="1"/>
          </p:cNvPicPr>
          <p:nvPr>
            <p:ph sz="half" idx="10"/>
          </p:nvPr>
        </p:nvPicPr>
        <p:blipFill>
          <a:blip r:embed="rId3"/>
          <a:srcRect/>
          <a:stretch>
            <a:fillRect/>
          </a:stretch>
        </p:blipFill>
        <p:spPr bwMode="auto">
          <a:xfrm>
            <a:off x="285592" y="2049079"/>
            <a:ext cx="3250670" cy="3250670"/>
          </a:xfrm>
          <a:prstGeom prst="rect">
            <a:avLst/>
          </a:prstGeom>
          <a:noFill/>
          <a:ln w="9525">
            <a:noFill/>
            <a:miter lim="800000"/>
            <a:headEnd/>
            <a:tailEnd/>
          </a:ln>
        </p:spPr>
      </p:pic>
      <p:sp>
        <p:nvSpPr>
          <p:cNvPr id="104" name="Content Placeholder 103"/>
          <p:cNvSpPr>
            <a:spLocks noGrp="1"/>
          </p:cNvSpPr>
          <p:nvPr>
            <p:ph sz="half" idx="11"/>
          </p:nvPr>
        </p:nvSpPr>
        <p:spPr>
          <a:xfrm>
            <a:off x="4046221" y="2049079"/>
            <a:ext cx="4785808" cy="3439236"/>
          </a:xfrm>
        </p:spPr>
        <p:txBody>
          <a:bodyPr>
            <a:normAutofit/>
          </a:bodyPr>
          <a:lstStyle/>
          <a:p>
            <a:r>
              <a:rPr lang="en-US" sz="2000" dirty="0">
                <a:solidFill>
                  <a:srgbClr val="000000"/>
                </a:solidFill>
              </a:rPr>
              <a:t>Characteristics: </a:t>
            </a:r>
          </a:p>
          <a:p>
            <a:pPr lvl="1"/>
            <a:r>
              <a:rPr lang="en-US" sz="1800" dirty="0">
                <a:solidFill>
                  <a:srgbClr val="000000"/>
                </a:solidFill>
              </a:rPr>
              <a:t>Same properties as any physical point-to-point physical interface</a:t>
            </a:r>
          </a:p>
          <a:p>
            <a:pPr lvl="1"/>
            <a:r>
              <a:rPr lang="en-US" sz="1800" dirty="0">
                <a:solidFill>
                  <a:srgbClr val="000000"/>
                </a:solidFill>
              </a:rPr>
              <a:t>DR and BDR not required.</a:t>
            </a:r>
          </a:p>
          <a:p>
            <a:pPr lvl="1"/>
            <a:r>
              <a:rPr lang="en-US" sz="1800" dirty="0">
                <a:solidFill>
                  <a:srgbClr val="000000"/>
                </a:solidFill>
              </a:rPr>
              <a:t>One IP subnet per subinterface pair.</a:t>
            </a:r>
          </a:p>
          <a:p>
            <a:pPr lvl="1"/>
            <a:r>
              <a:rPr lang="en-US" sz="1800" dirty="0">
                <a:solidFill>
                  <a:srgbClr val="000000"/>
                </a:solidFill>
              </a:rPr>
              <a:t>Used when only 2 routers need to form an adjacency on a pair of interfaces.</a:t>
            </a:r>
          </a:p>
        </p:txBody>
      </p:sp>
      <p:sp>
        <p:nvSpPr>
          <p:cNvPr id="47" name="Content Placeholder 46"/>
          <p:cNvSpPr>
            <a:spLocks noGrp="1"/>
          </p:cNvSpPr>
          <p:nvPr>
            <p:ph sz="half" idx="12"/>
          </p:nvPr>
        </p:nvSpPr>
        <p:spPr>
          <a:xfrm>
            <a:off x="2830664" y="4873517"/>
            <a:ext cx="5318926" cy="1849784"/>
          </a:xfrm>
        </p:spPr>
        <p:txBody>
          <a:bodyPr/>
          <a:lstStyle/>
          <a:p>
            <a:pPr marL="236538" indent="-236538">
              <a:defRPr/>
            </a:pPr>
            <a:r>
              <a:rPr lang="en-US" sz="1200" dirty="0">
                <a:solidFill>
                  <a:srgbClr val="000000"/>
                </a:solidFill>
              </a:rPr>
              <a:t>R1(config)# </a:t>
            </a:r>
            <a:r>
              <a:rPr lang="en-US" sz="1200" b="1" dirty="0">
                <a:solidFill>
                  <a:srgbClr val="000000"/>
                </a:solidFill>
              </a:rPr>
              <a:t>interface S0/0/0</a:t>
            </a:r>
          </a:p>
          <a:p>
            <a:pPr marL="236538" indent="-236538">
              <a:defRPr/>
            </a:pPr>
            <a:r>
              <a:rPr lang="en-US" sz="1200" dirty="0">
                <a:solidFill>
                  <a:srgbClr val="000000"/>
                </a:solidFill>
              </a:rPr>
              <a:t>R1(config-if)# </a:t>
            </a:r>
            <a:r>
              <a:rPr lang="en-US" sz="1200" b="1" dirty="0">
                <a:solidFill>
                  <a:srgbClr val="000000"/>
                </a:solidFill>
              </a:rPr>
              <a:t>encapsulation frame-relay</a:t>
            </a:r>
          </a:p>
          <a:p>
            <a:pPr marL="236538" indent="-236538">
              <a:defRPr/>
            </a:pPr>
            <a:r>
              <a:rPr lang="en-US" sz="1200" dirty="0">
                <a:solidFill>
                  <a:srgbClr val="000000"/>
                </a:solidFill>
              </a:rPr>
              <a:t>R1(config-if)# </a:t>
            </a:r>
            <a:r>
              <a:rPr lang="en-US" sz="1200" b="1" dirty="0">
                <a:solidFill>
                  <a:srgbClr val="000000"/>
                </a:solidFill>
              </a:rPr>
              <a:t>interface S0/0/0.1 point-to-point</a:t>
            </a:r>
          </a:p>
          <a:p>
            <a:pPr marL="236538" indent="-236538">
              <a:defRPr/>
            </a:pPr>
            <a:r>
              <a:rPr lang="en-US" sz="1200" dirty="0">
                <a:solidFill>
                  <a:srgbClr val="000000"/>
                </a:solidFill>
              </a:rPr>
              <a:t>R1(config-subif)# </a:t>
            </a:r>
            <a:r>
              <a:rPr lang="en-US" sz="1200" b="1" dirty="0">
                <a:solidFill>
                  <a:srgbClr val="000000"/>
                </a:solidFill>
              </a:rPr>
              <a:t>ip address 10.1.1.1 255.255.255.0</a:t>
            </a:r>
          </a:p>
          <a:p>
            <a:pPr marL="236538" indent="-236538">
              <a:defRPr/>
            </a:pPr>
            <a:r>
              <a:rPr lang="en-US" sz="1200" dirty="0">
                <a:solidFill>
                  <a:srgbClr val="000000"/>
                </a:solidFill>
              </a:rPr>
              <a:t>R1(config-subif)# </a:t>
            </a:r>
            <a:r>
              <a:rPr lang="en-US" sz="1200" b="1" dirty="0">
                <a:solidFill>
                  <a:srgbClr val="000000"/>
                </a:solidFill>
              </a:rPr>
              <a:t>interface S0/0/0.2 point-to-point</a:t>
            </a:r>
          </a:p>
          <a:p>
            <a:pPr marL="236538" indent="-236538">
              <a:defRPr/>
            </a:pPr>
            <a:r>
              <a:rPr lang="en-US" sz="1200" dirty="0">
                <a:solidFill>
                  <a:srgbClr val="000000"/>
                </a:solidFill>
              </a:rPr>
              <a:t>R1(config-subif)# </a:t>
            </a:r>
            <a:r>
              <a:rPr lang="en-US" sz="1200" b="1" dirty="0">
                <a:solidFill>
                  <a:srgbClr val="000000"/>
                </a:solidFill>
              </a:rPr>
              <a:t>ip address 10.2.2.1 255.255.255.0</a:t>
            </a:r>
          </a:p>
          <a:p>
            <a:pPr marL="236538" indent="-236538">
              <a:defRPr/>
            </a:pPr>
            <a:r>
              <a:rPr lang="en-US" sz="1200" dirty="0">
                <a:solidFill>
                  <a:srgbClr val="000000"/>
                </a:solidFill>
              </a:rPr>
              <a:t>R1(config-subif)# </a:t>
            </a:r>
            <a:r>
              <a:rPr lang="en-US" sz="1200" b="1" dirty="0">
                <a:solidFill>
                  <a:srgbClr val="000000"/>
                </a:solidFill>
              </a:rPr>
              <a:t>router ospf 1</a:t>
            </a:r>
          </a:p>
          <a:p>
            <a:pPr marL="236538" indent="-236538">
              <a:defRPr/>
            </a:pPr>
            <a:r>
              <a:rPr lang="en-US" sz="1200" dirty="0">
                <a:solidFill>
                  <a:srgbClr val="000000"/>
                </a:solidFill>
              </a:rPr>
              <a:t>R1(config-router)# </a:t>
            </a:r>
            <a:r>
              <a:rPr lang="en-US" sz="1200" b="1" dirty="0">
                <a:solidFill>
                  <a:srgbClr val="000000"/>
                </a:solidFill>
              </a:rPr>
              <a:t>network 10.1.1.0 0.0.0.255 area 0</a:t>
            </a:r>
          </a:p>
          <a:p>
            <a:pPr marL="236538" indent="-236538">
              <a:defRPr/>
            </a:pPr>
            <a:r>
              <a:rPr lang="en-US" sz="1200" dirty="0">
                <a:solidFill>
                  <a:srgbClr val="000000"/>
                </a:solidFill>
              </a:rPr>
              <a:t>R1(config-router)# </a:t>
            </a:r>
            <a:r>
              <a:rPr lang="en-US" sz="1200" b="1" dirty="0">
                <a:solidFill>
                  <a:srgbClr val="000000"/>
                </a:solidFill>
              </a:rPr>
              <a:t>network 10.2.2.0 0.0.0.255 area 0</a:t>
            </a:r>
          </a:p>
        </p:txBody>
      </p:sp>
    </p:spTree>
    <p:extLst>
      <p:ext uri="{BB962C8B-B14F-4D97-AF65-F5344CB8AC3E}">
        <p14:creationId xmlns:p14="http://schemas.microsoft.com/office/powerpoint/2010/main" val="53232633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bwMode="auto">
          <a:xfrm>
            <a:off x="4467400" y="5672277"/>
            <a:ext cx="2709515" cy="16369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8" name="Rectangle 7"/>
          <p:cNvSpPr/>
          <p:nvPr/>
        </p:nvSpPr>
        <p:spPr bwMode="auto">
          <a:xfrm>
            <a:off x="4529487" y="6389122"/>
            <a:ext cx="2715162" cy="39511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2" name="Rectangle 41"/>
          <p:cNvSpPr/>
          <p:nvPr/>
        </p:nvSpPr>
        <p:spPr bwMode="auto">
          <a:xfrm>
            <a:off x="4224687" y="5316678"/>
            <a:ext cx="3059472" cy="15240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268941" y="947293"/>
            <a:ext cx="8532159" cy="740664"/>
          </a:xfrm>
        </p:spPr>
        <p:txBody>
          <a:bodyPr>
            <a:normAutofit/>
          </a:bodyPr>
          <a:lstStyle/>
          <a:p>
            <a:r>
              <a:rPr lang="en-US" sz="3600" dirty="0"/>
              <a:t>Using Multipoint Subinterfaces</a:t>
            </a:r>
          </a:p>
        </p:txBody>
      </p:sp>
      <p:pic>
        <p:nvPicPr>
          <p:cNvPr id="12289" name="Picture 1"/>
          <p:cNvPicPr>
            <a:picLocks noGrp="1" noChangeAspect="1" noChangeArrowheads="1"/>
          </p:cNvPicPr>
          <p:nvPr>
            <p:ph sz="half" idx="10"/>
          </p:nvPr>
        </p:nvPicPr>
        <p:blipFill>
          <a:blip r:embed="rId3"/>
          <a:srcRect/>
          <a:stretch>
            <a:fillRect/>
          </a:stretch>
        </p:blipFill>
        <p:spPr bwMode="auto">
          <a:xfrm>
            <a:off x="151422" y="2056967"/>
            <a:ext cx="3243754" cy="3193850"/>
          </a:xfrm>
          <a:prstGeom prst="rect">
            <a:avLst/>
          </a:prstGeom>
          <a:noFill/>
          <a:ln w="9525">
            <a:noFill/>
            <a:miter lim="800000"/>
            <a:headEnd/>
            <a:tailEnd/>
          </a:ln>
        </p:spPr>
      </p:pic>
      <p:sp>
        <p:nvSpPr>
          <p:cNvPr id="104" name="Content Placeholder 103"/>
          <p:cNvSpPr>
            <a:spLocks noGrp="1"/>
          </p:cNvSpPr>
          <p:nvPr>
            <p:ph sz="half" idx="11"/>
          </p:nvPr>
        </p:nvSpPr>
        <p:spPr>
          <a:xfrm>
            <a:off x="3631800" y="2032777"/>
            <a:ext cx="5358394" cy="3957760"/>
          </a:xfrm>
        </p:spPr>
        <p:txBody>
          <a:bodyPr>
            <a:normAutofit/>
          </a:bodyPr>
          <a:lstStyle/>
          <a:p>
            <a:r>
              <a:rPr lang="en-US" sz="1800" dirty="0">
                <a:solidFill>
                  <a:srgbClr val="000000"/>
                </a:solidFill>
              </a:rPr>
              <a:t>The example has one point-to-point subinterface and one multipoint subinterface. </a:t>
            </a:r>
          </a:p>
          <a:p>
            <a:pPr lvl="1"/>
            <a:r>
              <a:rPr lang="en-US" sz="1400" dirty="0">
                <a:solidFill>
                  <a:srgbClr val="000000"/>
                </a:solidFill>
              </a:rPr>
              <a:t>The multipoint subinterface supports two other routers in a single </a:t>
            </a:r>
          </a:p>
          <a:p>
            <a:pPr marL="236538" lvl="1">
              <a:buFont typeface="Wingdings" pitchFamily="2" charset="2"/>
              <a:buChar char="§"/>
            </a:pPr>
            <a:r>
              <a:rPr lang="en-US" sz="1800" dirty="0">
                <a:solidFill>
                  <a:srgbClr val="000000"/>
                </a:solidFill>
                <a:ea typeface="+mn-ea"/>
                <a:cs typeface="+mn-cs"/>
              </a:rPr>
              <a:t>Multipoint Frame Relay subinterfaces default to OSPF </a:t>
            </a:r>
            <a:r>
              <a:rPr lang="en-US" sz="1800" dirty="0" err="1">
                <a:solidFill>
                  <a:srgbClr val="000000"/>
                </a:solidFill>
                <a:ea typeface="+mn-ea"/>
                <a:cs typeface="+mn-cs"/>
              </a:rPr>
              <a:t>nonbroadcast</a:t>
            </a:r>
            <a:r>
              <a:rPr lang="en-US" sz="1800" dirty="0">
                <a:solidFill>
                  <a:srgbClr val="000000"/>
                </a:solidFill>
                <a:ea typeface="+mn-ea"/>
                <a:cs typeface="+mn-cs"/>
              </a:rPr>
              <a:t> mode, which requires neighbors to be statically configured and a DR and BDR election.</a:t>
            </a:r>
          </a:p>
        </p:txBody>
      </p:sp>
      <p:sp>
        <p:nvSpPr>
          <p:cNvPr id="47" name="Content Placeholder 46"/>
          <p:cNvSpPr>
            <a:spLocks noGrp="1"/>
          </p:cNvSpPr>
          <p:nvPr>
            <p:ph sz="half" idx="12"/>
          </p:nvPr>
        </p:nvSpPr>
        <p:spPr>
          <a:xfrm>
            <a:off x="2760137" y="4887700"/>
            <a:ext cx="5495758" cy="1964267"/>
          </a:xfrm>
        </p:spPr>
        <p:txBody>
          <a:bodyPr/>
          <a:lstStyle/>
          <a:p>
            <a:pPr marL="236538" indent="-236538">
              <a:defRPr/>
            </a:pPr>
            <a:r>
              <a:rPr lang="en-US" sz="1200" dirty="0">
                <a:solidFill>
                  <a:srgbClr val="000000"/>
                </a:solidFill>
              </a:rPr>
              <a:t>R1(config)# </a:t>
            </a:r>
            <a:r>
              <a:rPr lang="en-US" sz="1200" b="1" dirty="0">
                <a:solidFill>
                  <a:srgbClr val="000000"/>
                </a:solidFill>
              </a:rPr>
              <a:t>interface S0/0/0</a:t>
            </a:r>
          </a:p>
          <a:p>
            <a:pPr marL="236538" indent="-236538">
              <a:defRPr/>
            </a:pPr>
            <a:r>
              <a:rPr lang="en-US" sz="1200" dirty="0">
                <a:solidFill>
                  <a:srgbClr val="000000"/>
                </a:solidFill>
              </a:rPr>
              <a:t>R1(config-if)# </a:t>
            </a:r>
            <a:r>
              <a:rPr lang="en-US" sz="1200" b="1" dirty="0">
                <a:solidFill>
                  <a:srgbClr val="000000"/>
                </a:solidFill>
              </a:rPr>
              <a:t>encapsulation frame-relay</a:t>
            </a:r>
          </a:p>
          <a:p>
            <a:pPr marL="236538" indent="-236538">
              <a:defRPr/>
            </a:pPr>
            <a:r>
              <a:rPr lang="en-US" sz="1200" dirty="0">
                <a:solidFill>
                  <a:srgbClr val="000000"/>
                </a:solidFill>
              </a:rPr>
              <a:t>R1(config-if)# </a:t>
            </a:r>
            <a:r>
              <a:rPr lang="en-US" sz="1200" b="1" dirty="0">
                <a:solidFill>
                  <a:srgbClr val="000000"/>
                </a:solidFill>
              </a:rPr>
              <a:t>interface S0/0/0.1 point-to-point</a:t>
            </a:r>
          </a:p>
          <a:p>
            <a:pPr marL="236538" indent="-236538">
              <a:defRPr/>
            </a:pPr>
            <a:r>
              <a:rPr lang="en-US" sz="1200" dirty="0">
                <a:solidFill>
                  <a:srgbClr val="000000"/>
                </a:solidFill>
              </a:rPr>
              <a:t>R1(config-subif)# </a:t>
            </a:r>
            <a:r>
              <a:rPr lang="en-US" sz="1200" b="1" dirty="0">
                <a:solidFill>
                  <a:srgbClr val="000000"/>
                </a:solidFill>
              </a:rPr>
              <a:t>ip address 10.1.1.1 255.255.255.0</a:t>
            </a:r>
          </a:p>
          <a:p>
            <a:pPr marL="236538" indent="-236538">
              <a:defRPr/>
            </a:pPr>
            <a:r>
              <a:rPr lang="en-US" sz="1200" dirty="0">
                <a:solidFill>
                  <a:srgbClr val="000000"/>
                </a:solidFill>
              </a:rPr>
              <a:t>R1(config-subif)# </a:t>
            </a:r>
            <a:r>
              <a:rPr lang="en-US" sz="1200" b="1" dirty="0">
                <a:solidFill>
                  <a:srgbClr val="000000"/>
                </a:solidFill>
              </a:rPr>
              <a:t>interface S0/0/0.2 multipoint</a:t>
            </a:r>
          </a:p>
          <a:p>
            <a:pPr marL="236538" indent="-236538">
              <a:defRPr/>
            </a:pPr>
            <a:r>
              <a:rPr lang="en-US" sz="1200" dirty="0">
                <a:solidFill>
                  <a:srgbClr val="000000"/>
                </a:solidFill>
              </a:rPr>
              <a:t>R1(config-subif)# </a:t>
            </a:r>
            <a:r>
              <a:rPr lang="en-US" sz="1200" b="1" dirty="0">
                <a:solidFill>
                  <a:srgbClr val="000000"/>
                </a:solidFill>
              </a:rPr>
              <a:t>ip address 10.2.2.1 255.255.255.0</a:t>
            </a:r>
          </a:p>
          <a:p>
            <a:pPr marL="236538" indent="-236538">
              <a:defRPr/>
            </a:pPr>
            <a:r>
              <a:rPr lang="en-US" sz="1200" dirty="0">
                <a:solidFill>
                  <a:srgbClr val="000000"/>
                </a:solidFill>
              </a:rPr>
              <a:t>R1(config-subif)# </a:t>
            </a:r>
            <a:r>
              <a:rPr lang="en-US" sz="1200" b="1" dirty="0">
                <a:solidFill>
                  <a:srgbClr val="000000"/>
                </a:solidFill>
              </a:rPr>
              <a:t>router ospf 1</a:t>
            </a:r>
          </a:p>
          <a:p>
            <a:pPr marL="236538" indent="-236538">
              <a:defRPr/>
            </a:pPr>
            <a:r>
              <a:rPr lang="en-US" sz="1200" dirty="0">
                <a:solidFill>
                  <a:srgbClr val="000000"/>
                </a:solidFill>
              </a:rPr>
              <a:t>R1(config-router)# </a:t>
            </a:r>
            <a:r>
              <a:rPr lang="en-US" sz="1200" b="1" dirty="0">
                <a:solidFill>
                  <a:srgbClr val="000000"/>
                </a:solidFill>
              </a:rPr>
              <a:t>network 10.0.0.0 0.255.255.255 area 0</a:t>
            </a:r>
          </a:p>
          <a:p>
            <a:pPr marL="236538" indent="-236538">
              <a:defRPr/>
            </a:pPr>
            <a:r>
              <a:rPr lang="en-US" sz="1200" dirty="0">
                <a:solidFill>
                  <a:srgbClr val="000000"/>
                </a:solidFill>
              </a:rPr>
              <a:t>R1(config-router)# </a:t>
            </a:r>
            <a:r>
              <a:rPr lang="en-US" sz="1200" b="1" dirty="0">
                <a:solidFill>
                  <a:srgbClr val="000000"/>
                </a:solidFill>
              </a:rPr>
              <a:t>neighbor 10.2.2.3 priority 0</a:t>
            </a:r>
          </a:p>
          <a:p>
            <a:pPr marL="236538" indent="-236538">
              <a:defRPr/>
            </a:pPr>
            <a:r>
              <a:rPr lang="en-US" sz="1200" dirty="0">
                <a:solidFill>
                  <a:srgbClr val="000000"/>
                </a:solidFill>
              </a:rPr>
              <a:t>R1(config-router)# </a:t>
            </a:r>
            <a:r>
              <a:rPr lang="en-US" sz="1200" b="1" dirty="0">
                <a:solidFill>
                  <a:srgbClr val="000000"/>
                </a:solidFill>
              </a:rPr>
              <a:t>neighbor 10.2.2.4 priority 0</a:t>
            </a:r>
          </a:p>
          <a:p>
            <a:pPr marL="236538" indent="-236538">
              <a:defRPr/>
            </a:pPr>
            <a:endParaRPr lang="en-US" sz="1200" b="1" dirty="0">
              <a:solidFill>
                <a:srgbClr val="000000"/>
              </a:solidFill>
            </a:endParaRPr>
          </a:p>
        </p:txBody>
      </p:sp>
    </p:spTree>
    <p:extLst>
      <p:ext uri="{BB962C8B-B14F-4D97-AF65-F5344CB8AC3E}">
        <p14:creationId xmlns:p14="http://schemas.microsoft.com/office/powerpoint/2010/main" val="7549439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30436"/>
            <a:ext cx="8042276" cy="1336956"/>
          </a:xfrm>
        </p:spPr>
        <p:txBody>
          <a:bodyPr/>
          <a:lstStyle/>
          <a:p>
            <a:r>
              <a:rPr lang="en-US" sz="3600" dirty="0"/>
              <a:t>The Importance of MTU</a:t>
            </a:r>
          </a:p>
        </p:txBody>
      </p:sp>
      <p:sp>
        <p:nvSpPr>
          <p:cNvPr id="6" name="Content Placeholder 5"/>
          <p:cNvSpPr>
            <a:spLocks noGrp="1"/>
          </p:cNvSpPr>
          <p:nvPr>
            <p:ph idx="1"/>
          </p:nvPr>
        </p:nvSpPr>
        <p:spPr/>
        <p:txBody>
          <a:bodyPr>
            <a:normAutofit/>
          </a:bodyPr>
          <a:lstStyle/>
          <a:p>
            <a:r>
              <a:rPr lang="en-US" dirty="0">
                <a:solidFill>
                  <a:schemeClr val="tx1"/>
                </a:solidFill>
              </a:rPr>
              <a:t>If neighbors have a mismatched IPv4 MTU configured, they will not be able to form full OSPF adjacency. </a:t>
            </a:r>
          </a:p>
          <a:p>
            <a:r>
              <a:rPr lang="en-US" dirty="0">
                <a:solidFill>
                  <a:schemeClr val="tx1"/>
                </a:solidFill>
              </a:rPr>
              <a:t>Mismatched neighbors will stay in </a:t>
            </a:r>
            <a:r>
              <a:rPr lang="en-US" dirty="0" err="1">
                <a:solidFill>
                  <a:schemeClr val="tx1"/>
                </a:solidFill>
              </a:rPr>
              <a:t>ExStart</a:t>
            </a:r>
            <a:r>
              <a:rPr lang="en-US" dirty="0">
                <a:solidFill>
                  <a:schemeClr val="tx1"/>
                </a:solidFill>
              </a:rPr>
              <a:t> state</a:t>
            </a:r>
          </a:p>
          <a:p>
            <a:r>
              <a:rPr lang="en-US" dirty="0">
                <a:solidFill>
                  <a:schemeClr val="tx1"/>
                </a:solidFill>
              </a:rPr>
              <a:t>By default, the IPv6 MTU must also match between OSPFv3 neighbors. However, you can override this by using the </a:t>
            </a:r>
            <a:r>
              <a:rPr lang="en-US" b="1" dirty="0">
                <a:solidFill>
                  <a:schemeClr val="tx1"/>
                </a:solidFill>
              </a:rPr>
              <a:t>ospfv3 </a:t>
            </a:r>
            <a:r>
              <a:rPr lang="en-US" b="1" dirty="0" err="1">
                <a:solidFill>
                  <a:schemeClr val="tx1"/>
                </a:solidFill>
              </a:rPr>
              <a:t>mtu</a:t>
            </a:r>
            <a:r>
              <a:rPr lang="en-US" b="1" dirty="0">
                <a:solidFill>
                  <a:schemeClr val="tx1"/>
                </a:solidFill>
              </a:rPr>
              <a:t>-ignore </a:t>
            </a:r>
            <a:r>
              <a:rPr lang="en-US" dirty="0">
                <a:solidFill>
                  <a:schemeClr val="tx1"/>
                </a:solidFill>
              </a:rPr>
              <a:t>interface command.</a:t>
            </a:r>
          </a:p>
        </p:txBody>
      </p:sp>
    </p:spTree>
    <p:extLst>
      <p:ext uri="{BB962C8B-B14F-4D97-AF65-F5344CB8AC3E}">
        <p14:creationId xmlns:p14="http://schemas.microsoft.com/office/powerpoint/2010/main" val="2255088779"/>
      </p:ext>
    </p:extLst>
  </p:cSld>
  <p:clrMapOvr>
    <a:masterClrMapping/>
  </p:clrMapOvr>
  <p:transition spd="med"/>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600" dirty="0"/>
              <a:t>Manipulating</a:t>
            </a:r>
            <a:r>
              <a:rPr lang="en-US" dirty="0"/>
              <a:t> OSPF Timers</a:t>
            </a:r>
          </a:p>
        </p:txBody>
      </p:sp>
      <p:sp>
        <p:nvSpPr>
          <p:cNvPr id="6" name="Content Placeholder 5"/>
          <p:cNvSpPr>
            <a:spLocks noGrp="1"/>
          </p:cNvSpPr>
          <p:nvPr>
            <p:ph idx="1"/>
          </p:nvPr>
        </p:nvSpPr>
        <p:spPr/>
        <p:txBody>
          <a:bodyPr>
            <a:normAutofit fontScale="85000" lnSpcReduction="20000"/>
          </a:bodyPr>
          <a:lstStyle/>
          <a:p>
            <a:r>
              <a:rPr lang="en-US" dirty="0">
                <a:solidFill>
                  <a:schemeClr val="tx1"/>
                </a:solidFill>
              </a:rPr>
              <a:t>Similar to EIGRP, OSPF uses two timers to check neighbor reachability: the hello and dead intervals.</a:t>
            </a:r>
          </a:p>
          <a:p>
            <a:r>
              <a:rPr lang="en-US" dirty="0">
                <a:solidFill>
                  <a:schemeClr val="tx1"/>
                </a:solidFill>
              </a:rPr>
              <a:t>OSPF requires that both hello and dead timers be identical for all routers on the segment to become OSPF neighbors.</a:t>
            </a:r>
          </a:p>
          <a:p>
            <a:r>
              <a:rPr lang="en-US" dirty="0">
                <a:solidFill>
                  <a:schemeClr val="tx1"/>
                </a:solidFill>
              </a:rPr>
              <a:t>The default value of the OSPF hello timer on multi-access broadcast and point-to-point links is 10 seconds, and is 40 seconds on all other network types, including NBMA. </a:t>
            </a:r>
          </a:p>
          <a:p>
            <a:r>
              <a:rPr lang="en-US" dirty="0">
                <a:solidFill>
                  <a:schemeClr val="tx1"/>
                </a:solidFill>
              </a:rPr>
              <a:t>When you configure the hello interval, the default value of the dead interval is automatically adjusted to four times the hello interval. </a:t>
            </a:r>
          </a:p>
          <a:p>
            <a:r>
              <a:rPr lang="en-US" dirty="0">
                <a:solidFill>
                  <a:schemeClr val="tx1"/>
                </a:solidFill>
              </a:rPr>
              <a:t>For broadcast and point-to-point links, it is 30 seconds, and for all other OSPF network types, it is 120 seconds.</a:t>
            </a:r>
          </a:p>
        </p:txBody>
      </p:sp>
    </p:spTree>
    <p:extLst>
      <p:ext uri="{BB962C8B-B14F-4D97-AF65-F5344CB8AC3E}">
        <p14:creationId xmlns:p14="http://schemas.microsoft.com/office/powerpoint/2010/main" val="3599141839"/>
      </p:ext>
    </p:extLst>
  </p:cSld>
  <p:clrMapOvr>
    <a:masterClrMapping/>
  </p:clrMapOvr>
  <p:transition spd="med"/>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600" dirty="0"/>
              <a:t>Examining the Hello/Dead Timers</a:t>
            </a:r>
          </a:p>
        </p:txBody>
      </p:sp>
      <p:pic>
        <p:nvPicPr>
          <p:cNvPr id="2" name="Content Placeholder 1"/>
          <p:cNvPicPr>
            <a:picLocks noGrp="1" noChangeAspect="1"/>
          </p:cNvPicPr>
          <p:nvPr>
            <p:ph idx="1"/>
          </p:nvPr>
        </p:nvPicPr>
        <p:blipFill>
          <a:blip r:embed="rId3"/>
          <a:stretch>
            <a:fillRect/>
          </a:stretch>
        </p:blipFill>
        <p:spPr>
          <a:xfrm>
            <a:off x="1193684" y="1617028"/>
            <a:ext cx="6691544" cy="5132387"/>
          </a:xfrm>
          <a:prstGeom prst="rect">
            <a:avLst/>
          </a:prstGeom>
        </p:spPr>
      </p:pic>
    </p:spTree>
    <p:extLst>
      <p:ext uri="{BB962C8B-B14F-4D97-AF65-F5344CB8AC3E}">
        <p14:creationId xmlns:p14="http://schemas.microsoft.com/office/powerpoint/2010/main" val="3825674975"/>
      </p:ext>
    </p:extLst>
  </p:cSld>
  <p:clrMapOvr>
    <a:masterClrMapping/>
  </p:clrMapOvr>
  <p:transition spd="med"/>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63575" y="1056266"/>
            <a:ext cx="8042276" cy="703954"/>
          </a:xfrm>
        </p:spPr>
        <p:txBody>
          <a:bodyPr/>
          <a:lstStyle/>
          <a:p>
            <a:r>
              <a:rPr lang="en-US" sz="3600" dirty="0"/>
              <a:t>Modifying the Hello and Dead Intervals</a:t>
            </a:r>
          </a:p>
        </p:txBody>
      </p:sp>
      <p:pic>
        <p:nvPicPr>
          <p:cNvPr id="2" name="Content Placeholder 1"/>
          <p:cNvPicPr>
            <a:picLocks noGrp="1" noChangeAspect="1"/>
          </p:cNvPicPr>
          <p:nvPr>
            <p:ph idx="1"/>
          </p:nvPr>
        </p:nvPicPr>
        <p:blipFill>
          <a:blip r:embed="rId3"/>
          <a:stretch>
            <a:fillRect/>
          </a:stretch>
        </p:blipFill>
        <p:spPr>
          <a:xfrm>
            <a:off x="279400" y="2994161"/>
            <a:ext cx="8520113" cy="1509440"/>
          </a:xfrm>
          <a:prstGeom prst="rect">
            <a:avLst/>
          </a:prstGeom>
        </p:spPr>
      </p:pic>
    </p:spTree>
    <p:extLst>
      <p:ext uri="{BB962C8B-B14F-4D97-AF65-F5344CB8AC3E}">
        <p14:creationId xmlns:p14="http://schemas.microsoft.com/office/powerpoint/2010/main" val="2180595475"/>
      </p:ext>
    </p:extLst>
  </p:cSld>
  <p:clrMapOvr>
    <a:masterClrMapping/>
  </p:clrMapOvr>
  <p:transition spd="med"/>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614174"/>
            <a:ext cx="8521700" cy="740664"/>
          </a:xfrm>
        </p:spPr>
        <p:txBody>
          <a:bodyPr>
            <a:normAutofit/>
          </a:bodyPr>
          <a:lstStyle/>
          <a:p>
            <a:r>
              <a:rPr lang="en-US" sz="2400" dirty="0"/>
              <a:t>OSPF over NBMA Topology Summary</a:t>
            </a:r>
          </a:p>
        </p:txBody>
      </p:sp>
      <p:graphicFrame>
        <p:nvGraphicFramePr>
          <p:cNvPr id="6" name="Table Placeholder 5"/>
          <p:cNvGraphicFramePr>
            <a:graphicFrameLocks noGrp="1"/>
          </p:cNvGraphicFramePr>
          <p:nvPr>
            <p:ph type="tbl" idx="1"/>
            <p:extLst/>
          </p:nvPr>
        </p:nvGraphicFramePr>
        <p:xfrm>
          <a:off x="279400" y="1414995"/>
          <a:ext cx="8447740" cy="5408715"/>
        </p:xfrm>
        <a:graphic>
          <a:graphicData uri="http://schemas.openxmlformats.org/drawingml/2006/table">
            <a:tbl>
              <a:tblPr firstRow="1" bandRow="1">
                <a:tableStyleId>{5C22544A-7EE6-4342-B048-85BDC9FD1C3A}</a:tableStyleId>
              </a:tblPr>
              <a:tblGrid>
                <a:gridCol w="1206820">
                  <a:extLst>
                    <a:ext uri="{9D8B030D-6E8A-4147-A177-3AD203B41FA5}">
                      <a16:colId xmlns:a16="http://schemas.microsoft.com/office/drawing/2014/main" val="20000"/>
                    </a:ext>
                  </a:extLst>
                </a:gridCol>
                <a:gridCol w="1206820">
                  <a:extLst>
                    <a:ext uri="{9D8B030D-6E8A-4147-A177-3AD203B41FA5}">
                      <a16:colId xmlns:a16="http://schemas.microsoft.com/office/drawing/2014/main" val="20001"/>
                    </a:ext>
                  </a:extLst>
                </a:gridCol>
                <a:gridCol w="1206820">
                  <a:extLst>
                    <a:ext uri="{9D8B030D-6E8A-4147-A177-3AD203B41FA5}">
                      <a16:colId xmlns:a16="http://schemas.microsoft.com/office/drawing/2014/main" val="20002"/>
                    </a:ext>
                  </a:extLst>
                </a:gridCol>
                <a:gridCol w="1021764">
                  <a:extLst>
                    <a:ext uri="{9D8B030D-6E8A-4147-A177-3AD203B41FA5}">
                      <a16:colId xmlns:a16="http://schemas.microsoft.com/office/drawing/2014/main" val="20003"/>
                    </a:ext>
                  </a:extLst>
                </a:gridCol>
                <a:gridCol w="1391876">
                  <a:extLst>
                    <a:ext uri="{9D8B030D-6E8A-4147-A177-3AD203B41FA5}">
                      <a16:colId xmlns:a16="http://schemas.microsoft.com/office/drawing/2014/main" val="20004"/>
                    </a:ext>
                  </a:extLst>
                </a:gridCol>
                <a:gridCol w="840335">
                  <a:extLst>
                    <a:ext uri="{9D8B030D-6E8A-4147-A177-3AD203B41FA5}">
                      <a16:colId xmlns:a16="http://schemas.microsoft.com/office/drawing/2014/main" val="20005"/>
                    </a:ext>
                  </a:extLst>
                </a:gridCol>
                <a:gridCol w="1573305">
                  <a:extLst>
                    <a:ext uri="{9D8B030D-6E8A-4147-A177-3AD203B41FA5}">
                      <a16:colId xmlns:a16="http://schemas.microsoft.com/office/drawing/2014/main" val="20006"/>
                    </a:ext>
                  </a:extLst>
                </a:gridCol>
              </a:tblGrid>
              <a:tr h="637334">
                <a:tc>
                  <a:txBody>
                    <a:bodyPr/>
                    <a:lstStyle/>
                    <a:p>
                      <a:pPr marL="0" marR="0" algn="ctr">
                        <a:lnSpc>
                          <a:spcPts val="1100"/>
                        </a:lnSpc>
                        <a:spcBef>
                          <a:spcPts val="0"/>
                        </a:spcBef>
                        <a:spcAft>
                          <a:spcPts val="0"/>
                        </a:spcAft>
                      </a:pPr>
                      <a:r>
                        <a:rPr lang="en-US" sz="1200" b="1" dirty="0"/>
                        <a:t>OSPF Mode</a:t>
                      </a:r>
                      <a:endParaRPr lang="en-US" sz="1200" b="1" dirty="0">
                        <a:solidFill>
                          <a:srgbClr val="000000"/>
                        </a:solidFill>
                        <a:latin typeface="Arial"/>
                        <a:ea typeface="SimSun"/>
                      </a:endParaRPr>
                    </a:p>
                  </a:txBody>
                  <a:tcPr marL="64736" marR="64736" marT="0" marB="0" anchor="ctr"/>
                </a:tc>
                <a:tc>
                  <a:txBody>
                    <a:bodyPr/>
                    <a:lstStyle/>
                    <a:p>
                      <a:pPr marL="0" marR="0" algn="ctr">
                        <a:lnSpc>
                          <a:spcPts val="1100"/>
                        </a:lnSpc>
                        <a:spcBef>
                          <a:spcPts val="0"/>
                        </a:spcBef>
                        <a:spcAft>
                          <a:spcPts val="0"/>
                        </a:spcAft>
                      </a:pPr>
                      <a:r>
                        <a:rPr lang="en-US" sz="1200" b="1" dirty="0"/>
                        <a:t>NBMA Preferred Topology</a:t>
                      </a:r>
                      <a:endParaRPr lang="en-US" sz="1200" b="1" dirty="0">
                        <a:solidFill>
                          <a:srgbClr val="000000"/>
                        </a:solidFill>
                        <a:latin typeface="Arial"/>
                        <a:ea typeface="SimSun"/>
                      </a:endParaRPr>
                    </a:p>
                  </a:txBody>
                  <a:tcPr marL="64736" marR="64736" marT="0" marB="0" anchor="ctr"/>
                </a:tc>
                <a:tc>
                  <a:txBody>
                    <a:bodyPr/>
                    <a:lstStyle/>
                    <a:p>
                      <a:pPr marL="0" marR="0" algn="ctr">
                        <a:lnSpc>
                          <a:spcPts val="1100"/>
                        </a:lnSpc>
                        <a:spcBef>
                          <a:spcPts val="0"/>
                        </a:spcBef>
                        <a:spcAft>
                          <a:spcPts val="0"/>
                        </a:spcAft>
                      </a:pPr>
                      <a:r>
                        <a:rPr lang="en-US" sz="1200" b="1" dirty="0"/>
                        <a:t>Subnet Address</a:t>
                      </a:r>
                      <a:endParaRPr lang="en-US" sz="1200" b="1" dirty="0">
                        <a:solidFill>
                          <a:srgbClr val="000000"/>
                        </a:solidFill>
                        <a:latin typeface="Arial"/>
                        <a:ea typeface="SimSun"/>
                      </a:endParaRPr>
                    </a:p>
                  </a:txBody>
                  <a:tcPr marL="64736" marR="64736" marT="0" marB="0" anchor="ctr"/>
                </a:tc>
                <a:tc>
                  <a:txBody>
                    <a:bodyPr/>
                    <a:lstStyle/>
                    <a:p>
                      <a:pPr marL="0" marR="0" algn="ctr">
                        <a:lnSpc>
                          <a:spcPts val="1100"/>
                        </a:lnSpc>
                        <a:spcBef>
                          <a:spcPts val="0"/>
                        </a:spcBef>
                        <a:spcAft>
                          <a:spcPts val="0"/>
                        </a:spcAft>
                      </a:pPr>
                      <a:r>
                        <a:rPr lang="en-US" sz="1200" b="1" dirty="0"/>
                        <a:t>Hello Timer</a:t>
                      </a:r>
                      <a:endParaRPr lang="en-US" sz="1200" b="1" dirty="0">
                        <a:solidFill>
                          <a:srgbClr val="000000"/>
                        </a:solidFill>
                        <a:latin typeface="Arial"/>
                        <a:ea typeface="SimSun"/>
                      </a:endParaRPr>
                    </a:p>
                  </a:txBody>
                  <a:tcPr marL="64736" marR="64736" marT="0" marB="0" anchor="ctr"/>
                </a:tc>
                <a:tc>
                  <a:txBody>
                    <a:bodyPr/>
                    <a:lstStyle/>
                    <a:p>
                      <a:pPr marL="0" marR="0" algn="ctr">
                        <a:lnSpc>
                          <a:spcPts val="1100"/>
                        </a:lnSpc>
                        <a:spcBef>
                          <a:spcPts val="0"/>
                        </a:spcBef>
                        <a:spcAft>
                          <a:spcPts val="0"/>
                        </a:spcAft>
                      </a:pPr>
                      <a:r>
                        <a:rPr lang="en-US" sz="1200" b="1" dirty="0"/>
                        <a:t>Adjacency</a:t>
                      </a:r>
                      <a:endParaRPr lang="en-US" sz="1200" b="1" dirty="0">
                        <a:solidFill>
                          <a:srgbClr val="000000"/>
                        </a:solidFill>
                        <a:latin typeface="Arial"/>
                        <a:ea typeface="SimSun"/>
                      </a:endParaRPr>
                    </a:p>
                  </a:txBody>
                  <a:tcPr marL="64736" marR="64736" marT="0" marB="0" anchor="ctr"/>
                </a:tc>
                <a:tc>
                  <a:txBody>
                    <a:bodyPr/>
                    <a:lstStyle/>
                    <a:p>
                      <a:pPr marL="0" marR="0" algn="ctr">
                        <a:lnSpc>
                          <a:spcPts val="1100"/>
                        </a:lnSpc>
                        <a:spcBef>
                          <a:spcPts val="0"/>
                        </a:spcBef>
                        <a:spcAft>
                          <a:spcPts val="0"/>
                        </a:spcAft>
                      </a:pPr>
                      <a:r>
                        <a:rPr lang="en-US" sz="1200" b="1" dirty="0"/>
                        <a:t>RFC or Cisco</a:t>
                      </a:r>
                      <a:endParaRPr lang="en-US" sz="1200" b="1" dirty="0">
                        <a:solidFill>
                          <a:srgbClr val="000000"/>
                        </a:solidFill>
                        <a:latin typeface="Arial"/>
                        <a:ea typeface="SimSun"/>
                      </a:endParaRPr>
                    </a:p>
                  </a:txBody>
                  <a:tcPr marL="64736" marR="64736" marT="0" marB="0" anchor="ctr"/>
                </a:tc>
                <a:tc>
                  <a:txBody>
                    <a:bodyPr/>
                    <a:lstStyle/>
                    <a:p>
                      <a:pPr marL="0" marR="0" algn="l">
                        <a:lnSpc>
                          <a:spcPts val="1100"/>
                        </a:lnSpc>
                        <a:spcBef>
                          <a:spcPts val="0"/>
                        </a:spcBef>
                        <a:spcAft>
                          <a:spcPts val="0"/>
                        </a:spcAft>
                      </a:pPr>
                      <a:r>
                        <a:rPr lang="en-US" sz="1200" b="1" dirty="0"/>
                        <a:t>Example</a:t>
                      </a:r>
                      <a:endParaRPr lang="en-US" sz="1200" b="1" dirty="0">
                        <a:solidFill>
                          <a:srgbClr val="000000"/>
                        </a:solidFill>
                        <a:latin typeface="Arial"/>
                        <a:ea typeface="SimSun"/>
                      </a:endParaRPr>
                    </a:p>
                  </a:txBody>
                  <a:tcPr marL="64736" marR="64736" marT="0" marB="0" anchor="ctr"/>
                </a:tc>
                <a:extLst>
                  <a:ext uri="{0D108BD9-81ED-4DB2-BD59-A6C34878D82A}">
                    <a16:rowId xmlns:a16="http://schemas.microsoft.com/office/drawing/2014/main" val="10000"/>
                  </a:ext>
                </a:extLst>
              </a:tr>
              <a:tr h="581149">
                <a:tc>
                  <a:txBody>
                    <a:bodyPr/>
                    <a:lstStyle/>
                    <a:p>
                      <a:pPr marL="0" marR="0" algn="ctr">
                        <a:lnSpc>
                          <a:spcPts val="1200"/>
                        </a:lnSpc>
                        <a:spcBef>
                          <a:spcPts val="0"/>
                        </a:spcBef>
                        <a:spcAft>
                          <a:spcPts val="0"/>
                        </a:spcAft>
                      </a:pPr>
                      <a:r>
                        <a:rPr lang="en-US" sz="1200" b="1" dirty="0"/>
                        <a:t>Non-broadcast</a:t>
                      </a:r>
                      <a:endParaRPr lang="en-US" sz="1200" b="1"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Full or partial mesh</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Same</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30 sec</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300"/>
                        </a:spcAft>
                      </a:pPr>
                      <a:r>
                        <a:rPr lang="en-US" sz="1200"/>
                        <a:t>Manual configuration</a:t>
                      </a:r>
                    </a:p>
                    <a:p>
                      <a:pPr marL="0" marR="0" algn="ctr">
                        <a:lnSpc>
                          <a:spcPts val="1200"/>
                        </a:lnSpc>
                        <a:spcBef>
                          <a:spcPts val="0"/>
                        </a:spcBef>
                        <a:spcAft>
                          <a:spcPts val="0"/>
                        </a:spcAft>
                      </a:pPr>
                      <a:r>
                        <a:rPr lang="en-US" sz="1200"/>
                        <a:t>DR/BDR elected</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RFC</a:t>
                      </a:r>
                      <a:endParaRPr lang="en-US" sz="1200" dirty="0">
                        <a:solidFill>
                          <a:srgbClr val="000000"/>
                        </a:solidFill>
                        <a:latin typeface="Arial"/>
                        <a:ea typeface="SimSun"/>
                      </a:endParaRPr>
                    </a:p>
                  </a:txBody>
                  <a:tcPr marL="64736" marR="64736" marT="0" marB="0" anchor="ctr"/>
                </a:tc>
                <a:tc>
                  <a:txBody>
                    <a:bodyPr/>
                    <a:lstStyle/>
                    <a:p>
                      <a:pPr marL="0" marR="0">
                        <a:lnSpc>
                          <a:spcPts val="1200"/>
                        </a:lnSpc>
                        <a:spcBef>
                          <a:spcPts val="0"/>
                        </a:spcBef>
                        <a:spcAft>
                          <a:spcPts val="0"/>
                        </a:spcAft>
                      </a:pPr>
                      <a:r>
                        <a:rPr lang="en-US" sz="1200" dirty="0"/>
                        <a:t>Frame Relay configured on a serial interface</a:t>
                      </a:r>
                      <a:endParaRPr lang="en-US" sz="1200" dirty="0">
                        <a:solidFill>
                          <a:srgbClr val="000000"/>
                        </a:solidFill>
                        <a:latin typeface="Arial"/>
                        <a:ea typeface="SimSun"/>
                      </a:endParaRPr>
                    </a:p>
                  </a:txBody>
                  <a:tcPr marL="64736" marR="64736" marT="0" marB="0" anchor="ctr"/>
                </a:tc>
                <a:extLst>
                  <a:ext uri="{0D108BD9-81ED-4DB2-BD59-A6C34878D82A}">
                    <a16:rowId xmlns:a16="http://schemas.microsoft.com/office/drawing/2014/main" val="10001"/>
                  </a:ext>
                </a:extLst>
              </a:tr>
              <a:tr h="1430520">
                <a:tc>
                  <a:txBody>
                    <a:bodyPr/>
                    <a:lstStyle/>
                    <a:p>
                      <a:pPr marL="0" marR="0" algn="ctr">
                        <a:lnSpc>
                          <a:spcPts val="1200"/>
                        </a:lnSpc>
                        <a:spcBef>
                          <a:spcPts val="0"/>
                        </a:spcBef>
                        <a:spcAft>
                          <a:spcPts val="0"/>
                        </a:spcAft>
                      </a:pPr>
                      <a:r>
                        <a:rPr lang="en-US" sz="1200" b="1" dirty="0"/>
                        <a:t>Point-to- multipoint</a:t>
                      </a:r>
                      <a:endParaRPr lang="en-US" sz="1200" b="1"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Partial mesh or star</a:t>
                      </a:r>
                      <a:endParaRPr lang="en-US" sz="1200"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Same</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30 sec</a:t>
                      </a:r>
                      <a:endParaRPr lang="en-US" sz="1200"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300"/>
                        </a:spcAft>
                      </a:pPr>
                      <a:r>
                        <a:rPr lang="en-US" sz="1200"/>
                        <a:t>Automatic</a:t>
                      </a:r>
                    </a:p>
                    <a:p>
                      <a:pPr marL="0" marR="0" algn="ctr">
                        <a:lnSpc>
                          <a:spcPts val="1200"/>
                        </a:lnSpc>
                        <a:spcBef>
                          <a:spcPts val="0"/>
                        </a:spcBef>
                        <a:spcAft>
                          <a:spcPts val="0"/>
                        </a:spcAft>
                      </a:pPr>
                      <a:r>
                        <a:rPr lang="en-US" sz="1200"/>
                        <a:t>No DR/BDR</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RFC</a:t>
                      </a:r>
                      <a:endParaRPr lang="en-US" sz="1200">
                        <a:solidFill>
                          <a:srgbClr val="000000"/>
                        </a:solidFill>
                        <a:latin typeface="Arial"/>
                        <a:ea typeface="SimSun"/>
                      </a:endParaRPr>
                    </a:p>
                  </a:txBody>
                  <a:tcPr marL="64736" marR="64736" marT="0" marB="0" anchor="ctr"/>
                </a:tc>
                <a:tc>
                  <a:txBody>
                    <a:bodyPr/>
                    <a:lstStyle/>
                    <a:p>
                      <a:pPr marL="0" marR="0">
                        <a:lnSpc>
                          <a:spcPts val="1200"/>
                        </a:lnSpc>
                        <a:spcBef>
                          <a:spcPts val="0"/>
                        </a:spcBef>
                        <a:spcAft>
                          <a:spcPts val="0"/>
                        </a:spcAft>
                      </a:pPr>
                      <a:r>
                        <a:rPr lang="en-US" sz="1200" dirty="0"/>
                        <a:t>OSPF over Frame Relay mode that eliminates the need for a DR; used when VCs support multicast and broadcast</a:t>
                      </a:r>
                      <a:endParaRPr lang="en-US" sz="1200" dirty="0">
                        <a:solidFill>
                          <a:srgbClr val="000000"/>
                        </a:solidFill>
                        <a:latin typeface="Arial"/>
                        <a:ea typeface="SimSun"/>
                      </a:endParaRPr>
                    </a:p>
                  </a:txBody>
                  <a:tcPr marL="64736" marR="64736" marT="0" marB="0" anchor="ctr"/>
                </a:tc>
                <a:extLst>
                  <a:ext uri="{0D108BD9-81ED-4DB2-BD59-A6C34878D82A}">
                    <a16:rowId xmlns:a16="http://schemas.microsoft.com/office/drawing/2014/main" val="10002"/>
                  </a:ext>
                </a:extLst>
              </a:tr>
              <a:tr h="1609335">
                <a:tc>
                  <a:txBody>
                    <a:bodyPr/>
                    <a:lstStyle/>
                    <a:p>
                      <a:pPr marL="0" marR="0" algn="ctr">
                        <a:lnSpc>
                          <a:spcPts val="1200"/>
                        </a:lnSpc>
                        <a:spcBef>
                          <a:spcPts val="0"/>
                        </a:spcBef>
                        <a:spcAft>
                          <a:spcPts val="0"/>
                        </a:spcAft>
                      </a:pPr>
                      <a:r>
                        <a:rPr lang="en-US" sz="1200" b="1" dirty="0"/>
                        <a:t>Point-to-multipoint </a:t>
                      </a:r>
                      <a:r>
                        <a:rPr lang="en-US" sz="1200" b="1" dirty="0" err="1"/>
                        <a:t>nonbroadcast</a:t>
                      </a:r>
                      <a:endParaRPr lang="en-US" sz="1200" b="1"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Partial mesh or star</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Same</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30 sec</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300"/>
                        </a:spcAft>
                      </a:pPr>
                      <a:r>
                        <a:rPr lang="en-US" sz="1200"/>
                        <a:t>Manual configuration </a:t>
                      </a:r>
                    </a:p>
                    <a:p>
                      <a:pPr marL="0" marR="0" algn="ctr">
                        <a:lnSpc>
                          <a:spcPts val="1200"/>
                        </a:lnSpc>
                        <a:spcBef>
                          <a:spcPts val="0"/>
                        </a:spcBef>
                        <a:spcAft>
                          <a:spcPts val="0"/>
                        </a:spcAft>
                      </a:pPr>
                      <a:r>
                        <a:rPr lang="en-US" sz="1200"/>
                        <a:t>No DR/BDR</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Cisco</a:t>
                      </a:r>
                      <a:endParaRPr lang="en-US" sz="1200">
                        <a:solidFill>
                          <a:srgbClr val="000000"/>
                        </a:solidFill>
                        <a:latin typeface="Arial"/>
                        <a:ea typeface="SimSun"/>
                      </a:endParaRPr>
                    </a:p>
                  </a:txBody>
                  <a:tcPr marL="64736" marR="64736" marT="0" marB="0" anchor="ctr"/>
                </a:tc>
                <a:tc>
                  <a:txBody>
                    <a:bodyPr/>
                    <a:lstStyle/>
                    <a:p>
                      <a:pPr marL="0" marR="0">
                        <a:lnSpc>
                          <a:spcPts val="1200"/>
                        </a:lnSpc>
                        <a:spcBef>
                          <a:spcPts val="0"/>
                        </a:spcBef>
                        <a:spcAft>
                          <a:spcPts val="0"/>
                        </a:spcAft>
                      </a:pPr>
                      <a:r>
                        <a:rPr lang="en-US" sz="1200" dirty="0"/>
                        <a:t>OSPF over Frame Relay mode that eliminates the need for a DR; used when VCs do not support multicast and broadcast</a:t>
                      </a:r>
                      <a:endParaRPr lang="en-US" sz="1200" dirty="0">
                        <a:solidFill>
                          <a:srgbClr val="000000"/>
                        </a:solidFill>
                        <a:latin typeface="Arial"/>
                        <a:ea typeface="SimSun"/>
                      </a:endParaRPr>
                    </a:p>
                  </a:txBody>
                  <a:tcPr marL="64736" marR="64736" marT="0" marB="0" anchor="ctr"/>
                </a:tc>
                <a:extLst>
                  <a:ext uri="{0D108BD9-81ED-4DB2-BD59-A6C34878D82A}">
                    <a16:rowId xmlns:a16="http://schemas.microsoft.com/office/drawing/2014/main" val="10003"/>
                  </a:ext>
                </a:extLst>
              </a:tr>
              <a:tr h="435117">
                <a:tc>
                  <a:txBody>
                    <a:bodyPr/>
                    <a:lstStyle/>
                    <a:p>
                      <a:pPr marL="0" marR="0" algn="ctr">
                        <a:lnSpc>
                          <a:spcPts val="1200"/>
                        </a:lnSpc>
                        <a:spcBef>
                          <a:spcPts val="0"/>
                        </a:spcBef>
                        <a:spcAft>
                          <a:spcPts val="0"/>
                        </a:spcAft>
                      </a:pPr>
                      <a:r>
                        <a:rPr lang="en-US" sz="1200" b="1" dirty="0"/>
                        <a:t>Broadcast</a:t>
                      </a:r>
                      <a:endParaRPr lang="en-US" sz="1200" b="1"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Full or partial mesh</a:t>
                      </a:r>
                      <a:endParaRPr lang="en-US" sz="1200"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Same</a:t>
                      </a:r>
                      <a:endParaRPr lang="en-US" sz="1200"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10 sec</a:t>
                      </a:r>
                      <a:endParaRPr lang="en-US" sz="1200"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300"/>
                        </a:spcAft>
                      </a:pPr>
                      <a:r>
                        <a:rPr lang="en-US" sz="1200" dirty="0"/>
                        <a:t>Automatic</a:t>
                      </a:r>
                    </a:p>
                    <a:p>
                      <a:pPr marL="0" marR="0" algn="ctr">
                        <a:lnSpc>
                          <a:spcPts val="1200"/>
                        </a:lnSpc>
                        <a:spcBef>
                          <a:spcPts val="0"/>
                        </a:spcBef>
                        <a:spcAft>
                          <a:spcPts val="0"/>
                        </a:spcAft>
                      </a:pPr>
                      <a:r>
                        <a:rPr lang="en-US" sz="1200" dirty="0"/>
                        <a:t>DR/BDR elected</a:t>
                      </a:r>
                      <a:endParaRPr lang="en-US" sz="1200"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Cisco</a:t>
                      </a:r>
                      <a:endParaRPr lang="en-US" sz="1200" dirty="0">
                        <a:solidFill>
                          <a:srgbClr val="000000"/>
                        </a:solidFill>
                        <a:latin typeface="Arial"/>
                        <a:ea typeface="SimSun"/>
                      </a:endParaRPr>
                    </a:p>
                  </a:txBody>
                  <a:tcPr marL="64736" marR="64736" marT="0" marB="0" anchor="ctr"/>
                </a:tc>
                <a:tc>
                  <a:txBody>
                    <a:bodyPr/>
                    <a:lstStyle/>
                    <a:p>
                      <a:pPr marL="0" marR="0">
                        <a:lnSpc>
                          <a:spcPts val="1200"/>
                        </a:lnSpc>
                        <a:spcBef>
                          <a:spcPts val="0"/>
                        </a:spcBef>
                        <a:spcAft>
                          <a:spcPts val="0"/>
                        </a:spcAft>
                      </a:pPr>
                      <a:r>
                        <a:rPr lang="en-US" sz="1200" dirty="0"/>
                        <a:t>LAN interface such as Ethernet</a:t>
                      </a:r>
                      <a:endParaRPr lang="en-US" sz="1200" dirty="0">
                        <a:solidFill>
                          <a:srgbClr val="000000"/>
                        </a:solidFill>
                        <a:latin typeface="Arial"/>
                        <a:ea typeface="SimSun"/>
                      </a:endParaRPr>
                    </a:p>
                  </a:txBody>
                  <a:tcPr marL="64736" marR="64736" marT="0" marB="0" anchor="ctr"/>
                </a:tc>
                <a:extLst>
                  <a:ext uri="{0D108BD9-81ED-4DB2-BD59-A6C34878D82A}">
                    <a16:rowId xmlns:a16="http://schemas.microsoft.com/office/drawing/2014/main" val="10004"/>
                  </a:ext>
                </a:extLst>
              </a:tr>
              <a:tr h="715260">
                <a:tc>
                  <a:txBody>
                    <a:bodyPr/>
                    <a:lstStyle/>
                    <a:p>
                      <a:pPr marL="0" marR="0" algn="ctr">
                        <a:lnSpc>
                          <a:spcPts val="1200"/>
                        </a:lnSpc>
                        <a:spcBef>
                          <a:spcPts val="0"/>
                        </a:spcBef>
                        <a:spcAft>
                          <a:spcPts val="0"/>
                        </a:spcAft>
                      </a:pPr>
                      <a:r>
                        <a:rPr lang="en-US" sz="1200" b="1" dirty="0"/>
                        <a:t>Point-to-point</a:t>
                      </a:r>
                      <a:endParaRPr lang="en-US" sz="1200" b="1" dirty="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Partial mesh or star, using subinterfaces</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spc="-15"/>
                        <a:t>Different for each subinterface</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a:t>10 sec</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300"/>
                        </a:spcAft>
                      </a:pPr>
                      <a:r>
                        <a:rPr lang="en-US" sz="1200"/>
                        <a:t>Automatic</a:t>
                      </a:r>
                    </a:p>
                    <a:p>
                      <a:pPr marL="0" marR="0" algn="ctr">
                        <a:lnSpc>
                          <a:spcPts val="1200"/>
                        </a:lnSpc>
                        <a:spcBef>
                          <a:spcPts val="0"/>
                        </a:spcBef>
                        <a:spcAft>
                          <a:spcPts val="0"/>
                        </a:spcAft>
                      </a:pPr>
                      <a:r>
                        <a:rPr lang="en-US" sz="1200"/>
                        <a:t>No DR/BDR</a:t>
                      </a:r>
                      <a:endParaRPr lang="en-US" sz="1200">
                        <a:solidFill>
                          <a:srgbClr val="000000"/>
                        </a:solidFill>
                        <a:latin typeface="Arial"/>
                        <a:ea typeface="SimSun"/>
                      </a:endParaRPr>
                    </a:p>
                  </a:txBody>
                  <a:tcPr marL="64736" marR="64736" marT="0" marB="0" anchor="ctr"/>
                </a:tc>
                <a:tc>
                  <a:txBody>
                    <a:bodyPr/>
                    <a:lstStyle/>
                    <a:p>
                      <a:pPr marL="0" marR="0" algn="ctr">
                        <a:lnSpc>
                          <a:spcPts val="1200"/>
                        </a:lnSpc>
                        <a:spcBef>
                          <a:spcPts val="0"/>
                        </a:spcBef>
                        <a:spcAft>
                          <a:spcPts val="0"/>
                        </a:spcAft>
                      </a:pPr>
                      <a:r>
                        <a:rPr lang="en-US" sz="1200" dirty="0"/>
                        <a:t>Cisco</a:t>
                      </a:r>
                      <a:endParaRPr lang="en-US" sz="1200" dirty="0">
                        <a:solidFill>
                          <a:srgbClr val="000000"/>
                        </a:solidFill>
                        <a:latin typeface="Arial"/>
                        <a:ea typeface="SimSun"/>
                      </a:endParaRPr>
                    </a:p>
                  </a:txBody>
                  <a:tcPr marL="64736" marR="64736" marT="0" marB="0" anchor="ctr"/>
                </a:tc>
                <a:tc>
                  <a:txBody>
                    <a:bodyPr/>
                    <a:lstStyle/>
                    <a:p>
                      <a:pPr marL="0" marR="0">
                        <a:lnSpc>
                          <a:spcPts val="1200"/>
                        </a:lnSpc>
                        <a:spcBef>
                          <a:spcPts val="0"/>
                        </a:spcBef>
                        <a:spcAft>
                          <a:spcPts val="0"/>
                        </a:spcAft>
                      </a:pPr>
                      <a:r>
                        <a:rPr lang="en-US" sz="1200" dirty="0"/>
                        <a:t>Serial interface with point-to-point subinterfaces</a:t>
                      </a:r>
                      <a:endParaRPr lang="en-US" sz="1200" dirty="0">
                        <a:solidFill>
                          <a:srgbClr val="000000"/>
                        </a:solidFill>
                        <a:latin typeface="Arial"/>
                        <a:ea typeface="SimSun"/>
                      </a:endParaRPr>
                    </a:p>
                  </a:txBody>
                  <a:tcPr marL="64736" marR="64736" marT="0" marB="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04161594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OSPF LSA Types</a:t>
            </a:r>
          </a:p>
        </p:txBody>
      </p:sp>
      <p:pic>
        <p:nvPicPr>
          <p:cNvPr id="2" name="Content Placeholder 1"/>
          <p:cNvPicPr>
            <a:picLocks noGrp="1" noChangeAspect="1"/>
          </p:cNvPicPr>
          <p:nvPr>
            <p:ph idx="1"/>
          </p:nvPr>
        </p:nvPicPr>
        <p:blipFill>
          <a:blip r:embed="rId3"/>
          <a:stretch>
            <a:fillRect/>
          </a:stretch>
        </p:blipFill>
        <p:spPr>
          <a:xfrm>
            <a:off x="279400" y="1912167"/>
            <a:ext cx="8520113" cy="3673428"/>
          </a:xfrm>
          <a:prstGeom prst="rect">
            <a:avLst/>
          </a:prstGeom>
        </p:spPr>
      </p:pic>
    </p:spTree>
    <p:extLst>
      <p:ext uri="{BB962C8B-B14F-4D97-AF65-F5344CB8AC3E}">
        <p14:creationId xmlns:p14="http://schemas.microsoft.com/office/powerpoint/2010/main" val="2091012777"/>
      </p:ext>
    </p:extLst>
  </p:cSld>
  <p:clrMapOvr>
    <a:masterClrMapping/>
  </p:clrMapOvr>
  <p:transition spd="med"/>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84716"/>
            <a:ext cx="8042276" cy="1058284"/>
          </a:xfrm>
        </p:spPr>
        <p:txBody>
          <a:bodyPr/>
          <a:lstStyle/>
          <a:p>
            <a:r>
              <a:rPr lang="en-US" sz="3600" dirty="0"/>
              <a:t>OSPF LSA Types</a:t>
            </a:r>
          </a:p>
        </p:txBody>
      </p:sp>
      <p:sp>
        <p:nvSpPr>
          <p:cNvPr id="6" name="Content Placeholder 5"/>
          <p:cNvSpPr>
            <a:spLocks noGrp="1"/>
          </p:cNvSpPr>
          <p:nvPr>
            <p:ph idx="1"/>
          </p:nvPr>
        </p:nvSpPr>
        <p:spPr>
          <a:xfrm>
            <a:off x="549275" y="1243304"/>
            <a:ext cx="8042276" cy="5306786"/>
          </a:xfrm>
        </p:spPr>
        <p:txBody>
          <a:bodyPr>
            <a:normAutofit fontScale="92500" lnSpcReduction="20000"/>
          </a:bodyPr>
          <a:lstStyle/>
          <a:p>
            <a:r>
              <a:rPr lang="en-US" sz="1600" b="1" dirty="0">
                <a:solidFill>
                  <a:schemeClr val="tx1"/>
                </a:solidFill>
              </a:rPr>
              <a:t>Type 1, Router LSA: </a:t>
            </a:r>
            <a:r>
              <a:rPr lang="en-US" sz="1600" dirty="0">
                <a:solidFill>
                  <a:schemeClr val="tx1"/>
                </a:solidFill>
              </a:rPr>
              <a:t>Every router generates router link advertisements for each area to which it belongs. Router link advertisements describe the state of the router links to the area and are flooded only within that particular area. The link-state ID of the type 1 LSA is the originating router ID.</a:t>
            </a:r>
          </a:p>
          <a:p>
            <a:r>
              <a:rPr lang="en-US" sz="1600" b="1" dirty="0">
                <a:solidFill>
                  <a:schemeClr val="tx1"/>
                </a:solidFill>
              </a:rPr>
              <a:t>Type 2, Network LSA: </a:t>
            </a:r>
            <a:r>
              <a:rPr lang="en-US" sz="1600" dirty="0">
                <a:solidFill>
                  <a:schemeClr val="tx1"/>
                </a:solidFill>
              </a:rPr>
              <a:t>DRs generate network link advertisements for multi-access networks. Network link advertisements describe the set of routers that are attached to a particular </a:t>
            </a:r>
            <a:r>
              <a:rPr lang="en-US" sz="1600" dirty="0" err="1">
                <a:solidFill>
                  <a:schemeClr val="tx1"/>
                </a:solidFill>
              </a:rPr>
              <a:t>multiaccess</a:t>
            </a:r>
            <a:r>
              <a:rPr lang="en-US" sz="1600" dirty="0">
                <a:solidFill>
                  <a:schemeClr val="tx1"/>
                </a:solidFill>
              </a:rPr>
              <a:t> network. Network link advertisements are flooded in the area that contains the network. The link-state ID of the type 2 LSA is the IP interface address of the DR.</a:t>
            </a:r>
          </a:p>
          <a:p>
            <a:r>
              <a:rPr lang="en-US" sz="1600" b="1" dirty="0">
                <a:solidFill>
                  <a:schemeClr val="tx1"/>
                </a:solidFill>
              </a:rPr>
              <a:t>Type 3, Summary LSA: </a:t>
            </a:r>
            <a:r>
              <a:rPr lang="en-US" sz="1600" dirty="0">
                <a:solidFill>
                  <a:schemeClr val="tx1"/>
                </a:solidFill>
              </a:rPr>
              <a:t>An ABR takes the information that it learned in one area and describes and summarizes it for another area in the summary link advertisement. This summarization is not on by default. The link-state ID of the type 3 LSA is the destination network number.</a:t>
            </a:r>
          </a:p>
          <a:p>
            <a:r>
              <a:rPr lang="en-US" sz="1600" b="1" dirty="0">
                <a:solidFill>
                  <a:schemeClr val="tx1"/>
                </a:solidFill>
              </a:rPr>
              <a:t>Type 4, ASBR Summary LSA: </a:t>
            </a:r>
            <a:r>
              <a:rPr lang="en-US" sz="1600" dirty="0">
                <a:solidFill>
                  <a:schemeClr val="tx1"/>
                </a:solidFill>
              </a:rPr>
              <a:t>The ASBR summary link advertisement informs the rest of the OSPF domain how to get to the ASBR. The link-state ID includes the router ID of the described ASBR.</a:t>
            </a:r>
          </a:p>
          <a:p>
            <a:r>
              <a:rPr lang="en-US" sz="1600" b="1" dirty="0">
                <a:solidFill>
                  <a:schemeClr val="tx1"/>
                </a:solidFill>
              </a:rPr>
              <a:t>Type 5, Autonomous System LSA: </a:t>
            </a:r>
            <a:r>
              <a:rPr lang="en-US" sz="1600" dirty="0">
                <a:solidFill>
                  <a:schemeClr val="tx1"/>
                </a:solidFill>
              </a:rPr>
              <a:t>Autonomous system external link advertisements, which are generated by ASBRs, describe routes to destinations that are external to the autonomous system. They get flooded everywhere, except into special areas. The link-state ID of the type 5 LSA is the external network number.</a:t>
            </a:r>
          </a:p>
        </p:txBody>
      </p:sp>
    </p:spTree>
    <p:extLst>
      <p:ext uri="{BB962C8B-B14F-4D97-AF65-F5344CB8AC3E}">
        <p14:creationId xmlns:p14="http://schemas.microsoft.com/office/powerpoint/2010/main" val="2989337218"/>
      </p:ext>
    </p:extLst>
  </p:cSld>
  <p:clrMapOvr>
    <a:masterClrMapping/>
  </p:clrMapOvr>
  <p:transition spd="med"/>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600" dirty="0"/>
              <a:t>Other LSA Types </a:t>
            </a:r>
          </a:p>
        </p:txBody>
      </p:sp>
      <p:sp>
        <p:nvSpPr>
          <p:cNvPr id="6" name="Content Placeholder 5"/>
          <p:cNvSpPr>
            <a:spLocks noGrp="1"/>
          </p:cNvSpPr>
          <p:nvPr>
            <p:ph idx="1"/>
          </p:nvPr>
        </p:nvSpPr>
        <p:spPr/>
        <p:txBody>
          <a:bodyPr>
            <a:normAutofit/>
          </a:bodyPr>
          <a:lstStyle/>
          <a:p>
            <a:r>
              <a:rPr lang="en-US" b="1" dirty="0">
                <a:solidFill>
                  <a:schemeClr val="tx1"/>
                </a:solidFill>
              </a:rPr>
              <a:t>Type 6: </a:t>
            </a:r>
            <a:r>
              <a:rPr lang="en-US" dirty="0">
                <a:solidFill>
                  <a:schemeClr val="tx1"/>
                </a:solidFill>
              </a:rPr>
              <a:t>Specialized LSAs that are used in multicast OSPF applications</a:t>
            </a:r>
          </a:p>
          <a:p>
            <a:r>
              <a:rPr lang="en-US" b="1" dirty="0">
                <a:solidFill>
                  <a:schemeClr val="tx1"/>
                </a:solidFill>
              </a:rPr>
              <a:t>Type 7: </a:t>
            </a:r>
            <a:r>
              <a:rPr lang="en-US" dirty="0">
                <a:solidFill>
                  <a:schemeClr val="tx1"/>
                </a:solidFill>
              </a:rPr>
              <a:t>Used in special area type NSSA for external routes</a:t>
            </a:r>
          </a:p>
          <a:p>
            <a:r>
              <a:rPr lang="en-US" b="1" dirty="0">
                <a:solidFill>
                  <a:schemeClr val="tx1"/>
                </a:solidFill>
              </a:rPr>
              <a:t>Type 8, 9: </a:t>
            </a:r>
            <a:r>
              <a:rPr lang="en-US" dirty="0">
                <a:solidFill>
                  <a:schemeClr val="tx1"/>
                </a:solidFill>
              </a:rPr>
              <a:t>Used in OSPFv3 for link-local addresses and intra-area prefix</a:t>
            </a:r>
          </a:p>
          <a:p>
            <a:r>
              <a:rPr lang="en-US" b="1" dirty="0">
                <a:solidFill>
                  <a:schemeClr val="tx1"/>
                </a:solidFill>
              </a:rPr>
              <a:t>Type 10, 11: </a:t>
            </a:r>
            <a:r>
              <a:rPr lang="en-US" dirty="0">
                <a:solidFill>
                  <a:schemeClr val="tx1"/>
                </a:solidFill>
              </a:rPr>
              <a:t>Generic LSAs, also called </a:t>
            </a:r>
            <a:r>
              <a:rPr lang="en-US" i="1" dirty="0">
                <a:solidFill>
                  <a:schemeClr val="tx1"/>
                </a:solidFill>
              </a:rPr>
              <a:t>opaque </a:t>
            </a:r>
            <a:r>
              <a:rPr lang="en-US" dirty="0">
                <a:solidFill>
                  <a:schemeClr val="tx1"/>
                </a:solidFill>
              </a:rPr>
              <a:t>, which allow future extensions of OSPF</a:t>
            </a:r>
          </a:p>
          <a:p>
            <a:endParaRPr lang="en-US" dirty="0">
              <a:solidFill>
                <a:schemeClr val="tx1"/>
              </a:solidFill>
            </a:endParaRPr>
          </a:p>
        </p:txBody>
      </p:sp>
    </p:spTree>
    <p:extLst>
      <p:ext uri="{BB962C8B-B14F-4D97-AF65-F5344CB8AC3E}">
        <p14:creationId xmlns:p14="http://schemas.microsoft.com/office/powerpoint/2010/main" val="372496367"/>
      </p:ext>
    </p:extLst>
  </p:cSld>
  <p:clrMapOvr>
    <a:masterClrMapping/>
  </p:clrMapOvr>
  <p:transition spd="med"/>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600" dirty="0"/>
              <a:t>Periodic OSPF Database Changes</a:t>
            </a:r>
          </a:p>
        </p:txBody>
      </p:sp>
      <p:sp>
        <p:nvSpPr>
          <p:cNvPr id="6" name="Content Placeholder 5"/>
          <p:cNvSpPr>
            <a:spLocks noGrp="1"/>
          </p:cNvSpPr>
          <p:nvPr>
            <p:ph idx="1"/>
          </p:nvPr>
        </p:nvSpPr>
        <p:spPr/>
        <p:txBody>
          <a:bodyPr>
            <a:normAutofit fontScale="70000" lnSpcReduction="20000"/>
          </a:bodyPr>
          <a:lstStyle/>
          <a:p>
            <a:r>
              <a:rPr lang="en-US" dirty="0">
                <a:solidFill>
                  <a:schemeClr val="tx1"/>
                </a:solidFill>
              </a:rPr>
              <a:t>Although OSPF does not refresh routing updates periodically, it does </a:t>
            </a:r>
            <a:r>
              <a:rPr lang="en-US" dirty="0" err="1">
                <a:solidFill>
                  <a:schemeClr val="tx1"/>
                </a:solidFill>
              </a:rPr>
              <a:t>reflood</a:t>
            </a:r>
            <a:r>
              <a:rPr lang="en-US" dirty="0">
                <a:solidFill>
                  <a:schemeClr val="tx1"/>
                </a:solidFill>
              </a:rPr>
              <a:t> LSAs every 30 minutes. </a:t>
            </a:r>
          </a:p>
          <a:p>
            <a:r>
              <a:rPr lang="en-US" dirty="0">
                <a:solidFill>
                  <a:schemeClr val="tx1"/>
                </a:solidFill>
              </a:rPr>
              <a:t>Each LSA includes the link-state age variable, which counts the age of the LSA packet</a:t>
            </a:r>
          </a:p>
          <a:p>
            <a:r>
              <a:rPr lang="en-US" dirty="0">
                <a:solidFill>
                  <a:schemeClr val="tx1"/>
                </a:solidFill>
              </a:rPr>
              <a:t>In a normally operating network, you will not see the age variable with values higher than 1800 seconds.</a:t>
            </a:r>
          </a:p>
          <a:p>
            <a:r>
              <a:rPr lang="en-US" dirty="0">
                <a:solidFill>
                  <a:schemeClr val="tx1"/>
                </a:solidFill>
              </a:rPr>
              <a:t>When an LSA reaches a max age of 60 minutes in the LSDB, it is removed from the LSDB, and the router will perform a new SPF calculation</a:t>
            </a:r>
          </a:p>
          <a:p>
            <a:r>
              <a:rPr lang="en-US" dirty="0">
                <a:solidFill>
                  <a:schemeClr val="tx1"/>
                </a:solidFill>
              </a:rPr>
              <a:t>The router floods the LSA to other routers, informing them to remove the LSA as well.</a:t>
            </a:r>
          </a:p>
          <a:p>
            <a:r>
              <a:rPr lang="en-US" dirty="0">
                <a:solidFill>
                  <a:schemeClr val="tx1"/>
                </a:solidFill>
              </a:rPr>
              <a:t>Because this update is only used to refresh the LSDB, it is sometimes called a </a:t>
            </a:r>
            <a:r>
              <a:rPr lang="en-US" b="1" i="1" dirty="0">
                <a:solidFill>
                  <a:schemeClr val="tx1"/>
                </a:solidFill>
              </a:rPr>
              <a:t>paranoid update</a:t>
            </a:r>
            <a:endParaRPr lang="en-US" b="1" dirty="0">
              <a:solidFill>
                <a:schemeClr val="tx1"/>
              </a:solidFill>
            </a:endParaRPr>
          </a:p>
        </p:txBody>
      </p:sp>
    </p:spTree>
    <p:extLst>
      <p:ext uri="{BB962C8B-B14F-4D97-AF65-F5344CB8AC3E}">
        <p14:creationId xmlns:p14="http://schemas.microsoft.com/office/powerpoint/2010/main" val="211636555"/>
      </p:ext>
    </p:extLst>
  </p:cSld>
  <p:clrMapOvr>
    <a:masterClrMapping/>
  </p:clrMapOvr>
  <p:transition spd="med"/>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574715"/>
            <a:ext cx="8042276" cy="866459"/>
          </a:xfrm>
        </p:spPr>
        <p:txBody>
          <a:bodyPr/>
          <a:lstStyle/>
          <a:p>
            <a:r>
              <a:rPr lang="en-US" sz="3200" dirty="0"/>
              <a:t>Exchanging and Synchronizing LSDBs</a:t>
            </a:r>
          </a:p>
        </p:txBody>
      </p:sp>
      <p:pic>
        <p:nvPicPr>
          <p:cNvPr id="3" name="Content Placeholder 2"/>
          <p:cNvPicPr>
            <a:picLocks noGrp="1" noChangeAspect="1"/>
          </p:cNvPicPr>
          <p:nvPr>
            <p:ph idx="1"/>
          </p:nvPr>
        </p:nvPicPr>
        <p:blipFill>
          <a:blip r:embed="rId3"/>
          <a:stretch>
            <a:fillRect/>
          </a:stretch>
        </p:blipFill>
        <p:spPr>
          <a:xfrm>
            <a:off x="460405" y="1605598"/>
            <a:ext cx="8158102" cy="5132387"/>
          </a:xfrm>
          <a:prstGeom prst="rect">
            <a:avLst/>
          </a:prstGeom>
        </p:spPr>
      </p:pic>
    </p:spTree>
    <p:extLst>
      <p:ext uri="{BB962C8B-B14F-4D97-AF65-F5344CB8AC3E}">
        <p14:creationId xmlns:p14="http://schemas.microsoft.com/office/powerpoint/2010/main" val="2542011463"/>
      </p:ext>
    </p:extLst>
  </p:cSld>
  <p:clrMapOvr>
    <a:masterClrMapping/>
  </p:clrMapOvr>
  <p:transition spd="med"/>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50862" y="534958"/>
            <a:ext cx="8042276" cy="856520"/>
          </a:xfrm>
        </p:spPr>
        <p:txBody>
          <a:bodyPr/>
          <a:lstStyle/>
          <a:p>
            <a:r>
              <a:rPr lang="en-US" sz="3200" dirty="0"/>
              <a:t>Exchanging and Synchronizing LSDBs</a:t>
            </a:r>
          </a:p>
        </p:txBody>
      </p:sp>
      <p:pic>
        <p:nvPicPr>
          <p:cNvPr id="2" name="Content Placeholder 1"/>
          <p:cNvPicPr>
            <a:picLocks noGrp="1" noChangeAspect="1"/>
          </p:cNvPicPr>
          <p:nvPr>
            <p:ph idx="1"/>
          </p:nvPr>
        </p:nvPicPr>
        <p:blipFill>
          <a:blip r:embed="rId3"/>
          <a:stretch>
            <a:fillRect/>
          </a:stretch>
        </p:blipFill>
        <p:spPr>
          <a:xfrm>
            <a:off x="667787" y="1582738"/>
            <a:ext cx="7743338" cy="5132387"/>
          </a:xfrm>
          <a:prstGeom prst="rect">
            <a:avLst/>
          </a:prstGeom>
        </p:spPr>
      </p:pic>
    </p:spTree>
    <p:extLst>
      <p:ext uri="{BB962C8B-B14F-4D97-AF65-F5344CB8AC3E}">
        <p14:creationId xmlns:p14="http://schemas.microsoft.com/office/powerpoint/2010/main" val="2637839985"/>
      </p:ext>
    </p:extLst>
  </p:cSld>
  <p:clrMapOvr>
    <a:masterClrMapping/>
  </p:clrMapOvr>
  <p:transition spd="med"/>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23545" y="461907"/>
            <a:ext cx="8042276" cy="1336956"/>
          </a:xfrm>
        </p:spPr>
        <p:txBody>
          <a:bodyPr>
            <a:noAutofit/>
          </a:bodyPr>
          <a:lstStyle/>
          <a:p>
            <a:r>
              <a:rPr lang="en-US" sz="3600" dirty="0"/>
              <a:t>Synchronizing the LSDB on </a:t>
            </a:r>
            <a:r>
              <a:rPr lang="en-US" sz="3600" dirty="0" err="1"/>
              <a:t>Multiaccess</a:t>
            </a:r>
            <a:r>
              <a:rPr lang="en-US" sz="3600" dirty="0"/>
              <a:t> Networks</a:t>
            </a:r>
          </a:p>
        </p:txBody>
      </p:sp>
      <p:sp>
        <p:nvSpPr>
          <p:cNvPr id="6" name="Content Placeholder 5"/>
          <p:cNvSpPr>
            <a:spLocks noGrp="1"/>
          </p:cNvSpPr>
          <p:nvPr>
            <p:ph idx="1"/>
          </p:nvPr>
        </p:nvSpPr>
        <p:spPr>
          <a:xfrm>
            <a:off x="549275" y="1805941"/>
            <a:ext cx="8042276" cy="4343400"/>
          </a:xfrm>
        </p:spPr>
        <p:txBody>
          <a:bodyPr>
            <a:normAutofit fontScale="85000" lnSpcReduction="20000"/>
          </a:bodyPr>
          <a:lstStyle/>
          <a:p>
            <a:r>
              <a:rPr lang="en-US" sz="2000" dirty="0">
                <a:solidFill>
                  <a:schemeClr val="tx1"/>
                </a:solidFill>
              </a:rPr>
              <a:t>When routers form a neighbor relationship on a </a:t>
            </a:r>
            <a:r>
              <a:rPr lang="en-US" sz="2000" dirty="0" err="1">
                <a:solidFill>
                  <a:schemeClr val="tx1"/>
                </a:solidFill>
              </a:rPr>
              <a:t>multiaccess</a:t>
            </a:r>
            <a:r>
              <a:rPr lang="en-US" sz="2000" dirty="0">
                <a:solidFill>
                  <a:schemeClr val="tx1"/>
                </a:solidFill>
              </a:rPr>
              <a:t> segment, the DR and BDR election takes place when routers are in the 2-Way state. </a:t>
            </a:r>
          </a:p>
          <a:p>
            <a:r>
              <a:rPr lang="en-US" sz="2000" dirty="0">
                <a:solidFill>
                  <a:schemeClr val="tx1"/>
                </a:solidFill>
              </a:rPr>
              <a:t>The router with a highest OSPF priority, or highest router ID in case of a tie, is elected as a DR. Similarly, the router with the second highest priority or router ID becomes the BDR.</a:t>
            </a:r>
          </a:p>
          <a:p>
            <a:r>
              <a:rPr lang="en-US" sz="2000" dirty="0">
                <a:solidFill>
                  <a:schemeClr val="tx1"/>
                </a:solidFill>
              </a:rPr>
              <a:t>While the DR and BDR proceed in establishing the </a:t>
            </a:r>
            <a:r>
              <a:rPr lang="en-US" sz="2000" dirty="0" err="1">
                <a:solidFill>
                  <a:schemeClr val="tx1"/>
                </a:solidFill>
              </a:rPr>
              <a:t>neighborship</a:t>
            </a:r>
            <a:r>
              <a:rPr lang="en-US" sz="2000" dirty="0">
                <a:solidFill>
                  <a:schemeClr val="tx1"/>
                </a:solidFill>
              </a:rPr>
              <a:t> with all routers on the segment, other routers establish full adjacency only with the DR and BDR. </a:t>
            </a:r>
          </a:p>
          <a:p>
            <a:r>
              <a:rPr lang="en-US" sz="2000" dirty="0">
                <a:solidFill>
                  <a:schemeClr val="tx1"/>
                </a:solidFill>
              </a:rPr>
              <a:t>The neighbor state of other neighbors stays in the 2-Way state.</a:t>
            </a:r>
          </a:p>
          <a:p>
            <a:r>
              <a:rPr lang="en-US" sz="2000" dirty="0">
                <a:solidFill>
                  <a:schemeClr val="tx1"/>
                </a:solidFill>
              </a:rPr>
              <a:t>Non-DR router exchange their databases only with the DR.</a:t>
            </a:r>
          </a:p>
          <a:p>
            <a:r>
              <a:rPr lang="en-US" sz="2000" dirty="0">
                <a:solidFill>
                  <a:schemeClr val="tx1"/>
                </a:solidFill>
              </a:rPr>
              <a:t>The DR takes care to synchronize any new or changed LSAs with the rest of the routers on the segment.</a:t>
            </a:r>
          </a:p>
        </p:txBody>
      </p:sp>
    </p:spTree>
    <p:extLst>
      <p:ext uri="{BB962C8B-B14F-4D97-AF65-F5344CB8AC3E}">
        <p14:creationId xmlns:p14="http://schemas.microsoft.com/office/powerpoint/2010/main" val="4075908489"/>
      </p:ext>
    </p:extLst>
  </p:cSld>
  <p:clrMapOvr>
    <a:masterClrMapping/>
  </p:clrMapOvr>
  <p:transition spd="med"/>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546435"/>
            <a:ext cx="8042276" cy="1336956"/>
          </a:xfrm>
        </p:spPr>
        <p:txBody>
          <a:bodyPr>
            <a:noAutofit/>
          </a:bodyPr>
          <a:lstStyle/>
          <a:p>
            <a:r>
              <a:rPr lang="en-US" sz="3600" dirty="0"/>
              <a:t>Synchronizing the LSDB on </a:t>
            </a:r>
            <a:r>
              <a:rPr lang="en-US" sz="3600" dirty="0" err="1"/>
              <a:t>Multiaccess</a:t>
            </a:r>
            <a:r>
              <a:rPr lang="en-US" sz="3600" dirty="0"/>
              <a:t> Networks</a:t>
            </a:r>
          </a:p>
        </p:txBody>
      </p:sp>
      <p:pic>
        <p:nvPicPr>
          <p:cNvPr id="2" name="Content Placeholder 1"/>
          <p:cNvPicPr>
            <a:picLocks noGrp="1" noChangeAspect="1"/>
          </p:cNvPicPr>
          <p:nvPr>
            <p:ph idx="1"/>
          </p:nvPr>
        </p:nvPicPr>
        <p:blipFill>
          <a:blip r:embed="rId3"/>
          <a:stretch>
            <a:fillRect/>
          </a:stretch>
        </p:blipFill>
        <p:spPr>
          <a:xfrm>
            <a:off x="194310" y="1883391"/>
            <a:ext cx="8629650" cy="3417973"/>
          </a:xfrm>
          <a:prstGeom prst="rect">
            <a:avLst/>
          </a:prstGeom>
        </p:spPr>
      </p:pic>
    </p:spTree>
    <p:extLst>
      <p:ext uri="{BB962C8B-B14F-4D97-AF65-F5344CB8AC3E}">
        <p14:creationId xmlns:p14="http://schemas.microsoft.com/office/powerpoint/2010/main" val="3957044022"/>
      </p:ext>
    </p:extLst>
  </p:cSld>
  <p:clrMapOvr>
    <a:masterClrMapping/>
  </p:clrMapOvr>
  <p:transition spd="med"/>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600" dirty="0"/>
              <a:t>Running the SPF Algorithm</a:t>
            </a:r>
          </a:p>
        </p:txBody>
      </p:sp>
      <p:sp>
        <p:nvSpPr>
          <p:cNvPr id="6" name="Content Placeholder 5"/>
          <p:cNvSpPr>
            <a:spLocks noGrp="1"/>
          </p:cNvSpPr>
          <p:nvPr>
            <p:ph idx="1"/>
          </p:nvPr>
        </p:nvSpPr>
        <p:spPr/>
        <p:txBody>
          <a:bodyPr>
            <a:normAutofit fontScale="85000" lnSpcReduction="20000"/>
          </a:bodyPr>
          <a:lstStyle/>
          <a:p>
            <a:r>
              <a:rPr lang="en-US" dirty="0">
                <a:solidFill>
                  <a:schemeClr val="tx1"/>
                </a:solidFill>
              </a:rPr>
              <a:t>Every time there is a change in the network topology, OSPF needs to reevaluate its shortest path calculations. OSPF uses SPF to determine best paths toward destinations.</a:t>
            </a:r>
          </a:p>
          <a:p>
            <a:r>
              <a:rPr lang="en-US" dirty="0">
                <a:solidFill>
                  <a:schemeClr val="tx1"/>
                </a:solidFill>
              </a:rPr>
              <a:t>The network topology that is described in the LSDB is used as an input for calculation.</a:t>
            </a:r>
          </a:p>
          <a:p>
            <a:r>
              <a:rPr lang="en-US" dirty="0">
                <a:solidFill>
                  <a:schemeClr val="tx1"/>
                </a:solidFill>
              </a:rPr>
              <a:t>Network topology change can influence best path selection; therefore, routers must rerun SPF each time there is an intra-area topology change.</a:t>
            </a:r>
          </a:p>
          <a:p>
            <a:r>
              <a:rPr lang="en-US" dirty="0" err="1">
                <a:solidFill>
                  <a:schemeClr val="tx1"/>
                </a:solidFill>
              </a:rPr>
              <a:t>Interarea</a:t>
            </a:r>
            <a:r>
              <a:rPr lang="en-US" dirty="0">
                <a:solidFill>
                  <a:schemeClr val="tx1"/>
                </a:solidFill>
              </a:rPr>
              <a:t> changes, which are described in type 3 LSAs, do not trigger the SPF recalculation because the input information for the best path calculation remains unchanged. </a:t>
            </a:r>
          </a:p>
          <a:p>
            <a:r>
              <a:rPr lang="en-US" dirty="0">
                <a:solidFill>
                  <a:schemeClr val="tx1"/>
                </a:solidFill>
              </a:rPr>
              <a:t>The router determines the best paths for </a:t>
            </a:r>
            <a:r>
              <a:rPr lang="en-US" dirty="0" err="1">
                <a:solidFill>
                  <a:schemeClr val="tx1"/>
                </a:solidFill>
              </a:rPr>
              <a:t>interarea</a:t>
            </a:r>
            <a:r>
              <a:rPr lang="en-US" dirty="0">
                <a:solidFill>
                  <a:schemeClr val="tx1"/>
                </a:solidFill>
              </a:rPr>
              <a:t> routes based on the calculation of the best path toward the ABR. </a:t>
            </a:r>
          </a:p>
        </p:txBody>
      </p:sp>
    </p:spTree>
    <p:extLst>
      <p:ext uri="{BB962C8B-B14F-4D97-AF65-F5344CB8AC3E}">
        <p14:creationId xmlns:p14="http://schemas.microsoft.com/office/powerpoint/2010/main" val="2579137823"/>
      </p:ext>
    </p:extLst>
  </p:cSld>
  <p:clrMapOvr>
    <a:masterClrMapping/>
  </p:clrMapOvr>
  <p:transition spd="med"/>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776054"/>
            <a:ext cx="8042276" cy="1336956"/>
          </a:xfrm>
        </p:spPr>
        <p:txBody>
          <a:bodyPr>
            <a:noAutofit/>
          </a:bodyPr>
          <a:lstStyle/>
          <a:p>
            <a:r>
              <a:rPr lang="en-US" sz="3600" dirty="0"/>
              <a:t>Verifying OSPF Frequency of the SPF Algorithm</a:t>
            </a:r>
          </a:p>
        </p:txBody>
      </p:sp>
      <p:pic>
        <p:nvPicPr>
          <p:cNvPr id="3" name="Content Placeholder 2"/>
          <p:cNvPicPr>
            <a:picLocks noGrp="1" noChangeAspect="1"/>
          </p:cNvPicPr>
          <p:nvPr>
            <p:ph idx="1"/>
          </p:nvPr>
        </p:nvPicPr>
        <p:blipFill>
          <a:blip r:embed="rId3"/>
          <a:stretch>
            <a:fillRect/>
          </a:stretch>
        </p:blipFill>
        <p:spPr>
          <a:xfrm>
            <a:off x="280987" y="2227240"/>
            <a:ext cx="8520113" cy="2388189"/>
          </a:xfrm>
          <a:prstGeom prst="rect">
            <a:avLst/>
          </a:prstGeom>
        </p:spPr>
      </p:pic>
    </p:spTree>
    <p:extLst>
      <p:ext uri="{BB962C8B-B14F-4D97-AF65-F5344CB8AC3E}">
        <p14:creationId xmlns:p14="http://schemas.microsoft.com/office/powerpoint/2010/main" val="3402639532"/>
      </p:ext>
    </p:extLst>
  </p:cSld>
  <p:clrMapOvr>
    <a:masterClrMapping/>
  </p:clrMapOvr>
  <p:transition spd="med"/>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1161154"/>
          </a:xfrm>
        </p:spPr>
        <p:txBody>
          <a:bodyPr/>
          <a:lstStyle/>
          <a:p>
            <a:r>
              <a:rPr lang="en-US" sz="3600" dirty="0"/>
              <a:t>OSPF Best Path Calculation</a:t>
            </a:r>
          </a:p>
        </p:txBody>
      </p:sp>
      <p:sp>
        <p:nvSpPr>
          <p:cNvPr id="6" name="Content Placeholder 5"/>
          <p:cNvSpPr>
            <a:spLocks noGrp="1"/>
          </p:cNvSpPr>
          <p:nvPr>
            <p:ph idx="1"/>
          </p:nvPr>
        </p:nvSpPr>
        <p:spPr>
          <a:xfrm>
            <a:off x="549275" y="1600200"/>
            <a:ext cx="8042276" cy="4709159"/>
          </a:xfrm>
        </p:spPr>
        <p:txBody>
          <a:bodyPr>
            <a:normAutofit fontScale="92500" lnSpcReduction="10000"/>
          </a:bodyPr>
          <a:lstStyle/>
          <a:p>
            <a:r>
              <a:rPr lang="en-US" sz="1400" dirty="0">
                <a:solidFill>
                  <a:schemeClr val="tx1"/>
                </a:solidFill>
              </a:rPr>
              <a:t>Once LSDBs are synchronized among OSPF neighbors, each router needs to determine on its own the best paths over the network topology.</a:t>
            </a:r>
          </a:p>
          <a:p>
            <a:r>
              <a:rPr lang="en-US" sz="1400" dirty="0">
                <a:solidFill>
                  <a:schemeClr val="tx1"/>
                </a:solidFill>
              </a:rPr>
              <a:t>SPF it compares total costs of specific paths against each other. The paths with the lowest costs are selected as the best paths. </a:t>
            </a:r>
          </a:p>
          <a:p>
            <a:r>
              <a:rPr lang="en-US" sz="1400" dirty="0">
                <a:solidFill>
                  <a:schemeClr val="tx1"/>
                </a:solidFill>
              </a:rPr>
              <a:t>OSPF cost is computed automatically for each interface that is assigned into an OSPF process, using the following formula:</a:t>
            </a:r>
          </a:p>
          <a:p>
            <a:pPr marL="0" indent="0">
              <a:buNone/>
            </a:pPr>
            <a:r>
              <a:rPr lang="en-US" sz="1400" dirty="0">
                <a:solidFill>
                  <a:schemeClr val="tx1"/>
                </a:solidFill>
              </a:rPr>
              <a:t>	Cost = Reference bandwidth / Interface bandwidth</a:t>
            </a:r>
          </a:p>
          <a:p>
            <a:r>
              <a:rPr lang="en-US" sz="1400" dirty="0">
                <a:solidFill>
                  <a:schemeClr val="tx1"/>
                </a:solidFill>
              </a:rPr>
              <a:t>The cost value is a 16-bit positive number between 1 and 65,535, where a lower value is a more desirable metric. </a:t>
            </a:r>
          </a:p>
          <a:p>
            <a:r>
              <a:rPr lang="en-US" sz="1400" dirty="0">
                <a:solidFill>
                  <a:schemeClr val="tx1"/>
                </a:solidFill>
              </a:rPr>
              <a:t>Reference bandwidth is set to 100 Mbps by default.</a:t>
            </a:r>
          </a:p>
          <a:p>
            <a:r>
              <a:rPr lang="en-US" sz="1400" dirty="0">
                <a:solidFill>
                  <a:schemeClr val="tx1"/>
                </a:solidFill>
              </a:rPr>
              <a:t>On high-bandwidth links (100 Mbps and more), automatic cost assignment no longer works</a:t>
            </a:r>
          </a:p>
          <a:p>
            <a:r>
              <a:rPr lang="en-US" sz="1400" dirty="0">
                <a:solidFill>
                  <a:schemeClr val="tx1"/>
                </a:solidFill>
              </a:rPr>
              <a:t>“On these links, OSPF costs must be set manually on each interface.”</a:t>
            </a:r>
          </a:p>
          <a:p>
            <a:r>
              <a:rPr lang="en-US" sz="1400" dirty="0">
                <a:solidFill>
                  <a:schemeClr val="tx1"/>
                </a:solidFill>
              </a:rPr>
              <a:t> The OSPF cost is recomputed after every bandwidth change, and the </a:t>
            </a:r>
            <a:r>
              <a:rPr lang="en-US" sz="1400" dirty="0" err="1">
                <a:solidFill>
                  <a:schemeClr val="tx1"/>
                </a:solidFill>
              </a:rPr>
              <a:t>Dijkstra’s</a:t>
            </a:r>
            <a:r>
              <a:rPr lang="en-US" sz="1400" dirty="0">
                <a:solidFill>
                  <a:schemeClr val="tx1"/>
                </a:solidFill>
              </a:rPr>
              <a:t> algorithm determines the best path by adding all link costs along a path.</a:t>
            </a:r>
          </a:p>
        </p:txBody>
      </p:sp>
    </p:spTree>
    <p:extLst>
      <p:ext uri="{BB962C8B-B14F-4D97-AF65-F5344CB8AC3E}">
        <p14:creationId xmlns:p14="http://schemas.microsoft.com/office/powerpoint/2010/main" val="1163679880"/>
      </p:ext>
    </p:extLst>
  </p:cSld>
  <p:clrMapOvr>
    <a:masterClrMapping/>
  </p:clrMapOvr>
  <p:transition spd="med"/>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492313"/>
            <a:ext cx="8042276" cy="1336956"/>
          </a:xfrm>
        </p:spPr>
        <p:txBody>
          <a:bodyPr>
            <a:noAutofit/>
          </a:bodyPr>
          <a:lstStyle/>
          <a:p>
            <a:r>
              <a:rPr lang="en-US" sz="3600" dirty="0"/>
              <a:t>Examining the Interface Bandwidth and OSPF Cost</a:t>
            </a:r>
          </a:p>
        </p:txBody>
      </p:sp>
      <p:grpSp>
        <p:nvGrpSpPr>
          <p:cNvPr id="4" name="Group 3"/>
          <p:cNvGrpSpPr/>
          <p:nvPr/>
        </p:nvGrpSpPr>
        <p:grpSpPr>
          <a:xfrm>
            <a:off x="645426" y="1792135"/>
            <a:ext cx="7745484" cy="5065572"/>
            <a:chOff x="-351721" y="2436840"/>
            <a:chExt cx="9874738" cy="6458111"/>
          </a:xfrm>
        </p:grpSpPr>
        <p:pic>
          <p:nvPicPr>
            <p:cNvPr id="2" name="Picture 1"/>
            <p:cNvPicPr>
              <a:picLocks noChangeAspect="1"/>
            </p:cNvPicPr>
            <p:nvPr/>
          </p:nvPicPr>
          <p:blipFill>
            <a:blip r:embed="rId3"/>
            <a:stretch>
              <a:fillRect/>
            </a:stretch>
          </p:blipFill>
          <p:spPr>
            <a:xfrm>
              <a:off x="-351721" y="2436840"/>
              <a:ext cx="9847442" cy="1984320"/>
            </a:xfrm>
            <a:prstGeom prst="rect">
              <a:avLst/>
            </a:prstGeom>
          </p:spPr>
        </p:pic>
        <p:pic>
          <p:nvPicPr>
            <p:cNvPr id="3" name="Picture 2"/>
            <p:cNvPicPr>
              <a:picLocks noChangeAspect="1"/>
            </p:cNvPicPr>
            <p:nvPr/>
          </p:nvPicPr>
          <p:blipFill>
            <a:blip r:embed="rId4"/>
            <a:stretch>
              <a:fillRect/>
            </a:stretch>
          </p:blipFill>
          <p:spPr>
            <a:xfrm>
              <a:off x="-324425" y="4404790"/>
              <a:ext cx="9847442" cy="4490161"/>
            </a:xfrm>
            <a:prstGeom prst="rect">
              <a:avLst/>
            </a:prstGeom>
          </p:spPr>
        </p:pic>
      </p:grpSp>
    </p:spTree>
    <p:extLst>
      <p:ext uri="{BB962C8B-B14F-4D97-AF65-F5344CB8AC3E}">
        <p14:creationId xmlns:p14="http://schemas.microsoft.com/office/powerpoint/2010/main" val="3246277975"/>
      </p:ext>
    </p:extLst>
  </p:cSld>
  <p:clrMapOvr>
    <a:masterClrMapping/>
  </p:clrMapOvr>
  <p:transition spd="med"/>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Default OSPF Costs</a:t>
            </a:r>
          </a:p>
        </p:txBody>
      </p:sp>
      <p:pic>
        <p:nvPicPr>
          <p:cNvPr id="3" name="Content Placeholder 2"/>
          <p:cNvPicPr>
            <a:picLocks noGrp="1" noChangeAspect="1"/>
          </p:cNvPicPr>
          <p:nvPr>
            <p:ph idx="1"/>
          </p:nvPr>
        </p:nvPicPr>
        <p:blipFill>
          <a:blip r:embed="rId3"/>
          <a:stretch>
            <a:fillRect/>
          </a:stretch>
        </p:blipFill>
        <p:spPr>
          <a:xfrm>
            <a:off x="279400" y="2466743"/>
            <a:ext cx="8520113" cy="2564277"/>
          </a:xfrm>
          <a:prstGeom prst="rect">
            <a:avLst/>
          </a:prstGeom>
        </p:spPr>
      </p:pic>
    </p:spTree>
    <p:extLst>
      <p:ext uri="{BB962C8B-B14F-4D97-AF65-F5344CB8AC3E}">
        <p14:creationId xmlns:p14="http://schemas.microsoft.com/office/powerpoint/2010/main" val="2707942903"/>
      </p:ext>
    </p:extLst>
  </p:cSld>
  <p:clrMapOvr>
    <a:masterClrMapping/>
  </p:clrMapOvr>
  <p:transition spd="med"/>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644786"/>
            <a:ext cx="8042276" cy="1040130"/>
          </a:xfrm>
        </p:spPr>
        <p:txBody>
          <a:bodyPr/>
          <a:lstStyle/>
          <a:p>
            <a:r>
              <a:rPr lang="en-US" sz="3600" dirty="0"/>
              <a:t>Modifying the Reference Bandwidth</a:t>
            </a:r>
          </a:p>
        </p:txBody>
      </p:sp>
      <p:pic>
        <p:nvPicPr>
          <p:cNvPr id="2" name="Content Placeholder 1"/>
          <p:cNvPicPr>
            <a:picLocks noGrp="1" noChangeAspect="1"/>
          </p:cNvPicPr>
          <p:nvPr>
            <p:ph idx="1"/>
          </p:nvPr>
        </p:nvPicPr>
        <p:blipFill>
          <a:blip r:embed="rId3"/>
          <a:stretch>
            <a:fillRect/>
          </a:stretch>
        </p:blipFill>
        <p:spPr>
          <a:xfrm>
            <a:off x="310357" y="2086724"/>
            <a:ext cx="8520113" cy="1298646"/>
          </a:xfrm>
          <a:prstGeom prst="rect">
            <a:avLst/>
          </a:prstGeom>
        </p:spPr>
      </p:pic>
      <p:pic>
        <p:nvPicPr>
          <p:cNvPr id="3" name="Picture 2"/>
          <p:cNvPicPr>
            <a:picLocks noChangeAspect="1"/>
          </p:cNvPicPr>
          <p:nvPr/>
        </p:nvPicPr>
        <p:blipFill>
          <a:blip r:embed="rId4"/>
          <a:stretch>
            <a:fillRect/>
          </a:stretch>
        </p:blipFill>
        <p:spPr>
          <a:xfrm>
            <a:off x="310357" y="3787178"/>
            <a:ext cx="8520112" cy="2212102"/>
          </a:xfrm>
          <a:prstGeom prst="rect">
            <a:avLst/>
          </a:prstGeom>
        </p:spPr>
      </p:pic>
    </p:spTree>
    <p:extLst>
      <p:ext uri="{BB962C8B-B14F-4D97-AF65-F5344CB8AC3E}">
        <p14:creationId xmlns:p14="http://schemas.microsoft.com/office/powerpoint/2010/main" val="3171167425"/>
      </p:ext>
    </p:extLst>
  </p:cSld>
  <p:clrMapOvr>
    <a:masterClrMapping/>
  </p:clrMapOvr>
  <p:transition spd="med"/>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347606"/>
            <a:ext cx="8042276" cy="1336956"/>
          </a:xfrm>
        </p:spPr>
        <p:txBody>
          <a:bodyPr>
            <a:noAutofit/>
          </a:bodyPr>
          <a:lstStyle/>
          <a:p>
            <a:r>
              <a:rPr lang="en-US" sz="3200" dirty="0"/>
              <a:t>Changing the Interface Bandwidth and OSPF Cost</a:t>
            </a:r>
          </a:p>
        </p:txBody>
      </p:sp>
      <p:pic>
        <p:nvPicPr>
          <p:cNvPr id="4" name="Content Placeholder 3"/>
          <p:cNvPicPr>
            <a:picLocks noGrp="1" noChangeAspect="1"/>
          </p:cNvPicPr>
          <p:nvPr>
            <p:ph idx="1"/>
          </p:nvPr>
        </p:nvPicPr>
        <p:blipFill>
          <a:blip r:embed="rId3"/>
          <a:stretch>
            <a:fillRect/>
          </a:stretch>
        </p:blipFill>
        <p:spPr>
          <a:xfrm>
            <a:off x="3361371" y="2394214"/>
            <a:ext cx="5439729" cy="2346989"/>
          </a:xfrm>
          <a:prstGeom prst="rect">
            <a:avLst/>
          </a:prstGeom>
        </p:spPr>
      </p:pic>
      <p:pic>
        <p:nvPicPr>
          <p:cNvPr id="2" name="Picture 1"/>
          <p:cNvPicPr>
            <a:picLocks noChangeAspect="1"/>
          </p:cNvPicPr>
          <p:nvPr/>
        </p:nvPicPr>
        <p:blipFill>
          <a:blip r:embed="rId4"/>
          <a:stretch>
            <a:fillRect/>
          </a:stretch>
        </p:blipFill>
        <p:spPr>
          <a:xfrm>
            <a:off x="279400" y="1609047"/>
            <a:ext cx="7891730" cy="754341"/>
          </a:xfrm>
          <a:prstGeom prst="rect">
            <a:avLst/>
          </a:prstGeom>
        </p:spPr>
      </p:pic>
      <p:pic>
        <p:nvPicPr>
          <p:cNvPr id="3" name="Picture 2"/>
          <p:cNvPicPr>
            <a:picLocks noChangeAspect="1"/>
          </p:cNvPicPr>
          <p:nvPr/>
        </p:nvPicPr>
        <p:blipFill>
          <a:blip r:embed="rId5"/>
          <a:stretch>
            <a:fillRect/>
          </a:stretch>
        </p:blipFill>
        <p:spPr>
          <a:xfrm>
            <a:off x="279400" y="4734343"/>
            <a:ext cx="7932409" cy="744147"/>
          </a:xfrm>
          <a:prstGeom prst="rect">
            <a:avLst/>
          </a:prstGeom>
        </p:spPr>
      </p:pic>
      <p:pic>
        <p:nvPicPr>
          <p:cNvPr id="5" name="Picture 4"/>
          <p:cNvPicPr>
            <a:picLocks noChangeAspect="1"/>
          </p:cNvPicPr>
          <p:nvPr/>
        </p:nvPicPr>
        <p:blipFill>
          <a:blip r:embed="rId6"/>
          <a:stretch>
            <a:fillRect/>
          </a:stretch>
        </p:blipFill>
        <p:spPr>
          <a:xfrm>
            <a:off x="1611350" y="5478490"/>
            <a:ext cx="6351989" cy="1372479"/>
          </a:xfrm>
          <a:prstGeom prst="rect">
            <a:avLst/>
          </a:prstGeom>
        </p:spPr>
      </p:pic>
    </p:spTree>
    <p:extLst>
      <p:ext uri="{BB962C8B-B14F-4D97-AF65-F5344CB8AC3E}">
        <p14:creationId xmlns:p14="http://schemas.microsoft.com/office/powerpoint/2010/main" val="2128084218"/>
      </p:ext>
    </p:extLst>
  </p:cSld>
  <p:clrMapOvr>
    <a:masterClrMapping/>
  </p:clrMapOvr>
  <p:transition spd="med"/>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343803"/>
            <a:ext cx="8042276" cy="1336956"/>
          </a:xfrm>
        </p:spPr>
        <p:txBody>
          <a:bodyPr/>
          <a:lstStyle/>
          <a:p>
            <a:r>
              <a:rPr lang="en-US" sz="3200" dirty="0"/>
              <a:t>Calculating the Cost of Intra-Area Routes</a:t>
            </a:r>
          </a:p>
        </p:txBody>
      </p:sp>
      <p:sp>
        <p:nvSpPr>
          <p:cNvPr id="6" name="Content Placeholder 5"/>
          <p:cNvSpPr>
            <a:spLocks noGrp="1"/>
          </p:cNvSpPr>
          <p:nvPr>
            <p:ph idx="1"/>
          </p:nvPr>
        </p:nvSpPr>
        <p:spPr/>
        <p:txBody>
          <a:bodyPr>
            <a:normAutofit/>
          </a:bodyPr>
          <a:lstStyle/>
          <a:p>
            <a:r>
              <a:rPr lang="en-US" sz="2000" dirty="0">
                <a:solidFill>
                  <a:schemeClr val="tx1"/>
                </a:solidFill>
              </a:rPr>
              <a:t>To calculate the cost of intra-area routes, the router first analyzes OSPF database and identifies all subnets within its area. </a:t>
            </a:r>
          </a:p>
          <a:p>
            <a:r>
              <a:rPr lang="en-US" sz="2000" dirty="0">
                <a:solidFill>
                  <a:schemeClr val="tx1"/>
                </a:solidFill>
              </a:rPr>
              <a:t>For each possible route, OSPF calculates the cost to reach the destination by summing up the individual interface costs. </a:t>
            </a:r>
          </a:p>
          <a:p>
            <a:r>
              <a:rPr lang="en-US" sz="2000" dirty="0">
                <a:solidFill>
                  <a:schemeClr val="tx1"/>
                </a:solidFill>
              </a:rPr>
              <a:t>For each subnet, the route with the lowest total cost is selected as the best route.</a:t>
            </a:r>
          </a:p>
        </p:txBody>
      </p:sp>
      <p:pic>
        <p:nvPicPr>
          <p:cNvPr id="2" name="Picture 1"/>
          <p:cNvPicPr>
            <a:picLocks noChangeAspect="1"/>
          </p:cNvPicPr>
          <p:nvPr/>
        </p:nvPicPr>
        <p:blipFill>
          <a:blip r:embed="rId3"/>
          <a:stretch>
            <a:fillRect/>
          </a:stretch>
        </p:blipFill>
        <p:spPr>
          <a:xfrm>
            <a:off x="1450638" y="4382485"/>
            <a:ext cx="6177879" cy="2149036"/>
          </a:xfrm>
          <a:prstGeom prst="rect">
            <a:avLst/>
          </a:prstGeom>
        </p:spPr>
      </p:pic>
    </p:spTree>
    <p:extLst>
      <p:ext uri="{BB962C8B-B14F-4D97-AF65-F5344CB8AC3E}">
        <p14:creationId xmlns:p14="http://schemas.microsoft.com/office/powerpoint/2010/main" val="2133577835"/>
      </p:ext>
    </p:extLst>
  </p:cSld>
  <p:clrMapOvr>
    <a:masterClrMapping/>
  </p:clrMapOvr>
  <p:transition spd="med"/>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3200" dirty="0"/>
              <a:t>Calculating the Cost of </a:t>
            </a:r>
            <a:r>
              <a:rPr lang="en-US" sz="3200" dirty="0" err="1"/>
              <a:t>Interarea</a:t>
            </a:r>
            <a:r>
              <a:rPr lang="en-US" sz="3200" dirty="0"/>
              <a:t> Routes</a:t>
            </a:r>
          </a:p>
        </p:txBody>
      </p:sp>
      <p:sp>
        <p:nvSpPr>
          <p:cNvPr id="6" name="Content Placeholder 5"/>
          <p:cNvSpPr>
            <a:spLocks noGrp="1"/>
          </p:cNvSpPr>
          <p:nvPr>
            <p:ph idx="1"/>
          </p:nvPr>
        </p:nvSpPr>
        <p:spPr>
          <a:xfrm>
            <a:off x="549275" y="1534884"/>
            <a:ext cx="8042276" cy="4343400"/>
          </a:xfrm>
        </p:spPr>
        <p:txBody>
          <a:bodyPr>
            <a:normAutofit/>
          </a:bodyPr>
          <a:lstStyle/>
          <a:p>
            <a:r>
              <a:rPr lang="en-US" sz="1800" dirty="0">
                <a:solidFill>
                  <a:schemeClr val="tx1"/>
                </a:solidFill>
              </a:rPr>
              <a:t>The internal OSPF router within an area receives only summarized info about </a:t>
            </a:r>
            <a:r>
              <a:rPr lang="en-US" sz="1800" dirty="0" err="1">
                <a:solidFill>
                  <a:schemeClr val="tx1"/>
                </a:solidFill>
              </a:rPr>
              <a:t>interarea</a:t>
            </a:r>
            <a:r>
              <a:rPr lang="en-US" sz="1800" dirty="0">
                <a:solidFill>
                  <a:schemeClr val="tx1"/>
                </a:solidFill>
              </a:rPr>
              <a:t> routes. </a:t>
            </a:r>
          </a:p>
          <a:p>
            <a:r>
              <a:rPr lang="en-US" sz="1800" dirty="0">
                <a:solidFill>
                  <a:schemeClr val="tx1"/>
                </a:solidFill>
              </a:rPr>
              <a:t>As a result, the cost of an </a:t>
            </a:r>
            <a:r>
              <a:rPr lang="en-US" sz="1800" dirty="0" err="1">
                <a:solidFill>
                  <a:schemeClr val="tx1"/>
                </a:solidFill>
              </a:rPr>
              <a:t>interarea</a:t>
            </a:r>
            <a:r>
              <a:rPr lang="en-US" sz="1800" dirty="0">
                <a:solidFill>
                  <a:schemeClr val="tx1"/>
                </a:solidFill>
              </a:rPr>
              <a:t> route cannot be calculated the same way as for the intra-area routes.</a:t>
            </a:r>
          </a:p>
          <a:p>
            <a:r>
              <a:rPr lang="en-US" sz="1800" dirty="0">
                <a:solidFill>
                  <a:schemeClr val="tx1"/>
                </a:solidFill>
              </a:rPr>
              <a:t>When ABRs propagate information about the </a:t>
            </a:r>
            <a:r>
              <a:rPr lang="en-US" sz="1800" dirty="0" err="1">
                <a:solidFill>
                  <a:schemeClr val="tx1"/>
                </a:solidFill>
              </a:rPr>
              <a:t>interarea</a:t>
            </a:r>
            <a:r>
              <a:rPr lang="en-US" sz="1800" dirty="0">
                <a:solidFill>
                  <a:schemeClr val="tx1"/>
                </a:solidFill>
              </a:rPr>
              <a:t> routes with type 3 LSAs, they include their lowest cost to reach a specific subnet in the advertisement. </a:t>
            </a:r>
          </a:p>
          <a:p>
            <a:r>
              <a:rPr lang="en-US" sz="1800" dirty="0">
                <a:solidFill>
                  <a:schemeClr val="tx1"/>
                </a:solidFill>
              </a:rPr>
              <a:t>The internal router adds its cost to reach a specific ABR to the cost announced in a type 3 LSA. </a:t>
            </a:r>
          </a:p>
          <a:p>
            <a:r>
              <a:rPr lang="en-US" sz="1800" dirty="0">
                <a:solidFill>
                  <a:schemeClr val="tx1"/>
                </a:solidFill>
              </a:rPr>
              <a:t>Then it selects the route with the lowest total cost as the best route.</a:t>
            </a:r>
          </a:p>
        </p:txBody>
      </p:sp>
      <p:pic>
        <p:nvPicPr>
          <p:cNvPr id="3" name="Picture 2"/>
          <p:cNvPicPr>
            <a:picLocks noChangeAspect="1"/>
          </p:cNvPicPr>
          <p:nvPr/>
        </p:nvPicPr>
        <p:blipFill>
          <a:blip r:embed="rId3"/>
          <a:stretch>
            <a:fillRect/>
          </a:stretch>
        </p:blipFill>
        <p:spPr>
          <a:xfrm>
            <a:off x="1666218" y="5379010"/>
            <a:ext cx="5491421" cy="1440520"/>
          </a:xfrm>
          <a:prstGeom prst="rect">
            <a:avLst/>
          </a:prstGeom>
        </p:spPr>
      </p:pic>
    </p:spTree>
    <p:extLst>
      <p:ext uri="{BB962C8B-B14F-4D97-AF65-F5344CB8AC3E}">
        <p14:creationId xmlns:p14="http://schemas.microsoft.com/office/powerpoint/2010/main" val="4211055240"/>
      </p:ext>
    </p:extLst>
  </p:cSld>
  <p:clrMapOvr>
    <a:masterClrMapping/>
  </p:clrMapOvr>
  <p:transition spd="med"/>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416186"/>
            <a:ext cx="8042276" cy="1336956"/>
          </a:xfrm>
        </p:spPr>
        <p:txBody>
          <a:bodyPr>
            <a:noAutofit/>
          </a:bodyPr>
          <a:lstStyle/>
          <a:p>
            <a:r>
              <a:rPr lang="en-US" sz="3200" dirty="0"/>
              <a:t>Selecting Between Intra-Area and </a:t>
            </a:r>
            <a:r>
              <a:rPr lang="en-US" sz="3200" dirty="0" err="1"/>
              <a:t>Interarea</a:t>
            </a:r>
            <a:r>
              <a:rPr lang="en-US" sz="3200" dirty="0"/>
              <a:t> Routes</a:t>
            </a:r>
          </a:p>
        </p:txBody>
      </p:sp>
      <p:sp>
        <p:nvSpPr>
          <p:cNvPr id="6" name="Content Placeholder 5"/>
          <p:cNvSpPr>
            <a:spLocks noGrp="1"/>
          </p:cNvSpPr>
          <p:nvPr>
            <p:ph idx="1"/>
          </p:nvPr>
        </p:nvSpPr>
        <p:spPr/>
        <p:txBody>
          <a:bodyPr>
            <a:normAutofit/>
          </a:bodyPr>
          <a:lstStyle/>
          <a:p>
            <a:r>
              <a:rPr lang="en-US" sz="2000" dirty="0">
                <a:solidFill>
                  <a:schemeClr val="tx1"/>
                </a:solidFill>
              </a:rPr>
              <a:t>To eliminate the single point of failure on area borders, at least two ABRs are used in most networks. </a:t>
            </a:r>
          </a:p>
          <a:p>
            <a:r>
              <a:rPr lang="en-US" sz="2000" dirty="0">
                <a:solidFill>
                  <a:schemeClr val="tx1"/>
                </a:solidFill>
              </a:rPr>
              <a:t>As a result, ABR can learn about a specific subnet from internal routers and also from the other ABR. </a:t>
            </a:r>
          </a:p>
          <a:p>
            <a:r>
              <a:rPr lang="en-US" sz="2000" dirty="0">
                <a:solidFill>
                  <a:schemeClr val="tx1"/>
                </a:solidFill>
              </a:rPr>
              <a:t>ABR can learn an intra-area route and also an </a:t>
            </a:r>
            <a:r>
              <a:rPr lang="en-US" sz="2000" dirty="0" err="1">
                <a:solidFill>
                  <a:schemeClr val="tx1"/>
                </a:solidFill>
              </a:rPr>
              <a:t>interarea</a:t>
            </a:r>
            <a:r>
              <a:rPr lang="en-US" sz="2000" dirty="0">
                <a:solidFill>
                  <a:schemeClr val="tx1"/>
                </a:solidFill>
              </a:rPr>
              <a:t> route for the same destination. </a:t>
            </a:r>
          </a:p>
          <a:p>
            <a:r>
              <a:rPr lang="en-US" sz="2000" dirty="0">
                <a:solidFill>
                  <a:schemeClr val="tx1"/>
                </a:solidFill>
              </a:rPr>
              <a:t>Even though the </a:t>
            </a:r>
            <a:r>
              <a:rPr lang="en-US" sz="2000" dirty="0" err="1">
                <a:solidFill>
                  <a:schemeClr val="tx1"/>
                </a:solidFill>
              </a:rPr>
              <a:t>interarea</a:t>
            </a:r>
            <a:r>
              <a:rPr lang="en-US" sz="2000" dirty="0">
                <a:solidFill>
                  <a:schemeClr val="tx1"/>
                </a:solidFill>
              </a:rPr>
              <a:t> route could have lower cost to the specific subnet, the intra-area path is always the preferred choice.</a:t>
            </a:r>
          </a:p>
        </p:txBody>
      </p:sp>
      <p:pic>
        <p:nvPicPr>
          <p:cNvPr id="2" name="Picture 1"/>
          <p:cNvPicPr>
            <a:picLocks noChangeAspect="1"/>
          </p:cNvPicPr>
          <p:nvPr/>
        </p:nvPicPr>
        <p:blipFill>
          <a:blip r:embed="rId3"/>
          <a:stretch>
            <a:fillRect/>
          </a:stretch>
        </p:blipFill>
        <p:spPr>
          <a:xfrm>
            <a:off x="1761491" y="5149216"/>
            <a:ext cx="5617843" cy="1588770"/>
          </a:xfrm>
          <a:prstGeom prst="rect">
            <a:avLst/>
          </a:prstGeom>
        </p:spPr>
      </p:pic>
    </p:spTree>
    <p:extLst>
      <p:ext uri="{BB962C8B-B14F-4D97-AF65-F5344CB8AC3E}">
        <p14:creationId xmlns:p14="http://schemas.microsoft.com/office/powerpoint/2010/main" val="2846645122"/>
      </p:ext>
    </p:extLst>
  </p:cSld>
  <p:clrMapOvr>
    <a:masterClrMapping/>
  </p:clrMapOvr>
  <p:transition spd="med"/>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b="1" kern="0" dirty="0"/>
              <a:t>Configuring and Verifying Advanced OSPF Features</a:t>
            </a:r>
            <a:endParaRPr lang="en-GB" dirty="0"/>
          </a:p>
        </p:txBody>
      </p:sp>
    </p:spTree>
    <p:extLst>
      <p:ext uri="{BB962C8B-B14F-4D97-AF65-F5344CB8AC3E}">
        <p14:creationId xmlns:p14="http://schemas.microsoft.com/office/powerpoint/2010/main" val="1700405899"/>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21548" y="1069074"/>
            <a:ext cx="8532159" cy="620712"/>
          </a:xfrm>
        </p:spPr>
        <p:txBody>
          <a:bodyPr/>
          <a:lstStyle/>
          <a:p>
            <a:r>
              <a:rPr lang="en-US" sz="4000" dirty="0"/>
              <a:t>OSPF Passive-Interface</a:t>
            </a:r>
          </a:p>
        </p:txBody>
      </p:sp>
      <p:sp>
        <p:nvSpPr>
          <p:cNvPr id="13" name="Content Placeholder 12"/>
          <p:cNvSpPr>
            <a:spLocks noGrp="1"/>
          </p:cNvSpPr>
          <p:nvPr>
            <p:ph idx="1"/>
          </p:nvPr>
        </p:nvSpPr>
        <p:spPr>
          <a:xfrm>
            <a:off x="279400" y="1899913"/>
            <a:ext cx="8316913" cy="491994"/>
          </a:xfrm>
        </p:spPr>
        <p:txBody>
          <a:bodyPr>
            <a:normAutofit fontScale="92500"/>
          </a:bodyPr>
          <a:lstStyle/>
          <a:p>
            <a:r>
              <a:rPr lang="en-US" dirty="0">
                <a:solidFill>
                  <a:srgbClr val="000000"/>
                </a:solidFill>
              </a:rPr>
              <a:t>Prevent OSPF updates out a specified router interface.</a:t>
            </a:r>
          </a:p>
        </p:txBody>
      </p:sp>
      <p:sp>
        <p:nvSpPr>
          <p:cNvPr id="14" name="Text Placeholder 13"/>
          <p:cNvSpPr>
            <a:spLocks noGrp="1"/>
          </p:cNvSpPr>
          <p:nvPr>
            <p:ph type="body" sz="quarter" idx="10"/>
          </p:nvPr>
        </p:nvSpPr>
        <p:spPr>
          <a:xfrm>
            <a:off x="613533" y="2380494"/>
            <a:ext cx="7745412" cy="377078"/>
          </a:xfrm>
        </p:spPr>
        <p:txBody>
          <a:bodyPr/>
          <a:lstStyle/>
          <a:p>
            <a:r>
              <a:rPr lang="en-US" dirty="0"/>
              <a:t>Router(config-router)#</a:t>
            </a:r>
          </a:p>
        </p:txBody>
      </p:sp>
      <p:sp>
        <p:nvSpPr>
          <p:cNvPr id="15" name="Text Placeholder 14"/>
          <p:cNvSpPr>
            <a:spLocks noGrp="1"/>
          </p:cNvSpPr>
          <p:nvPr>
            <p:ph type="body" sz="quarter" idx="11"/>
          </p:nvPr>
        </p:nvSpPr>
        <p:spPr>
          <a:xfrm>
            <a:off x="613533" y="2903681"/>
            <a:ext cx="7745412" cy="377078"/>
          </a:xfrm>
        </p:spPr>
        <p:txBody>
          <a:bodyPr/>
          <a:lstStyle/>
          <a:p>
            <a:r>
              <a:rPr lang="en-US" dirty="0">
                <a:solidFill>
                  <a:srgbClr val="000000"/>
                </a:solidFill>
              </a:rPr>
              <a:t>passive-interface </a:t>
            </a:r>
            <a:r>
              <a:rPr lang="en-US" b="0" i="1" dirty="0">
                <a:solidFill>
                  <a:srgbClr val="000000"/>
                </a:solidFill>
              </a:rPr>
              <a:t>type number</a:t>
            </a:r>
            <a:r>
              <a:rPr lang="en-US" dirty="0">
                <a:solidFill>
                  <a:srgbClr val="000000"/>
                </a:solidFill>
              </a:rPr>
              <a:t> [default]</a:t>
            </a:r>
          </a:p>
        </p:txBody>
      </p:sp>
      <p:sp>
        <p:nvSpPr>
          <p:cNvPr id="16" name="Rectangle 15"/>
          <p:cNvSpPr/>
          <p:nvPr/>
        </p:nvSpPr>
        <p:spPr>
          <a:xfrm>
            <a:off x="266699" y="3383062"/>
            <a:ext cx="8487008" cy="3486339"/>
          </a:xfrm>
          <a:prstGeom prst="rect">
            <a:avLst/>
          </a:prstGeom>
        </p:spPr>
        <p:txBody>
          <a:bodyPr wrap="square">
            <a:spAutoFit/>
          </a:bodyPr>
          <a:lstStyle/>
          <a:p>
            <a:pPr marL="236538" indent="-236538" algn="l" defTabSz="814388" eaLnBrk="1" hangingPunct="1">
              <a:lnSpc>
                <a:spcPct val="95000"/>
              </a:lnSpc>
              <a:spcBef>
                <a:spcPct val="50000"/>
              </a:spcBef>
              <a:buClr>
                <a:srgbClr val="708CA1"/>
              </a:buClr>
              <a:buFont typeface="Wingdings" pitchFamily="2" charset="2"/>
              <a:buChar char="§"/>
            </a:pPr>
            <a:r>
              <a:rPr lang="en-US" dirty="0">
                <a:solidFill>
                  <a:srgbClr val="000000"/>
                </a:solidFill>
                <a:latin typeface="+mn-lt"/>
              </a:rPr>
              <a:t>Set a particular interface or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a:solidFill>
                  <a:srgbClr val="000000"/>
                </a:solidFill>
                <a:latin typeface="+mn-lt"/>
              </a:rPr>
              <a:t>The</a:t>
            </a:r>
            <a:r>
              <a:rPr lang="en-US" b="1" dirty="0">
                <a:solidFill>
                  <a:srgbClr val="000000"/>
                </a:solidFill>
                <a:latin typeface="Courier New" pitchFamily="49" charset="0"/>
                <a:cs typeface="Courier New" pitchFamily="49" charset="0"/>
              </a:rPr>
              <a:t> default </a:t>
            </a:r>
            <a:r>
              <a:rPr lang="en-US" dirty="0">
                <a:solidFill>
                  <a:srgbClr val="000000"/>
                </a:solidFill>
                <a:latin typeface="+mn-lt"/>
              </a:rPr>
              <a:t>option sets all router interfaces to passive.</a:t>
            </a:r>
          </a:p>
          <a:p>
            <a:pPr marL="236538" indent="-236538" algn="l" defTabSz="814388" eaLnBrk="1" hangingPunct="1">
              <a:lnSpc>
                <a:spcPct val="95000"/>
              </a:lnSpc>
              <a:spcBef>
                <a:spcPct val="50000"/>
              </a:spcBef>
              <a:buClr>
                <a:srgbClr val="708CA1"/>
              </a:buClr>
              <a:buFont typeface="Wingdings" pitchFamily="2" charset="2"/>
              <a:buChar char="§"/>
            </a:pPr>
            <a:r>
              <a:rPr lang="en-US" dirty="0">
                <a:solidFill>
                  <a:srgbClr val="000000"/>
                </a:solidFill>
                <a:latin typeface="+mn-lt"/>
              </a:rPr>
              <a:t>For OSPF, the command:</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a:solidFill>
                  <a:srgbClr val="000000"/>
                </a:solidFill>
              </a:rPr>
              <a:t>The specified interface appears as a stub network in the OSPF domain</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a:solidFill>
                  <a:srgbClr val="000000"/>
                </a:solidFill>
              </a:rPr>
              <a:t>The OSPF routing information is neither sent nor received through the specified router interface.</a:t>
            </a:r>
          </a:p>
          <a:p>
            <a:pPr marL="693738" lvl="1" indent="-236538" algn="l" defTabSz="814388" eaLnBrk="1" hangingPunct="1">
              <a:lnSpc>
                <a:spcPct val="95000"/>
              </a:lnSpc>
              <a:spcBef>
                <a:spcPct val="50000"/>
              </a:spcBef>
              <a:buClr>
                <a:srgbClr val="708CA1"/>
              </a:buClr>
              <a:buFont typeface="Wingdings" pitchFamily="2" charset="2"/>
              <a:buChar char="§"/>
            </a:pPr>
            <a:r>
              <a:rPr lang="en-US" sz="2000" dirty="0">
                <a:solidFill>
                  <a:srgbClr val="000000"/>
                </a:solidFill>
                <a:latin typeface="+mn-lt"/>
              </a:rPr>
              <a:t>Prevents neighbor relationships from being established.</a:t>
            </a:r>
          </a:p>
          <a:p>
            <a:pPr marL="236538" indent="-236538" algn="l" defTabSz="814388" eaLnBrk="1" hangingPunct="1">
              <a:lnSpc>
                <a:spcPct val="95000"/>
              </a:lnSpc>
              <a:spcBef>
                <a:spcPct val="50000"/>
              </a:spcBef>
              <a:buClr>
                <a:srgbClr val="708CA1"/>
              </a:buClr>
              <a:buFont typeface="Wingdings" pitchFamily="2" charset="2"/>
              <a:buChar char="§"/>
            </a:pPr>
            <a:endParaRPr lang="en-US" sz="1800" dirty="0">
              <a:solidFill>
                <a:srgbClr val="000000"/>
              </a:solidFill>
              <a:latin typeface="+mn-lt"/>
            </a:endParaRPr>
          </a:p>
        </p:txBody>
      </p:sp>
    </p:spTree>
    <p:extLst>
      <p:ext uri="{BB962C8B-B14F-4D97-AF65-F5344CB8AC3E}">
        <p14:creationId xmlns:p14="http://schemas.microsoft.com/office/powerpoint/2010/main" val="341676494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p:cNvSpPr/>
          <p:nvPr/>
        </p:nvSpPr>
        <p:spPr bwMode="auto">
          <a:xfrm>
            <a:off x="6441620" y="3994428"/>
            <a:ext cx="2494157" cy="4014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59" name="Rectangle 58"/>
          <p:cNvSpPr/>
          <p:nvPr/>
        </p:nvSpPr>
        <p:spPr bwMode="auto">
          <a:xfrm>
            <a:off x="6437988" y="4796640"/>
            <a:ext cx="2494157" cy="53927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58" name="Rectangle 57"/>
          <p:cNvSpPr/>
          <p:nvPr/>
        </p:nvSpPr>
        <p:spPr bwMode="auto">
          <a:xfrm>
            <a:off x="1789448" y="4937680"/>
            <a:ext cx="2285997" cy="17842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57" name="Rectangle 56"/>
          <p:cNvSpPr/>
          <p:nvPr/>
        </p:nvSpPr>
        <p:spPr bwMode="auto">
          <a:xfrm>
            <a:off x="1792266" y="4160961"/>
            <a:ext cx="2285997" cy="17842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625135" y="280269"/>
            <a:ext cx="8042276" cy="1336956"/>
          </a:xfrm>
        </p:spPr>
        <p:txBody>
          <a:bodyPr/>
          <a:lstStyle/>
          <a:p>
            <a:r>
              <a:rPr lang="en-US" sz="3600" dirty="0"/>
              <a:t>Passive-Interface Example</a:t>
            </a:r>
          </a:p>
        </p:txBody>
      </p:sp>
      <p:sp>
        <p:nvSpPr>
          <p:cNvPr id="33" name="Text Placeholder 5"/>
          <p:cNvSpPr>
            <a:spLocks/>
          </p:cNvSpPr>
          <p:nvPr/>
        </p:nvSpPr>
        <p:spPr bwMode="auto">
          <a:xfrm>
            <a:off x="23393" y="3966346"/>
            <a:ext cx="4422129" cy="61835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R1(config)# </a:t>
            </a:r>
            <a:r>
              <a:rPr lang="en-US" sz="1200" b="1" kern="0" dirty="0">
                <a:solidFill>
                  <a:srgbClr val="000000"/>
                </a:solidFill>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R1(config-router)# </a:t>
            </a:r>
            <a:r>
              <a:rPr lang="en-US" sz="1200" b="1" kern="0" dirty="0">
                <a:solidFill>
                  <a:srgbClr val="000000"/>
                </a:solidFill>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R1(config-router)#</a:t>
            </a:r>
          </a:p>
        </p:txBody>
      </p:sp>
      <p:sp>
        <p:nvSpPr>
          <p:cNvPr id="44" name="Text Placeholder 5"/>
          <p:cNvSpPr>
            <a:spLocks/>
          </p:cNvSpPr>
          <p:nvPr/>
        </p:nvSpPr>
        <p:spPr bwMode="auto">
          <a:xfrm>
            <a:off x="20119" y="4720736"/>
            <a:ext cx="4425404" cy="61094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R2(config)# </a:t>
            </a:r>
            <a:r>
              <a:rPr lang="en-US" sz="1200" b="1" kern="0" dirty="0">
                <a:solidFill>
                  <a:srgbClr val="000000"/>
                </a:solidFill>
                <a:latin typeface="Courier New" pitchFamily="49" charset="0"/>
              </a:rPr>
              <a:t>router ospf 10</a:t>
            </a:r>
          </a:p>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R2(config-router)# </a:t>
            </a:r>
            <a:r>
              <a:rPr lang="en-US" sz="1200" b="1" kern="0" dirty="0">
                <a:solidFill>
                  <a:srgbClr val="000000"/>
                </a:solidFill>
                <a:latin typeface="Courier New" pitchFamily="49" charset="0"/>
              </a:rPr>
              <a:t>passive-interface fa0/0</a:t>
            </a:r>
          </a:p>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R2(config-router)#</a:t>
            </a:r>
            <a:endParaRPr lang="en-US" sz="1200" b="1" kern="0" dirty="0">
              <a:solidFill>
                <a:srgbClr val="000000"/>
              </a:solidFill>
              <a:latin typeface="Courier New" pitchFamily="49" charset="0"/>
            </a:endParaRPr>
          </a:p>
        </p:txBody>
      </p:sp>
      <p:sp>
        <p:nvSpPr>
          <p:cNvPr id="31" name="TextBox 30"/>
          <p:cNvSpPr txBox="1"/>
          <p:nvPr/>
        </p:nvSpPr>
        <p:spPr>
          <a:xfrm>
            <a:off x="4646734" y="3355608"/>
            <a:ext cx="2820003" cy="369332"/>
          </a:xfrm>
          <a:prstGeom prst="rect">
            <a:avLst/>
          </a:prstGeom>
          <a:noFill/>
        </p:spPr>
        <p:txBody>
          <a:bodyPr wrap="none" rtlCol="0">
            <a:spAutoFit/>
          </a:bodyPr>
          <a:lstStyle/>
          <a:p>
            <a:r>
              <a:rPr lang="en-US" sz="2000"/>
              <a:t>Alternate </a:t>
            </a:r>
            <a:r>
              <a:rPr lang="en-US" sz="2000" dirty="0"/>
              <a:t>configuration:</a:t>
            </a:r>
          </a:p>
        </p:txBody>
      </p:sp>
      <p:sp>
        <p:nvSpPr>
          <p:cNvPr id="32" name="Text Placeholder 5"/>
          <p:cNvSpPr>
            <a:spLocks/>
          </p:cNvSpPr>
          <p:nvPr/>
        </p:nvSpPr>
        <p:spPr bwMode="auto">
          <a:xfrm>
            <a:off x="4646273" y="3788602"/>
            <a:ext cx="4497727" cy="6890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 </a:t>
            </a:r>
            <a:r>
              <a:rPr lang="en-US" sz="1200" b="1" kern="0" dirty="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no passive-interface S0/0/0</a:t>
            </a:r>
            <a:endParaRPr lang="en-US" sz="1200" kern="0" dirty="0">
              <a:latin typeface="Courier New" pitchFamily="49" charset="0"/>
            </a:endParaRPr>
          </a:p>
        </p:txBody>
      </p:sp>
      <p:sp>
        <p:nvSpPr>
          <p:cNvPr id="35" name="Text Placeholder 5"/>
          <p:cNvSpPr>
            <a:spLocks/>
          </p:cNvSpPr>
          <p:nvPr/>
        </p:nvSpPr>
        <p:spPr bwMode="auto">
          <a:xfrm>
            <a:off x="4646733" y="4594534"/>
            <a:ext cx="4497267" cy="80133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router ospf 10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passive-interface default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no </a:t>
            </a:r>
            <a:r>
              <a:rPr lang="en-US" sz="1200" b="1" kern="0">
                <a:latin typeface="Courier New" pitchFamily="49" charset="0"/>
              </a:rPr>
              <a:t>passive-interface S0/0/0</a:t>
            </a:r>
          </a:p>
          <a:p>
            <a:pPr marL="236538" indent="-236538" algn="l" defTabSz="814388" eaLnBrk="1" hangingPunct="1">
              <a:lnSpc>
                <a:spcPct val="100000"/>
              </a:lnSpc>
              <a:spcBef>
                <a:spcPts val="0"/>
              </a:spcBef>
              <a:buClr>
                <a:srgbClr val="708CA1"/>
              </a:buClr>
              <a:defRPr/>
            </a:pPr>
            <a:r>
              <a:rPr lang="en-US" sz="1200" kern="0">
                <a:latin typeface="Courier New" pitchFamily="49" charset="0"/>
              </a:rPr>
              <a:t>R2(config-router)# </a:t>
            </a:r>
            <a:r>
              <a:rPr lang="en-US" sz="1200" b="1" kern="0">
                <a:latin typeface="Courier New" pitchFamily="49" charset="0"/>
              </a:rPr>
              <a:t>no passive-interface S0/0/1</a:t>
            </a:r>
          </a:p>
        </p:txBody>
      </p:sp>
      <p:grpSp>
        <p:nvGrpSpPr>
          <p:cNvPr id="3" name="Group 44"/>
          <p:cNvGrpSpPr/>
          <p:nvPr/>
        </p:nvGrpSpPr>
        <p:grpSpPr>
          <a:xfrm>
            <a:off x="1425694" y="1974887"/>
            <a:ext cx="6543424" cy="1345478"/>
            <a:chOff x="1902217" y="1380960"/>
            <a:chExt cx="6543424" cy="1345478"/>
          </a:xfrm>
        </p:grpSpPr>
        <p:sp>
          <p:nvSpPr>
            <p:cNvPr id="5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80232" cy="258532"/>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80232" cy="258532"/>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700833" cy="244682"/>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61333"/>
              <a:ext cx="1013551" cy="165253"/>
            </a:xfrm>
            <a:prstGeom prst="rect">
              <a:avLst/>
            </a:prstGeom>
            <a:noFill/>
          </p:spPr>
          <p:txBody>
            <a:bodyPr wrap="square" lIns="0" tIns="0" rIns="0" bIns="0" rtlCol="0" anchor="ctr" anchorCtr="0">
              <a:noAutofit/>
            </a:bodyPr>
            <a:lstStyle/>
            <a:p>
              <a:r>
                <a:rPr lang="en-US" sz="1050" dirty="0"/>
                <a:t>192.168.1.0 /27</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53" name="TextBox 52"/>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4" name="TextBox 53"/>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5" name="TextBox 54"/>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6" name="TextBox 5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61" name="TextBox 60"/>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62" name="TextBox 61"/>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63" name="TextBox 62"/>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64" name="TextBox 63"/>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5" name="TextBox 6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6" name="TextBox 6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34934688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966075" cy="1336956"/>
          </a:xfrm>
        </p:spPr>
        <p:txBody>
          <a:bodyPr/>
          <a:lstStyle/>
          <a:p>
            <a:r>
              <a:rPr lang="en-US" sz="3600" dirty="0"/>
              <a:t>OSPF Stub Areas</a:t>
            </a:r>
          </a:p>
        </p:txBody>
      </p:sp>
      <p:sp>
        <p:nvSpPr>
          <p:cNvPr id="3" name="Content Placeholder 2"/>
          <p:cNvSpPr>
            <a:spLocks noGrp="1"/>
          </p:cNvSpPr>
          <p:nvPr>
            <p:ph idx="1"/>
          </p:nvPr>
        </p:nvSpPr>
        <p:spPr>
          <a:xfrm>
            <a:off x="549275" y="1530220"/>
            <a:ext cx="8042276" cy="5001209"/>
          </a:xfrm>
        </p:spPr>
        <p:txBody>
          <a:bodyPr>
            <a:normAutofit fontScale="92500" lnSpcReduction="10000"/>
          </a:bodyPr>
          <a:lstStyle/>
          <a:p>
            <a:r>
              <a:rPr lang="en-US" sz="2200" dirty="0">
                <a:solidFill>
                  <a:schemeClr val="tx1"/>
                </a:solidFill>
              </a:rPr>
              <a:t>The stub and totally stubby areas are deployed to reduce the size of the OSPF database and routing table:</a:t>
            </a:r>
          </a:p>
          <a:p>
            <a:pPr lvl="1"/>
            <a:r>
              <a:rPr lang="en-US" sz="1900" b="1" dirty="0">
                <a:solidFill>
                  <a:schemeClr val="tx1"/>
                </a:solidFill>
              </a:rPr>
              <a:t>Stub area: </a:t>
            </a:r>
            <a:r>
              <a:rPr lang="en-US" sz="1900" dirty="0">
                <a:solidFill>
                  <a:schemeClr val="tx1"/>
                </a:solidFill>
              </a:rPr>
              <a:t>This area type does not accept information about routes external to the autonomous system, such as routes from non-OSPF sources. If routers need to route to networks outside the autonomous system, they use a default route, indicated as 0.0.0.0. Stub areas cannot contain ASBRs (except that the ABRs may also be ASBRs). The stub area does not accept external routes.</a:t>
            </a:r>
          </a:p>
          <a:p>
            <a:pPr marL="349250" lvl="1" indent="0">
              <a:buNone/>
            </a:pPr>
            <a:endParaRPr lang="en-US" sz="1900" dirty="0">
              <a:solidFill>
                <a:schemeClr val="tx1"/>
              </a:solidFill>
            </a:endParaRPr>
          </a:p>
          <a:p>
            <a:pPr lvl="1"/>
            <a:r>
              <a:rPr lang="en-US" sz="1900" b="1" dirty="0">
                <a:solidFill>
                  <a:schemeClr val="tx1"/>
                </a:solidFill>
              </a:rPr>
              <a:t>Totally stubby area: </a:t>
            </a:r>
            <a:r>
              <a:rPr lang="en-US" sz="1900" dirty="0">
                <a:solidFill>
                  <a:schemeClr val="tx1"/>
                </a:solidFill>
              </a:rPr>
              <a:t>This Cisco proprietary area type does not accept external autonomous system routes or summary routes from other areas internal to the autonomous system. If a router needs to send a packet to a network external to the area, it sends the packet using a default route. Totally stubby areas cannot contain ASBRs (except that the ABRs may also be ASBRs). A totally stubby area does not accept external or </a:t>
            </a:r>
            <a:r>
              <a:rPr lang="en-US" sz="1900" dirty="0" err="1">
                <a:solidFill>
                  <a:schemeClr val="tx1"/>
                </a:solidFill>
              </a:rPr>
              <a:t>interarea</a:t>
            </a:r>
            <a:r>
              <a:rPr lang="en-US" sz="1900" dirty="0">
                <a:solidFill>
                  <a:schemeClr val="tx1"/>
                </a:solidFill>
              </a:rPr>
              <a:t> routes.</a:t>
            </a:r>
          </a:p>
        </p:txBody>
      </p:sp>
    </p:spTree>
    <p:extLst>
      <p:ext uri="{BB962C8B-B14F-4D97-AF65-F5344CB8AC3E}">
        <p14:creationId xmlns:p14="http://schemas.microsoft.com/office/powerpoint/2010/main" val="1113298730"/>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Configuring OSPF Stub Areas</a:t>
            </a:r>
          </a:p>
        </p:txBody>
      </p:sp>
      <p:pic>
        <p:nvPicPr>
          <p:cNvPr id="4" name="Content Placeholder 3"/>
          <p:cNvPicPr>
            <a:picLocks noGrp="1" noChangeAspect="1"/>
          </p:cNvPicPr>
          <p:nvPr>
            <p:ph idx="1"/>
          </p:nvPr>
        </p:nvPicPr>
        <p:blipFill>
          <a:blip r:embed="rId3"/>
          <a:stretch>
            <a:fillRect/>
          </a:stretch>
        </p:blipFill>
        <p:spPr>
          <a:xfrm>
            <a:off x="757836" y="1910391"/>
            <a:ext cx="7563241" cy="4248481"/>
          </a:xfrm>
          <a:prstGeom prst="rect">
            <a:avLst/>
          </a:prstGeom>
        </p:spPr>
      </p:pic>
    </p:spTree>
    <p:extLst>
      <p:ext uri="{BB962C8B-B14F-4D97-AF65-F5344CB8AC3E}">
        <p14:creationId xmlns:p14="http://schemas.microsoft.com/office/powerpoint/2010/main" val="4164428679"/>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567" y="-45720"/>
            <a:ext cx="8042276" cy="1336956"/>
          </a:xfrm>
        </p:spPr>
        <p:txBody>
          <a:bodyPr/>
          <a:lstStyle/>
          <a:p>
            <a:r>
              <a:rPr lang="en-US" sz="3600" dirty="0"/>
              <a:t>Configuring OSPF Stub Areas</a:t>
            </a:r>
          </a:p>
        </p:txBody>
      </p:sp>
      <p:grpSp>
        <p:nvGrpSpPr>
          <p:cNvPr id="6" name="Group 5"/>
          <p:cNvGrpSpPr/>
          <p:nvPr/>
        </p:nvGrpSpPr>
        <p:grpSpPr>
          <a:xfrm>
            <a:off x="958004" y="1331930"/>
            <a:ext cx="7163147" cy="5434923"/>
            <a:chOff x="942659" y="1272959"/>
            <a:chExt cx="7309441" cy="5545921"/>
          </a:xfrm>
        </p:grpSpPr>
        <p:pic>
          <p:nvPicPr>
            <p:cNvPr id="4" name="Picture 3"/>
            <p:cNvPicPr>
              <a:picLocks noChangeAspect="1"/>
            </p:cNvPicPr>
            <p:nvPr/>
          </p:nvPicPr>
          <p:blipFill>
            <a:blip r:embed="rId3"/>
            <a:stretch>
              <a:fillRect/>
            </a:stretch>
          </p:blipFill>
          <p:spPr>
            <a:xfrm>
              <a:off x="942659" y="1272959"/>
              <a:ext cx="7258681" cy="4312081"/>
            </a:xfrm>
            <a:prstGeom prst="rect">
              <a:avLst/>
            </a:prstGeom>
          </p:spPr>
        </p:pic>
        <p:pic>
          <p:nvPicPr>
            <p:cNvPr id="5" name="Picture 4"/>
            <p:cNvPicPr>
              <a:picLocks noChangeAspect="1"/>
            </p:cNvPicPr>
            <p:nvPr/>
          </p:nvPicPr>
          <p:blipFill>
            <a:blip r:embed="rId4"/>
            <a:stretch>
              <a:fillRect/>
            </a:stretch>
          </p:blipFill>
          <p:spPr>
            <a:xfrm>
              <a:off x="942659" y="5585040"/>
              <a:ext cx="7309441" cy="1233840"/>
            </a:xfrm>
            <a:prstGeom prst="rect">
              <a:avLst/>
            </a:prstGeom>
          </p:spPr>
        </p:pic>
      </p:grpSp>
    </p:spTree>
    <p:extLst>
      <p:ext uri="{BB962C8B-B14F-4D97-AF65-F5344CB8AC3E}">
        <p14:creationId xmlns:p14="http://schemas.microsoft.com/office/powerpoint/2010/main" val="65700103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126864"/>
          </a:xfrm>
        </p:spPr>
        <p:txBody>
          <a:bodyPr/>
          <a:lstStyle/>
          <a:p>
            <a:r>
              <a:rPr lang="en-US" sz="3600" dirty="0"/>
              <a:t>Configuring OSPF Stub Areas</a:t>
            </a:r>
          </a:p>
        </p:txBody>
      </p:sp>
      <p:sp>
        <p:nvSpPr>
          <p:cNvPr id="3" name="Content Placeholder 2"/>
          <p:cNvSpPr>
            <a:spLocks noGrp="1"/>
          </p:cNvSpPr>
          <p:nvPr>
            <p:ph idx="1"/>
          </p:nvPr>
        </p:nvSpPr>
        <p:spPr>
          <a:xfrm>
            <a:off x="279400" y="3514042"/>
            <a:ext cx="8520354" cy="2919103"/>
          </a:xfrm>
        </p:spPr>
        <p:txBody>
          <a:bodyPr>
            <a:normAutofit fontScale="70000" lnSpcReduction="20000"/>
          </a:bodyPr>
          <a:lstStyle/>
          <a:p>
            <a:r>
              <a:rPr lang="en-US" dirty="0">
                <a:solidFill>
                  <a:schemeClr val="tx1"/>
                </a:solidFill>
              </a:rPr>
              <a:t>Configuring a stub area reduces the size of the LSDB inside the area, resulting in reduced memory requirements for routers in that area. External network LSAs (type 5), such as those that are redistributed from other routing protocols into OSPF, are not permitted to flood into a stub area.</a:t>
            </a:r>
          </a:p>
          <a:p>
            <a:r>
              <a:rPr lang="en-US" dirty="0">
                <a:solidFill>
                  <a:schemeClr val="tx1"/>
                </a:solidFill>
              </a:rPr>
              <a:t>The </a:t>
            </a:r>
            <a:r>
              <a:rPr lang="en-US" b="1" dirty="0">
                <a:solidFill>
                  <a:schemeClr val="tx1"/>
                </a:solidFill>
              </a:rPr>
              <a:t>area stub </a:t>
            </a:r>
            <a:r>
              <a:rPr lang="en-US" dirty="0">
                <a:solidFill>
                  <a:schemeClr val="tx1"/>
                </a:solidFill>
              </a:rPr>
              <a:t>router configuration mode command is used to define an area as a stub area. Each router in the stub area must be configured with the </a:t>
            </a:r>
            <a:r>
              <a:rPr lang="en-US" b="1" dirty="0">
                <a:solidFill>
                  <a:schemeClr val="tx1"/>
                </a:solidFill>
              </a:rPr>
              <a:t>area stub </a:t>
            </a:r>
            <a:r>
              <a:rPr lang="en-US" dirty="0">
                <a:solidFill>
                  <a:schemeClr val="tx1"/>
                </a:solidFill>
              </a:rPr>
              <a:t>command. The</a:t>
            </a:r>
          </a:p>
          <a:p>
            <a:r>
              <a:rPr lang="en-US" dirty="0">
                <a:solidFill>
                  <a:schemeClr val="tx1"/>
                </a:solidFill>
              </a:rPr>
              <a:t>Hello packets that are exchanged between OSPF routers contain a stub area flag that must match on neighboring routers. Until the </a:t>
            </a:r>
            <a:r>
              <a:rPr lang="en-US" b="1" dirty="0">
                <a:solidFill>
                  <a:schemeClr val="tx1"/>
                </a:solidFill>
              </a:rPr>
              <a:t>area 1 stub </a:t>
            </a:r>
            <a:r>
              <a:rPr lang="en-US" dirty="0">
                <a:solidFill>
                  <a:schemeClr val="tx1"/>
                </a:solidFill>
              </a:rPr>
              <a:t>command is enabled on R2 in this scenario, the adjacency between R1 and R2 will be down.</a:t>
            </a:r>
          </a:p>
        </p:txBody>
      </p:sp>
      <p:pic>
        <p:nvPicPr>
          <p:cNvPr id="5" name="Picture 4"/>
          <p:cNvPicPr>
            <a:picLocks noChangeAspect="1"/>
          </p:cNvPicPr>
          <p:nvPr/>
        </p:nvPicPr>
        <p:blipFill>
          <a:blip r:embed="rId3"/>
          <a:stretch>
            <a:fillRect/>
          </a:stretch>
        </p:blipFill>
        <p:spPr>
          <a:xfrm>
            <a:off x="915692" y="1377082"/>
            <a:ext cx="7309441" cy="1068480"/>
          </a:xfrm>
          <a:prstGeom prst="rect">
            <a:avLst/>
          </a:prstGeom>
        </p:spPr>
      </p:pic>
      <p:pic>
        <p:nvPicPr>
          <p:cNvPr id="7" name="Picture 6"/>
          <p:cNvPicPr>
            <a:picLocks noChangeAspect="1"/>
          </p:cNvPicPr>
          <p:nvPr/>
        </p:nvPicPr>
        <p:blipFill>
          <a:blip r:embed="rId4"/>
          <a:stretch>
            <a:fillRect/>
          </a:stretch>
        </p:blipFill>
        <p:spPr>
          <a:xfrm>
            <a:off x="915692" y="2445562"/>
            <a:ext cx="7309441" cy="1068480"/>
          </a:xfrm>
          <a:prstGeom prst="rect">
            <a:avLst/>
          </a:prstGeom>
        </p:spPr>
      </p:pic>
    </p:spTree>
    <p:extLst>
      <p:ext uri="{BB962C8B-B14F-4D97-AF65-F5344CB8AC3E}">
        <p14:creationId xmlns:p14="http://schemas.microsoft.com/office/powerpoint/2010/main" val="3602472053"/>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Configuring OSPF Stub Areas</a:t>
            </a:r>
          </a:p>
        </p:txBody>
      </p:sp>
      <p:pic>
        <p:nvPicPr>
          <p:cNvPr id="5" name="Content Placeholder 4"/>
          <p:cNvPicPr>
            <a:picLocks noGrp="1" noChangeAspect="1"/>
          </p:cNvPicPr>
          <p:nvPr>
            <p:ph idx="1"/>
          </p:nvPr>
        </p:nvPicPr>
        <p:blipFill>
          <a:blip r:embed="rId3"/>
          <a:stretch>
            <a:fillRect/>
          </a:stretch>
        </p:blipFill>
        <p:spPr>
          <a:xfrm>
            <a:off x="1085681" y="1444532"/>
            <a:ext cx="6907550" cy="5132387"/>
          </a:xfrm>
          <a:prstGeom prst="rect">
            <a:avLst/>
          </a:prstGeom>
        </p:spPr>
      </p:pic>
    </p:spTree>
    <p:extLst>
      <p:ext uri="{BB962C8B-B14F-4D97-AF65-F5344CB8AC3E}">
        <p14:creationId xmlns:p14="http://schemas.microsoft.com/office/powerpoint/2010/main" val="176511401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6690" name="Rectangle 2"/>
          <p:cNvSpPr>
            <a:spLocks noGrp="1" noChangeArrowheads="1"/>
          </p:cNvSpPr>
          <p:nvPr>
            <p:ph type="title"/>
          </p:nvPr>
        </p:nvSpPr>
        <p:spPr>
          <a:xfrm>
            <a:off x="549275" y="450476"/>
            <a:ext cx="8042276" cy="1336956"/>
          </a:xfrm>
        </p:spPr>
        <p:txBody>
          <a:bodyPr/>
          <a:lstStyle/>
          <a:p>
            <a:r>
              <a:rPr lang="en-US" sz="3600" dirty="0"/>
              <a:t>Propagating a Default Route</a:t>
            </a:r>
          </a:p>
        </p:txBody>
      </p:sp>
      <p:sp>
        <p:nvSpPr>
          <p:cNvPr id="1266691" name="Rectangle 3"/>
          <p:cNvSpPr>
            <a:spLocks noGrp="1" noChangeArrowheads="1"/>
          </p:cNvSpPr>
          <p:nvPr>
            <p:ph idx="1"/>
          </p:nvPr>
        </p:nvSpPr>
        <p:spPr>
          <a:xfrm>
            <a:off x="549275" y="2094835"/>
            <a:ext cx="8042276" cy="4134515"/>
          </a:xfrm>
        </p:spPr>
        <p:txBody>
          <a:bodyPr/>
          <a:lstStyle/>
          <a:p>
            <a:r>
              <a:rPr lang="en-US" dirty="0">
                <a:solidFill>
                  <a:srgbClr val="000000"/>
                </a:solidFill>
              </a:rPr>
              <a:t>To propagate a default route in OSPF, use the</a:t>
            </a:r>
            <a:r>
              <a:rPr lang="en-US" b="1" dirty="0">
                <a:solidFill>
                  <a:srgbClr val="000000"/>
                </a:solidFill>
                <a:latin typeface="Courier New" pitchFamily="49" charset="0"/>
                <a:cs typeface="Courier New" pitchFamily="49" charset="0"/>
              </a:rPr>
              <a:t> default-information originate </a:t>
            </a:r>
            <a:r>
              <a:rPr lang="en-US" dirty="0">
                <a:solidFill>
                  <a:srgbClr val="000000"/>
                </a:solidFill>
              </a:rPr>
              <a:t>router configuration command.</a:t>
            </a:r>
          </a:p>
          <a:p>
            <a:pPr lvl="1"/>
            <a:r>
              <a:rPr lang="en-US" dirty="0">
                <a:solidFill>
                  <a:srgbClr val="000000"/>
                </a:solidFill>
              </a:rPr>
              <a:t>A default static route also needs to be configured on the originating router</a:t>
            </a:r>
          </a:p>
          <a:p>
            <a:r>
              <a:rPr lang="en-US" dirty="0">
                <a:solidFill>
                  <a:srgbClr val="000000"/>
                </a:solidFill>
              </a:rPr>
              <a:t>Once configured, the default route has to be propagated into the OSPF domain.</a:t>
            </a:r>
          </a:p>
        </p:txBody>
      </p:sp>
    </p:spTree>
    <p:extLst>
      <p:ext uri="{BB962C8B-B14F-4D97-AF65-F5344CB8AC3E}">
        <p14:creationId xmlns:p14="http://schemas.microsoft.com/office/powerpoint/2010/main" val="299739833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881721"/>
            <a:ext cx="8532159" cy="620712"/>
          </a:xfrm>
        </p:spPr>
        <p:txBody>
          <a:bodyPr/>
          <a:lstStyle/>
          <a:p>
            <a:r>
              <a:rPr lang="en-US" sz="2800" dirty="0">
                <a:latin typeface="Courier New" pitchFamily="49" charset="0"/>
                <a:cs typeface="Courier New" pitchFamily="49" charset="0"/>
              </a:rPr>
              <a:t>default-information originate </a:t>
            </a:r>
            <a:r>
              <a:rPr lang="en-US" sz="2800" dirty="0"/>
              <a:t>Command </a:t>
            </a:r>
          </a:p>
        </p:txBody>
      </p:sp>
      <p:sp>
        <p:nvSpPr>
          <p:cNvPr id="13" name="Content Placeholder 12"/>
          <p:cNvSpPr>
            <a:spLocks noGrp="1"/>
          </p:cNvSpPr>
          <p:nvPr>
            <p:ph idx="1"/>
          </p:nvPr>
        </p:nvSpPr>
        <p:spPr>
          <a:xfrm>
            <a:off x="279401" y="1633074"/>
            <a:ext cx="8316913" cy="655780"/>
          </a:xfrm>
        </p:spPr>
        <p:txBody>
          <a:bodyPr>
            <a:noAutofit/>
          </a:bodyPr>
          <a:lstStyle/>
          <a:p>
            <a:r>
              <a:rPr lang="en-US" sz="2000" dirty="0">
                <a:solidFill>
                  <a:srgbClr val="000000"/>
                </a:solidFill>
              </a:rPr>
              <a:t>Configures a router to generate a default external route into an OSPF routing domain.</a:t>
            </a:r>
          </a:p>
          <a:p>
            <a:pPr>
              <a:buNone/>
            </a:pPr>
            <a:endParaRPr lang="en-US" sz="2000" dirty="0">
              <a:solidFill>
                <a:srgbClr val="000000"/>
              </a:solidFill>
            </a:endParaRPr>
          </a:p>
        </p:txBody>
      </p:sp>
      <p:sp>
        <p:nvSpPr>
          <p:cNvPr id="14" name="Text Placeholder 13"/>
          <p:cNvSpPr>
            <a:spLocks noGrp="1"/>
          </p:cNvSpPr>
          <p:nvPr>
            <p:ph type="body" sz="quarter" idx="10"/>
          </p:nvPr>
        </p:nvSpPr>
        <p:spPr>
          <a:xfrm>
            <a:off x="613533" y="2288854"/>
            <a:ext cx="7745412" cy="377078"/>
          </a:xfrm>
        </p:spPr>
        <p:txBody>
          <a:bodyPr/>
          <a:lstStyle/>
          <a:p>
            <a:r>
              <a:rPr lang="en-US" dirty="0"/>
              <a:t>Router(config-router)#</a:t>
            </a:r>
          </a:p>
        </p:txBody>
      </p:sp>
      <p:sp>
        <p:nvSpPr>
          <p:cNvPr id="15" name="Text Placeholder 14"/>
          <p:cNvSpPr>
            <a:spLocks noGrp="1"/>
          </p:cNvSpPr>
          <p:nvPr>
            <p:ph type="body" sz="quarter" idx="11"/>
          </p:nvPr>
        </p:nvSpPr>
        <p:spPr>
          <a:xfrm>
            <a:off x="613533" y="2715476"/>
            <a:ext cx="7745412" cy="687626"/>
          </a:xfrm>
        </p:spPr>
        <p:txBody>
          <a:bodyPr>
            <a:normAutofit/>
          </a:bodyPr>
          <a:lstStyle/>
          <a:p>
            <a:r>
              <a:rPr lang="en-US" dirty="0">
                <a:solidFill>
                  <a:srgbClr val="000000"/>
                </a:solidFill>
              </a:rPr>
              <a:t>default-information originate [always] [metric </a:t>
            </a:r>
            <a:r>
              <a:rPr lang="en-US" b="0" i="1" dirty="0" err="1">
                <a:solidFill>
                  <a:srgbClr val="000000"/>
                </a:solidFill>
              </a:rPr>
              <a:t>metric</a:t>
            </a:r>
            <a:r>
              <a:rPr lang="en-US" b="0" i="1" dirty="0">
                <a:solidFill>
                  <a:srgbClr val="000000"/>
                </a:solidFill>
              </a:rPr>
              <a:t>-value</a:t>
            </a:r>
            <a:r>
              <a:rPr lang="en-US" dirty="0">
                <a:solidFill>
                  <a:srgbClr val="000000"/>
                </a:solidFill>
              </a:rPr>
              <a:t>] [metric-type </a:t>
            </a:r>
            <a:r>
              <a:rPr lang="en-US" b="0" i="1" dirty="0">
                <a:solidFill>
                  <a:srgbClr val="000000"/>
                </a:solidFill>
              </a:rPr>
              <a:t>type-value</a:t>
            </a:r>
            <a:r>
              <a:rPr lang="en-US" dirty="0">
                <a:solidFill>
                  <a:srgbClr val="000000"/>
                </a:solidFill>
              </a:rPr>
              <a:t>] [route-map </a:t>
            </a:r>
            <a:r>
              <a:rPr lang="en-US" b="0" i="1" dirty="0">
                <a:solidFill>
                  <a:srgbClr val="000000"/>
                </a:solidFill>
              </a:rPr>
              <a:t>map-name</a:t>
            </a:r>
            <a:r>
              <a:rPr lang="en-US" dirty="0">
                <a:solidFill>
                  <a:srgbClr val="000000"/>
                </a:solidFill>
              </a:rPr>
              <a:t>] </a:t>
            </a:r>
            <a:endParaRPr lang="en-US" b="0" dirty="0">
              <a:solidFill>
                <a:srgbClr val="000000"/>
              </a:solidFill>
            </a:endParaRPr>
          </a:p>
        </p:txBody>
      </p:sp>
      <p:graphicFrame>
        <p:nvGraphicFramePr>
          <p:cNvPr id="8" name="Content Placeholder 8"/>
          <p:cNvGraphicFramePr>
            <a:graphicFrameLocks/>
          </p:cNvGraphicFramePr>
          <p:nvPr>
            <p:extLst/>
          </p:nvPr>
        </p:nvGraphicFramePr>
        <p:xfrm>
          <a:off x="279401" y="3403570"/>
          <a:ext cx="8452910" cy="3233448"/>
        </p:xfrm>
        <a:graphic>
          <a:graphicData uri="http://schemas.openxmlformats.org/drawingml/2006/table">
            <a:tbl>
              <a:tblPr firstRow="1" bandRow="1">
                <a:tableStyleId>{5C22544A-7EE6-4342-B048-85BDC9FD1C3A}</a:tableStyleId>
              </a:tblPr>
              <a:tblGrid>
                <a:gridCol w="1938340">
                  <a:extLst>
                    <a:ext uri="{9D8B030D-6E8A-4147-A177-3AD203B41FA5}">
                      <a16:colId xmlns:a16="http://schemas.microsoft.com/office/drawing/2014/main" val="20000"/>
                    </a:ext>
                  </a:extLst>
                </a:gridCol>
                <a:gridCol w="6514570">
                  <a:extLst>
                    <a:ext uri="{9D8B030D-6E8A-4147-A177-3AD203B41FA5}">
                      <a16:colId xmlns:a16="http://schemas.microsoft.com/office/drawing/2014/main" val="20001"/>
                    </a:ext>
                  </a:extLst>
                </a:gridCol>
              </a:tblGrid>
              <a:tr h="291824">
                <a:tc>
                  <a:txBody>
                    <a:bodyPr/>
                    <a:lstStyle/>
                    <a:p>
                      <a:pPr marL="0" marR="0" algn="ctr">
                        <a:lnSpc>
                          <a:spcPct val="100000"/>
                        </a:lnSpc>
                        <a:spcBef>
                          <a:spcPts val="0"/>
                        </a:spcBef>
                        <a:spcAft>
                          <a:spcPts val="600"/>
                        </a:spcAft>
                      </a:pPr>
                      <a:r>
                        <a:rPr lang="en-US" sz="1600" dirty="0"/>
                        <a:t>Parameter</a:t>
                      </a:r>
                      <a:endParaRPr lang="en-US" sz="1600" b="1" dirty="0">
                        <a:solidFill>
                          <a:srgbClr val="000000"/>
                        </a:solidFill>
                        <a:latin typeface="Arial"/>
                        <a:ea typeface="SimSun"/>
                        <a:cs typeface="Times New Roman"/>
                      </a:endParaRPr>
                    </a:p>
                  </a:txBody>
                  <a:tcPr marL="68580" marR="68580" marT="0" marB="0" anchor="ctr"/>
                </a:tc>
                <a:tc>
                  <a:txBody>
                    <a:bodyPr/>
                    <a:lstStyle/>
                    <a:p>
                      <a:pPr marL="0" marR="0" algn="l">
                        <a:lnSpc>
                          <a:spcPct val="100000"/>
                        </a:lnSpc>
                        <a:spcBef>
                          <a:spcPts val="0"/>
                        </a:spcBef>
                        <a:spcAft>
                          <a:spcPts val="600"/>
                        </a:spcAft>
                      </a:pPr>
                      <a:r>
                        <a:rPr lang="en-US" sz="1600" dirty="0"/>
                        <a:t>Description</a:t>
                      </a:r>
                      <a:endParaRPr lang="en-US" sz="1600" b="1"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0"/>
                  </a:ext>
                </a:extLst>
              </a:tr>
              <a:tr h="510692">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always</a:t>
                      </a:r>
                      <a:endParaRPr lang="en-US" sz="1400" b="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Specifies that OSPF always advertises the default route regardless of whether the router has a default route in the routing table.</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1"/>
                  </a:ext>
                </a:extLst>
              </a:tr>
              <a:tr h="1014321">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metric </a:t>
                      </a:r>
                    </a:p>
                    <a:p>
                      <a:pPr marL="0" marR="0" algn="ctr">
                        <a:lnSpc>
                          <a:spcPct val="100000"/>
                        </a:lnSpc>
                        <a:spcBef>
                          <a:spcPts val="0"/>
                        </a:spcBef>
                        <a:spcAft>
                          <a:spcPts val="600"/>
                        </a:spcAft>
                      </a:pPr>
                      <a:r>
                        <a:rPr lang="en-US" sz="1400" i="1" dirty="0">
                          <a:latin typeface="Courier New" pitchFamily="49" charset="0"/>
                          <a:cs typeface="Courier New" pitchFamily="49" charset="0"/>
                        </a:rPr>
                        <a:t>metric-value</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A metric used for generating the default route. If you omit a value and do not specify a value using the default-metric router configuration command, the default metric value is 1. Cisco IOS Software documentation indicates that the default metric value is 10; testing shows that it is actually 1. </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2"/>
                  </a:ext>
                </a:extLst>
              </a:tr>
              <a:tr h="811457">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metric-type </a:t>
                      </a:r>
                    </a:p>
                    <a:p>
                      <a:pPr marL="0" marR="0" algn="ctr">
                        <a:lnSpc>
                          <a:spcPct val="100000"/>
                        </a:lnSpc>
                        <a:spcBef>
                          <a:spcPts val="0"/>
                        </a:spcBef>
                        <a:spcAft>
                          <a:spcPts val="600"/>
                        </a:spcAft>
                      </a:pPr>
                      <a:r>
                        <a:rPr lang="en-US" sz="1400" i="1" dirty="0">
                          <a:latin typeface="Courier New" pitchFamily="49" charset="0"/>
                          <a:cs typeface="Courier New" pitchFamily="49" charset="0"/>
                        </a:rPr>
                        <a:t>type-value</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The external link type that is associated with the default route that is advertised into the OSPF routing domain. It can be one of the following values: 1—Type 1 external route 2—Type 2 external route. The default is type 2 external route (indicated by O*E2 in the routing table).</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3"/>
                  </a:ext>
                </a:extLst>
              </a:tr>
              <a:tr h="510692">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route-map </a:t>
                      </a:r>
                    </a:p>
                    <a:p>
                      <a:pPr marL="0" marR="0" algn="ctr">
                        <a:lnSpc>
                          <a:spcPct val="100000"/>
                        </a:lnSpc>
                        <a:spcBef>
                          <a:spcPts val="0"/>
                        </a:spcBef>
                        <a:spcAft>
                          <a:spcPts val="600"/>
                        </a:spcAft>
                      </a:pPr>
                      <a:r>
                        <a:rPr lang="en-US" sz="1400" i="1" dirty="0">
                          <a:latin typeface="Courier New" pitchFamily="49" charset="0"/>
                          <a:cs typeface="Courier New" pitchFamily="49" charset="0"/>
                        </a:rPr>
                        <a:t>map-name</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Specifies that the routing process generates the default route if the route map is satisfied.</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655506685"/>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4599361" y="4541083"/>
            <a:ext cx="3705820" cy="21003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121774" y="839096"/>
            <a:ext cx="8599316" cy="1179658"/>
          </a:xfrm>
        </p:spPr>
        <p:txBody>
          <a:bodyPr>
            <a:normAutofit/>
          </a:bodyPr>
          <a:lstStyle/>
          <a:p>
            <a:pPr algn="l"/>
            <a:r>
              <a:rPr lang="en-US" sz="3200" dirty="0">
                <a:latin typeface="Courier New" pitchFamily="49" charset="0"/>
                <a:cs typeface="Courier New" pitchFamily="49" charset="0"/>
              </a:rPr>
              <a:t>default-information originate </a:t>
            </a:r>
            <a:r>
              <a:rPr lang="en-US" sz="3200" dirty="0"/>
              <a:t>Example</a:t>
            </a:r>
          </a:p>
        </p:txBody>
      </p:sp>
      <p:sp>
        <p:nvSpPr>
          <p:cNvPr id="44" name="Text Placeholder 5"/>
          <p:cNvSpPr>
            <a:spLocks/>
          </p:cNvSpPr>
          <p:nvPr/>
        </p:nvSpPr>
        <p:spPr bwMode="auto">
          <a:xfrm>
            <a:off x="2827247" y="4153154"/>
            <a:ext cx="5534326" cy="121885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 </a:t>
            </a:r>
            <a:r>
              <a:rPr lang="en-US" sz="1200" b="1" kern="0" dirty="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network 10.1.1.1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default-information originate metric 10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 </a:t>
            </a:r>
            <a:r>
              <a:rPr lang="en-US" sz="1200" b="1" kern="0" dirty="0">
                <a:latin typeface="Courier New" pitchFamily="49" charset="0"/>
              </a:rPr>
              <a:t>ip route 0.0.0.0 0.0.0.0 172.16.1.2</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a:t>
            </a:r>
            <a:endParaRPr lang="en-US" sz="1200" b="1" kern="0" dirty="0">
              <a:latin typeface="Courier New" pitchFamily="49" charset="0"/>
            </a:endParaRPr>
          </a:p>
        </p:txBody>
      </p:sp>
      <p:grpSp>
        <p:nvGrpSpPr>
          <p:cNvPr id="31" name="Group 30"/>
          <p:cNvGrpSpPr/>
          <p:nvPr/>
        </p:nvGrpSpPr>
        <p:grpSpPr>
          <a:xfrm>
            <a:off x="771301" y="2321677"/>
            <a:ext cx="7201462" cy="1839949"/>
            <a:chOff x="790228" y="935560"/>
            <a:chExt cx="7201462" cy="1839949"/>
          </a:xfrm>
        </p:grpSpPr>
        <p:sp>
          <p:nvSpPr>
            <p:cNvPr id="63" name="Freeform 9"/>
            <p:cNvSpPr>
              <a:spLocks/>
            </p:cNvSpPr>
            <p:nvPr/>
          </p:nvSpPr>
          <p:spPr bwMode="auto">
            <a:xfrm>
              <a:off x="4135829" y="149010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4113251" y="2167429"/>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790228" y="935560"/>
              <a:ext cx="3003176"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3324257" y="1317144"/>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3340719" y="1926465"/>
              <a:ext cx="870351" cy="451691"/>
            </a:xfrm>
            <a:prstGeom prst="rect">
              <a:avLst/>
            </a:prstGeom>
            <a:noFill/>
            <a:ln w="9525">
              <a:noFill/>
              <a:miter lim="800000"/>
              <a:headEnd/>
              <a:tailEnd/>
            </a:ln>
          </p:spPr>
        </p:pic>
        <p:sp>
          <p:nvSpPr>
            <p:cNvPr id="24" name="TextBox 23"/>
            <p:cNvSpPr txBox="1"/>
            <p:nvPr/>
          </p:nvSpPr>
          <p:spPr>
            <a:xfrm>
              <a:off x="3599690" y="1537481"/>
              <a:ext cx="380232" cy="258532"/>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3636374" y="2144964"/>
              <a:ext cx="380232" cy="258532"/>
            </a:xfrm>
            <a:prstGeom prst="rect">
              <a:avLst/>
            </a:prstGeom>
            <a:noFill/>
          </p:spPr>
          <p:txBody>
            <a:bodyPr wrap="none" rtlCol="0">
              <a:spAutoFit/>
            </a:bodyPr>
            <a:lstStyle/>
            <a:p>
              <a:r>
                <a:rPr lang="en-US" sz="1200" b="1" dirty="0">
                  <a:solidFill>
                    <a:schemeClr val="bg1"/>
                  </a:solidFill>
                </a:rPr>
                <a:t>R2</a:t>
              </a:r>
            </a:p>
          </p:txBody>
        </p:sp>
        <p:sp>
          <p:nvSpPr>
            <p:cNvPr id="30" name="TextBox 29"/>
            <p:cNvSpPr txBox="1"/>
            <p:nvPr/>
          </p:nvSpPr>
          <p:spPr>
            <a:xfrm>
              <a:off x="1296845" y="1719628"/>
              <a:ext cx="945988" cy="160898"/>
            </a:xfrm>
            <a:prstGeom prst="rect">
              <a:avLst/>
            </a:prstGeom>
            <a:noFill/>
          </p:spPr>
          <p:txBody>
            <a:bodyPr wrap="square" lIns="0" tIns="0" rIns="0" bIns="0" rtlCol="0" anchor="ctr" anchorCtr="0">
              <a:noAutofit/>
            </a:bodyPr>
            <a:lstStyle/>
            <a:p>
              <a:r>
                <a:rPr lang="en-US" sz="1050" b="1" dirty="0"/>
                <a:t>OSPF Domain</a:t>
              </a:r>
            </a:p>
          </p:txBody>
        </p:sp>
        <p:pic>
          <p:nvPicPr>
            <p:cNvPr id="37" name="Picture 88"/>
            <p:cNvPicPr>
              <a:picLocks noChangeAspect="1" noChangeArrowheads="1"/>
            </p:cNvPicPr>
            <p:nvPr/>
          </p:nvPicPr>
          <p:blipFill>
            <a:blip r:embed="rId4"/>
            <a:srcRect/>
            <a:stretch>
              <a:fillRect/>
            </a:stretch>
          </p:blipFill>
          <p:spPr bwMode="auto">
            <a:xfrm>
              <a:off x="6836191" y="1205230"/>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036456" y="1361371"/>
              <a:ext cx="870351" cy="451691"/>
            </a:xfrm>
            <a:prstGeom prst="rect">
              <a:avLst/>
            </a:prstGeom>
            <a:noFill/>
            <a:ln w="9525">
              <a:noFill/>
              <a:miter lim="800000"/>
              <a:headEnd/>
              <a:tailEnd/>
            </a:ln>
          </p:spPr>
        </p:pic>
        <p:sp>
          <p:nvSpPr>
            <p:cNvPr id="40" name="TextBox 39"/>
            <p:cNvSpPr txBox="1"/>
            <p:nvPr/>
          </p:nvSpPr>
          <p:spPr>
            <a:xfrm>
              <a:off x="7072060" y="1436583"/>
              <a:ext cx="553358" cy="244682"/>
            </a:xfrm>
            <a:prstGeom prst="rect">
              <a:avLst/>
            </a:prstGeom>
            <a:noFill/>
          </p:spPr>
          <p:txBody>
            <a:bodyPr wrap="none" rtlCol="0">
              <a:spAutoFit/>
            </a:bodyPr>
            <a:lstStyle/>
            <a:p>
              <a:r>
                <a:rPr lang="en-US" sz="1100" b="1" dirty="0"/>
                <a:t>ISP A</a:t>
              </a:r>
            </a:p>
          </p:txBody>
        </p:sp>
        <p:sp>
          <p:nvSpPr>
            <p:cNvPr id="51" name="TextBox 50"/>
            <p:cNvSpPr txBox="1"/>
            <p:nvPr/>
          </p:nvSpPr>
          <p:spPr>
            <a:xfrm>
              <a:off x="4240263" y="1483919"/>
              <a:ext cx="263991" cy="243279"/>
            </a:xfrm>
            <a:prstGeom prst="rect">
              <a:avLst/>
            </a:prstGeom>
            <a:noFill/>
          </p:spPr>
          <p:txBody>
            <a:bodyPr wrap="square" lIns="0" tIns="0" rIns="0" bIns="0" rtlCol="0" anchor="ctr" anchorCtr="0">
              <a:noAutofit/>
            </a:bodyPr>
            <a:lstStyle/>
            <a:p>
              <a:pPr algn="l"/>
              <a:r>
                <a:rPr lang="en-US" sz="1050" dirty="0"/>
                <a:t>.1</a:t>
              </a:r>
            </a:p>
          </p:txBody>
        </p:sp>
        <p:sp>
          <p:nvSpPr>
            <p:cNvPr id="54" name="TextBox 53"/>
            <p:cNvSpPr txBox="1"/>
            <p:nvPr/>
          </p:nvSpPr>
          <p:spPr>
            <a:xfrm>
              <a:off x="4617107" y="1201463"/>
              <a:ext cx="1013551" cy="165253"/>
            </a:xfrm>
            <a:prstGeom prst="rect">
              <a:avLst/>
            </a:prstGeom>
            <a:noFill/>
          </p:spPr>
          <p:txBody>
            <a:bodyPr wrap="square" lIns="0" tIns="0" rIns="0" bIns="0" rtlCol="0" anchor="ctr" anchorCtr="0">
              <a:noAutofit/>
            </a:bodyPr>
            <a:lstStyle/>
            <a:p>
              <a:r>
                <a:rPr lang="en-US" sz="1050" dirty="0"/>
                <a:t>172.16.1.0 /24</a:t>
              </a:r>
            </a:p>
          </p:txBody>
        </p:sp>
        <p:sp>
          <p:nvSpPr>
            <p:cNvPr id="55" name="TextBox 54"/>
            <p:cNvSpPr txBox="1"/>
            <p:nvPr/>
          </p:nvSpPr>
          <p:spPr>
            <a:xfrm>
              <a:off x="5873289" y="1413162"/>
              <a:ext cx="233995" cy="223726"/>
            </a:xfrm>
            <a:prstGeom prst="rect">
              <a:avLst/>
            </a:prstGeom>
            <a:noFill/>
          </p:spPr>
          <p:txBody>
            <a:bodyPr wrap="square" lIns="0" tIns="0" rIns="0" bIns="0" rtlCol="0" anchor="ctr" anchorCtr="0">
              <a:noAutofit/>
            </a:bodyPr>
            <a:lstStyle/>
            <a:p>
              <a:pPr algn="l"/>
              <a:r>
                <a:rPr lang="en-US" sz="1050" dirty="0"/>
                <a:t>.2</a:t>
              </a:r>
            </a:p>
          </p:txBody>
        </p:sp>
        <p:pic>
          <p:nvPicPr>
            <p:cNvPr id="43" name="Picture 88"/>
            <p:cNvPicPr>
              <a:picLocks noChangeAspect="1" noChangeArrowheads="1"/>
            </p:cNvPicPr>
            <p:nvPr/>
          </p:nvPicPr>
          <p:blipFill>
            <a:blip r:embed="rId4"/>
            <a:srcRect/>
            <a:stretch>
              <a:fillRect/>
            </a:stretch>
          </p:blipFill>
          <p:spPr bwMode="auto">
            <a:xfrm>
              <a:off x="6858768" y="1950291"/>
              <a:ext cx="1132922" cy="690333"/>
            </a:xfrm>
            <a:prstGeom prst="rect">
              <a:avLst/>
            </a:prstGeom>
            <a:noFill/>
            <a:ln w="9525" algn="ctr">
              <a:noFill/>
              <a:miter lim="800000"/>
              <a:headEnd/>
              <a:tailEnd/>
            </a:ln>
          </p:spPr>
        </p:pic>
        <p:pic>
          <p:nvPicPr>
            <p:cNvPr id="56" name="Picture 37"/>
            <p:cNvPicPr>
              <a:picLocks noChangeArrowheads="1"/>
            </p:cNvPicPr>
            <p:nvPr/>
          </p:nvPicPr>
          <p:blipFill>
            <a:blip r:embed="rId3"/>
            <a:srcRect/>
            <a:stretch>
              <a:fillRect/>
            </a:stretch>
          </p:blipFill>
          <p:spPr bwMode="auto">
            <a:xfrm>
              <a:off x="6059033" y="2027409"/>
              <a:ext cx="870351" cy="451691"/>
            </a:xfrm>
            <a:prstGeom prst="rect">
              <a:avLst/>
            </a:prstGeom>
            <a:noFill/>
            <a:ln w="9525">
              <a:noFill/>
              <a:miter lim="800000"/>
              <a:headEnd/>
              <a:tailEnd/>
            </a:ln>
          </p:spPr>
        </p:pic>
        <p:sp>
          <p:nvSpPr>
            <p:cNvPr id="57" name="TextBox 56"/>
            <p:cNvSpPr txBox="1"/>
            <p:nvPr/>
          </p:nvSpPr>
          <p:spPr>
            <a:xfrm>
              <a:off x="7094637" y="2181644"/>
              <a:ext cx="553358" cy="244682"/>
            </a:xfrm>
            <a:prstGeom prst="rect">
              <a:avLst/>
            </a:prstGeom>
            <a:noFill/>
          </p:spPr>
          <p:txBody>
            <a:bodyPr wrap="none" rtlCol="0">
              <a:spAutoFit/>
            </a:bodyPr>
            <a:lstStyle/>
            <a:p>
              <a:r>
                <a:rPr lang="en-US" sz="1100" b="1" dirty="0"/>
                <a:t>ISP B</a:t>
              </a:r>
            </a:p>
          </p:txBody>
        </p:sp>
        <p:sp>
          <p:nvSpPr>
            <p:cNvPr id="64" name="TextBox 63"/>
            <p:cNvSpPr txBox="1"/>
            <p:nvPr/>
          </p:nvSpPr>
          <p:spPr>
            <a:xfrm>
              <a:off x="2675457" y="1472397"/>
              <a:ext cx="584531" cy="198359"/>
            </a:xfrm>
            <a:prstGeom prst="rect">
              <a:avLst/>
            </a:prstGeom>
            <a:noFill/>
          </p:spPr>
          <p:txBody>
            <a:bodyPr wrap="square" lIns="0" tIns="0" rIns="0" bIns="0" rtlCol="0" anchor="ctr" anchorCtr="0">
              <a:noAutofit/>
            </a:bodyPr>
            <a:lstStyle/>
            <a:p>
              <a:pPr algn="r"/>
              <a:r>
                <a:rPr lang="en-US" sz="1050" dirty="0"/>
                <a:t>10.1.1.1</a:t>
              </a:r>
            </a:p>
          </p:txBody>
        </p:sp>
        <p:sp>
          <p:nvSpPr>
            <p:cNvPr id="65" name="TextBox 64"/>
            <p:cNvSpPr txBox="1"/>
            <p:nvPr/>
          </p:nvSpPr>
          <p:spPr>
            <a:xfrm>
              <a:off x="2714967" y="2087646"/>
              <a:ext cx="584531" cy="198359"/>
            </a:xfrm>
            <a:prstGeom prst="rect">
              <a:avLst/>
            </a:prstGeom>
            <a:noFill/>
          </p:spPr>
          <p:txBody>
            <a:bodyPr wrap="square" lIns="0" tIns="0" rIns="0" bIns="0" rtlCol="0" anchor="ctr" anchorCtr="0">
              <a:noAutofit/>
            </a:bodyPr>
            <a:lstStyle/>
            <a:p>
              <a:pPr algn="r"/>
              <a:r>
                <a:rPr lang="en-US" sz="1050" dirty="0"/>
                <a:t>10.2.1.1</a:t>
              </a:r>
            </a:p>
          </p:txBody>
        </p:sp>
        <p:sp>
          <p:nvSpPr>
            <p:cNvPr id="67" name="TextBox 66"/>
            <p:cNvSpPr txBox="1"/>
            <p:nvPr/>
          </p:nvSpPr>
          <p:spPr>
            <a:xfrm>
              <a:off x="4245906" y="2178191"/>
              <a:ext cx="263991" cy="243279"/>
            </a:xfrm>
            <a:prstGeom prst="rect">
              <a:avLst/>
            </a:prstGeom>
            <a:noFill/>
          </p:spPr>
          <p:txBody>
            <a:bodyPr wrap="square" lIns="0" tIns="0" rIns="0" bIns="0" rtlCol="0" anchor="ctr" anchorCtr="0">
              <a:noAutofit/>
            </a:bodyPr>
            <a:lstStyle/>
            <a:p>
              <a:pPr algn="l"/>
              <a:r>
                <a:rPr lang="en-US" sz="1050" dirty="0"/>
                <a:t>.1</a:t>
              </a:r>
            </a:p>
          </p:txBody>
        </p:sp>
        <p:sp>
          <p:nvSpPr>
            <p:cNvPr id="68" name="TextBox 67"/>
            <p:cNvSpPr txBox="1"/>
            <p:nvPr/>
          </p:nvSpPr>
          <p:spPr>
            <a:xfrm>
              <a:off x="4622750" y="1895735"/>
              <a:ext cx="1013551" cy="165253"/>
            </a:xfrm>
            <a:prstGeom prst="rect">
              <a:avLst/>
            </a:prstGeom>
            <a:noFill/>
          </p:spPr>
          <p:txBody>
            <a:bodyPr wrap="square" lIns="0" tIns="0" rIns="0" bIns="0" rtlCol="0" anchor="ctr" anchorCtr="0">
              <a:noAutofit/>
            </a:bodyPr>
            <a:lstStyle/>
            <a:p>
              <a:r>
                <a:rPr lang="en-US" sz="1050" dirty="0"/>
                <a:t>172.17.1.0 /24</a:t>
              </a:r>
            </a:p>
          </p:txBody>
        </p:sp>
        <p:sp>
          <p:nvSpPr>
            <p:cNvPr id="69" name="TextBox 68"/>
            <p:cNvSpPr txBox="1"/>
            <p:nvPr/>
          </p:nvSpPr>
          <p:spPr>
            <a:xfrm>
              <a:off x="5878932" y="2107434"/>
              <a:ext cx="233995" cy="223726"/>
            </a:xfrm>
            <a:prstGeom prst="rect">
              <a:avLst/>
            </a:prstGeom>
            <a:noFill/>
          </p:spPr>
          <p:txBody>
            <a:bodyPr wrap="square" lIns="0" tIns="0" rIns="0" bIns="0" rtlCol="0" anchor="ctr" anchorCtr="0">
              <a:noAutofit/>
            </a:bodyPr>
            <a:lstStyle/>
            <a:p>
              <a:pPr algn="l"/>
              <a:r>
                <a:rPr lang="en-US" sz="1050" dirty="0"/>
                <a:t>.2</a:t>
              </a:r>
            </a:p>
          </p:txBody>
        </p:sp>
        <p:sp>
          <p:nvSpPr>
            <p:cNvPr id="70" name="Left Arrow 69"/>
            <p:cNvSpPr/>
            <p:nvPr/>
          </p:nvSpPr>
          <p:spPr bwMode="auto">
            <a:xfrm>
              <a:off x="1806223" y="982135"/>
              <a:ext cx="1851377" cy="417689"/>
            </a:xfrm>
            <a:prstGeom prst="lef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50" i="0" u="none" strike="noStrike" cap="none" normalizeH="0" baseline="0" dirty="0">
                  <a:ln>
                    <a:noFill/>
                  </a:ln>
                  <a:solidFill>
                    <a:schemeClr val="tx1"/>
                  </a:solidFill>
                  <a:effectLst/>
                  <a:latin typeface="Courier New" pitchFamily="49" charset="0"/>
                  <a:cs typeface="Courier New" pitchFamily="49" charset="0"/>
                </a:rPr>
                <a:t>0.0.0.0  Cost </a:t>
              </a:r>
              <a:r>
                <a:rPr kumimoji="0" lang="en-US" sz="1050" b="1" i="0" u="none" strike="noStrike" cap="none" normalizeH="0" baseline="0" dirty="0">
                  <a:ln>
                    <a:noFill/>
                  </a:ln>
                  <a:solidFill>
                    <a:schemeClr val="tx1"/>
                  </a:solidFill>
                  <a:effectLst/>
                  <a:latin typeface="Courier New" pitchFamily="49" charset="0"/>
                  <a:cs typeface="Courier New" pitchFamily="49" charset="0"/>
                </a:rPr>
                <a:t>10</a:t>
              </a:r>
            </a:p>
          </p:txBody>
        </p:sp>
        <p:sp>
          <p:nvSpPr>
            <p:cNvPr id="71" name="Left Arrow 70"/>
            <p:cNvSpPr/>
            <p:nvPr/>
          </p:nvSpPr>
          <p:spPr bwMode="auto">
            <a:xfrm>
              <a:off x="1868311" y="2319880"/>
              <a:ext cx="1851377" cy="417689"/>
            </a:xfrm>
            <a:prstGeom prst="lef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000" i="0" u="none" strike="noStrike" cap="none" normalizeH="0" baseline="0" dirty="0">
                  <a:ln>
                    <a:noFill/>
                  </a:ln>
                  <a:solidFill>
                    <a:schemeClr val="tx1"/>
                  </a:solidFill>
                  <a:effectLst/>
                  <a:latin typeface="Courier New" pitchFamily="49" charset="0"/>
                  <a:cs typeface="Courier New" pitchFamily="49" charset="0"/>
                </a:rPr>
                <a:t>0.0.0.0  Cost </a:t>
              </a:r>
              <a:r>
                <a:rPr kumimoji="0" lang="en-US" sz="1000" b="1" i="0" u="none" strike="noStrike" cap="none" normalizeH="0" baseline="0" dirty="0">
                  <a:ln>
                    <a:noFill/>
                  </a:ln>
                  <a:solidFill>
                    <a:schemeClr val="tx1"/>
                  </a:solidFill>
                  <a:effectLst/>
                  <a:latin typeface="Courier New" pitchFamily="49" charset="0"/>
                  <a:cs typeface="Courier New" pitchFamily="49" charset="0"/>
                </a:rPr>
                <a:t>100</a:t>
              </a:r>
            </a:p>
          </p:txBody>
        </p:sp>
      </p:grpSp>
      <p:sp>
        <p:nvSpPr>
          <p:cNvPr id="72" name="Rectangle 71"/>
          <p:cNvSpPr/>
          <p:nvPr/>
        </p:nvSpPr>
        <p:spPr bwMode="auto">
          <a:xfrm>
            <a:off x="4605004" y="5949762"/>
            <a:ext cx="3705820" cy="21003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73" name="Text Placeholder 5"/>
          <p:cNvSpPr>
            <a:spLocks/>
          </p:cNvSpPr>
          <p:nvPr/>
        </p:nvSpPr>
        <p:spPr bwMode="auto">
          <a:xfrm>
            <a:off x="2832890" y="5561833"/>
            <a:ext cx="5771314" cy="121885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router ospf 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network 10.2.1.1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default-information originate metric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ip route 0.0.0.0 0.0.0.0 172.17.1.2</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a:t>
            </a:r>
            <a:endParaRPr lang="en-US" sz="1200" b="1" kern="0" dirty="0">
              <a:latin typeface="Courier New" pitchFamily="49" charset="0"/>
            </a:endParaRPr>
          </a:p>
        </p:txBody>
      </p:sp>
    </p:spTree>
    <p:extLst>
      <p:ext uri="{BB962C8B-B14F-4D97-AF65-F5344CB8AC3E}">
        <p14:creationId xmlns:p14="http://schemas.microsoft.com/office/powerpoint/2010/main" val="1126585763"/>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4018" name="Rectangle 2"/>
          <p:cNvSpPr>
            <a:spLocks noGrp="1" noChangeArrowheads="1"/>
          </p:cNvSpPr>
          <p:nvPr>
            <p:ph type="title"/>
          </p:nvPr>
        </p:nvSpPr>
        <p:spPr>
          <a:xfrm>
            <a:off x="549275" y="331826"/>
            <a:ext cx="8042276" cy="1336956"/>
          </a:xfrm>
        </p:spPr>
        <p:txBody>
          <a:bodyPr/>
          <a:lstStyle/>
          <a:p>
            <a:r>
              <a:rPr lang="en-US"/>
              <a:t>Route Summarization</a:t>
            </a:r>
            <a:endParaRPr lang="en-US" dirty="0"/>
          </a:p>
        </p:txBody>
      </p:sp>
      <p:sp>
        <p:nvSpPr>
          <p:cNvPr id="143363" name="Rectangle 3"/>
          <p:cNvSpPr>
            <a:spLocks noGrp="1" noChangeArrowheads="1"/>
          </p:cNvSpPr>
          <p:nvPr>
            <p:ph idx="1"/>
          </p:nvPr>
        </p:nvSpPr>
        <p:spPr>
          <a:xfrm>
            <a:off x="549275" y="1851661"/>
            <a:ext cx="8042276" cy="4343400"/>
          </a:xfrm>
        </p:spPr>
        <p:txBody>
          <a:bodyPr>
            <a:normAutofit fontScale="92500" lnSpcReduction="10000"/>
          </a:bodyPr>
          <a:lstStyle/>
          <a:p>
            <a:r>
              <a:rPr lang="en-US" dirty="0">
                <a:solidFill>
                  <a:srgbClr val="000000"/>
                </a:solidFill>
              </a:rPr>
              <a:t>Route summarization involves consolidating multiple routes into a single advertisement.</a:t>
            </a:r>
          </a:p>
          <a:p>
            <a:r>
              <a:rPr lang="en-US" dirty="0">
                <a:solidFill>
                  <a:srgbClr val="000000"/>
                </a:solidFill>
              </a:rPr>
              <a:t>Proper route summarization directly affects the bandwidth, memory and CPU, that are consumed by the OSPF process. </a:t>
            </a:r>
          </a:p>
          <a:p>
            <a:pPr lvl="1"/>
            <a:r>
              <a:rPr lang="en-US" dirty="0">
                <a:solidFill>
                  <a:srgbClr val="000000"/>
                </a:solidFill>
              </a:rPr>
              <a:t>If a network link fails or flaps, the topology change will not be propagated into the backbone or other areas. </a:t>
            </a:r>
          </a:p>
          <a:p>
            <a:pPr lvl="1"/>
            <a:r>
              <a:rPr lang="en-US" dirty="0">
                <a:solidFill>
                  <a:srgbClr val="000000"/>
                </a:solidFill>
              </a:rPr>
              <a:t>It protects routers from needless routing table recalculations. </a:t>
            </a:r>
          </a:p>
          <a:p>
            <a:pPr lvl="1"/>
            <a:r>
              <a:rPr lang="en-US" dirty="0">
                <a:solidFill>
                  <a:srgbClr val="000000"/>
                </a:solidFill>
              </a:rPr>
              <a:t>Because the SPF calculation places a significant demand on the router's CPU, proper summarization is an imperative part of OSPF configuration.</a:t>
            </a:r>
          </a:p>
        </p:txBody>
      </p:sp>
    </p:spTree>
    <p:extLst>
      <p:ext uri="{BB962C8B-B14F-4D97-AF65-F5344CB8AC3E}">
        <p14:creationId xmlns:p14="http://schemas.microsoft.com/office/powerpoint/2010/main" val="1047069779"/>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42" name="Rectangle 2"/>
          <p:cNvSpPr>
            <a:spLocks noGrp="1" noChangeArrowheads="1"/>
          </p:cNvSpPr>
          <p:nvPr>
            <p:ph type="title"/>
          </p:nvPr>
        </p:nvSpPr>
        <p:spPr>
          <a:xfrm>
            <a:off x="245484" y="427616"/>
            <a:ext cx="8247006" cy="1023103"/>
          </a:xfrm>
        </p:spPr>
        <p:txBody>
          <a:bodyPr/>
          <a:lstStyle/>
          <a:p>
            <a:r>
              <a:rPr lang="en-US" sz="3200" dirty="0"/>
              <a:t>Using Route Summarization</a:t>
            </a:r>
          </a:p>
        </p:txBody>
      </p:sp>
      <p:grpSp>
        <p:nvGrpSpPr>
          <p:cNvPr id="6" name="Group 5"/>
          <p:cNvGrpSpPr/>
          <p:nvPr/>
        </p:nvGrpSpPr>
        <p:grpSpPr>
          <a:xfrm>
            <a:off x="925831" y="1636099"/>
            <a:ext cx="7356898" cy="4696665"/>
            <a:chOff x="1147763" y="1031081"/>
            <a:chExt cx="6848475" cy="5180013"/>
          </a:xfrm>
        </p:grpSpPr>
        <p:pic>
          <p:nvPicPr>
            <p:cNvPr id="144387" name="Picture 3"/>
            <p:cNvPicPr>
              <a:picLocks noChangeAspect="1" noChangeArrowheads="1"/>
            </p:cNvPicPr>
            <p:nvPr/>
          </p:nvPicPr>
          <p:blipFill>
            <a:blip r:embed="rId2"/>
            <a:srcRect/>
            <a:stretch>
              <a:fillRect/>
            </a:stretch>
          </p:blipFill>
          <p:spPr bwMode="auto">
            <a:xfrm>
              <a:off x="1147763" y="1031081"/>
              <a:ext cx="6848475" cy="5180013"/>
            </a:xfrm>
            <a:prstGeom prst="rect">
              <a:avLst/>
            </a:prstGeom>
            <a:noFill/>
            <a:ln w="9525">
              <a:noFill/>
              <a:miter lim="800000"/>
              <a:headEnd type="none" w="sm" len="sm"/>
              <a:tailEnd type="none" w="sm" len="sm"/>
            </a:ln>
          </p:spPr>
        </p:pic>
        <p:sp>
          <p:nvSpPr>
            <p:cNvPr id="4" name="TextBox 3"/>
            <p:cNvSpPr txBox="1"/>
            <p:nvPr/>
          </p:nvSpPr>
          <p:spPr>
            <a:xfrm>
              <a:off x="4856812" y="4540866"/>
              <a:ext cx="2878112" cy="258532"/>
            </a:xfrm>
            <a:prstGeom prst="rect">
              <a:avLst/>
            </a:prstGeom>
            <a:solidFill>
              <a:schemeClr val="bg1"/>
            </a:solidFill>
          </p:spPr>
          <p:txBody>
            <a:bodyPr wrap="square" rtlCol="0">
              <a:spAutoFit/>
            </a:bodyPr>
            <a:lstStyle/>
            <a:p>
              <a:r>
                <a:rPr lang="en-US" sz="1200" b="1" dirty="0">
                  <a:latin typeface="Courier New" pitchFamily="49" charset="0"/>
                  <a:cs typeface="Courier New" pitchFamily="49" charset="0"/>
                </a:rPr>
                <a:t>IA 172.16.16.0 255.255.252.0</a:t>
              </a:r>
            </a:p>
          </p:txBody>
        </p:sp>
        <p:sp>
          <p:nvSpPr>
            <p:cNvPr id="5" name="TextBox 4"/>
            <p:cNvSpPr txBox="1"/>
            <p:nvPr/>
          </p:nvSpPr>
          <p:spPr>
            <a:xfrm>
              <a:off x="4858492" y="3316690"/>
              <a:ext cx="2878112" cy="258532"/>
            </a:xfrm>
            <a:prstGeom prst="rect">
              <a:avLst/>
            </a:prstGeom>
            <a:solidFill>
              <a:schemeClr val="bg1"/>
            </a:solidFill>
          </p:spPr>
          <p:txBody>
            <a:bodyPr wrap="square" rtlCol="0">
              <a:spAutoFit/>
            </a:bodyPr>
            <a:lstStyle/>
            <a:p>
              <a:r>
                <a:rPr lang="en-US" sz="1200" b="1" dirty="0">
                  <a:latin typeface="Courier New" pitchFamily="49" charset="0"/>
                  <a:cs typeface="Courier New" pitchFamily="49" charset="0"/>
                </a:rPr>
                <a:t>IA 172.16.8.0 255.255.248.0</a:t>
              </a:r>
            </a:p>
          </p:txBody>
        </p:sp>
      </p:grpSp>
    </p:spTree>
    <p:extLst>
      <p:ext uri="{BB962C8B-B14F-4D97-AF65-F5344CB8AC3E}">
        <p14:creationId xmlns:p14="http://schemas.microsoft.com/office/powerpoint/2010/main" val="419051189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6066" name="Rectangle 2"/>
          <p:cNvSpPr>
            <a:spLocks noGrp="1" noChangeArrowheads="1"/>
          </p:cNvSpPr>
          <p:nvPr>
            <p:ph type="title"/>
          </p:nvPr>
        </p:nvSpPr>
        <p:spPr>
          <a:xfrm>
            <a:off x="0" y="313316"/>
            <a:ext cx="8591551" cy="1336956"/>
          </a:xfrm>
        </p:spPr>
        <p:txBody>
          <a:bodyPr/>
          <a:lstStyle/>
          <a:p>
            <a:pPr>
              <a:defRPr/>
            </a:pPr>
            <a:r>
              <a:rPr lang="en-US" sz="3600" dirty="0"/>
              <a:t>Types of Route Summarization</a:t>
            </a:r>
          </a:p>
        </p:txBody>
      </p:sp>
      <p:sp>
        <p:nvSpPr>
          <p:cNvPr id="145411" name="Rectangle 3"/>
          <p:cNvSpPr>
            <a:spLocks noGrp="1" noChangeArrowheads="1"/>
          </p:cNvSpPr>
          <p:nvPr>
            <p:ph idx="1"/>
          </p:nvPr>
        </p:nvSpPr>
        <p:spPr>
          <a:xfrm>
            <a:off x="549275" y="1943101"/>
            <a:ext cx="8042276" cy="4343400"/>
          </a:xfrm>
        </p:spPr>
        <p:txBody>
          <a:bodyPr>
            <a:normAutofit fontScale="92500" lnSpcReduction="20000"/>
          </a:bodyPr>
          <a:lstStyle/>
          <a:p>
            <a:r>
              <a:rPr lang="en-US" dirty="0">
                <a:solidFill>
                  <a:srgbClr val="000000"/>
                </a:solidFill>
              </a:rPr>
              <a:t>Inter-area summarization</a:t>
            </a:r>
          </a:p>
          <a:p>
            <a:pPr lvl="1"/>
            <a:r>
              <a:rPr lang="en-US" dirty="0">
                <a:solidFill>
                  <a:srgbClr val="000000"/>
                </a:solidFill>
              </a:rPr>
              <a:t>Performed at the ABR and creates Type 3 LSAs.</a:t>
            </a:r>
          </a:p>
          <a:p>
            <a:r>
              <a:rPr lang="en-US" dirty="0">
                <a:solidFill>
                  <a:srgbClr val="000000"/>
                </a:solidFill>
              </a:rPr>
              <a:t>External summarization</a:t>
            </a:r>
          </a:p>
          <a:p>
            <a:pPr lvl="1"/>
            <a:r>
              <a:rPr lang="en-US" dirty="0">
                <a:solidFill>
                  <a:srgbClr val="000000"/>
                </a:solidFill>
              </a:rPr>
              <a:t>Performed at the ASBR and creates Type 5 LSAs.</a:t>
            </a:r>
          </a:p>
          <a:p>
            <a:r>
              <a:rPr lang="en-US" dirty="0">
                <a:solidFill>
                  <a:srgbClr val="000000"/>
                </a:solidFill>
              </a:rPr>
              <a:t>Both have the same fundamental requirement of contiguous addressing.</a:t>
            </a:r>
          </a:p>
          <a:p>
            <a:r>
              <a:rPr lang="en-US" dirty="0">
                <a:solidFill>
                  <a:srgbClr val="000000"/>
                </a:solidFill>
              </a:rPr>
              <a:t>If summarization is not configured correctly and there are multiple ASBRs, or multiple ABRs in an area, suboptimal routing is possible. </a:t>
            </a:r>
          </a:p>
          <a:p>
            <a:pPr lvl="1"/>
            <a:r>
              <a:rPr lang="en-US" dirty="0">
                <a:solidFill>
                  <a:srgbClr val="000000"/>
                </a:solidFill>
              </a:rPr>
              <a:t>For example, summarizing overlapping ranges from two different routers can cause packets to be sent to the wrong destination.</a:t>
            </a:r>
          </a:p>
        </p:txBody>
      </p:sp>
    </p:spTree>
    <p:extLst>
      <p:ext uri="{BB962C8B-B14F-4D97-AF65-F5344CB8AC3E}">
        <p14:creationId xmlns:p14="http://schemas.microsoft.com/office/powerpoint/2010/main" val="897161239"/>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1" y="758884"/>
            <a:ext cx="8801100" cy="620712"/>
          </a:xfrm>
        </p:spPr>
        <p:txBody>
          <a:bodyPr/>
          <a:lstStyle/>
          <a:p>
            <a:r>
              <a:rPr lang="en-US" sz="3200" dirty="0"/>
              <a:t>Intra-Area Summarization</a:t>
            </a:r>
          </a:p>
        </p:txBody>
      </p:sp>
      <p:sp>
        <p:nvSpPr>
          <p:cNvPr id="13" name="Content Placeholder 12"/>
          <p:cNvSpPr>
            <a:spLocks noGrp="1"/>
          </p:cNvSpPr>
          <p:nvPr>
            <p:ph idx="1"/>
          </p:nvPr>
        </p:nvSpPr>
        <p:spPr>
          <a:xfrm>
            <a:off x="279400" y="1345306"/>
            <a:ext cx="8316913" cy="491994"/>
          </a:xfrm>
        </p:spPr>
        <p:txBody>
          <a:bodyPr>
            <a:normAutofit fontScale="92500"/>
          </a:bodyPr>
          <a:lstStyle/>
          <a:p>
            <a:r>
              <a:rPr lang="en-US" dirty="0">
                <a:solidFill>
                  <a:srgbClr val="000000"/>
                </a:solidFill>
              </a:rPr>
              <a:t>Configure an ABR to summarize routes for a specific area.</a:t>
            </a:r>
          </a:p>
        </p:txBody>
      </p:sp>
      <p:sp>
        <p:nvSpPr>
          <p:cNvPr id="14" name="Text Placeholder 13"/>
          <p:cNvSpPr>
            <a:spLocks noGrp="1"/>
          </p:cNvSpPr>
          <p:nvPr>
            <p:ph type="body" sz="quarter" idx="10"/>
          </p:nvPr>
        </p:nvSpPr>
        <p:spPr>
          <a:xfrm>
            <a:off x="613533" y="1883345"/>
            <a:ext cx="7745412" cy="377078"/>
          </a:xfrm>
        </p:spPr>
        <p:txBody>
          <a:bodyPr/>
          <a:lstStyle/>
          <a:p>
            <a:r>
              <a:rPr lang="en-US"/>
              <a:t>Router(config-router)#</a:t>
            </a:r>
            <a:endParaRPr lang="en-US" dirty="0"/>
          </a:p>
        </p:txBody>
      </p:sp>
      <p:sp>
        <p:nvSpPr>
          <p:cNvPr id="15" name="Text Placeholder 14"/>
          <p:cNvSpPr>
            <a:spLocks noGrp="1"/>
          </p:cNvSpPr>
          <p:nvPr>
            <p:ph type="body" sz="quarter" idx="11"/>
          </p:nvPr>
        </p:nvSpPr>
        <p:spPr>
          <a:xfrm>
            <a:off x="615326" y="2343232"/>
            <a:ext cx="7745412" cy="763752"/>
          </a:xfrm>
        </p:spPr>
        <p:txBody>
          <a:bodyPr>
            <a:noAutofit/>
          </a:bodyPr>
          <a:lstStyle/>
          <a:p>
            <a:r>
              <a:rPr lang="en-US" dirty="0">
                <a:solidFill>
                  <a:srgbClr val="000000"/>
                </a:solidFill>
              </a:rPr>
              <a:t>area </a:t>
            </a:r>
            <a:r>
              <a:rPr lang="en-US" b="0" i="1" dirty="0">
                <a:solidFill>
                  <a:srgbClr val="000000"/>
                </a:solidFill>
              </a:rPr>
              <a:t>area-id</a:t>
            </a:r>
            <a:r>
              <a:rPr lang="en-US" i="1" dirty="0">
                <a:solidFill>
                  <a:srgbClr val="000000"/>
                </a:solidFill>
              </a:rPr>
              <a:t> </a:t>
            </a:r>
            <a:r>
              <a:rPr lang="en-US" b="0" i="1" dirty="0">
                <a:solidFill>
                  <a:srgbClr val="000000"/>
                </a:solidFill>
              </a:rPr>
              <a:t>range address mask </a:t>
            </a:r>
            <a:r>
              <a:rPr lang="en-US" i="1" dirty="0">
                <a:solidFill>
                  <a:srgbClr val="000000"/>
                </a:solidFill>
              </a:rPr>
              <a:t>[</a:t>
            </a:r>
            <a:r>
              <a:rPr lang="en-US" dirty="0">
                <a:solidFill>
                  <a:srgbClr val="000000"/>
                </a:solidFill>
              </a:rPr>
              <a:t>advertise</a:t>
            </a:r>
            <a:r>
              <a:rPr lang="en-US" i="1" dirty="0">
                <a:solidFill>
                  <a:srgbClr val="000000"/>
                </a:solidFill>
              </a:rPr>
              <a:t> | </a:t>
            </a:r>
            <a:r>
              <a:rPr lang="en-US" dirty="0">
                <a:solidFill>
                  <a:srgbClr val="000000"/>
                </a:solidFill>
              </a:rPr>
              <a:t>not-advertise</a:t>
            </a:r>
            <a:r>
              <a:rPr lang="en-US" i="1" dirty="0">
                <a:solidFill>
                  <a:srgbClr val="000000"/>
                </a:solidFill>
              </a:rPr>
              <a:t>] [</a:t>
            </a:r>
            <a:r>
              <a:rPr lang="en-US" dirty="0">
                <a:solidFill>
                  <a:srgbClr val="000000"/>
                </a:solidFill>
              </a:rPr>
              <a:t>cost </a:t>
            </a:r>
            <a:r>
              <a:rPr lang="en-US" b="0" i="1" dirty="0">
                <a:solidFill>
                  <a:srgbClr val="000000"/>
                </a:solidFill>
              </a:rPr>
              <a:t>cost</a:t>
            </a:r>
            <a:r>
              <a:rPr lang="en-US" i="1" dirty="0">
                <a:solidFill>
                  <a:srgbClr val="000000"/>
                </a:solidFill>
              </a:rPr>
              <a:t>]</a:t>
            </a:r>
            <a:endParaRPr lang="en-US" dirty="0">
              <a:solidFill>
                <a:srgbClr val="000000"/>
              </a:solidFill>
            </a:endParaRPr>
          </a:p>
        </p:txBody>
      </p:sp>
      <p:graphicFrame>
        <p:nvGraphicFramePr>
          <p:cNvPr id="8" name="Table 7"/>
          <p:cNvGraphicFramePr>
            <a:graphicFrameLocks noGrp="1"/>
          </p:cNvGraphicFramePr>
          <p:nvPr>
            <p:extLst/>
          </p:nvPr>
        </p:nvGraphicFramePr>
        <p:xfrm>
          <a:off x="609598" y="3213175"/>
          <a:ext cx="7770126" cy="3407012"/>
        </p:xfrm>
        <a:graphic>
          <a:graphicData uri="http://schemas.openxmlformats.org/drawingml/2006/table">
            <a:tbl>
              <a:tblPr firstRow="1" bandRow="1">
                <a:tableStyleId>{5C22544A-7EE6-4342-B048-85BDC9FD1C3A}</a:tableStyleId>
              </a:tblPr>
              <a:tblGrid>
                <a:gridCol w="2106306">
                  <a:extLst>
                    <a:ext uri="{9D8B030D-6E8A-4147-A177-3AD203B41FA5}">
                      <a16:colId xmlns:a16="http://schemas.microsoft.com/office/drawing/2014/main" val="20000"/>
                    </a:ext>
                  </a:extLst>
                </a:gridCol>
                <a:gridCol w="5663820">
                  <a:extLst>
                    <a:ext uri="{9D8B030D-6E8A-4147-A177-3AD203B41FA5}">
                      <a16:colId xmlns:a16="http://schemas.microsoft.com/office/drawing/2014/main" val="20001"/>
                    </a:ext>
                  </a:extLst>
                </a:gridCol>
              </a:tblGrid>
              <a:tr h="364680">
                <a:tc>
                  <a:txBody>
                    <a:bodyPr/>
                    <a:lstStyle/>
                    <a:p>
                      <a:pPr marL="0" marR="0" algn="ctr">
                        <a:lnSpc>
                          <a:spcPct val="100000"/>
                        </a:lnSpc>
                        <a:spcBef>
                          <a:spcPts val="0"/>
                        </a:spcBef>
                        <a:spcAft>
                          <a:spcPts val="600"/>
                        </a:spcAft>
                      </a:pPr>
                      <a:r>
                        <a:rPr lang="en-US" sz="1400" b="1" dirty="0"/>
                        <a:t>Parameter</a:t>
                      </a:r>
                      <a:endParaRPr lang="en-US" sz="1400" b="1" dirty="0">
                        <a:solidFill>
                          <a:srgbClr val="000000"/>
                        </a:solidFill>
                        <a:latin typeface="Arial"/>
                        <a:ea typeface="SimSun"/>
                        <a:cs typeface="Times New Roman"/>
                      </a:endParaRPr>
                    </a:p>
                  </a:txBody>
                  <a:tcPr marL="68580" marR="68580" marT="0" marB="0" anchor="ctr"/>
                </a:tc>
                <a:tc>
                  <a:txBody>
                    <a:bodyPr/>
                    <a:lstStyle/>
                    <a:p>
                      <a:pPr marL="0" marR="0" algn="l">
                        <a:lnSpc>
                          <a:spcPct val="100000"/>
                        </a:lnSpc>
                        <a:spcBef>
                          <a:spcPts val="0"/>
                        </a:spcBef>
                        <a:spcAft>
                          <a:spcPts val="600"/>
                        </a:spcAft>
                      </a:pPr>
                      <a:r>
                        <a:rPr lang="en-US" sz="1400" b="1" dirty="0"/>
                        <a:t>Description</a:t>
                      </a:r>
                      <a:endParaRPr lang="en-US" sz="1400" b="1"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0"/>
                  </a:ext>
                </a:extLst>
              </a:tr>
              <a:tr h="364680">
                <a:tc>
                  <a:txBody>
                    <a:bodyPr/>
                    <a:lstStyle/>
                    <a:p>
                      <a:pPr marL="0" marR="0" algn="ctr">
                        <a:lnSpc>
                          <a:spcPct val="100000"/>
                        </a:lnSpc>
                        <a:spcBef>
                          <a:spcPts val="0"/>
                        </a:spcBef>
                        <a:spcAft>
                          <a:spcPts val="600"/>
                        </a:spcAft>
                      </a:pPr>
                      <a:r>
                        <a:rPr lang="en-US" sz="1400" b="1" i="0">
                          <a:solidFill>
                            <a:srgbClr val="000000"/>
                          </a:solidFill>
                          <a:latin typeface="Courier New" pitchFamily="49" charset="0"/>
                          <a:ea typeface="SimSun"/>
                          <a:cs typeface="Courier New" pitchFamily="49" charset="0"/>
                        </a:rPr>
                        <a:t>area</a:t>
                      </a:r>
                      <a:r>
                        <a:rPr lang="en-US" sz="1400" b="1" i="0" baseline="0">
                          <a:solidFill>
                            <a:srgbClr val="000000"/>
                          </a:solidFill>
                          <a:latin typeface="Courier New" pitchFamily="49" charset="0"/>
                          <a:ea typeface="SimSun"/>
                          <a:cs typeface="Courier New" pitchFamily="49" charset="0"/>
                        </a:rPr>
                        <a:t> </a:t>
                      </a:r>
                      <a:r>
                        <a:rPr lang="en-US" sz="1400" b="0" i="1">
                          <a:solidFill>
                            <a:srgbClr val="000000"/>
                          </a:solidFill>
                          <a:latin typeface="Courier New" pitchFamily="49" charset="0"/>
                          <a:ea typeface="SimSun"/>
                          <a:cs typeface="Courier New" pitchFamily="49" charset="0"/>
                        </a:rPr>
                        <a:t>area-id</a:t>
                      </a:r>
                      <a:endParaRPr lang="en-US" sz="1400" b="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b="0" kern="1200" dirty="0">
                          <a:solidFill>
                            <a:srgbClr val="000000"/>
                          </a:solidFill>
                          <a:latin typeface="Arial"/>
                          <a:ea typeface="SimSun"/>
                          <a:cs typeface="Arial"/>
                        </a:rPr>
                        <a:t>Identifies the area subject to route summarization.</a:t>
                      </a:r>
                    </a:p>
                  </a:txBody>
                  <a:tcPr marL="68580" marR="68580" marT="0" marB="0" anchor="ctr"/>
                </a:tc>
                <a:extLst>
                  <a:ext uri="{0D108BD9-81ED-4DB2-BD59-A6C34878D82A}">
                    <a16:rowId xmlns:a16="http://schemas.microsoft.com/office/drawing/2014/main" val="10001"/>
                  </a:ext>
                </a:extLst>
              </a:tr>
              <a:tr h="364680">
                <a:tc>
                  <a:txBody>
                    <a:bodyPr/>
                    <a:lstStyle/>
                    <a:p>
                      <a:pPr marL="0" marR="0" algn="ctr">
                        <a:lnSpc>
                          <a:spcPct val="100000"/>
                        </a:lnSpc>
                        <a:spcBef>
                          <a:spcPts val="0"/>
                        </a:spcBef>
                        <a:spcAft>
                          <a:spcPts val="600"/>
                        </a:spcAft>
                      </a:pPr>
                      <a:r>
                        <a:rPr lang="en-US" sz="1400" b="0" i="1" dirty="0">
                          <a:solidFill>
                            <a:srgbClr val="000000"/>
                          </a:solidFill>
                          <a:latin typeface="Courier New" pitchFamily="49" charset="0"/>
                          <a:ea typeface="SimSun"/>
                          <a:cs typeface="Courier New" pitchFamily="49" charset="0"/>
                        </a:rPr>
                        <a:t>address</a:t>
                      </a:r>
                      <a:endParaRPr lang="en-US" sz="1400" b="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b="0" kern="1200" dirty="0">
                          <a:solidFill>
                            <a:srgbClr val="000000"/>
                          </a:solidFill>
                          <a:latin typeface="Arial"/>
                          <a:ea typeface="SimSun"/>
                          <a:cs typeface="Arial"/>
                        </a:rPr>
                        <a:t>The summary address designated for a range of addresses.</a:t>
                      </a:r>
                    </a:p>
                  </a:txBody>
                  <a:tcPr marL="68580" marR="68580" marT="0" marB="0" anchor="ctr"/>
                </a:tc>
                <a:extLst>
                  <a:ext uri="{0D108BD9-81ED-4DB2-BD59-A6C34878D82A}">
                    <a16:rowId xmlns:a16="http://schemas.microsoft.com/office/drawing/2014/main" val="10002"/>
                  </a:ext>
                </a:extLst>
              </a:tr>
              <a:tr h="364680">
                <a:tc>
                  <a:txBody>
                    <a:bodyPr/>
                    <a:lstStyle/>
                    <a:p>
                      <a:pPr marL="0" marR="0" algn="ctr">
                        <a:lnSpc>
                          <a:spcPct val="100000"/>
                        </a:lnSpc>
                        <a:spcBef>
                          <a:spcPts val="0"/>
                        </a:spcBef>
                        <a:spcAft>
                          <a:spcPts val="600"/>
                        </a:spcAft>
                      </a:pPr>
                      <a:r>
                        <a:rPr lang="en-US" sz="1400" b="0" i="1" dirty="0">
                          <a:solidFill>
                            <a:srgbClr val="000000"/>
                          </a:solidFill>
                          <a:latin typeface="Courier New" pitchFamily="49" charset="0"/>
                          <a:ea typeface="SimSun"/>
                          <a:cs typeface="Courier New" pitchFamily="49" charset="0"/>
                        </a:rPr>
                        <a:t>mask</a:t>
                      </a:r>
                      <a:endParaRPr lang="en-US" sz="1400" b="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b="0" kern="1200" dirty="0">
                          <a:solidFill>
                            <a:srgbClr val="000000"/>
                          </a:solidFill>
                          <a:latin typeface="Arial"/>
                          <a:ea typeface="SimSun"/>
                          <a:cs typeface="Arial"/>
                        </a:rPr>
                        <a:t>The IP subnet mask used for the summary route.</a:t>
                      </a:r>
                    </a:p>
                  </a:txBody>
                  <a:tcPr marL="68580" marR="68580" marT="0" marB="0" anchor="ctr"/>
                </a:tc>
                <a:extLst>
                  <a:ext uri="{0D108BD9-81ED-4DB2-BD59-A6C34878D82A}">
                    <a16:rowId xmlns:a16="http://schemas.microsoft.com/office/drawing/2014/main" val="10003"/>
                  </a:ext>
                </a:extLst>
              </a:tr>
              <a:tr h="449606">
                <a:tc>
                  <a:txBody>
                    <a:bodyPr/>
                    <a:lstStyle/>
                    <a:p>
                      <a:pPr marL="0" marR="0" algn="ctr">
                        <a:lnSpc>
                          <a:spcPct val="100000"/>
                        </a:lnSpc>
                        <a:spcBef>
                          <a:spcPts val="0"/>
                        </a:spcBef>
                        <a:spcAft>
                          <a:spcPts val="600"/>
                        </a:spcAft>
                      </a:pPr>
                      <a:r>
                        <a:rPr lang="en-US" sz="1400" b="1" dirty="0">
                          <a:solidFill>
                            <a:srgbClr val="000000"/>
                          </a:solidFill>
                          <a:latin typeface="Courier New" pitchFamily="49" charset="0"/>
                          <a:ea typeface="SimSun"/>
                          <a:cs typeface="Courier New" pitchFamily="49" charset="0"/>
                        </a:rPr>
                        <a:t>advertise</a:t>
                      </a:r>
                      <a:endParaRPr lang="en-US" sz="140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b="0" kern="1200" dirty="0">
                          <a:solidFill>
                            <a:srgbClr val="000000"/>
                          </a:solidFill>
                          <a:latin typeface="Arial"/>
                          <a:ea typeface="SimSun"/>
                          <a:cs typeface="Arial"/>
                        </a:rPr>
                        <a:t>(Optional) Sets the address range status to advertise and generates a type 3 summary LSA.</a:t>
                      </a:r>
                    </a:p>
                  </a:txBody>
                  <a:tcPr marL="68580" marR="68580" marT="0" marB="0" anchor="ctr"/>
                </a:tc>
                <a:extLst>
                  <a:ext uri="{0D108BD9-81ED-4DB2-BD59-A6C34878D82A}">
                    <a16:rowId xmlns:a16="http://schemas.microsoft.com/office/drawing/2014/main" val="10004"/>
                  </a:ext>
                </a:extLst>
              </a:tr>
              <a:tr h="749343">
                <a:tc>
                  <a:txBody>
                    <a:bodyPr/>
                    <a:lstStyle/>
                    <a:p>
                      <a:pPr marL="0" marR="0" algn="ctr" defTabSz="914400" rtl="0" eaLnBrk="1" latinLnBrk="0" hangingPunct="1">
                        <a:lnSpc>
                          <a:spcPct val="100000"/>
                        </a:lnSpc>
                        <a:spcBef>
                          <a:spcPts val="0"/>
                        </a:spcBef>
                        <a:spcAft>
                          <a:spcPts val="600"/>
                        </a:spcAft>
                      </a:pPr>
                      <a:r>
                        <a:rPr lang="en-US" sz="1400" b="1" i="0" kern="1200" dirty="0">
                          <a:solidFill>
                            <a:srgbClr val="000000"/>
                          </a:solidFill>
                          <a:latin typeface="Courier New" pitchFamily="49" charset="0"/>
                          <a:ea typeface="SimSun"/>
                          <a:cs typeface="Courier New" pitchFamily="49" charset="0"/>
                        </a:rPr>
                        <a:t>not-advertise</a:t>
                      </a: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b="0" kern="1200" dirty="0">
                          <a:solidFill>
                            <a:srgbClr val="000000"/>
                          </a:solidFill>
                          <a:latin typeface="Arial"/>
                          <a:ea typeface="SimSun"/>
                          <a:cs typeface="Arial"/>
                        </a:rPr>
                        <a:t>(Optional) Sets the address range status to </a:t>
                      </a:r>
                      <a:r>
                        <a:rPr lang="en-US" sz="1400" b="0" kern="1200" dirty="0" err="1">
                          <a:solidFill>
                            <a:srgbClr val="000000"/>
                          </a:solidFill>
                          <a:latin typeface="Arial"/>
                          <a:ea typeface="SimSun"/>
                          <a:cs typeface="Arial"/>
                        </a:rPr>
                        <a:t>DoNotAdvertise</a:t>
                      </a:r>
                      <a:r>
                        <a:rPr lang="en-US" sz="1400" b="0" kern="1200" dirty="0">
                          <a:solidFill>
                            <a:srgbClr val="000000"/>
                          </a:solidFill>
                          <a:latin typeface="Arial"/>
                          <a:ea typeface="SimSun"/>
                          <a:cs typeface="Arial"/>
                        </a:rPr>
                        <a:t>. The type 3 summary LSA is suppressed, and the component networks remain hidden from other networks.</a:t>
                      </a:r>
                    </a:p>
                  </a:txBody>
                  <a:tcPr marL="68580" marR="68580" marT="0" marB="0" anchor="ctr"/>
                </a:tc>
                <a:extLst>
                  <a:ext uri="{0D108BD9-81ED-4DB2-BD59-A6C34878D82A}">
                    <a16:rowId xmlns:a16="http://schemas.microsoft.com/office/drawing/2014/main" val="10005"/>
                  </a:ext>
                </a:extLst>
              </a:tr>
              <a:tr h="749343">
                <a:tc>
                  <a:txBody>
                    <a:bodyPr/>
                    <a:lstStyle/>
                    <a:p>
                      <a:pPr marL="0" marR="0" algn="ctr" defTabSz="914400" rtl="0" eaLnBrk="1" latinLnBrk="0" hangingPunct="1">
                        <a:lnSpc>
                          <a:spcPct val="100000"/>
                        </a:lnSpc>
                        <a:spcBef>
                          <a:spcPts val="0"/>
                        </a:spcBef>
                        <a:spcAft>
                          <a:spcPts val="600"/>
                        </a:spcAft>
                      </a:pPr>
                      <a:r>
                        <a:rPr lang="en-US" sz="1400" b="1" i="0" kern="1200" dirty="0">
                          <a:solidFill>
                            <a:srgbClr val="000000"/>
                          </a:solidFill>
                          <a:latin typeface="Courier New" pitchFamily="49" charset="0"/>
                          <a:ea typeface="SimSun"/>
                          <a:cs typeface="Courier New" pitchFamily="49" charset="0"/>
                        </a:rPr>
                        <a:t>cost </a:t>
                      </a:r>
                      <a:r>
                        <a:rPr lang="en-US" sz="1400" b="0" i="1" kern="1200" dirty="0" err="1">
                          <a:solidFill>
                            <a:srgbClr val="000000"/>
                          </a:solidFill>
                          <a:latin typeface="Courier New" pitchFamily="49" charset="0"/>
                          <a:ea typeface="SimSun"/>
                          <a:cs typeface="Courier New" pitchFamily="49" charset="0"/>
                        </a:rPr>
                        <a:t>cost</a:t>
                      </a:r>
                      <a:endParaRPr lang="en-US" sz="1400" b="0" i="0" kern="120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defTabSz="914400" rtl="0" eaLnBrk="1" latinLnBrk="0" hangingPunct="1">
                        <a:lnSpc>
                          <a:spcPct val="100000"/>
                        </a:lnSpc>
                        <a:spcBef>
                          <a:spcPts val="0"/>
                        </a:spcBef>
                        <a:spcAft>
                          <a:spcPts val="600"/>
                        </a:spcAft>
                      </a:pPr>
                      <a:r>
                        <a:rPr lang="en-US" sz="1400" b="0" kern="1200" dirty="0">
                          <a:solidFill>
                            <a:srgbClr val="000000"/>
                          </a:solidFill>
                          <a:latin typeface="Arial"/>
                          <a:ea typeface="SimSun"/>
                          <a:cs typeface="Arial"/>
                        </a:rPr>
                        <a:t>(Optional) Metric or cost for this summary route, which is used during the OSPF SPF calculation to determine the shortest paths to the destination. The value can be 0 to 16777215.</a:t>
                      </a:r>
                    </a:p>
                  </a:txBody>
                  <a:tcPr marL="68580" marR="68580" marT="0" marB="0" anchor="ct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89200537"/>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Rectangle 57"/>
          <p:cNvSpPr/>
          <p:nvPr/>
        </p:nvSpPr>
        <p:spPr bwMode="auto">
          <a:xfrm>
            <a:off x="2049164" y="6137380"/>
            <a:ext cx="3583992" cy="352052"/>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57" name="Rectangle 56"/>
          <p:cNvSpPr/>
          <p:nvPr/>
        </p:nvSpPr>
        <p:spPr bwMode="auto">
          <a:xfrm>
            <a:off x="2085849" y="4773632"/>
            <a:ext cx="3603751" cy="37242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277188" y="347606"/>
            <a:ext cx="8407615" cy="1147014"/>
          </a:xfrm>
        </p:spPr>
        <p:txBody>
          <a:bodyPr/>
          <a:lstStyle/>
          <a:p>
            <a:r>
              <a:rPr lang="en-US" sz="3200" dirty="0"/>
              <a:t>Intra-Area Summarization Example</a:t>
            </a:r>
          </a:p>
        </p:txBody>
      </p:sp>
      <p:sp>
        <p:nvSpPr>
          <p:cNvPr id="33" name="Text Placeholder 5"/>
          <p:cNvSpPr>
            <a:spLocks/>
          </p:cNvSpPr>
          <p:nvPr/>
        </p:nvSpPr>
        <p:spPr bwMode="auto">
          <a:xfrm>
            <a:off x="283109" y="4183907"/>
            <a:ext cx="8401694" cy="119921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 </a:t>
            </a:r>
            <a:r>
              <a:rPr lang="en-US" sz="1200" b="1" kern="0" dirty="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network 172.16.32.1 0.0.0.0 area 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network 172.16.96.1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area 0 range 172.16.96.0 255.255.224.0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 </a:t>
            </a:r>
            <a:r>
              <a:rPr lang="en-US" sz="1200" b="1" kern="0" dirty="0">
                <a:latin typeface="Courier New" pitchFamily="49" charset="0"/>
              </a:rPr>
              <a:t>area 1 range 172.16.32.0 255.255.224.0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R1(config-router)#</a:t>
            </a:r>
            <a:endParaRPr lang="en-US" sz="1200" b="1"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p:txBody>
      </p:sp>
      <p:sp>
        <p:nvSpPr>
          <p:cNvPr id="44" name="Text Placeholder 5"/>
          <p:cNvSpPr>
            <a:spLocks/>
          </p:cNvSpPr>
          <p:nvPr/>
        </p:nvSpPr>
        <p:spPr bwMode="auto">
          <a:xfrm>
            <a:off x="279834" y="5536613"/>
            <a:ext cx="8407615" cy="1212463"/>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 </a:t>
            </a:r>
            <a:r>
              <a:rPr lang="en-US" sz="1200" b="1" kern="0" dirty="0">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network 172.16.64.1 0.0.0.0 area 2</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network 172.16.127.1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area 0 range 172.16.96.0 255.255.224.0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 </a:t>
            </a:r>
            <a:r>
              <a:rPr lang="en-US" sz="1200" b="1" kern="0" dirty="0">
                <a:latin typeface="Courier New" pitchFamily="49" charset="0"/>
              </a:rPr>
              <a:t>area 2 range 172.16.64.0 255.255.224.0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R2(config-router)#</a:t>
            </a:r>
            <a:endParaRPr lang="en-US" sz="1200" b="1" kern="0" dirty="0">
              <a:latin typeface="Courier New" pitchFamily="49" charset="0"/>
            </a:endParaRPr>
          </a:p>
        </p:txBody>
      </p:sp>
      <p:grpSp>
        <p:nvGrpSpPr>
          <p:cNvPr id="14" name="Group 13"/>
          <p:cNvGrpSpPr/>
          <p:nvPr/>
        </p:nvGrpSpPr>
        <p:grpSpPr>
          <a:xfrm>
            <a:off x="1383988" y="1677500"/>
            <a:ext cx="6355646" cy="2212623"/>
            <a:chOff x="1083732" y="1049870"/>
            <a:chExt cx="6355646" cy="2212623"/>
          </a:xfrm>
        </p:grpSpPr>
        <p:sp>
          <p:nvSpPr>
            <p:cNvPr id="67" name="Oval 66"/>
            <p:cNvSpPr/>
            <p:nvPr/>
          </p:nvSpPr>
          <p:spPr bwMode="auto">
            <a:xfrm>
              <a:off x="3081867" y="1049870"/>
              <a:ext cx="2540000" cy="1219200"/>
            </a:xfrm>
            <a:prstGeom prst="ellipse">
              <a:avLst/>
            </a:prstGeom>
            <a:solidFill>
              <a:schemeClr val="bg2">
                <a:lumMod val="50000"/>
                <a:lumOff val="50000"/>
                <a:alpha val="29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noAutofit/>
            </a:bodyPr>
            <a:lstStyle/>
            <a:p>
              <a:pPr defTabSz="814388"/>
              <a:endParaRPr lang="en-US" sz="2800" b="1" dirty="0"/>
            </a:p>
            <a:p>
              <a:pPr defTabSz="814388"/>
              <a:endParaRPr lang="en-US" sz="2800" b="1" dirty="0"/>
            </a:p>
            <a:p>
              <a:pPr defTabSz="814388"/>
              <a:r>
                <a:rPr lang="en-US" sz="1400" b="1" dirty="0"/>
                <a:t>Area 0</a:t>
              </a:r>
            </a:p>
            <a:p>
              <a:pPr defTabSz="814388"/>
              <a:r>
                <a:rPr lang="en-US" sz="1200" dirty="0"/>
                <a:t>172.16.96.0 /24 - 172.16.127.0 /24</a:t>
              </a:r>
            </a:p>
            <a:p>
              <a:pPr defTabSz="814388"/>
              <a:endParaRPr lang="en-US" sz="4400" dirty="0"/>
            </a:p>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68" name="Oval 67"/>
            <p:cNvSpPr/>
            <p:nvPr/>
          </p:nvSpPr>
          <p:spPr bwMode="auto">
            <a:xfrm>
              <a:off x="1083732" y="2043293"/>
              <a:ext cx="2540000" cy="1219200"/>
            </a:xfrm>
            <a:prstGeom prst="ellipse">
              <a:avLst/>
            </a:prstGeom>
            <a:solidFill>
              <a:srgbClr val="C00000">
                <a:alpha val="29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no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1400" b="1" i="0" u="none" strike="noStrike" cap="none" normalizeH="0" baseline="0" dirty="0">
                <a:ln>
                  <a:noFill/>
                </a:ln>
                <a:solidFill>
                  <a:schemeClr val="tx1"/>
                </a:solidFill>
                <a:effectLst/>
                <a:latin typeface="Arial" charset="0"/>
              </a:endParaRPr>
            </a:p>
            <a:p>
              <a:pPr marL="0" marR="0" indent="0" algn="ctr" defTabSz="814388" rtl="0" eaLnBrk="0" fontAlgn="base" latinLnBrk="0" hangingPunct="0">
                <a:lnSpc>
                  <a:spcPct val="90000"/>
                </a:lnSpc>
                <a:spcBef>
                  <a:spcPct val="0"/>
                </a:spcBef>
                <a:spcAft>
                  <a:spcPct val="0"/>
                </a:spcAft>
                <a:buClrTx/>
                <a:buSzTx/>
                <a:buFontTx/>
                <a:buNone/>
                <a:tabLst/>
              </a:pPr>
              <a:endParaRPr lang="en-US" sz="1400" b="1" dirty="0"/>
            </a:p>
            <a:p>
              <a:pPr marL="0" marR="0" indent="0" algn="ctr" defTabSz="814388" rtl="0" eaLnBrk="0" fontAlgn="base" latinLnBrk="0" hangingPunct="0">
                <a:lnSpc>
                  <a:spcPct val="90000"/>
                </a:lnSpc>
                <a:spcBef>
                  <a:spcPct val="0"/>
                </a:spcBef>
                <a:spcAft>
                  <a:spcPct val="0"/>
                </a:spcAft>
                <a:buClrTx/>
                <a:buSzTx/>
                <a:buFontTx/>
                <a:buNone/>
                <a:tabLst/>
              </a:pPr>
              <a:r>
                <a:rPr kumimoji="0" lang="en-US" sz="1400" b="1" i="0" u="none" strike="noStrike" cap="none" normalizeH="0" baseline="0" dirty="0">
                  <a:ln>
                    <a:noFill/>
                  </a:ln>
                  <a:solidFill>
                    <a:schemeClr val="tx1"/>
                  </a:solidFill>
                  <a:effectLst/>
                  <a:latin typeface="Arial" charset="0"/>
                </a:rPr>
                <a:t>Area 1</a:t>
              </a:r>
            </a:p>
            <a:p>
              <a:pPr marL="0" marR="0" indent="0" algn="ctr" defTabSz="814388" rtl="0" eaLnBrk="0" fontAlgn="base" latinLnBrk="0" hangingPunct="0">
                <a:lnSpc>
                  <a:spcPct val="90000"/>
                </a:lnSpc>
                <a:spcBef>
                  <a:spcPct val="0"/>
                </a:spcBef>
                <a:spcAft>
                  <a:spcPct val="0"/>
                </a:spcAft>
                <a:buClrTx/>
                <a:buSzTx/>
                <a:buFontTx/>
                <a:buNone/>
                <a:tabLst/>
              </a:pPr>
              <a:r>
                <a:rPr lang="en-US" sz="1200" dirty="0"/>
                <a:t>172.16.32.0 /24 - 172.16.63.0 /24</a:t>
              </a:r>
              <a:endParaRPr kumimoji="0" lang="en-US" sz="1200" i="0" u="none" strike="noStrike" cap="none" normalizeH="0" baseline="0" dirty="0">
                <a:ln>
                  <a:noFill/>
                </a:ln>
                <a:solidFill>
                  <a:schemeClr val="tx1"/>
                </a:solidFill>
                <a:effectLst/>
                <a:latin typeface="Arial" charset="0"/>
              </a:endParaRPr>
            </a:p>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69" name="Oval 68"/>
            <p:cNvSpPr/>
            <p:nvPr/>
          </p:nvSpPr>
          <p:spPr bwMode="auto">
            <a:xfrm>
              <a:off x="4899378" y="2043293"/>
              <a:ext cx="2540000" cy="1219200"/>
            </a:xfrm>
            <a:prstGeom prst="ellipse">
              <a:avLst/>
            </a:prstGeom>
            <a:solidFill>
              <a:schemeClr val="accent1">
                <a:alpha val="29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noAutofit/>
            </a:bodyPr>
            <a:lstStyle/>
            <a:p>
              <a:pPr defTabSz="814388"/>
              <a:endParaRPr lang="en-US" sz="2800" b="1" dirty="0"/>
            </a:p>
            <a:p>
              <a:pPr defTabSz="814388"/>
              <a:endParaRPr lang="en-US" sz="2800" b="1" dirty="0"/>
            </a:p>
            <a:p>
              <a:pPr defTabSz="814388"/>
              <a:r>
                <a:rPr lang="en-US" sz="1400" b="1" dirty="0"/>
                <a:t>Area 2</a:t>
              </a:r>
            </a:p>
            <a:p>
              <a:pPr defTabSz="814388"/>
              <a:r>
                <a:rPr lang="en-US" sz="1200" dirty="0"/>
                <a:t>172.16.64.0 /24 - 172.16.95.0/24</a:t>
              </a:r>
            </a:p>
            <a:p>
              <a:pPr defTabSz="814388"/>
              <a:endParaRPr lang="en-US" sz="4400" dirty="0"/>
            </a:p>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0" name="Picture 37"/>
            <p:cNvPicPr>
              <a:picLocks noChangeArrowheads="1"/>
            </p:cNvPicPr>
            <p:nvPr/>
          </p:nvPicPr>
          <p:blipFill>
            <a:blip r:embed="rId3"/>
            <a:srcRect/>
            <a:stretch>
              <a:fillRect/>
            </a:stretch>
          </p:blipFill>
          <p:spPr bwMode="auto">
            <a:xfrm>
              <a:off x="2929158" y="1960770"/>
              <a:ext cx="870351" cy="451691"/>
            </a:xfrm>
            <a:prstGeom prst="rect">
              <a:avLst/>
            </a:prstGeom>
            <a:noFill/>
            <a:ln w="9525">
              <a:noFill/>
              <a:miter lim="800000"/>
              <a:headEnd/>
              <a:tailEnd/>
            </a:ln>
          </p:spPr>
        </p:pic>
        <p:pic>
          <p:nvPicPr>
            <p:cNvPr id="71" name="Picture 37"/>
            <p:cNvPicPr>
              <a:picLocks noChangeArrowheads="1"/>
            </p:cNvPicPr>
            <p:nvPr/>
          </p:nvPicPr>
          <p:blipFill>
            <a:blip r:embed="rId3"/>
            <a:srcRect/>
            <a:stretch>
              <a:fillRect/>
            </a:stretch>
          </p:blipFill>
          <p:spPr bwMode="auto">
            <a:xfrm>
              <a:off x="4605078" y="1960498"/>
              <a:ext cx="870351" cy="451691"/>
            </a:xfrm>
            <a:prstGeom prst="rect">
              <a:avLst/>
            </a:prstGeom>
            <a:noFill/>
            <a:ln w="9525">
              <a:noFill/>
              <a:miter lim="800000"/>
              <a:headEnd/>
              <a:tailEnd/>
            </a:ln>
          </p:spPr>
        </p:pic>
        <p:sp>
          <p:nvSpPr>
            <p:cNvPr id="72" name="TextBox 71"/>
            <p:cNvSpPr txBox="1"/>
            <p:nvPr/>
          </p:nvSpPr>
          <p:spPr>
            <a:xfrm>
              <a:off x="3204591" y="2181107"/>
              <a:ext cx="380232" cy="258532"/>
            </a:xfrm>
            <a:prstGeom prst="rect">
              <a:avLst/>
            </a:prstGeom>
            <a:noFill/>
          </p:spPr>
          <p:txBody>
            <a:bodyPr wrap="none" rtlCol="0">
              <a:spAutoFit/>
            </a:bodyPr>
            <a:lstStyle/>
            <a:p>
              <a:r>
                <a:rPr lang="en-US" sz="1200" b="1" dirty="0">
                  <a:solidFill>
                    <a:schemeClr val="bg1"/>
                  </a:solidFill>
                </a:rPr>
                <a:t>R1</a:t>
              </a:r>
            </a:p>
          </p:txBody>
        </p:sp>
        <p:sp>
          <p:nvSpPr>
            <p:cNvPr id="73" name="TextBox 72"/>
            <p:cNvSpPr txBox="1"/>
            <p:nvPr/>
          </p:nvSpPr>
          <p:spPr>
            <a:xfrm>
              <a:off x="4900733" y="2178997"/>
              <a:ext cx="380232" cy="258532"/>
            </a:xfrm>
            <a:prstGeom prst="rect">
              <a:avLst/>
            </a:prstGeom>
            <a:noFill/>
          </p:spPr>
          <p:txBody>
            <a:bodyPr wrap="none" rtlCol="0">
              <a:spAutoFit/>
            </a:bodyPr>
            <a:lstStyle/>
            <a:p>
              <a:r>
                <a:rPr lang="en-US" sz="1200" b="1" dirty="0">
                  <a:solidFill>
                    <a:schemeClr val="bg1"/>
                  </a:solidFill>
                </a:rPr>
                <a:t>R2</a:t>
              </a:r>
            </a:p>
          </p:txBody>
        </p:sp>
      </p:grpSp>
    </p:spTree>
    <p:extLst>
      <p:ext uri="{BB962C8B-B14F-4D97-AF65-F5344CB8AC3E}">
        <p14:creationId xmlns:p14="http://schemas.microsoft.com/office/powerpoint/2010/main" val="2310123159"/>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79400" y="1106043"/>
            <a:ext cx="8522208" cy="740664"/>
          </a:xfrm>
        </p:spPr>
        <p:txBody>
          <a:bodyPr>
            <a:normAutofit/>
          </a:bodyPr>
          <a:lstStyle/>
          <a:p>
            <a:r>
              <a:rPr lang="en-US" sz="3600" dirty="0"/>
              <a:t>External Summarization</a:t>
            </a:r>
          </a:p>
        </p:txBody>
      </p:sp>
      <p:sp>
        <p:nvSpPr>
          <p:cNvPr id="13" name="Content Placeholder 12"/>
          <p:cNvSpPr>
            <a:spLocks noGrp="1"/>
          </p:cNvSpPr>
          <p:nvPr>
            <p:ph idx="1"/>
          </p:nvPr>
        </p:nvSpPr>
        <p:spPr>
          <a:xfrm>
            <a:off x="279400" y="1871763"/>
            <a:ext cx="8316913" cy="491994"/>
          </a:xfrm>
        </p:spPr>
        <p:txBody>
          <a:bodyPr>
            <a:normAutofit/>
          </a:bodyPr>
          <a:lstStyle/>
          <a:p>
            <a:r>
              <a:rPr lang="en-US" dirty="0">
                <a:solidFill>
                  <a:schemeClr val="tx1"/>
                </a:solidFill>
              </a:rPr>
              <a:t>Configure an ASBR to summarize external routes.</a:t>
            </a:r>
          </a:p>
        </p:txBody>
      </p:sp>
      <p:sp>
        <p:nvSpPr>
          <p:cNvPr id="14" name="Text Placeholder 13"/>
          <p:cNvSpPr>
            <a:spLocks noGrp="1"/>
          </p:cNvSpPr>
          <p:nvPr>
            <p:ph type="body" sz="quarter" idx="10"/>
          </p:nvPr>
        </p:nvSpPr>
        <p:spPr>
          <a:xfrm>
            <a:off x="613533" y="2652837"/>
            <a:ext cx="7745412" cy="377078"/>
          </a:xfrm>
        </p:spPr>
        <p:txBody>
          <a:bodyPr/>
          <a:lstStyle/>
          <a:p>
            <a:r>
              <a:rPr lang="en-US" dirty="0">
                <a:solidFill>
                  <a:schemeClr val="tx1"/>
                </a:solidFill>
              </a:rPr>
              <a:t>Router(config-router)#</a:t>
            </a:r>
          </a:p>
        </p:txBody>
      </p:sp>
      <p:sp>
        <p:nvSpPr>
          <p:cNvPr id="15" name="Text Placeholder 14"/>
          <p:cNvSpPr>
            <a:spLocks noGrp="1"/>
          </p:cNvSpPr>
          <p:nvPr>
            <p:ph type="body" sz="quarter" idx="11"/>
          </p:nvPr>
        </p:nvSpPr>
        <p:spPr>
          <a:xfrm>
            <a:off x="613533" y="3043639"/>
            <a:ext cx="7745412" cy="377078"/>
          </a:xfrm>
        </p:spPr>
        <p:txBody>
          <a:bodyPr>
            <a:normAutofit/>
          </a:bodyPr>
          <a:lstStyle/>
          <a:p>
            <a:r>
              <a:rPr lang="en-US" dirty="0">
                <a:solidFill>
                  <a:schemeClr val="tx1"/>
                </a:solidFill>
              </a:rPr>
              <a:t>summary-address </a:t>
            </a:r>
            <a:r>
              <a:rPr lang="en-US" b="0" i="1" dirty="0">
                <a:solidFill>
                  <a:schemeClr val="tx1"/>
                </a:solidFill>
              </a:rPr>
              <a:t>ip-address mask </a:t>
            </a:r>
            <a:r>
              <a:rPr lang="en-US" dirty="0">
                <a:solidFill>
                  <a:schemeClr val="tx1"/>
                </a:solidFill>
              </a:rPr>
              <a:t>[not-advertise] [tag </a:t>
            </a:r>
            <a:r>
              <a:rPr lang="en-US" b="0" i="1" dirty="0" err="1">
                <a:solidFill>
                  <a:schemeClr val="tx1"/>
                </a:solidFill>
              </a:rPr>
              <a:t>tag</a:t>
            </a:r>
            <a:r>
              <a:rPr lang="en-US" dirty="0">
                <a:solidFill>
                  <a:schemeClr val="tx1"/>
                </a:solidFill>
              </a:rPr>
              <a:t>]</a:t>
            </a:r>
          </a:p>
        </p:txBody>
      </p:sp>
      <p:graphicFrame>
        <p:nvGraphicFramePr>
          <p:cNvPr id="9" name="Content Placeholder 8"/>
          <p:cNvGraphicFramePr>
            <a:graphicFrameLocks noGrp="1"/>
          </p:cNvGraphicFramePr>
          <p:nvPr>
            <p:ph idx="12"/>
            <p:extLst/>
          </p:nvPr>
        </p:nvGraphicFramePr>
        <p:xfrm>
          <a:off x="279400" y="3688409"/>
          <a:ext cx="8316914" cy="1910080"/>
        </p:xfrm>
        <a:graphic>
          <a:graphicData uri="http://schemas.openxmlformats.org/drawingml/2006/table">
            <a:tbl>
              <a:tblPr firstRow="1" bandRow="1">
                <a:tableStyleId>{5C22544A-7EE6-4342-B048-85BDC9FD1C3A}</a:tableStyleId>
              </a:tblPr>
              <a:tblGrid>
                <a:gridCol w="2723107">
                  <a:extLst>
                    <a:ext uri="{9D8B030D-6E8A-4147-A177-3AD203B41FA5}">
                      <a16:colId xmlns:a16="http://schemas.microsoft.com/office/drawing/2014/main" val="20000"/>
                    </a:ext>
                  </a:extLst>
                </a:gridCol>
                <a:gridCol w="5593807">
                  <a:extLst>
                    <a:ext uri="{9D8B030D-6E8A-4147-A177-3AD203B41FA5}">
                      <a16:colId xmlns:a16="http://schemas.microsoft.com/office/drawing/2014/main" val="20001"/>
                    </a:ext>
                  </a:extLst>
                </a:gridCol>
              </a:tblGrid>
              <a:tr h="370840">
                <a:tc>
                  <a:txBody>
                    <a:bodyPr/>
                    <a:lstStyle/>
                    <a:p>
                      <a:pPr marL="0" marR="0" algn="ctr">
                        <a:lnSpc>
                          <a:spcPts val="1100"/>
                        </a:lnSpc>
                        <a:spcBef>
                          <a:spcPts val="0"/>
                        </a:spcBef>
                        <a:spcAft>
                          <a:spcPts val="200"/>
                        </a:spcAft>
                      </a:pPr>
                      <a:r>
                        <a:rPr lang="en-US" sz="1400" b="1" dirty="0"/>
                        <a:t>Parameter</a:t>
                      </a:r>
                      <a:endParaRPr lang="en-US" sz="1400" b="1" dirty="0">
                        <a:solidFill>
                          <a:srgbClr val="000000"/>
                        </a:solidFill>
                        <a:latin typeface="Arial"/>
                        <a:ea typeface="SimSun"/>
                        <a:cs typeface="Times New Roman"/>
                      </a:endParaRPr>
                    </a:p>
                  </a:txBody>
                  <a:tcPr marL="68580" marR="68580" marT="0" marB="0" anchor="ctr"/>
                </a:tc>
                <a:tc>
                  <a:txBody>
                    <a:bodyPr/>
                    <a:lstStyle/>
                    <a:p>
                      <a:pPr marL="0" marR="0" algn="l">
                        <a:lnSpc>
                          <a:spcPts val="1100"/>
                        </a:lnSpc>
                        <a:spcBef>
                          <a:spcPts val="0"/>
                        </a:spcBef>
                        <a:spcAft>
                          <a:spcPts val="200"/>
                        </a:spcAft>
                      </a:pPr>
                      <a:r>
                        <a:rPr lang="en-US" sz="1400" b="1" dirty="0"/>
                        <a:t>Description</a:t>
                      </a:r>
                      <a:endParaRPr lang="en-US" sz="1400" b="1"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0"/>
                  </a:ext>
                </a:extLst>
              </a:tr>
              <a:tr h="370840">
                <a:tc>
                  <a:txBody>
                    <a:bodyPr/>
                    <a:lstStyle/>
                    <a:p>
                      <a:pPr marL="0" marR="0" algn="ctr">
                        <a:lnSpc>
                          <a:spcPct val="100000"/>
                        </a:lnSpc>
                        <a:spcBef>
                          <a:spcPts val="0"/>
                        </a:spcBef>
                        <a:spcAft>
                          <a:spcPts val="600"/>
                        </a:spcAft>
                      </a:pPr>
                      <a:r>
                        <a:rPr lang="en-US" sz="1400" b="0" i="1" dirty="0">
                          <a:solidFill>
                            <a:srgbClr val="000000"/>
                          </a:solidFill>
                          <a:latin typeface="Courier New" pitchFamily="49" charset="0"/>
                          <a:ea typeface="SimSun"/>
                          <a:cs typeface="Courier New" pitchFamily="49" charset="0"/>
                        </a:rPr>
                        <a:t>ip-address</a:t>
                      </a:r>
                      <a:endParaRPr lang="en-US" sz="1400" b="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b="0" dirty="0">
                          <a:solidFill>
                            <a:srgbClr val="000000"/>
                          </a:solidFill>
                          <a:latin typeface="Arial"/>
                          <a:ea typeface="SimSun"/>
                          <a:cs typeface="Times New Roman"/>
                        </a:rPr>
                        <a:t>The summary address designated for a range of addresses.</a:t>
                      </a:r>
                    </a:p>
                  </a:txBody>
                  <a:tcPr marL="68580" marR="68580" marT="0" marB="0" anchor="ctr"/>
                </a:tc>
                <a:extLst>
                  <a:ext uri="{0D108BD9-81ED-4DB2-BD59-A6C34878D82A}">
                    <a16:rowId xmlns:a16="http://schemas.microsoft.com/office/drawing/2014/main" val="10001"/>
                  </a:ext>
                </a:extLst>
              </a:tr>
              <a:tr h="370840">
                <a:tc>
                  <a:txBody>
                    <a:bodyPr/>
                    <a:lstStyle/>
                    <a:p>
                      <a:pPr marL="0" marR="0" algn="ctr">
                        <a:lnSpc>
                          <a:spcPct val="100000"/>
                        </a:lnSpc>
                        <a:spcBef>
                          <a:spcPts val="0"/>
                        </a:spcBef>
                        <a:spcAft>
                          <a:spcPts val="600"/>
                        </a:spcAft>
                      </a:pPr>
                      <a:r>
                        <a:rPr lang="en-US" sz="1400" b="0" i="1" dirty="0">
                          <a:solidFill>
                            <a:srgbClr val="000000"/>
                          </a:solidFill>
                          <a:latin typeface="Courier New" pitchFamily="49" charset="0"/>
                          <a:ea typeface="SimSun"/>
                          <a:cs typeface="Courier New" pitchFamily="49" charset="0"/>
                        </a:rPr>
                        <a:t>mask</a:t>
                      </a:r>
                      <a:endParaRPr lang="en-US" sz="1400" b="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b="0" dirty="0">
                          <a:solidFill>
                            <a:srgbClr val="000000"/>
                          </a:solidFill>
                          <a:latin typeface="Arial"/>
                          <a:ea typeface="SimSun"/>
                          <a:cs typeface="Times New Roman"/>
                        </a:rPr>
                        <a:t>The IP subnet mask used for the summary route.</a:t>
                      </a:r>
                    </a:p>
                  </a:txBody>
                  <a:tcPr marL="68580" marR="68580" marT="0" marB="0" anchor="ctr"/>
                </a:tc>
                <a:extLst>
                  <a:ext uri="{0D108BD9-81ED-4DB2-BD59-A6C34878D82A}">
                    <a16:rowId xmlns:a16="http://schemas.microsoft.com/office/drawing/2014/main" val="10002"/>
                  </a:ext>
                </a:extLst>
              </a:tr>
              <a:tr h="370840">
                <a:tc>
                  <a:txBody>
                    <a:bodyPr/>
                    <a:lstStyle/>
                    <a:p>
                      <a:pPr marL="0" marR="0" algn="ctr">
                        <a:lnSpc>
                          <a:spcPct val="100000"/>
                        </a:lnSpc>
                        <a:spcBef>
                          <a:spcPts val="0"/>
                        </a:spcBef>
                        <a:spcAft>
                          <a:spcPts val="600"/>
                        </a:spcAft>
                      </a:pPr>
                      <a:r>
                        <a:rPr lang="en-US" sz="1400" b="1" dirty="0">
                          <a:solidFill>
                            <a:srgbClr val="000000"/>
                          </a:solidFill>
                          <a:latin typeface="Courier New" pitchFamily="49" charset="0"/>
                          <a:ea typeface="SimSun"/>
                          <a:cs typeface="Courier New" pitchFamily="49" charset="0"/>
                        </a:rPr>
                        <a:t>not-advertise</a:t>
                      </a:r>
                      <a:endParaRPr lang="en-US" sz="140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b="0" dirty="0">
                          <a:solidFill>
                            <a:srgbClr val="000000"/>
                          </a:solidFill>
                          <a:latin typeface="Arial"/>
                          <a:ea typeface="SimSun"/>
                          <a:cs typeface="Times New Roman"/>
                        </a:rPr>
                        <a:t>(Optional) Used to suppress routes that match the address/mask pair.</a:t>
                      </a:r>
                    </a:p>
                  </a:txBody>
                  <a:tcPr marL="68580" marR="68580" marT="0" marB="0" anchor="ctr"/>
                </a:tc>
                <a:extLst>
                  <a:ext uri="{0D108BD9-81ED-4DB2-BD59-A6C34878D82A}">
                    <a16:rowId xmlns:a16="http://schemas.microsoft.com/office/drawing/2014/main" val="10003"/>
                  </a:ext>
                </a:extLst>
              </a:tr>
              <a:tr h="370840">
                <a:tc>
                  <a:txBody>
                    <a:bodyPr/>
                    <a:lstStyle/>
                    <a:p>
                      <a:pPr marL="0" marR="0" algn="ctr">
                        <a:lnSpc>
                          <a:spcPct val="100000"/>
                        </a:lnSpc>
                        <a:spcBef>
                          <a:spcPts val="0"/>
                        </a:spcBef>
                        <a:spcAft>
                          <a:spcPts val="600"/>
                        </a:spcAft>
                      </a:pPr>
                      <a:r>
                        <a:rPr lang="en-US" sz="1400" b="1" dirty="0">
                          <a:solidFill>
                            <a:srgbClr val="000000"/>
                          </a:solidFill>
                          <a:latin typeface="Courier New" pitchFamily="49" charset="0"/>
                          <a:ea typeface="SimSun"/>
                          <a:cs typeface="Courier New" pitchFamily="49" charset="0"/>
                        </a:rPr>
                        <a:t>tag </a:t>
                      </a:r>
                      <a:r>
                        <a:rPr lang="en-US" sz="1400" b="0" i="1" dirty="0" err="1">
                          <a:solidFill>
                            <a:srgbClr val="000000"/>
                          </a:solidFill>
                          <a:latin typeface="Courier New" pitchFamily="49" charset="0"/>
                          <a:ea typeface="SimSun"/>
                          <a:cs typeface="Courier New" pitchFamily="49" charset="0"/>
                        </a:rPr>
                        <a:t>tag</a:t>
                      </a:r>
                      <a:endParaRPr lang="en-US" sz="1400" b="0"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b="0" dirty="0">
                          <a:solidFill>
                            <a:srgbClr val="000000"/>
                          </a:solidFill>
                          <a:latin typeface="Arial"/>
                          <a:ea typeface="SimSun"/>
                          <a:cs typeface="Times New Roman"/>
                        </a:rPr>
                        <a:t>(Optional) A tag value that can be used as a “match” value to control redistribution via route maps.</a:t>
                      </a:r>
                    </a:p>
                  </a:txBody>
                  <a:tcPr marL="68580" marR="68580" marT="0" marB="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78706255"/>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Rectangle 56"/>
          <p:cNvSpPr/>
          <p:nvPr/>
        </p:nvSpPr>
        <p:spPr bwMode="auto">
          <a:xfrm>
            <a:off x="2074560" y="4632130"/>
            <a:ext cx="3852107" cy="22566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549275" y="385897"/>
            <a:ext cx="8042276" cy="1336956"/>
          </a:xfrm>
        </p:spPr>
        <p:txBody>
          <a:bodyPr/>
          <a:lstStyle/>
          <a:p>
            <a:r>
              <a:rPr lang="en-US" dirty="0"/>
              <a:t>External Summarization</a:t>
            </a:r>
          </a:p>
        </p:txBody>
      </p:sp>
      <p:sp>
        <p:nvSpPr>
          <p:cNvPr id="33" name="Text Placeholder 5"/>
          <p:cNvSpPr>
            <a:spLocks/>
          </p:cNvSpPr>
          <p:nvPr/>
        </p:nvSpPr>
        <p:spPr bwMode="auto">
          <a:xfrm>
            <a:off x="283109" y="4214177"/>
            <a:ext cx="8401694" cy="86054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R1(config)# </a:t>
            </a:r>
            <a:r>
              <a:rPr lang="en-US" sz="1200" b="1" kern="0" dirty="0">
                <a:solidFill>
                  <a:srgbClr val="000000"/>
                </a:solidFill>
                <a:latin typeface="Courier New" pitchFamily="49" charset="0"/>
              </a:rPr>
              <a:t>router ospf 100</a:t>
            </a:r>
          </a:p>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R1(config-router)# </a:t>
            </a:r>
            <a:r>
              <a:rPr lang="en-US" sz="1200" b="1" kern="0" dirty="0">
                <a:solidFill>
                  <a:srgbClr val="000000"/>
                </a:solidFill>
                <a:latin typeface="Courier New" pitchFamily="49" charset="0"/>
              </a:rPr>
              <a:t>network 172.16.64.1 0.0.0.0 area 1</a:t>
            </a:r>
          </a:p>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R1(config-router)# </a:t>
            </a:r>
            <a:r>
              <a:rPr lang="en-US" sz="1200" b="1" kern="0" dirty="0">
                <a:solidFill>
                  <a:srgbClr val="000000"/>
                </a:solidFill>
                <a:latin typeface="Courier New" pitchFamily="49" charset="0"/>
              </a:rPr>
              <a:t>summary-address 172.16.32.0 255.255.224.0</a:t>
            </a:r>
          </a:p>
          <a:p>
            <a:pPr marL="236538" indent="-236538" algn="l" defTabSz="814388" eaLnBrk="1" hangingPunct="1">
              <a:lnSpc>
                <a:spcPct val="100000"/>
              </a:lnSpc>
              <a:spcBef>
                <a:spcPts val="0"/>
              </a:spcBef>
              <a:buClr>
                <a:srgbClr val="708CA1"/>
              </a:buClr>
              <a:defRPr/>
            </a:pPr>
            <a:r>
              <a:rPr lang="en-US" sz="1200" kern="0" dirty="0">
                <a:solidFill>
                  <a:srgbClr val="000000"/>
                </a:solidFill>
                <a:latin typeface="Courier New" pitchFamily="49" charset="0"/>
              </a:rPr>
              <a:t>R1(config-router)#</a:t>
            </a:r>
            <a:endParaRPr lang="en-US" sz="1200" b="1" kern="0" dirty="0">
              <a:solidFill>
                <a:srgbClr val="000000"/>
              </a:solidFill>
              <a:latin typeface="Courier New" pitchFamily="49" charset="0"/>
            </a:endParaRPr>
          </a:p>
          <a:p>
            <a:pPr marL="236538" indent="-236538" algn="l" defTabSz="814388" eaLnBrk="1" hangingPunct="1">
              <a:lnSpc>
                <a:spcPct val="100000"/>
              </a:lnSpc>
              <a:spcBef>
                <a:spcPts val="0"/>
              </a:spcBef>
              <a:buClr>
                <a:srgbClr val="708CA1"/>
              </a:buClr>
              <a:defRPr/>
            </a:pPr>
            <a:endParaRPr lang="en-US" sz="1200" kern="0" dirty="0">
              <a:solidFill>
                <a:srgbClr val="000000"/>
              </a:solidFill>
              <a:latin typeface="Courier New" pitchFamily="49" charset="0"/>
            </a:endParaRPr>
          </a:p>
        </p:txBody>
      </p:sp>
      <p:grpSp>
        <p:nvGrpSpPr>
          <p:cNvPr id="24" name="Group 23"/>
          <p:cNvGrpSpPr/>
          <p:nvPr/>
        </p:nvGrpSpPr>
        <p:grpSpPr>
          <a:xfrm>
            <a:off x="486940" y="2323334"/>
            <a:ext cx="8161869" cy="1492815"/>
            <a:chOff x="282220" y="1576927"/>
            <a:chExt cx="8161869" cy="1492815"/>
          </a:xfrm>
        </p:grpSpPr>
        <p:pic>
          <p:nvPicPr>
            <p:cNvPr id="14" name="Picture 88"/>
            <p:cNvPicPr>
              <a:picLocks noChangeAspect="1" noChangeArrowheads="1"/>
            </p:cNvPicPr>
            <p:nvPr/>
          </p:nvPicPr>
          <p:blipFill>
            <a:blip r:embed="rId3"/>
            <a:srcRect/>
            <a:stretch>
              <a:fillRect/>
            </a:stretch>
          </p:blipFill>
          <p:spPr bwMode="auto">
            <a:xfrm>
              <a:off x="293510" y="1576927"/>
              <a:ext cx="2569195" cy="1492815"/>
            </a:xfrm>
            <a:prstGeom prst="rect">
              <a:avLst/>
            </a:prstGeom>
            <a:noFill/>
            <a:ln w="9525" algn="ctr">
              <a:noFill/>
              <a:miter lim="800000"/>
              <a:headEnd/>
              <a:tailEnd/>
            </a:ln>
          </p:spPr>
        </p:pic>
        <p:sp>
          <p:nvSpPr>
            <p:cNvPr id="15" name="TextBox 14"/>
            <p:cNvSpPr txBox="1"/>
            <p:nvPr/>
          </p:nvSpPr>
          <p:spPr>
            <a:xfrm>
              <a:off x="282220" y="2179364"/>
              <a:ext cx="2500058" cy="410882"/>
            </a:xfrm>
            <a:prstGeom prst="rect">
              <a:avLst/>
            </a:prstGeom>
            <a:noFill/>
          </p:spPr>
          <p:txBody>
            <a:bodyPr wrap="square" rtlCol="0">
              <a:spAutoFit/>
            </a:bodyPr>
            <a:lstStyle/>
            <a:p>
              <a:r>
                <a:rPr lang="en-US" sz="1200" b="1" dirty="0"/>
                <a:t>External AS – RIPv2</a:t>
              </a:r>
            </a:p>
            <a:p>
              <a:r>
                <a:rPr lang="en-US" sz="1100" dirty="0"/>
                <a:t>172.16.32.0 /24 – 172.16.63.0 /24</a:t>
              </a:r>
            </a:p>
          </p:txBody>
        </p:sp>
        <p:sp>
          <p:nvSpPr>
            <p:cNvPr id="16" name="Oval 15"/>
            <p:cNvSpPr/>
            <p:nvPr/>
          </p:nvSpPr>
          <p:spPr bwMode="auto">
            <a:xfrm>
              <a:off x="3409248" y="1748947"/>
              <a:ext cx="2540000" cy="1219200"/>
            </a:xfrm>
            <a:prstGeom prst="ellipse">
              <a:avLst/>
            </a:prstGeom>
            <a:solidFill>
              <a:schemeClr val="accent2">
                <a:alpha val="29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noAutofit/>
            </a:bodyPr>
            <a:lstStyle/>
            <a:p>
              <a:pPr defTabSz="814388"/>
              <a:r>
                <a:rPr lang="en-US" sz="1400" b="1" dirty="0"/>
                <a:t>OSPF Area 1</a:t>
              </a:r>
            </a:p>
            <a:p>
              <a:pPr defTabSz="814388"/>
              <a:r>
                <a:rPr lang="en-US" sz="1200" dirty="0"/>
                <a:t>172.16.64.0 /24</a:t>
              </a:r>
              <a:endParaRPr kumimoji="0" lang="en-US" sz="2400" b="0" i="0" u="none" strike="noStrike" cap="none" normalizeH="0" baseline="0" dirty="0">
                <a:ln>
                  <a:noFill/>
                </a:ln>
                <a:solidFill>
                  <a:schemeClr val="tx1"/>
                </a:solidFill>
                <a:effectLst/>
                <a:latin typeface="Arial" charset="0"/>
              </a:endParaRPr>
            </a:p>
          </p:txBody>
        </p:sp>
        <p:sp>
          <p:nvSpPr>
            <p:cNvPr id="17" name="Oval 16"/>
            <p:cNvSpPr/>
            <p:nvPr/>
          </p:nvSpPr>
          <p:spPr bwMode="auto">
            <a:xfrm>
              <a:off x="6333080" y="1737653"/>
              <a:ext cx="2111009" cy="1219200"/>
            </a:xfrm>
            <a:prstGeom prst="ellipse">
              <a:avLst/>
            </a:prstGeom>
            <a:solidFill>
              <a:schemeClr val="bg2">
                <a:lumMod val="50000"/>
                <a:lumOff val="50000"/>
                <a:alpha val="29000"/>
              </a:scheme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noAutofit/>
            </a:bodyPr>
            <a:lstStyle/>
            <a:p>
              <a:pPr defTabSz="814388"/>
              <a:r>
                <a:rPr lang="en-US" sz="1400" b="1" dirty="0"/>
                <a:t>OSPF Area 0</a:t>
              </a:r>
              <a:endParaRPr lang="en-US" sz="4400" dirty="0"/>
            </a:p>
          </p:txBody>
        </p:sp>
        <p:pic>
          <p:nvPicPr>
            <p:cNvPr id="18" name="Picture 37"/>
            <p:cNvPicPr>
              <a:picLocks noChangeArrowheads="1"/>
            </p:cNvPicPr>
            <p:nvPr/>
          </p:nvPicPr>
          <p:blipFill>
            <a:blip r:embed="rId4"/>
            <a:srcRect/>
            <a:stretch>
              <a:fillRect/>
            </a:stretch>
          </p:blipFill>
          <p:spPr bwMode="auto">
            <a:xfrm>
              <a:off x="2804979" y="2129264"/>
              <a:ext cx="870351" cy="451691"/>
            </a:xfrm>
            <a:prstGeom prst="rect">
              <a:avLst/>
            </a:prstGeom>
            <a:noFill/>
            <a:ln w="9525">
              <a:noFill/>
              <a:miter lim="800000"/>
              <a:headEnd/>
              <a:tailEnd/>
            </a:ln>
          </p:spPr>
        </p:pic>
        <p:pic>
          <p:nvPicPr>
            <p:cNvPr id="19" name="Picture 37"/>
            <p:cNvPicPr>
              <a:picLocks noChangeArrowheads="1"/>
            </p:cNvPicPr>
            <p:nvPr/>
          </p:nvPicPr>
          <p:blipFill>
            <a:blip r:embed="rId4"/>
            <a:srcRect/>
            <a:stretch>
              <a:fillRect/>
            </a:stretch>
          </p:blipFill>
          <p:spPr bwMode="auto">
            <a:xfrm>
              <a:off x="5587225" y="2106415"/>
              <a:ext cx="870351" cy="451691"/>
            </a:xfrm>
            <a:prstGeom prst="rect">
              <a:avLst/>
            </a:prstGeom>
            <a:noFill/>
            <a:ln w="9525">
              <a:noFill/>
              <a:miter lim="800000"/>
              <a:headEnd/>
              <a:tailEnd/>
            </a:ln>
          </p:spPr>
        </p:pic>
        <p:sp>
          <p:nvSpPr>
            <p:cNvPr id="20" name="TextBox 19"/>
            <p:cNvSpPr txBox="1"/>
            <p:nvPr/>
          </p:nvSpPr>
          <p:spPr>
            <a:xfrm>
              <a:off x="3080412" y="2349601"/>
              <a:ext cx="380232" cy="258532"/>
            </a:xfrm>
            <a:prstGeom prst="rect">
              <a:avLst/>
            </a:prstGeom>
            <a:noFill/>
          </p:spPr>
          <p:txBody>
            <a:bodyPr wrap="none" rtlCol="0">
              <a:spAutoFit/>
            </a:bodyPr>
            <a:lstStyle/>
            <a:p>
              <a:r>
                <a:rPr lang="en-US" sz="1200" b="1" dirty="0">
                  <a:solidFill>
                    <a:schemeClr val="bg1"/>
                  </a:solidFill>
                </a:rPr>
                <a:t>R1</a:t>
              </a:r>
            </a:p>
          </p:txBody>
        </p:sp>
        <p:sp>
          <p:nvSpPr>
            <p:cNvPr id="21" name="TextBox 20"/>
            <p:cNvSpPr txBox="1"/>
            <p:nvPr/>
          </p:nvSpPr>
          <p:spPr>
            <a:xfrm>
              <a:off x="5882880" y="2324914"/>
              <a:ext cx="380232" cy="258532"/>
            </a:xfrm>
            <a:prstGeom prst="rect">
              <a:avLst/>
            </a:prstGeom>
            <a:noFill/>
          </p:spPr>
          <p:txBody>
            <a:bodyPr wrap="none" rtlCol="0">
              <a:spAutoFit/>
            </a:bodyPr>
            <a:lstStyle/>
            <a:p>
              <a:r>
                <a:rPr lang="en-US" sz="1200" b="1" dirty="0">
                  <a:solidFill>
                    <a:schemeClr val="bg1"/>
                  </a:solidFill>
                </a:rPr>
                <a:t>R2</a:t>
              </a:r>
            </a:p>
          </p:txBody>
        </p:sp>
        <p:sp>
          <p:nvSpPr>
            <p:cNvPr id="22" name="TextBox 21"/>
            <p:cNvSpPr txBox="1"/>
            <p:nvPr/>
          </p:nvSpPr>
          <p:spPr>
            <a:xfrm>
              <a:off x="5746046" y="1839252"/>
              <a:ext cx="574196" cy="286232"/>
            </a:xfrm>
            <a:prstGeom prst="rect">
              <a:avLst/>
            </a:prstGeom>
            <a:noFill/>
          </p:spPr>
          <p:txBody>
            <a:bodyPr wrap="none" rtlCol="0">
              <a:spAutoFit/>
            </a:bodyPr>
            <a:lstStyle/>
            <a:p>
              <a:r>
                <a:rPr lang="en-US" sz="1400" b="1" dirty="0"/>
                <a:t>ABR</a:t>
              </a:r>
            </a:p>
          </p:txBody>
        </p:sp>
        <p:sp>
          <p:nvSpPr>
            <p:cNvPr id="23" name="TextBox 22"/>
            <p:cNvSpPr txBox="1"/>
            <p:nvPr/>
          </p:nvSpPr>
          <p:spPr>
            <a:xfrm>
              <a:off x="3606801" y="2206139"/>
              <a:ext cx="301686" cy="244682"/>
            </a:xfrm>
            <a:prstGeom prst="rect">
              <a:avLst/>
            </a:prstGeom>
            <a:noFill/>
          </p:spPr>
          <p:txBody>
            <a:bodyPr wrap="none" rtlCol="0">
              <a:spAutoFit/>
            </a:bodyPr>
            <a:lstStyle/>
            <a:p>
              <a:r>
                <a:rPr lang="en-US" sz="1100" dirty="0"/>
                <a:t>.1</a:t>
              </a:r>
            </a:p>
          </p:txBody>
        </p:sp>
      </p:grpSp>
    </p:spTree>
    <p:extLst>
      <p:ext uri="{BB962C8B-B14F-4D97-AF65-F5344CB8AC3E}">
        <p14:creationId xmlns:p14="http://schemas.microsoft.com/office/powerpoint/2010/main" val="113065410"/>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9"/>
          <p:cNvSpPr>
            <a:spLocks noGrp="1" noChangeArrowheads="1"/>
          </p:cNvSpPr>
          <p:nvPr>
            <p:ph type="title"/>
          </p:nvPr>
        </p:nvSpPr>
        <p:spPr>
          <a:xfrm>
            <a:off x="549275" y="496196"/>
            <a:ext cx="8042276" cy="1206874"/>
          </a:xfrm>
        </p:spPr>
        <p:txBody>
          <a:bodyPr/>
          <a:lstStyle/>
          <a:p>
            <a:r>
              <a:rPr lang="en-US" sz="3600" dirty="0"/>
              <a:t>Modifying the Cost of a Link</a:t>
            </a:r>
          </a:p>
        </p:txBody>
      </p:sp>
      <p:sp>
        <p:nvSpPr>
          <p:cNvPr id="1277962" name="Rectangle 10"/>
          <p:cNvSpPr>
            <a:spLocks noGrp="1" noChangeArrowheads="1"/>
          </p:cNvSpPr>
          <p:nvPr>
            <p:ph idx="1"/>
          </p:nvPr>
        </p:nvSpPr>
        <p:spPr>
          <a:xfrm>
            <a:off x="549275" y="1965962"/>
            <a:ext cx="8042276" cy="4343400"/>
          </a:xfrm>
        </p:spPr>
        <p:txBody>
          <a:bodyPr>
            <a:normAutofit fontScale="92500" lnSpcReduction="20000"/>
          </a:bodyPr>
          <a:lstStyle/>
          <a:p>
            <a:r>
              <a:rPr lang="en-US" dirty="0">
                <a:solidFill>
                  <a:schemeClr val="tx1"/>
                </a:solidFill>
              </a:rPr>
              <a:t>The cost of a link can be modified using either the:</a:t>
            </a:r>
          </a:p>
          <a:p>
            <a:pPr lvl="1"/>
            <a:r>
              <a:rPr lang="en-US" b="1" dirty="0">
                <a:solidFill>
                  <a:schemeClr val="tx1"/>
                </a:solidFill>
                <a:latin typeface="Courier New" pitchFamily="49" charset="0"/>
                <a:cs typeface="Courier New" pitchFamily="49" charset="0"/>
              </a:rPr>
              <a:t>bandwidth </a:t>
            </a:r>
            <a:r>
              <a:rPr lang="en-US" dirty="0">
                <a:solidFill>
                  <a:schemeClr val="tx1"/>
                </a:solidFill>
              </a:rPr>
              <a:t>interface command </a:t>
            </a:r>
          </a:p>
          <a:p>
            <a:pPr lvl="1"/>
            <a:r>
              <a:rPr lang="en-US" b="1" dirty="0">
                <a:solidFill>
                  <a:schemeClr val="tx1"/>
                </a:solidFill>
                <a:latin typeface="Courier New" pitchFamily="49" charset="0"/>
                <a:cs typeface="Courier New" pitchFamily="49" charset="0"/>
              </a:rPr>
              <a:t>ip ospf cost </a:t>
            </a:r>
            <a:r>
              <a:rPr lang="en-US" dirty="0">
                <a:solidFill>
                  <a:schemeClr val="tx1"/>
                </a:solidFill>
              </a:rPr>
              <a:t>interface command</a:t>
            </a:r>
          </a:p>
          <a:p>
            <a:r>
              <a:rPr lang="en-US" dirty="0">
                <a:solidFill>
                  <a:schemeClr val="tx1"/>
                </a:solidFill>
              </a:rPr>
              <a:t>The configured</a:t>
            </a:r>
            <a:r>
              <a:rPr lang="en-US" b="1" dirty="0">
                <a:solidFill>
                  <a:schemeClr val="tx1"/>
                </a:solidFill>
                <a:latin typeface="Courier New" pitchFamily="49" charset="0"/>
                <a:cs typeface="Courier New" pitchFamily="49" charset="0"/>
              </a:rPr>
              <a:t> bandwidth </a:t>
            </a:r>
            <a:r>
              <a:rPr lang="en-US" i="1" dirty="0">
                <a:solidFill>
                  <a:schemeClr val="tx1"/>
                </a:solidFill>
                <a:latin typeface="Courier New" pitchFamily="49" charset="0"/>
                <a:cs typeface="Courier New" pitchFamily="49" charset="0"/>
              </a:rPr>
              <a:t>value </a:t>
            </a:r>
            <a:r>
              <a:rPr lang="en-US" dirty="0">
                <a:solidFill>
                  <a:schemeClr val="tx1"/>
                </a:solidFill>
              </a:rPr>
              <a:t>is used by the SPF algorithm to calculate the cost.</a:t>
            </a:r>
          </a:p>
          <a:p>
            <a:pPr lvl="1"/>
            <a:r>
              <a:rPr lang="en-US" dirty="0">
                <a:solidFill>
                  <a:schemeClr val="tx1"/>
                </a:solidFill>
              </a:rPr>
              <a:t>For example, configuring the</a:t>
            </a:r>
            <a:r>
              <a:rPr lang="en-US" dirty="0">
                <a:solidFill>
                  <a:schemeClr val="tx1"/>
                </a:solidFill>
                <a:latin typeface="Courier New" pitchFamily="49" charset="0"/>
                <a:cs typeface="Courier New" pitchFamily="49" charset="0"/>
              </a:rPr>
              <a:t> </a:t>
            </a:r>
            <a:r>
              <a:rPr lang="en-US" b="1" dirty="0">
                <a:solidFill>
                  <a:schemeClr val="tx1"/>
                </a:solidFill>
                <a:latin typeface="Courier New" pitchFamily="49" charset="0"/>
                <a:cs typeface="Courier New" pitchFamily="49" charset="0"/>
              </a:rPr>
              <a:t>bandwidth 128 </a:t>
            </a:r>
            <a:r>
              <a:rPr lang="en-US" dirty="0">
                <a:solidFill>
                  <a:schemeClr val="tx1"/>
                </a:solidFill>
              </a:rPr>
              <a:t>command on a serial interface would generate a cost of 1,562.</a:t>
            </a:r>
          </a:p>
          <a:p>
            <a:pPr lvl="2"/>
            <a:r>
              <a:rPr lang="en-US" dirty="0">
                <a:solidFill>
                  <a:schemeClr val="tx1"/>
                </a:solidFill>
              </a:rPr>
              <a:t>Cost = 100,000,000 / 128,000 = 1,562.</a:t>
            </a:r>
          </a:p>
          <a:p>
            <a:r>
              <a:rPr lang="en-US" dirty="0">
                <a:solidFill>
                  <a:schemeClr val="tx1"/>
                </a:solidFill>
              </a:rPr>
              <a:t>Using the</a:t>
            </a:r>
            <a:r>
              <a:rPr lang="en-US" dirty="0">
                <a:solidFill>
                  <a:schemeClr val="tx1"/>
                </a:solidFill>
                <a:latin typeface="Courier New" pitchFamily="49" charset="0"/>
                <a:cs typeface="Courier New" pitchFamily="49" charset="0"/>
              </a:rPr>
              <a:t> </a:t>
            </a:r>
            <a:r>
              <a:rPr lang="en-US" b="1" dirty="0">
                <a:solidFill>
                  <a:schemeClr val="tx1"/>
                </a:solidFill>
                <a:latin typeface="Courier New" pitchFamily="49" charset="0"/>
                <a:cs typeface="Courier New" pitchFamily="49" charset="0"/>
              </a:rPr>
              <a:t>ip ospf cost </a:t>
            </a:r>
            <a:r>
              <a:rPr lang="en-US" dirty="0">
                <a:solidFill>
                  <a:schemeClr val="tx1"/>
                </a:solidFill>
              </a:rPr>
              <a:t>interface command achieves the same result without the calculation.</a:t>
            </a:r>
          </a:p>
          <a:p>
            <a:pPr lvl="1"/>
            <a:r>
              <a:rPr lang="en-US" dirty="0">
                <a:solidFill>
                  <a:schemeClr val="tx1"/>
                </a:solidFill>
              </a:rPr>
              <a:t>For example, the interface cost could be statically configured using the</a:t>
            </a:r>
            <a:r>
              <a:rPr lang="en-US" dirty="0">
                <a:solidFill>
                  <a:schemeClr val="tx1"/>
                </a:solidFill>
                <a:latin typeface="Courier New" pitchFamily="49" charset="0"/>
                <a:cs typeface="Courier New" pitchFamily="49" charset="0"/>
              </a:rPr>
              <a:t> </a:t>
            </a:r>
            <a:r>
              <a:rPr lang="en-US" b="1" dirty="0">
                <a:solidFill>
                  <a:schemeClr val="tx1"/>
                </a:solidFill>
                <a:latin typeface="Courier New" pitchFamily="49" charset="0"/>
                <a:cs typeface="Courier New" pitchFamily="49" charset="0"/>
              </a:rPr>
              <a:t>ip ospf cost 1562 </a:t>
            </a:r>
            <a:r>
              <a:rPr lang="en-US" dirty="0">
                <a:solidFill>
                  <a:schemeClr val="tx1"/>
                </a:solidFill>
              </a:rPr>
              <a:t>command.</a:t>
            </a:r>
          </a:p>
        </p:txBody>
      </p:sp>
    </p:spTree>
    <p:extLst>
      <p:ext uri="{BB962C8B-B14F-4D97-AF65-F5344CB8AC3E}">
        <p14:creationId xmlns:p14="http://schemas.microsoft.com/office/powerpoint/2010/main" val="53796997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68941" y="502538"/>
            <a:ext cx="8532159" cy="1182781"/>
          </a:xfrm>
        </p:spPr>
        <p:txBody>
          <a:bodyPr/>
          <a:lstStyle/>
          <a:p>
            <a:r>
              <a:rPr lang="en-US" sz="3600" dirty="0"/>
              <a:t>Override the Default Interface Cost</a:t>
            </a:r>
          </a:p>
        </p:txBody>
      </p:sp>
      <p:sp>
        <p:nvSpPr>
          <p:cNvPr id="13" name="Content Placeholder 12"/>
          <p:cNvSpPr>
            <a:spLocks noGrp="1"/>
          </p:cNvSpPr>
          <p:nvPr>
            <p:ph idx="1"/>
          </p:nvPr>
        </p:nvSpPr>
        <p:spPr>
          <a:xfrm>
            <a:off x="266699" y="2281501"/>
            <a:ext cx="8316913" cy="491994"/>
          </a:xfrm>
        </p:spPr>
        <p:txBody>
          <a:bodyPr>
            <a:normAutofit/>
          </a:bodyPr>
          <a:lstStyle/>
          <a:p>
            <a:r>
              <a:rPr lang="en-US" dirty="0">
                <a:solidFill>
                  <a:srgbClr val="000000"/>
                </a:solidFill>
              </a:rPr>
              <a:t>Manually define the cost of an interface.</a:t>
            </a:r>
          </a:p>
          <a:p>
            <a:endParaRPr lang="en-US" dirty="0">
              <a:solidFill>
                <a:srgbClr val="000000"/>
              </a:solidFill>
            </a:endParaRPr>
          </a:p>
        </p:txBody>
      </p:sp>
      <p:sp>
        <p:nvSpPr>
          <p:cNvPr id="14" name="Text Placeholder 13"/>
          <p:cNvSpPr>
            <a:spLocks noGrp="1"/>
          </p:cNvSpPr>
          <p:nvPr>
            <p:ph type="body" sz="quarter" idx="10"/>
          </p:nvPr>
        </p:nvSpPr>
        <p:spPr>
          <a:xfrm>
            <a:off x="613533" y="2773495"/>
            <a:ext cx="7745412" cy="377078"/>
          </a:xfrm>
        </p:spPr>
        <p:txBody>
          <a:bodyPr>
            <a:normAutofit/>
          </a:bodyPr>
          <a:lstStyle/>
          <a:p>
            <a:r>
              <a:rPr lang="en-US" sz="1800" dirty="0"/>
              <a:t>Router(config-if)#</a:t>
            </a:r>
          </a:p>
        </p:txBody>
      </p:sp>
      <p:sp>
        <p:nvSpPr>
          <p:cNvPr id="15" name="Text Placeholder 14"/>
          <p:cNvSpPr>
            <a:spLocks noGrp="1"/>
          </p:cNvSpPr>
          <p:nvPr>
            <p:ph type="body" sz="quarter" idx="11"/>
          </p:nvPr>
        </p:nvSpPr>
        <p:spPr>
          <a:xfrm>
            <a:off x="613533" y="3302961"/>
            <a:ext cx="7745412" cy="377078"/>
          </a:xfrm>
        </p:spPr>
        <p:txBody>
          <a:bodyPr>
            <a:normAutofit/>
          </a:bodyPr>
          <a:lstStyle/>
          <a:p>
            <a:r>
              <a:rPr lang="en-US" sz="1800" dirty="0">
                <a:solidFill>
                  <a:srgbClr val="000000"/>
                </a:solidFill>
              </a:rPr>
              <a:t>ip ospf cost </a:t>
            </a:r>
            <a:r>
              <a:rPr lang="en-US" sz="1800" b="0" i="1" dirty="0">
                <a:solidFill>
                  <a:srgbClr val="000000"/>
                </a:solidFill>
              </a:rPr>
              <a:t>interface-cost</a:t>
            </a:r>
            <a:endParaRPr lang="en-US" sz="1800" b="0" dirty="0">
              <a:solidFill>
                <a:srgbClr val="000000"/>
              </a:solidFill>
            </a:endParaRPr>
          </a:p>
        </p:txBody>
      </p:sp>
      <p:sp>
        <p:nvSpPr>
          <p:cNvPr id="7" name="Rectangle 6"/>
          <p:cNvSpPr/>
          <p:nvPr/>
        </p:nvSpPr>
        <p:spPr>
          <a:xfrm>
            <a:off x="266699" y="4001798"/>
            <a:ext cx="8487008" cy="1138773"/>
          </a:xfrm>
          <a:prstGeom prst="rect">
            <a:avLst/>
          </a:prstGeom>
        </p:spPr>
        <p:txBody>
          <a:bodyPr wrap="square">
            <a:spAutoFit/>
          </a:bodyPr>
          <a:lstStyle/>
          <a:p>
            <a:pPr marL="236538" indent="-236538" algn="l" defTabSz="814388" eaLnBrk="1" hangingPunct="1">
              <a:lnSpc>
                <a:spcPct val="100000"/>
              </a:lnSpc>
              <a:spcBef>
                <a:spcPts val="600"/>
              </a:spcBef>
              <a:buClr>
                <a:srgbClr val="708CA1"/>
              </a:buClr>
              <a:buFont typeface="Wingdings" pitchFamily="2" charset="2"/>
              <a:buChar char="§"/>
            </a:pPr>
            <a:r>
              <a:rPr lang="en-US" sz="2000" dirty="0">
                <a:solidFill>
                  <a:srgbClr val="000000"/>
                </a:solidFill>
                <a:latin typeface="+mn-lt"/>
              </a:rPr>
              <a:t>The</a:t>
            </a:r>
            <a:r>
              <a:rPr lang="en-US" sz="2000" i="1" dirty="0">
                <a:solidFill>
                  <a:srgbClr val="000000"/>
                </a:solidFill>
                <a:latin typeface="Courier New" pitchFamily="49" charset="0"/>
                <a:cs typeface="Courier New" pitchFamily="49" charset="0"/>
              </a:rPr>
              <a:t> interface-cost </a:t>
            </a:r>
            <a:r>
              <a:rPr lang="en-US" sz="2000" dirty="0">
                <a:solidFill>
                  <a:srgbClr val="000000"/>
                </a:solidFill>
                <a:latin typeface="+mn-lt"/>
              </a:rPr>
              <a:t>is an integer from 1 to 65,535. </a:t>
            </a:r>
          </a:p>
          <a:p>
            <a:pPr marL="693738" lvl="1" indent="-236538" algn="l" defTabSz="814388" eaLnBrk="1" hangingPunct="1">
              <a:lnSpc>
                <a:spcPct val="100000"/>
              </a:lnSpc>
              <a:spcBef>
                <a:spcPts val="600"/>
              </a:spcBef>
              <a:buClr>
                <a:srgbClr val="708CA1"/>
              </a:buClr>
              <a:buFont typeface="Wingdings" pitchFamily="2" charset="2"/>
              <a:buChar char="§"/>
            </a:pPr>
            <a:r>
              <a:rPr lang="en-US" sz="1800" dirty="0">
                <a:solidFill>
                  <a:srgbClr val="000000"/>
                </a:solidFill>
                <a:latin typeface="+mn-lt"/>
              </a:rPr>
              <a:t>The lower the number, the better (and more preferred) the link.</a:t>
            </a:r>
          </a:p>
          <a:p>
            <a:pPr marL="236538" indent="-236538" algn="l" defTabSz="814388" eaLnBrk="1" hangingPunct="1">
              <a:lnSpc>
                <a:spcPct val="100000"/>
              </a:lnSpc>
              <a:spcBef>
                <a:spcPts val="600"/>
              </a:spcBef>
              <a:buClr>
                <a:srgbClr val="708CA1"/>
              </a:buClr>
              <a:buFont typeface="Wingdings" pitchFamily="2" charset="2"/>
              <a:buChar char="§"/>
            </a:pPr>
            <a:r>
              <a:rPr lang="en-US" sz="2000" dirty="0">
                <a:solidFill>
                  <a:srgbClr val="000000"/>
                </a:solidFill>
                <a:latin typeface="+mn-lt"/>
              </a:rPr>
              <a:t>Can be used as an alternative to the</a:t>
            </a:r>
            <a:r>
              <a:rPr lang="en-US" sz="2000" b="1" dirty="0">
                <a:solidFill>
                  <a:srgbClr val="000000"/>
                </a:solidFill>
                <a:latin typeface="Courier New" pitchFamily="49" charset="0"/>
                <a:cs typeface="Courier New" pitchFamily="49" charset="0"/>
              </a:rPr>
              <a:t> bandwidth </a:t>
            </a:r>
            <a:r>
              <a:rPr lang="en-US" sz="2000" dirty="0">
                <a:solidFill>
                  <a:srgbClr val="000000"/>
                </a:solidFill>
                <a:latin typeface="+mn-lt"/>
              </a:rPr>
              <a:t>command.</a:t>
            </a:r>
          </a:p>
        </p:txBody>
      </p:sp>
    </p:spTree>
    <p:extLst>
      <p:ext uri="{BB962C8B-B14F-4D97-AF65-F5344CB8AC3E}">
        <p14:creationId xmlns:p14="http://schemas.microsoft.com/office/powerpoint/2010/main" val="1020291221"/>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6"/>
          <p:cNvSpPr>
            <a:spLocks noGrp="1" noChangeArrowheads="1"/>
          </p:cNvSpPr>
          <p:nvPr>
            <p:ph type="title"/>
          </p:nvPr>
        </p:nvSpPr>
        <p:spPr>
          <a:xfrm>
            <a:off x="1891030" y="861441"/>
            <a:ext cx="5161280" cy="740664"/>
          </a:xfrm>
        </p:spPr>
        <p:txBody>
          <a:bodyPr>
            <a:normAutofit/>
          </a:bodyPr>
          <a:lstStyle/>
          <a:p>
            <a:pPr algn="l"/>
            <a:r>
              <a:rPr lang="en-US" sz="4000" dirty="0"/>
              <a:t>OSPF Authentication</a:t>
            </a:r>
          </a:p>
        </p:txBody>
      </p:sp>
      <p:sp>
        <p:nvSpPr>
          <p:cNvPr id="39940" name="Rectangle 7"/>
          <p:cNvSpPr>
            <a:spLocks noGrp="1" noChangeArrowheads="1"/>
          </p:cNvSpPr>
          <p:nvPr>
            <p:ph idx="10"/>
          </p:nvPr>
        </p:nvSpPr>
        <p:spPr>
          <a:xfrm>
            <a:off x="279400" y="1929098"/>
            <a:ext cx="8520354" cy="2526255"/>
          </a:xfrm>
        </p:spPr>
        <p:txBody>
          <a:bodyPr/>
          <a:lstStyle/>
          <a:p>
            <a:r>
              <a:rPr lang="en-US" dirty="0">
                <a:solidFill>
                  <a:srgbClr val="000000"/>
                </a:solidFill>
              </a:rPr>
              <a:t>Purpose is to authenticate routing information.</a:t>
            </a:r>
          </a:p>
          <a:p>
            <a:pPr lvl="1"/>
            <a:r>
              <a:rPr lang="en-US" dirty="0">
                <a:solidFill>
                  <a:srgbClr val="000000"/>
                </a:solidFill>
              </a:rPr>
              <a:t>This is an interface specific configuration.</a:t>
            </a:r>
          </a:p>
          <a:p>
            <a:pPr lvl="1"/>
            <a:r>
              <a:rPr lang="en-US" dirty="0">
                <a:solidFill>
                  <a:srgbClr val="000000"/>
                </a:solidFill>
              </a:rPr>
              <a:t>Routers will only accept routing information from other routers that have been configured with the same authentication information.</a:t>
            </a:r>
          </a:p>
        </p:txBody>
      </p:sp>
      <p:pic>
        <p:nvPicPr>
          <p:cNvPr id="6" name="Content Placeholder 5"/>
          <p:cNvPicPr>
            <a:picLocks noGrp="1" noChangeAspect="1" noChangeArrowheads="1"/>
          </p:cNvPicPr>
          <p:nvPr>
            <p:ph idx="11"/>
          </p:nvPr>
        </p:nvPicPr>
        <p:blipFill>
          <a:blip r:embed="rId2"/>
          <a:stretch>
            <a:fillRect/>
          </a:stretch>
        </p:blipFill>
        <p:spPr>
          <a:xfrm>
            <a:off x="1777826" y="3764996"/>
            <a:ext cx="5572110" cy="2681673"/>
          </a:xfrm>
        </p:spPr>
      </p:pic>
    </p:spTree>
    <p:extLst>
      <p:ext uri="{BB962C8B-B14F-4D97-AF65-F5344CB8AC3E}">
        <p14:creationId xmlns:p14="http://schemas.microsoft.com/office/powerpoint/2010/main" val="1090487111"/>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7" name="Rectangle 3"/>
          <p:cNvSpPr>
            <a:spLocks noGrp="1" noChangeArrowheads="1"/>
          </p:cNvSpPr>
          <p:nvPr>
            <p:ph type="title"/>
          </p:nvPr>
        </p:nvSpPr>
        <p:spPr>
          <a:xfrm>
            <a:off x="549275" y="572919"/>
            <a:ext cx="8042276" cy="1377467"/>
          </a:xfrm>
        </p:spPr>
        <p:txBody>
          <a:bodyPr/>
          <a:lstStyle/>
          <a:p>
            <a:r>
              <a:rPr lang="en-US" sz="3600" dirty="0"/>
              <a:t>OSPF Authentication Types</a:t>
            </a:r>
          </a:p>
        </p:txBody>
      </p:sp>
      <p:sp>
        <p:nvSpPr>
          <p:cNvPr id="5" name="Content Placeholder 4"/>
          <p:cNvSpPr>
            <a:spLocks noGrp="1"/>
          </p:cNvSpPr>
          <p:nvPr>
            <p:ph idx="1"/>
          </p:nvPr>
        </p:nvSpPr>
        <p:spPr>
          <a:xfrm>
            <a:off x="549275" y="2263141"/>
            <a:ext cx="8042276" cy="4343400"/>
          </a:xfrm>
        </p:spPr>
        <p:txBody>
          <a:bodyPr>
            <a:normAutofit fontScale="92500" lnSpcReduction="10000"/>
          </a:bodyPr>
          <a:lstStyle/>
          <a:p>
            <a:r>
              <a:rPr lang="en-US" dirty="0">
                <a:solidFill>
                  <a:srgbClr val="000000"/>
                </a:solidFill>
              </a:rPr>
              <a:t>Router generates and checks each packet and authenticates the source of each update packet it receives</a:t>
            </a:r>
          </a:p>
          <a:p>
            <a:r>
              <a:rPr lang="en-US" dirty="0">
                <a:solidFill>
                  <a:srgbClr val="000000"/>
                </a:solidFill>
              </a:rPr>
              <a:t>Requires a pre-defined “key” (password) </a:t>
            </a:r>
          </a:p>
          <a:p>
            <a:pPr lvl="1"/>
            <a:r>
              <a:rPr lang="en-US" dirty="0">
                <a:solidFill>
                  <a:srgbClr val="000000"/>
                </a:solidFill>
              </a:rPr>
              <a:t>Note: All participating neighbors must have the same key configured</a:t>
            </a:r>
          </a:p>
          <a:p>
            <a:r>
              <a:rPr lang="en-US" dirty="0">
                <a:solidFill>
                  <a:srgbClr val="000000"/>
                </a:solidFill>
              </a:rPr>
              <a:t>OSPF supports 2 types of authentication:</a:t>
            </a:r>
          </a:p>
          <a:p>
            <a:pPr lvl="1"/>
            <a:r>
              <a:rPr lang="en-US" dirty="0">
                <a:solidFill>
                  <a:srgbClr val="000000"/>
                </a:solidFill>
              </a:rPr>
              <a:t>Simple password authentication (plain text) </a:t>
            </a:r>
          </a:p>
          <a:p>
            <a:pPr lvl="2"/>
            <a:r>
              <a:rPr lang="en-US" dirty="0">
                <a:solidFill>
                  <a:srgbClr val="000000"/>
                </a:solidFill>
              </a:rPr>
              <a:t>Less secure</a:t>
            </a:r>
          </a:p>
          <a:p>
            <a:pPr lvl="1"/>
            <a:r>
              <a:rPr lang="en-US" dirty="0">
                <a:solidFill>
                  <a:srgbClr val="000000"/>
                </a:solidFill>
              </a:rPr>
              <a:t>MD5 authentication </a:t>
            </a:r>
          </a:p>
          <a:p>
            <a:pPr lvl="2"/>
            <a:r>
              <a:rPr lang="en-US" dirty="0">
                <a:solidFill>
                  <a:srgbClr val="000000"/>
                </a:solidFill>
              </a:rPr>
              <a:t>More secure and recommended</a:t>
            </a:r>
          </a:p>
        </p:txBody>
      </p:sp>
    </p:spTree>
    <p:extLst>
      <p:ext uri="{BB962C8B-B14F-4D97-AF65-F5344CB8AC3E}">
        <p14:creationId xmlns:p14="http://schemas.microsoft.com/office/powerpoint/2010/main" val="2569069372"/>
      </p:ext>
    </p:extLst>
  </p:cSld>
  <p:clrMapOvr>
    <a:masterClrMapping/>
  </p:clrMapOv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65168"/>
            <a:ext cx="8042276" cy="1336956"/>
          </a:xfrm>
        </p:spPr>
        <p:txBody>
          <a:bodyPr/>
          <a:lstStyle/>
          <a:p>
            <a:r>
              <a:rPr lang="en-US" sz="4400" dirty="0"/>
              <a:t>Planning for OSPF</a:t>
            </a:r>
          </a:p>
        </p:txBody>
      </p:sp>
      <p:sp>
        <p:nvSpPr>
          <p:cNvPr id="3" name="Content Placeholder 2"/>
          <p:cNvSpPr>
            <a:spLocks noGrp="1"/>
          </p:cNvSpPr>
          <p:nvPr>
            <p:ph idx="1"/>
          </p:nvPr>
        </p:nvSpPr>
        <p:spPr>
          <a:xfrm>
            <a:off x="549275" y="2114551"/>
            <a:ext cx="8042276" cy="4343400"/>
          </a:xfrm>
        </p:spPr>
        <p:txBody>
          <a:bodyPr>
            <a:normAutofit fontScale="92500"/>
          </a:bodyPr>
          <a:lstStyle/>
          <a:p>
            <a:r>
              <a:rPr lang="en-US" dirty="0">
                <a:solidFill>
                  <a:srgbClr val="000000"/>
                </a:solidFill>
              </a:rPr>
              <a:t>The following key parameters must be defined in enough detail before configuring OSPF authentication:</a:t>
            </a:r>
          </a:p>
          <a:p>
            <a:pPr lvl="1"/>
            <a:r>
              <a:rPr lang="en-US" dirty="0">
                <a:solidFill>
                  <a:srgbClr val="000000"/>
                </a:solidFill>
              </a:rPr>
              <a:t>The authentication mode (simple password versus MD5)</a:t>
            </a:r>
          </a:p>
          <a:p>
            <a:pPr lvl="1"/>
            <a:r>
              <a:rPr lang="en-US" dirty="0">
                <a:solidFill>
                  <a:srgbClr val="000000"/>
                </a:solidFill>
              </a:rPr>
              <a:t>The definition of one or more keys to authenticate OSPF packets, according to the network security plan.</a:t>
            </a:r>
          </a:p>
          <a:p>
            <a:r>
              <a:rPr lang="en-US" dirty="0">
                <a:solidFill>
                  <a:srgbClr val="000000"/>
                </a:solidFill>
              </a:rPr>
              <a:t>Once defined, the following steps may be implemented:</a:t>
            </a:r>
          </a:p>
          <a:p>
            <a:pPr marL="682625" lvl="1" indent="-457200">
              <a:buFont typeface="+mj-lt"/>
              <a:buAutoNum type="arabicPeriod"/>
            </a:pPr>
            <a:r>
              <a:rPr lang="en-US" dirty="0">
                <a:solidFill>
                  <a:srgbClr val="000000"/>
                </a:solidFill>
              </a:rPr>
              <a:t>Assign a password (key) to be used.</a:t>
            </a:r>
          </a:p>
          <a:p>
            <a:pPr marL="908050" lvl="2" indent="-219075"/>
            <a:r>
              <a:rPr lang="en-US" dirty="0">
                <a:solidFill>
                  <a:srgbClr val="000000"/>
                </a:solidFill>
              </a:rPr>
              <a:t>The actual command varies depending on the authentication mode used.</a:t>
            </a:r>
          </a:p>
          <a:p>
            <a:pPr marL="682625" lvl="1" indent="-457200">
              <a:buFont typeface="+mj-lt"/>
              <a:buAutoNum type="arabicPeriod"/>
            </a:pPr>
            <a:r>
              <a:rPr lang="en-US" dirty="0">
                <a:solidFill>
                  <a:srgbClr val="000000"/>
                </a:solidFill>
              </a:rPr>
              <a:t>Specify the authentication mode (simple password or MD5).</a:t>
            </a:r>
          </a:p>
          <a:p>
            <a:endParaRPr lang="en-US" dirty="0">
              <a:solidFill>
                <a:srgbClr val="000000"/>
              </a:solidFill>
            </a:endParaRPr>
          </a:p>
        </p:txBody>
      </p:sp>
    </p:spTree>
    <p:extLst>
      <p:ext uri="{BB962C8B-B14F-4D97-AF65-F5344CB8AC3E}">
        <p14:creationId xmlns:p14="http://schemas.microsoft.com/office/powerpoint/2010/main" val="328541427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319092" y="1099728"/>
            <a:ext cx="8522208" cy="740664"/>
          </a:xfrm>
        </p:spPr>
        <p:txBody>
          <a:bodyPr>
            <a:normAutofit/>
          </a:bodyPr>
          <a:lstStyle/>
          <a:p>
            <a:pPr lvl="1"/>
            <a:r>
              <a:rPr lang="en-US" sz="3200" dirty="0">
                <a:solidFill>
                  <a:schemeClr val="bg2">
                    <a:lumMod val="50000"/>
                  </a:schemeClr>
                </a:solidFill>
              </a:rPr>
              <a:t>Configure A Key for </a:t>
            </a:r>
            <a:r>
              <a:rPr lang="en-US" sz="3200" dirty="0">
                <a:solidFill>
                  <a:schemeClr val="bg2">
                    <a:lumMod val="50000"/>
                  </a:schemeClr>
                </a:solidFill>
                <a:latin typeface="+mj-lt"/>
              </a:rPr>
              <a:t>Simple</a:t>
            </a:r>
            <a:r>
              <a:rPr lang="en-US" sz="3200" dirty="0">
                <a:solidFill>
                  <a:schemeClr val="bg2">
                    <a:lumMod val="50000"/>
                  </a:schemeClr>
                </a:solidFill>
              </a:rPr>
              <a:t> Authentication</a:t>
            </a:r>
          </a:p>
        </p:txBody>
      </p:sp>
      <p:sp>
        <p:nvSpPr>
          <p:cNvPr id="11" name="Content Placeholder 10"/>
          <p:cNvSpPr>
            <a:spLocks noGrp="1"/>
          </p:cNvSpPr>
          <p:nvPr>
            <p:ph idx="1"/>
          </p:nvPr>
        </p:nvSpPr>
        <p:spPr>
          <a:xfrm>
            <a:off x="319092" y="2179883"/>
            <a:ext cx="8316913" cy="491994"/>
          </a:xfrm>
        </p:spPr>
        <p:txBody>
          <a:bodyPr>
            <a:normAutofit fontScale="85000" lnSpcReduction="10000"/>
          </a:bodyPr>
          <a:lstStyle/>
          <a:p>
            <a:pPr marL="225425" indent="-225425">
              <a:buClr>
                <a:schemeClr val="accent1"/>
              </a:buClr>
            </a:pPr>
            <a:r>
              <a:rPr lang="en-US" dirty="0">
                <a:solidFill>
                  <a:schemeClr val="tx1"/>
                </a:solidFill>
              </a:rPr>
              <a:t>Define a password to use for simple password authentication.</a:t>
            </a:r>
          </a:p>
          <a:p>
            <a:endParaRPr lang="en-US" dirty="0">
              <a:solidFill>
                <a:schemeClr val="tx1"/>
              </a:solidFill>
            </a:endParaRPr>
          </a:p>
        </p:txBody>
      </p:sp>
      <p:sp>
        <p:nvSpPr>
          <p:cNvPr id="12" name="Text Placeholder 11"/>
          <p:cNvSpPr>
            <a:spLocks noGrp="1"/>
          </p:cNvSpPr>
          <p:nvPr>
            <p:ph type="body" sz="quarter" idx="10"/>
          </p:nvPr>
        </p:nvSpPr>
        <p:spPr>
          <a:xfrm>
            <a:off x="613533" y="2663984"/>
            <a:ext cx="7745412" cy="377078"/>
          </a:xfrm>
        </p:spPr>
        <p:txBody>
          <a:bodyPr/>
          <a:lstStyle/>
          <a:p>
            <a:r>
              <a:rPr lang="en-US" sz="1800" dirty="0">
                <a:solidFill>
                  <a:schemeClr val="tx1"/>
                </a:solidFill>
              </a:rPr>
              <a:t>Router(config-if)#	</a:t>
            </a:r>
          </a:p>
        </p:txBody>
      </p:sp>
      <p:sp>
        <p:nvSpPr>
          <p:cNvPr id="13" name="Text Placeholder 12"/>
          <p:cNvSpPr>
            <a:spLocks noGrp="1"/>
          </p:cNvSpPr>
          <p:nvPr>
            <p:ph type="body" sz="quarter" idx="11"/>
          </p:nvPr>
        </p:nvSpPr>
        <p:spPr>
          <a:xfrm>
            <a:off x="547141" y="3262767"/>
            <a:ext cx="8049172" cy="377078"/>
          </a:xfrm>
        </p:spPr>
        <p:txBody>
          <a:bodyPr/>
          <a:lstStyle/>
          <a:p>
            <a:pPr lvl="0"/>
            <a:r>
              <a:rPr lang="en-US" sz="1800" dirty="0">
                <a:solidFill>
                  <a:schemeClr val="tx1"/>
                </a:solidFill>
              </a:rPr>
              <a:t>ip ospf authentication-key </a:t>
            </a:r>
            <a:r>
              <a:rPr lang="en-US" sz="1800" b="0" i="1" dirty="0">
                <a:solidFill>
                  <a:schemeClr val="tx1"/>
                </a:solidFill>
              </a:rPr>
              <a:t>password</a:t>
            </a:r>
          </a:p>
        </p:txBody>
      </p:sp>
      <p:sp>
        <p:nvSpPr>
          <p:cNvPr id="17" name="Rectangle 16"/>
          <p:cNvSpPr/>
          <p:nvPr/>
        </p:nvSpPr>
        <p:spPr>
          <a:xfrm>
            <a:off x="266699" y="3922656"/>
            <a:ext cx="8487008" cy="1092607"/>
          </a:xfrm>
          <a:prstGeom prst="rect">
            <a:avLst/>
          </a:prstGeom>
        </p:spPr>
        <p:txBody>
          <a:bodyPr wrap="square">
            <a:spAutoFit/>
          </a:bodyPr>
          <a:lstStyle/>
          <a:p>
            <a:pPr marL="236538" indent="-236538" algn="l" defTabSz="814388" eaLnBrk="1" hangingPunct="1">
              <a:lnSpc>
                <a:spcPct val="100000"/>
              </a:lnSpc>
              <a:spcBef>
                <a:spcPts val="600"/>
              </a:spcBef>
              <a:buClr>
                <a:srgbClr val="708CA1"/>
              </a:buClr>
              <a:buFont typeface="Wingdings" pitchFamily="2" charset="2"/>
              <a:buChar char="§"/>
            </a:pPr>
            <a:r>
              <a:rPr lang="en-US" sz="2000" dirty="0">
                <a:latin typeface="+mn-lt"/>
              </a:rPr>
              <a:t>The</a:t>
            </a:r>
            <a:r>
              <a:rPr lang="en-US" sz="2000" dirty="0">
                <a:latin typeface="Courier New" pitchFamily="49" charset="0"/>
                <a:cs typeface="Courier New" pitchFamily="49" charset="0"/>
              </a:rPr>
              <a:t> </a:t>
            </a:r>
            <a:r>
              <a:rPr lang="en-US" sz="2000" i="1" dirty="0">
                <a:latin typeface="Courier New" pitchFamily="49" charset="0"/>
                <a:cs typeface="Courier New" pitchFamily="49" charset="0"/>
              </a:rPr>
              <a:t>password</a:t>
            </a:r>
            <a:r>
              <a:rPr lang="en-US" sz="2000" b="1" i="1" dirty="0">
                <a:latin typeface="Courier New" pitchFamily="49" charset="0"/>
                <a:cs typeface="Courier New" pitchFamily="49" charset="0"/>
              </a:rPr>
              <a:t> </a:t>
            </a:r>
            <a:r>
              <a:rPr lang="en-US" sz="2000" dirty="0">
                <a:latin typeface="+mn-lt"/>
              </a:rPr>
              <a:t>parameter can be entered up to 8 bytes in length.</a:t>
            </a:r>
          </a:p>
          <a:p>
            <a:pPr marL="236538" indent="-236538" algn="l" defTabSz="814388" eaLnBrk="1" hangingPunct="1">
              <a:lnSpc>
                <a:spcPct val="100000"/>
              </a:lnSpc>
              <a:spcBef>
                <a:spcPts val="600"/>
              </a:spcBef>
              <a:buClr>
                <a:srgbClr val="708CA1"/>
              </a:buClr>
              <a:buFont typeface="Wingdings" pitchFamily="2" charset="2"/>
              <a:buChar char="§"/>
            </a:pPr>
            <a:r>
              <a:rPr lang="en-US" sz="2000" dirty="0">
                <a:latin typeface="+mn-lt"/>
              </a:rPr>
              <a:t>This command is used in conjunction with the</a:t>
            </a:r>
            <a:r>
              <a:rPr lang="en-US" sz="2000" b="1" dirty="0">
                <a:latin typeface="Courier New" pitchFamily="49" charset="0"/>
                <a:cs typeface="Courier New" pitchFamily="49" charset="0"/>
              </a:rPr>
              <a:t> ip ospf authentication </a:t>
            </a:r>
            <a:r>
              <a:rPr lang="en-US" sz="2000" dirty="0"/>
              <a:t>command.</a:t>
            </a:r>
            <a:endParaRPr lang="en-US" sz="2000" dirty="0">
              <a:latin typeface="+mn-lt"/>
            </a:endParaRPr>
          </a:p>
        </p:txBody>
      </p:sp>
    </p:spTree>
    <p:extLst>
      <p:ext uri="{BB962C8B-B14F-4D97-AF65-F5344CB8AC3E}">
        <p14:creationId xmlns:p14="http://schemas.microsoft.com/office/powerpoint/2010/main" val="2231325936"/>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p:cNvSpPr/>
          <p:nvPr/>
        </p:nvSpPr>
        <p:spPr bwMode="auto">
          <a:xfrm>
            <a:off x="383822" y="4175804"/>
            <a:ext cx="3318934" cy="40639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383822" y="409108"/>
            <a:ext cx="8858279" cy="1336956"/>
          </a:xfrm>
        </p:spPr>
        <p:txBody>
          <a:bodyPr>
            <a:normAutofit/>
          </a:bodyPr>
          <a:lstStyle/>
          <a:p>
            <a:pPr algn="l"/>
            <a:r>
              <a:rPr lang="en-US" sz="3200" dirty="0"/>
              <a:t>Configuring Simple Password Authentication</a:t>
            </a:r>
          </a:p>
        </p:txBody>
      </p:sp>
      <p:sp>
        <p:nvSpPr>
          <p:cNvPr id="33" name="Text Placeholder 5"/>
          <p:cNvSpPr>
            <a:spLocks/>
          </p:cNvSpPr>
          <p:nvPr/>
        </p:nvSpPr>
        <p:spPr bwMode="auto">
          <a:xfrm>
            <a:off x="279400" y="2124899"/>
            <a:ext cx="4619978" cy="419809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 </a:t>
            </a:r>
            <a:r>
              <a:rPr lang="en-US" sz="1200" b="1" kern="0" dirty="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10.1.1.1 255.255.255.0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192.168.1.101 255.255.255.224</a:t>
            </a:r>
          </a:p>
          <a:p>
            <a:pPr marL="236538" indent="-236538" algn="l" defTabSz="814388" eaLnBrk="1" hangingPunct="1">
              <a:lnSpc>
                <a:spcPct val="100000"/>
              </a:lnSpc>
              <a:spcBef>
                <a:spcPts val="0"/>
              </a:spcBef>
              <a:buClr>
                <a:srgbClr val="708CA1"/>
              </a:buClr>
              <a:defRPr/>
            </a:pPr>
            <a:r>
              <a:rPr lang="en-US" sz="1200" b="1" kern="0" dirty="0">
                <a:latin typeface="Courier New" pitchFamily="49" charset="0"/>
              </a:rPr>
              <a:t> ip ospf authentication</a:t>
            </a:r>
          </a:p>
          <a:p>
            <a:pPr marL="236538" indent="-236538" algn="l" defTabSz="814388" eaLnBrk="1" hangingPunct="1">
              <a:lnSpc>
                <a:spcPct val="100000"/>
              </a:lnSpc>
              <a:spcBef>
                <a:spcPts val="0"/>
              </a:spcBef>
              <a:buClr>
                <a:srgbClr val="708CA1"/>
              </a:buClr>
              <a:defRPr/>
            </a:pPr>
            <a:r>
              <a:rPr lang="en-US" sz="1200" b="1" kern="0" dirty="0">
                <a:latin typeface="Courier New" pitchFamily="49" charset="0"/>
              </a:rPr>
              <a:t> ip ospf authentication-key PLAINPAS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router ospf 10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log-adjacency-changes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10.1.1.1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192.168.1.0 0.0.0.255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p:txBody>
      </p:sp>
      <p:grpSp>
        <p:nvGrpSpPr>
          <p:cNvPr id="28" name="Group 27"/>
          <p:cNvGrpSpPr/>
          <p:nvPr/>
        </p:nvGrpSpPr>
        <p:grpSpPr>
          <a:xfrm>
            <a:off x="5117331" y="3239779"/>
            <a:ext cx="3740948" cy="1839949"/>
            <a:chOff x="5267459" y="1458416"/>
            <a:chExt cx="3740948" cy="1839949"/>
          </a:xfrm>
        </p:grpSpPr>
        <p:sp>
          <p:nvSpPr>
            <p:cNvPr id="48" name="Freeform 9"/>
            <p:cNvSpPr>
              <a:spLocks/>
            </p:cNvSpPr>
            <p:nvPr/>
          </p:nvSpPr>
          <p:spPr bwMode="auto">
            <a:xfrm>
              <a:off x="6309638" y="239899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5267459" y="1458416"/>
              <a:ext cx="3740948"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5471676" y="2178662"/>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8005560" y="2189679"/>
              <a:ext cx="870351" cy="451691"/>
            </a:xfrm>
            <a:prstGeom prst="rect">
              <a:avLst/>
            </a:prstGeom>
            <a:noFill/>
            <a:ln w="9525">
              <a:noFill/>
              <a:miter lim="800000"/>
              <a:headEnd/>
              <a:tailEnd/>
            </a:ln>
          </p:spPr>
        </p:pic>
        <p:sp>
          <p:nvSpPr>
            <p:cNvPr id="13" name="TextBox 12"/>
            <p:cNvSpPr txBox="1"/>
            <p:nvPr/>
          </p:nvSpPr>
          <p:spPr>
            <a:xfrm>
              <a:off x="8530734" y="2681761"/>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5952794" y="2659726"/>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5733337" y="277632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5657135" y="294800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8309448" y="2785509"/>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8233246" y="2957186"/>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5747109" y="2398999"/>
              <a:ext cx="380232" cy="258532"/>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8301215" y="2408178"/>
              <a:ext cx="380232" cy="258532"/>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5401903" y="3012277"/>
              <a:ext cx="1013551" cy="165253"/>
            </a:xfrm>
            <a:prstGeom prst="rect">
              <a:avLst/>
            </a:prstGeom>
            <a:noFill/>
          </p:spPr>
          <p:txBody>
            <a:bodyPr wrap="square" lIns="0" tIns="0" rIns="0" bIns="0" rtlCol="0" anchor="ctr" anchorCtr="0">
              <a:noAutofit/>
            </a:bodyPr>
            <a:lstStyle/>
            <a:p>
              <a:r>
                <a:rPr lang="en-US" sz="1050" dirty="0"/>
                <a:t>10.1.1.0 /24</a:t>
              </a:r>
            </a:p>
          </p:txBody>
        </p:sp>
        <p:sp>
          <p:nvSpPr>
            <p:cNvPr id="30" name="TextBox 29"/>
            <p:cNvSpPr txBox="1"/>
            <p:nvPr/>
          </p:nvSpPr>
          <p:spPr>
            <a:xfrm>
              <a:off x="5397242" y="1565151"/>
              <a:ext cx="945988" cy="160898"/>
            </a:xfrm>
            <a:prstGeom prst="rect">
              <a:avLst/>
            </a:prstGeom>
            <a:noFill/>
          </p:spPr>
          <p:txBody>
            <a:bodyPr wrap="square" lIns="0" tIns="0" rIns="0" bIns="0" rtlCol="0" anchor="ctr" anchorCtr="0">
              <a:noAutofit/>
            </a:bodyPr>
            <a:lstStyle/>
            <a:p>
              <a:r>
                <a:rPr lang="en-US" sz="1050" b="1" dirty="0"/>
                <a:t>Area 0</a:t>
              </a:r>
            </a:p>
          </p:txBody>
        </p:sp>
        <p:sp>
          <p:nvSpPr>
            <p:cNvPr id="47" name="TextBox 46"/>
            <p:cNvSpPr txBox="1"/>
            <p:nvPr/>
          </p:nvSpPr>
          <p:spPr>
            <a:xfrm>
              <a:off x="7973812" y="3015989"/>
              <a:ext cx="1013551" cy="165253"/>
            </a:xfrm>
            <a:prstGeom prst="rect">
              <a:avLst/>
            </a:prstGeom>
            <a:noFill/>
          </p:spPr>
          <p:txBody>
            <a:bodyPr wrap="square" lIns="0" tIns="0" rIns="0" bIns="0" rtlCol="0" anchor="ctr" anchorCtr="0">
              <a:noAutofit/>
            </a:bodyPr>
            <a:lstStyle/>
            <a:p>
              <a:r>
                <a:rPr lang="en-US" sz="1050" dirty="0"/>
                <a:t>10.2.2.0 /24</a:t>
              </a:r>
            </a:p>
          </p:txBody>
        </p:sp>
        <p:sp>
          <p:nvSpPr>
            <p:cNvPr id="49" name="TextBox 48"/>
            <p:cNvSpPr txBox="1"/>
            <p:nvPr/>
          </p:nvSpPr>
          <p:spPr>
            <a:xfrm>
              <a:off x="6363924" y="2446021"/>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7596259" y="2531514"/>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6679631" y="1988896"/>
              <a:ext cx="945988" cy="160898"/>
            </a:xfrm>
            <a:prstGeom prst="rect">
              <a:avLst/>
            </a:prstGeom>
            <a:noFill/>
          </p:spPr>
          <p:txBody>
            <a:bodyPr wrap="square" lIns="0" tIns="0" rIns="0" bIns="0" rtlCol="0" anchor="ctr" anchorCtr="0">
              <a:noAutofit/>
            </a:bodyPr>
            <a:lstStyle/>
            <a:p>
              <a:endParaRPr lang="en-US" sz="1000" dirty="0"/>
            </a:p>
          </p:txBody>
        </p:sp>
        <p:sp>
          <p:nvSpPr>
            <p:cNvPr id="52" name="TextBox 51"/>
            <p:cNvSpPr txBox="1"/>
            <p:nvPr/>
          </p:nvSpPr>
          <p:spPr>
            <a:xfrm>
              <a:off x="6669540" y="1835764"/>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6371361" y="2208128"/>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7694634" y="2360525"/>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8298679" y="2665323"/>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5741148" y="2651468"/>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4165158011"/>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Rectangle 62"/>
          <p:cNvSpPr/>
          <p:nvPr/>
        </p:nvSpPr>
        <p:spPr bwMode="auto">
          <a:xfrm>
            <a:off x="4448242" y="4347372"/>
            <a:ext cx="3330222"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effectLst/>
              <a:latin typeface="Arial" charset="0"/>
            </a:endParaRPr>
          </a:p>
        </p:txBody>
      </p:sp>
      <p:sp>
        <p:nvSpPr>
          <p:cNvPr id="2" name="Title 1"/>
          <p:cNvSpPr>
            <a:spLocks noGrp="1"/>
          </p:cNvSpPr>
          <p:nvPr>
            <p:ph type="title"/>
          </p:nvPr>
        </p:nvSpPr>
        <p:spPr>
          <a:xfrm>
            <a:off x="0" y="665723"/>
            <a:ext cx="9144000" cy="1182175"/>
          </a:xfrm>
        </p:spPr>
        <p:txBody>
          <a:bodyPr>
            <a:normAutofit/>
          </a:bodyPr>
          <a:lstStyle/>
          <a:p>
            <a:r>
              <a:rPr lang="en-US" sz="3200" dirty="0"/>
              <a:t>Configuring Simple Password Authentication</a:t>
            </a:r>
          </a:p>
        </p:txBody>
      </p:sp>
      <p:sp>
        <p:nvSpPr>
          <p:cNvPr id="33" name="Text Placeholder 5"/>
          <p:cNvSpPr>
            <a:spLocks/>
          </p:cNvSpPr>
          <p:nvPr/>
        </p:nvSpPr>
        <p:spPr bwMode="auto">
          <a:xfrm>
            <a:off x="4333657" y="2317707"/>
            <a:ext cx="4691991" cy="41564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 </a:t>
            </a:r>
            <a:r>
              <a:rPr lang="en-US" sz="1200" b="1" kern="0" dirty="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10.2.2.1 255.255.255.0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192.168.1.102 255.255.255.224</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a:t>
            </a:r>
            <a:r>
              <a:rPr lang="en-US" sz="1200" b="1" kern="0" dirty="0">
                <a:latin typeface="Courier New" pitchFamily="49" charset="0"/>
              </a:rPr>
              <a:t>ip ospf authentication</a:t>
            </a:r>
          </a:p>
          <a:p>
            <a:pPr marL="236538" indent="-236538" algn="l" defTabSz="814388" eaLnBrk="1" hangingPunct="1">
              <a:lnSpc>
                <a:spcPct val="100000"/>
              </a:lnSpc>
              <a:spcBef>
                <a:spcPts val="0"/>
              </a:spcBef>
              <a:buClr>
                <a:srgbClr val="708CA1"/>
              </a:buClr>
              <a:defRPr/>
            </a:pPr>
            <a:r>
              <a:rPr lang="en-US" sz="1200" b="1" kern="0" dirty="0">
                <a:latin typeface="Courier New" pitchFamily="49" charset="0"/>
              </a:rPr>
              <a:t> ip ospf authentication-key PLAINPAS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router ospf 10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log-adjacency-changes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10.2.2.1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192.168.1.0 0.0.0.255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p:txBody>
      </p:sp>
      <p:grpSp>
        <p:nvGrpSpPr>
          <p:cNvPr id="29" name="Group 28"/>
          <p:cNvGrpSpPr/>
          <p:nvPr/>
        </p:nvGrpSpPr>
        <p:grpSpPr>
          <a:xfrm>
            <a:off x="301311" y="2784229"/>
            <a:ext cx="3740948" cy="1839949"/>
            <a:chOff x="164831" y="1158160"/>
            <a:chExt cx="3740948" cy="1839949"/>
          </a:xfrm>
        </p:grpSpPr>
        <p:sp>
          <p:nvSpPr>
            <p:cNvPr id="27" name="Freeform 9"/>
            <p:cNvSpPr>
              <a:spLocks/>
            </p:cNvSpPr>
            <p:nvPr/>
          </p:nvSpPr>
          <p:spPr bwMode="auto">
            <a:xfrm>
              <a:off x="1207010" y="209874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8" name="Rounded Rectangle 27"/>
            <p:cNvSpPr/>
            <p:nvPr/>
          </p:nvSpPr>
          <p:spPr bwMode="auto">
            <a:xfrm>
              <a:off x="164831" y="1158160"/>
              <a:ext cx="3740948"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31" name="Picture 37"/>
            <p:cNvPicPr>
              <a:picLocks noChangeArrowheads="1"/>
            </p:cNvPicPr>
            <p:nvPr/>
          </p:nvPicPr>
          <p:blipFill>
            <a:blip r:embed="rId3"/>
            <a:srcRect/>
            <a:stretch>
              <a:fillRect/>
            </a:stretch>
          </p:blipFill>
          <p:spPr bwMode="auto">
            <a:xfrm>
              <a:off x="369048" y="1878406"/>
              <a:ext cx="870351" cy="451691"/>
            </a:xfrm>
            <a:prstGeom prst="rect">
              <a:avLst/>
            </a:prstGeom>
            <a:noFill/>
            <a:ln w="9525">
              <a:noFill/>
              <a:miter lim="800000"/>
              <a:headEnd/>
              <a:tailEnd/>
            </a:ln>
          </p:spPr>
        </p:pic>
        <p:pic>
          <p:nvPicPr>
            <p:cNvPr id="32" name="Picture 37"/>
            <p:cNvPicPr>
              <a:picLocks noChangeArrowheads="1"/>
            </p:cNvPicPr>
            <p:nvPr/>
          </p:nvPicPr>
          <p:blipFill>
            <a:blip r:embed="rId3"/>
            <a:srcRect/>
            <a:stretch>
              <a:fillRect/>
            </a:stretch>
          </p:blipFill>
          <p:spPr bwMode="auto">
            <a:xfrm>
              <a:off x="2902932" y="1889423"/>
              <a:ext cx="870351" cy="451691"/>
            </a:xfrm>
            <a:prstGeom prst="rect">
              <a:avLst/>
            </a:prstGeom>
            <a:noFill/>
            <a:ln w="9525">
              <a:noFill/>
              <a:miter lim="800000"/>
              <a:headEnd/>
              <a:tailEnd/>
            </a:ln>
          </p:spPr>
        </p:pic>
        <p:sp>
          <p:nvSpPr>
            <p:cNvPr id="34" name="TextBox 33"/>
            <p:cNvSpPr txBox="1"/>
            <p:nvPr/>
          </p:nvSpPr>
          <p:spPr>
            <a:xfrm>
              <a:off x="3428106" y="2381505"/>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37" name="TextBox 36"/>
            <p:cNvSpPr txBox="1"/>
            <p:nvPr/>
          </p:nvSpPr>
          <p:spPr>
            <a:xfrm>
              <a:off x="850166" y="235947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38" name="Straight Connector 37"/>
            <p:cNvCxnSpPr/>
            <p:nvPr/>
          </p:nvCxnSpPr>
          <p:spPr bwMode="auto">
            <a:xfrm rot="5400000">
              <a:off x="630709" y="247607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9" name="Straight Connector 38"/>
            <p:cNvCxnSpPr/>
            <p:nvPr/>
          </p:nvCxnSpPr>
          <p:spPr bwMode="auto">
            <a:xfrm rot="10800000">
              <a:off x="554507" y="264774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0" name="Straight Connector 39"/>
            <p:cNvCxnSpPr/>
            <p:nvPr/>
          </p:nvCxnSpPr>
          <p:spPr bwMode="auto">
            <a:xfrm rot="5400000">
              <a:off x="3206820" y="248525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3130618" y="265693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644481" y="2098743"/>
              <a:ext cx="380232" cy="258532"/>
            </a:xfrm>
            <a:prstGeom prst="rect">
              <a:avLst/>
            </a:prstGeom>
            <a:noFill/>
          </p:spPr>
          <p:txBody>
            <a:bodyPr wrap="none" rtlCol="0">
              <a:spAutoFit/>
            </a:bodyPr>
            <a:lstStyle/>
            <a:p>
              <a:r>
                <a:rPr lang="en-US" sz="1200" b="1" dirty="0">
                  <a:solidFill>
                    <a:schemeClr val="bg1"/>
                  </a:solidFill>
                </a:rPr>
                <a:t>R1</a:t>
              </a:r>
            </a:p>
          </p:txBody>
        </p:sp>
        <p:sp>
          <p:nvSpPr>
            <p:cNvPr id="43" name="TextBox 42"/>
            <p:cNvSpPr txBox="1"/>
            <p:nvPr/>
          </p:nvSpPr>
          <p:spPr>
            <a:xfrm>
              <a:off x="3198587" y="2107922"/>
              <a:ext cx="380232" cy="258532"/>
            </a:xfrm>
            <a:prstGeom prst="rect">
              <a:avLst/>
            </a:prstGeom>
            <a:noFill/>
          </p:spPr>
          <p:txBody>
            <a:bodyPr wrap="none" rtlCol="0">
              <a:spAutoFit/>
            </a:bodyPr>
            <a:lstStyle/>
            <a:p>
              <a:r>
                <a:rPr lang="en-US" sz="1200" b="1" dirty="0">
                  <a:solidFill>
                    <a:schemeClr val="bg1"/>
                  </a:solidFill>
                </a:rPr>
                <a:t>R2</a:t>
              </a:r>
            </a:p>
          </p:txBody>
        </p:sp>
        <p:sp>
          <p:nvSpPr>
            <p:cNvPr id="44" name="TextBox 43"/>
            <p:cNvSpPr txBox="1"/>
            <p:nvPr/>
          </p:nvSpPr>
          <p:spPr>
            <a:xfrm>
              <a:off x="299275" y="2712021"/>
              <a:ext cx="1013551" cy="165253"/>
            </a:xfrm>
            <a:prstGeom prst="rect">
              <a:avLst/>
            </a:prstGeom>
            <a:noFill/>
          </p:spPr>
          <p:txBody>
            <a:bodyPr wrap="square" lIns="0" tIns="0" rIns="0" bIns="0" rtlCol="0" anchor="ctr" anchorCtr="0">
              <a:noAutofit/>
            </a:bodyPr>
            <a:lstStyle/>
            <a:p>
              <a:r>
                <a:rPr lang="en-US" sz="1050" dirty="0"/>
                <a:t>10.1.1.0 /24</a:t>
              </a:r>
            </a:p>
          </p:txBody>
        </p:sp>
        <p:sp>
          <p:nvSpPr>
            <p:cNvPr id="45" name="TextBox 44"/>
            <p:cNvSpPr txBox="1"/>
            <p:nvPr/>
          </p:nvSpPr>
          <p:spPr>
            <a:xfrm>
              <a:off x="294614" y="1264895"/>
              <a:ext cx="945988" cy="160898"/>
            </a:xfrm>
            <a:prstGeom prst="rect">
              <a:avLst/>
            </a:prstGeom>
            <a:noFill/>
          </p:spPr>
          <p:txBody>
            <a:bodyPr wrap="square" lIns="0" tIns="0" rIns="0" bIns="0" rtlCol="0" anchor="ctr" anchorCtr="0">
              <a:noAutofit/>
            </a:bodyPr>
            <a:lstStyle/>
            <a:p>
              <a:r>
                <a:rPr lang="en-US" sz="1050" b="1" dirty="0"/>
                <a:t>Area 0</a:t>
              </a:r>
            </a:p>
          </p:txBody>
        </p:sp>
        <p:sp>
          <p:nvSpPr>
            <p:cNvPr id="46" name="TextBox 45"/>
            <p:cNvSpPr txBox="1"/>
            <p:nvPr/>
          </p:nvSpPr>
          <p:spPr>
            <a:xfrm>
              <a:off x="2871184" y="2715733"/>
              <a:ext cx="1013551" cy="165253"/>
            </a:xfrm>
            <a:prstGeom prst="rect">
              <a:avLst/>
            </a:prstGeom>
            <a:noFill/>
          </p:spPr>
          <p:txBody>
            <a:bodyPr wrap="square" lIns="0" tIns="0" rIns="0" bIns="0" rtlCol="0" anchor="ctr" anchorCtr="0">
              <a:noAutofit/>
            </a:bodyPr>
            <a:lstStyle/>
            <a:p>
              <a:r>
                <a:rPr lang="en-US" sz="1050" dirty="0"/>
                <a:t>10.2.2.0 /24</a:t>
              </a:r>
            </a:p>
          </p:txBody>
        </p:sp>
        <p:sp>
          <p:nvSpPr>
            <p:cNvPr id="55" name="TextBox 54"/>
            <p:cNvSpPr txBox="1"/>
            <p:nvPr/>
          </p:nvSpPr>
          <p:spPr>
            <a:xfrm>
              <a:off x="1261296" y="2145765"/>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6" name="TextBox 55"/>
            <p:cNvSpPr txBox="1"/>
            <p:nvPr/>
          </p:nvSpPr>
          <p:spPr>
            <a:xfrm>
              <a:off x="2493631" y="2231258"/>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7" name="TextBox 56"/>
            <p:cNvSpPr txBox="1"/>
            <p:nvPr/>
          </p:nvSpPr>
          <p:spPr>
            <a:xfrm>
              <a:off x="1577003" y="1688640"/>
              <a:ext cx="945988" cy="160898"/>
            </a:xfrm>
            <a:prstGeom prst="rect">
              <a:avLst/>
            </a:prstGeom>
            <a:noFill/>
          </p:spPr>
          <p:txBody>
            <a:bodyPr wrap="square" lIns="0" tIns="0" rIns="0" bIns="0" rtlCol="0" anchor="ctr" anchorCtr="0">
              <a:noAutofit/>
            </a:bodyPr>
            <a:lstStyle/>
            <a:p>
              <a:endParaRPr lang="en-US" sz="1000" dirty="0"/>
            </a:p>
          </p:txBody>
        </p:sp>
        <p:sp>
          <p:nvSpPr>
            <p:cNvPr id="58" name="TextBox 57"/>
            <p:cNvSpPr txBox="1"/>
            <p:nvPr/>
          </p:nvSpPr>
          <p:spPr>
            <a:xfrm>
              <a:off x="1566912" y="1535508"/>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9" name="TextBox 58"/>
            <p:cNvSpPr txBox="1"/>
            <p:nvPr/>
          </p:nvSpPr>
          <p:spPr>
            <a:xfrm>
              <a:off x="1268733" y="1907872"/>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60" name="TextBox 59"/>
            <p:cNvSpPr txBox="1"/>
            <p:nvPr/>
          </p:nvSpPr>
          <p:spPr>
            <a:xfrm>
              <a:off x="2592006" y="2060269"/>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61" name="TextBox 60"/>
            <p:cNvSpPr txBox="1"/>
            <p:nvPr/>
          </p:nvSpPr>
          <p:spPr>
            <a:xfrm>
              <a:off x="3196051" y="2365067"/>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2" name="TextBox 61"/>
            <p:cNvSpPr txBox="1"/>
            <p:nvPr/>
          </p:nvSpPr>
          <p:spPr>
            <a:xfrm>
              <a:off x="638520" y="2351212"/>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2501767416"/>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bwMode="auto">
          <a:xfrm>
            <a:off x="279400" y="5886145"/>
            <a:ext cx="3350904" cy="2826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977922" name="Rectangle 2"/>
          <p:cNvSpPr>
            <a:spLocks noGrp="1" noChangeArrowheads="1"/>
          </p:cNvSpPr>
          <p:nvPr>
            <p:ph type="title"/>
          </p:nvPr>
        </p:nvSpPr>
        <p:spPr>
          <a:xfrm>
            <a:off x="1171911" y="686959"/>
            <a:ext cx="6920529" cy="740664"/>
          </a:xfrm>
        </p:spPr>
        <p:txBody>
          <a:bodyPr>
            <a:normAutofit/>
          </a:bodyPr>
          <a:lstStyle/>
          <a:p>
            <a:pPr lvl="1"/>
            <a:r>
              <a:rPr lang="en-US" sz="2800" dirty="0">
                <a:solidFill>
                  <a:schemeClr val="bg2">
                    <a:lumMod val="50000"/>
                  </a:schemeClr>
                </a:solidFill>
              </a:rPr>
              <a:t>Verifying Simple Password Authentication</a:t>
            </a:r>
          </a:p>
        </p:txBody>
      </p:sp>
      <p:sp>
        <p:nvSpPr>
          <p:cNvPr id="12" name="Text Placeholder 11"/>
          <p:cNvSpPr>
            <a:spLocks noGrp="1"/>
          </p:cNvSpPr>
          <p:nvPr>
            <p:ph type="body" sz="quarter" idx="10"/>
          </p:nvPr>
        </p:nvSpPr>
        <p:spPr/>
        <p:txBody>
          <a:bodyPr/>
          <a:lstStyle/>
          <a:p>
            <a:r>
              <a:rPr lang="en-US" dirty="0">
                <a:solidFill>
                  <a:srgbClr val="000000"/>
                </a:solidFill>
                <a:ea typeface="Times New Roman" pitchFamily="18" charset="0"/>
              </a:rPr>
              <a:t>R1# </a:t>
            </a:r>
            <a:r>
              <a:rPr lang="en-US" b="1" dirty="0">
                <a:solidFill>
                  <a:srgbClr val="000000"/>
                </a:solidFill>
                <a:ea typeface="Times New Roman" pitchFamily="18" charset="0"/>
              </a:rPr>
              <a:t>debug </a:t>
            </a:r>
            <a:r>
              <a:rPr lang="en-US" b="1" dirty="0" err="1">
                <a:solidFill>
                  <a:srgbClr val="000000"/>
                </a:solidFill>
                <a:ea typeface="Times New Roman" pitchFamily="18" charset="0"/>
              </a:rPr>
              <a:t>ip</a:t>
            </a:r>
            <a:r>
              <a:rPr lang="en-US" b="1" dirty="0">
                <a:solidFill>
                  <a:srgbClr val="000000"/>
                </a:solidFill>
                <a:ea typeface="Times New Roman" pitchFamily="18" charset="0"/>
              </a:rPr>
              <a:t> </a:t>
            </a:r>
            <a:r>
              <a:rPr lang="en-US" b="1" dirty="0" err="1">
                <a:solidFill>
                  <a:srgbClr val="000000"/>
                </a:solidFill>
                <a:ea typeface="Times New Roman" pitchFamily="18" charset="0"/>
              </a:rPr>
              <a:t>ospf</a:t>
            </a:r>
            <a:r>
              <a:rPr lang="en-US" b="1" dirty="0">
                <a:solidFill>
                  <a:srgbClr val="000000"/>
                </a:solidFill>
                <a:ea typeface="Times New Roman" pitchFamily="18" charset="0"/>
              </a:rPr>
              <a:t> </a:t>
            </a:r>
            <a:r>
              <a:rPr lang="en-US" b="1" dirty="0" err="1">
                <a:solidFill>
                  <a:srgbClr val="000000"/>
                </a:solidFill>
                <a:ea typeface="Times New Roman" pitchFamily="18" charset="0"/>
              </a:rPr>
              <a:t>adj</a:t>
            </a:r>
            <a:endParaRPr lang="en-US" b="1" dirty="0">
              <a:solidFill>
                <a:srgbClr val="000000"/>
              </a:solidFill>
              <a:ea typeface="Times New Roman" pitchFamily="18" charset="0"/>
            </a:endParaRPr>
          </a:p>
          <a:p>
            <a:r>
              <a:rPr lang="en-US" dirty="0">
                <a:solidFill>
                  <a:srgbClr val="000000"/>
                </a:solidFill>
                <a:ea typeface="Times New Roman" pitchFamily="18" charset="0"/>
              </a:rPr>
              <a:t>OSPF adjacency events debugging is on</a:t>
            </a:r>
          </a:p>
          <a:p>
            <a:r>
              <a:rPr lang="en-US" dirty="0">
                <a:solidFill>
                  <a:srgbClr val="000000"/>
                </a:solidFill>
                <a:ea typeface="Times New Roman" pitchFamily="18" charset="0"/>
              </a:rPr>
              <a:t>R1#</a:t>
            </a:r>
          </a:p>
          <a:p>
            <a:r>
              <a:rPr lang="en-US" dirty="0">
                <a:solidFill>
                  <a:srgbClr val="000000"/>
                </a:solidFill>
                <a:ea typeface="Times New Roman" pitchFamily="18" charset="0"/>
              </a:rPr>
              <a:t>&lt;output omitted&gt; </a:t>
            </a:r>
          </a:p>
          <a:p>
            <a:endParaRPr lang="en-US" dirty="0">
              <a:solidFill>
                <a:srgbClr val="000000"/>
              </a:solidFill>
              <a:ea typeface="Times New Roman" pitchFamily="18" charset="0"/>
            </a:endParaRPr>
          </a:p>
          <a:p>
            <a:r>
              <a:rPr lang="en-US" dirty="0">
                <a:solidFill>
                  <a:srgbClr val="000000"/>
                </a:solidFill>
                <a:ea typeface="Times New Roman" pitchFamily="18" charset="0"/>
              </a:rPr>
              <a:t>*Feb 17 18:42:01.250: OSPF: 2 Way Communication to 10.2.2.1 on Serial0/0/1, state 2WAY</a:t>
            </a:r>
          </a:p>
          <a:p>
            <a:r>
              <a:rPr lang="en-US" dirty="0">
                <a:solidFill>
                  <a:srgbClr val="000000"/>
                </a:solidFill>
                <a:ea typeface="Times New Roman" pitchFamily="18" charset="0"/>
              </a:rPr>
              <a:t>*Feb 17 18:42:01.250: OSPF: Send DBD to 10.2.2.1 on Serial0/0/1 </a:t>
            </a:r>
            <a:r>
              <a:rPr lang="en-US" dirty="0" err="1">
                <a:solidFill>
                  <a:srgbClr val="000000"/>
                </a:solidFill>
                <a:ea typeface="Times New Roman" pitchFamily="18" charset="0"/>
              </a:rPr>
              <a:t>seq</a:t>
            </a:r>
            <a:r>
              <a:rPr lang="en-US" dirty="0">
                <a:solidFill>
                  <a:srgbClr val="000000"/>
                </a:solidFill>
                <a:ea typeface="Times New Roman" pitchFamily="18" charset="0"/>
              </a:rPr>
              <a:t> 0x9B6 opt 0x52 flag 0x7 </a:t>
            </a:r>
            <a:r>
              <a:rPr lang="en-US" dirty="0" err="1">
                <a:solidFill>
                  <a:srgbClr val="000000"/>
                </a:solidFill>
                <a:ea typeface="Times New Roman" pitchFamily="18" charset="0"/>
              </a:rPr>
              <a:t>len</a:t>
            </a:r>
            <a:r>
              <a:rPr lang="en-US" dirty="0">
                <a:solidFill>
                  <a:srgbClr val="000000"/>
                </a:solidFill>
                <a:ea typeface="Times New Roman" pitchFamily="18" charset="0"/>
              </a:rPr>
              <a:t> 32</a:t>
            </a:r>
          </a:p>
          <a:p>
            <a:r>
              <a:rPr lang="en-US" dirty="0">
                <a:solidFill>
                  <a:srgbClr val="000000"/>
                </a:solidFill>
                <a:ea typeface="Times New Roman" pitchFamily="18" charset="0"/>
              </a:rPr>
              <a:t>*Feb 17 18:42:01.262: OSPF: </a:t>
            </a:r>
            <a:r>
              <a:rPr lang="en-US" dirty="0" err="1">
                <a:solidFill>
                  <a:srgbClr val="000000"/>
                </a:solidFill>
                <a:ea typeface="Times New Roman" pitchFamily="18" charset="0"/>
              </a:rPr>
              <a:t>Rcv</a:t>
            </a:r>
            <a:r>
              <a:rPr lang="en-US" dirty="0">
                <a:solidFill>
                  <a:srgbClr val="000000"/>
                </a:solidFill>
                <a:ea typeface="Times New Roman" pitchFamily="18" charset="0"/>
              </a:rPr>
              <a:t> DBD from 10.2.2.1 on Serial0/0/1 </a:t>
            </a:r>
            <a:r>
              <a:rPr lang="en-US" dirty="0" err="1">
                <a:solidFill>
                  <a:srgbClr val="000000"/>
                </a:solidFill>
                <a:ea typeface="Times New Roman" pitchFamily="18" charset="0"/>
              </a:rPr>
              <a:t>seq</a:t>
            </a:r>
            <a:r>
              <a:rPr lang="en-US" dirty="0">
                <a:solidFill>
                  <a:srgbClr val="000000"/>
                </a:solidFill>
                <a:ea typeface="Times New Roman" pitchFamily="18" charset="0"/>
              </a:rPr>
              <a:t> 0x23ED opt0x52 flag 0x7 </a:t>
            </a:r>
            <a:r>
              <a:rPr lang="en-US" dirty="0" err="1">
                <a:solidFill>
                  <a:srgbClr val="000000"/>
                </a:solidFill>
                <a:ea typeface="Times New Roman" pitchFamily="18" charset="0"/>
              </a:rPr>
              <a:t>len</a:t>
            </a:r>
            <a:r>
              <a:rPr lang="en-US" dirty="0">
                <a:solidFill>
                  <a:srgbClr val="000000"/>
                </a:solidFill>
                <a:ea typeface="Times New Roman" pitchFamily="18" charset="0"/>
              </a:rPr>
              <a:t> 32  </a:t>
            </a:r>
            <a:r>
              <a:rPr lang="en-US" dirty="0" err="1">
                <a:solidFill>
                  <a:srgbClr val="000000"/>
                </a:solidFill>
                <a:ea typeface="Times New Roman" pitchFamily="18" charset="0"/>
              </a:rPr>
              <a:t>mtu</a:t>
            </a:r>
            <a:r>
              <a:rPr lang="en-US" dirty="0">
                <a:solidFill>
                  <a:srgbClr val="000000"/>
                </a:solidFill>
                <a:ea typeface="Times New Roman" pitchFamily="18" charset="0"/>
              </a:rPr>
              <a:t> 1500 state EXSTART</a:t>
            </a:r>
          </a:p>
          <a:p>
            <a:r>
              <a:rPr lang="en-US" dirty="0">
                <a:solidFill>
                  <a:srgbClr val="000000"/>
                </a:solidFill>
                <a:ea typeface="Times New Roman" pitchFamily="18" charset="0"/>
              </a:rPr>
              <a:t>*Feb 17 18:42:01.262: OSPF: NBR Negotiation Done. We are the SLAVE</a:t>
            </a:r>
          </a:p>
          <a:p>
            <a:r>
              <a:rPr lang="en-US" dirty="0">
                <a:solidFill>
                  <a:srgbClr val="000000"/>
                </a:solidFill>
                <a:ea typeface="Times New Roman" pitchFamily="18" charset="0"/>
              </a:rPr>
              <a:t>*Feb 17 18:42:01.262: OSPF: Send DBD to 10.2.2.1 on Serial0/0/1 </a:t>
            </a:r>
            <a:r>
              <a:rPr lang="en-US" dirty="0" err="1">
                <a:solidFill>
                  <a:srgbClr val="000000"/>
                </a:solidFill>
                <a:ea typeface="Times New Roman" pitchFamily="18" charset="0"/>
              </a:rPr>
              <a:t>seq</a:t>
            </a:r>
            <a:r>
              <a:rPr lang="en-US" dirty="0">
                <a:solidFill>
                  <a:srgbClr val="000000"/>
                </a:solidFill>
                <a:ea typeface="Times New Roman" pitchFamily="18" charset="0"/>
              </a:rPr>
              <a:t> 0x23ED opt 0x52 flag 0x2 </a:t>
            </a:r>
            <a:r>
              <a:rPr lang="en-US" dirty="0" err="1">
                <a:solidFill>
                  <a:srgbClr val="000000"/>
                </a:solidFill>
                <a:ea typeface="Times New Roman" pitchFamily="18" charset="0"/>
              </a:rPr>
              <a:t>len</a:t>
            </a:r>
            <a:r>
              <a:rPr lang="en-US" dirty="0">
                <a:solidFill>
                  <a:srgbClr val="000000"/>
                </a:solidFill>
                <a:ea typeface="Times New Roman" pitchFamily="18" charset="0"/>
              </a:rPr>
              <a:t> 72</a:t>
            </a:r>
          </a:p>
          <a:p>
            <a:r>
              <a:rPr lang="en-US" dirty="0">
                <a:solidFill>
                  <a:srgbClr val="000000"/>
                </a:solidFill>
                <a:ea typeface="Times New Roman" pitchFamily="18" charset="0"/>
              </a:rPr>
              <a:t>&lt;output omitted&gt;</a:t>
            </a:r>
          </a:p>
          <a:p>
            <a:endParaRPr lang="en-US" dirty="0">
              <a:solidFill>
                <a:srgbClr val="000000"/>
              </a:solidFill>
              <a:ea typeface="Times New Roman" pitchFamily="18" charset="0"/>
            </a:endParaRPr>
          </a:p>
          <a:p>
            <a:r>
              <a:rPr lang="en-US" dirty="0">
                <a:solidFill>
                  <a:srgbClr val="000000"/>
                </a:solidFill>
                <a:ea typeface="Times New Roman" pitchFamily="18" charset="0"/>
              </a:rPr>
              <a:t>R1# </a:t>
            </a:r>
            <a:r>
              <a:rPr lang="en-US" b="1" dirty="0">
                <a:solidFill>
                  <a:srgbClr val="000000"/>
                </a:solidFill>
                <a:ea typeface="Times New Roman" pitchFamily="18" charset="0"/>
              </a:rPr>
              <a:t>show </a:t>
            </a:r>
            <a:r>
              <a:rPr lang="en-US" b="1" dirty="0" err="1">
                <a:solidFill>
                  <a:srgbClr val="000000"/>
                </a:solidFill>
                <a:ea typeface="Times New Roman" pitchFamily="18" charset="0"/>
              </a:rPr>
              <a:t>ip</a:t>
            </a:r>
            <a:r>
              <a:rPr lang="en-US" b="1" dirty="0">
                <a:solidFill>
                  <a:srgbClr val="000000"/>
                </a:solidFill>
                <a:ea typeface="Times New Roman" pitchFamily="18" charset="0"/>
              </a:rPr>
              <a:t> </a:t>
            </a:r>
            <a:r>
              <a:rPr lang="en-US" b="1" dirty="0" err="1">
                <a:solidFill>
                  <a:srgbClr val="000000"/>
                </a:solidFill>
                <a:ea typeface="Times New Roman" pitchFamily="18" charset="0"/>
              </a:rPr>
              <a:t>ospf</a:t>
            </a:r>
            <a:r>
              <a:rPr lang="en-US" b="1" dirty="0">
                <a:solidFill>
                  <a:srgbClr val="000000"/>
                </a:solidFill>
                <a:ea typeface="Times New Roman" pitchFamily="18" charset="0"/>
              </a:rPr>
              <a:t> neighbor</a:t>
            </a:r>
          </a:p>
          <a:p>
            <a:r>
              <a:rPr lang="en-US" dirty="0">
                <a:solidFill>
                  <a:srgbClr val="000000"/>
                </a:solidFill>
                <a:ea typeface="Times New Roman" pitchFamily="18" charset="0"/>
              </a:rPr>
              <a:t>Neighbor ID     </a:t>
            </a:r>
            <a:r>
              <a:rPr lang="en-US" dirty="0" err="1">
                <a:solidFill>
                  <a:srgbClr val="000000"/>
                </a:solidFill>
                <a:ea typeface="Times New Roman" pitchFamily="18" charset="0"/>
              </a:rPr>
              <a:t>Pri</a:t>
            </a:r>
            <a:r>
              <a:rPr lang="en-US" dirty="0">
                <a:solidFill>
                  <a:srgbClr val="000000"/>
                </a:solidFill>
                <a:ea typeface="Times New Roman" pitchFamily="18" charset="0"/>
              </a:rPr>
              <a:t>   State           Dead Time   Address         Interface</a:t>
            </a:r>
          </a:p>
          <a:p>
            <a:r>
              <a:rPr lang="en-US" dirty="0">
                <a:solidFill>
                  <a:srgbClr val="000000"/>
                </a:solidFill>
                <a:ea typeface="Times New Roman" pitchFamily="18" charset="0"/>
              </a:rPr>
              <a:t>10.2.2.1          0   FULL/  -        00:00:34    192.168.1.102   Serial0/0/1 </a:t>
            </a:r>
          </a:p>
        </p:txBody>
      </p:sp>
      <p:sp>
        <p:nvSpPr>
          <p:cNvPr id="11" name="Content Placeholder 10"/>
          <p:cNvSpPr>
            <a:spLocks noGrp="1"/>
          </p:cNvSpPr>
          <p:nvPr>
            <p:ph sz="quarter" idx="11"/>
          </p:nvPr>
        </p:nvSpPr>
        <p:spPr>
          <a:xfrm>
            <a:off x="279400" y="1392492"/>
            <a:ext cx="8520113" cy="687798"/>
          </a:xfrm>
        </p:spPr>
        <p:txBody>
          <a:bodyPr>
            <a:normAutofit fontScale="92500"/>
          </a:bodyPr>
          <a:lstStyle/>
          <a:p>
            <a:r>
              <a:rPr lang="en-US" dirty="0">
                <a:solidFill>
                  <a:srgbClr val="000000"/>
                </a:solidFill>
              </a:rPr>
              <a:t>Displays adjacency-related events of a successful connection.</a:t>
            </a:r>
          </a:p>
          <a:p>
            <a:endParaRPr lang="en-US" dirty="0">
              <a:solidFill>
                <a:srgbClr val="000000"/>
              </a:solidFill>
            </a:endParaRPr>
          </a:p>
        </p:txBody>
      </p:sp>
    </p:spTree>
    <p:extLst>
      <p:ext uri="{BB962C8B-B14F-4D97-AF65-F5344CB8AC3E}">
        <p14:creationId xmlns:p14="http://schemas.microsoft.com/office/powerpoint/2010/main" val="3807066582"/>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bwMode="auto">
          <a:xfrm>
            <a:off x="374147" y="5202213"/>
            <a:ext cx="3856000" cy="42147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effectLst/>
              <a:latin typeface="Arial" charset="0"/>
            </a:endParaRPr>
          </a:p>
        </p:txBody>
      </p:sp>
      <p:sp>
        <p:nvSpPr>
          <p:cNvPr id="14" name="Rectangle 13"/>
          <p:cNvSpPr/>
          <p:nvPr/>
        </p:nvSpPr>
        <p:spPr bwMode="auto">
          <a:xfrm>
            <a:off x="374147" y="3768556"/>
            <a:ext cx="3856000" cy="42147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effectLst/>
              <a:latin typeface="Arial" charset="0"/>
            </a:endParaRPr>
          </a:p>
        </p:txBody>
      </p:sp>
      <p:sp>
        <p:nvSpPr>
          <p:cNvPr id="231426" name="Rectangle 2"/>
          <p:cNvSpPr>
            <a:spLocks noGrp="1" noChangeArrowheads="1"/>
          </p:cNvSpPr>
          <p:nvPr>
            <p:ph type="title"/>
          </p:nvPr>
        </p:nvSpPr>
        <p:spPr>
          <a:xfrm>
            <a:off x="185582" y="133626"/>
            <a:ext cx="8521700" cy="1840784"/>
          </a:xfrm>
        </p:spPr>
        <p:txBody>
          <a:bodyPr>
            <a:normAutofit/>
          </a:bodyPr>
          <a:lstStyle/>
          <a:p>
            <a:r>
              <a:rPr lang="en-US" sz="3200" dirty="0"/>
              <a:t>Troubleshooting Simple Password Problems</a:t>
            </a:r>
          </a:p>
        </p:txBody>
      </p:sp>
      <p:sp>
        <p:nvSpPr>
          <p:cNvPr id="15" name="Content Placeholder 14"/>
          <p:cNvSpPr>
            <a:spLocks noGrp="1"/>
          </p:cNvSpPr>
          <p:nvPr>
            <p:ph idx="10"/>
          </p:nvPr>
        </p:nvSpPr>
        <p:spPr>
          <a:xfrm>
            <a:off x="185582" y="2340170"/>
            <a:ext cx="8520354" cy="2496283"/>
          </a:xfrm>
        </p:spPr>
        <p:txBody>
          <a:bodyPr/>
          <a:lstStyle/>
          <a:p>
            <a:r>
              <a:rPr lang="en-US">
                <a:solidFill>
                  <a:schemeClr val="tx1"/>
                </a:solidFill>
              </a:rPr>
              <a:t>Simple authentication on R1, no authentication on R2:</a:t>
            </a:r>
          </a:p>
        </p:txBody>
      </p:sp>
      <p:sp>
        <p:nvSpPr>
          <p:cNvPr id="19" name="Content Placeholder 18"/>
          <p:cNvSpPr>
            <a:spLocks noGrp="1"/>
          </p:cNvSpPr>
          <p:nvPr>
            <p:ph sz="quarter" idx="11"/>
          </p:nvPr>
        </p:nvSpPr>
        <p:spPr>
          <a:xfrm>
            <a:off x="270986" y="3456381"/>
            <a:ext cx="8520113" cy="2352131"/>
          </a:xfrm>
        </p:spPr>
        <p:txBody>
          <a:bodyPr/>
          <a:lstStyle/>
          <a:p>
            <a:r>
              <a:rPr lang="en-US" dirty="0">
                <a:solidFill>
                  <a:schemeClr val="tx1"/>
                </a:solidFill>
                <a:cs typeface="Times New Roman" pitchFamily="18" charset="0"/>
              </a:rPr>
              <a:t>R1#</a:t>
            </a:r>
          </a:p>
          <a:p>
            <a:r>
              <a:rPr lang="en-US" dirty="0">
                <a:solidFill>
                  <a:schemeClr val="tx1"/>
                </a:solidFill>
                <a:cs typeface="Times New Roman" pitchFamily="18" charset="0"/>
              </a:rPr>
              <a:t>*Feb 17 18:51:31.242: OSPF: </a:t>
            </a:r>
            <a:r>
              <a:rPr lang="en-US" dirty="0" err="1">
                <a:solidFill>
                  <a:schemeClr val="tx1"/>
                </a:solidFill>
                <a:cs typeface="Times New Roman" pitchFamily="18" charset="0"/>
              </a:rPr>
              <a:t>Rcv</a:t>
            </a:r>
            <a:r>
              <a:rPr lang="en-US" dirty="0">
                <a:solidFill>
                  <a:schemeClr val="tx1"/>
                </a:solidFill>
                <a:cs typeface="Times New Roman" pitchFamily="18" charset="0"/>
              </a:rPr>
              <a:t> </a:t>
            </a:r>
            <a:r>
              <a:rPr lang="en-US" dirty="0" err="1">
                <a:solidFill>
                  <a:schemeClr val="tx1"/>
                </a:solidFill>
                <a:cs typeface="Times New Roman" pitchFamily="18" charset="0"/>
              </a:rPr>
              <a:t>pkt</a:t>
            </a:r>
            <a:r>
              <a:rPr lang="en-US" dirty="0">
                <a:solidFill>
                  <a:schemeClr val="tx1"/>
                </a:solidFill>
                <a:cs typeface="Times New Roman" pitchFamily="18" charset="0"/>
              </a:rPr>
              <a:t> from 192.168.1.102, Serial0/0/1 : Mismatch Authentication type. Input packet specified type 0, we use type 1</a:t>
            </a:r>
          </a:p>
          <a:p>
            <a:endParaRPr lang="en-US" dirty="0">
              <a:solidFill>
                <a:schemeClr val="tx1"/>
              </a:solidFill>
              <a:cs typeface="Times New Roman" pitchFamily="18" charset="0"/>
            </a:endParaRPr>
          </a:p>
          <a:p>
            <a:r>
              <a:rPr lang="en-US" dirty="0">
                <a:solidFill>
                  <a:schemeClr val="tx1"/>
                </a:solidFill>
                <a:cs typeface="Times New Roman" pitchFamily="18" charset="0"/>
              </a:rPr>
              <a:t>R2#</a:t>
            </a:r>
          </a:p>
          <a:p>
            <a:r>
              <a:rPr lang="en-US" dirty="0">
                <a:solidFill>
                  <a:schemeClr val="tx1"/>
                </a:solidFill>
                <a:cs typeface="Times New Roman" pitchFamily="18" charset="0"/>
              </a:rPr>
              <a:t>*Feb 17 18:50:43.046: OSPF: </a:t>
            </a:r>
            <a:r>
              <a:rPr lang="en-US" dirty="0" err="1">
                <a:solidFill>
                  <a:schemeClr val="tx1"/>
                </a:solidFill>
                <a:cs typeface="Times New Roman" pitchFamily="18" charset="0"/>
              </a:rPr>
              <a:t>Rcv</a:t>
            </a:r>
            <a:r>
              <a:rPr lang="en-US" dirty="0">
                <a:solidFill>
                  <a:schemeClr val="tx1"/>
                </a:solidFill>
                <a:cs typeface="Times New Roman" pitchFamily="18" charset="0"/>
              </a:rPr>
              <a:t> </a:t>
            </a:r>
            <a:r>
              <a:rPr lang="en-US" dirty="0" err="1">
                <a:solidFill>
                  <a:schemeClr val="tx1"/>
                </a:solidFill>
                <a:cs typeface="Times New Roman" pitchFamily="18" charset="0"/>
              </a:rPr>
              <a:t>pkt</a:t>
            </a:r>
            <a:r>
              <a:rPr lang="en-US" dirty="0">
                <a:solidFill>
                  <a:schemeClr val="tx1"/>
                </a:solidFill>
                <a:cs typeface="Times New Roman" pitchFamily="18" charset="0"/>
              </a:rPr>
              <a:t> from 192.168.1.101, Serial0/0/1 : Mismatch Authentication type. Input packet specified type 1, we use type 0</a:t>
            </a:r>
          </a:p>
        </p:txBody>
      </p:sp>
    </p:spTree>
    <p:extLst>
      <p:ext uri="{BB962C8B-B14F-4D97-AF65-F5344CB8AC3E}">
        <p14:creationId xmlns:p14="http://schemas.microsoft.com/office/powerpoint/2010/main" val="3024239495"/>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bwMode="auto">
          <a:xfrm>
            <a:off x="335841" y="4570333"/>
            <a:ext cx="5247943" cy="35650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4" name="Rectangle 13"/>
          <p:cNvSpPr/>
          <p:nvPr/>
        </p:nvSpPr>
        <p:spPr bwMode="auto">
          <a:xfrm>
            <a:off x="307620" y="3637980"/>
            <a:ext cx="5247943" cy="356501"/>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31426" name="Rectangle 2"/>
          <p:cNvSpPr>
            <a:spLocks noGrp="1" noChangeArrowheads="1"/>
          </p:cNvSpPr>
          <p:nvPr>
            <p:ph type="title"/>
          </p:nvPr>
        </p:nvSpPr>
        <p:spPr>
          <a:xfrm>
            <a:off x="279400" y="1103292"/>
            <a:ext cx="8521700" cy="740664"/>
          </a:xfrm>
        </p:spPr>
        <p:txBody>
          <a:bodyPr>
            <a:noAutofit/>
          </a:bodyPr>
          <a:lstStyle/>
          <a:p>
            <a:r>
              <a:rPr lang="en-US" sz="3200" dirty="0"/>
              <a:t>Troubleshooting Simple Password Problems</a:t>
            </a:r>
          </a:p>
        </p:txBody>
      </p:sp>
      <p:sp>
        <p:nvSpPr>
          <p:cNvPr id="16" name="Content Placeholder 15"/>
          <p:cNvSpPr>
            <a:spLocks noGrp="1"/>
          </p:cNvSpPr>
          <p:nvPr>
            <p:ph idx="10"/>
          </p:nvPr>
        </p:nvSpPr>
        <p:spPr>
          <a:xfrm>
            <a:off x="279400" y="2074050"/>
            <a:ext cx="8520354" cy="2496283"/>
          </a:xfrm>
        </p:spPr>
        <p:txBody>
          <a:bodyPr/>
          <a:lstStyle/>
          <a:p>
            <a:r>
              <a:rPr lang="en-US" dirty="0">
                <a:solidFill>
                  <a:srgbClr val="000000"/>
                </a:solidFill>
              </a:rPr>
              <a:t>Simple authentication on R1 and R2, but different passwords.</a:t>
            </a:r>
          </a:p>
        </p:txBody>
      </p:sp>
      <p:sp>
        <p:nvSpPr>
          <p:cNvPr id="19" name="Content Placeholder 18"/>
          <p:cNvSpPr>
            <a:spLocks noGrp="1"/>
          </p:cNvSpPr>
          <p:nvPr>
            <p:ph sz="quarter" idx="11"/>
          </p:nvPr>
        </p:nvSpPr>
        <p:spPr>
          <a:xfrm>
            <a:off x="307621" y="3102697"/>
            <a:ext cx="8520113" cy="2309609"/>
          </a:xfrm>
        </p:spPr>
        <p:txBody>
          <a:bodyPr/>
          <a:lstStyle/>
          <a:p>
            <a:r>
              <a:rPr lang="en-US">
                <a:solidFill>
                  <a:srgbClr val="000000"/>
                </a:solidFill>
              </a:rPr>
              <a:t>R1#</a:t>
            </a:r>
          </a:p>
          <a:p>
            <a:r>
              <a:rPr lang="en-US">
                <a:solidFill>
                  <a:srgbClr val="000000"/>
                </a:solidFill>
              </a:rPr>
              <a:t>*Feb 17 18:54:01.238: OSPF: Rcv pkt from 192.168.1.102, Serial0/0/1 : Mismatch Authentication Key - Clear Text</a:t>
            </a:r>
          </a:p>
          <a:p>
            <a:endParaRPr lang="en-US">
              <a:solidFill>
                <a:srgbClr val="000000"/>
              </a:solidFill>
            </a:endParaRPr>
          </a:p>
          <a:p>
            <a:r>
              <a:rPr lang="en-US">
                <a:solidFill>
                  <a:srgbClr val="000000"/>
                </a:solidFill>
              </a:rPr>
              <a:t>R2#</a:t>
            </a:r>
          </a:p>
          <a:p>
            <a:r>
              <a:rPr lang="en-US">
                <a:solidFill>
                  <a:srgbClr val="000000"/>
                </a:solidFill>
              </a:rPr>
              <a:t>*Feb 17 18:53:13.050: OSPF: Rcv pkt from 192.168.1.101, Serial0/0/1 : Mismatch Authentication Key - Clear Text</a:t>
            </a:r>
          </a:p>
          <a:p>
            <a:endParaRPr lang="en-US">
              <a:solidFill>
                <a:srgbClr val="000000"/>
              </a:solidFill>
            </a:endParaRPr>
          </a:p>
        </p:txBody>
      </p:sp>
    </p:spTree>
    <p:extLst>
      <p:ext uri="{BB962C8B-B14F-4D97-AF65-F5344CB8AC3E}">
        <p14:creationId xmlns:p14="http://schemas.microsoft.com/office/powerpoint/2010/main" val="3889939054"/>
      </p:ext>
    </p:extLst>
  </p:cSld>
  <p:clrMapOvr>
    <a:masterClrMapping/>
  </p:clrMapOvr>
  <p:transition/>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79400" y="991362"/>
            <a:ext cx="8522208" cy="740664"/>
          </a:xfrm>
        </p:spPr>
        <p:txBody>
          <a:bodyPr>
            <a:normAutofit/>
          </a:bodyPr>
          <a:lstStyle/>
          <a:p>
            <a:pPr lvl="1"/>
            <a:r>
              <a:rPr lang="en-US" sz="3200" dirty="0">
                <a:solidFill>
                  <a:schemeClr val="accent1">
                    <a:lumMod val="75000"/>
                  </a:schemeClr>
                </a:solidFill>
              </a:rPr>
              <a:t>Configure the Authentication Mode for OSPF</a:t>
            </a:r>
          </a:p>
        </p:txBody>
      </p:sp>
      <p:sp>
        <p:nvSpPr>
          <p:cNvPr id="11" name="Content Placeholder 10"/>
          <p:cNvSpPr>
            <a:spLocks noGrp="1"/>
          </p:cNvSpPr>
          <p:nvPr>
            <p:ph idx="1"/>
          </p:nvPr>
        </p:nvSpPr>
        <p:spPr>
          <a:xfrm>
            <a:off x="279400" y="2107756"/>
            <a:ext cx="8316913" cy="491994"/>
          </a:xfrm>
        </p:spPr>
        <p:txBody>
          <a:bodyPr>
            <a:noAutofit/>
          </a:bodyPr>
          <a:lstStyle/>
          <a:p>
            <a:r>
              <a:rPr lang="en-US" sz="2200" dirty="0">
                <a:solidFill>
                  <a:srgbClr val="000000"/>
                </a:solidFill>
              </a:rPr>
              <a:t>Specify the authentication type.</a:t>
            </a:r>
          </a:p>
          <a:p>
            <a:endParaRPr lang="en-US" sz="2200" dirty="0">
              <a:solidFill>
                <a:srgbClr val="000000"/>
              </a:solidFill>
            </a:endParaRPr>
          </a:p>
        </p:txBody>
      </p:sp>
      <p:sp>
        <p:nvSpPr>
          <p:cNvPr id="12" name="Text Placeholder 11"/>
          <p:cNvSpPr>
            <a:spLocks noGrp="1"/>
          </p:cNvSpPr>
          <p:nvPr>
            <p:ph type="body" sz="quarter" idx="10"/>
          </p:nvPr>
        </p:nvSpPr>
        <p:spPr>
          <a:xfrm>
            <a:off x="613533" y="2645795"/>
            <a:ext cx="7745412" cy="377078"/>
          </a:xfrm>
        </p:spPr>
        <p:txBody>
          <a:bodyPr/>
          <a:lstStyle/>
          <a:p>
            <a:r>
              <a:rPr lang="en-US"/>
              <a:t>Router(config-if)#</a:t>
            </a:r>
            <a:endParaRPr lang="en-US" dirty="0"/>
          </a:p>
        </p:txBody>
      </p:sp>
      <p:sp>
        <p:nvSpPr>
          <p:cNvPr id="13" name="Text Placeholder 12"/>
          <p:cNvSpPr>
            <a:spLocks noGrp="1"/>
          </p:cNvSpPr>
          <p:nvPr>
            <p:ph type="body" sz="quarter" idx="11"/>
          </p:nvPr>
        </p:nvSpPr>
        <p:spPr>
          <a:xfrm>
            <a:off x="615326" y="3105682"/>
            <a:ext cx="7745412" cy="377078"/>
          </a:xfrm>
        </p:spPr>
        <p:txBody>
          <a:bodyPr/>
          <a:lstStyle/>
          <a:p>
            <a:r>
              <a:rPr lang="en-US" dirty="0" err="1">
                <a:solidFill>
                  <a:srgbClr val="000000"/>
                </a:solidFill>
              </a:rPr>
              <a:t>ip</a:t>
            </a:r>
            <a:r>
              <a:rPr lang="en-US" dirty="0">
                <a:solidFill>
                  <a:srgbClr val="000000"/>
                </a:solidFill>
              </a:rPr>
              <a:t> </a:t>
            </a:r>
            <a:r>
              <a:rPr lang="en-US" dirty="0" err="1">
                <a:solidFill>
                  <a:srgbClr val="000000"/>
                </a:solidFill>
              </a:rPr>
              <a:t>ospf</a:t>
            </a:r>
            <a:r>
              <a:rPr lang="en-US" dirty="0">
                <a:solidFill>
                  <a:srgbClr val="000000"/>
                </a:solidFill>
              </a:rPr>
              <a:t> authentication [message-digest | null]</a:t>
            </a:r>
          </a:p>
        </p:txBody>
      </p:sp>
      <p:sp>
        <p:nvSpPr>
          <p:cNvPr id="16" name="Rectangle 15"/>
          <p:cNvSpPr/>
          <p:nvPr/>
        </p:nvSpPr>
        <p:spPr>
          <a:xfrm>
            <a:off x="266699" y="3725839"/>
            <a:ext cx="8487008" cy="2862322"/>
          </a:xfrm>
          <a:prstGeom prst="rect">
            <a:avLst/>
          </a:prstGeom>
        </p:spPr>
        <p:txBody>
          <a:bodyPr wrap="square">
            <a:spAutoFit/>
          </a:bodyPr>
          <a:lstStyle/>
          <a:p>
            <a:pPr marL="236538" lvl="1" indent="-236538" algn="l" defTabSz="814388" eaLnBrk="1" hangingPunct="1">
              <a:lnSpc>
                <a:spcPct val="100000"/>
              </a:lnSpc>
              <a:spcBef>
                <a:spcPts val="600"/>
              </a:spcBef>
              <a:buClr>
                <a:srgbClr val="708CA1"/>
              </a:buClr>
              <a:buFont typeface="Wingdings" pitchFamily="2" charset="2"/>
              <a:buChar char="§"/>
            </a:pPr>
            <a:r>
              <a:rPr lang="en-US" sz="2000" dirty="0"/>
              <a:t>Before using this command, configure a password. </a:t>
            </a:r>
          </a:p>
          <a:p>
            <a:pPr marL="236538" indent="-236538" algn="l" defTabSz="814388" eaLnBrk="1" hangingPunct="1">
              <a:lnSpc>
                <a:spcPct val="100000"/>
              </a:lnSpc>
              <a:spcBef>
                <a:spcPts val="600"/>
              </a:spcBef>
              <a:buClr>
                <a:srgbClr val="708CA1"/>
              </a:buClr>
              <a:buFont typeface="Wingdings" pitchFamily="2" charset="2"/>
              <a:buChar char="§"/>
            </a:pPr>
            <a:r>
              <a:rPr lang="en-US" sz="2000" dirty="0"/>
              <a:t>The command without any parameters specifies that simple password authentication will be used. </a:t>
            </a:r>
          </a:p>
          <a:p>
            <a:pPr marL="236538" indent="-236538" algn="l" defTabSz="814388" eaLnBrk="1" hangingPunct="1">
              <a:lnSpc>
                <a:spcPct val="100000"/>
              </a:lnSpc>
              <a:spcBef>
                <a:spcPts val="600"/>
              </a:spcBef>
              <a:buClr>
                <a:srgbClr val="708CA1"/>
              </a:buClr>
              <a:buFont typeface="Wingdings" pitchFamily="2" charset="2"/>
              <a:buChar char="§"/>
            </a:pPr>
            <a:r>
              <a:rPr lang="en-US" sz="2000" dirty="0"/>
              <a:t>The</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message-digest</a:t>
            </a:r>
            <a:r>
              <a:rPr lang="en-US" sz="2000" b="1" i="1" dirty="0">
                <a:latin typeface="Courier New" pitchFamily="49" charset="0"/>
                <a:cs typeface="Courier New" pitchFamily="49" charset="0"/>
              </a:rPr>
              <a:t> </a:t>
            </a:r>
            <a:r>
              <a:rPr lang="en-US" sz="2000" dirty="0"/>
              <a:t>parameter specifies that MD5 authentication will be used.</a:t>
            </a:r>
          </a:p>
          <a:p>
            <a:pPr marL="236538" indent="-236538" algn="l" defTabSz="814388" eaLnBrk="1" hangingPunct="1">
              <a:lnSpc>
                <a:spcPct val="100000"/>
              </a:lnSpc>
              <a:spcBef>
                <a:spcPts val="600"/>
              </a:spcBef>
              <a:buClr>
                <a:srgbClr val="708CA1"/>
              </a:buClr>
              <a:buFont typeface="Wingdings" pitchFamily="2" charset="2"/>
              <a:buChar char="§"/>
            </a:pPr>
            <a:r>
              <a:rPr lang="en-US" sz="2000" dirty="0"/>
              <a:t>The</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null</a:t>
            </a:r>
            <a:r>
              <a:rPr lang="en-US" sz="2000" b="1" i="1" dirty="0">
                <a:latin typeface="Courier New" pitchFamily="49" charset="0"/>
                <a:cs typeface="Courier New" pitchFamily="49" charset="0"/>
              </a:rPr>
              <a:t> </a:t>
            </a:r>
            <a:r>
              <a:rPr lang="en-US" sz="2000" dirty="0"/>
              <a:t>parameter specifies that no authentication is used. </a:t>
            </a:r>
          </a:p>
          <a:p>
            <a:pPr marL="693738" lvl="1" indent="-236538" algn="l" defTabSz="814388" eaLnBrk="1" hangingPunct="1">
              <a:lnSpc>
                <a:spcPct val="100000"/>
              </a:lnSpc>
              <a:spcBef>
                <a:spcPts val="600"/>
              </a:spcBef>
              <a:buClr>
                <a:srgbClr val="708CA1"/>
              </a:buClr>
              <a:buFont typeface="Wingdings" pitchFamily="2" charset="2"/>
              <a:buChar char="§"/>
            </a:pPr>
            <a:r>
              <a:rPr lang="en-US" sz="2000" dirty="0"/>
              <a:t>This can be useful for overriding simple password or MD5 authentication.</a:t>
            </a:r>
          </a:p>
        </p:txBody>
      </p:sp>
    </p:spTree>
    <p:extLst>
      <p:ext uri="{BB962C8B-B14F-4D97-AF65-F5344CB8AC3E}">
        <p14:creationId xmlns:p14="http://schemas.microsoft.com/office/powerpoint/2010/main" val="2596672207"/>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idx="1"/>
          </p:nvPr>
        </p:nvSpPr>
        <p:spPr>
          <a:xfrm>
            <a:off x="279400" y="1780403"/>
            <a:ext cx="8316913" cy="491994"/>
          </a:xfrm>
        </p:spPr>
        <p:txBody>
          <a:bodyPr>
            <a:normAutofit/>
          </a:bodyPr>
          <a:lstStyle/>
          <a:p>
            <a:pPr marL="225425" indent="-225425">
              <a:buClr>
                <a:schemeClr val="accent1"/>
              </a:buClr>
            </a:pPr>
            <a:r>
              <a:rPr lang="en-US" dirty="0">
                <a:solidFill>
                  <a:srgbClr val="091E24"/>
                </a:solidFill>
              </a:rPr>
              <a:t>Define a password to use for MD5 authentication.</a:t>
            </a:r>
          </a:p>
          <a:p>
            <a:endParaRPr lang="en-US" dirty="0">
              <a:solidFill>
                <a:srgbClr val="091E24"/>
              </a:solidFill>
            </a:endParaRPr>
          </a:p>
        </p:txBody>
      </p:sp>
      <p:sp>
        <p:nvSpPr>
          <p:cNvPr id="12" name="Text Placeholder 11"/>
          <p:cNvSpPr>
            <a:spLocks noGrp="1"/>
          </p:cNvSpPr>
          <p:nvPr>
            <p:ph type="body" sz="quarter" idx="10"/>
          </p:nvPr>
        </p:nvSpPr>
        <p:spPr>
          <a:xfrm>
            <a:off x="613533" y="2272397"/>
            <a:ext cx="7745412" cy="377078"/>
          </a:xfrm>
        </p:spPr>
        <p:txBody>
          <a:bodyPr/>
          <a:lstStyle/>
          <a:p>
            <a:r>
              <a:rPr lang="en-US" sz="1800" dirty="0">
                <a:solidFill>
                  <a:schemeClr val="tx1"/>
                </a:solidFill>
              </a:rPr>
              <a:t>Router(config-if)#	</a:t>
            </a:r>
          </a:p>
        </p:txBody>
      </p:sp>
      <p:sp>
        <p:nvSpPr>
          <p:cNvPr id="13" name="Text Placeholder 12"/>
          <p:cNvSpPr>
            <a:spLocks noGrp="1"/>
          </p:cNvSpPr>
          <p:nvPr>
            <p:ph type="body" sz="quarter" idx="11"/>
          </p:nvPr>
        </p:nvSpPr>
        <p:spPr>
          <a:xfrm>
            <a:off x="613533" y="2863145"/>
            <a:ext cx="7745412" cy="377078"/>
          </a:xfrm>
        </p:spPr>
        <p:txBody>
          <a:bodyPr/>
          <a:lstStyle/>
          <a:p>
            <a:pPr lvl="0"/>
            <a:r>
              <a:rPr lang="en-US" sz="1800" dirty="0">
                <a:solidFill>
                  <a:schemeClr val="tx1"/>
                </a:solidFill>
              </a:rPr>
              <a:t>ip ospf message-digest-key </a:t>
            </a:r>
            <a:r>
              <a:rPr lang="en-US" sz="1800" b="0" i="1" dirty="0">
                <a:solidFill>
                  <a:schemeClr val="tx1"/>
                </a:solidFill>
              </a:rPr>
              <a:t>key-id </a:t>
            </a:r>
            <a:r>
              <a:rPr lang="en-US" sz="1800" dirty="0">
                <a:solidFill>
                  <a:schemeClr val="tx1"/>
                </a:solidFill>
              </a:rPr>
              <a:t>md5 </a:t>
            </a:r>
            <a:r>
              <a:rPr lang="en-US" sz="1800" b="0" i="1" dirty="0">
                <a:solidFill>
                  <a:schemeClr val="tx1"/>
                </a:solidFill>
              </a:rPr>
              <a:t>key</a:t>
            </a:r>
          </a:p>
        </p:txBody>
      </p:sp>
      <p:sp>
        <p:nvSpPr>
          <p:cNvPr id="7" name="Content Placeholder 6"/>
          <p:cNvSpPr>
            <a:spLocks noGrp="1"/>
          </p:cNvSpPr>
          <p:nvPr>
            <p:ph idx="12"/>
          </p:nvPr>
        </p:nvSpPr>
        <p:spPr>
          <a:xfrm>
            <a:off x="279400" y="3319591"/>
            <a:ext cx="8316913" cy="3320143"/>
          </a:xfrm>
        </p:spPr>
        <p:txBody>
          <a:bodyPr>
            <a:normAutofit/>
          </a:bodyPr>
          <a:lstStyle/>
          <a:p>
            <a:pPr>
              <a:spcBef>
                <a:spcPts val="600"/>
              </a:spcBef>
            </a:pPr>
            <a:r>
              <a:rPr lang="en-US" sz="2000" dirty="0">
                <a:solidFill>
                  <a:schemeClr val="tx1"/>
                </a:solidFill>
              </a:rPr>
              <a:t>The</a:t>
            </a:r>
            <a:r>
              <a:rPr lang="en-US" sz="2000" dirty="0">
                <a:solidFill>
                  <a:schemeClr val="tx1"/>
                </a:solidFill>
                <a:latin typeface="Courier New" pitchFamily="49" charset="0"/>
                <a:cs typeface="Courier New" pitchFamily="49" charset="0"/>
              </a:rPr>
              <a:t> </a:t>
            </a:r>
            <a:r>
              <a:rPr lang="en-US" sz="2000" i="1" dirty="0">
                <a:solidFill>
                  <a:schemeClr val="tx1"/>
                </a:solidFill>
                <a:latin typeface="Courier New" pitchFamily="49" charset="0"/>
                <a:cs typeface="Courier New" pitchFamily="49" charset="0"/>
              </a:rPr>
              <a:t>key-id</a:t>
            </a:r>
            <a:r>
              <a:rPr lang="en-US" sz="2000" b="1" i="1" dirty="0">
                <a:solidFill>
                  <a:schemeClr val="tx1"/>
                </a:solidFill>
                <a:latin typeface="Courier New" pitchFamily="49" charset="0"/>
                <a:cs typeface="Courier New" pitchFamily="49" charset="0"/>
              </a:rPr>
              <a:t> </a:t>
            </a:r>
            <a:r>
              <a:rPr lang="en-US" sz="2000" dirty="0">
                <a:solidFill>
                  <a:schemeClr val="tx1"/>
                </a:solidFill>
              </a:rPr>
              <a:t>parameter is an identifier in the range from 1 to 255.</a:t>
            </a:r>
          </a:p>
          <a:p>
            <a:pPr>
              <a:spcBef>
                <a:spcPts val="600"/>
              </a:spcBef>
            </a:pPr>
            <a:r>
              <a:rPr lang="en-US" sz="2000" dirty="0">
                <a:solidFill>
                  <a:schemeClr val="tx1"/>
                </a:solidFill>
              </a:rPr>
              <a:t>The</a:t>
            </a:r>
            <a:r>
              <a:rPr lang="en-US" sz="2000" dirty="0">
                <a:solidFill>
                  <a:schemeClr val="tx1"/>
                </a:solidFill>
                <a:latin typeface="Courier New" pitchFamily="49" charset="0"/>
                <a:cs typeface="Courier New" pitchFamily="49" charset="0"/>
              </a:rPr>
              <a:t> </a:t>
            </a:r>
            <a:r>
              <a:rPr lang="en-US" sz="2000" i="1" dirty="0">
                <a:solidFill>
                  <a:schemeClr val="tx1"/>
                </a:solidFill>
                <a:latin typeface="Courier New" pitchFamily="49" charset="0"/>
                <a:cs typeface="Courier New" pitchFamily="49" charset="0"/>
              </a:rPr>
              <a:t>key </a:t>
            </a:r>
            <a:r>
              <a:rPr lang="en-US" sz="2000" dirty="0">
                <a:solidFill>
                  <a:schemeClr val="tx1"/>
                </a:solidFill>
              </a:rPr>
              <a:t>parameter can be entered up to 16 bytes in length.</a:t>
            </a:r>
          </a:p>
          <a:p>
            <a:pPr>
              <a:spcBef>
                <a:spcPts val="600"/>
              </a:spcBef>
            </a:pPr>
            <a:r>
              <a:rPr lang="en-US" sz="2000" dirty="0">
                <a:solidFill>
                  <a:schemeClr val="tx1"/>
                </a:solidFill>
              </a:rPr>
              <a:t>All neighboring routers on the same network must have the same</a:t>
            </a:r>
            <a:r>
              <a:rPr lang="en-US" sz="2000" dirty="0">
                <a:solidFill>
                  <a:schemeClr val="tx1"/>
                </a:solidFill>
                <a:latin typeface="Courier New" pitchFamily="49" charset="0"/>
                <a:cs typeface="Courier New" pitchFamily="49" charset="0"/>
              </a:rPr>
              <a:t> </a:t>
            </a:r>
            <a:r>
              <a:rPr lang="en-US" sz="2000" i="1" dirty="0">
                <a:solidFill>
                  <a:schemeClr val="tx1"/>
                </a:solidFill>
                <a:latin typeface="Courier New" pitchFamily="49" charset="0"/>
                <a:cs typeface="Courier New" pitchFamily="49" charset="0"/>
              </a:rPr>
              <a:t>key-id </a:t>
            </a:r>
            <a:r>
              <a:rPr lang="en-US" sz="2000" dirty="0">
                <a:solidFill>
                  <a:schemeClr val="tx1"/>
                </a:solidFill>
              </a:rPr>
              <a:t>and the same</a:t>
            </a:r>
            <a:r>
              <a:rPr lang="en-US" sz="2000" dirty="0">
                <a:solidFill>
                  <a:schemeClr val="tx1"/>
                </a:solidFill>
                <a:latin typeface="Courier New" pitchFamily="49" charset="0"/>
                <a:cs typeface="Courier New" pitchFamily="49" charset="0"/>
              </a:rPr>
              <a:t> </a:t>
            </a:r>
            <a:r>
              <a:rPr lang="en-US" sz="2000" i="1" dirty="0">
                <a:solidFill>
                  <a:schemeClr val="tx1"/>
                </a:solidFill>
                <a:latin typeface="Courier New" pitchFamily="49" charset="0"/>
                <a:cs typeface="Courier New" pitchFamily="49" charset="0"/>
              </a:rPr>
              <a:t>key</a:t>
            </a:r>
            <a:r>
              <a:rPr lang="en-US" sz="2000" dirty="0">
                <a:solidFill>
                  <a:schemeClr val="tx1"/>
                </a:solidFill>
                <a:latin typeface="Courier New" pitchFamily="49" charset="0"/>
                <a:cs typeface="Courier New" pitchFamily="49" charset="0"/>
              </a:rPr>
              <a:t> </a:t>
            </a:r>
            <a:r>
              <a:rPr lang="en-US" sz="2000" dirty="0">
                <a:solidFill>
                  <a:schemeClr val="tx1"/>
                </a:solidFill>
              </a:rPr>
              <a:t>value.</a:t>
            </a:r>
          </a:p>
          <a:p>
            <a:pPr>
              <a:spcBef>
                <a:spcPts val="600"/>
              </a:spcBef>
            </a:pPr>
            <a:r>
              <a:rPr lang="en-US" sz="2000" dirty="0">
                <a:solidFill>
                  <a:schemeClr val="tx1"/>
                </a:solidFill>
              </a:rPr>
              <a:t>This command is used in conjunction with the</a:t>
            </a:r>
            <a:r>
              <a:rPr lang="en-US" sz="2000" b="1" dirty="0">
                <a:solidFill>
                  <a:schemeClr val="tx1"/>
                </a:solidFill>
                <a:latin typeface="Courier New" pitchFamily="49" charset="0"/>
                <a:cs typeface="Courier New" pitchFamily="49" charset="0"/>
              </a:rPr>
              <a:t> </a:t>
            </a:r>
            <a:r>
              <a:rPr lang="en-US" sz="2000" b="1" dirty="0" err="1">
                <a:solidFill>
                  <a:schemeClr val="tx1"/>
                </a:solidFill>
                <a:latin typeface="Courier New" pitchFamily="49" charset="0"/>
                <a:cs typeface="Courier New" pitchFamily="49" charset="0"/>
              </a:rPr>
              <a:t>ip</a:t>
            </a:r>
            <a:r>
              <a:rPr lang="en-US" sz="2000" b="1" dirty="0">
                <a:solidFill>
                  <a:schemeClr val="tx1"/>
                </a:solidFill>
                <a:latin typeface="Courier New" pitchFamily="49" charset="0"/>
                <a:cs typeface="Courier New" pitchFamily="49" charset="0"/>
              </a:rPr>
              <a:t> </a:t>
            </a:r>
            <a:r>
              <a:rPr lang="en-US" sz="2000" b="1" dirty="0" err="1">
                <a:solidFill>
                  <a:schemeClr val="tx1"/>
                </a:solidFill>
                <a:latin typeface="Courier New" pitchFamily="49" charset="0"/>
                <a:cs typeface="Courier New" pitchFamily="49" charset="0"/>
              </a:rPr>
              <a:t>ospf</a:t>
            </a:r>
            <a:r>
              <a:rPr lang="en-US" sz="2000" b="1" dirty="0">
                <a:solidFill>
                  <a:schemeClr val="tx1"/>
                </a:solidFill>
                <a:latin typeface="Courier New" pitchFamily="49" charset="0"/>
                <a:cs typeface="Courier New" pitchFamily="49" charset="0"/>
              </a:rPr>
              <a:t> authentication message-digest </a:t>
            </a:r>
            <a:r>
              <a:rPr lang="en-US" sz="2000" dirty="0">
                <a:solidFill>
                  <a:schemeClr val="tx1"/>
                </a:solidFill>
              </a:rPr>
              <a:t>command.</a:t>
            </a:r>
          </a:p>
          <a:p>
            <a:pPr>
              <a:spcBef>
                <a:spcPts val="600"/>
              </a:spcBef>
            </a:pPr>
            <a:endParaRPr lang="en-US" sz="2000" dirty="0">
              <a:solidFill>
                <a:schemeClr val="tx1"/>
              </a:solidFill>
            </a:endParaRPr>
          </a:p>
          <a:p>
            <a:endParaRPr lang="en-US" sz="2000" dirty="0">
              <a:solidFill>
                <a:schemeClr val="tx1"/>
              </a:solidFill>
            </a:endParaRPr>
          </a:p>
        </p:txBody>
      </p:sp>
      <p:sp>
        <p:nvSpPr>
          <p:cNvPr id="9" name="Title 1"/>
          <p:cNvSpPr txBox="1">
            <a:spLocks/>
          </p:cNvSpPr>
          <p:nvPr/>
        </p:nvSpPr>
        <p:spPr>
          <a:xfrm>
            <a:off x="393545" y="412103"/>
            <a:ext cx="8202768" cy="1336956"/>
          </a:xfrm>
          <a:prstGeom prst="rect">
            <a:avLst/>
          </a:prstGeom>
        </p:spPr>
        <p:txBody>
          <a:bodyPr vert="horz" lIns="91440" tIns="45720" rIns="91440" bIns="45720" rtlCol="0" anchor="b" anchorCtr="0">
            <a:norm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600" dirty="0"/>
              <a:t>Configure the MD5 Key-ID and Key</a:t>
            </a:r>
          </a:p>
        </p:txBody>
      </p:sp>
    </p:spTree>
    <p:extLst>
      <p:ext uri="{BB962C8B-B14F-4D97-AF65-F5344CB8AC3E}">
        <p14:creationId xmlns:p14="http://schemas.microsoft.com/office/powerpoint/2010/main" val="2712500266"/>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p:cNvSpPr/>
          <p:nvPr/>
        </p:nvSpPr>
        <p:spPr bwMode="auto">
          <a:xfrm>
            <a:off x="383821" y="4448186"/>
            <a:ext cx="4097867" cy="406398"/>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383821" y="621284"/>
            <a:ext cx="8312151" cy="1336956"/>
          </a:xfrm>
        </p:spPr>
        <p:txBody>
          <a:bodyPr>
            <a:normAutofit/>
          </a:bodyPr>
          <a:lstStyle/>
          <a:p>
            <a:r>
              <a:rPr lang="en-US" dirty="0"/>
              <a:t>Configuring MD5 Authentication</a:t>
            </a:r>
          </a:p>
        </p:txBody>
      </p:sp>
      <p:sp>
        <p:nvSpPr>
          <p:cNvPr id="33" name="Text Placeholder 5"/>
          <p:cNvSpPr>
            <a:spLocks/>
          </p:cNvSpPr>
          <p:nvPr/>
        </p:nvSpPr>
        <p:spPr bwMode="auto">
          <a:xfrm>
            <a:off x="279400" y="2394977"/>
            <a:ext cx="4619978" cy="419809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R1# </a:t>
            </a:r>
            <a:r>
              <a:rPr lang="en-US" sz="1200" b="1" kern="0" dirty="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10.1.1.1 255.255.255.0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192.168.1.101 255.255.255.224</a:t>
            </a:r>
          </a:p>
          <a:p>
            <a:pPr marL="236538" indent="-236538" algn="l" defTabSz="814388" eaLnBrk="1" hangingPunct="1">
              <a:lnSpc>
                <a:spcPct val="100000"/>
              </a:lnSpc>
              <a:spcBef>
                <a:spcPts val="0"/>
              </a:spcBef>
              <a:buClr>
                <a:srgbClr val="708CA1"/>
              </a:buClr>
              <a:defRPr/>
            </a:pPr>
            <a:r>
              <a:rPr lang="en-US" sz="1200" b="1" kern="0" dirty="0">
                <a:latin typeface="Courier New" pitchFamily="49" charset="0"/>
              </a:rPr>
              <a:t> ip ospf authentication message-digest</a:t>
            </a:r>
          </a:p>
          <a:p>
            <a:pPr marL="236538" indent="-236538" algn="l" defTabSz="814388" eaLnBrk="1" hangingPunct="1">
              <a:lnSpc>
                <a:spcPct val="100000"/>
              </a:lnSpc>
              <a:spcBef>
                <a:spcPts val="0"/>
              </a:spcBef>
              <a:buClr>
                <a:srgbClr val="708CA1"/>
              </a:buClr>
              <a:defRPr/>
            </a:pPr>
            <a:r>
              <a:rPr lang="en-US" sz="1200" b="1" kern="0" dirty="0">
                <a:latin typeface="Courier New" pitchFamily="49" charset="0"/>
              </a:rPr>
              <a:t> ip ospf message-digest-key 1 md5 SECRETPASS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router ospf 10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log-adjacency-changes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10.1.1.1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192.168.1.0 0.0.0.255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200" kern="0" dirty="0">
              <a:latin typeface="Courier New" pitchFamily="49" charset="0"/>
            </a:endParaRPr>
          </a:p>
        </p:txBody>
      </p:sp>
      <p:grpSp>
        <p:nvGrpSpPr>
          <p:cNvPr id="28" name="Group 27"/>
          <p:cNvGrpSpPr/>
          <p:nvPr/>
        </p:nvGrpSpPr>
        <p:grpSpPr>
          <a:xfrm>
            <a:off x="5073489" y="2771199"/>
            <a:ext cx="3740948" cy="1839949"/>
            <a:chOff x="5267459" y="1559955"/>
            <a:chExt cx="3740948" cy="1839949"/>
          </a:xfrm>
        </p:grpSpPr>
        <p:sp>
          <p:nvSpPr>
            <p:cNvPr id="48" name="Freeform 9"/>
            <p:cNvSpPr>
              <a:spLocks/>
            </p:cNvSpPr>
            <p:nvPr/>
          </p:nvSpPr>
          <p:spPr bwMode="auto">
            <a:xfrm>
              <a:off x="6309638" y="2500536"/>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5267459" y="1559955"/>
              <a:ext cx="3740948"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7" name="Picture 37"/>
            <p:cNvPicPr>
              <a:picLocks noChangeArrowheads="1"/>
            </p:cNvPicPr>
            <p:nvPr/>
          </p:nvPicPr>
          <p:blipFill>
            <a:blip r:embed="rId3"/>
            <a:srcRect/>
            <a:stretch>
              <a:fillRect/>
            </a:stretch>
          </p:blipFill>
          <p:spPr bwMode="auto">
            <a:xfrm>
              <a:off x="5471676" y="2280201"/>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8005560" y="2291218"/>
              <a:ext cx="870351" cy="451691"/>
            </a:xfrm>
            <a:prstGeom prst="rect">
              <a:avLst/>
            </a:prstGeom>
            <a:noFill/>
            <a:ln w="9525">
              <a:noFill/>
              <a:miter lim="800000"/>
              <a:headEnd/>
              <a:tailEnd/>
            </a:ln>
          </p:spPr>
        </p:pic>
        <p:sp>
          <p:nvSpPr>
            <p:cNvPr id="13" name="TextBox 12"/>
            <p:cNvSpPr txBox="1"/>
            <p:nvPr/>
          </p:nvSpPr>
          <p:spPr>
            <a:xfrm>
              <a:off x="8530734" y="2783300"/>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5952794" y="2761265"/>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5733337" y="287786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5657135" y="3049544"/>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8309448" y="288704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8233246" y="305872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5747109" y="2500538"/>
              <a:ext cx="380232" cy="258532"/>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8301215" y="2509717"/>
              <a:ext cx="380232" cy="258532"/>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5401903" y="3113816"/>
              <a:ext cx="1013551" cy="165253"/>
            </a:xfrm>
            <a:prstGeom prst="rect">
              <a:avLst/>
            </a:prstGeom>
            <a:noFill/>
          </p:spPr>
          <p:txBody>
            <a:bodyPr wrap="square" lIns="0" tIns="0" rIns="0" bIns="0" rtlCol="0" anchor="ctr" anchorCtr="0">
              <a:noAutofit/>
            </a:bodyPr>
            <a:lstStyle/>
            <a:p>
              <a:r>
                <a:rPr lang="en-US" sz="1050" dirty="0"/>
                <a:t>10.1.1.0 /24</a:t>
              </a:r>
            </a:p>
          </p:txBody>
        </p:sp>
        <p:sp>
          <p:nvSpPr>
            <p:cNvPr id="30" name="TextBox 29"/>
            <p:cNvSpPr txBox="1"/>
            <p:nvPr/>
          </p:nvSpPr>
          <p:spPr>
            <a:xfrm>
              <a:off x="5397242" y="1666690"/>
              <a:ext cx="945988" cy="160898"/>
            </a:xfrm>
            <a:prstGeom prst="rect">
              <a:avLst/>
            </a:prstGeom>
            <a:noFill/>
          </p:spPr>
          <p:txBody>
            <a:bodyPr wrap="square" lIns="0" tIns="0" rIns="0" bIns="0" rtlCol="0" anchor="ctr" anchorCtr="0">
              <a:noAutofit/>
            </a:bodyPr>
            <a:lstStyle/>
            <a:p>
              <a:r>
                <a:rPr lang="en-US" sz="1050" b="1" dirty="0"/>
                <a:t>Area 0</a:t>
              </a:r>
            </a:p>
          </p:txBody>
        </p:sp>
        <p:sp>
          <p:nvSpPr>
            <p:cNvPr id="47" name="TextBox 46"/>
            <p:cNvSpPr txBox="1"/>
            <p:nvPr/>
          </p:nvSpPr>
          <p:spPr>
            <a:xfrm>
              <a:off x="7973812" y="3117528"/>
              <a:ext cx="1013551" cy="165253"/>
            </a:xfrm>
            <a:prstGeom prst="rect">
              <a:avLst/>
            </a:prstGeom>
            <a:noFill/>
          </p:spPr>
          <p:txBody>
            <a:bodyPr wrap="square" lIns="0" tIns="0" rIns="0" bIns="0" rtlCol="0" anchor="ctr" anchorCtr="0">
              <a:noAutofit/>
            </a:bodyPr>
            <a:lstStyle/>
            <a:p>
              <a:r>
                <a:rPr lang="en-US" sz="1050" dirty="0"/>
                <a:t>10.2.2.0 /24</a:t>
              </a:r>
            </a:p>
          </p:txBody>
        </p:sp>
        <p:sp>
          <p:nvSpPr>
            <p:cNvPr id="49" name="TextBox 48"/>
            <p:cNvSpPr txBox="1"/>
            <p:nvPr/>
          </p:nvSpPr>
          <p:spPr>
            <a:xfrm>
              <a:off x="6363924" y="2547560"/>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7596259" y="2633053"/>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6679631" y="2090435"/>
              <a:ext cx="945988" cy="160898"/>
            </a:xfrm>
            <a:prstGeom prst="rect">
              <a:avLst/>
            </a:prstGeom>
            <a:noFill/>
          </p:spPr>
          <p:txBody>
            <a:bodyPr wrap="square" lIns="0" tIns="0" rIns="0" bIns="0" rtlCol="0" anchor="ctr" anchorCtr="0">
              <a:noAutofit/>
            </a:bodyPr>
            <a:lstStyle/>
            <a:p>
              <a:endParaRPr lang="en-US" sz="1000" dirty="0"/>
            </a:p>
          </p:txBody>
        </p:sp>
        <p:sp>
          <p:nvSpPr>
            <p:cNvPr id="52" name="TextBox 51"/>
            <p:cNvSpPr txBox="1"/>
            <p:nvPr/>
          </p:nvSpPr>
          <p:spPr>
            <a:xfrm>
              <a:off x="6669540" y="1937303"/>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6371361" y="2309667"/>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7694634" y="2462064"/>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8298679" y="2766862"/>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5741148" y="2753007"/>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3176042607"/>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Rectangle 62"/>
          <p:cNvSpPr/>
          <p:nvPr/>
        </p:nvSpPr>
        <p:spPr bwMode="auto">
          <a:xfrm>
            <a:off x="4244621" y="4027576"/>
            <a:ext cx="4120445" cy="406400"/>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472401" y="254835"/>
            <a:ext cx="8233276" cy="1336956"/>
          </a:xfrm>
        </p:spPr>
        <p:txBody>
          <a:bodyPr>
            <a:normAutofit/>
          </a:bodyPr>
          <a:lstStyle/>
          <a:p>
            <a:r>
              <a:rPr lang="en-US" sz="3600" dirty="0"/>
              <a:t>Configuring MD5 Authentication</a:t>
            </a:r>
          </a:p>
        </p:txBody>
      </p:sp>
      <p:sp>
        <p:nvSpPr>
          <p:cNvPr id="33" name="Text Placeholder 5"/>
          <p:cNvSpPr>
            <a:spLocks/>
          </p:cNvSpPr>
          <p:nvPr/>
        </p:nvSpPr>
        <p:spPr bwMode="auto">
          <a:xfrm>
            <a:off x="4130037" y="1993450"/>
            <a:ext cx="4691991" cy="41564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200" kern="0" dirty="0">
                <a:latin typeface="Courier New" pitchFamily="49" charset="0"/>
              </a:rPr>
              <a:t>R2# </a:t>
            </a:r>
            <a:r>
              <a:rPr lang="en-US" sz="1200" b="1" kern="0" dirty="0">
                <a:latin typeface="Courier New" pitchFamily="49" charset="0"/>
              </a:rPr>
              <a:t>show running-config</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Fa0/0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10.2.2.1 255.255.255.0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interface Serial0/0/1</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ip address 192.168.1.102 255.255.255.224</a:t>
            </a:r>
          </a:p>
          <a:p>
            <a:pPr marL="236538" indent="-236538" algn="l" defTabSz="814388" eaLnBrk="1" hangingPunct="1">
              <a:lnSpc>
                <a:spcPct val="100000"/>
              </a:lnSpc>
              <a:spcBef>
                <a:spcPts val="0"/>
              </a:spcBef>
              <a:buClr>
                <a:srgbClr val="708CA1"/>
              </a:buClr>
              <a:defRPr/>
            </a:pPr>
            <a:r>
              <a:rPr lang="en-US" sz="1200" b="1" kern="0" dirty="0">
                <a:latin typeface="Courier New" pitchFamily="49" charset="0"/>
              </a:rPr>
              <a:t> ip ospf authentication message-digest</a:t>
            </a:r>
          </a:p>
          <a:p>
            <a:pPr marL="236538" indent="-236538" algn="l" defTabSz="814388" eaLnBrk="1" hangingPunct="1">
              <a:lnSpc>
                <a:spcPct val="100000"/>
              </a:lnSpc>
              <a:spcBef>
                <a:spcPts val="0"/>
              </a:spcBef>
              <a:buClr>
                <a:srgbClr val="708CA1"/>
              </a:buClr>
              <a:defRPr/>
            </a:pPr>
            <a:r>
              <a:rPr lang="en-US" sz="1200" b="1" kern="0" dirty="0">
                <a:latin typeface="Courier New" pitchFamily="49" charset="0"/>
              </a:rPr>
              <a:t> ip ospf message-digest-key 1 md5 SECRETPASS </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router ospf 10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log-adjacency-changes</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10.2.2.1 0.0.0.0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 network 192.168.1.0 0.0.0.255 area 0</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a:t>
            </a:r>
          </a:p>
          <a:p>
            <a:pPr marL="236538" indent="-236538" algn="l" defTabSz="814388" eaLnBrk="1" hangingPunct="1">
              <a:lnSpc>
                <a:spcPct val="100000"/>
              </a:lnSpc>
              <a:spcBef>
                <a:spcPts val="0"/>
              </a:spcBef>
              <a:buClr>
                <a:srgbClr val="708CA1"/>
              </a:buClr>
              <a:defRPr/>
            </a:pPr>
            <a:r>
              <a:rPr lang="en-US" sz="1200" kern="0" dirty="0">
                <a:latin typeface="Courier New" pitchFamily="49" charset="0"/>
              </a:rPr>
              <a:t>&lt;output omitted&gt;</a:t>
            </a:r>
          </a:p>
        </p:txBody>
      </p:sp>
      <p:grpSp>
        <p:nvGrpSpPr>
          <p:cNvPr id="29" name="Group 28"/>
          <p:cNvGrpSpPr/>
          <p:nvPr/>
        </p:nvGrpSpPr>
        <p:grpSpPr>
          <a:xfrm>
            <a:off x="228492" y="3016831"/>
            <a:ext cx="3740948" cy="1839949"/>
            <a:chOff x="164831" y="1462970"/>
            <a:chExt cx="3740948" cy="1839949"/>
          </a:xfrm>
        </p:grpSpPr>
        <p:sp>
          <p:nvSpPr>
            <p:cNvPr id="27" name="Freeform 9"/>
            <p:cNvSpPr>
              <a:spLocks/>
            </p:cNvSpPr>
            <p:nvPr/>
          </p:nvSpPr>
          <p:spPr bwMode="auto">
            <a:xfrm>
              <a:off x="1207010" y="240355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8" name="Rounded Rectangle 27"/>
            <p:cNvSpPr/>
            <p:nvPr/>
          </p:nvSpPr>
          <p:spPr bwMode="auto">
            <a:xfrm>
              <a:off x="164831" y="1462970"/>
              <a:ext cx="3740948" cy="1839949"/>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31" name="Picture 37"/>
            <p:cNvPicPr>
              <a:picLocks noChangeArrowheads="1"/>
            </p:cNvPicPr>
            <p:nvPr/>
          </p:nvPicPr>
          <p:blipFill>
            <a:blip r:embed="rId3"/>
            <a:srcRect/>
            <a:stretch>
              <a:fillRect/>
            </a:stretch>
          </p:blipFill>
          <p:spPr bwMode="auto">
            <a:xfrm>
              <a:off x="369048" y="2183216"/>
              <a:ext cx="870351" cy="451691"/>
            </a:xfrm>
            <a:prstGeom prst="rect">
              <a:avLst/>
            </a:prstGeom>
            <a:noFill/>
            <a:ln w="9525">
              <a:noFill/>
              <a:miter lim="800000"/>
              <a:headEnd/>
              <a:tailEnd/>
            </a:ln>
          </p:spPr>
        </p:pic>
        <p:pic>
          <p:nvPicPr>
            <p:cNvPr id="32" name="Picture 37"/>
            <p:cNvPicPr>
              <a:picLocks noChangeArrowheads="1"/>
            </p:cNvPicPr>
            <p:nvPr/>
          </p:nvPicPr>
          <p:blipFill>
            <a:blip r:embed="rId3"/>
            <a:srcRect/>
            <a:stretch>
              <a:fillRect/>
            </a:stretch>
          </p:blipFill>
          <p:spPr bwMode="auto">
            <a:xfrm>
              <a:off x="2902932" y="2194233"/>
              <a:ext cx="870351" cy="451691"/>
            </a:xfrm>
            <a:prstGeom prst="rect">
              <a:avLst/>
            </a:prstGeom>
            <a:noFill/>
            <a:ln w="9525">
              <a:noFill/>
              <a:miter lim="800000"/>
              <a:headEnd/>
              <a:tailEnd/>
            </a:ln>
          </p:spPr>
        </p:pic>
        <p:sp>
          <p:nvSpPr>
            <p:cNvPr id="34" name="TextBox 33"/>
            <p:cNvSpPr txBox="1"/>
            <p:nvPr/>
          </p:nvSpPr>
          <p:spPr>
            <a:xfrm>
              <a:off x="3428106" y="2686315"/>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37" name="TextBox 36"/>
            <p:cNvSpPr txBox="1"/>
            <p:nvPr/>
          </p:nvSpPr>
          <p:spPr>
            <a:xfrm>
              <a:off x="850166" y="266428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38" name="Straight Connector 37"/>
            <p:cNvCxnSpPr/>
            <p:nvPr/>
          </p:nvCxnSpPr>
          <p:spPr bwMode="auto">
            <a:xfrm rot="5400000">
              <a:off x="630709" y="278088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9" name="Straight Connector 38"/>
            <p:cNvCxnSpPr/>
            <p:nvPr/>
          </p:nvCxnSpPr>
          <p:spPr bwMode="auto">
            <a:xfrm rot="10800000">
              <a:off x="554507" y="295255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0" name="Straight Connector 39"/>
            <p:cNvCxnSpPr/>
            <p:nvPr/>
          </p:nvCxnSpPr>
          <p:spPr bwMode="auto">
            <a:xfrm rot="5400000">
              <a:off x="3206820" y="279006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3130618" y="296174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644481" y="2403553"/>
              <a:ext cx="380232" cy="258532"/>
            </a:xfrm>
            <a:prstGeom prst="rect">
              <a:avLst/>
            </a:prstGeom>
            <a:noFill/>
          </p:spPr>
          <p:txBody>
            <a:bodyPr wrap="none" rtlCol="0">
              <a:spAutoFit/>
            </a:bodyPr>
            <a:lstStyle/>
            <a:p>
              <a:r>
                <a:rPr lang="en-US" sz="1200" b="1" dirty="0">
                  <a:solidFill>
                    <a:schemeClr val="bg1"/>
                  </a:solidFill>
                </a:rPr>
                <a:t>R1</a:t>
              </a:r>
            </a:p>
          </p:txBody>
        </p:sp>
        <p:sp>
          <p:nvSpPr>
            <p:cNvPr id="43" name="TextBox 42"/>
            <p:cNvSpPr txBox="1"/>
            <p:nvPr/>
          </p:nvSpPr>
          <p:spPr>
            <a:xfrm>
              <a:off x="3198587" y="2412732"/>
              <a:ext cx="380232" cy="258532"/>
            </a:xfrm>
            <a:prstGeom prst="rect">
              <a:avLst/>
            </a:prstGeom>
            <a:noFill/>
          </p:spPr>
          <p:txBody>
            <a:bodyPr wrap="none" rtlCol="0">
              <a:spAutoFit/>
            </a:bodyPr>
            <a:lstStyle/>
            <a:p>
              <a:r>
                <a:rPr lang="en-US" sz="1200" b="1" dirty="0">
                  <a:solidFill>
                    <a:schemeClr val="bg1"/>
                  </a:solidFill>
                </a:rPr>
                <a:t>R2</a:t>
              </a:r>
            </a:p>
          </p:txBody>
        </p:sp>
        <p:sp>
          <p:nvSpPr>
            <p:cNvPr id="44" name="TextBox 43"/>
            <p:cNvSpPr txBox="1"/>
            <p:nvPr/>
          </p:nvSpPr>
          <p:spPr>
            <a:xfrm>
              <a:off x="299275" y="3016831"/>
              <a:ext cx="1013551" cy="165253"/>
            </a:xfrm>
            <a:prstGeom prst="rect">
              <a:avLst/>
            </a:prstGeom>
            <a:noFill/>
          </p:spPr>
          <p:txBody>
            <a:bodyPr wrap="square" lIns="0" tIns="0" rIns="0" bIns="0" rtlCol="0" anchor="ctr" anchorCtr="0">
              <a:noAutofit/>
            </a:bodyPr>
            <a:lstStyle/>
            <a:p>
              <a:r>
                <a:rPr lang="en-US" sz="1050" dirty="0"/>
                <a:t>10.1.1.0 /24</a:t>
              </a:r>
            </a:p>
          </p:txBody>
        </p:sp>
        <p:sp>
          <p:nvSpPr>
            <p:cNvPr id="45" name="TextBox 44"/>
            <p:cNvSpPr txBox="1"/>
            <p:nvPr/>
          </p:nvSpPr>
          <p:spPr>
            <a:xfrm>
              <a:off x="294614" y="1569705"/>
              <a:ext cx="945988" cy="160898"/>
            </a:xfrm>
            <a:prstGeom prst="rect">
              <a:avLst/>
            </a:prstGeom>
            <a:noFill/>
          </p:spPr>
          <p:txBody>
            <a:bodyPr wrap="square" lIns="0" tIns="0" rIns="0" bIns="0" rtlCol="0" anchor="ctr" anchorCtr="0">
              <a:noAutofit/>
            </a:bodyPr>
            <a:lstStyle/>
            <a:p>
              <a:r>
                <a:rPr lang="en-US" sz="1050" b="1" dirty="0"/>
                <a:t>Area 0</a:t>
              </a:r>
            </a:p>
          </p:txBody>
        </p:sp>
        <p:sp>
          <p:nvSpPr>
            <p:cNvPr id="46" name="TextBox 45"/>
            <p:cNvSpPr txBox="1"/>
            <p:nvPr/>
          </p:nvSpPr>
          <p:spPr>
            <a:xfrm>
              <a:off x="2871184" y="3020543"/>
              <a:ext cx="1013551" cy="165253"/>
            </a:xfrm>
            <a:prstGeom prst="rect">
              <a:avLst/>
            </a:prstGeom>
            <a:noFill/>
          </p:spPr>
          <p:txBody>
            <a:bodyPr wrap="square" lIns="0" tIns="0" rIns="0" bIns="0" rtlCol="0" anchor="ctr" anchorCtr="0">
              <a:noAutofit/>
            </a:bodyPr>
            <a:lstStyle/>
            <a:p>
              <a:r>
                <a:rPr lang="en-US" sz="1050" dirty="0"/>
                <a:t>10.2.2.0 /24</a:t>
              </a:r>
            </a:p>
          </p:txBody>
        </p:sp>
        <p:sp>
          <p:nvSpPr>
            <p:cNvPr id="55" name="TextBox 54"/>
            <p:cNvSpPr txBox="1"/>
            <p:nvPr/>
          </p:nvSpPr>
          <p:spPr>
            <a:xfrm>
              <a:off x="1261296" y="2450575"/>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6" name="TextBox 55"/>
            <p:cNvSpPr txBox="1"/>
            <p:nvPr/>
          </p:nvSpPr>
          <p:spPr>
            <a:xfrm>
              <a:off x="2493631" y="2536068"/>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7" name="TextBox 56"/>
            <p:cNvSpPr txBox="1"/>
            <p:nvPr/>
          </p:nvSpPr>
          <p:spPr>
            <a:xfrm>
              <a:off x="1577003" y="1993450"/>
              <a:ext cx="945988" cy="160898"/>
            </a:xfrm>
            <a:prstGeom prst="rect">
              <a:avLst/>
            </a:prstGeom>
            <a:noFill/>
          </p:spPr>
          <p:txBody>
            <a:bodyPr wrap="square" lIns="0" tIns="0" rIns="0" bIns="0" rtlCol="0" anchor="ctr" anchorCtr="0">
              <a:noAutofit/>
            </a:bodyPr>
            <a:lstStyle/>
            <a:p>
              <a:endParaRPr lang="en-US" sz="1000" dirty="0"/>
            </a:p>
          </p:txBody>
        </p:sp>
        <p:sp>
          <p:nvSpPr>
            <p:cNvPr id="58" name="TextBox 57"/>
            <p:cNvSpPr txBox="1"/>
            <p:nvPr/>
          </p:nvSpPr>
          <p:spPr>
            <a:xfrm>
              <a:off x="1566912" y="1840318"/>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9" name="TextBox 58"/>
            <p:cNvSpPr txBox="1"/>
            <p:nvPr/>
          </p:nvSpPr>
          <p:spPr>
            <a:xfrm>
              <a:off x="1268733" y="2212682"/>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60" name="TextBox 59"/>
            <p:cNvSpPr txBox="1"/>
            <p:nvPr/>
          </p:nvSpPr>
          <p:spPr>
            <a:xfrm>
              <a:off x="2592006" y="2365079"/>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61" name="TextBox 60"/>
            <p:cNvSpPr txBox="1"/>
            <p:nvPr/>
          </p:nvSpPr>
          <p:spPr>
            <a:xfrm>
              <a:off x="3196051" y="2669877"/>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2" name="TextBox 61"/>
            <p:cNvSpPr txBox="1"/>
            <p:nvPr/>
          </p:nvSpPr>
          <p:spPr>
            <a:xfrm>
              <a:off x="638520" y="2656022"/>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412188980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287867" y="5652902"/>
            <a:ext cx="2985912" cy="2822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5" name="Rectangle 4"/>
          <p:cNvSpPr/>
          <p:nvPr/>
        </p:nvSpPr>
        <p:spPr bwMode="auto">
          <a:xfrm>
            <a:off x="519288" y="4349033"/>
            <a:ext cx="4120445" cy="2822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990210" name="Rectangle 2"/>
          <p:cNvSpPr>
            <a:spLocks noGrp="1" noChangeArrowheads="1"/>
          </p:cNvSpPr>
          <p:nvPr>
            <p:ph type="title"/>
          </p:nvPr>
        </p:nvSpPr>
        <p:spPr>
          <a:xfrm>
            <a:off x="268941" y="1049715"/>
            <a:ext cx="8532159" cy="740664"/>
          </a:xfrm>
        </p:spPr>
        <p:txBody>
          <a:bodyPr>
            <a:normAutofit/>
          </a:bodyPr>
          <a:lstStyle/>
          <a:p>
            <a:r>
              <a:rPr lang="en-US" sz="4000" dirty="0"/>
              <a:t>Verifying MD5 Authentication</a:t>
            </a:r>
          </a:p>
        </p:txBody>
      </p:sp>
      <p:sp>
        <p:nvSpPr>
          <p:cNvPr id="4" name="Text Placeholder 3"/>
          <p:cNvSpPr>
            <a:spLocks noGrp="1"/>
          </p:cNvSpPr>
          <p:nvPr>
            <p:ph type="body" sz="quarter" idx="10"/>
          </p:nvPr>
        </p:nvSpPr>
        <p:spPr>
          <a:xfrm>
            <a:off x="279399" y="2202151"/>
            <a:ext cx="8531114" cy="4213771"/>
          </a:xfrm>
        </p:spPr>
        <p:txBody>
          <a:bodyPr>
            <a:normAutofit/>
          </a:bodyPr>
          <a:lstStyle/>
          <a:p>
            <a:pPr>
              <a:lnSpc>
                <a:spcPct val="110000"/>
              </a:lnSpc>
            </a:pPr>
            <a:r>
              <a:rPr lang="en-US" dirty="0">
                <a:solidFill>
                  <a:srgbClr val="000000"/>
                </a:solidFill>
              </a:rPr>
              <a:t>R1# </a:t>
            </a:r>
            <a:r>
              <a:rPr lang="en-US" b="1" dirty="0">
                <a:solidFill>
                  <a:srgbClr val="000000"/>
                </a:solidFill>
              </a:rPr>
              <a:t>show ip ospf interface</a:t>
            </a:r>
          </a:p>
          <a:p>
            <a:pPr>
              <a:lnSpc>
                <a:spcPct val="110000"/>
              </a:lnSpc>
            </a:pPr>
            <a:r>
              <a:rPr lang="en-US" dirty="0">
                <a:solidFill>
                  <a:srgbClr val="000000"/>
                </a:solidFill>
              </a:rPr>
              <a:t>Serial0/0/1 is up, line protocol is up</a:t>
            </a:r>
          </a:p>
          <a:p>
            <a:pPr>
              <a:lnSpc>
                <a:spcPct val="110000"/>
              </a:lnSpc>
            </a:pPr>
            <a:r>
              <a:rPr lang="en-US" dirty="0">
                <a:solidFill>
                  <a:srgbClr val="000000"/>
                </a:solidFill>
              </a:rPr>
              <a:t>  Internet Address 192.168.1.101/27, Area 0</a:t>
            </a:r>
          </a:p>
          <a:p>
            <a:pPr>
              <a:lnSpc>
                <a:spcPct val="110000"/>
              </a:lnSpc>
            </a:pPr>
            <a:r>
              <a:rPr lang="en-US" dirty="0">
                <a:solidFill>
                  <a:srgbClr val="000000"/>
                </a:solidFill>
              </a:rPr>
              <a:t>  Process ID 10, Router ID 10.1.1.1, Network Type POINT_TO_POINT, Cost: 64</a:t>
            </a:r>
          </a:p>
          <a:p>
            <a:pPr>
              <a:lnSpc>
                <a:spcPct val="110000"/>
              </a:lnSpc>
            </a:pPr>
            <a:r>
              <a:rPr lang="en-US" dirty="0">
                <a:solidFill>
                  <a:srgbClr val="000000"/>
                </a:solidFill>
              </a:rPr>
              <a:t>  Transmit Delay is 1 sec, State POINT_TO_POINT</a:t>
            </a:r>
          </a:p>
          <a:p>
            <a:pPr>
              <a:lnSpc>
                <a:spcPct val="110000"/>
              </a:lnSpc>
            </a:pPr>
            <a:r>
              <a:rPr lang="en-US" dirty="0">
                <a:solidFill>
                  <a:srgbClr val="000000"/>
                </a:solidFill>
              </a:rPr>
              <a:t>&lt;output omitted&gt;</a:t>
            </a:r>
          </a:p>
          <a:p>
            <a:pPr>
              <a:lnSpc>
                <a:spcPct val="110000"/>
              </a:lnSpc>
            </a:pPr>
            <a:r>
              <a:rPr lang="en-US" dirty="0">
                <a:solidFill>
                  <a:srgbClr val="000000"/>
                </a:solidFill>
              </a:rPr>
              <a:t>  Neighbor Count is 1, Adjacent neighbor count is 1</a:t>
            </a:r>
          </a:p>
          <a:p>
            <a:pPr>
              <a:lnSpc>
                <a:spcPct val="110000"/>
              </a:lnSpc>
            </a:pPr>
            <a:r>
              <a:rPr lang="en-US" dirty="0">
                <a:solidFill>
                  <a:srgbClr val="000000"/>
                </a:solidFill>
              </a:rPr>
              <a:t>    Adjacent with neighbor 10.2.2.1 </a:t>
            </a:r>
          </a:p>
          <a:p>
            <a:pPr>
              <a:lnSpc>
                <a:spcPct val="110000"/>
              </a:lnSpc>
            </a:pPr>
            <a:r>
              <a:rPr lang="en-US" dirty="0">
                <a:solidFill>
                  <a:srgbClr val="000000"/>
                </a:solidFill>
              </a:rPr>
              <a:t>  Suppress hello for 0 neighbor(s)</a:t>
            </a:r>
          </a:p>
          <a:p>
            <a:pPr>
              <a:lnSpc>
                <a:spcPct val="110000"/>
              </a:lnSpc>
            </a:pPr>
            <a:r>
              <a:rPr lang="en-US" dirty="0">
                <a:solidFill>
                  <a:srgbClr val="000000"/>
                </a:solidFill>
              </a:rPr>
              <a:t>  Message digest authentication enabled</a:t>
            </a:r>
          </a:p>
          <a:p>
            <a:pPr>
              <a:lnSpc>
                <a:spcPct val="110000"/>
              </a:lnSpc>
            </a:pPr>
            <a:r>
              <a:rPr lang="en-US" dirty="0">
                <a:solidFill>
                  <a:srgbClr val="000000"/>
                </a:solidFill>
              </a:rPr>
              <a:t>    Youngest key id is 1</a:t>
            </a:r>
          </a:p>
          <a:p>
            <a:pPr>
              <a:lnSpc>
                <a:spcPct val="110000"/>
              </a:lnSpc>
            </a:pPr>
            <a:r>
              <a:rPr lang="en-US" dirty="0">
                <a:solidFill>
                  <a:srgbClr val="000000"/>
                </a:solidFill>
              </a:rPr>
              <a:t>&lt;output omitted&gt;</a:t>
            </a:r>
          </a:p>
          <a:p>
            <a:r>
              <a:rPr lang="en-US" dirty="0">
                <a:solidFill>
                  <a:srgbClr val="000000"/>
                </a:solidFill>
              </a:rPr>
              <a:t>R1# </a:t>
            </a:r>
          </a:p>
          <a:p>
            <a:r>
              <a:rPr lang="en-US" dirty="0">
                <a:solidFill>
                  <a:srgbClr val="000000"/>
                </a:solidFill>
              </a:rPr>
              <a:t>R1# </a:t>
            </a:r>
            <a:r>
              <a:rPr lang="en-US" b="1" dirty="0">
                <a:solidFill>
                  <a:srgbClr val="000000"/>
                </a:solidFill>
              </a:rPr>
              <a:t>show ip ospf neighbor</a:t>
            </a:r>
            <a:endParaRPr lang="en-US" dirty="0">
              <a:solidFill>
                <a:srgbClr val="000000"/>
              </a:solidFill>
            </a:endParaRPr>
          </a:p>
          <a:p>
            <a:r>
              <a:rPr lang="en-US" dirty="0">
                <a:solidFill>
                  <a:srgbClr val="000000"/>
                </a:solidFill>
              </a:rPr>
              <a:t>Neighbor ID     Pri   State           Dead Time   Address         Interface</a:t>
            </a:r>
          </a:p>
          <a:p>
            <a:r>
              <a:rPr lang="en-US" dirty="0">
                <a:solidFill>
                  <a:srgbClr val="000000"/>
                </a:solidFill>
              </a:rPr>
              <a:t>10.2.2.1          0   FULL/  -        00:00:31    192.168.1.102   Serial0/0/1</a:t>
            </a:r>
          </a:p>
          <a:p>
            <a:r>
              <a:rPr lang="en-US" dirty="0">
                <a:solidFill>
                  <a:srgbClr val="000000"/>
                </a:solidFill>
              </a:rPr>
              <a:t> </a:t>
            </a:r>
          </a:p>
          <a:p>
            <a:pPr>
              <a:lnSpc>
                <a:spcPct val="110000"/>
              </a:lnSpc>
            </a:pPr>
            <a:endParaRPr lang="en-US" dirty="0">
              <a:solidFill>
                <a:srgbClr val="000000"/>
              </a:solidFill>
            </a:endParaRPr>
          </a:p>
          <a:p>
            <a:pPr>
              <a:lnSpc>
                <a:spcPct val="110000"/>
              </a:lnSpc>
            </a:pPr>
            <a:endParaRPr lang="en-US" dirty="0">
              <a:solidFill>
                <a:srgbClr val="000000"/>
              </a:solidFill>
            </a:endParaRPr>
          </a:p>
        </p:txBody>
      </p:sp>
    </p:spTree>
    <p:extLst>
      <p:ext uri="{BB962C8B-B14F-4D97-AF65-F5344CB8AC3E}">
        <p14:creationId xmlns:p14="http://schemas.microsoft.com/office/powerpoint/2010/main" val="2993595819"/>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321734" y="5913176"/>
            <a:ext cx="2985912" cy="2822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33475" name="Rectangle 3"/>
          <p:cNvSpPr>
            <a:spLocks noGrp="1" noChangeArrowheads="1"/>
          </p:cNvSpPr>
          <p:nvPr>
            <p:ph type="title"/>
          </p:nvPr>
        </p:nvSpPr>
        <p:spPr>
          <a:xfrm>
            <a:off x="198460" y="353000"/>
            <a:ext cx="8591551" cy="1336956"/>
          </a:xfrm>
        </p:spPr>
        <p:txBody>
          <a:bodyPr/>
          <a:lstStyle/>
          <a:p>
            <a:r>
              <a:rPr lang="en-US" sz="4000" dirty="0"/>
              <a:t>Verifying MD5 Authentication</a:t>
            </a:r>
          </a:p>
        </p:txBody>
      </p:sp>
      <p:sp>
        <p:nvSpPr>
          <p:cNvPr id="233476" name="Text Box 4"/>
          <p:cNvSpPr txBox="1">
            <a:spLocks noChangeArrowheads="1"/>
          </p:cNvSpPr>
          <p:nvPr/>
        </p:nvSpPr>
        <p:spPr bwMode="auto">
          <a:xfrm>
            <a:off x="304801" y="1878808"/>
            <a:ext cx="8432800" cy="4382609"/>
          </a:xfrm>
          <a:prstGeom prst="rect">
            <a:avLst/>
          </a:prstGeom>
          <a:noFill/>
          <a:ln w="19050">
            <a:solidFill>
              <a:schemeClr val="tx1"/>
            </a:solidFill>
            <a:miter lim="800000"/>
            <a:headEnd/>
            <a:tailEnd/>
          </a:ln>
          <a:effectLst/>
        </p:spPr>
        <p:txBody>
          <a:bodyPr wrap="square" lIns="73025" tIns="36512" rIns="73025" bIns="36512">
            <a:spAutoFit/>
          </a:bodyPr>
          <a:lstStyle/>
          <a:p>
            <a:pPr algn="l">
              <a:lnSpc>
                <a:spcPct val="100000"/>
              </a:lnSpc>
            </a:pPr>
            <a:r>
              <a:rPr lang="en-US" sz="1400" dirty="0">
                <a:solidFill>
                  <a:srgbClr val="000000"/>
                </a:solidFill>
                <a:latin typeface="Courier New" pitchFamily="49" charset="0"/>
                <a:cs typeface="Times New Roman" pitchFamily="18" charset="0"/>
              </a:rPr>
              <a:t>R1# </a:t>
            </a:r>
            <a:r>
              <a:rPr lang="en-US" sz="1400" b="1" dirty="0">
                <a:solidFill>
                  <a:srgbClr val="000000"/>
                </a:solidFill>
                <a:latin typeface="Courier New" pitchFamily="49" charset="0"/>
                <a:cs typeface="Times New Roman" pitchFamily="18" charset="0"/>
              </a:rPr>
              <a:t>debug ip ospf adj</a:t>
            </a:r>
          </a:p>
          <a:p>
            <a:pPr algn="l">
              <a:lnSpc>
                <a:spcPct val="100000"/>
              </a:lnSpc>
            </a:pPr>
            <a:r>
              <a:rPr lang="en-US" sz="1400" dirty="0">
                <a:solidFill>
                  <a:srgbClr val="000000"/>
                </a:solidFill>
                <a:latin typeface="Courier New" pitchFamily="49" charset="0"/>
                <a:cs typeface="Times New Roman" pitchFamily="18" charset="0"/>
              </a:rPr>
              <a:t>OSPF adjacency events debugging is on</a:t>
            </a:r>
          </a:p>
          <a:p>
            <a:pPr algn="l">
              <a:lnSpc>
                <a:spcPct val="100000"/>
              </a:lnSpc>
            </a:pPr>
            <a:r>
              <a:rPr lang="en-US" sz="1400" dirty="0">
                <a:solidFill>
                  <a:srgbClr val="000000"/>
                </a:solidFill>
                <a:latin typeface="Courier New" pitchFamily="49" charset="0"/>
                <a:cs typeface="Times New Roman" pitchFamily="18" charset="0"/>
              </a:rPr>
              <a:t>&lt;output omitted&gt;</a:t>
            </a:r>
          </a:p>
          <a:p>
            <a:pPr algn="l">
              <a:lnSpc>
                <a:spcPct val="100000"/>
              </a:lnSpc>
            </a:pPr>
            <a:r>
              <a:rPr lang="en-US" sz="1400" dirty="0">
                <a:solidFill>
                  <a:srgbClr val="000000"/>
                </a:solidFill>
                <a:latin typeface="Courier New" pitchFamily="49" charset="0"/>
                <a:cs typeface="Times New Roman" pitchFamily="18" charset="0"/>
              </a:rPr>
              <a:t>*Feb 17 17:14:06.530: OSPF: Send with youngest Key 1</a:t>
            </a:r>
          </a:p>
          <a:p>
            <a:pPr algn="l">
              <a:lnSpc>
                <a:spcPct val="100000"/>
              </a:lnSpc>
            </a:pPr>
            <a:r>
              <a:rPr lang="en-US" sz="1400" dirty="0">
                <a:solidFill>
                  <a:srgbClr val="000000"/>
                </a:solidFill>
                <a:latin typeface="Courier New" pitchFamily="49" charset="0"/>
                <a:cs typeface="Times New Roman" pitchFamily="18" charset="0"/>
              </a:rPr>
              <a:t>*Feb 17 17:14:06.546: OSPF: 2 Way Communication to 10.2.2.2 on Serial0/0/1, state 2WAY</a:t>
            </a:r>
          </a:p>
          <a:p>
            <a:pPr algn="l">
              <a:lnSpc>
                <a:spcPct val="100000"/>
              </a:lnSpc>
            </a:pPr>
            <a:r>
              <a:rPr lang="en-US" sz="1400" dirty="0">
                <a:solidFill>
                  <a:srgbClr val="000000"/>
                </a:solidFill>
                <a:latin typeface="Courier New" pitchFamily="49" charset="0"/>
                <a:cs typeface="Times New Roman" pitchFamily="18" charset="0"/>
              </a:rPr>
              <a:t>*Feb 17 17:14:06.546: OSPF: Send DBD to 10.2.2.2 on Serial0/0/1 seq 0xB37 opt 0x52 flag 0x7 len 32</a:t>
            </a:r>
          </a:p>
          <a:p>
            <a:pPr algn="l">
              <a:lnSpc>
                <a:spcPct val="100000"/>
              </a:lnSpc>
            </a:pPr>
            <a:r>
              <a:rPr lang="en-US" sz="1400" dirty="0">
                <a:solidFill>
                  <a:srgbClr val="000000"/>
                </a:solidFill>
                <a:latin typeface="Courier New" pitchFamily="49" charset="0"/>
                <a:cs typeface="Times New Roman" pitchFamily="18" charset="0"/>
              </a:rPr>
              <a:t>*Feb 17 17:14:06.546: OSPF: Send with youngest Key 1</a:t>
            </a:r>
          </a:p>
          <a:p>
            <a:pPr algn="l">
              <a:lnSpc>
                <a:spcPct val="100000"/>
              </a:lnSpc>
            </a:pPr>
            <a:r>
              <a:rPr lang="en-US" sz="1400" dirty="0">
                <a:solidFill>
                  <a:srgbClr val="000000"/>
                </a:solidFill>
                <a:latin typeface="Courier New" pitchFamily="49" charset="0"/>
                <a:cs typeface="Times New Roman" pitchFamily="18" charset="0"/>
              </a:rPr>
              <a:t>*Feb 17 17:14:06.562: OSPF: Rcv DBD from 10.2.2.2 on Serial0/0/1 seq 0x32F opt 0x52 flag 0x7 len 32  mtu 1500 state EXSTART</a:t>
            </a:r>
          </a:p>
          <a:p>
            <a:pPr algn="l">
              <a:lnSpc>
                <a:spcPct val="100000"/>
              </a:lnSpc>
            </a:pPr>
            <a:r>
              <a:rPr lang="en-US" sz="1400" dirty="0">
                <a:solidFill>
                  <a:srgbClr val="000000"/>
                </a:solidFill>
                <a:latin typeface="Courier New" pitchFamily="49" charset="0"/>
                <a:cs typeface="Times New Roman" pitchFamily="18" charset="0"/>
              </a:rPr>
              <a:t>*Feb 17 17:14:06.562: OSPF: NBR Negotiation Done. We are the SLAVE</a:t>
            </a:r>
          </a:p>
          <a:p>
            <a:pPr algn="l">
              <a:lnSpc>
                <a:spcPct val="100000"/>
              </a:lnSpc>
            </a:pPr>
            <a:r>
              <a:rPr lang="en-US" sz="1400" dirty="0">
                <a:solidFill>
                  <a:srgbClr val="000000"/>
                </a:solidFill>
                <a:latin typeface="Courier New" pitchFamily="49" charset="0"/>
                <a:cs typeface="Times New Roman" pitchFamily="18" charset="0"/>
              </a:rPr>
              <a:t>*Feb 17 17:14:06.562: OSPF: Send DBD to 10.2.2.2 on Serial0/0/1 seq 0x32F opt 0x52 flag 0x2 len 72</a:t>
            </a:r>
          </a:p>
          <a:p>
            <a:pPr algn="l">
              <a:lnSpc>
                <a:spcPct val="100000"/>
              </a:lnSpc>
            </a:pPr>
            <a:r>
              <a:rPr lang="en-US" sz="1400" dirty="0">
                <a:solidFill>
                  <a:srgbClr val="000000"/>
                </a:solidFill>
                <a:latin typeface="Courier New" pitchFamily="49" charset="0"/>
                <a:cs typeface="Times New Roman" pitchFamily="18" charset="0"/>
              </a:rPr>
              <a:t>*Feb 17 17:14:06.562: OSPF: Send with youngest Key 1</a:t>
            </a:r>
          </a:p>
          <a:p>
            <a:pPr algn="l">
              <a:lnSpc>
                <a:spcPct val="100000"/>
              </a:lnSpc>
            </a:pPr>
            <a:r>
              <a:rPr lang="en-US" sz="1400" dirty="0">
                <a:solidFill>
                  <a:srgbClr val="000000"/>
                </a:solidFill>
                <a:latin typeface="Courier New" pitchFamily="49" charset="0"/>
                <a:cs typeface="Times New Roman" pitchFamily="18" charset="0"/>
              </a:rPr>
              <a:t>&lt;output omitted&gt;</a:t>
            </a:r>
          </a:p>
          <a:p>
            <a:pPr algn="l">
              <a:lnSpc>
                <a:spcPct val="100000"/>
              </a:lnSpc>
            </a:pPr>
            <a:endParaRPr lang="en-US" sz="1400" dirty="0">
              <a:solidFill>
                <a:srgbClr val="000000"/>
              </a:solidFill>
              <a:latin typeface="Courier New" pitchFamily="49" charset="0"/>
              <a:cs typeface="Times New Roman" pitchFamily="18" charset="0"/>
            </a:endParaRPr>
          </a:p>
          <a:p>
            <a:pPr algn="l">
              <a:lnSpc>
                <a:spcPct val="100000"/>
              </a:lnSpc>
            </a:pPr>
            <a:r>
              <a:rPr lang="en-US" sz="1400" dirty="0">
                <a:solidFill>
                  <a:srgbClr val="000000"/>
                </a:solidFill>
                <a:latin typeface="Courier New" pitchFamily="49" charset="0"/>
                <a:cs typeface="Times New Roman" pitchFamily="18" charset="0"/>
              </a:rPr>
              <a:t>R1# </a:t>
            </a:r>
            <a:r>
              <a:rPr lang="en-US" sz="1400" b="1" dirty="0">
                <a:solidFill>
                  <a:srgbClr val="000000"/>
                </a:solidFill>
                <a:latin typeface="Courier New" pitchFamily="49" charset="0"/>
                <a:cs typeface="Times New Roman" pitchFamily="18" charset="0"/>
              </a:rPr>
              <a:t>show ip ospf neighbor</a:t>
            </a:r>
          </a:p>
          <a:p>
            <a:pPr algn="l">
              <a:lnSpc>
                <a:spcPct val="100000"/>
              </a:lnSpc>
            </a:pPr>
            <a:r>
              <a:rPr lang="en-US" sz="1400" dirty="0">
                <a:solidFill>
                  <a:srgbClr val="000000"/>
                </a:solidFill>
                <a:latin typeface="Courier New" pitchFamily="49" charset="0"/>
                <a:cs typeface="Times New Roman" pitchFamily="18" charset="0"/>
              </a:rPr>
              <a:t>Neighbor ID     Pri   State           Dead Time   Address         Interface</a:t>
            </a:r>
          </a:p>
          <a:p>
            <a:pPr algn="l">
              <a:lnSpc>
                <a:spcPct val="100000"/>
              </a:lnSpc>
            </a:pPr>
            <a:r>
              <a:rPr lang="en-US" sz="1400" dirty="0">
                <a:solidFill>
                  <a:srgbClr val="000000"/>
                </a:solidFill>
                <a:latin typeface="Courier New" pitchFamily="49" charset="0"/>
                <a:cs typeface="Times New Roman" pitchFamily="18" charset="0"/>
              </a:rPr>
              <a:t>10.2.2.2          0   FULL/  -        00:00:35    192.168.1.102   Serial0/0/1</a:t>
            </a:r>
          </a:p>
        </p:txBody>
      </p:sp>
    </p:spTree>
    <p:extLst>
      <p:ext uri="{BB962C8B-B14F-4D97-AF65-F5344CB8AC3E}">
        <p14:creationId xmlns:p14="http://schemas.microsoft.com/office/powerpoint/2010/main" val="2800352015"/>
      </p:ext>
    </p:extLst>
  </p:cSld>
  <p:clrMapOvr>
    <a:masterClrMapping/>
  </p:clrMapOvr>
  <p:transition/>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329939" y="3640188"/>
            <a:ext cx="7117643" cy="20884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7" name="Rectangle 6"/>
          <p:cNvSpPr/>
          <p:nvPr/>
        </p:nvSpPr>
        <p:spPr bwMode="auto">
          <a:xfrm>
            <a:off x="369450" y="4921477"/>
            <a:ext cx="7117643" cy="208847"/>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35522" name="Rectangle 2"/>
          <p:cNvSpPr>
            <a:spLocks noGrp="1" noChangeArrowheads="1"/>
          </p:cNvSpPr>
          <p:nvPr>
            <p:ph type="title"/>
          </p:nvPr>
        </p:nvSpPr>
        <p:spPr>
          <a:xfrm>
            <a:off x="268941" y="226484"/>
            <a:ext cx="8532159" cy="1539483"/>
          </a:xfrm>
        </p:spPr>
        <p:txBody>
          <a:bodyPr>
            <a:normAutofit/>
          </a:bodyPr>
          <a:lstStyle/>
          <a:p>
            <a:r>
              <a:rPr lang="en-US" sz="3600"/>
              <a:t>Troubleshooting MD5 Authentication</a:t>
            </a:r>
            <a:endParaRPr lang="en-US" sz="3600" dirty="0"/>
          </a:p>
        </p:txBody>
      </p:sp>
      <p:sp>
        <p:nvSpPr>
          <p:cNvPr id="13" name="Text Placeholder 12"/>
          <p:cNvSpPr>
            <a:spLocks noGrp="1"/>
          </p:cNvSpPr>
          <p:nvPr>
            <p:ph type="body" sz="quarter" idx="10"/>
          </p:nvPr>
        </p:nvSpPr>
        <p:spPr>
          <a:xfrm>
            <a:off x="279399" y="2953338"/>
            <a:ext cx="8531114" cy="2800918"/>
          </a:xfrm>
        </p:spPr>
        <p:txBody>
          <a:bodyPr/>
          <a:lstStyle/>
          <a:p>
            <a:r>
              <a:rPr lang="en-US" dirty="0">
                <a:solidFill>
                  <a:srgbClr val="000000"/>
                </a:solidFill>
              </a:rPr>
              <a:t>R1#</a:t>
            </a:r>
          </a:p>
          <a:p>
            <a:r>
              <a:rPr lang="en-US" dirty="0">
                <a:solidFill>
                  <a:srgbClr val="000000"/>
                </a:solidFill>
              </a:rPr>
              <a:t>*Feb 17 17:56:16.530: OSPF: Send with youngest Key 1</a:t>
            </a:r>
          </a:p>
          <a:p>
            <a:r>
              <a:rPr lang="en-US" dirty="0">
                <a:solidFill>
                  <a:srgbClr val="000000"/>
                </a:solidFill>
              </a:rPr>
              <a:t>*Feb 17 17:56:26.502: OSPF: </a:t>
            </a:r>
            <a:r>
              <a:rPr lang="en-US" dirty="0" err="1">
                <a:solidFill>
                  <a:srgbClr val="000000"/>
                </a:solidFill>
              </a:rPr>
              <a:t>Rcv</a:t>
            </a:r>
            <a:r>
              <a:rPr lang="en-US" dirty="0">
                <a:solidFill>
                  <a:srgbClr val="000000"/>
                </a:solidFill>
              </a:rPr>
              <a:t> </a:t>
            </a:r>
            <a:r>
              <a:rPr lang="en-US" dirty="0" err="1">
                <a:solidFill>
                  <a:srgbClr val="000000"/>
                </a:solidFill>
              </a:rPr>
              <a:t>pkt</a:t>
            </a:r>
            <a:r>
              <a:rPr lang="en-US" dirty="0">
                <a:solidFill>
                  <a:srgbClr val="000000"/>
                </a:solidFill>
              </a:rPr>
              <a:t> from 192.168.1.102, Serial0/0/1 : Mismatch Authentication Key - No message digest key 2 on interface</a:t>
            </a:r>
          </a:p>
          <a:p>
            <a:r>
              <a:rPr lang="en-US" dirty="0">
                <a:solidFill>
                  <a:srgbClr val="000000"/>
                </a:solidFill>
              </a:rPr>
              <a:t>*Feb 17 17:56:26.530: OSPF: Send with youngest Key 1</a:t>
            </a:r>
          </a:p>
          <a:p>
            <a:endParaRPr lang="en-US" dirty="0">
              <a:solidFill>
                <a:srgbClr val="000000"/>
              </a:solidFill>
            </a:endParaRPr>
          </a:p>
          <a:p>
            <a:r>
              <a:rPr lang="en-US" dirty="0">
                <a:solidFill>
                  <a:srgbClr val="000000"/>
                </a:solidFill>
              </a:rPr>
              <a:t>R2#</a:t>
            </a:r>
          </a:p>
          <a:p>
            <a:r>
              <a:rPr lang="en-US" dirty="0">
                <a:solidFill>
                  <a:srgbClr val="000000"/>
                </a:solidFill>
              </a:rPr>
              <a:t>*Feb 17 17:55:28.226: OSPF: Send with youngest Key 2</a:t>
            </a:r>
          </a:p>
          <a:p>
            <a:r>
              <a:rPr lang="en-US" dirty="0">
                <a:solidFill>
                  <a:srgbClr val="000000"/>
                </a:solidFill>
              </a:rPr>
              <a:t>*Feb 17 17:55:28.286: OSPF: </a:t>
            </a:r>
            <a:r>
              <a:rPr lang="en-US" dirty="0" err="1">
                <a:solidFill>
                  <a:srgbClr val="000000"/>
                </a:solidFill>
              </a:rPr>
              <a:t>Rcv</a:t>
            </a:r>
            <a:r>
              <a:rPr lang="en-US" dirty="0">
                <a:solidFill>
                  <a:srgbClr val="000000"/>
                </a:solidFill>
              </a:rPr>
              <a:t> </a:t>
            </a:r>
            <a:r>
              <a:rPr lang="en-US" dirty="0" err="1">
                <a:solidFill>
                  <a:srgbClr val="000000"/>
                </a:solidFill>
              </a:rPr>
              <a:t>pkt</a:t>
            </a:r>
            <a:r>
              <a:rPr lang="en-US" dirty="0">
                <a:solidFill>
                  <a:srgbClr val="000000"/>
                </a:solidFill>
              </a:rPr>
              <a:t> from 192.168.1.101, Serial0/0/1 : Mismatch Authentication Key - No message digest key 1 on interface</a:t>
            </a:r>
          </a:p>
          <a:p>
            <a:r>
              <a:rPr lang="en-US" dirty="0">
                <a:solidFill>
                  <a:srgbClr val="000000"/>
                </a:solidFill>
              </a:rPr>
              <a:t>*Feb 17 17:55:38.226: OSPF: Send with youngest Key 2</a:t>
            </a:r>
          </a:p>
          <a:p>
            <a:endParaRPr lang="en-US" dirty="0">
              <a:solidFill>
                <a:srgbClr val="000000"/>
              </a:solidFill>
            </a:endParaRPr>
          </a:p>
        </p:txBody>
      </p:sp>
      <p:sp>
        <p:nvSpPr>
          <p:cNvPr id="14" name="Content Placeholder 13"/>
          <p:cNvSpPr>
            <a:spLocks noGrp="1"/>
          </p:cNvSpPr>
          <p:nvPr>
            <p:ph sz="quarter" idx="11"/>
          </p:nvPr>
        </p:nvSpPr>
        <p:spPr>
          <a:xfrm>
            <a:off x="279400" y="2168031"/>
            <a:ext cx="8520113" cy="687798"/>
          </a:xfrm>
        </p:spPr>
        <p:txBody>
          <a:bodyPr>
            <a:normAutofit fontScale="92500" lnSpcReduction="20000"/>
          </a:bodyPr>
          <a:lstStyle/>
          <a:p>
            <a:r>
              <a:rPr lang="en-US">
                <a:solidFill>
                  <a:srgbClr val="000000"/>
                </a:solidFill>
              </a:rPr>
              <a:t>MD5 authentication on both R1 and R2, but R1 has key 1 and R2 has key 2, both with the same passwords:</a:t>
            </a:r>
          </a:p>
        </p:txBody>
      </p:sp>
    </p:spTree>
    <p:extLst>
      <p:ext uri="{BB962C8B-B14F-4D97-AF65-F5344CB8AC3E}">
        <p14:creationId xmlns:p14="http://schemas.microsoft.com/office/powerpoint/2010/main" val="1890898747"/>
      </p:ext>
    </p:extLst>
  </p:cSld>
  <p:clrMapOvr>
    <a:masterClrMapping/>
  </p:clrMapOvr>
  <p:transition/>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sz="3600" dirty="0"/>
              <a:t> Summary</a:t>
            </a:r>
          </a:p>
        </p:txBody>
      </p:sp>
      <p:sp>
        <p:nvSpPr>
          <p:cNvPr id="5" name="Content Placeholder 4"/>
          <p:cNvSpPr>
            <a:spLocks noGrp="1"/>
          </p:cNvSpPr>
          <p:nvPr>
            <p:ph idx="1"/>
          </p:nvPr>
        </p:nvSpPr>
        <p:spPr/>
        <p:txBody>
          <a:bodyPr>
            <a:normAutofit fontScale="92500" lnSpcReduction="20000"/>
          </a:bodyPr>
          <a:lstStyle/>
          <a:p>
            <a:pPr>
              <a:buNone/>
            </a:pPr>
            <a:r>
              <a:rPr lang="en-US" sz="2000" dirty="0">
                <a:solidFill>
                  <a:srgbClr val="000000"/>
                </a:solidFill>
              </a:rPr>
              <a:t>The chapter focused on the following topics:</a:t>
            </a:r>
          </a:p>
          <a:p>
            <a:r>
              <a:rPr lang="en-US" sz="2000" dirty="0">
                <a:solidFill>
                  <a:srgbClr val="000000"/>
                </a:solidFill>
              </a:rPr>
              <a:t>Characteristics of link-state routing protocols. </a:t>
            </a:r>
          </a:p>
          <a:p>
            <a:r>
              <a:rPr lang="en-US" sz="2000" dirty="0">
                <a:solidFill>
                  <a:srgbClr val="000000"/>
                </a:solidFill>
              </a:rPr>
              <a:t>OSPF's two-tier hierarchical area structure, with a backbone area 0 and regular areas. </a:t>
            </a:r>
          </a:p>
          <a:p>
            <a:r>
              <a:rPr lang="en-US" sz="2000" dirty="0">
                <a:solidFill>
                  <a:srgbClr val="000000"/>
                </a:solidFill>
              </a:rPr>
              <a:t>How OSPF routers use the Hello protocol to build adjacencies.</a:t>
            </a:r>
          </a:p>
          <a:p>
            <a:r>
              <a:rPr lang="en-US" sz="2000" dirty="0">
                <a:solidFill>
                  <a:srgbClr val="000000"/>
                </a:solidFill>
              </a:rPr>
              <a:t>The OSPF metric calculation, which is based on the link bandwidth. </a:t>
            </a:r>
          </a:p>
          <a:p>
            <a:r>
              <a:rPr lang="en-US" sz="2000" dirty="0">
                <a:solidFill>
                  <a:srgbClr val="000000"/>
                </a:solidFill>
              </a:rPr>
              <a:t>The five types of OSPF packets—hello, DBD, LSR, LSU, and </a:t>
            </a:r>
            <a:r>
              <a:rPr lang="en-US" sz="2000" dirty="0" err="1">
                <a:solidFill>
                  <a:srgbClr val="000000"/>
                </a:solidFill>
              </a:rPr>
              <a:t>LSAck</a:t>
            </a:r>
            <a:r>
              <a:rPr lang="en-US" sz="2000" dirty="0">
                <a:solidFill>
                  <a:srgbClr val="000000"/>
                </a:solidFill>
              </a:rPr>
              <a:t>. </a:t>
            </a:r>
          </a:p>
          <a:p>
            <a:r>
              <a:rPr lang="en-US" sz="2000" dirty="0">
                <a:solidFill>
                  <a:srgbClr val="000000"/>
                </a:solidFill>
              </a:rPr>
              <a:t>The neighbor states that OSPF interfaces may pass through: down, </a:t>
            </a:r>
            <a:r>
              <a:rPr lang="en-US" sz="2000" dirty="0" err="1">
                <a:solidFill>
                  <a:srgbClr val="000000"/>
                </a:solidFill>
              </a:rPr>
              <a:t>init</a:t>
            </a:r>
            <a:r>
              <a:rPr lang="en-US" sz="2000" dirty="0">
                <a:solidFill>
                  <a:srgbClr val="000000"/>
                </a:solidFill>
              </a:rPr>
              <a:t>, two-way, </a:t>
            </a:r>
            <a:r>
              <a:rPr lang="en-US" sz="2000" dirty="0" err="1">
                <a:solidFill>
                  <a:srgbClr val="000000"/>
                </a:solidFill>
              </a:rPr>
              <a:t>exstart</a:t>
            </a:r>
            <a:r>
              <a:rPr lang="en-US" sz="2000" dirty="0">
                <a:solidFill>
                  <a:srgbClr val="000000"/>
                </a:solidFill>
              </a:rPr>
              <a:t>, exchange, loading, and full.</a:t>
            </a:r>
          </a:p>
        </p:txBody>
      </p:sp>
    </p:spTree>
    <p:extLst>
      <p:ext uri="{BB962C8B-B14F-4D97-AF65-F5344CB8AC3E}">
        <p14:creationId xmlns:p14="http://schemas.microsoft.com/office/powerpoint/2010/main" val="2721534670"/>
      </p:ext>
    </p:extLst>
  </p:cSld>
  <p:clrMapOvr>
    <a:masterClrMapping/>
  </p:clrMapOvr>
  <p:transition spd="med"/>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dirty="0"/>
              <a:t>Summary (cont.)</a:t>
            </a:r>
          </a:p>
        </p:txBody>
      </p:sp>
      <p:sp>
        <p:nvSpPr>
          <p:cNvPr id="5" name="Content Placeholder 4"/>
          <p:cNvSpPr>
            <a:spLocks noGrp="1"/>
          </p:cNvSpPr>
          <p:nvPr>
            <p:ph idx="1"/>
          </p:nvPr>
        </p:nvSpPr>
        <p:spPr/>
        <p:txBody>
          <a:bodyPr>
            <a:normAutofit fontScale="92500" lnSpcReduction="20000"/>
          </a:bodyPr>
          <a:lstStyle/>
          <a:p>
            <a:r>
              <a:rPr lang="en-US" sz="2000" dirty="0">
                <a:solidFill>
                  <a:srgbClr val="000000"/>
                </a:solidFill>
              </a:rPr>
              <a:t>The five fields in the hello packet must match on neighboring routers: hello interval, dead interval, area id, authentication password, and stub area flag.</a:t>
            </a:r>
          </a:p>
          <a:p>
            <a:r>
              <a:rPr lang="en-US" sz="2000" dirty="0">
                <a:solidFill>
                  <a:srgbClr val="000000"/>
                </a:solidFill>
              </a:rPr>
              <a:t>Planning OSPF implementations, including the IP addressing, network topology, and OSPF areas. </a:t>
            </a:r>
          </a:p>
          <a:p>
            <a:r>
              <a:rPr lang="en-US" sz="2000" dirty="0">
                <a:solidFill>
                  <a:srgbClr val="000000"/>
                </a:solidFill>
              </a:rPr>
              <a:t>Basic OSPF configuration commands including:</a:t>
            </a:r>
          </a:p>
          <a:p>
            <a:pPr lvl="1"/>
            <a:r>
              <a:rPr lang="en-US" b="1" dirty="0">
                <a:solidFill>
                  <a:srgbClr val="000000"/>
                </a:solidFill>
                <a:latin typeface="Courier New" pitchFamily="49" charset="0"/>
                <a:cs typeface="Courier New" pitchFamily="49" charset="0"/>
              </a:rPr>
              <a:t>router ospf </a:t>
            </a:r>
            <a:r>
              <a:rPr lang="en-US" i="1" dirty="0">
                <a:solidFill>
                  <a:srgbClr val="000000"/>
                </a:solidFill>
                <a:latin typeface="Courier New" pitchFamily="49" charset="0"/>
                <a:cs typeface="Courier New" pitchFamily="49" charset="0"/>
              </a:rPr>
              <a:t>process-id </a:t>
            </a:r>
            <a:r>
              <a:rPr lang="en-US" dirty="0">
                <a:solidFill>
                  <a:srgbClr val="000000"/>
                </a:solidFill>
              </a:rPr>
              <a:t>global configuration command</a:t>
            </a:r>
          </a:p>
          <a:p>
            <a:pPr lvl="1"/>
            <a:r>
              <a:rPr lang="en-US" b="1" dirty="0">
                <a:solidFill>
                  <a:srgbClr val="000000"/>
                </a:solidFill>
                <a:latin typeface="Courier New" pitchFamily="49" charset="0"/>
                <a:cs typeface="Courier New" pitchFamily="49" charset="0"/>
              </a:rPr>
              <a:t>network </a:t>
            </a:r>
            <a:r>
              <a:rPr lang="en-US" i="1" dirty="0">
                <a:solidFill>
                  <a:srgbClr val="000000"/>
                </a:solidFill>
                <a:latin typeface="Courier New" pitchFamily="49" charset="0"/>
                <a:cs typeface="Courier New" pitchFamily="49" charset="0"/>
              </a:rPr>
              <a:t>ip-address</a:t>
            </a:r>
            <a:r>
              <a:rPr lang="en-US" dirty="0">
                <a:solidFill>
                  <a:srgbClr val="000000"/>
                </a:solidFill>
                <a:latin typeface="Courier New" pitchFamily="49" charset="0"/>
                <a:cs typeface="Courier New" pitchFamily="49" charset="0"/>
              </a:rPr>
              <a:t> </a:t>
            </a:r>
            <a:r>
              <a:rPr lang="en-US" i="1" dirty="0">
                <a:solidFill>
                  <a:srgbClr val="000000"/>
                </a:solidFill>
                <a:latin typeface="Courier New" pitchFamily="49" charset="0"/>
                <a:cs typeface="Courier New" pitchFamily="49" charset="0"/>
              </a:rPr>
              <a:t>wildcard-mask </a:t>
            </a:r>
            <a:r>
              <a:rPr lang="en-US" b="1" dirty="0">
                <a:solidFill>
                  <a:srgbClr val="000000"/>
                </a:solidFill>
                <a:latin typeface="Courier New" pitchFamily="49" charset="0"/>
                <a:cs typeface="Courier New" pitchFamily="49" charset="0"/>
              </a:rPr>
              <a:t>area</a:t>
            </a:r>
            <a:r>
              <a:rPr lang="en-US" dirty="0">
                <a:solidFill>
                  <a:srgbClr val="000000"/>
                </a:solidFill>
                <a:latin typeface="Courier New" pitchFamily="49" charset="0"/>
                <a:cs typeface="Courier New" pitchFamily="49" charset="0"/>
              </a:rPr>
              <a:t> </a:t>
            </a:r>
            <a:r>
              <a:rPr lang="en-US" i="1" dirty="0" err="1">
                <a:solidFill>
                  <a:srgbClr val="000000"/>
                </a:solidFill>
                <a:latin typeface="Courier New" pitchFamily="49" charset="0"/>
                <a:cs typeface="Courier New" pitchFamily="49" charset="0"/>
              </a:rPr>
              <a:t>area</a:t>
            </a:r>
            <a:r>
              <a:rPr lang="en-US" i="1" dirty="0">
                <a:solidFill>
                  <a:srgbClr val="000000"/>
                </a:solidFill>
                <a:latin typeface="Courier New" pitchFamily="49" charset="0"/>
                <a:cs typeface="Courier New" pitchFamily="49" charset="0"/>
              </a:rPr>
              <a:t>-id </a:t>
            </a:r>
            <a:r>
              <a:rPr lang="en-US" dirty="0">
                <a:solidFill>
                  <a:srgbClr val="000000"/>
                </a:solidFill>
              </a:rPr>
              <a:t>interface configuration command</a:t>
            </a:r>
          </a:p>
          <a:p>
            <a:pPr lvl="1"/>
            <a:r>
              <a:rPr lang="en-US" b="1" dirty="0">
                <a:solidFill>
                  <a:srgbClr val="000000"/>
                </a:solidFill>
                <a:latin typeface="Courier New" pitchFamily="49" charset="0"/>
                <a:cs typeface="Courier New" pitchFamily="49" charset="0"/>
              </a:rPr>
              <a:t>ip ospf </a:t>
            </a:r>
            <a:r>
              <a:rPr lang="en-US" i="1" dirty="0">
                <a:solidFill>
                  <a:srgbClr val="000000"/>
                </a:solidFill>
                <a:latin typeface="Courier New" pitchFamily="49" charset="0"/>
                <a:cs typeface="Courier New" pitchFamily="49" charset="0"/>
              </a:rPr>
              <a:t>process-id</a:t>
            </a:r>
            <a:r>
              <a:rPr lang="en-US" b="1" i="1" dirty="0">
                <a:solidFill>
                  <a:srgbClr val="000000"/>
                </a:solidFill>
                <a:latin typeface="Courier New" pitchFamily="49" charset="0"/>
                <a:cs typeface="Courier New" pitchFamily="49" charset="0"/>
              </a:rPr>
              <a:t> </a:t>
            </a:r>
            <a:r>
              <a:rPr lang="en-US" b="1" dirty="0">
                <a:solidFill>
                  <a:srgbClr val="000000"/>
                </a:solidFill>
                <a:latin typeface="Courier New" pitchFamily="49" charset="0"/>
                <a:cs typeface="Courier New" pitchFamily="49" charset="0"/>
              </a:rPr>
              <a:t>area </a:t>
            </a:r>
            <a:r>
              <a:rPr lang="en-US" i="1" dirty="0" err="1">
                <a:solidFill>
                  <a:srgbClr val="000000"/>
                </a:solidFill>
                <a:latin typeface="Courier New" pitchFamily="49" charset="0"/>
                <a:cs typeface="Courier New" pitchFamily="49" charset="0"/>
              </a:rPr>
              <a:t>area</a:t>
            </a:r>
            <a:r>
              <a:rPr lang="en-US" i="1" dirty="0">
                <a:solidFill>
                  <a:srgbClr val="000000"/>
                </a:solidFill>
                <a:latin typeface="Courier New" pitchFamily="49" charset="0"/>
                <a:cs typeface="Courier New" pitchFamily="49" charset="0"/>
              </a:rPr>
              <a:t>-id</a:t>
            </a:r>
            <a:r>
              <a:rPr lang="en-US" b="1" i="1" dirty="0">
                <a:solidFill>
                  <a:srgbClr val="000000"/>
                </a:solidFill>
                <a:latin typeface="Courier New" pitchFamily="49" charset="0"/>
                <a:cs typeface="Courier New" pitchFamily="49" charset="0"/>
              </a:rPr>
              <a:t> </a:t>
            </a:r>
            <a:r>
              <a:rPr lang="en-US" dirty="0">
                <a:solidFill>
                  <a:srgbClr val="000000"/>
                </a:solidFill>
                <a:latin typeface="Courier New" pitchFamily="49" charset="0"/>
                <a:cs typeface="Courier New" pitchFamily="49" charset="0"/>
              </a:rPr>
              <a:t>[</a:t>
            </a:r>
            <a:r>
              <a:rPr lang="en-US" b="1" dirty="0" err="1">
                <a:solidFill>
                  <a:srgbClr val="000000"/>
                </a:solidFill>
                <a:latin typeface="Courier New" pitchFamily="49" charset="0"/>
                <a:cs typeface="Courier New" pitchFamily="49" charset="0"/>
              </a:rPr>
              <a:t>secondaries</a:t>
            </a:r>
            <a:r>
              <a:rPr lang="en-US" b="1" dirty="0">
                <a:solidFill>
                  <a:srgbClr val="000000"/>
                </a:solidFill>
                <a:latin typeface="Courier New" pitchFamily="49" charset="0"/>
                <a:cs typeface="Courier New" pitchFamily="49" charset="0"/>
              </a:rPr>
              <a:t> none</a:t>
            </a:r>
            <a:r>
              <a:rPr lang="en-US" dirty="0">
                <a:solidFill>
                  <a:srgbClr val="000000"/>
                </a:solidFill>
                <a:latin typeface="Courier New" pitchFamily="49" charset="0"/>
                <a:cs typeface="Courier New" pitchFamily="49" charset="0"/>
              </a:rPr>
              <a:t>] </a:t>
            </a:r>
            <a:r>
              <a:rPr lang="en-US" dirty="0">
                <a:solidFill>
                  <a:srgbClr val="000000"/>
                </a:solidFill>
              </a:rPr>
              <a:t>interface configuration command</a:t>
            </a:r>
          </a:p>
          <a:p>
            <a:pPr lvl="1"/>
            <a:r>
              <a:rPr lang="en-US" b="1" dirty="0">
                <a:solidFill>
                  <a:srgbClr val="000000"/>
                </a:solidFill>
                <a:latin typeface="Courier New" pitchFamily="49" charset="0"/>
                <a:cs typeface="Courier New" pitchFamily="49" charset="0"/>
              </a:rPr>
              <a:t>bandwidth </a:t>
            </a:r>
            <a:r>
              <a:rPr lang="en-US" i="1" dirty="0">
                <a:solidFill>
                  <a:srgbClr val="000000"/>
                </a:solidFill>
                <a:latin typeface="Courier New" pitchFamily="49" charset="0"/>
                <a:cs typeface="Courier New" pitchFamily="49" charset="0"/>
              </a:rPr>
              <a:t>kilobits</a:t>
            </a:r>
            <a:r>
              <a:rPr lang="en-US" b="1" i="1" dirty="0">
                <a:solidFill>
                  <a:srgbClr val="000000"/>
                </a:solidFill>
                <a:latin typeface="Courier New" pitchFamily="49" charset="0"/>
                <a:cs typeface="Courier New" pitchFamily="49" charset="0"/>
              </a:rPr>
              <a:t> </a:t>
            </a:r>
            <a:r>
              <a:rPr lang="en-US" dirty="0">
                <a:solidFill>
                  <a:srgbClr val="000000"/>
                </a:solidFill>
              </a:rPr>
              <a:t>interface configuration command</a:t>
            </a:r>
          </a:p>
          <a:p>
            <a:pPr lvl="1"/>
            <a:r>
              <a:rPr lang="en-US" b="1" dirty="0">
                <a:solidFill>
                  <a:srgbClr val="000000"/>
                </a:solidFill>
                <a:latin typeface="Courier New" pitchFamily="49" charset="0"/>
                <a:cs typeface="Courier New" pitchFamily="49" charset="0"/>
              </a:rPr>
              <a:t>router-id</a:t>
            </a:r>
            <a:r>
              <a:rPr lang="en-US" dirty="0">
                <a:solidFill>
                  <a:srgbClr val="000000"/>
                </a:solidFill>
                <a:latin typeface="Courier New" pitchFamily="49" charset="0"/>
                <a:cs typeface="Courier New" pitchFamily="49" charset="0"/>
              </a:rPr>
              <a:t> </a:t>
            </a:r>
            <a:r>
              <a:rPr lang="en-US" i="1" dirty="0">
                <a:solidFill>
                  <a:srgbClr val="000000"/>
                </a:solidFill>
                <a:latin typeface="Courier New" pitchFamily="49" charset="0"/>
                <a:cs typeface="Courier New" pitchFamily="49" charset="0"/>
              </a:rPr>
              <a:t>ip-address</a:t>
            </a:r>
            <a:r>
              <a:rPr lang="en-US" b="1" dirty="0">
                <a:solidFill>
                  <a:srgbClr val="000000"/>
                </a:solidFill>
                <a:latin typeface="Courier New" pitchFamily="49" charset="0"/>
                <a:cs typeface="Courier New" pitchFamily="49" charset="0"/>
              </a:rPr>
              <a:t> </a:t>
            </a:r>
            <a:r>
              <a:rPr lang="en-US" dirty="0">
                <a:solidFill>
                  <a:srgbClr val="000000"/>
                </a:solidFill>
              </a:rPr>
              <a:t>router configuration command</a:t>
            </a:r>
          </a:p>
          <a:p>
            <a:endParaRPr lang="en-US" sz="2000" dirty="0">
              <a:solidFill>
                <a:srgbClr val="000000"/>
              </a:solidFill>
            </a:endParaRPr>
          </a:p>
        </p:txBody>
      </p:sp>
    </p:spTree>
    <p:extLst>
      <p:ext uri="{BB962C8B-B14F-4D97-AF65-F5344CB8AC3E}">
        <p14:creationId xmlns:p14="http://schemas.microsoft.com/office/powerpoint/2010/main" val="2211398160"/>
      </p:ext>
    </p:extLst>
  </p:cSld>
  <p:clrMapOvr>
    <a:masterClrMapping/>
  </p:clrMapOvr>
  <p:transition spd="med"/>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sz="3200" dirty="0"/>
              <a:t>Summary (cont.)</a:t>
            </a:r>
          </a:p>
        </p:txBody>
      </p:sp>
      <p:sp>
        <p:nvSpPr>
          <p:cNvPr id="5" name="Content Placeholder 4"/>
          <p:cNvSpPr>
            <a:spLocks noGrp="1"/>
          </p:cNvSpPr>
          <p:nvPr>
            <p:ph idx="1"/>
          </p:nvPr>
        </p:nvSpPr>
        <p:spPr/>
        <p:txBody>
          <a:bodyPr>
            <a:normAutofit/>
          </a:bodyPr>
          <a:lstStyle/>
          <a:p>
            <a:r>
              <a:rPr lang="en-US" sz="2000" dirty="0">
                <a:solidFill>
                  <a:srgbClr val="000000"/>
                </a:solidFill>
              </a:rPr>
              <a:t>Commands for verifying OSPF operation:</a:t>
            </a:r>
          </a:p>
          <a:p>
            <a:pPr lvl="1"/>
            <a:r>
              <a:rPr lang="en-US" sz="1800" b="1" dirty="0">
                <a:solidFill>
                  <a:srgbClr val="000000"/>
                </a:solidFill>
                <a:latin typeface="Courier New" pitchFamily="49" charset="0"/>
                <a:cs typeface="Courier New" pitchFamily="49" charset="0"/>
              </a:rPr>
              <a:t>show ip protocols</a:t>
            </a:r>
          </a:p>
          <a:p>
            <a:pPr lvl="1"/>
            <a:r>
              <a:rPr lang="en-US" sz="1800" b="1" dirty="0">
                <a:solidFill>
                  <a:srgbClr val="000000"/>
                </a:solidFill>
                <a:latin typeface="Courier New" pitchFamily="49" charset="0"/>
                <a:cs typeface="Courier New" pitchFamily="49" charset="0"/>
              </a:rPr>
              <a:t>show ip ospf neighbor</a:t>
            </a:r>
          </a:p>
          <a:p>
            <a:pPr lvl="1"/>
            <a:r>
              <a:rPr lang="en-US" sz="1800" b="1" dirty="0">
                <a:solidFill>
                  <a:srgbClr val="000000"/>
                </a:solidFill>
                <a:latin typeface="Courier New" pitchFamily="49" charset="0"/>
                <a:cs typeface="Courier New" pitchFamily="49" charset="0"/>
              </a:rPr>
              <a:t>show ip route</a:t>
            </a:r>
          </a:p>
          <a:p>
            <a:pPr lvl="1"/>
            <a:r>
              <a:rPr lang="en-US" sz="1800" b="1" dirty="0">
                <a:solidFill>
                  <a:srgbClr val="000000"/>
                </a:solidFill>
                <a:latin typeface="Courier New" pitchFamily="49" charset="0"/>
                <a:cs typeface="Courier New" pitchFamily="49" charset="0"/>
              </a:rPr>
              <a:t>show ip route ospf</a:t>
            </a:r>
          </a:p>
          <a:p>
            <a:pPr lvl="1"/>
            <a:r>
              <a:rPr lang="en-US" sz="1800" b="1" dirty="0">
                <a:solidFill>
                  <a:srgbClr val="000000"/>
                </a:solidFill>
                <a:latin typeface="Courier New" pitchFamily="49" charset="0"/>
                <a:cs typeface="Courier New" pitchFamily="49" charset="0"/>
              </a:rPr>
              <a:t>show ip ospf interface</a:t>
            </a:r>
          </a:p>
          <a:p>
            <a:pPr lvl="1"/>
            <a:r>
              <a:rPr lang="en-US" sz="1800" b="1" dirty="0">
                <a:solidFill>
                  <a:srgbClr val="000000"/>
                </a:solidFill>
                <a:latin typeface="Courier New" pitchFamily="49" charset="0"/>
                <a:cs typeface="Courier New" pitchFamily="49" charset="0"/>
              </a:rPr>
              <a:t>show ip ospf </a:t>
            </a:r>
          </a:p>
          <a:p>
            <a:pPr lvl="1"/>
            <a:r>
              <a:rPr lang="en-US" sz="1800" b="1" dirty="0">
                <a:solidFill>
                  <a:srgbClr val="000000"/>
                </a:solidFill>
                <a:latin typeface="Courier New" pitchFamily="49" charset="0"/>
                <a:cs typeface="Courier New" pitchFamily="49" charset="0"/>
              </a:rPr>
              <a:t>debug ip ospf events</a:t>
            </a:r>
          </a:p>
          <a:p>
            <a:pPr lvl="1"/>
            <a:r>
              <a:rPr lang="en-US" sz="1800" b="1" dirty="0">
                <a:solidFill>
                  <a:srgbClr val="000000"/>
                </a:solidFill>
                <a:latin typeface="Courier New" pitchFamily="49" charset="0"/>
                <a:cs typeface="Courier New" pitchFamily="49" charset="0"/>
              </a:rPr>
              <a:t>debug ip ospf adj</a:t>
            </a:r>
          </a:p>
          <a:p>
            <a:pPr lvl="1"/>
            <a:r>
              <a:rPr lang="en-US" sz="1800" b="1" dirty="0">
                <a:solidFill>
                  <a:srgbClr val="000000"/>
                </a:solidFill>
                <a:latin typeface="Courier New" pitchFamily="49" charset="0"/>
                <a:cs typeface="Courier New" pitchFamily="49" charset="0"/>
              </a:rPr>
              <a:t>debug ip </a:t>
            </a:r>
            <a:r>
              <a:rPr lang="en-US" sz="1800" b="1" dirty="0" err="1">
                <a:solidFill>
                  <a:srgbClr val="000000"/>
                </a:solidFill>
                <a:latin typeface="Courier New" pitchFamily="49" charset="0"/>
                <a:cs typeface="Courier New" pitchFamily="49" charset="0"/>
              </a:rPr>
              <a:t>ospf</a:t>
            </a:r>
            <a:r>
              <a:rPr lang="en-US" sz="1800" b="1" dirty="0">
                <a:solidFill>
                  <a:srgbClr val="000000"/>
                </a:solidFill>
                <a:latin typeface="Courier New" pitchFamily="49" charset="0"/>
                <a:cs typeface="Courier New" pitchFamily="49" charset="0"/>
              </a:rPr>
              <a:t> packet</a:t>
            </a:r>
            <a:endParaRPr lang="en-US" sz="1800" dirty="0">
              <a:solidFill>
                <a:srgbClr val="000000"/>
              </a:solidFill>
            </a:endParaRPr>
          </a:p>
          <a:p>
            <a:endParaRPr lang="en-US" sz="1800" dirty="0">
              <a:solidFill>
                <a:srgbClr val="000000"/>
              </a:solidFill>
            </a:endParaRPr>
          </a:p>
          <a:p>
            <a:endParaRPr lang="en-US" sz="1800" dirty="0">
              <a:solidFill>
                <a:srgbClr val="000000"/>
              </a:solidFill>
            </a:endParaRPr>
          </a:p>
        </p:txBody>
      </p:sp>
    </p:spTree>
    <p:extLst>
      <p:ext uri="{BB962C8B-B14F-4D97-AF65-F5344CB8AC3E}">
        <p14:creationId xmlns:p14="http://schemas.microsoft.com/office/powerpoint/2010/main" val="1739895741"/>
      </p:ext>
    </p:extLst>
  </p:cSld>
  <p:clrMapOvr>
    <a:masterClrMapping/>
  </p:clrMapOvr>
  <p:transition spd="med"/>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US" sz="3200" dirty="0"/>
              <a:t>Summary (cont.)</a:t>
            </a:r>
          </a:p>
        </p:txBody>
      </p:sp>
      <p:sp>
        <p:nvSpPr>
          <p:cNvPr id="5" name="Content Placeholder 4"/>
          <p:cNvSpPr>
            <a:spLocks noGrp="1"/>
          </p:cNvSpPr>
          <p:nvPr>
            <p:ph idx="1"/>
          </p:nvPr>
        </p:nvSpPr>
        <p:spPr/>
        <p:txBody>
          <a:bodyPr>
            <a:noAutofit/>
          </a:bodyPr>
          <a:lstStyle/>
          <a:p>
            <a:r>
              <a:rPr lang="en-US" sz="2000" dirty="0">
                <a:solidFill>
                  <a:srgbClr val="000000"/>
                </a:solidFill>
              </a:rPr>
              <a:t>How the OSPF router ID is selected with the</a:t>
            </a:r>
            <a:r>
              <a:rPr lang="en-US" sz="2000" i="1" dirty="0">
                <a:solidFill>
                  <a:srgbClr val="000000"/>
                </a:solidFill>
                <a:latin typeface="Courier New" pitchFamily="49" charset="0"/>
                <a:cs typeface="Courier New" pitchFamily="49" charset="0"/>
              </a:rPr>
              <a:t> </a:t>
            </a:r>
            <a:r>
              <a:rPr lang="en-US" sz="2000" b="1" dirty="0">
                <a:solidFill>
                  <a:srgbClr val="000000"/>
                </a:solidFill>
                <a:latin typeface="Courier New" pitchFamily="49" charset="0"/>
                <a:cs typeface="Courier New" pitchFamily="49" charset="0"/>
              </a:rPr>
              <a:t>router-id</a:t>
            </a:r>
            <a:r>
              <a:rPr lang="en-US" sz="2000" i="1" dirty="0">
                <a:solidFill>
                  <a:srgbClr val="000000"/>
                </a:solidFill>
                <a:latin typeface="Courier New" pitchFamily="49" charset="0"/>
                <a:cs typeface="Courier New" pitchFamily="49" charset="0"/>
              </a:rPr>
              <a:t> ip-address</a:t>
            </a:r>
            <a:r>
              <a:rPr lang="en-US" sz="2000" dirty="0">
                <a:solidFill>
                  <a:srgbClr val="000000"/>
                </a:solidFill>
              </a:rPr>
              <a:t> router configuration command, the highest IP address on any active loopback interface, or the highest IP address of any active physical interface when OSPF starts.</a:t>
            </a:r>
          </a:p>
          <a:p>
            <a:r>
              <a:rPr lang="en-US" sz="2000" dirty="0">
                <a:solidFill>
                  <a:srgbClr val="000000"/>
                </a:solidFill>
              </a:rPr>
              <a:t>The three types of networks defined by OSPF: point-to-point, broadcast, and NBMA. </a:t>
            </a:r>
          </a:p>
          <a:p>
            <a:r>
              <a:rPr lang="en-US" sz="2000" dirty="0">
                <a:solidFill>
                  <a:srgbClr val="000000"/>
                </a:solidFill>
              </a:rPr>
              <a:t>How a DR and BDR are selected.</a:t>
            </a:r>
          </a:p>
          <a:p>
            <a:endParaRPr lang="en-US" sz="1800" dirty="0">
              <a:solidFill>
                <a:srgbClr val="000000"/>
              </a:solidFill>
            </a:endParaRPr>
          </a:p>
          <a:p>
            <a:endParaRPr lang="en-US" sz="1800" dirty="0">
              <a:solidFill>
                <a:srgbClr val="000000"/>
              </a:solidFill>
            </a:endParaRPr>
          </a:p>
          <a:p>
            <a:endParaRPr lang="en-US" sz="1800" dirty="0">
              <a:solidFill>
                <a:srgbClr val="000000"/>
              </a:solidFill>
            </a:endParaRPr>
          </a:p>
        </p:txBody>
      </p:sp>
    </p:spTree>
    <p:extLst>
      <p:ext uri="{BB962C8B-B14F-4D97-AF65-F5344CB8AC3E}">
        <p14:creationId xmlns:p14="http://schemas.microsoft.com/office/powerpoint/2010/main" val="2309971008"/>
      </p:ext>
    </p:extLst>
  </p:cSld>
  <p:clrMapOvr>
    <a:masterClrMapping/>
  </p:clrMapOvr>
  <p:transition spd="med"/>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49275" y="393326"/>
            <a:ext cx="8042276" cy="1336956"/>
          </a:xfrm>
        </p:spPr>
        <p:txBody>
          <a:bodyPr/>
          <a:lstStyle/>
          <a:p>
            <a:r>
              <a:rPr lang="en-US" sz="3600" dirty="0"/>
              <a:t>Summary (cont.)</a:t>
            </a:r>
          </a:p>
        </p:txBody>
      </p:sp>
      <p:sp>
        <p:nvSpPr>
          <p:cNvPr id="5" name="Content Placeholder 4"/>
          <p:cNvSpPr>
            <a:spLocks noGrp="1"/>
          </p:cNvSpPr>
          <p:nvPr>
            <p:ph idx="1"/>
          </p:nvPr>
        </p:nvSpPr>
        <p:spPr>
          <a:xfrm>
            <a:off x="549275" y="2080261"/>
            <a:ext cx="8042276" cy="4343400"/>
          </a:xfrm>
        </p:spPr>
        <p:txBody>
          <a:bodyPr>
            <a:noAutofit/>
          </a:bodyPr>
          <a:lstStyle/>
          <a:p>
            <a:r>
              <a:rPr lang="en-US" sz="1800" dirty="0">
                <a:solidFill>
                  <a:srgbClr val="000000"/>
                </a:solidFill>
              </a:rPr>
              <a:t>The five modes of OSPF operation available for NBMA networks: </a:t>
            </a:r>
            <a:r>
              <a:rPr lang="en-US" sz="1800" dirty="0" err="1">
                <a:solidFill>
                  <a:srgbClr val="000000"/>
                </a:solidFill>
              </a:rPr>
              <a:t>nonbroadcast</a:t>
            </a:r>
            <a:r>
              <a:rPr lang="en-US" sz="1800" dirty="0">
                <a:solidFill>
                  <a:srgbClr val="000000"/>
                </a:solidFill>
              </a:rPr>
              <a:t> and point-to-multipoint RFC modes; and broadcast, point-to-multipoint </a:t>
            </a:r>
            <a:r>
              <a:rPr lang="en-US" sz="1800" dirty="0" err="1">
                <a:solidFill>
                  <a:srgbClr val="000000"/>
                </a:solidFill>
              </a:rPr>
              <a:t>nonbroadcast</a:t>
            </a:r>
            <a:r>
              <a:rPr lang="en-US" sz="1800" dirty="0">
                <a:solidFill>
                  <a:srgbClr val="000000"/>
                </a:solidFill>
              </a:rPr>
              <a:t>, and point-to-point Cisco modes. </a:t>
            </a:r>
          </a:p>
          <a:p>
            <a:r>
              <a:rPr lang="en-US" sz="1800" dirty="0">
                <a:solidFill>
                  <a:srgbClr val="000000"/>
                </a:solidFill>
              </a:rPr>
              <a:t>The different types of OSPF routers: internal routers, backbone routers, ABRs, and ASBRs. </a:t>
            </a:r>
          </a:p>
          <a:p>
            <a:r>
              <a:rPr lang="en-US" sz="1800" dirty="0">
                <a:solidFill>
                  <a:srgbClr val="000000"/>
                </a:solidFill>
              </a:rPr>
              <a:t>The 11 different OSPF LSA types. </a:t>
            </a:r>
          </a:p>
          <a:p>
            <a:r>
              <a:rPr lang="en-US" sz="1800" dirty="0">
                <a:solidFill>
                  <a:srgbClr val="000000"/>
                </a:solidFill>
              </a:rPr>
              <a:t>The three kinds of OSPF routes: intra-area (O), </a:t>
            </a:r>
            <a:r>
              <a:rPr lang="en-US" sz="1800" dirty="0" err="1">
                <a:solidFill>
                  <a:srgbClr val="000000"/>
                </a:solidFill>
              </a:rPr>
              <a:t>interarea</a:t>
            </a:r>
            <a:r>
              <a:rPr lang="en-US" sz="1800" dirty="0">
                <a:solidFill>
                  <a:srgbClr val="000000"/>
                </a:solidFill>
              </a:rPr>
              <a:t> (O IA), and external (either O E1 or O E2).</a:t>
            </a:r>
          </a:p>
          <a:p>
            <a:r>
              <a:rPr lang="en-US" sz="1800" dirty="0">
                <a:solidFill>
                  <a:srgbClr val="000000"/>
                </a:solidFill>
              </a:rPr>
              <a:t>Configuring OSPF </a:t>
            </a:r>
            <a:r>
              <a:rPr lang="en-US" sz="1800" dirty="0" err="1">
                <a:solidFill>
                  <a:srgbClr val="000000"/>
                </a:solidFill>
              </a:rPr>
              <a:t>LSDB</a:t>
            </a:r>
            <a:r>
              <a:rPr lang="en-US" sz="1800" dirty="0">
                <a:solidFill>
                  <a:srgbClr val="000000"/>
                </a:solidFill>
              </a:rPr>
              <a:t> overload protection using the</a:t>
            </a:r>
            <a:r>
              <a:rPr lang="en-US" sz="1800" i="1" dirty="0">
                <a:solidFill>
                  <a:srgbClr val="000000"/>
                </a:solidFill>
                <a:latin typeface="Courier New" pitchFamily="49" charset="0"/>
                <a:cs typeface="Courier New" pitchFamily="49" charset="0"/>
              </a:rPr>
              <a:t> </a:t>
            </a:r>
            <a:r>
              <a:rPr lang="en-US" sz="1800" b="1" dirty="0">
                <a:solidFill>
                  <a:srgbClr val="000000"/>
                </a:solidFill>
                <a:latin typeface="Courier New" pitchFamily="49" charset="0"/>
                <a:cs typeface="Courier New" pitchFamily="49" charset="0"/>
              </a:rPr>
              <a:t>max-</a:t>
            </a:r>
            <a:r>
              <a:rPr lang="en-US" sz="1800" b="1" dirty="0" err="1">
                <a:solidFill>
                  <a:srgbClr val="000000"/>
                </a:solidFill>
                <a:latin typeface="Courier New" pitchFamily="49" charset="0"/>
                <a:cs typeface="Courier New" pitchFamily="49" charset="0"/>
              </a:rPr>
              <a:t>lsa</a:t>
            </a:r>
            <a:r>
              <a:rPr lang="en-US" sz="1800" i="1" dirty="0">
                <a:solidFill>
                  <a:srgbClr val="000000"/>
                </a:solidFill>
                <a:latin typeface="Courier New" pitchFamily="49" charset="0"/>
                <a:cs typeface="Courier New" pitchFamily="49" charset="0"/>
              </a:rPr>
              <a:t> </a:t>
            </a:r>
            <a:r>
              <a:rPr lang="en-US" sz="1800" dirty="0">
                <a:solidFill>
                  <a:srgbClr val="000000"/>
                </a:solidFill>
              </a:rPr>
              <a:t>router configuration command.</a:t>
            </a:r>
          </a:p>
          <a:p>
            <a:endParaRPr lang="en-US" sz="1800" dirty="0">
              <a:solidFill>
                <a:srgbClr val="000000"/>
              </a:solidFill>
            </a:endParaRPr>
          </a:p>
          <a:p>
            <a:endParaRPr lang="en-US" sz="1800" dirty="0">
              <a:solidFill>
                <a:srgbClr val="000000"/>
              </a:solidFill>
            </a:endParaRPr>
          </a:p>
          <a:p>
            <a:endParaRPr lang="en-US" sz="1800" dirty="0">
              <a:solidFill>
                <a:srgbClr val="000000"/>
              </a:solidFill>
            </a:endParaRPr>
          </a:p>
        </p:txBody>
      </p:sp>
    </p:spTree>
    <p:extLst>
      <p:ext uri="{BB962C8B-B14F-4D97-AF65-F5344CB8AC3E}">
        <p14:creationId xmlns:p14="http://schemas.microsoft.com/office/powerpoint/2010/main" val="2854689768"/>
      </p:ext>
    </p:extLst>
  </p:cSld>
  <p:clrMapOvr>
    <a:masterClrMapping/>
  </p:clrMapOvr>
  <p:transition spd="med"/>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49275" y="324746"/>
            <a:ext cx="8042276" cy="1336956"/>
          </a:xfrm>
        </p:spPr>
        <p:txBody>
          <a:bodyPr/>
          <a:lstStyle/>
          <a:p>
            <a:r>
              <a:rPr lang="en-US" sz="3600" dirty="0"/>
              <a:t>Summary (cont.)</a:t>
            </a:r>
          </a:p>
        </p:txBody>
      </p:sp>
      <p:sp>
        <p:nvSpPr>
          <p:cNvPr id="5" name="Content Placeholder 4"/>
          <p:cNvSpPr>
            <a:spLocks noGrp="1"/>
          </p:cNvSpPr>
          <p:nvPr>
            <p:ph idx="1"/>
          </p:nvPr>
        </p:nvSpPr>
        <p:spPr>
          <a:xfrm>
            <a:off x="549275" y="1897381"/>
            <a:ext cx="8042276" cy="4343400"/>
          </a:xfrm>
        </p:spPr>
        <p:txBody>
          <a:bodyPr>
            <a:normAutofit fontScale="85000" lnSpcReduction="20000"/>
          </a:bodyPr>
          <a:lstStyle/>
          <a:p>
            <a:r>
              <a:rPr lang="en-US" sz="2000" dirty="0">
                <a:solidFill>
                  <a:srgbClr val="000000"/>
                </a:solidFill>
              </a:rPr>
              <a:t>Using the</a:t>
            </a:r>
            <a:r>
              <a:rPr lang="en-US" sz="2000" b="1" dirty="0">
                <a:solidFill>
                  <a:srgbClr val="000000"/>
                </a:solidFill>
                <a:latin typeface="Courier New" pitchFamily="49" charset="0"/>
                <a:cs typeface="Courier New" pitchFamily="49" charset="0"/>
              </a:rPr>
              <a:t> passive-interface type number [default] </a:t>
            </a:r>
            <a:r>
              <a:rPr lang="en-US" sz="2000" dirty="0">
                <a:solidFill>
                  <a:srgbClr val="000000"/>
                </a:solidFill>
              </a:rPr>
              <a:t>router configuration command. </a:t>
            </a:r>
          </a:p>
          <a:p>
            <a:r>
              <a:rPr lang="en-US" sz="2000" dirty="0">
                <a:solidFill>
                  <a:srgbClr val="000000"/>
                </a:solidFill>
              </a:rPr>
              <a:t>Propagate an OSPF default route using the</a:t>
            </a:r>
            <a:r>
              <a:rPr lang="en-US" sz="2000" b="1" dirty="0">
                <a:solidFill>
                  <a:srgbClr val="000000"/>
                </a:solidFill>
                <a:latin typeface="Courier New" pitchFamily="49" charset="0"/>
                <a:cs typeface="Courier New" pitchFamily="49" charset="0"/>
              </a:rPr>
              <a:t> default-information originate [always] </a:t>
            </a:r>
            <a:r>
              <a:rPr lang="en-US" sz="2000" dirty="0">
                <a:solidFill>
                  <a:srgbClr val="000000"/>
                </a:solidFill>
              </a:rPr>
              <a:t>router configuration command.</a:t>
            </a:r>
          </a:p>
          <a:p>
            <a:r>
              <a:rPr lang="en-US" sz="2000" dirty="0">
                <a:solidFill>
                  <a:srgbClr val="000000"/>
                </a:solidFill>
              </a:rPr>
              <a:t>OSPF summarization can be configured on an ABR using the</a:t>
            </a:r>
            <a:r>
              <a:rPr lang="en-US" sz="2000" b="1" dirty="0">
                <a:solidFill>
                  <a:srgbClr val="000000"/>
                </a:solidFill>
                <a:latin typeface="Courier New" pitchFamily="49" charset="0"/>
                <a:cs typeface="Courier New" pitchFamily="49" charset="0"/>
              </a:rPr>
              <a:t> area </a:t>
            </a:r>
            <a:r>
              <a:rPr lang="en-US" sz="2000" i="1" dirty="0">
                <a:solidFill>
                  <a:srgbClr val="000000"/>
                </a:solidFill>
                <a:latin typeface="Courier New" pitchFamily="49" charset="0"/>
                <a:cs typeface="Courier New" pitchFamily="49" charset="0"/>
              </a:rPr>
              <a:t>area-id range</a:t>
            </a:r>
            <a:r>
              <a:rPr lang="en-US" sz="2000" b="1" dirty="0">
                <a:solidFill>
                  <a:srgbClr val="000000"/>
                </a:solidFill>
                <a:latin typeface="Courier New" pitchFamily="49" charset="0"/>
                <a:cs typeface="Courier New" pitchFamily="49" charset="0"/>
              </a:rPr>
              <a:t> </a:t>
            </a:r>
            <a:r>
              <a:rPr lang="en-US" sz="2000" i="1" dirty="0">
                <a:solidFill>
                  <a:srgbClr val="000000"/>
                </a:solidFill>
                <a:latin typeface="Courier New" pitchFamily="49" charset="0"/>
                <a:cs typeface="Courier New" pitchFamily="49" charset="0"/>
              </a:rPr>
              <a:t>address</a:t>
            </a:r>
            <a:r>
              <a:rPr lang="en-US" sz="2000" b="1" dirty="0">
                <a:solidFill>
                  <a:srgbClr val="000000"/>
                </a:solidFill>
                <a:latin typeface="Courier New" pitchFamily="49" charset="0"/>
                <a:cs typeface="Courier New" pitchFamily="49" charset="0"/>
              </a:rPr>
              <a:t> </a:t>
            </a:r>
            <a:r>
              <a:rPr lang="en-US" sz="2000" i="1" dirty="0">
                <a:solidFill>
                  <a:srgbClr val="000000"/>
                </a:solidFill>
                <a:latin typeface="Courier New" pitchFamily="49" charset="0"/>
                <a:cs typeface="Courier New" pitchFamily="49" charset="0"/>
              </a:rPr>
              <a:t>mask</a:t>
            </a:r>
            <a:r>
              <a:rPr lang="en-US" sz="2000" b="1" dirty="0">
                <a:solidFill>
                  <a:srgbClr val="000000"/>
                </a:solidFill>
                <a:latin typeface="Courier New" pitchFamily="49" charset="0"/>
                <a:cs typeface="Courier New" pitchFamily="49" charset="0"/>
              </a:rPr>
              <a:t> [advertise | not-advertise] [cost </a:t>
            </a:r>
            <a:r>
              <a:rPr lang="en-US" sz="2000" i="1" dirty="0" err="1">
                <a:solidFill>
                  <a:srgbClr val="000000"/>
                </a:solidFill>
                <a:latin typeface="Courier New" pitchFamily="49" charset="0"/>
                <a:cs typeface="Courier New" pitchFamily="49" charset="0"/>
              </a:rPr>
              <a:t>cost</a:t>
            </a:r>
            <a:r>
              <a:rPr lang="en-US" sz="2000" b="1" dirty="0">
                <a:solidFill>
                  <a:srgbClr val="000000"/>
                </a:solidFill>
                <a:latin typeface="Courier New" pitchFamily="49" charset="0"/>
                <a:cs typeface="Courier New" pitchFamily="49" charset="0"/>
              </a:rPr>
              <a:t>] </a:t>
            </a:r>
            <a:r>
              <a:rPr lang="en-US" sz="2000" dirty="0">
                <a:solidFill>
                  <a:srgbClr val="000000"/>
                </a:solidFill>
              </a:rPr>
              <a:t> router configuration command, and on an ASBR using the</a:t>
            </a:r>
            <a:r>
              <a:rPr lang="en-US" sz="2000" b="1" dirty="0">
                <a:solidFill>
                  <a:srgbClr val="000000"/>
                </a:solidFill>
                <a:latin typeface="Courier New" pitchFamily="49" charset="0"/>
                <a:cs typeface="Courier New" pitchFamily="49" charset="0"/>
              </a:rPr>
              <a:t> summary-address</a:t>
            </a:r>
            <a:r>
              <a:rPr lang="en-US" sz="2000" b="1" dirty="0">
                <a:solidFill>
                  <a:srgbClr val="000000"/>
                </a:solidFill>
              </a:rPr>
              <a:t> </a:t>
            </a:r>
            <a:r>
              <a:rPr lang="en-US" sz="2000" i="1" dirty="0">
                <a:solidFill>
                  <a:srgbClr val="000000"/>
                </a:solidFill>
                <a:latin typeface="Courier New" pitchFamily="49" charset="0"/>
                <a:cs typeface="Courier New" pitchFamily="49" charset="0"/>
              </a:rPr>
              <a:t>ip-address mask </a:t>
            </a:r>
            <a:r>
              <a:rPr lang="en-US" sz="2000" b="1" dirty="0">
                <a:solidFill>
                  <a:srgbClr val="000000"/>
                </a:solidFill>
                <a:latin typeface="Courier New" pitchFamily="49" charset="0"/>
                <a:cs typeface="Courier New" pitchFamily="49" charset="0"/>
              </a:rPr>
              <a:t>[not-advertise] [tag </a:t>
            </a:r>
            <a:r>
              <a:rPr lang="en-US" sz="2000" i="1" dirty="0" err="1">
                <a:solidFill>
                  <a:srgbClr val="000000"/>
                </a:solidFill>
                <a:latin typeface="Courier New" pitchFamily="49" charset="0"/>
                <a:cs typeface="Courier New" pitchFamily="49" charset="0"/>
              </a:rPr>
              <a:t>tag</a:t>
            </a:r>
            <a:r>
              <a:rPr lang="en-US" sz="2000" b="1" dirty="0">
                <a:solidFill>
                  <a:srgbClr val="000000"/>
                </a:solidFill>
                <a:latin typeface="Courier New" pitchFamily="49" charset="0"/>
                <a:cs typeface="Courier New" pitchFamily="49" charset="0"/>
              </a:rPr>
              <a:t>] </a:t>
            </a:r>
            <a:r>
              <a:rPr lang="en-US" sz="2000" dirty="0">
                <a:solidFill>
                  <a:srgbClr val="000000"/>
                </a:solidFill>
              </a:rPr>
              <a:t>router configuration command.</a:t>
            </a:r>
          </a:p>
          <a:p>
            <a:r>
              <a:rPr lang="en-US" sz="2000" dirty="0">
                <a:solidFill>
                  <a:srgbClr val="000000"/>
                </a:solidFill>
              </a:rPr>
              <a:t>Virtual links are configured with the</a:t>
            </a:r>
            <a:r>
              <a:rPr lang="en-US" sz="2000" b="1" dirty="0">
                <a:solidFill>
                  <a:srgbClr val="000000"/>
                </a:solidFill>
                <a:latin typeface="Courier New" pitchFamily="49" charset="0"/>
                <a:cs typeface="Courier New" pitchFamily="49" charset="0"/>
              </a:rPr>
              <a:t> area</a:t>
            </a:r>
            <a:r>
              <a:rPr lang="en-US" sz="2000" b="1" dirty="0">
                <a:solidFill>
                  <a:srgbClr val="000000"/>
                </a:solidFill>
              </a:rPr>
              <a:t> </a:t>
            </a:r>
            <a:r>
              <a:rPr lang="en-US" sz="2000" i="1" dirty="0" err="1">
                <a:solidFill>
                  <a:srgbClr val="000000"/>
                </a:solidFill>
                <a:latin typeface="Courier New" pitchFamily="49" charset="0"/>
                <a:cs typeface="Courier New" pitchFamily="49" charset="0"/>
              </a:rPr>
              <a:t>area</a:t>
            </a:r>
            <a:r>
              <a:rPr lang="en-US" sz="2000" i="1" dirty="0">
                <a:solidFill>
                  <a:srgbClr val="000000"/>
                </a:solidFill>
                <a:latin typeface="Courier New" pitchFamily="49" charset="0"/>
                <a:cs typeface="Courier New" pitchFamily="49" charset="0"/>
              </a:rPr>
              <a:t>-id</a:t>
            </a:r>
            <a:r>
              <a:rPr lang="en-US" sz="2000" b="1" dirty="0">
                <a:solidFill>
                  <a:srgbClr val="000000"/>
                </a:solidFill>
                <a:latin typeface="Courier New" pitchFamily="49" charset="0"/>
                <a:cs typeface="Courier New" pitchFamily="49" charset="0"/>
              </a:rPr>
              <a:t> virtual-link </a:t>
            </a:r>
            <a:r>
              <a:rPr lang="en-US" sz="2000" i="1" dirty="0">
                <a:solidFill>
                  <a:srgbClr val="000000"/>
                </a:solidFill>
                <a:latin typeface="Courier New" pitchFamily="49" charset="0"/>
                <a:cs typeface="Courier New" pitchFamily="49" charset="0"/>
              </a:rPr>
              <a:t>router-id</a:t>
            </a:r>
            <a:r>
              <a:rPr lang="en-US" sz="2000" b="1" dirty="0">
                <a:solidFill>
                  <a:srgbClr val="000000"/>
                </a:solidFill>
                <a:latin typeface="Courier New" pitchFamily="49" charset="0"/>
                <a:cs typeface="Courier New" pitchFamily="49" charset="0"/>
              </a:rPr>
              <a:t> </a:t>
            </a:r>
            <a:r>
              <a:rPr lang="en-US" sz="2000" dirty="0">
                <a:solidFill>
                  <a:srgbClr val="000000"/>
                </a:solidFill>
              </a:rPr>
              <a:t>router configuration command, and verified with the</a:t>
            </a:r>
            <a:r>
              <a:rPr lang="en-US" sz="2000" b="1" dirty="0">
                <a:solidFill>
                  <a:srgbClr val="000000"/>
                </a:solidFill>
                <a:latin typeface="Courier New" pitchFamily="49" charset="0"/>
                <a:cs typeface="Courier New" pitchFamily="49" charset="0"/>
              </a:rPr>
              <a:t> show ip ospf virtual-links</a:t>
            </a:r>
            <a:r>
              <a:rPr lang="en-US" sz="2000" dirty="0">
                <a:solidFill>
                  <a:srgbClr val="000000"/>
                </a:solidFill>
                <a:latin typeface="Courier New" pitchFamily="49" charset="0"/>
                <a:cs typeface="Courier New" pitchFamily="49" charset="0"/>
              </a:rPr>
              <a:t> </a:t>
            </a:r>
            <a:r>
              <a:rPr lang="en-US" sz="2000" dirty="0">
                <a:solidFill>
                  <a:srgbClr val="000000"/>
                </a:solidFill>
              </a:rPr>
              <a:t>command.</a:t>
            </a:r>
          </a:p>
          <a:p>
            <a:r>
              <a:rPr lang="en-US" sz="2000" dirty="0">
                <a:solidFill>
                  <a:srgbClr val="000000"/>
                </a:solidFill>
              </a:rPr>
              <a:t>The several area types defined in OSPF: standard areas, backbone (transit) areas, stub areas, totally stubby areas, NSSAs, and totally stubby NSSAs. </a:t>
            </a:r>
          </a:p>
        </p:txBody>
      </p:sp>
    </p:spTree>
    <p:extLst>
      <p:ext uri="{BB962C8B-B14F-4D97-AF65-F5344CB8AC3E}">
        <p14:creationId xmlns:p14="http://schemas.microsoft.com/office/powerpoint/2010/main" val="1579059934"/>
      </p:ext>
    </p:extLst>
  </p:cSld>
  <p:clrMapOvr>
    <a:masterClrMapping/>
  </p:clrMapOvr>
  <p:transition spd="med"/>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49275" y="347606"/>
            <a:ext cx="8042276" cy="1336956"/>
          </a:xfrm>
        </p:spPr>
        <p:txBody>
          <a:bodyPr/>
          <a:lstStyle/>
          <a:p>
            <a:r>
              <a:rPr lang="en-US" sz="3600" dirty="0"/>
              <a:t>Summary (cont.)</a:t>
            </a:r>
          </a:p>
        </p:txBody>
      </p:sp>
      <p:sp>
        <p:nvSpPr>
          <p:cNvPr id="5" name="Content Placeholder 4"/>
          <p:cNvSpPr>
            <a:spLocks noGrp="1"/>
          </p:cNvSpPr>
          <p:nvPr>
            <p:ph idx="1"/>
          </p:nvPr>
        </p:nvSpPr>
        <p:spPr>
          <a:xfrm>
            <a:off x="549275" y="2011681"/>
            <a:ext cx="8042276" cy="4343400"/>
          </a:xfrm>
        </p:spPr>
        <p:txBody>
          <a:bodyPr>
            <a:normAutofit fontScale="85000" lnSpcReduction="20000"/>
          </a:bodyPr>
          <a:lstStyle/>
          <a:p>
            <a:r>
              <a:rPr lang="en-US" sz="2000" dirty="0">
                <a:solidFill>
                  <a:srgbClr val="000000"/>
                </a:solidFill>
              </a:rPr>
              <a:t>The types of OSPF authentication: null, simple password authentication (also called plain-text authentication), and MD5 authentication. </a:t>
            </a:r>
          </a:p>
          <a:p>
            <a:r>
              <a:rPr lang="en-US" sz="2000" dirty="0">
                <a:solidFill>
                  <a:srgbClr val="000000"/>
                </a:solidFill>
              </a:rPr>
              <a:t>The commands to configure OSPF simple password authentication:</a:t>
            </a:r>
          </a:p>
          <a:p>
            <a:pPr lvl="1"/>
            <a:r>
              <a:rPr lang="en-US" b="1" dirty="0">
                <a:solidFill>
                  <a:srgbClr val="000000"/>
                </a:solidFill>
                <a:latin typeface="Courier New" pitchFamily="49" charset="0"/>
                <a:cs typeface="Courier New" pitchFamily="49" charset="0"/>
              </a:rPr>
              <a:t>ip ospf authentication-key </a:t>
            </a:r>
            <a:r>
              <a:rPr lang="en-US" i="1" dirty="0">
                <a:solidFill>
                  <a:srgbClr val="000000"/>
                </a:solidFill>
                <a:latin typeface="Courier New" pitchFamily="49" charset="0"/>
                <a:cs typeface="Courier New" pitchFamily="49" charset="0"/>
              </a:rPr>
              <a:t>password</a:t>
            </a:r>
            <a:r>
              <a:rPr lang="en-US" b="1" dirty="0">
                <a:solidFill>
                  <a:srgbClr val="000000"/>
                </a:solidFill>
                <a:latin typeface="Courier New" pitchFamily="49" charset="0"/>
                <a:cs typeface="Courier New" pitchFamily="49" charset="0"/>
              </a:rPr>
              <a:t> </a:t>
            </a:r>
            <a:r>
              <a:rPr lang="en-US" dirty="0">
                <a:solidFill>
                  <a:srgbClr val="000000"/>
                </a:solidFill>
              </a:rPr>
              <a:t>interface configuration command</a:t>
            </a:r>
          </a:p>
          <a:p>
            <a:pPr lvl="1"/>
            <a:r>
              <a:rPr lang="en-US" b="1" dirty="0">
                <a:solidFill>
                  <a:srgbClr val="000000"/>
                </a:solidFill>
                <a:latin typeface="Courier New" pitchFamily="49" charset="0"/>
                <a:cs typeface="Courier New" pitchFamily="49" charset="0"/>
              </a:rPr>
              <a:t>ip ospf authentication </a:t>
            </a:r>
            <a:r>
              <a:rPr lang="en-US" dirty="0">
                <a:solidFill>
                  <a:srgbClr val="000000"/>
                </a:solidFill>
              </a:rPr>
              <a:t>interface configuration command or the </a:t>
            </a:r>
            <a:r>
              <a:rPr lang="en-US" b="1" dirty="0">
                <a:solidFill>
                  <a:srgbClr val="000000"/>
                </a:solidFill>
                <a:latin typeface="Courier New" pitchFamily="49" charset="0"/>
                <a:cs typeface="Courier New" pitchFamily="49" charset="0"/>
              </a:rPr>
              <a:t>area </a:t>
            </a:r>
            <a:r>
              <a:rPr lang="en-US" b="1" dirty="0" err="1">
                <a:solidFill>
                  <a:srgbClr val="000000"/>
                </a:solidFill>
                <a:latin typeface="Courier New" pitchFamily="49" charset="0"/>
                <a:cs typeface="Courier New" pitchFamily="49" charset="0"/>
              </a:rPr>
              <a:t>area</a:t>
            </a:r>
            <a:r>
              <a:rPr lang="en-US" b="1" dirty="0">
                <a:solidFill>
                  <a:srgbClr val="000000"/>
                </a:solidFill>
                <a:latin typeface="Courier New" pitchFamily="49" charset="0"/>
                <a:cs typeface="Courier New" pitchFamily="49" charset="0"/>
              </a:rPr>
              <a:t>-id authentication </a:t>
            </a:r>
            <a:r>
              <a:rPr lang="en-US" dirty="0">
                <a:solidFill>
                  <a:srgbClr val="000000"/>
                </a:solidFill>
              </a:rPr>
              <a:t>router configuration command</a:t>
            </a:r>
          </a:p>
          <a:p>
            <a:r>
              <a:rPr lang="en-US" sz="2000" dirty="0">
                <a:solidFill>
                  <a:srgbClr val="000000"/>
                </a:solidFill>
              </a:rPr>
              <a:t>The commands to configure OSPF MD5 authentication:</a:t>
            </a:r>
          </a:p>
          <a:p>
            <a:pPr lvl="1"/>
            <a:r>
              <a:rPr lang="en-US" b="1" dirty="0">
                <a:solidFill>
                  <a:srgbClr val="000000"/>
                </a:solidFill>
                <a:latin typeface="Courier New" pitchFamily="49" charset="0"/>
                <a:cs typeface="Courier New" pitchFamily="49" charset="0"/>
              </a:rPr>
              <a:t>ip ospf message-digest-key key-id md5 key </a:t>
            </a:r>
            <a:r>
              <a:rPr lang="en-US" dirty="0">
                <a:solidFill>
                  <a:srgbClr val="000000"/>
                </a:solidFill>
              </a:rPr>
              <a:t>interface configuration command</a:t>
            </a:r>
          </a:p>
          <a:p>
            <a:pPr lvl="1"/>
            <a:r>
              <a:rPr lang="en-US" b="1" dirty="0">
                <a:solidFill>
                  <a:srgbClr val="000000"/>
                </a:solidFill>
                <a:latin typeface="Courier New" pitchFamily="49" charset="0"/>
                <a:cs typeface="Courier New" pitchFamily="49" charset="0"/>
              </a:rPr>
              <a:t>ip ospf authentication message-digest </a:t>
            </a:r>
            <a:r>
              <a:rPr lang="en-US" dirty="0">
                <a:solidFill>
                  <a:srgbClr val="000000"/>
                </a:solidFill>
              </a:rPr>
              <a:t>interface configuration command or the </a:t>
            </a:r>
            <a:r>
              <a:rPr lang="en-US" b="1" dirty="0">
                <a:solidFill>
                  <a:srgbClr val="000000"/>
                </a:solidFill>
                <a:latin typeface="Courier New" pitchFamily="49" charset="0"/>
                <a:cs typeface="Courier New" pitchFamily="49" charset="0"/>
              </a:rPr>
              <a:t>area </a:t>
            </a:r>
            <a:r>
              <a:rPr lang="en-US" b="1" dirty="0" err="1">
                <a:solidFill>
                  <a:srgbClr val="000000"/>
                </a:solidFill>
                <a:latin typeface="Courier New" pitchFamily="49" charset="0"/>
                <a:cs typeface="Courier New" pitchFamily="49" charset="0"/>
              </a:rPr>
              <a:t>area</a:t>
            </a:r>
            <a:r>
              <a:rPr lang="en-US" b="1" dirty="0">
                <a:solidFill>
                  <a:srgbClr val="000000"/>
                </a:solidFill>
                <a:latin typeface="Courier New" pitchFamily="49" charset="0"/>
                <a:cs typeface="Courier New" pitchFamily="49" charset="0"/>
              </a:rPr>
              <a:t>-id authentication message-digest </a:t>
            </a:r>
            <a:r>
              <a:rPr lang="en-US" dirty="0">
                <a:solidFill>
                  <a:srgbClr val="000000"/>
                </a:solidFill>
              </a:rPr>
              <a:t>router configuration command</a:t>
            </a:r>
          </a:p>
          <a:p>
            <a:endParaRPr lang="en-US" sz="2000" dirty="0">
              <a:solidFill>
                <a:srgbClr val="000000"/>
              </a:solidFill>
            </a:endParaRPr>
          </a:p>
        </p:txBody>
      </p:sp>
    </p:spTree>
    <p:extLst>
      <p:ext uri="{BB962C8B-B14F-4D97-AF65-F5344CB8AC3E}">
        <p14:creationId xmlns:p14="http://schemas.microsoft.com/office/powerpoint/2010/main" val="4175166359"/>
      </p:ext>
    </p:extLst>
  </p:cSld>
  <p:clrMapOvr>
    <a:masterClrMapping/>
  </p:clrMapOvr>
  <p:transition spd="med"/>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dirty="0"/>
              <a:t>Resources</a:t>
            </a:r>
          </a:p>
        </p:txBody>
      </p:sp>
      <p:sp>
        <p:nvSpPr>
          <p:cNvPr id="4" name="Content Placeholder 3"/>
          <p:cNvSpPr>
            <a:spLocks noGrp="1"/>
          </p:cNvSpPr>
          <p:nvPr>
            <p:ph idx="1"/>
          </p:nvPr>
        </p:nvSpPr>
        <p:spPr>
          <a:xfrm>
            <a:off x="549275" y="1620043"/>
            <a:ext cx="8042276" cy="4343400"/>
          </a:xfrm>
        </p:spPr>
        <p:txBody>
          <a:bodyPr>
            <a:normAutofit fontScale="92500" lnSpcReduction="20000"/>
          </a:bodyPr>
          <a:lstStyle/>
          <a:p>
            <a:r>
              <a:rPr lang="en-US" dirty="0">
                <a:solidFill>
                  <a:srgbClr val="000000"/>
                </a:solidFill>
              </a:rPr>
              <a:t>OSPF </a:t>
            </a:r>
            <a:r>
              <a:rPr lang="en-US" dirty="0" err="1">
                <a:solidFill>
                  <a:srgbClr val="000000"/>
                </a:solidFill>
              </a:rPr>
              <a:t>Deisgn</a:t>
            </a:r>
            <a:r>
              <a:rPr lang="en-US" dirty="0">
                <a:solidFill>
                  <a:srgbClr val="000000"/>
                </a:solidFill>
              </a:rPr>
              <a:t> Guide</a:t>
            </a:r>
          </a:p>
          <a:p>
            <a:pPr lvl="1"/>
            <a:r>
              <a:rPr lang="en-US" dirty="0">
                <a:solidFill>
                  <a:srgbClr val="000000"/>
                </a:solidFill>
                <a:hlinkClick r:id="rId2"/>
              </a:rPr>
              <a:t>http://www.cisco.com/en/US/tech/tk365/technologies_white_paper09186a0080094e9e.shtml</a:t>
            </a:r>
            <a:r>
              <a:rPr lang="en-US" dirty="0">
                <a:solidFill>
                  <a:srgbClr val="000000"/>
                </a:solidFill>
              </a:rPr>
              <a:t> </a:t>
            </a:r>
          </a:p>
          <a:p>
            <a:r>
              <a:rPr lang="en-US" dirty="0">
                <a:solidFill>
                  <a:srgbClr val="000000"/>
                </a:solidFill>
              </a:rPr>
              <a:t>Configuring OSPF</a:t>
            </a:r>
          </a:p>
          <a:p>
            <a:pPr lvl="1"/>
            <a:r>
              <a:rPr lang="en-US" dirty="0">
                <a:solidFill>
                  <a:srgbClr val="000000"/>
                </a:solidFill>
                <a:hlinkClick r:id="rId3"/>
              </a:rPr>
              <a:t>http://www.cisco.com/en/US/docs/ios/12_0/np1/configuration/guide/1cospf.html</a:t>
            </a:r>
            <a:r>
              <a:rPr lang="en-US" dirty="0">
                <a:solidFill>
                  <a:srgbClr val="000000"/>
                </a:solidFill>
              </a:rPr>
              <a:t> </a:t>
            </a:r>
          </a:p>
          <a:p>
            <a:r>
              <a:rPr lang="en-US" dirty="0">
                <a:solidFill>
                  <a:srgbClr val="000000"/>
                </a:solidFill>
              </a:rPr>
              <a:t>OSPF Technology Page</a:t>
            </a:r>
          </a:p>
          <a:p>
            <a:pPr lvl="1"/>
            <a:r>
              <a:rPr lang="en-US" dirty="0">
                <a:solidFill>
                  <a:srgbClr val="000000"/>
                </a:solidFill>
                <a:hlinkClick r:id="rId4"/>
              </a:rPr>
              <a:t>http://www.cisco.com/en/US/tech/tk365/tk480/tsd_technology_support_sub-protocol_home.html</a:t>
            </a:r>
            <a:r>
              <a:rPr lang="en-US" dirty="0">
                <a:solidFill>
                  <a:srgbClr val="000000"/>
                </a:solidFill>
              </a:rPr>
              <a:t> </a:t>
            </a:r>
          </a:p>
          <a:p>
            <a:r>
              <a:rPr lang="en-US" dirty="0">
                <a:solidFill>
                  <a:srgbClr val="000000"/>
                </a:solidFill>
              </a:rPr>
              <a:t>OSPF Authentication</a:t>
            </a:r>
          </a:p>
          <a:p>
            <a:pPr lvl="1"/>
            <a:r>
              <a:rPr lang="en-US" dirty="0">
                <a:solidFill>
                  <a:srgbClr val="000000"/>
                </a:solidFill>
                <a:hlinkClick r:id="rId5"/>
              </a:rPr>
              <a:t>http://www.cisco.com/en/US/tech/tk365/technologies_configuration_example09186a0080094069.shtml</a:t>
            </a:r>
            <a:r>
              <a:rPr lang="en-US" dirty="0">
                <a:solidFill>
                  <a:srgbClr val="000000"/>
                </a:solidFill>
              </a:rPr>
              <a:t> </a:t>
            </a:r>
          </a:p>
          <a:p>
            <a:endParaRPr lang="en-US" dirty="0">
              <a:solidFill>
                <a:srgbClr val="000000"/>
              </a:solidFill>
            </a:endParaRPr>
          </a:p>
        </p:txBody>
      </p:sp>
    </p:spTree>
    <p:extLst>
      <p:ext uri="{BB962C8B-B14F-4D97-AF65-F5344CB8AC3E}">
        <p14:creationId xmlns:p14="http://schemas.microsoft.com/office/powerpoint/2010/main" val="456928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3398</TotalTime>
  <Words>16805</Words>
  <Application>Microsoft Office PowerPoint</Application>
  <PresentationFormat>On-screen Show (4:3)</PresentationFormat>
  <Paragraphs>1843</Paragraphs>
  <Slides>160</Slides>
  <Notes>116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160</vt:i4>
      </vt:variant>
    </vt:vector>
  </HeadingPairs>
  <TitlesOfParts>
    <vt:vector size="171" baseType="lpstr">
      <vt:lpstr>SimSun</vt:lpstr>
      <vt:lpstr>Apple Chancery</vt:lpstr>
      <vt:lpstr>Arial</vt:lpstr>
      <vt:lpstr>Calibri</vt:lpstr>
      <vt:lpstr>Courier New</vt:lpstr>
      <vt:lpstr>News Gothic MT</vt:lpstr>
      <vt:lpstr>Tahoma</vt:lpstr>
      <vt:lpstr>Times New Roman</vt:lpstr>
      <vt:lpstr>Wingdings</vt:lpstr>
      <vt:lpstr>Wingdings 2</vt:lpstr>
      <vt:lpstr>Breeze</vt:lpstr>
      <vt:lpstr>Open Shortest Path First (OSPF)</vt:lpstr>
      <vt:lpstr>Objectives</vt:lpstr>
      <vt:lpstr>Open Shortest Path First (OSPF)</vt:lpstr>
      <vt:lpstr>OSPF Features</vt:lpstr>
      <vt:lpstr>OSPF Features</vt:lpstr>
      <vt:lpstr>OSPF Features</vt:lpstr>
      <vt:lpstr>Link-State Protocol Characteristics </vt:lpstr>
      <vt:lpstr>Link-State Protocol Advantages</vt:lpstr>
      <vt:lpstr>OSPF Terminology</vt:lpstr>
      <vt:lpstr>OSPF Terminology</vt:lpstr>
      <vt:lpstr>OSPF Router Tables / Databases</vt:lpstr>
      <vt:lpstr>Link-State Advertisements (LSAs)</vt:lpstr>
      <vt:lpstr>Link-State Database (LSDB)</vt:lpstr>
      <vt:lpstr>SPF Routing Algorithm</vt:lpstr>
      <vt:lpstr>SPF Tree and Routing Table</vt:lpstr>
      <vt:lpstr>OSPF Areas</vt:lpstr>
      <vt:lpstr>OSPF Two-Layer Hierarchy</vt:lpstr>
      <vt:lpstr>OSPF Router Types</vt:lpstr>
      <vt:lpstr>OSPF Router Types</vt:lpstr>
      <vt:lpstr>Internal Router</vt:lpstr>
      <vt:lpstr>Backbone Router</vt:lpstr>
      <vt:lpstr>Area Border Router (ABR)</vt:lpstr>
      <vt:lpstr>Autonomous System Boundary Router (ASBR)</vt:lpstr>
      <vt:lpstr>OSPF Router Types</vt:lpstr>
      <vt:lpstr>DR and BDR Routers</vt:lpstr>
      <vt:lpstr>OSPF Metric Calculation</vt:lpstr>
      <vt:lpstr>OSPF Cost Formula</vt:lpstr>
      <vt:lpstr>PowerPoint Presentation</vt:lpstr>
      <vt:lpstr>OSPF Packet</vt:lpstr>
      <vt:lpstr>OSPF Packet Types</vt:lpstr>
      <vt:lpstr>OSPF Header </vt:lpstr>
      <vt:lpstr>Type 1 - OSPF Hello Packet</vt:lpstr>
      <vt:lpstr>Type 1 - OSPF Hello Packet</vt:lpstr>
      <vt:lpstr>Type 1 - OSPF Hello Packet</vt:lpstr>
      <vt:lpstr>Type 1 - OSPF Hello Packet</vt:lpstr>
      <vt:lpstr>Type 1 - OSPF Hello Packet</vt:lpstr>
      <vt:lpstr>Type 2 - OSPF DBD Packet</vt:lpstr>
      <vt:lpstr>Type 3 - OSPF LSR Packet</vt:lpstr>
      <vt:lpstr>Type 4 - OSPF LSU Packet</vt:lpstr>
      <vt:lpstr>Type 5 - OSPF LSAck Packet</vt:lpstr>
      <vt:lpstr>OSPF States</vt:lpstr>
      <vt:lpstr>OSPF Hello Packet</vt:lpstr>
      <vt:lpstr>Synchronization and Route calculation</vt:lpstr>
      <vt:lpstr>Adjacent OSPF Neighbors</vt:lpstr>
      <vt:lpstr>Link-State Data Structures</vt:lpstr>
      <vt:lpstr>Link-State Data Structures</vt:lpstr>
      <vt:lpstr>OSPF Administrative Distance</vt:lpstr>
      <vt:lpstr>PowerPoint Presentation</vt:lpstr>
      <vt:lpstr>Planning to Deploy OSPF</vt:lpstr>
      <vt:lpstr>Implementing OSPF</vt:lpstr>
      <vt:lpstr>Implementing OSPF</vt:lpstr>
      <vt:lpstr>Verifying OSPF</vt:lpstr>
      <vt:lpstr>Documenting</vt:lpstr>
      <vt:lpstr>PowerPoint Presentation</vt:lpstr>
      <vt:lpstr>Enable OSPF Routing</vt:lpstr>
      <vt:lpstr>Identify OSPF Networks</vt:lpstr>
      <vt:lpstr>The Wildcard Mask</vt:lpstr>
      <vt:lpstr>Identify OSPF Networks</vt:lpstr>
      <vt:lpstr>Define the Interface Bandwidth</vt:lpstr>
      <vt:lpstr>Configuring Single-Area OSPF Example</vt:lpstr>
      <vt:lpstr>Configuring Single-Area OSPF Example</vt:lpstr>
      <vt:lpstr>Configuring Multi-Area OSPF Example</vt:lpstr>
      <vt:lpstr>Alternate Multi-Area OSPF Configuration</vt:lpstr>
      <vt:lpstr>OSPF Router ID</vt:lpstr>
      <vt:lpstr>OSPF Router ID</vt:lpstr>
      <vt:lpstr>Define the Router ID</vt:lpstr>
      <vt:lpstr>Verifying the Router-ID</vt:lpstr>
      <vt:lpstr>Verifying OSPF</vt:lpstr>
      <vt:lpstr>Verifying OSPF: show ip protocols</vt:lpstr>
      <vt:lpstr>Verifying OSPF: show ip ospf neighbors</vt:lpstr>
      <vt:lpstr>Verifying OSPF: show ip route ospf</vt:lpstr>
      <vt:lpstr>Clearing the OSPF Routing Table</vt:lpstr>
      <vt:lpstr>Verifying OSPF: show ip ospf interface</vt:lpstr>
      <vt:lpstr>Verifying OSPF: show ip ospf</vt:lpstr>
      <vt:lpstr>Understanding OSPF Network Types</vt:lpstr>
      <vt:lpstr>OSPF Network Types</vt:lpstr>
      <vt:lpstr>Broadcast </vt:lpstr>
      <vt:lpstr>Broadcast Challenge: Multiple Adjacencies</vt:lpstr>
      <vt:lpstr>Broadcast Challenge: Extensive LSAs</vt:lpstr>
      <vt:lpstr>Solution: Designated Router</vt:lpstr>
      <vt:lpstr>Designated Router (DR)</vt:lpstr>
      <vt:lpstr>Backup Designated Router (BDR)</vt:lpstr>
      <vt:lpstr>DR/BDR</vt:lpstr>
      <vt:lpstr>Assigning Router Priority</vt:lpstr>
      <vt:lpstr>The Election of the DR</vt:lpstr>
      <vt:lpstr>Manipulating the Election Process</vt:lpstr>
      <vt:lpstr>Point-to-Point</vt:lpstr>
      <vt:lpstr>PowerPoint Presentation</vt:lpstr>
      <vt:lpstr>DR Election in an NBMA Topology</vt:lpstr>
      <vt:lpstr>Subinterfaces</vt:lpstr>
      <vt:lpstr>Define a Subinterface</vt:lpstr>
      <vt:lpstr>Using Point-to-point Subinterfaces</vt:lpstr>
      <vt:lpstr>Using Multipoint Subinterfaces</vt:lpstr>
      <vt:lpstr>The Importance of MTU</vt:lpstr>
      <vt:lpstr>Manipulating OSPF Timers</vt:lpstr>
      <vt:lpstr>Examining the Hello/Dead Timers</vt:lpstr>
      <vt:lpstr>Modifying the Hello and Dead Intervals</vt:lpstr>
      <vt:lpstr>OSPF over NBMA Topology Summary</vt:lpstr>
      <vt:lpstr>OSPF LSA Types</vt:lpstr>
      <vt:lpstr>OSPF LSA Types</vt:lpstr>
      <vt:lpstr>Other LSA Types </vt:lpstr>
      <vt:lpstr>Periodic OSPF Database Changes</vt:lpstr>
      <vt:lpstr>Exchanging and Synchronizing LSDBs</vt:lpstr>
      <vt:lpstr>Exchanging and Synchronizing LSDBs</vt:lpstr>
      <vt:lpstr>Synchronizing the LSDB on Multiaccess Networks</vt:lpstr>
      <vt:lpstr>Synchronizing the LSDB on Multiaccess Networks</vt:lpstr>
      <vt:lpstr>Running the SPF Algorithm</vt:lpstr>
      <vt:lpstr>Verifying OSPF Frequency of the SPF Algorithm</vt:lpstr>
      <vt:lpstr>OSPF Best Path Calculation</vt:lpstr>
      <vt:lpstr>Examining the Interface Bandwidth and OSPF Cost</vt:lpstr>
      <vt:lpstr>Default OSPF Costs</vt:lpstr>
      <vt:lpstr>Modifying the Reference Bandwidth</vt:lpstr>
      <vt:lpstr>Changing the Interface Bandwidth and OSPF Cost</vt:lpstr>
      <vt:lpstr>Calculating the Cost of Intra-Area Routes</vt:lpstr>
      <vt:lpstr>Calculating the Cost of Interarea Routes</vt:lpstr>
      <vt:lpstr>Selecting Between Intra-Area and Interarea Routes</vt:lpstr>
      <vt:lpstr>Configuring and Verifying Advanced OSPF Features</vt:lpstr>
      <vt:lpstr>OSPF Passive-Interface</vt:lpstr>
      <vt:lpstr>Passive-Interface Example</vt:lpstr>
      <vt:lpstr>OSPF Stub Areas</vt:lpstr>
      <vt:lpstr>Configuring OSPF Stub Areas</vt:lpstr>
      <vt:lpstr>Configuring OSPF Stub Areas</vt:lpstr>
      <vt:lpstr>Configuring OSPF Stub Areas</vt:lpstr>
      <vt:lpstr>Configuring OSPF Stub Areas</vt:lpstr>
      <vt:lpstr>Propagating a Default Route</vt:lpstr>
      <vt:lpstr>default-information originate Command </vt:lpstr>
      <vt:lpstr>default-information originate Example</vt:lpstr>
      <vt:lpstr>Route Summarization</vt:lpstr>
      <vt:lpstr>Using Route Summarization</vt:lpstr>
      <vt:lpstr>Types of Route Summarization</vt:lpstr>
      <vt:lpstr>Intra-Area Summarization</vt:lpstr>
      <vt:lpstr>Intra-Area Summarization Example</vt:lpstr>
      <vt:lpstr>External Summarization</vt:lpstr>
      <vt:lpstr>External Summarization</vt:lpstr>
      <vt:lpstr>Modifying the Cost of a Link</vt:lpstr>
      <vt:lpstr>Override the Default Interface Cost</vt:lpstr>
      <vt:lpstr>OSPF Authentication</vt:lpstr>
      <vt:lpstr>OSPF Authentication Types</vt:lpstr>
      <vt:lpstr>Planning for OSPF</vt:lpstr>
      <vt:lpstr>Configure A Key for Simple Authentication</vt:lpstr>
      <vt:lpstr>Configuring Simple Password Authentication</vt:lpstr>
      <vt:lpstr>Configuring Simple Password Authentication</vt:lpstr>
      <vt:lpstr>Verifying Simple Password Authentication</vt:lpstr>
      <vt:lpstr>Troubleshooting Simple Password Problems</vt:lpstr>
      <vt:lpstr>Troubleshooting Simple Password Problems</vt:lpstr>
      <vt:lpstr>Configure the Authentication Mode for OSPF</vt:lpstr>
      <vt:lpstr>PowerPoint Presentation</vt:lpstr>
      <vt:lpstr>Configuring MD5 Authentication</vt:lpstr>
      <vt:lpstr>Configuring MD5 Authentication</vt:lpstr>
      <vt:lpstr>Verifying MD5 Authentication</vt:lpstr>
      <vt:lpstr>Verifying MD5 Authentication</vt:lpstr>
      <vt:lpstr>Troubleshooting MD5 Authentication</vt:lpstr>
      <vt:lpstr> Summary</vt:lpstr>
      <vt:lpstr>Summary (cont.)</vt:lpstr>
      <vt:lpstr>Summary (cont.)</vt:lpstr>
      <vt:lpstr>Summary (cont.)</vt:lpstr>
      <vt:lpstr>Summary (cont.)</vt:lpstr>
      <vt:lpstr>Summary (cont.)</vt:lpstr>
      <vt:lpstr>Summary (cont.)</vt:lpstr>
      <vt:lpstr>Resources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232</cp:revision>
  <dcterms:created xsi:type="dcterms:W3CDTF">2011-10-03T10:20:59Z</dcterms:created>
  <dcterms:modified xsi:type="dcterms:W3CDTF">2018-11-12T13:59:03Z</dcterms:modified>
</cp:coreProperties>
</file>