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Default Extension="emf" ContentType="image/x-em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notes" clrMode="gray"/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4ABD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7143" autoAdjust="0"/>
  </p:normalViewPr>
  <p:slideViewPr>
    <p:cSldViewPr>
      <p:cViewPr>
        <p:scale>
          <a:sx n="94" d="100"/>
          <a:sy n="94" d="100"/>
        </p:scale>
        <p:origin x="-2024" y="-4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theme" Target="theme/theme1.xml"/><Relationship Id="rId21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notesMaster" Target="notesMasters/notesMaster1.xml"/><Relationship Id="rId16" Type="http://schemas.openxmlformats.org/officeDocument/2006/relationships/handoutMaster" Target="handoutMasters/handoutMaster1.xml"/><Relationship Id="rId17" Type="http://schemas.openxmlformats.org/officeDocument/2006/relationships/printerSettings" Target="printerSettings/printerSettings1.bin"/><Relationship Id="rId18" Type="http://schemas.openxmlformats.org/officeDocument/2006/relationships/presProps" Target="presProps.xml"/><Relationship Id="rId1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29/09/15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DE3265-6175-AE4D-AE66-EB8739FD8FC6}" type="datetimeFigureOut">
              <a:rPr lang="en-US" smtClean="0"/>
              <a:t>29/09/15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C5E4A6-7B1B-B349-9119-F8C4EEFEB5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93301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20688" y="4211960"/>
            <a:ext cx="5486400" cy="4114800"/>
          </a:xfrm>
        </p:spPr>
        <p:txBody>
          <a:bodyPr/>
          <a:lstStyle/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5552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58385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33298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31445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276755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587845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most straightforward.</a:t>
            </a:r>
          </a:p>
          <a:p>
            <a:r>
              <a:rPr lang="en-GB" dirty="0" smtClean="0"/>
              <a:t>Our reference list appears at the end of your submission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395662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 little more complex but the same format still applies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122421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Just checking everyone’s awake – the quotation is as fictional as one of Austen’s novels!</a:t>
            </a:r>
          </a:p>
          <a:p>
            <a:r>
              <a:rPr lang="en-GB" dirty="0" smtClean="0"/>
              <a:t>Ephemeral – hence the date.</a:t>
            </a:r>
          </a:p>
          <a:p>
            <a:r>
              <a:rPr lang="en-GB" dirty="0" smtClean="0"/>
              <a:t>Avoid commercial sites </a:t>
            </a:r>
            <a:r>
              <a:rPr lang="en-GB" dirty="0" err="1" smtClean="0"/>
              <a:t>BusinessBalls</a:t>
            </a:r>
            <a:r>
              <a:rPr lang="en-GB" dirty="0" smtClean="0"/>
              <a:t> </a:t>
            </a:r>
            <a:r>
              <a:rPr lang="en-GB" dirty="0" err="1" smtClean="0"/>
              <a:t>etc</a:t>
            </a:r>
            <a:r>
              <a:rPr lang="en-GB" dirty="0" smtClean="0"/>
              <a:t> – always seek out the primary source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662203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634838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Always attempt to refer to the primary source</a:t>
            </a:r>
          </a:p>
          <a:p>
            <a:r>
              <a:rPr lang="en-GB" dirty="0" smtClean="0"/>
              <a:t>When in doubt – confer with your</a:t>
            </a:r>
            <a:r>
              <a:rPr lang="en-GB" baseline="0" dirty="0" smtClean="0"/>
              <a:t> tutor</a:t>
            </a:r>
          </a:p>
          <a:p>
            <a:r>
              <a:rPr lang="en-GB" baseline="0" dirty="0" smtClean="0"/>
              <a:t>Check those on-line assets available to you also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238583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510277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5050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29/09/15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29/09/15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29/09/15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29/09/15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29/09/15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29/09/15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29/09/15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29/09/15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29/09/15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29/09/15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29/09/15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Relationship Id="rId3" Type="http://schemas.openxmlformats.org/officeDocument/2006/relationships/hyperlink" Target="http://www.pemberley.com/janeinfo/litallus.html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rinitysaintdavid.ac.uk/en/studentservices/learningsupport/learningsupportspld/" TargetMode="External"/><Relationship Id="rId4" Type="http://schemas.openxmlformats.org/officeDocument/2006/relationships/hyperlink" Target="http://www.trinitysaintdavid.ac.uk/en/studentservices/studysupport/" TargetMode="External"/><Relationship Id="rId5" Type="http://schemas.openxmlformats.org/officeDocument/2006/relationships/hyperlink" Target="http://www.trinitysaintdavid.ac.uk/en/studentservices/learningsupport/distancelearners/" TargetMode="External"/><Relationship Id="rId6" Type="http://schemas.openxmlformats.org/officeDocument/2006/relationships/image" Target="../media/image3.em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827584" y="1484784"/>
            <a:ext cx="777686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 err="1">
                <a:solidFill>
                  <a:srgbClr val="FFFFFF"/>
                </a:solidFill>
                <a:ea typeface="+mj-ea"/>
                <a:cs typeface="+mj-cs"/>
              </a:rPr>
              <a:t>Llên-ladrad</a:t>
            </a:r>
            <a:r>
              <a:rPr lang="en-GB" sz="4800" b="1" dirty="0">
                <a:solidFill>
                  <a:srgbClr val="FFFFFF"/>
                </a:solidFill>
                <a:ea typeface="+mj-ea"/>
                <a:cs typeface="+mj-cs"/>
              </a:rPr>
              <a:t> a </a:t>
            </a:r>
            <a:r>
              <a:rPr lang="en-GB" sz="4800" b="1" dirty="0" err="1" smtClean="0">
                <a:solidFill>
                  <a:srgbClr val="FFFFFF"/>
                </a:solidFill>
                <a:ea typeface="+mj-ea"/>
                <a:cs typeface="+mj-cs"/>
              </a:rPr>
              <a:t>Chyfeirnodi</a:t>
            </a:r>
            <a:endParaRPr lang="en-GB" sz="4800" b="1" dirty="0">
              <a:solidFill>
                <a:srgbClr val="FFFFFF"/>
              </a:solidFill>
              <a:ea typeface="+mj-ea"/>
              <a:cs typeface="+mj-cs"/>
            </a:endParaRPr>
          </a:p>
          <a:p>
            <a:pPr algn="ctr"/>
            <a:endParaRPr lang="en-GB" sz="4800" b="1" dirty="0" smtClean="0">
              <a:solidFill>
                <a:srgbClr val="FFFFFF"/>
              </a:solidFill>
              <a:ea typeface="+mj-ea"/>
              <a:cs typeface="+mj-cs"/>
            </a:endParaRPr>
          </a:p>
          <a:p>
            <a:pPr algn="ctr"/>
            <a:r>
              <a:rPr lang="en-GB" sz="4800" b="1" i="1" dirty="0" smtClean="0">
                <a:solidFill>
                  <a:srgbClr val="FFFFFF"/>
                </a:solidFill>
                <a:ea typeface="+mj-ea"/>
                <a:cs typeface="+mj-cs"/>
              </a:rPr>
              <a:t>Plagiarism </a:t>
            </a:r>
            <a:r>
              <a:rPr lang="en-GB" sz="4800" b="1" i="1" dirty="0">
                <a:solidFill>
                  <a:srgbClr val="FFFFFF"/>
                </a:solidFill>
                <a:ea typeface="+mj-ea"/>
                <a:cs typeface="+mj-cs"/>
              </a:rPr>
              <a:t>and Referencing</a:t>
            </a:r>
            <a:r>
              <a:rPr lang="en-GB" sz="4800" b="1" dirty="0">
                <a:solidFill>
                  <a:srgbClr val="FFFFFF"/>
                </a:solidFill>
                <a:ea typeface="+mj-ea"/>
                <a:cs typeface="+mj-cs"/>
              </a:rPr>
              <a:t/>
            </a:r>
            <a:br>
              <a:rPr lang="en-GB" sz="4800" b="1" dirty="0">
                <a:solidFill>
                  <a:srgbClr val="FFFFFF"/>
                </a:solidFill>
                <a:ea typeface="+mj-ea"/>
                <a:cs typeface="+mj-cs"/>
              </a:rPr>
            </a:br>
            <a:r>
              <a:rPr lang="en-GB" sz="4800" b="1" dirty="0">
                <a:solidFill>
                  <a:srgbClr val="FFFFFF"/>
                </a:solidFill>
                <a:ea typeface="+mj-ea"/>
                <a:cs typeface="+mj-cs"/>
              </a:rPr>
              <a:t/>
            </a:r>
            <a:br>
              <a:rPr lang="en-GB" sz="4800" b="1" dirty="0">
                <a:solidFill>
                  <a:srgbClr val="FFFFFF"/>
                </a:solidFill>
                <a:ea typeface="+mj-ea"/>
                <a:cs typeface="+mj-cs"/>
              </a:rPr>
            </a:br>
            <a:endParaRPr lang="en-GB" sz="4800" b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225605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83568" y="476672"/>
            <a:ext cx="8064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683568" y="634506"/>
            <a:ext cx="8064896" cy="56015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err="1" smtClean="0">
                <a:solidFill>
                  <a:prstClr val="black"/>
                </a:solidFill>
                <a:ea typeface="+mj-ea"/>
                <a:cs typeface="+mj-cs"/>
              </a:rPr>
              <a:t>Diffiniad</a:t>
            </a:r>
            <a:r>
              <a:rPr lang="en-GB" sz="3200" dirty="0" smtClean="0">
                <a:solidFill>
                  <a:prstClr val="black"/>
                </a:solidFill>
                <a:ea typeface="+mj-ea"/>
                <a:cs typeface="+mj-cs"/>
              </a:rPr>
              <a:t> o </a:t>
            </a:r>
            <a:r>
              <a:rPr lang="en-GB" sz="3200" dirty="0" err="1" smtClean="0">
                <a:solidFill>
                  <a:prstClr val="black"/>
                </a:solidFill>
                <a:ea typeface="+mj-ea"/>
                <a:cs typeface="+mj-cs"/>
              </a:rPr>
              <a:t>Lên</a:t>
            </a:r>
            <a:r>
              <a:rPr lang="en-GB" sz="32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3200" dirty="0" err="1" smtClean="0">
                <a:solidFill>
                  <a:prstClr val="black"/>
                </a:solidFill>
                <a:ea typeface="+mj-ea"/>
                <a:cs typeface="+mj-cs"/>
              </a:rPr>
              <a:t>ladrad</a:t>
            </a:r>
            <a:r>
              <a:rPr lang="en-GB" sz="32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</a:p>
          <a:p>
            <a:r>
              <a:rPr lang="en-GB" sz="3200" i="1" dirty="0" smtClean="0">
                <a:solidFill>
                  <a:prstClr val="black"/>
                </a:solidFill>
                <a:ea typeface="+mj-ea"/>
                <a:cs typeface="+mj-cs"/>
              </a:rPr>
              <a:t>Plagiarism defined</a:t>
            </a:r>
          </a:p>
          <a:p>
            <a:pPr algn="ctr"/>
            <a:endParaRPr lang="en-GB" sz="1000" i="1" dirty="0">
              <a:solidFill>
                <a:prstClr val="black"/>
              </a:solidFill>
              <a:ea typeface="+mj-ea"/>
              <a:cs typeface="+mj-cs"/>
            </a:endParaRPr>
          </a:p>
          <a:p>
            <a:pPr lvl="0"/>
            <a:r>
              <a:rPr lang="en-US" sz="3200" dirty="0">
                <a:solidFill>
                  <a:prstClr val="black"/>
                </a:solidFill>
              </a:rPr>
              <a:t>"uses words, ideas or work products, attributable to an identifiable person or source, without attributing the work to the source from which it was obtained, in a situation in which there was a legitimate expectation of original authorship, in order to obtain benefit, credit or gain</a:t>
            </a:r>
            <a:r>
              <a:rPr lang="en-US" sz="3200" dirty="0" smtClean="0">
                <a:solidFill>
                  <a:prstClr val="black"/>
                </a:solidFill>
              </a:rPr>
              <a:t>".</a:t>
            </a:r>
          </a:p>
          <a:p>
            <a:pPr lvl="0"/>
            <a:r>
              <a:rPr lang="en-US" sz="2800" i="1" dirty="0" smtClean="0">
                <a:solidFill>
                  <a:prstClr val="black"/>
                </a:solidFill>
              </a:rPr>
              <a:t>Fishman</a:t>
            </a:r>
            <a:r>
              <a:rPr lang="en-US" sz="2800" i="1" dirty="0">
                <a:solidFill>
                  <a:prstClr val="black"/>
                </a:solidFill>
              </a:rPr>
              <a:t>, 2010</a:t>
            </a:r>
          </a:p>
          <a:p>
            <a:pPr algn="ctr"/>
            <a:endParaRPr lang="en-GB" sz="3200" i="1" dirty="0"/>
          </a:p>
        </p:txBody>
      </p:sp>
    </p:spTree>
    <p:extLst>
      <p:ext uri="{BB962C8B-B14F-4D97-AF65-F5344CB8AC3E}">
        <p14:creationId xmlns:p14="http://schemas.microsoft.com/office/powerpoint/2010/main" val="380163399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755576" y="548680"/>
            <a:ext cx="7776864" cy="46228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err="1" smtClean="0">
                <a:solidFill>
                  <a:prstClr val="black"/>
                </a:solidFill>
                <a:ea typeface="+mj-ea"/>
                <a:cs typeface="+mj-cs"/>
              </a:rPr>
              <a:t>Sut</a:t>
            </a:r>
            <a:r>
              <a:rPr lang="en-GB" sz="32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3200" dirty="0" err="1" smtClean="0">
                <a:solidFill>
                  <a:prstClr val="black"/>
                </a:solidFill>
                <a:ea typeface="+mj-ea"/>
                <a:cs typeface="+mj-cs"/>
              </a:rPr>
              <a:t>ddylid</a:t>
            </a:r>
            <a:r>
              <a:rPr lang="en-GB" sz="32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3200" dirty="0" err="1" smtClean="0">
                <a:solidFill>
                  <a:prstClr val="black"/>
                </a:solidFill>
                <a:ea typeface="+mj-ea"/>
                <a:cs typeface="+mj-cs"/>
              </a:rPr>
              <a:t>cyfeirnodi</a:t>
            </a:r>
            <a:r>
              <a:rPr lang="en-GB" sz="3200" dirty="0" smtClean="0">
                <a:solidFill>
                  <a:prstClr val="black"/>
                </a:solidFill>
                <a:ea typeface="+mj-ea"/>
                <a:cs typeface="+mj-cs"/>
              </a:rPr>
              <a:t>?</a:t>
            </a:r>
          </a:p>
          <a:p>
            <a:r>
              <a:rPr lang="en-GB" sz="3200" i="1" dirty="0" smtClean="0">
                <a:solidFill>
                  <a:prstClr val="black"/>
                </a:solidFill>
                <a:ea typeface="+mj-ea"/>
                <a:cs typeface="+mj-cs"/>
              </a:rPr>
              <a:t>So </a:t>
            </a:r>
            <a:r>
              <a:rPr lang="en-GB" sz="3200" i="1" dirty="0">
                <a:solidFill>
                  <a:prstClr val="black"/>
                </a:solidFill>
                <a:ea typeface="+mj-ea"/>
                <a:cs typeface="+mj-cs"/>
              </a:rPr>
              <a:t>how should I cite this</a:t>
            </a:r>
            <a:r>
              <a:rPr lang="en-GB" sz="3200" i="1" dirty="0" smtClean="0">
                <a:solidFill>
                  <a:prstClr val="black"/>
                </a:solidFill>
                <a:ea typeface="+mj-ea"/>
                <a:cs typeface="+mj-cs"/>
              </a:rPr>
              <a:t>?</a:t>
            </a:r>
          </a:p>
          <a:p>
            <a:endParaRPr lang="en-GB" sz="3200" dirty="0">
              <a:solidFill>
                <a:prstClr val="black"/>
              </a:solidFill>
              <a:ea typeface="+mj-ea"/>
              <a:cs typeface="+mj-cs"/>
            </a:endParaRPr>
          </a:p>
          <a:p>
            <a:pPr lvl="0">
              <a:spcBef>
                <a:spcPct val="20000"/>
              </a:spcBef>
            </a:pPr>
            <a:r>
              <a:rPr lang="en-GB" sz="3200" dirty="0">
                <a:solidFill>
                  <a:prstClr val="black"/>
                </a:solidFill>
              </a:rPr>
              <a:t>Fishman, T. (2010) </a:t>
            </a:r>
            <a:r>
              <a:rPr lang="en-GB" sz="3200" i="1" dirty="0" err="1" smtClean="0">
                <a:solidFill>
                  <a:srgbClr val="FF0000"/>
                </a:solidFill>
              </a:rPr>
              <a:t>dyfynwyd</a:t>
            </a:r>
            <a:r>
              <a:rPr lang="en-GB" sz="3200" i="1" dirty="0" smtClean="0">
                <a:solidFill>
                  <a:srgbClr val="FF0000"/>
                </a:solidFill>
              </a:rPr>
              <a:t> </a:t>
            </a:r>
            <a:r>
              <a:rPr lang="en-GB" sz="3200" i="1" dirty="0" err="1" smtClean="0">
                <a:solidFill>
                  <a:srgbClr val="FF0000"/>
                </a:solidFill>
              </a:rPr>
              <a:t>yn</a:t>
            </a:r>
            <a:r>
              <a:rPr lang="en-GB" sz="3200" i="1" dirty="0" smtClean="0">
                <a:solidFill>
                  <a:srgbClr val="FF0000"/>
                </a:solidFill>
              </a:rPr>
              <a:t> </a:t>
            </a:r>
            <a:r>
              <a:rPr lang="en-GB" sz="3200" dirty="0" smtClean="0">
                <a:solidFill>
                  <a:prstClr val="black"/>
                </a:solidFill>
              </a:rPr>
              <a:t>/ cited </a:t>
            </a:r>
            <a:r>
              <a:rPr lang="en-GB" sz="3200" dirty="0">
                <a:solidFill>
                  <a:prstClr val="black"/>
                </a:solidFill>
              </a:rPr>
              <a:t>in </a:t>
            </a:r>
            <a:r>
              <a:rPr lang="en-GB" sz="3200" dirty="0" err="1">
                <a:solidFill>
                  <a:prstClr val="black"/>
                </a:solidFill>
              </a:rPr>
              <a:t>Fearn</a:t>
            </a:r>
            <a:r>
              <a:rPr lang="en-GB" sz="3200" dirty="0">
                <a:solidFill>
                  <a:prstClr val="black"/>
                </a:solidFill>
              </a:rPr>
              <a:t>, H. ‘Is it plagiarism? Well it is rather difficult to say.’ </a:t>
            </a:r>
            <a:r>
              <a:rPr lang="en-GB" sz="3200" dirty="0" smtClean="0">
                <a:solidFill>
                  <a:prstClr val="black"/>
                </a:solidFill>
              </a:rPr>
              <a:t>[</a:t>
            </a:r>
            <a:r>
              <a:rPr lang="en-GB" sz="3200" i="1" dirty="0" err="1" smtClean="0">
                <a:solidFill>
                  <a:srgbClr val="FF0000"/>
                </a:solidFill>
              </a:rPr>
              <a:t>Ar</a:t>
            </a:r>
            <a:r>
              <a:rPr lang="en-GB" sz="3200" i="1" dirty="0" smtClean="0">
                <a:solidFill>
                  <a:srgbClr val="FF0000"/>
                </a:solidFill>
              </a:rPr>
              <a:t> </a:t>
            </a:r>
            <a:r>
              <a:rPr lang="en-GB" sz="3200" i="1" dirty="0" err="1" smtClean="0">
                <a:solidFill>
                  <a:srgbClr val="FF0000"/>
                </a:solidFill>
              </a:rPr>
              <a:t>lein</a:t>
            </a:r>
            <a:r>
              <a:rPr lang="en-GB" sz="3200" i="1" dirty="0" smtClean="0">
                <a:solidFill>
                  <a:srgbClr val="FF0000"/>
                </a:solidFill>
              </a:rPr>
              <a:t> </a:t>
            </a:r>
            <a:r>
              <a:rPr lang="en-GB" sz="3200" dirty="0" smtClean="0">
                <a:solidFill>
                  <a:prstClr val="black"/>
                </a:solidFill>
              </a:rPr>
              <a:t>/ Online</a:t>
            </a:r>
            <a:r>
              <a:rPr lang="en-GB" sz="3200" dirty="0">
                <a:solidFill>
                  <a:prstClr val="black"/>
                </a:solidFill>
              </a:rPr>
              <a:t>], Available: http://www.timeshighereducation.co.uk/412292.article </a:t>
            </a:r>
            <a:r>
              <a:rPr lang="en-GB" sz="3200" dirty="0" smtClean="0">
                <a:solidFill>
                  <a:prstClr val="black"/>
                </a:solidFill>
              </a:rPr>
              <a:t>[</a:t>
            </a:r>
            <a:r>
              <a:rPr lang="en-GB" sz="3200" i="1" dirty="0" smtClean="0">
                <a:solidFill>
                  <a:srgbClr val="FF0000"/>
                </a:solidFill>
              </a:rPr>
              <a:t>29 </a:t>
            </a:r>
            <a:r>
              <a:rPr lang="en-GB" sz="3200" i="1" dirty="0" err="1" smtClean="0">
                <a:solidFill>
                  <a:srgbClr val="FF0000"/>
                </a:solidFill>
              </a:rPr>
              <a:t>Ebrill</a:t>
            </a:r>
            <a:r>
              <a:rPr lang="en-GB" sz="3200" i="1" dirty="0" smtClean="0">
                <a:solidFill>
                  <a:srgbClr val="FF0000"/>
                </a:solidFill>
              </a:rPr>
              <a:t> 2013 </a:t>
            </a:r>
            <a:r>
              <a:rPr lang="en-GB" sz="3200" dirty="0" smtClean="0">
                <a:solidFill>
                  <a:prstClr val="black"/>
                </a:solidFill>
              </a:rPr>
              <a:t>/ 29 </a:t>
            </a:r>
            <a:r>
              <a:rPr lang="en-GB" sz="3200" dirty="0">
                <a:solidFill>
                  <a:prstClr val="black"/>
                </a:solidFill>
              </a:rPr>
              <a:t>April 2013]</a:t>
            </a:r>
            <a:endParaRPr lang="en-US" sz="3200" dirty="0">
              <a:solidFill>
                <a:prstClr val="black"/>
              </a:solidFill>
            </a:endParaRP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14068834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6948264" y="2553607"/>
            <a:ext cx="1981200" cy="10287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tx1"/>
                </a:solidFill>
              </a:rPr>
              <a:t>Camymddygiad</a:t>
            </a:r>
            <a:r>
              <a:rPr lang="en-GB" dirty="0" smtClean="0">
                <a:solidFill>
                  <a:schemeClr val="tx1"/>
                </a:solidFill>
              </a:rPr>
              <a:t> / </a:t>
            </a:r>
            <a:r>
              <a:rPr lang="en-GB" i="1" dirty="0" smtClean="0">
                <a:solidFill>
                  <a:schemeClr val="tx1"/>
                </a:solidFill>
              </a:rPr>
              <a:t>Misconduct</a:t>
            </a:r>
            <a:endParaRPr lang="en-US" i="1" dirty="0">
              <a:solidFill>
                <a:schemeClr val="tx1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860032" y="3688595"/>
            <a:ext cx="1981200" cy="102870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tx1"/>
                </a:solidFill>
              </a:rPr>
              <a:t>Camddefnydd</a:t>
            </a:r>
            <a:r>
              <a:rPr lang="en-GB" dirty="0" smtClean="0">
                <a:solidFill>
                  <a:schemeClr val="tx1"/>
                </a:solidFill>
              </a:rPr>
              <a:t> / </a:t>
            </a:r>
            <a:r>
              <a:rPr lang="en-GB" i="1" dirty="0" smtClean="0">
                <a:solidFill>
                  <a:schemeClr val="tx1"/>
                </a:solidFill>
              </a:rPr>
              <a:t>Misuse</a:t>
            </a:r>
            <a:endParaRPr lang="en-US" i="1" dirty="0">
              <a:solidFill>
                <a:schemeClr val="tx1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654628" y="4469645"/>
            <a:ext cx="2197291" cy="10287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tx1"/>
                </a:solidFill>
              </a:rPr>
              <a:t>Camddealltwlriaeth</a:t>
            </a:r>
            <a:r>
              <a:rPr lang="en-GB" dirty="0" smtClean="0">
                <a:solidFill>
                  <a:schemeClr val="tx1"/>
                </a:solidFill>
              </a:rPr>
              <a:t> / </a:t>
            </a:r>
            <a:r>
              <a:rPr lang="en-GB" i="1" dirty="0" smtClean="0">
                <a:solidFill>
                  <a:schemeClr val="tx1"/>
                </a:solidFill>
              </a:rPr>
              <a:t>Misunderstanding</a:t>
            </a:r>
            <a:endParaRPr lang="en-US" i="1" dirty="0">
              <a:solidFill>
                <a:schemeClr val="tx1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6156176" y="332656"/>
            <a:ext cx="2209800" cy="133918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tx1"/>
                </a:solidFill>
              </a:rPr>
              <a:t>Twyll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bwriadol</a:t>
            </a:r>
            <a:r>
              <a:rPr lang="en-GB" dirty="0" smtClean="0">
                <a:solidFill>
                  <a:schemeClr val="tx1"/>
                </a:solidFill>
              </a:rPr>
              <a:t> – </a:t>
            </a:r>
            <a:r>
              <a:rPr lang="en-GB" dirty="0" err="1" smtClean="0">
                <a:solidFill>
                  <a:schemeClr val="tx1"/>
                </a:solidFill>
              </a:rPr>
              <a:t>bwriad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i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dwyllo</a:t>
            </a:r>
            <a:r>
              <a:rPr lang="en-GB" dirty="0" smtClean="0">
                <a:solidFill>
                  <a:schemeClr val="tx1"/>
                </a:solidFill>
              </a:rPr>
              <a:t> / </a:t>
            </a:r>
            <a:r>
              <a:rPr lang="en-GB" i="1" dirty="0" smtClean="0">
                <a:solidFill>
                  <a:schemeClr val="tx1"/>
                </a:solidFill>
              </a:rPr>
              <a:t>Deliberate cheating – intent to deceive</a:t>
            </a:r>
            <a:endParaRPr lang="en-US" i="1" dirty="0">
              <a:solidFill>
                <a:schemeClr val="tx1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2971800" y="1456347"/>
            <a:ext cx="2176264" cy="152724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tx1"/>
                </a:solidFill>
              </a:rPr>
              <a:t>Gwybod</a:t>
            </a:r>
            <a:r>
              <a:rPr lang="en-GB" dirty="0" smtClean="0">
                <a:solidFill>
                  <a:schemeClr val="tx1"/>
                </a:solidFill>
              </a:rPr>
              <a:t> y </a:t>
            </a:r>
            <a:r>
              <a:rPr lang="en-GB" dirty="0" err="1" smtClean="0">
                <a:solidFill>
                  <a:schemeClr val="tx1"/>
                </a:solidFill>
              </a:rPr>
              <a:t>rheolau</a:t>
            </a:r>
            <a:r>
              <a:rPr lang="en-GB" dirty="0" smtClean="0">
                <a:solidFill>
                  <a:schemeClr val="tx1"/>
                </a:solidFill>
              </a:rPr>
              <a:t> a </a:t>
            </a:r>
            <a:r>
              <a:rPr lang="en-GB" dirty="0" err="1" smtClean="0">
                <a:solidFill>
                  <a:schemeClr val="tx1"/>
                </a:solidFill>
              </a:rPr>
              <a:t>gwenud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camgymeriad</a:t>
            </a:r>
            <a:r>
              <a:rPr lang="en-GB" dirty="0" smtClean="0">
                <a:solidFill>
                  <a:schemeClr val="tx1"/>
                </a:solidFill>
              </a:rPr>
              <a:t>. / </a:t>
            </a:r>
            <a:r>
              <a:rPr lang="en-GB" i="1" dirty="0" smtClean="0">
                <a:solidFill>
                  <a:schemeClr val="tx1"/>
                </a:solidFill>
              </a:rPr>
              <a:t>Knows the rules and makes a mistake</a:t>
            </a:r>
            <a:endParaRPr lang="en-US" i="1" dirty="0">
              <a:solidFill>
                <a:schemeClr val="tx1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457200" y="2320443"/>
            <a:ext cx="1981200" cy="162653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tx1"/>
                </a:solidFill>
              </a:rPr>
              <a:t>Ddim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yn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gwybod</a:t>
            </a:r>
            <a:r>
              <a:rPr lang="en-GB" dirty="0" smtClean="0">
                <a:solidFill>
                  <a:schemeClr val="tx1"/>
                </a:solidFill>
              </a:rPr>
              <a:t> y </a:t>
            </a:r>
            <a:r>
              <a:rPr lang="en-GB" dirty="0" err="1" smtClean="0">
                <a:solidFill>
                  <a:schemeClr val="tx1"/>
                </a:solidFill>
              </a:rPr>
              <a:t>rheolau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a’u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torri</a:t>
            </a:r>
            <a:r>
              <a:rPr lang="en-GB" dirty="0" smtClean="0">
                <a:solidFill>
                  <a:schemeClr val="tx1"/>
                </a:solidFill>
              </a:rPr>
              <a:t>. / </a:t>
            </a:r>
            <a:r>
              <a:rPr lang="en-GB" i="1" dirty="0" smtClean="0">
                <a:solidFill>
                  <a:schemeClr val="tx1"/>
                </a:solidFill>
              </a:rPr>
              <a:t>Doesn’t know the rules and breaks them</a:t>
            </a:r>
            <a:endParaRPr lang="en-US" i="1" dirty="0">
              <a:solidFill>
                <a:schemeClr val="tx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63632" y="188640"/>
            <a:ext cx="8299648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400" dirty="0" err="1" smtClean="0">
                <a:solidFill>
                  <a:prstClr val="black"/>
                </a:solidFill>
                <a:ea typeface="+mj-ea"/>
                <a:cs typeface="+mj-cs"/>
              </a:rPr>
              <a:t>Sbectrwm</a:t>
            </a:r>
            <a:r>
              <a:rPr lang="en-GB" sz="3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3400" dirty="0" err="1" smtClean="0">
                <a:solidFill>
                  <a:prstClr val="black"/>
                </a:solidFill>
                <a:ea typeface="+mj-ea"/>
                <a:cs typeface="+mj-cs"/>
              </a:rPr>
              <a:t>Llên-ladrad</a:t>
            </a:r>
            <a:endParaRPr lang="en-GB" sz="3400" dirty="0" smtClean="0">
              <a:solidFill>
                <a:prstClr val="black"/>
              </a:solidFill>
              <a:ea typeface="+mj-ea"/>
              <a:cs typeface="+mj-cs"/>
            </a:endParaRPr>
          </a:p>
          <a:p>
            <a:r>
              <a:rPr lang="en-GB" sz="3400" i="1" dirty="0" smtClean="0">
                <a:solidFill>
                  <a:prstClr val="black"/>
                </a:solidFill>
                <a:ea typeface="+mj-ea"/>
                <a:cs typeface="+mj-cs"/>
              </a:rPr>
              <a:t>A </a:t>
            </a:r>
            <a:r>
              <a:rPr lang="en-GB" sz="3400" i="1" dirty="0">
                <a:solidFill>
                  <a:prstClr val="black"/>
                </a:solidFill>
                <a:ea typeface="+mj-ea"/>
                <a:cs typeface="+mj-cs"/>
              </a:rPr>
              <a:t>spectrum of plagiarism</a:t>
            </a:r>
            <a:endParaRPr lang="en-GB" sz="3400" i="1" dirty="0"/>
          </a:p>
        </p:txBody>
      </p:sp>
      <p:cxnSp>
        <p:nvCxnSpPr>
          <p:cNvPr id="21" name="Straight Arrow Connector 20"/>
          <p:cNvCxnSpPr/>
          <p:nvPr/>
        </p:nvCxnSpPr>
        <p:spPr>
          <a:xfrm flipV="1">
            <a:off x="463632" y="1750431"/>
            <a:ext cx="8375568" cy="3234308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2051720" y="1643399"/>
            <a:ext cx="2599696" cy="406142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/>
          <p:nvPr/>
        </p:nvCxnSpPr>
        <p:spPr>
          <a:xfrm>
            <a:off x="5292080" y="1096307"/>
            <a:ext cx="2448272" cy="403244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2733634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11560" y="548680"/>
            <a:ext cx="7992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3600" dirty="0">
              <a:solidFill>
                <a:prstClr val="black"/>
              </a:solidFill>
              <a:ea typeface="+mj-ea"/>
              <a:cs typeface="+mj-cs"/>
            </a:endParaRPr>
          </a:p>
          <a:p>
            <a:endParaRPr lang="en-GB" sz="3600" dirty="0"/>
          </a:p>
        </p:txBody>
      </p:sp>
      <p:sp>
        <p:nvSpPr>
          <p:cNvPr id="5" name="TextBox 4"/>
          <p:cNvSpPr txBox="1"/>
          <p:nvPr/>
        </p:nvSpPr>
        <p:spPr>
          <a:xfrm>
            <a:off x="179512" y="620688"/>
            <a:ext cx="4248472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cap="all" dirty="0" smtClean="0">
                <a:solidFill>
                  <a:prstClr val="black"/>
                </a:solidFill>
                <a:ea typeface="+mj-ea"/>
                <a:cs typeface="+mj-cs"/>
              </a:rPr>
              <a:t>R</a:t>
            </a:r>
            <a:r>
              <a:rPr lang="en-GB" sz="3200" dirty="0" smtClean="0">
                <a:solidFill>
                  <a:prstClr val="black"/>
                </a:solidFill>
                <a:ea typeface="+mj-ea"/>
                <a:cs typeface="+mj-cs"/>
              </a:rPr>
              <a:t>HAI ENGHREIFFTIAU</a:t>
            </a:r>
          </a:p>
          <a:p>
            <a:endParaRPr lang="en-GB" sz="2400" cap="all" dirty="0" smtClean="0">
              <a:solidFill>
                <a:prstClr val="black"/>
              </a:solidFill>
              <a:ea typeface="+mj-ea"/>
              <a:cs typeface="+mj-cs"/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Copïo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heb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ddangos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mai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copi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yw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e.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Talu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rhywun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arall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i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wneud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drosoch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Dim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danogs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eich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ffynonellau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(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gair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neu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weithred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)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yn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ddigon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clir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Gweithio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gydag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eraill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a dim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cydnabod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rhannu’r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gwaith</a:t>
            </a:r>
            <a:endParaRPr lang="en-GB" sz="2400" dirty="0" smtClean="0">
              <a:solidFill>
                <a:prstClr val="black"/>
              </a:solidFill>
              <a:ea typeface="+mj-ea"/>
              <a:cs typeface="+mj-cs"/>
            </a:endParaRPr>
          </a:p>
          <a:p>
            <a:endParaRPr lang="en-GB" sz="2800" cap="all" dirty="0" smtClean="0">
              <a:solidFill>
                <a:prstClr val="black"/>
              </a:solidFill>
              <a:ea typeface="+mj-ea"/>
              <a:cs typeface="+mj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644008" y="618702"/>
            <a:ext cx="4176464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cap="all" dirty="0">
                <a:solidFill>
                  <a:prstClr val="black"/>
                </a:solidFill>
                <a:ea typeface="+mj-ea"/>
                <a:cs typeface="+mj-cs"/>
              </a:rPr>
              <a:t>Some </a:t>
            </a:r>
            <a:r>
              <a:rPr lang="en-GB" sz="3200" cap="all" dirty="0" smtClean="0">
                <a:solidFill>
                  <a:prstClr val="black"/>
                </a:solidFill>
                <a:ea typeface="+mj-ea"/>
                <a:cs typeface="+mj-cs"/>
              </a:rPr>
              <a:t>examples</a:t>
            </a:r>
          </a:p>
          <a:p>
            <a:endParaRPr lang="en-GB" sz="2400" cap="all" dirty="0">
              <a:solidFill>
                <a:prstClr val="black"/>
              </a:solidFill>
              <a:ea typeface="+mj-ea"/>
              <a:cs typeface="+mj-cs"/>
            </a:endParaRPr>
          </a:p>
          <a:p>
            <a:pPr marL="457200" lvl="0" indent="-457200">
              <a:buFont typeface="Arial" pitchFamily="34" charset="0"/>
              <a:buChar char="•"/>
            </a:pPr>
            <a:r>
              <a:rPr lang="en-GB" sz="2400" dirty="0" smtClean="0">
                <a:solidFill>
                  <a:prstClr val="black"/>
                </a:solidFill>
              </a:rPr>
              <a:t>Copying </a:t>
            </a:r>
            <a:r>
              <a:rPr lang="en-GB" sz="2400" dirty="0">
                <a:solidFill>
                  <a:prstClr val="black"/>
                </a:solidFill>
              </a:rPr>
              <a:t>without showing it is a copy </a:t>
            </a:r>
          </a:p>
          <a:p>
            <a:pPr marL="457200" lvl="0" indent="-457200">
              <a:buFont typeface="Arial" pitchFamily="34" charset="0"/>
              <a:buChar char="•"/>
            </a:pPr>
            <a:r>
              <a:rPr lang="en-GB" sz="2400" dirty="0">
                <a:solidFill>
                  <a:prstClr val="black"/>
                </a:solidFill>
              </a:rPr>
              <a:t>Paying someone to do it for you </a:t>
            </a:r>
          </a:p>
          <a:p>
            <a:pPr marL="457200" lvl="0" indent="-457200">
              <a:buFont typeface="Arial" pitchFamily="34" charset="0"/>
              <a:buChar char="•"/>
            </a:pPr>
            <a:r>
              <a:rPr lang="en-GB" sz="2400" dirty="0">
                <a:solidFill>
                  <a:prstClr val="black"/>
                </a:solidFill>
              </a:rPr>
              <a:t>Not showing your sources (</a:t>
            </a:r>
            <a:r>
              <a:rPr lang="en-GB" sz="2400" dirty="0" smtClean="0">
                <a:solidFill>
                  <a:prstClr val="black"/>
                </a:solidFill>
              </a:rPr>
              <a:t>words </a:t>
            </a:r>
            <a:r>
              <a:rPr lang="en-GB" sz="2400" dirty="0">
                <a:solidFill>
                  <a:prstClr val="black"/>
                </a:solidFill>
              </a:rPr>
              <a:t>and </a:t>
            </a:r>
            <a:r>
              <a:rPr lang="en-GB" sz="2400" dirty="0" smtClean="0">
                <a:solidFill>
                  <a:prstClr val="black"/>
                </a:solidFill>
              </a:rPr>
              <a:t>work) </a:t>
            </a:r>
            <a:r>
              <a:rPr lang="en-GB" sz="2400" dirty="0">
                <a:solidFill>
                  <a:prstClr val="black"/>
                </a:solidFill>
              </a:rPr>
              <a:t>transparently enough </a:t>
            </a:r>
          </a:p>
          <a:p>
            <a:pPr marL="457200" lvl="0" indent="-457200">
              <a:buFont typeface="Arial" pitchFamily="34" charset="0"/>
              <a:buChar char="•"/>
            </a:pPr>
            <a:r>
              <a:rPr lang="en-GB" sz="2400" dirty="0">
                <a:solidFill>
                  <a:prstClr val="black"/>
                </a:solidFill>
              </a:rPr>
              <a:t>Working closely with others and not acknowledging the shared work </a:t>
            </a:r>
          </a:p>
        </p:txBody>
      </p:sp>
    </p:spTree>
    <p:extLst>
      <p:ext uri="{BB962C8B-B14F-4D97-AF65-F5344CB8AC3E}">
        <p14:creationId xmlns:p14="http://schemas.microsoft.com/office/powerpoint/2010/main" val="13146776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27984" y="476672"/>
            <a:ext cx="4392488" cy="4525963"/>
          </a:xfrm>
        </p:spPr>
        <p:txBody>
          <a:bodyPr>
            <a:normAutofit fontScale="62500" lnSpcReduction="20000"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5100" dirty="0">
                <a:solidFill>
                  <a:prstClr val="black"/>
                </a:solidFill>
                <a:ea typeface="+mj-ea"/>
                <a:cs typeface="+mj-cs"/>
              </a:rPr>
              <a:t>Harvard </a:t>
            </a:r>
            <a:r>
              <a:rPr lang="en-GB" sz="5100" dirty="0" smtClean="0">
                <a:solidFill>
                  <a:prstClr val="black"/>
                </a:solidFill>
                <a:ea typeface="+mj-ea"/>
                <a:cs typeface="+mj-cs"/>
              </a:rPr>
              <a:t>Referencing</a:t>
            </a:r>
            <a:endParaRPr lang="en-GB" sz="5100" dirty="0">
              <a:solidFill>
                <a:prstClr val="black"/>
              </a:solidFill>
              <a:ea typeface="+mj-ea"/>
              <a:cs typeface="+mj-cs"/>
            </a:endParaRP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5100" dirty="0" smtClean="0">
                <a:solidFill>
                  <a:prstClr val="black"/>
                </a:solidFill>
                <a:ea typeface="+mj-ea"/>
                <a:cs typeface="+mj-cs"/>
              </a:rPr>
              <a:t>7 questions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en-GB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dirty="0" smtClean="0"/>
              <a:t>A reference is complete when we know: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 smtClean="0"/>
              <a:t>Who wrote it or edited it?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 smtClean="0"/>
              <a:t>When was it published?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 smtClean="0"/>
              <a:t>What’s it called?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 smtClean="0"/>
              <a:t>What kind of a source is it (book, article, website)?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 smtClean="0"/>
              <a:t>Where was it published?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 smtClean="0"/>
              <a:t>Who published it?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 smtClean="0"/>
              <a:t>What page is the relevant material on?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251520" y="476672"/>
            <a:ext cx="4104456" cy="4985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err="1" smtClean="0"/>
              <a:t>Cyfeirnodi</a:t>
            </a:r>
            <a:r>
              <a:rPr lang="en-GB" sz="3200" dirty="0" smtClean="0"/>
              <a:t> Harvard – 7 </a:t>
            </a:r>
            <a:r>
              <a:rPr lang="en-GB" sz="3200" dirty="0" err="1" smtClean="0"/>
              <a:t>Cwestiwn</a:t>
            </a:r>
            <a:endParaRPr lang="en-GB" sz="3200" dirty="0" smtClean="0"/>
          </a:p>
          <a:p>
            <a:endParaRPr lang="en-GB" dirty="0" smtClean="0"/>
          </a:p>
          <a:p>
            <a:r>
              <a:rPr lang="en-GB" dirty="0" smtClean="0"/>
              <a:t>Mae </a:t>
            </a:r>
            <a:r>
              <a:rPr lang="en-GB" dirty="0" err="1" smtClean="0"/>
              <a:t>cyfeirnod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gyflwan</a:t>
            </a:r>
            <a:r>
              <a:rPr lang="en-GB" dirty="0" smtClean="0"/>
              <a:t> pan </a:t>
            </a:r>
            <a:r>
              <a:rPr lang="en-GB" dirty="0" err="1" smtClean="0"/>
              <a:t>fyddwn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gwybod</a:t>
            </a:r>
            <a:r>
              <a:rPr lang="en-GB" dirty="0" smtClean="0"/>
              <a:t>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dirty="0" err="1" smtClean="0"/>
              <a:t>Pwy</a:t>
            </a:r>
            <a:r>
              <a:rPr lang="en-GB" dirty="0" smtClean="0"/>
              <a:t> </a:t>
            </a:r>
            <a:r>
              <a:rPr lang="en-GB" dirty="0" err="1" smtClean="0"/>
              <a:t>ysgrifennodd</a:t>
            </a:r>
            <a:r>
              <a:rPr lang="en-GB" dirty="0" smtClean="0"/>
              <a:t> / </a:t>
            </a:r>
            <a:r>
              <a:rPr lang="en-GB" dirty="0" err="1" smtClean="0"/>
              <a:t>olygodd</a:t>
            </a:r>
            <a:r>
              <a:rPr lang="en-GB" dirty="0" smtClean="0"/>
              <a:t> y </a:t>
            </a:r>
            <a:r>
              <a:rPr lang="en-GB" dirty="0" err="1" smtClean="0"/>
              <a:t>gwaith</a:t>
            </a:r>
            <a:r>
              <a:rPr lang="en-GB" dirty="0" smtClean="0"/>
              <a:t>?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dirty="0" err="1" smtClean="0"/>
              <a:t>Pryd</a:t>
            </a:r>
            <a:r>
              <a:rPr lang="en-GB" dirty="0" smtClean="0"/>
              <a:t> y </a:t>
            </a:r>
            <a:r>
              <a:rPr lang="en-GB" dirty="0" err="1" smtClean="0"/>
              <a:t>cyhoeddwyd</a:t>
            </a:r>
            <a:r>
              <a:rPr lang="en-GB" dirty="0" smtClean="0"/>
              <a:t> </a:t>
            </a:r>
            <a:r>
              <a:rPr lang="en-GB" dirty="0" err="1" smtClean="0"/>
              <a:t>ef</a:t>
            </a:r>
            <a:r>
              <a:rPr lang="en-GB" dirty="0" smtClean="0"/>
              <a:t>?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dirty="0" smtClean="0"/>
              <a:t>Beth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enw</a:t>
            </a:r>
            <a:r>
              <a:rPr lang="en-GB" dirty="0" smtClean="0"/>
              <a:t>?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dirty="0" smtClean="0"/>
              <a:t>Beth </a:t>
            </a:r>
            <a:r>
              <a:rPr lang="en-GB" dirty="0" err="1" smtClean="0"/>
              <a:t>yw’r</a:t>
            </a:r>
            <a:r>
              <a:rPr lang="en-GB" dirty="0" smtClean="0"/>
              <a:t> </a:t>
            </a:r>
            <a:r>
              <a:rPr lang="en-GB" dirty="0" err="1" smtClean="0"/>
              <a:t>ffynhonnell</a:t>
            </a:r>
            <a:r>
              <a:rPr lang="en-GB" dirty="0" smtClean="0"/>
              <a:t> (</a:t>
            </a:r>
            <a:r>
              <a:rPr lang="en-GB" dirty="0" err="1" smtClean="0"/>
              <a:t>llyfr</a:t>
            </a:r>
            <a:r>
              <a:rPr lang="en-GB" dirty="0" smtClean="0"/>
              <a:t>, </a:t>
            </a:r>
            <a:r>
              <a:rPr lang="en-GB" dirty="0" err="1" smtClean="0"/>
              <a:t>erthygl</a:t>
            </a:r>
            <a:r>
              <a:rPr lang="en-GB" dirty="0" smtClean="0"/>
              <a:t>, </a:t>
            </a:r>
            <a:r>
              <a:rPr lang="en-GB" dirty="0" err="1" smtClean="0"/>
              <a:t>gwefan</a:t>
            </a:r>
            <a:r>
              <a:rPr lang="en-GB" dirty="0" smtClean="0"/>
              <a:t>)?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dirty="0" err="1" smtClean="0"/>
              <a:t>Ble</a:t>
            </a:r>
            <a:r>
              <a:rPr lang="en-GB" dirty="0" smtClean="0"/>
              <a:t> </a:t>
            </a:r>
            <a:r>
              <a:rPr lang="en-GB" dirty="0" err="1" smtClean="0"/>
              <a:t>cyhoeddwyd</a:t>
            </a:r>
            <a:r>
              <a:rPr lang="en-GB" dirty="0" smtClean="0"/>
              <a:t> </a:t>
            </a:r>
            <a:r>
              <a:rPr lang="en-GB" dirty="0" err="1" smtClean="0"/>
              <a:t>ef</a:t>
            </a:r>
            <a:r>
              <a:rPr lang="en-GB" dirty="0" smtClean="0"/>
              <a:t>?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dirty="0" err="1" smtClean="0"/>
              <a:t>Pwy</a:t>
            </a:r>
            <a:r>
              <a:rPr lang="en-GB" dirty="0" smtClean="0"/>
              <a:t> </a:t>
            </a:r>
            <a:r>
              <a:rPr lang="en-GB" dirty="0" err="1" smtClean="0"/>
              <a:t>gyhoeddodd</a:t>
            </a:r>
            <a:r>
              <a:rPr lang="en-GB" dirty="0" smtClean="0"/>
              <a:t> </a:t>
            </a:r>
            <a:r>
              <a:rPr lang="en-GB" dirty="0" err="1" smtClean="0"/>
              <a:t>ef</a:t>
            </a:r>
            <a:r>
              <a:rPr lang="en-GB" dirty="0" smtClean="0"/>
              <a:t>?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ba</a:t>
            </a:r>
            <a:r>
              <a:rPr lang="en-GB" dirty="0" smtClean="0"/>
              <a:t> </a:t>
            </a:r>
            <a:r>
              <a:rPr lang="en-GB" dirty="0" err="1" smtClean="0"/>
              <a:t>dudalen</a:t>
            </a:r>
            <a:r>
              <a:rPr lang="en-GB" dirty="0" smtClean="0"/>
              <a:t> </a:t>
            </a:r>
            <a:r>
              <a:rPr lang="en-GB" dirty="0" err="1" smtClean="0"/>
              <a:t>mae’r</a:t>
            </a:r>
            <a:r>
              <a:rPr lang="en-GB" dirty="0" smtClean="0"/>
              <a:t> </a:t>
            </a:r>
            <a:r>
              <a:rPr lang="en-GB" dirty="0" err="1" smtClean="0"/>
              <a:t>deunydd</a:t>
            </a:r>
            <a:r>
              <a:rPr lang="en-GB" dirty="0" smtClean="0"/>
              <a:t> y </a:t>
            </a:r>
            <a:r>
              <a:rPr lang="en-GB" dirty="0" err="1" smtClean="0"/>
              <a:t>cyfeiriwyd</a:t>
            </a:r>
            <a:r>
              <a:rPr lang="en-GB" dirty="0" smtClean="0"/>
              <a:t> </a:t>
            </a:r>
            <a:r>
              <a:rPr lang="en-GB" dirty="0" err="1" smtClean="0"/>
              <a:t>ato</a:t>
            </a:r>
            <a:r>
              <a:rPr lang="en-GB" dirty="0"/>
              <a:t>?</a:t>
            </a:r>
            <a:endParaRPr lang="en-GB" dirty="0" smtClean="0"/>
          </a:p>
          <a:p>
            <a:pPr marL="342900" indent="-342900">
              <a:buFont typeface="Arial" pitchFamily="34" charset="0"/>
              <a:buChar char="•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028488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3600" dirty="0" err="1" smtClean="0"/>
              <a:t>Cyfeirnodi</a:t>
            </a:r>
            <a:r>
              <a:rPr lang="en-GB" sz="3600" dirty="0" smtClean="0"/>
              <a:t> </a:t>
            </a:r>
            <a:r>
              <a:rPr lang="en-GB" sz="3600" dirty="0" err="1" smtClean="0"/>
              <a:t>Llyfrau</a:t>
            </a: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i="1" dirty="0" smtClean="0"/>
              <a:t>Referencing Books</a:t>
            </a:r>
            <a:endParaRPr lang="en-US" sz="3600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i="1" dirty="0" err="1" smtClean="0">
                <a:solidFill>
                  <a:srgbClr val="FF0000"/>
                </a:solidFill>
              </a:rPr>
              <a:t>Yn</a:t>
            </a:r>
            <a:r>
              <a:rPr lang="en-GB" i="1" dirty="0" smtClean="0">
                <a:solidFill>
                  <a:srgbClr val="FF0000"/>
                </a:solidFill>
              </a:rPr>
              <a:t> y </a:t>
            </a:r>
            <a:r>
              <a:rPr lang="en-GB" i="1" dirty="0" err="1" smtClean="0">
                <a:solidFill>
                  <a:srgbClr val="FF0000"/>
                </a:solidFill>
              </a:rPr>
              <a:t>testun</a:t>
            </a:r>
            <a:r>
              <a:rPr lang="en-GB" i="1" dirty="0" smtClean="0">
                <a:solidFill>
                  <a:srgbClr val="FF0000"/>
                </a:solidFill>
              </a:rPr>
              <a:t>: </a:t>
            </a:r>
            <a:r>
              <a:rPr lang="en-GB" dirty="0" smtClean="0"/>
              <a:t>/ </a:t>
            </a:r>
            <a:r>
              <a:rPr lang="en-GB" i="1" dirty="0" smtClean="0"/>
              <a:t>In the text:</a:t>
            </a:r>
          </a:p>
          <a:p>
            <a:pPr marL="0" indent="0">
              <a:buNone/>
            </a:pPr>
            <a:r>
              <a:rPr lang="en-GB" dirty="0" smtClean="0"/>
              <a:t>‘what distinguishes stylistics from literary criticism on the one hand...’ (</a:t>
            </a:r>
            <a:r>
              <a:rPr lang="en-GB" dirty="0" err="1" smtClean="0"/>
              <a:t>Widdowson</a:t>
            </a:r>
            <a:r>
              <a:rPr lang="en-GB" dirty="0" smtClean="0"/>
              <a:t>, 1975:3). (</a:t>
            </a:r>
            <a:r>
              <a:rPr lang="en-GB" i="1" dirty="0" err="1" smtClean="0">
                <a:solidFill>
                  <a:srgbClr val="FF0000"/>
                </a:solidFill>
              </a:rPr>
              <a:t>neu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</a:rPr>
              <a:t>tud</a:t>
            </a:r>
            <a:r>
              <a:rPr lang="en-GB" i="1" dirty="0" smtClean="0">
                <a:solidFill>
                  <a:srgbClr val="FF0000"/>
                </a:solidFill>
              </a:rPr>
              <a:t>. 3 </a:t>
            </a:r>
            <a:r>
              <a:rPr lang="en-GB" dirty="0" smtClean="0"/>
              <a:t>/ or p.3)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i="1" dirty="0" err="1" smtClean="0">
                <a:solidFill>
                  <a:srgbClr val="FF0000"/>
                </a:solidFill>
              </a:rPr>
              <a:t>Yn</a:t>
            </a:r>
            <a:r>
              <a:rPr lang="en-GB" i="1" dirty="0" smtClean="0">
                <a:solidFill>
                  <a:srgbClr val="FF0000"/>
                </a:solidFill>
              </a:rPr>
              <a:t> y </a:t>
            </a:r>
            <a:r>
              <a:rPr lang="en-GB" i="1" dirty="0" err="1" smtClean="0">
                <a:solidFill>
                  <a:srgbClr val="FF0000"/>
                </a:solidFill>
              </a:rPr>
              <a:t>rhestr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</a:rPr>
              <a:t>gyfeirnodi</a:t>
            </a:r>
            <a:r>
              <a:rPr lang="en-GB" i="1" dirty="0" smtClean="0">
                <a:solidFill>
                  <a:srgbClr val="FF0000"/>
                </a:solidFill>
              </a:rPr>
              <a:t>: </a:t>
            </a:r>
            <a:r>
              <a:rPr lang="en-GB" i="1" dirty="0" smtClean="0"/>
              <a:t>/ In the reference list:</a:t>
            </a:r>
            <a:endParaRPr lang="en-GB" i="1" dirty="0"/>
          </a:p>
          <a:p>
            <a:pPr marL="0" indent="0">
              <a:buNone/>
            </a:pPr>
            <a:r>
              <a:rPr lang="en-GB" dirty="0" err="1" smtClean="0"/>
              <a:t>Widdowson</a:t>
            </a:r>
            <a:r>
              <a:rPr lang="en-GB" dirty="0" smtClean="0"/>
              <a:t>, H.G. (1975) </a:t>
            </a:r>
            <a:r>
              <a:rPr lang="en-GB" i="1" dirty="0" smtClean="0"/>
              <a:t>Stylistics and the Teaching of Literature</a:t>
            </a:r>
            <a:r>
              <a:rPr lang="en-GB" dirty="0" smtClean="0"/>
              <a:t>. London: Longman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668659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3600" dirty="0" err="1" smtClean="0"/>
              <a:t>Cyfeirnodi</a:t>
            </a:r>
            <a:r>
              <a:rPr lang="en-GB" sz="3600" dirty="0" smtClean="0"/>
              <a:t> </a:t>
            </a:r>
            <a:r>
              <a:rPr lang="en-GB" sz="3600" dirty="0" err="1" smtClean="0"/>
              <a:t>Erthyglau</a:t>
            </a:r>
            <a:r>
              <a:rPr lang="en-GB" sz="3600" dirty="0" smtClean="0"/>
              <a:t> </a:t>
            </a:r>
            <a:r>
              <a:rPr lang="en-GB" sz="3600" dirty="0" err="1" smtClean="0"/>
              <a:t>mewn</a:t>
            </a:r>
            <a:r>
              <a:rPr lang="en-GB" sz="3600" dirty="0" smtClean="0"/>
              <a:t> </a:t>
            </a:r>
            <a:r>
              <a:rPr lang="en-GB" sz="3600" dirty="0" err="1" smtClean="0"/>
              <a:t>Cyfnodolion</a:t>
            </a:r>
            <a:r>
              <a:rPr lang="en-GB" sz="3600" dirty="0" smtClean="0"/>
              <a:t> </a:t>
            </a:r>
            <a:r>
              <a:rPr lang="en-GB" sz="3600" i="1" dirty="0" smtClean="0"/>
              <a:t>Referencing Journal Articles</a:t>
            </a:r>
            <a:endParaRPr lang="en-US" sz="3600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i="1" dirty="0" err="1" smtClean="0">
                <a:solidFill>
                  <a:srgbClr val="FF0000"/>
                </a:solidFill>
              </a:rPr>
              <a:t>Yn</a:t>
            </a:r>
            <a:r>
              <a:rPr lang="en-GB" i="1" dirty="0" smtClean="0">
                <a:solidFill>
                  <a:srgbClr val="FF0000"/>
                </a:solidFill>
              </a:rPr>
              <a:t> y </a:t>
            </a:r>
            <a:r>
              <a:rPr lang="en-GB" i="1" dirty="0" err="1" smtClean="0">
                <a:solidFill>
                  <a:srgbClr val="FF0000"/>
                </a:solidFill>
              </a:rPr>
              <a:t>testun</a:t>
            </a:r>
            <a:r>
              <a:rPr lang="en-GB" i="1" dirty="0">
                <a:solidFill>
                  <a:srgbClr val="FF0000"/>
                </a:solidFill>
              </a:rPr>
              <a:t>: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dirty="0" smtClean="0"/>
              <a:t>/ </a:t>
            </a:r>
            <a:r>
              <a:rPr lang="en-GB" i="1" dirty="0" smtClean="0"/>
              <a:t>In the text:</a:t>
            </a:r>
          </a:p>
          <a:p>
            <a:pPr marL="0" indent="0">
              <a:buNone/>
            </a:pPr>
            <a:r>
              <a:rPr lang="en-GB" dirty="0" smtClean="0"/>
              <a:t>‘keeping silent while someone else discloses facilitates dominance’ (Jenkins and Kramer, 1978:80)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i="1" dirty="0" err="1" smtClean="0">
                <a:solidFill>
                  <a:srgbClr val="FF0000"/>
                </a:solidFill>
              </a:rPr>
              <a:t>Yn</a:t>
            </a:r>
            <a:r>
              <a:rPr lang="en-GB" i="1" dirty="0" smtClean="0">
                <a:solidFill>
                  <a:srgbClr val="FF0000"/>
                </a:solidFill>
              </a:rPr>
              <a:t> y </a:t>
            </a:r>
            <a:r>
              <a:rPr lang="en-GB" i="1" dirty="0" err="1" smtClean="0">
                <a:solidFill>
                  <a:srgbClr val="FF0000"/>
                </a:solidFill>
              </a:rPr>
              <a:t>rhestr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</a:rPr>
              <a:t>gyfeirnodi</a:t>
            </a:r>
            <a:r>
              <a:rPr lang="en-GB" i="1" dirty="0" smtClean="0">
                <a:solidFill>
                  <a:srgbClr val="FF0000"/>
                </a:solidFill>
              </a:rPr>
              <a:t>: </a:t>
            </a:r>
            <a:r>
              <a:rPr lang="en-GB" dirty="0" smtClean="0"/>
              <a:t>/ </a:t>
            </a:r>
            <a:r>
              <a:rPr lang="en-GB" i="1" dirty="0" smtClean="0"/>
              <a:t>In the reference list:</a:t>
            </a:r>
          </a:p>
          <a:p>
            <a:pPr marL="0" indent="0">
              <a:buNone/>
            </a:pPr>
            <a:r>
              <a:rPr lang="en-GB" dirty="0" smtClean="0"/>
              <a:t>Jenkins, L. and Kramer, C. (1978) ‘Small Group Processes: Learning from Women’ </a:t>
            </a:r>
            <a:r>
              <a:rPr lang="en-GB" i="1" dirty="0" smtClean="0"/>
              <a:t>Women’s Studies International Quarterly</a:t>
            </a:r>
            <a:r>
              <a:rPr lang="en-GB" dirty="0" smtClean="0"/>
              <a:t> 1(1):67-84.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i="1" dirty="0" err="1" smtClean="0">
                <a:solidFill>
                  <a:srgbClr val="FF0000"/>
                </a:solidFill>
              </a:rPr>
              <a:t>Mwy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</a:rPr>
              <a:t>na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</a:rPr>
              <a:t>dau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</a:rPr>
              <a:t>awdur</a:t>
            </a:r>
            <a:r>
              <a:rPr lang="en-GB" i="1" dirty="0" smtClean="0">
                <a:solidFill>
                  <a:srgbClr val="FF0000"/>
                </a:solidFill>
              </a:rPr>
              <a:t>?  </a:t>
            </a:r>
            <a:r>
              <a:rPr lang="en-GB" dirty="0" smtClean="0"/>
              <a:t>/ </a:t>
            </a:r>
            <a:r>
              <a:rPr lang="en-GB" i="1" dirty="0" smtClean="0"/>
              <a:t>More than two authors?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61629584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3600" dirty="0" err="1" smtClean="0"/>
              <a:t>Cyfeirnodi</a:t>
            </a:r>
            <a:r>
              <a:rPr lang="en-GB" sz="3600" dirty="0" smtClean="0"/>
              <a:t> </a:t>
            </a:r>
            <a:r>
              <a:rPr lang="en-GB" sz="3600" dirty="0" err="1" smtClean="0"/>
              <a:t>Gwefannau</a:t>
            </a: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i="1" dirty="0" smtClean="0"/>
              <a:t>Referencing Websites</a:t>
            </a:r>
            <a:endParaRPr lang="en-US" sz="3600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i="1" dirty="0" err="1" smtClean="0">
                <a:solidFill>
                  <a:srgbClr val="FF0000"/>
                </a:solidFill>
              </a:rPr>
              <a:t>Yn</a:t>
            </a:r>
            <a:r>
              <a:rPr lang="en-GB" sz="2400" i="1" dirty="0" smtClean="0">
                <a:solidFill>
                  <a:srgbClr val="FF0000"/>
                </a:solidFill>
              </a:rPr>
              <a:t> y </a:t>
            </a:r>
            <a:r>
              <a:rPr lang="en-GB" sz="2400" i="1" dirty="0" err="1" smtClean="0">
                <a:solidFill>
                  <a:srgbClr val="FF0000"/>
                </a:solidFill>
              </a:rPr>
              <a:t>testun</a:t>
            </a:r>
            <a:r>
              <a:rPr lang="en-GB" sz="2400" i="1" dirty="0" smtClean="0">
                <a:solidFill>
                  <a:srgbClr val="FF0000"/>
                </a:solidFill>
              </a:rPr>
              <a:t>: </a:t>
            </a:r>
            <a:r>
              <a:rPr lang="en-GB" sz="2400" dirty="0" smtClean="0"/>
              <a:t>/ </a:t>
            </a:r>
            <a:r>
              <a:rPr lang="en-GB" sz="2400" i="1" dirty="0" smtClean="0"/>
              <a:t>In the text:</a:t>
            </a:r>
          </a:p>
          <a:p>
            <a:pPr marL="0" indent="0">
              <a:buNone/>
            </a:pPr>
            <a:r>
              <a:rPr lang="en-GB" sz="2400" dirty="0" smtClean="0"/>
              <a:t>‘Jane Austen was a wonderful gymnast’ (</a:t>
            </a:r>
            <a:r>
              <a:rPr lang="en-GB" sz="2400" i="1" dirty="0" smtClean="0"/>
              <a:t>The Republic of Pemberley</a:t>
            </a:r>
            <a:r>
              <a:rPr lang="en-GB" sz="2400" dirty="0" smtClean="0"/>
              <a:t>, </a:t>
            </a:r>
            <a:r>
              <a:rPr lang="en-GB" sz="2400" i="1" dirty="0" smtClean="0">
                <a:solidFill>
                  <a:srgbClr val="FF0000"/>
                </a:solidFill>
              </a:rPr>
              <a:t>dim </a:t>
            </a:r>
            <a:r>
              <a:rPr lang="en-GB" sz="2400" i="1" dirty="0" err="1" smtClean="0">
                <a:solidFill>
                  <a:srgbClr val="FF0000"/>
                </a:solidFill>
              </a:rPr>
              <a:t>dyddiad</a:t>
            </a:r>
            <a:r>
              <a:rPr lang="en-GB" sz="2400" i="1" dirty="0" smtClean="0"/>
              <a:t> </a:t>
            </a:r>
            <a:r>
              <a:rPr lang="en-GB" sz="2400" dirty="0" smtClean="0"/>
              <a:t>/ no date) (</a:t>
            </a:r>
            <a:r>
              <a:rPr lang="en-GB" sz="2400" i="1" dirty="0" err="1" smtClean="0">
                <a:solidFill>
                  <a:srgbClr val="FF0000"/>
                </a:solidFill>
              </a:rPr>
              <a:t>neu</a:t>
            </a:r>
            <a:r>
              <a:rPr lang="en-GB" sz="2400" i="1" dirty="0" smtClean="0">
                <a:solidFill>
                  <a:srgbClr val="FF0000"/>
                </a:solidFill>
              </a:rPr>
              <a:t> D.D. </a:t>
            </a:r>
            <a:r>
              <a:rPr lang="en-GB" sz="2400" dirty="0" smtClean="0"/>
              <a:t>or N.D.)</a:t>
            </a:r>
          </a:p>
          <a:p>
            <a:pPr marL="0" indent="0">
              <a:buNone/>
            </a:pPr>
            <a:r>
              <a:rPr lang="en-GB" sz="2400" i="1" dirty="0" err="1" smtClean="0">
                <a:solidFill>
                  <a:srgbClr val="FF0000"/>
                </a:solidFill>
              </a:rPr>
              <a:t>Yn</a:t>
            </a:r>
            <a:r>
              <a:rPr lang="en-GB" sz="2400" i="1" dirty="0" smtClean="0">
                <a:solidFill>
                  <a:srgbClr val="FF0000"/>
                </a:solidFill>
              </a:rPr>
              <a:t> y </a:t>
            </a:r>
            <a:r>
              <a:rPr lang="en-GB" sz="2400" i="1" dirty="0" err="1" smtClean="0">
                <a:solidFill>
                  <a:srgbClr val="FF0000"/>
                </a:solidFill>
              </a:rPr>
              <a:t>rhestr</a:t>
            </a:r>
            <a:r>
              <a:rPr lang="en-GB" sz="2400" i="1" dirty="0" smtClean="0">
                <a:solidFill>
                  <a:srgbClr val="FF0000"/>
                </a:solidFill>
              </a:rPr>
              <a:t> </a:t>
            </a:r>
            <a:r>
              <a:rPr lang="en-GB" sz="2400" i="1" dirty="0" err="1" smtClean="0">
                <a:solidFill>
                  <a:srgbClr val="FF0000"/>
                </a:solidFill>
              </a:rPr>
              <a:t>gyfeirnodi</a:t>
            </a:r>
            <a:r>
              <a:rPr lang="en-GB" sz="2400" i="1" dirty="0" smtClean="0">
                <a:solidFill>
                  <a:srgbClr val="FF0000"/>
                </a:solidFill>
              </a:rPr>
              <a:t>: </a:t>
            </a:r>
            <a:r>
              <a:rPr lang="en-GB" sz="2400" dirty="0" smtClean="0"/>
              <a:t>/ </a:t>
            </a:r>
            <a:r>
              <a:rPr lang="en-GB" sz="2400" i="1" dirty="0" smtClean="0"/>
              <a:t>In the reference list:</a:t>
            </a:r>
          </a:p>
          <a:p>
            <a:r>
              <a:rPr lang="en-GB" sz="2400" dirty="0" smtClean="0"/>
              <a:t>The Republic of Pemberley (no date) ‘Allusions to books and authors in Jane Austen’s writings’</a:t>
            </a:r>
            <a:r>
              <a:rPr lang="en-GB" sz="2400" i="1" dirty="0" smtClean="0"/>
              <a:t> </a:t>
            </a:r>
            <a:r>
              <a:rPr lang="en-GB" sz="2400" i="1" dirty="0" err="1" smtClean="0">
                <a:solidFill>
                  <a:srgbClr val="FF0000"/>
                </a:solidFill>
              </a:rPr>
              <a:t>yn</a:t>
            </a:r>
            <a:r>
              <a:rPr lang="en-GB" sz="2400" i="1" dirty="0" smtClean="0">
                <a:solidFill>
                  <a:srgbClr val="FF0000"/>
                </a:solidFill>
              </a:rPr>
              <a:t> </a:t>
            </a:r>
            <a:r>
              <a:rPr lang="en-GB" sz="2400" dirty="0" smtClean="0"/>
              <a:t>/ in </a:t>
            </a:r>
            <a:r>
              <a:rPr lang="en-GB" sz="2400" i="1" dirty="0" smtClean="0"/>
              <a:t>The Republic of Pemberley</a:t>
            </a:r>
            <a:r>
              <a:rPr lang="en-GB" sz="2400" dirty="0" smtClean="0"/>
              <a:t>. [</a:t>
            </a:r>
            <a:r>
              <a:rPr lang="en-GB" sz="2400" i="1" dirty="0" err="1" smtClean="0">
                <a:solidFill>
                  <a:srgbClr val="FF0000"/>
                </a:solidFill>
              </a:rPr>
              <a:t>Ar</a:t>
            </a:r>
            <a:r>
              <a:rPr lang="en-GB" sz="2400" i="1" dirty="0" smtClean="0">
                <a:solidFill>
                  <a:srgbClr val="FF0000"/>
                </a:solidFill>
              </a:rPr>
              <a:t> </a:t>
            </a:r>
            <a:r>
              <a:rPr lang="en-GB" sz="2400" i="1" dirty="0" err="1" smtClean="0">
                <a:solidFill>
                  <a:srgbClr val="FF0000"/>
                </a:solidFill>
              </a:rPr>
              <a:t>lein</a:t>
            </a:r>
            <a:r>
              <a:rPr lang="en-GB" sz="2400" i="1" dirty="0" smtClean="0">
                <a:solidFill>
                  <a:srgbClr val="FF0000"/>
                </a:solidFill>
              </a:rPr>
              <a:t> </a:t>
            </a:r>
            <a:r>
              <a:rPr lang="en-GB" sz="2400" dirty="0" smtClean="0"/>
              <a:t>/ Online], </a:t>
            </a:r>
            <a:r>
              <a:rPr lang="en-GB" sz="2400" dirty="0" err="1" smtClean="0">
                <a:solidFill>
                  <a:srgbClr val="FF0000"/>
                </a:solidFill>
              </a:rPr>
              <a:t>Ar</a:t>
            </a:r>
            <a:r>
              <a:rPr lang="en-GB" sz="2400" dirty="0" smtClean="0">
                <a:solidFill>
                  <a:srgbClr val="FF0000"/>
                </a:solidFill>
              </a:rPr>
              <a:t> </a:t>
            </a:r>
            <a:r>
              <a:rPr lang="en-GB" sz="2400" dirty="0" err="1" smtClean="0">
                <a:solidFill>
                  <a:srgbClr val="FF0000"/>
                </a:solidFill>
              </a:rPr>
              <a:t>gael</a:t>
            </a:r>
            <a:r>
              <a:rPr lang="en-GB" sz="2400" dirty="0" smtClean="0">
                <a:solidFill>
                  <a:srgbClr val="FF0000"/>
                </a:solidFill>
              </a:rPr>
              <a:t> : </a:t>
            </a:r>
            <a:r>
              <a:rPr lang="en-GB" sz="2400" dirty="0" smtClean="0"/>
              <a:t>/ Available: </a:t>
            </a:r>
            <a:r>
              <a:rPr lang="en-GB" sz="2400" dirty="0" smtClean="0">
                <a:hlinkClick r:id="rId3"/>
              </a:rPr>
              <a:t>http://www.pemberley.com/janeinfo/litallus.html</a:t>
            </a:r>
            <a:r>
              <a:rPr lang="en-GB" sz="2400" dirty="0" smtClean="0"/>
              <a:t> (</a:t>
            </a:r>
            <a:r>
              <a:rPr lang="en-GB" sz="2400" dirty="0" err="1" smtClean="0">
                <a:solidFill>
                  <a:srgbClr val="FF0000"/>
                </a:solidFill>
              </a:rPr>
              <a:t>mynediad</a:t>
            </a:r>
            <a:r>
              <a:rPr lang="en-GB" sz="2400" dirty="0" smtClean="0">
                <a:solidFill>
                  <a:srgbClr val="FF0000"/>
                </a:solidFill>
              </a:rPr>
              <a:t> </a:t>
            </a:r>
            <a:r>
              <a:rPr lang="en-GB" sz="2400" dirty="0" smtClean="0"/>
              <a:t>/ accessed: 1.4.2013)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27627968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3600" dirty="0" err="1" smtClean="0"/>
              <a:t>Cyfeirnodi</a:t>
            </a:r>
            <a:r>
              <a:rPr lang="en-GB" sz="3600" dirty="0" smtClean="0"/>
              <a:t> </a:t>
            </a:r>
            <a:r>
              <a:rPr lang="en-GB" sz="3600" dirty="0" err="1" smtClean="0"/>
              <a:t>Papurau</a:t>
            </a:r>
            <a:r>
              <a:rPr lang="en-GB" sz="3600" dirty="0" smtClean="0"/>
              <a:t> </a:t>
            </a:r>
            <a:r>
              <a:rPr lang="en-GB" sz="3600" dirty="0" err="1" smtClean="0"/>
              <a:t>Newydd</a:t>
            </a: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dirty="0" smtClean="0"/>
              <a:t>Referencing Newspapers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i="1" dirty="0" err="1" smtClean="0">
                <a:solidFill>
                  <a:srgbClr val="FF0000"/>
                </a:solidFill>
              </a:rPr>
              <a:t>Yn</a:t>
            </a:r>
            <a:r>
              <a:rPr lang="en-GB" i="1" dirty="0" smtClean="0">
                <a:solidFill>
                  <a:srgbClr val="FF0000"/>
                </a:solidFill>
              </a:rPr>
              <a:t> y </a:t>
            </a:r>
            <a:r>
              <a:rPr lang="en-GB" i="1" dirty="0" err="1" smtClean="0">
                <a:solidFill>
                  <a:srgbClr val="FF0000"/>
                </a:solidFill>
              </a:rPr>
              <a:t>testun</a:t>
            </a:r>
            <a:r>
              <a:rPr lang="en-GB" i="1" dirty="0">
                <a:solidFill>
                  <a:srgbClr val="FF0000"/>
                </a:solidFill>
              </a:rPr>
              <a:t>: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dirty="0" smtClean="0"/>
              <a:t>/ In the text:</a:t>
            </a:r>
          </a:p>
          <a:p>
            <a:pPr marL="0" indent="0">
              <a:buNone/>
            </a:pPr>
            <a:r>
              <a:rPr lang="en-GB" dirty="0" smtClean="0"/>
              <a:t>‘John Prescott played the male chauvinist pig’ (</a:t>
            </a:r>
            <a:r>
              <a:rPr lang="en-GB" i="1" dirty="0" smtClean="0"/>
              <a:t>The Guardian</a:t>
            </a:r>
            <a:r>
              <a:rPr lang="en-GB" dirty="0" smtClean="0"/>
              <a:t>, 2000:23).</a:t>
            </a:r>
          </a:p>
          <a:p>
            <a:endParaRPr lang="en-GB" i="1" dirty="0"/>
          </a:p>
          <a:p>
            <a:pPr marL="0" indent="0">
              <a:buNone/>
            </a:pPr>
            <a:r>
              <a:rPr lang="en-GB" i="1" dirty="0" err="1" smtClean="0">
                <a:solidFill>
                  <a:srgbClr val="FF0000"/>
                </a:solidFill>
              </a:rPr>
              <a:t>Yn</a:t>
            </a:r>
            <a:r>
              <a:rPr lang="en-GB" i="1" dirty="0" smtClean="0">
                <a:solidFill>
                  <a:srgbClr val="FF0000"/>
                </a:solidFill>
              </a:rPr>
              <a:t> y </a:t>
            </a:r>
            <a:r>
              <a:rPr lang="en-GB" i="1" dirty="0" err="1" smtClean="0">
                <a:solidFill>
                  <a:srgbClr val="FF0000"/>
                </a:solidFill>
              </a:rPr>
              <a:t>rhestr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</a:rPr>
              <a:t>gyfeirnodi</a:t>
            </a:r>
            <a:r>
              <a:rPr lang="en-GB" i="1" dirty="0" smtClean="0">
                <a:solidFill>
                  <a:srgbClr val="FF0000"/>
                </a:solidFill>
              </a:rPr>
              <a:t>: </a:t>
            </a:r>
            <a:r>
              <a:rPr lang="en-GB" dirty="0" smtClean="0"/>
              <a:t>/ In the reference list:</a:t>
            </a:r>
          </a:p>
          <a:p>
            <a:pPr marL="0" indent="0">
              <a:buNone/>
            </a:pPr>
            <a:r>
              <a:rPr lang="en-GB" i="1" dirty="0" smtClean="0"/>
              <a:t>The Guardian </a:t>
            </a:r>
            <a:r>
              <a:rPr lang="en-GB" dirty="0" smtClean="0"/>
              <a:t>(2000) ‘Editorial’, 28 November:23.</a:t>
            </a:r>
          </a:p>
          <a:p>
            <a:endParaRPr lang="en-GB" i="1" dirty="0"/>
          </a:p>
          <a:p>
            <a:pPr marL="0" indent="0">
              <a:buNone/>
            </a:pPr>
            <a:r>
              <a:rPr lang="en-GB" i="1" dirty="0" err="1" smtClean="0">
                <a:solidFill>
                  <a:srgbClr val="FF0000"/>
                </a:solidFill>
              </a:rPr>
              <a:t>Dalier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</a:rPr>
              <a:t>sylw</a:t>
            </a:r>
            <a:r>
              <a:rPr lang="en-GB" i="1" dirty="0" smtClean="0">
                <a:solidFill>
                  <a:srgbClr val="FF0000"/>
                </a:solidFill>
              </a:rPr>
              <a:t>: </a:t>
            </a:r>
            <a:r>
              <a:rPr lang="en-GB" i="1" dirty="0" err="1" smtClean="0">
                <a:solidFill>
                  <a:srgbClr val="FF0000"/>
                </a:solidFill>
              </a:rPr>
              <a:t>Os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</a:rPr>
              <a:t>oes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</a:rPr>
              <a:t>awdur</a:t>
            </a:r>
            <a:r>
              <a:rPr lang="en-GB" i="1" dirty="0" smtClean="0">
                <a:solidFill>
                  <a:srgbClr val="FF0000"/>
                </a:solidFill>
              </a:rPr>
              <a:t>: </a:t>
            </a:r>
            <a:r>
              <a:rPr lang="en-GB" dirty="0" smtClean="0"/>
              <a:t>/ Note: if the writer’s name is given:</a:t>
            </a:r>
          </a:p>
          <a:p>
            <a:pPr marL="0" indent="0">
              <a:buNone/>
            </a:pPr>
            <a:r>
              <a:rPr lang="en-GB" dirty="0" smtClean="0"/>
              <a:t>‘he adopted a standard macho attitude’ (</a:t>
            </a:r>
            <a:r>
              <a:rPr lang="en-GB" dirty="0" err="1" smtClean="0"/>
              <a:t>Voynet</a:t>
            </a:r>
            <a:r>
              <a:rPr lang="en-GB" dirty="0" smtClean="0"/>
              <a:t>, 2000:23)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err="1" smtClean="0"/>
              <a:t>Voynet</a:t>
            </a:r>
            <a:r>
              <a:rPr lang="en-GB" dirty="0" smtClean="0"/>
              <a:t>, D. (2000) ‘Dear John’, </a:t>
            </a:r>
            <a:r>
              <a:rPr lang="en-GB" i="1" dirty="0" smtClean="0"/>
              <a:t>The Guardian</a:t>
            </a:r>
            <a:r>
              <a:rPr lang="en-GB" dirty="0" smtClean="0"/>
              <a:t>, 28 November:23.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78692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3600" dirty="0" err="1" smtClean="0"/>
              <a:t>Cyfeirnod</a:t>
            </a:r>
            <a:r>
              <a:rPr lang="en-GB" sz="3600" dirty="0" smtClean="0"/>
              <a:t> </a:t>
            </a:r>
            <a:r>
              <a:rPr lang="en-GB" sz="3600" dirty="0" err="1" smtClean="0"/>
              <a:t>eilaidd</a:t>
            </a: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i="1" dirty="0" smtClean="0"/>
              <a:t>Secondary References</a:t>
            </a:r>
            <a:endParaRPr lang="en-US" sz="3600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i="1" dirty="0" err="1" smtClean="0">
                <a:solidFill>
                  <a:srgbClr val="FF0000"/>
                </a:solidFill>
              </a:rPr>
              <a:t>Nodwch</a:t>
            </a:r>
            <a:r>
              <a:rPr lang="en-GB" i="1" dirty="0">
                <a:solidFill>
                  <a:srgbClr val="FF0000"/>
                </a:solidFill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</a:rPr>
              <a:t>fod</a:t>
            </a:r>
            <a:r>
              <a:rPr lang="en-GB" i="1" dirty="0" smtClean="0">
                <a:solidFill>
                  <a:srgbClr val="FF0000"/>
                </a:solidFill>
              </a:rPr>
              <a:t> y </a:t>
            </a:r>
            <a:r>
              <a:rPr lang="en-GB" i="1" dirty="0" err="1" smtClean="0">
                <a:solidFill>
                  <a:srgbClr val="FF0000"/>
                </a:solidFill>
              </a:rPr>
              <a:t>rhestr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</a:rPr>
              <a:t>gyfeirnodi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</a:rPr>
              <a:t>yn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</a:rPr>
              <a:t>cynnwys</a:t>
            </a:r>
            <a:r>
              <a:rPr lang="en-GB" i="1" dirty="0" smtClean="0">
                <a:solidFill>
                  <a:srgbClr val="FF0000"/>
                </a:solidFill>
              </a:rPr>
              <a:t> y </a:t>
            </a:r>
            <a:r>
              <a:rPr lang="en-GB" i="1" dirty="0" err="1" smtClean="0">
                <a:solidFill>
                  <a:srgbClr val="FF0000"/>
                </a:solidFill>
              </a:rPr>
              <a:t>gwaith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</a:rPr>
              <a:t>yr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</a:rPr>
              <a:t>edrychoch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</a:rPr>
              <a:t>arno</a:t>
            </a:r>
            <a:r>
              <a:rPr lang="en-GB" i="1" dirty="0" smtClean="0">
                <a:solidFill>
                  <a:srgbClr val="FF0000"/>
                </a:solidFill>
              </a:rPr>
              <a:t>: </a:t>
            </a:r>
            <a:r>
              <a:rPr lang="en-GB" dirty="0" smtClean="0"/>
              <a:t>/ Note, the references list the work you actually looked at: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‘each of us has to learn to see’ (Williams 1975, </a:t>
            </a:r>
            <a:r>
              <a:rPr lang="en-GB" i="1" dirty="0" err="1" smtClean="0">
                <a:solidFill>
                  <a:srgbClr val="FF0000"/>
                </a:solidFill>
              </a:rPr>
              <a:t>dyfynnwyd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</a:rPr>
              <a:t>yn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dirty="0" smtClean="0"/>
              <a:t>/ cited in Spender, 1985, p.140)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i="1" dirty="0" err="1" smtClean="0">
                <a:solidFill>
                  <a:srgbClr val="FF0000"/>
                </a:solidFill>
              </a:rPr>
              <a:t>Yn</a:t>
            </a:r>
            <a:r>
              <a:rPr lang="en-GB" i="1" dirty="0" smtClean="0">
                <a:solidFill>
                  <a:srgbClr val="FF0000"/>
                </a:solidFill>
              </a:rPr>
              <a:t> y </a:t>
            </a:r>
            <a:r>
              <a:rPr lang="en-GB" i="1" dirty="0" err="1" smtClean="0">
                <a:solidFill>
                  <a:srgbClr val="FF0000"/>
                </a:solidFill>
              </a:rPr>
              <a:t>rhestr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</a:rPr>
              <a:t>gyfeirnodi</a:t>
            </a:r>
            <a:r>
              <a:rPr lang="en-GB" i="1" dirty="0" smtClean="0">
                <a:solidFill>
                  <a:srgbClr val="FF0000"/>
                </a:solidFill>
              </a:rPr>
              <a:t>: </a:t>
            </a:r>
            <a:r>
              <a:rPr lang="en-GB" dirty="0" smtClean="0"/>
              <a:t>/ In the reference list:</a:t>
            </a:r>
          </a:p>
          <a:p>
            <a:pPr marL="0" indent="0">
              <a:buNone/>
            </a:pPr>
            <a:r>
              <a:rPr lang="en-GB" dirty="0" smtClean="0"/>
              <a:t>Spender, D. (1985) </a:t>
            </a:r>
            <a:r>
              <a:rPr lang="en-GB" i="1" dirty="0" smtClean="0"/>
              <a:t>Man Made Language.</a:t>
            </a:r>
            <a:r>
              <a:rPr lang="en-GB" dirty="0" smtClean="0"/>
              <a:t> London : </a:t>
            </a:r>
            <a:r>
              <a:rPr lang="en-GB" dirty="0" err="1" smtClean="0"/>
              <a:t>Routledge</a:t>
            </a:r>
            <a:endParaRPr lang="en-GB" dirty="0" smtClean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887012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r>
              <a:rPr lang="en-GB" dirty="0" smtClean="0"/>
              <a:t>Help 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16016" y="1019869"/>
            <a:ext cx="4248472" cy="44973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700" b="1" i="1" dirty="0" smtClean="0"/>
              <a:t>Read:</a:t>
            </a:r>
          </a:p>
          <a:p>
            <a:pPr marL="0" indent="0">
              <a:buNone/>
            </a:pPr>
            <a:r>
              <a:rPr lang="en-GB" sz="1700" b="1" i="1" dirty="0" smtClean="0"/>
              <a:t>Handbook on Referencing Guidance </a:t>
            </a:r>
          </a:p>
          <a:p>
            <a:pPr marL="0" indent="0">
              <a:buNone/>
            </a:pPr>
            <a:r>
              <a:rPr lang="en-GB" sz="1700" i="1" dirty="0" smtClean="0"/>
              <a:t>Professional Practice Framework Homepage</a:t>
            </a:r>
            <a:endParaRPr lang="en-US" sz="1700" i="1" dirty="0" smtClean="0"/>
          </a:p>
          <a:p>
            <a:endParaRPr lang="en-GB" sz="17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US" sz="1700" b="1" i="1" dirty="0">
                <a:solidFill>
                  <a:srgbClr val="0000FF"/>
                </a:solidFill>
                <a:hlinkClick r:id="rId3" action="ppaction://hlinkfile"/>
              </a:rPr>
              <a:t>Learning Support (</a:t>
            </a:r>
            <a:r>
              <a:rPr lang="en-US" sz="1700" b="1" i="1" dirty="0" err="1">
                <a:solidFill>
                  <a:srgbClr val="0000FF"/>
                </a:solidFill>
                <a:hlinkClick r:id="rId3" action="ppaction://hlinkfile"/>
              </a:rPr>
              <a:t>SpLD</a:t>
            </a:r>
            <a:r>
              <a:rPr lang="en-US" sz="1700" b="1" i="1" dirty="0">
                <a:solidFill>
                  <a:srgbClr val="0000FF"/>
                </a:solidFill>
                <a:hlinkClick r:id="rId3" action="ppaction://hlinkfile"/>
              </a:rPr>
              <a:t>)</a:t>
            </a:r>
            <a:r>
              <a:rPr lang="en-US" sz="1700" b="1" i="1" dirty="0">
                <a:solidFill>
                  <a:srgbClr val="0000FF"/>
                </a:solidFill>
              </a:rPr>
              <a:t> </a:t>
            </a:r>
            <a:r>
              <a:rPr lang="en-US" sz="1700" i="1" dirty="0"/>
              <a:t/>
            </a:r>
            <a:br>
              <a:rPr lang="en-US" sz="1700" i="1" dirty="0"/>
            </a:br>
            <a:r>
              <a:rPr lang="en-US" sz="1700" i="1" dirty="0"/>
              <a:t>Support available for students who have Specific Learning Difficulties (</a:t>
            </a:r>
            <a:r>
              <a:rPr lang="en-US" sz="1700" i="1" dirty="0" err="1"/>
              <a:t>SpLD</a:t>
            </a:r>
            <a:r>
              <a:rPr lang="en-US" sz="1700" i="1" dirty="0"/>
              <a:t>)</a:t>
            </a:r>
          </a:p>
          <a:p>
            <a:pPr marL="0" indent="0">
              <a:buNone/>
            </a:pPr>
            <a:r>
              <a:rPr lang="en-US" sz="1700" b="1" i="1" dirty="0">
                <a:solidFill>
                  <a:srgbClr val="0000FF"/>
                </a:solidFill>
                <a:hlinkClick r:id="rId4" action="ppaction://hlinkfile"/>
              </a:rPr>
              <a:t>Study Skills Support</a:t>
            </a:r>
            <a:r>
              <a:rPr lang="en-US" sz="1700" b="1" i="1" dirty="0">
                <a:solidFill>
                  <a:srgbClr val="0000FF"/>
                </a:solidFill>
              </a:rPr>
              <a:t> </a:t>
            </a:r>
            <a:r>
              <a:rPr lang="en-US" sz="1700" b="1" i="1" dirty="0"/>
              <a:t/>
            </a:r>
            <a:br>
              <a:rPr lang="en-US" sz="1700" b="1" i="1" dirty="0"/>
            </a:br>
            <a:r>
              <a:rPr lang="en-US" sz="1700" i="1" dirty="0"/>
              <a:t>Timetables and information on study skill support available for both the Carmarthen and Lampeter campuses and distance learners</a:t>
            </a:r>
          </a:p>
          <a:p>
            <a:pPr marL="0" indent="0">
              <a:buNone/>
            </a:pPr>
            <a:r>
              <a:rPr lang="en-US" sz="1700" b="1" i="1" dirty="0">
                <a:hlinkClick r:id="rId5" action="ppaction://hlinkfile"/>
              </a:rPr>
              <a:t>Distance Learners</a:t>
            </a:r>
            <a:r>
              <a:rPr lang="en-US" sz="1700" i="1" dirty="0"/>
              <a:t/>
            </a:r>
            <a:br>
              <a:rPr lang="en-US" sz="1700" i="1" dirty="0"/>
            </a:br>
            <a:r>
              <a:rPr lang="en-US" sz="1700" i="1" dirty="0"/>
              <a:t>Advice and guidance to help distance learners access Learning Support</a:t>
            </a:r>
          </a:p>
          <a:p>
            <a:endParaRPr lang="en-US" sz="17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152400"/>
            <a:ext cx="1118497" cy="11351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79512" y="980728"/>
            <a:ext cx="4248472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700" b="1" dirty="0" err="1" smtClean="0"/>
              <a:t>Darllenwch</a:t>
            </a:r>
            <a:r>
              <a:rPr lang="en-GB" sz="1700" b="1" dirty="0" smtClean="0"/>
              <a:t>:</a:t>
            </a:r>
          </a:p>
          <a:p>
            <a:r>
              <a:rPr lang="en-GB" sz="1700" i="1" dirty="0" err="1" smtClean="0"/>
              <a:t>Llawlyfr</a:t>
            </a:r>
            <a:r>
              <a:rPr lang="en-GB" sz="1700" i="1" dirty="0" smtClean="0"/>
              <a:t> </a:t>
            </a:r>
            <a:r>
              <a:rPr lang="en-GB" sz="1700" i="1" dirty="0" err="1" smtClean="0"/>
              <a:t>Cyfeirnodi</a:t>
            </a:r>
            <a:endParaRPr lang="en-GB" sz="1700" i="1" dirty="0" smtClean="0"/>
          </a:p>
          <a:p>
            <a:r>
              <a:rPr lang="en-GB" sz="1700" dirty="0" err="1" smtClean="0"/>
              <a:t>Tudalen</a:t>
            </a:r>
            <a:r>
              <a:rPr lang="en-GB" sz="1700" dirty="0" smtClean="0"/>
              <a:t> </a:t>
            </a:r>
            <a:r>
              <a:rPr lang="en-GB" sz="1700" dirty="0" err="1" smtClean="0"/>
              <a:t>Cartref</a:t>
            </a:r>
            <a:r>
              <a:rPr lang="en-GB" sz="1700" dirty="0" smtClean="0"/>
              <a:t> </a:t>
            </a:r>
            <a:r>
              <a:rPr lang="en-GB" sz="1700" dirty="0" err="1" smtClean="0"/>
              <a:t>Fframwaith</a:t>
            </a:r>
            <a:r>
              <a:rPr lang="en-GB" sz="1700" dirty="0" smtClean="0"/>
              <a:t> </a:t>
            </a:r>
            <a:r>
              <a:rPr lang="en-GB" sz="1700" dirty="0" err="1" smtClean="0"/>
              <a:t>Arfer</a:t>
            </a:r>
            <a:r>
              <a:rPr lang="en-GB" sz="1700" dirty="0" smtClean="0"/>
              <a:t> </a:t>
            </a:r>
            <a:r>
              <a:rPr lang="en-GB" sz="1700" dirty="0" err="1" smtClean="0"/>
              <a:t>Proffesiynol</a:t>
            </a:r>
            <a:r>
              <a:rPr lang="en-GB" sz="1700" dirty="0" smtClean="0"/>
              <a:t> </a:t>
            </a:r>
          </a:p>
          <a:p>
            <a:endParaRPr lang="en-GB" sz="1700" dirty="0"/>
          </a:p>
          <a:p>
            <a:r>
              <a:rPr lang="en-GB" sz="1700" b="1" u="sng" dirty="0" err="1" smtClean="0">
                <a:solidFill>
                  <a:srgbClr val="0000FF"/>
                </a:solidFill>
              </a:rPr>
              <a:t>Cefnogaeth</a:t>
            </a:r>
            <a:r>
              <a:rPr lang="en-GB" sz="1700" b="1" u="sng" dirty="0" smtClean="0">
                <a:solidFill>
                  <a:srgbClr val="0000FF"/>
                </a:solidFill>
              </a:rPr>
              <a:t> </a:t>
            </a:r>
            <a:r>
              <a:rPr lang="en-GB" sz="1700" b="1" u="sng" dirty="0" err="1" smtClean="0">
                <a:solidFill>
                  <a:srgbClr val="0000FF"/>
                </a:solidFill>
              </a:rPr>
              <a:t>Dysgu</a:t>
            </a:r>
            <a:endParaRPr lang="en-GB" sz="1700" b="1" u="sng" dirty="0" smtClean="0">
              <a:solidFill>
                <a:srgbClr val="0000FF"/>
              </a:solidFill>
            </a:endParaRPr>
          </a:p>
          <a:p>
            <a:r>
              <a:rPr lang="en-GB" sz="1700" dirty="0" smtClean="0"/>
              <a:t>Mae </a:t>
            </a:r>
            <a:r>
              <a:rPr lang="en-GB" sz="1700" dirty="0" err="1" smtClean="0"/>
              <a:t>cefnogaeth</a:t>
            </a:r>
            <a:r>
              <a:rPr lang="en-GB" sz="1700" dirty="0" smtClean="0"/>
              <a:t> </a:t>
            </a:r>
            <a:r>
              <a:rPr lang="en-GB" sz="1700" dirty="0" err="1" smtClean="0"/>
              <a:t>ar</a:t>
            </a:r>
            <a:r>
              <a:rPr lang="en-GB" sz="1700" dirty="0" smtClean="0"/>
              <a:t> </a:t>
            </a:r>
            <a:r>
              <a:rPr lang="en-GB" sz="1700" dirty="0" err="1" smtClean="0"/>
              <a:t>gael</a:t>
            </a:r>
            <a:r>
              <a:rPr lang="en-GB" sz="1700" dirty="0" smtClean="0"/>
              <a:t> </a:t>
            </a:r>
            <a:r>
              <a:rPr lang="en-GB" sz="1700" dirty="0" err="1" smtClean="0"/>
              <a:t>i</a:t>
            </a:r>
            <a:r>
              <a:rPr lang="en-GB" sz="1700" dirty="0" smtClean="0"/>
              <a:t> </a:t>
            </a:r>
            <a:r>
              <a:rPr lang="en-GB" sz="1700" dirty="0" err="1" smtClean="0"/>
              <a:t>ddysgwyr</a:t>
            </a:r>
            <a:r>
              <a:rPr lang="en-GB" sz="1700" dirty="0" smtClean="0"/>
              <a:t> </a:t>
            </a:r>
            <a:r>
              <a:rPr lang="en-GB" sz="1700" dirty="0" err="1" smtClean="0"/>
              <a:t>gyda</a:t>
            </a:r>
            <a:r>
              <a:rPr lang="en-GB" sz="1700" dirty="0" smtClean="0"/>
              <a:t> </a:t>
            </a:r>
            <a:r>
              <a:rPr lang="en-GB" sz="1700" dirty="0" err="1" smtClean="0"/>
              <a:t>anhawsterau</a:t>
            </a:r>
            <a:r>
              <a:rPr lang="en-GB" sz="1700" dirty="0" smtClean="0"/>
              <a:t> </a:t>
            </a:r>
            <a:r>
              <a:rPr lang="en-GB" sz="1700" dirty="0" err="1" smtClean="0"/>
              <a:t>dysgu</a:t>
            </a:r>
            <a:r>
              <a:rPr lang="en-GB" sz="1700" dirty="0" smtClean="0"/>
              <a:t> </a:t>
            </a:r>
            <a:r>
              <a:rPr lang="en-GB" sz="1700" dirty="0" err="1" smtClean="0"/>
              <a:t>penodol</a:t>
            </a:r>
            <a:endParaRPr lang="en-GB" sz="1700" dirty="0" smtClean="0"/>
          </a:p>
          <a:p>
            <a:r>
              <a:rPr lang="en-GB" sz="1700" b="1" u="sng" dirty="0" err="1" smtClean="0">
                <a:solidFill>
                  <a:srgbClr val="0000FF"/>
                </a:solidFill>
              </a:rPr>
              <a:t>Cefnogaeth</a:t>
            </a:r>
            <a:r>
              <a:rPr lang="en-GB" sz="1700" b="1" u="sng" dirty="0" smtClean="0">
                <a:solidFill>
                  <a:srgbClr val="0000FF"/>
                </a:solidFill>
              </a:rPr>
              <a:t> </a:t>
            </a:r>
            <a:r>
              <a:rPr lang="en-GB" sz="1700" b="1" u="sng" dirty="0" err="1" smtClean="0">
                <a:solidFill>
                  <a:srgbClr val="0000FF"/>
                </a:solidFill>
              </a:rPr>
              <a:t>Sgiliau</a:t>
            </a:r>
            <a:r>
              <a:rPr lang="en-GB" sz="1700" b="1" u="sng" dirty="0" smtClean="0">
                <a:solidFill>
                  <a:srgbClr val="0000FF"/>
                </a:solidFill>
              </a:rPr>
              <a:t> </a:t>
            </a:r>
            <a:r>
              <a:rPr lang="en-GB" sz="1700" b="1" u="sng" dirty="0" err="1" smtClean="0">
                <a:solidFill>
                  <a:srgbClr val="0000FF"/>
                </a:solidFill>
              </a:rPr>
              <a:t>Astudio</a:t>
            </a:r>
            <a:endParaRPr lang="en-GB" sz="1700" b="1" u="sng" dirty="0" smtClean="0">
              <a:solidFill>
                <a:srgbClr val="0000FF"/>
              </a:solidFill>
            </a:endParaRPr>
          </a:p>
          <a:p>
            <a:r>
              <a:rPr lang="en-GB" sz="1700" dirty="0" smtClean="0"/>
              <a:t>Mae </a:t>
            </a:r>
            <a:r>
              <a:rPr lang="en-GB" sz="1700" dirty="0" err="1" smtClean="0"/>
              <a:t>amserlen</a:t>
            </a:r>
            <a:r>
              <a:rPr lang="en-GB" sz="1700" dirty="0" smtClean="0"/>
              <a:t> a </a:t>
            </a:r>
            <a:r>
              <a:rPr lang="en-GB" sz="1700" dirty="0" err="1" smtClean="0"/>
              <a:t>gwybodeth</a:t>
            </a:r>
            <a:r>
              <a:rPr lang="en-GB" sz="1700" dirty="0" smtClean="0"/>
              <a:t> o </a:t>
            </a:r>
            <a:r>
              <a:rPr lang="en-GB" sz="1700" dirty="0" err="1" smtClean="0"/>
              <a:t>gefnogaeth</a:t>
            </a:r>
            <a:r>
              <a:rPr lang="en-GB" sz="1700" dirty="0" smtClean="0"/>
              <a:t> </a:t>
            </a:r>
            <a:r>
              <a:rPr lang="en-GB" sz="1700" dirty="0" err="1" smtClean="0"/>
              <a:t>sgiliau</a:t>
            </a:r>
            <a:r>
              <a:rPr lang="en-GB" sz="1700" dirty="0" smtClean="0"/>
              <a:t> </a:t>
            </a:r>
            <a:r>
              <a:rPr lang="en-GB" sz="1700" dirty="0" err="1" smtClean="0"/>
              <a:t>astudio</a:t>
            </a:r>
            <a:r>
              <a:rPr lang="en-GB" sz="1700" dirty="0" smtClean="0"/>
              <a:t> </a:t>
            </a:r>
            <a:r>
              <a:rPr lang="en-GB" sz="1700" dirty="0" err="1" smtClean="0"/>
              <a:t>ar</a:t>
            </a:r>
            <a:r>
              <a:rPr lang="en-GB" sz="1700" dirty="0" smtClean="0"/>
              <a:t> </a:t>
            </a:r>
            <a:r>
              <a:rPr lang="en-GB" sz="1700" dirty="0" err="1" smtClean="0"/>
              <a:t>gael</a:t>
            </a:r>
            <a:r>
              <a:rPr lang="en-GB" sz="1700" dirty="0" smtClean="0"/>
              <a:t> </a:t>
            </a:r>
            <a:r>
              <a:rPr lang="en-GB" sz="1700" dirty="0" err="1" smtClean="0"/>
              <a:t>ar</a:t>
            </a:r>
            <a:r>
              <a:rPr lang="en-GB" sz="1700" dirty="0" smtClean="0"/>
              <a:t> </a:t>
            </a:r>
            <a:r>
              <a:rPr lang="en-GB" sz="1700" dirty="0" err="1" smtClean="0"/>
              <a:t>campysau</a:t>
            </a:r>
            <a:r>
              <a:rPr lang="en-GB" sz="1700" dirty="0" smtClean="0"/>
              <a:t> </a:t>
            </a:r>
            <a:r>
              <a:rPr lang="en-GB" sz="1700" dirty="0" err="1" smtClean="0"/>
              <a:t>Caerfyrddin</a:t>
            </a:r>
            <a:r>
              <a:rPr lang="en-GB" sz="1700" dirty="0" smtClean="0"/>
              <a:t> a </a:t>
            </a:r>
            <a:r>
              <a:rPr lang="en-GB" sz="1700" dirty="0" err="1" smtClean="0"/>
              <a:t>Llambed</a:t>
            </a:r>
            <a:r>
              <a:rPr lang="en-GB" sz="1700" dirty="0" smtClean="0"/>
              <a:t> </a:t>
            </a:r>
            <a:r>
              <a:rPr lang="en-GB" sz="1700" dirty="0" err="1" smtClean="0"/>
              <a:t>ar</a:t>
            </a:r>
            <a:r>
              <a:rPr lang="en-GB" sz="1700" dirty="0" smtClean="0"/>
              <a:t> </a:t>
            </a:r>
            <a:r>
              <a:rPr lang="en-GB" sz="1700" dirty="0" err="1" smtClean="0"/>
              <a:t>gyfer</a:t>
            </a:r>
            <a:r>
              <a:rPr lang="en-GB" sz="1700" dirty="0" smtClean="0"/>
              <a:t> </a:t>
            </a:r>
            <a:r>
              <a:rPr lang="en-GB" sz="1700" dirty="0" err="1" smtClean="0"/>
              <a:t>dysgwyr</a:t>
            </a:r>
            <a:r>
              <a:rPr lang="en-GB" sz="1700" dirty="0" smtClean="0"/>
              <a:t> o bell.</a:t>
            </a:r>
          </a:p>
          <a:p>
            <a:r>
              <a:rPr lang="en-GB" sz="1700" b="1" u="sng" dirty="0" err="1" smtClean="0">
                <a:solidFill>
                  <a:srgbClr val="0000FF"/>
                </a:solidFill>
              </a:rPr>
              <a:t>Dysgwyr</a:t>
            </a:r>
            <a:r>
              <a:rPr lang="en-GB" sz="1700" b="1" u="sng" dirty="0" smtClean="0">
                <a:solidFill>
                  <a:srgbClr val="0000FF"/>
                </a:solidFill>
              </a:rPr>
              <a:t> o bell</a:t>
            </a:r>
          </a:p>
          <a:p>
            <a:r>
              <a:rPr lang="en-GB" sz="1700" dirty="0" err="1" smtClean="0"/>
              <a:t>Gellir</a:t>
            </a:r>
            <a:r>
              <a:rPr lang="en-GB" sz="1700" dirty="0" smtClean="0"/>
              <a:t> </a:t>
            </a:r>
            <a:r>
              <a:rPr lang="en-GB" sz="1700" dirty="0" err="1" smtClean="0"/>
              <a:t>cael</a:t>
            </a:r>
            <a:r>
              <a:rPr lang="en-GB" sz="1700" dirty="0" smtClean="0"/>
              <a:t> </a:t>
            </a:r>
            <a:r>
              <a:rPr lang="en-GB" sz="1700" dirty="0" err="1" smtClean="0"/>
              <a:t>cyngor</a:t>
            </a:r>
            <a:r>
              <a:rPr lang="en-GB" sz="1700" dirty="0" smtClean="0"/>
              <a:t> a </a:t>
            </a:r>
            <a:r>
              <a:rPr lang="en-GB" sz="1700" dirty="0" err="1" smtClean="0"/>
              <a:t>chyfarwyddyd</a:t>
            </a:r>
            <a:r>
              <a:rPr lang="en-GB" sz="1700" dirty="0" smtClean="0"/>
              <a:t> I </a:t>
            </a:r>
            <a:r>
              <a:rPr lang="en-GB" sz="1700" dirty="0" err="1" smtClean="0"/>
              <a:t>gynorthwyo</a:t>
            </a:r>
            <a:r>
              <a:rPr lang="en-GB" sz="1700" dirty="0" smtClean="0"/>
              <a:t> </a:t>
            </a:r>
            <a:r>
              <a:rPr lang="en-GB" sz="1700" dirty="0" err="1" smtClean="0"/>
              <a:t>dysgwyr</a:t>
            </a:r>
            <a:r>
              <a:rPr lang="en-GB" sz="1700" dirty="0" smtClean="0"/>
              <a:t> o bell </a:t>
            </a:r>
            <a:r>
              <a:rPr lang="en-GB" sz="1700" dirty="0" err="1" smtClean="0"/>
              <a:t>drwy</a:t>
            </a:r>
            <a:r>
              <a:rPr lang="en-GB" sz="1700" dirty="0" smtClean="0"/>
              <a:t> </a:t>
            </a:r>
            <a:r>
              <a:rPr lang="en-GB" sz="1700" dirty="0" err="1" smtClean="0"/>
              <a:t>fyned</a:t>
            </a:r>
            <a:r>
              <a:rPr lang="en-GB" sz="1700" dirty="0" smtClean="0"/>
              <a:t> I </a:t>
            </a:r>
            <a:r>
              <a:rPr lang="en-GB" sz="1700" dirty="0" err="1" smtClean="0"/>
              <a:t>adran</a:t>
            </a:r>
            <a:r>
              <a:rPr lang="en-GB" sz="1700" dirty="0" smtClean="0"/>
              <a:t> </a:t>
            </a:r>
            <a:r>
              <a:rPr lang="en-GB" sz="1700" dirty="0" err="1" smtClean="0"/>
              <a:t>Cefnogaeth</a:t>
            </a:r>
            <a:r>
              <a:rPr lang="en-GB" sz="1700" dirty="0" smtClean="0"/>
              <a:t> </a:t>
            </a:r>
            <a:r>
              <a:rPr lang="en-GB" sz="1700" dirty="0" err="1" smtClean="0"/>
              <a:t>Dysgu</a:t>
            </a:r>
            <a:r>
              <a:rPr lang="en-GB" sz="1700" dirty="0" smtClean="0"/>
              <a:t>. </a:t>
            </a: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79623608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16016" y="764704"/>
            <a:ext cx="4248472" cy="4525963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2400" b="1" i="1" dirty="0" smtClean="0"/>
              <a:t>Acknowledgements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400" i="1" dirty="0" smtClean="0"/>
              <a:t>The presenter wishes to thank:</a:t>
            </a:r>
          </a:p>
          <a:p>
            <a:pPr>
              <a:spcBef>
                <a:spcPts val="0"/>
              </a:spcBef>
            </a:pPr>
            <a:r>
              <a:rPr lang="en-GB" sz="2400" i="1" dirty="0" smtClean="0"/>
              <a:t>Jude Carroll for her presentation on ‘Designing out plagiarism in assessment’ UWTSD, 28 February 2013.</a:t>
            </a:r>
          </a:p>
          <a:p>
            <a:pPr>
              <a:spcBef>
                <a:spcPts val="0"/>
              </a:spcBef>
            </a:pPr>
            <a:r>
              <a:rPr lang="en-GB" sz="2400" i="1" dirty="0" smtClean="0"/>
              <a:t>Andrew Edwards for his presentation on ‘Plagiarism and Referencing’ UWTSD, 18 April 2013.</a:t>
            </a:r>
          </a:p>
          <a:p>
            <a:pPr>
              <a:spcBef>
                <a:spcPts val="0"/>
              </a:spcBef>
            </a:pPr>
            <a:r>
              <a:rPr lang="en-GB" sz="2400" i="1" dirty="0" smtClean="0"/>
              <a:t>Dr Liz Wilson for the remainder of the slides</a:t>
            </a:r>
            <a:endParaRPr lang="en-US" sz="2400" i="1" dirty="0"/>
          </a:p>
        </p:txBody>
      </p:sp>
      <p:sp>
        <p:nvSpPr>
          <p:cNvPr id="4" name="TextBox 3"/>
          <p:cNvSpPr txBox="1"/>
          <p:nvPr/>
        </p:nvSpPr>
        <p:spPr>
          <a:xfrm>
            <a:off x="323528" y="764704"/>
            <a:ext cx="4104456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err="1" smtClean="0"/>
              <a:t>Diolch</a:t>
            </a:r>
            <a:endParaRPr lang="en-GB" sz="2400" b="1" dirty="0" smtClean="0"/>
          </a:p>
          <a:p>
            <a:r>
              <a:rPr lang="en-GB" sz="2400" dirty="0" err="1" smtClean="0"/>
              <a:t>Hoffai’r</a:t>
            </a:r>
            <a:r>
              <a:rPr lang="en-GB" sz="2400" dirty="0" smtClean="0"/>
              <a:t> </a:t>
            </a:r>
            <a:r>
              <a:rPr lang="en-GB" sz="2400" dirty="0" err="1" smtClean="0"/>
              <a:t>cyflwynydd</a:t>
            </a:r>
            <a:r>
              <a:rPr lang="en-GB" sz="2400" dirty="0" smtClean="0"/>
              <a:t> </a:t>
            </a:r>
            <a:r>
              <a:rPr lang="en-GB" sz="2400" dirty="0" err="1" smtClean="0"/>
              <a:t>ddiolch</a:t>
            </a:r>
            <a:r>
              <a:rPr lang="en-GB" sz="2400" dirty="0" smtClean="0"/>
              <a:t> i: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2400" dirty="0" smtClean="0"/>
              <a:t>Jude Carroll am </a:t>
            </a:r>
            <a:r>
              <a:rPr lang="en-GB" sz="2400" dirty="0" err="1" smtClean="0"/>
              <a:t>ei</a:t>
            </a:r>
            <a:r>
              <a:rPr lang="en-GB" sz="2400" dirty="0" smtClean="0"/>
              <a:t> </a:t>
            </a:r>
            <a:r>
              <a:rPr lang="en-GB" sz="2400" dirty="0" err="1" smtClean="0"/>
              <a:t>chyflwyniad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‘Designing out plagiarism in assessment’ YDDS, 28 </a:t>
            </a:r>
            <a:r>
              <a:rPr lang="en-GB" sz="2400" dirty="0" err="1"/>
              <a:t>C</a:t>
            </a:r>
            <a:r>
              <a:rPr lang="en-GB" sz="2400" dirty="0" err="1" smtClean="0"/>
              <a:t>hwefror</a:t>
            </a:r>
            <a:r>
              <a:rPr lang="en-GB" sz="2400" dirty="0" smtClean="0"/>
              <a:t> 2013.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2400" dirty="0" smtClean="0"/>
              <a:t>Andrew Edwards am </a:t>
            </a:r>
            <a:r>
              <a:rPr lang="en-GB" sz="2400" dirty="0" err="1" smtClean="0"/>
              <a:t>ei</a:t>
            </a:r>
            <a:r>
              <a:rPr lang="en-GB" sz="2400" dirty="0" smtClean="0"/>
              <a:t> </a:t>
            </a:r>
            <a:r>
              <a:rPr lang="en-GB" sz="2400" dirty="0" err="1" smtClean="0"/>
              <a:t>gyflwyniad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‘Plagiarism and Referencing’ YDDS, 18 </a:t>
            </a:r>
            <a:r>
              <a:rPr lang="en-GB" sz="2400" dirty="0" err="1" smtClean="0"/>
              <a:t>Ebrill</a:t>
            </a:r>
            <a:r>
              <a:rPr lang="en-GB" sz="2400" dirty="0" smtClean="0"/>
              <a:t> 2013.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2400" dirty="0" smtClean="0"/>
              <a:t>Dr Liz Wilson am </a:t>
            </a:r>
            <a:r>
              <a:rPr lang="en-GB" sz="2400" dirty="0" err="1" smtClean="0"/>
              <a:t>weddill</a:t>
            </a:r>
            <a:r>
              <a:rPr lang="en-GB" sz="2400" dirty="0" smtClean="0"/>
              <a:t> y </a:t>
            </a:r>
            <a:r>
              <a:rPr lang="en-GB" sz="2400" dirty="0" err="1" smtClean="0"/>
              <a:t>sleidiau</a:t>
            </a:r>
            <a:r>
              <a:rPr lang="en-GB" sz="2400" dirty="0" smtClean="0"/>
              <a:t>.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6673053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201500625PowerPointPresentation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201500625PowerPointPresentationTemplate.potx</Template>
  <TotalTime>10396</TotalTime>
  <Words>1133</Words>
  <Application>Microsoft Macintosh PowerPoint</Application>
  <PresentationFormat>On-screen Show (4:3)</PresentationFormat>
  <Paragraphs>140</Paragraphs>
  <Slides>13</Slides>
  <Notes>13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201500625PowerPointPresentationTemplate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Cyfeirnodi Llyfrau Referencing Books</vt:lpstr>
      <vt:lpstr>Cyfeirnodi Erthyglau mewn Cyfnodolion Referencing Journal Articles</vt:lpstr>
      <vt:lpstr>Cyfeirnodi Gwefannau Referencing Websites</vt:lpstr>
      <vt:lpstr>Cyfeirnodi Papurau Newydd Referencing Newspapers</vt:lpstr>
      <vt:lpstr>Cyfeirnod eilaidd Secondary References</vt:lpstr>
      <vt:lpstr>Help …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Lowri Harris</cp:lastModifiedBy>
  <cp:revision>97</cp:revision>
  <cp:lastPrinted>2015-06-30T20:57:23Z</cp:lastPrinted>
  <dcterms:created xsi:type="dcterms:W3CDTF">2015-04-14T15:21:28Z</dcterms:created>
  <dcterms:modified xsi:type="dcterms:W3CDTF">2015-09-29T14:49:58Z</dcterms:modified>
</cp:coreProperties>
</file>