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1pPr>
    <a:lvl2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2pPr>
    <a:lvl3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3pPr>
    <a:lvl4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4pPr>
    <a:lvl5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5pPr>
    <a:lvl6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6pPr>
    <a:lvl7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7pPr>
    <a:lvl8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8pPr>
    <a:lvl9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0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Hoefler Text"/>
        <a:ea typeface="Hoefler Text"/>
        <a:cs typeface="Hoefler Text"/>
        <a:sym typeface="Hoefler Tex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4C1BA">
              <a:alpha val="25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381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7E8286"/>
              </a:solidFill>
              <a:prstDash val="solid"/>
              <a:miter lim="400000"/>
            </a:ln>
          </a:left>
          <a:right>
            <a:ln w="12700" cap="flat">
              <a:solidFill>
                <a:srgbClr val="7E8286"/>
              </a:solidFill>
              <a:prstDash val="solid"/>
              <a:miter lim="400000"/>
            </a:ln>
          </a:right>
          <a:top>
            <a:ln w="12700" cap="flat">
              <a:solidFill>
                <a:srgbClr val="7E8286"/>
              </a:solidFill>
              <a:prstDash val="solid"/>
              <a:miter lim="400000"/>
            </a:ln>
          </a:top>
          <a:bottom>
            <a:ln w="12700" cap="flat">
              <a:solidFill>
                <a:srgbClr val="7E8286"/>
              </a:solidFill>
              <a:prstDash val="solid"/>
              <a:miter lim="400000"/>
            </a:ln>
          </a:bottom>
          <a:insideH>
            <a:ln w="12700" cap="flat">
              <a:solidFill>
                <a:srgbClr val="7E8286"/>
              </a:solidFill>
              <a:prstDash val="solid"/>
              <a:miter lim="400000"/>
            </a:ln>
          </a:insideH>
          <a:insideV>
            <a:ln w="12700" cap="flat">
              <a:solidFill>
                <a:srgbClr val="7E8286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4C1BA">
              <a:alpha val="25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5C2C3">
              <a:alpha val="63000"/>
            </a:srgbClr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chemeClr val="accent5">
          <a:hueOff val="85969"/>
          <a:satOff val="-7811"/>
          <a:lumOff val="-38955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chemeClr val="accent5">
                  <a:hueOff val="85969"/>
                  <a:satOff val="-7811"/>
                  <a:lumOff val="-38955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2727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79E9E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45430"/>
              <a:satOff val="-14506"/>
              <a:lumOff val="-20039"/>
            </a:schemeClr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chemeClr val="accent1">
                  <a:satOff val="-10875"/>
                  <a:lumOff val="-37767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45430"/>
              <a:satOff val="-14506"/>
              <a:lumOff val="-20039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4E1D9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E7E4DC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D5D2C7"/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solidFill>
                <a:srgbClr val="A7A7A7"/>
              </a:solidFill>
              <a:prstDash val="solid"/>
              <a:miter lim="400000"/>
            </a:ln>
          </a:left>
          <a:right>
            <a:ln w="127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solidFill>
                <a:srgbClr val="A7A7A7"/>
              </a:solidFill>
              <a:prstDash val="solid"/>
              <a:miter lim="400000"/>
            </a:ln>
          </a:insideV>
        </a:tcBdr>
        <a:fill>
          <a:solidFill>
            <a:srgbClr val="D5D2C7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4E1D9"/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CA99C"/>
          </a:solidFill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746B"/>
          </a:solidFill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746B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oefler Text"/>
          <a:ea typeface="Hoefler Text"/>
          <a:cs typeface="Hoefler Text"/>
        </a:font>
        <a:srgbClr val="5E5E5E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6B6C6B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FFFFFF">
              <a:alpha val="50000"/>
            </a:srgbClr>
          </a:solidFill>
        </a:fill>
      </a:tcStyle>
    </a:band2H>
    <a:firstCol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A7A7A7"/>
              </a:solidFill>
              <a:prstDash val="solid"/>
              <a:miter lim="400000"/>
            </a:ln>
          </a:right>
          <a:top>
            <a:ln w="12700" cap="flat">
              <a:solidFill>
                <a:srgbClr val="A9AAA9"/>
              </a:solidFill>
              <a:prstDash val="solid"/>
              <a:miter lim="400000"/>
            </a:ln>
          </a:top>
          <a:bottom>
            <a:ln w="12700" cap="flat">
              <a:solidFill>
                <a:srgbClr val="A9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AA9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A7A7A7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A7A7A7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oefler Text"/>
          <a:ea typeface="Hoefler Text"/>
          <a:cs typeface="Hoefler Text"/>
        </a:font>
        <a:srgbClr val="5D3C1B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A7A7A7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0"/>
    <p:restoredTop sz="94630"/>
  </p:normalViewPr>
  <p:slideViewPr>
    <p:cSldViewPr snapToGrid="0">
      <p:cViewPr varScale="1">
        <p:scale>
          <a:sx n="54" d="100"/>
          <a:sy n="54" d="100"/>
        </p:scale>
        <p:origin x="71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ítulo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 do Título"/>
          <p:cNvSpPr txBox="1">
            <a:spLocks noGrp="1"/>
          </p:cNvSpPr>
          <p:nvPr>
            <p:ph type="title"/>
          </p:nvPr>
        </p:nvSpPr>
        <p:spPr>
          <a:xfrm>
            <a:off x="1473200" y="2120900"/>
            <a:ext cx="21437600" cy="53594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276D6D"/>
                </a:solidFill>
              </a:defRPr>
            </a:lvl1pPr>
          </a:lstStyle>
          <a:p>
            <a:r>
              <a:t>Texto do Título</a:t>
            </a:r>
          </a:p>
        </p:txBody>
      </p:sp>
      <p:sp>
        <p:nvSpPr>
          <p:cNvPr id="12" name="Nível de Corpo Um…"/>
          <p:cNvSpPr txBox="1">
            <a:spLocks noGrp="1"/>
          </p:cNvSpPr>
          <p:nvPr>
            <p:ph type="body" sz="quarter" idx="1"/>
          </p:nvPr>
        </p:nvSpPr>
        <p:spPr>
          <a:xfrm>
            <a:off x="1473200" y="7467600"/>
            <a:ext cx="21437600" cy="20320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600"/>
            </a:lvl1pPr>
            <a:lvl2pPr marL="0" indent="0" algn="ctr">
              <a:spcBef>
                <a:spcPts val="0"/>
              </a:spcBef>
              <a:buSzTx/>
              <a:buNone/>
              <a:defRPr sz="5600"/>
            </a:lvl2pPr>
            <a:lvl3pPr marL="0" indent="0" algn="ctr">
              <a:spcBef>
                <a:spcPts val="0"/>
              </a:spcBef>
              <a:buSzTx/>
              <a:buNone/>
              <a:defRPr sz="5600"/>
            </a:lvl3pPr>
            <a:lvl4pPr marL="0" indent="0" algn="ctr">
              <a:spcBef>
                <a:spcPts val="0"/>
              </a:spcBef>
              <a:buSzTx/>
              <a:buNone/>
              <a:defRPr sz="5600"/>
            </a:lvl4pPr>
            <a:lvl5pPr marL="0" indent="0" algn="ctr">
              <a:spcBef>
                <a:spcPts val="0"/>
              </a:spcBef>
              <a:buSzTx/>
              <a:buNone/>
              <a:defRPr sz="5600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13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m de perto de flores brancas"/>
          <p:cNvSpPr>
            <a:spLocks noGrp="1"/>
          </p:cNvSpPr>
          <p:nvPr>
            <p:ph type="pic" idx="21"/>
          </p:nvPr>
        </p:nvSpPr>
        <p:spPr>
          <a:xfrm>
            <a:off x="3309982" y="33171"/>
            <a:ext cx="17747597" cy="11813244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exto do Título"/>
          <p:cNvSpPr txBox="1">
            <a:spLocks noGrp="1"/>
          </p:cNvSpPr>
          <p:nvPr>
            <p:ph type="title"/>
          </p:nvPr>
        </p:nvSpPr>
        <p:spPr>
          <a:xfrm>
            <a:off x="1473200" y="10109200"/>
            <a:ext cx="21437600" cy="17907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276D6D"/>
                </a:solidFill>
              </a:defRPr>
            </a:lvl1pPr>
          </a:lstStyle>
          <a:p>
            <a:r>
              <a:t>Texto do Título</a:t>
            </a:r>
          </a:p>
        </p:txBody>
      </p:sp>
      <p:sp>
        <p:nvSpPr>
          <p:cNvPr id="22" name="Nível de Corpo Um…"/>
          <p:cNvSpPr txBox="1">
            <a:spLocks noGrp="1"/>
          </p:cNvSpPr>
          <p:nvPr>
            <p:ph type="body" sz="quarter" idx="1"/>
          </p:nvPr>
        </p:nvSpPr>
        <p:spPr>
          <a:xfrm>
            <a:off x="1473200" y="11823700"/>
            <a:ext cx="21437600" cy="1447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600"/>
            </a:lvl1pPr>
            <a:lvl2pPr marL="0" indent="0" algn="ctr">
              <a:spcBef>
                <a:spcPts val="0"/>
              </a:spcBef>
              <a:buSzTx/>
              <a:buNone/>
              <a:defRPr sz="5600"/>
            </a:lvl2pPr>
            <a:lvl3pPr marL="0" indent="0" algn="ctr">
              <a:spcBef>
                <a:spcPts val="0"/>
              </a:spcBef>
              <a:buSzTx/>
              <a:buNone/>
              <a:defRPr sz="5600"/>
            </a:lvl3pPr>
            <a:lvl4pPr marL="0" indent="0" algn="ctr">
              <a:spcBef>
                <a:spcPts val="0"/>
              </a:spcBef>
              <a:buSzTx/>
              <a:buNone/>
              <a:defRPr sz="5600"/>
            </a:lvl4pPr>
            <a:lvl5pPr marL="0" indent="0" algn="ctr">
              <a:spcBef>
                <a:spcPts val="0"/>
              </a:spcBef>
              <a:buSzTx/>
              <a:buNone/>
              <a:defRPr sz="5600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23" name="Número do Slide"/>
          <p:cNvSpPr txBox="1">
            <a:spLocks noGrp="1"/>
          </p:cNvSpPr>
          <p:nvPr>
            <p:ph type="sldNum" sz="quarter" idx="2"/>
          </p:nvPr>
        </p:nvSpPr>
        <p:spPr>
          <a:xfrm>
            <a:off x="11937207" y="12839700"/>
            <a:ext cx="485776" cy="558800"/>
          </a:xfrm>
          <a:prstGeom prst="rect">
            <a:avLst/>
          </a:prstGeom>
        </p:spPr>
        <p:txBody>
          <a:bodyPr anchor="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- Ce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 do Título"/>
          <p:cNvSpPr txBox="1">
            <a:spLocks noGrp="1"/>
          </p:cNvSpPr>
          <p:nvPr>
            <p:ph type="title"/>
          </p:nvPr>
        </p:nvSpPr>
        <p:spPr>
          <a:xfrm>
            <a:off x="1473200" y="5143500"/>
            <a:ext cx="21437600" cy="3429000"/>
          </a:xfrm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31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m de perto de flores brancas"/>
          <p:cNvSpPr>
            <a:spLocks noGrp="1"/>
          </p:cNvSpPr>
          <p:nvPr>
            <p:ph type="pic" sz="half" idx="21"/>
          </p:nvPr>
        </p:nvSpPr>
        <p:spPr>
          <a:xfrm>
            <a:off x="12004704" y="595564"/>
            <a:ext cx="10083801" cy="12461138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exto do Título"/>
          <p:cNvSpPr txBox="1">
            <a:spLocks noGrp="1"/>
          </p:cNvSpPr>
          <p:nvPr>
            <p:ph type="title"/>
          </p:nvPr>
        </p:nvSpPr>
        <p:spPr>
          <a:xfrm>
            <a:off x="1473200" y="1752600"/>
            <a:ext cx="9880600" cy="4876800"/>
          </a:xfrm>
          <a:prstGeom prst="rect">
            <a:avLst/>
          </a:prstGeom>
        </p:spPr>
        <p:txBody>
          <a:bodyPr anchor="b"/>
          <a:lstStyle/>
          <a:p>
            <a:r>
              <a:t>Texto do Título</a:t>
            </a:r>
          </a:p>
        </p:txBody>
      </p:sp>
      <p:sp>
        <p:nvSpPr>
          <p:cNvPr id="40" name="Nível de Corpo Um…"/>
          <p:cNvSpPr txBox="1">
            <a:spLocks noGrp="1"/>
          </p:cNvSpPr>
          <p:nvPr>
            <p:ph type="body" sz="quarter" idx="1"/>
          </p:nvPr>
        </p:nvSpPr>
        <p:spPr>
          <a:xfrm>
            <a:off x="1473200" y="6858000"/>
            <a:ext cx="9880600" cy="51054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600"/>
            </a:lvl1pPr>
            <a:lvl2pPr marL="0" indent="0" algn="ctr">
              <a:spcBef>
                <a:spcPts val="0"/>
              </a:spcBef>
              <a:buSzTx/>
              <a:buNone/>
              <a:defRPr sz="5600"/>
            </a:lvl2pPr>
            <a:lvl3pPr marL="0" indent="0" algn="ctr">
              <a:spcBef>
                <a:spcPts val="0"/>
              </a:spcBef>
              <a:buSzTx/>
              <a:buNone/>
              <a:defRPr sz="5600"/>
            </a:lvl3pPr>
            <a:lvl4pPr marL="0" indent="0" algn="ctr">
              <a:spcBef>
                <a:spcPts val="0"/>
              </a:spcBef>
              <a:buSzTx/>
              <a:buNone/>
              <a:defRPr sz="5600"/>
            </a:lvl4pPr>
            <a:lvl5pPr marL="0" indent="0" algn="ctr">
              <a:spcBef>
                <a:spcPts val="0"/>
              </a:spcBef>
              <a:buSzTx/>
              <a:buNone/>
              <a:defRPr sz="5600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41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- Superi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exto do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49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e 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o do Título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57" name="Nível de Corpo Um…"/>
          <p:cNvSpPr txBox="1">
            <a:spLocks noGrp="1"/>
          </p:cNvSpPr>
          <p:nvPr>
            <p:ph type="body" idx="1"/>
          </p:nvPr>
        </p:nvSpPr>
        <p:spPr>
          <a:xfrm>
            <a:off x="1473200" y="3898900"/>
            <a:ext cx="21437600" cy="8039100"/>
          </a:xfrm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58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, Marcadores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m de perto de flores brancas"/>
          <p:cNvSpPr>
            <a:spLocks noGrp="1"/>
          </p:cNvSpPr>
          <p:nvPr>
            <p:ph type="pic" sz="half" idx="21"/>
          </p:nvPr>
        </p:nvSpPr>
        <p:spPr>
          <a:xfrm>
            <a:off x="13984264" y="2560108"/>
            <a:ext cx="7900832" cy="9763516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exto do Título"/>
          <p:cNvSpPr txBox="1">
            <a:spLocks noGrp="1"/>
          </p:cNvSpPr>
          <p:nvPr>
            <p:ph type="title"/>
          </p:nvPr>
        </p:nvSpPr>
        <p:spPr>
          <a:xfrm>
            <a:off x="1473200" y="571500"/>
            <a:ext cx="21437600" cy="2997200"/>
          </a:xfrm>
          <a:prstGeom prst="rect">
            <a:avLst/>
          </a:prstGeom>
        </p:spPr>
        <p:txBody>
          <a:bodyPr/>
          <a:lstStyle/>
          <a:p>
            <a:r>
              <a:t>Texto do Título</a:t>
            </a:r>
          </a:p>
        </p:txBody>
      </p:sp>
      <p:sp>
        <p:nvSpPr>
          <p:cNvPr id="67" name="Nível de Corpo Um…"/>
          <p:cNvSpPr txBox="1">
            <a:spLocks noGrp="1"/>
          </p:cNvSpPr>
          <p:nvPr>
            <p:ph type="body" sz="half" idx="1"/>
          </p:nvPr>
        </p:nvSpPr>
        <p:spPr>
          <a:xfrm>
            <a:off x="1473200" y="4000500"/>
            <a:ext cx="10261600" cy="8026400"/>
          </a:xfrm>
          <a:prstGeom prst="rect">
            <a:avLst/>
          </a:prstGeom>
        </p:spPr>
        <p:txBody>
          <a:bodyPr/>
          <a:lstStyle>
            <a:lvl1pPr>
              <a:spcBef>
                <a:spcPts val="3900"/>
              </a:spcBef>
              <a:buBlip>
                <a:blip r:embed="rId2"/>
              </a:buBlip>
              <a:defRPr sz="4200"/>
            </a:lvl1pPr>
            <a:lvl2pPr>
              <a:spcBef>
                <a:spcPts val="3900"/>
              </a:spcBef>
              <a:buBlip>
                <a:blip r:embed="rId2"/>
              </a:buBlip>
              <a:defRPr sz="4200"/>
            </a:lvl2pPr>
            <a:lvl3pPr>
              <a:spcBef>
                <a:spcPts val="3900"/>
              </a:spcBef>
              <a:buBlip>
                <a:blip r:embed="rId2"/>
              </a:buBlip>
              <a:defRPr sz="4200"/>
            </a:lvl3pPr>
            <a:lvl4pPr>
              <a:spcBef>
                <a:spcPts val="3900"/>
              </a:spcBef>
              <a:buBlip>
                <a:blip r:embed="rId2"/>
              </a:buBlip>
              <a:defRPr sz="4200"/>
            </a:lvl4pPr>
            <a:lvl5pPr>
              <a:spcBef>
                <a:spcPts val="3900"/>
              </a:spcBef>
              <a:buBlip>
                <a:blip r:embed="rId2"/>
              </a:buBlip>
              <a:defRPr sz="4200"/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68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Nível de Corpo Um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76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rês F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m de perto de flores brancas"/>
          <p:cNvSpPr>
            <a:spLocks noGrp="1"/>
          </p:cNvSpPr>
          <p:nvPr>
            <p:ph type="pic" idx="21"/>
          </p:nvPr>
        </p:nvSpPr>
        <p:spPr>
          <a:xfrm>
            <a:off x="2184400" y="-997137"/>
            <a:ext cx="12649202" cy="15631354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m de perto em preto e branco de uma flor de equinácea"/>
          <p:cNvSpPr>
            <a:spLocks noGrp="1"/>
          </p:cNvSpPr>
          <p:nvPr>
            <p:ph type="pic" sz="quarter" idx="22"/>
          </p:nvPr>
        </p:nvSpPr>
        <p:spPr>
          <a:xfrm>
            <a:off x="15786100" y="957174"/>
            <a:ext cx="6429375" cy="4284029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m de perto de uma foto em preto e branco de uma margarida"/>
          <p:cNvSpPr>
            <a:spLocks noGrp="1"/>
          </p:cNvSpPr>
          <p:nvPr>
            <p:ph type="pic" sz="quarter" idx="23"/>
          </p:nvPr>
        </p:nvSpPr>
        <p:spPr>
          <a:xfrm>
            <a:off x="15786100" y="4597400"/>
            <a:ext cx="6426200" cy="9639300"/>
          </a:xfrm>
          <a:prstGeom prst="rect">
            <a:avLst/>
          </a:prstGeom>
          <a:ln w="9525">
            <a:round/>
          </a:ln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aime Silveira"/>
          <p:cNvSpPr txBox="1">
            <a:spLocks noGrp="1"/>
          </p:cNvSpPr>
          <p:nvPr>
            <p:ph type="body" sz="quarter" idx="21"/>
          </p:nvPr>
        </p:nvSpPr>
        <p:spPr>
          <a:xfrm>
            <a:off x="2387600" y="8953500"/>
            <a:ext cx="19621500" cy="6858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800" i="1"/>
            </a:lvl1pPr>
          </a:lstStyle>
          <a:p>
            <a:r>
              <a:t>–Jaime Silveira</a:t>
            </a:r>
          </a:p>
        </p:txBody>
      </p:sp>
      <p:sp>
        <p:nvSpPr>
          <p:cNvPr id="94" name="“Digite uma citação aqui.”"/>
          <p:cNvSpPr txBox="1">
            <a:spLocks noGrp="1"/>
          </p:cNvSpPr>
          <p:nvPr>
            <p:ph type="body" sz="quarter" idx="22"/>
          </p:nvPr>
        </p:nvSpPr>
        <p:spPr>
          <a:xfrm>
            <a:off x="2387600" y="6045200"/>
            <a:ext cx="19621500" cy="8636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3400"/>
              </a:spcBef>
              <a:buSzTx/>
              <a:buNone/>
            </a:lvl1pPr>
          </a:lstStyle>
          <a:p>
            <a:r>
              <a:t>“Digite uma citação aqui.” </a:t>
            </a:r>
          </a:p>
        </p:txBody>
      </p:sp>
      <p:sp>
        <p:nvSpPr>
          <p:cNvPr id="9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m de perto de flores brancas"/>
          <p:cNvSpPr>
            <a:spLocks noGrp="1"/>
          </p:cNvSpPr>
          <p:nvPr>
            <p:ph type="pic" idx="21"/>
          </p:nvPr>
        </p:nvSpPr>
        <p:spPr>
          <a:xfrm>
            <a:off x="0" y="-1257300"/>
            <a:ext cx="24384000" cy="16230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ível de Corpo Um…"/>
          <p:cNvSpPr txBox="1">
            <a:spLocks noGrp="1"/>
          </p:cNvSpPr>
          <p:nvPr>
            <p:ph type="body" idx="1"/>
          </p:nvPr>
        </p:nvSpPr>
        <p:spPr>
          <a:xfrm>
            <a:off x="1473200" y="1765300"/>
            <a:ext cx="21437600" cy="10185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buBlip>
                <a:blip r:embed="rId15"/>
              </a:buBlip>
            </a:lvl1pPr>
            <a:lvl2pPr>
              <a:buBlip>
                <a:blip r:embed="rId15"/>
              </a:buBlip>
            </a:lvl2pPr>
            <a:lvl3pPr>
              <a:buBlip>
                <a:blip r:embed="rId15"/>
              </a:buBlip>
            </a:lvl3pPr>
            <a:lvl4pPr>
              <a:buBlip>
                <a:blip r:embed="rId15"/>
              </a:buBlip>
            </a:lvl4pPr>
            <a:lvl5pPr>
              <a:buBlip>
                <a:blip r:embed="rId15"/>
              </a:buBlip>
            </a:lvl5pPr>
          </a:lstStyle>
          <a:p>
            <a:r>
              <a:t>Nível de Corpo Um</a:t>
            </a:r>
          </a:p>
          <a:p>
            <a:pPr lvl="1"/>
            <a:r>
              <a:t>Nível de Corpo Dois</a:t>
            </a:r>
          </a:p>
          <a:p>
            <a:pPr lvl="2"/>
            <a:r>
              <a:t>Nível de Corpo Três</a:t>
            </a:r>
          </a:p>
          <a:p>
            <a:pPr lvl="3"/>
            <a:r>
              <a:t>Nível de Corpo Quatro</a:t>
            </a:r>
          </a:p>
          <a:p>
            <a:pPr lvl="4"/>
            <a:r>
              <a:t>Nível de Corpo Cinco</a:t>
            </a:r>
          </a:p>
        </p:txBody>
      </p:sp>
      <p:sp>
        <p:nvSpPr>
          <p:cNvPr id="3" name="Texto do Título"/>
          <p:cNvSpPr txBox="1">
            <a:spLocks noGrp="1"/>
          </p:cNvSpPr>
          <p:nvPr>
            <p:ph type="title"/>
          </p:nvPr>
        </p:nvSpPr>
        <p:spPr>
          <a:xfrm>
            <a:off x="1473200" y="355600"/>
            <a:ext cx="21437600" cy="342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Texto do Título</a:t>
            </a:r>
          </a:p>
        </p:txBody>
      </p:sp>
      <p:sp>
        <p:nvSpPr>
          <p:cNvPr id="4" name="Número do Slide"/>
          <p:cNvSpPr txBox="1">
            <a:spLocks noGrp="1"/>
          </p:cNvSpPr>
          <p:nvPr>
            <p:ph type="sldNum" sz="quarter" idx="2"/>
          </p:nvPr>
        </p:nvSpPr>
        <p:spPr>
          <a:xfrm>
            <a:off x="11937207" y="12865100"/>
            <a:ext cx="485776" cy="5588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sz="30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1pPr>
      <a:lvl2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2pPr>
      <a:lvl3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3pPr>
      <a:lvl4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4pPr>
      <a:lvl5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5pPr>
      <a:lvl6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6pPr>
      <a:lvl7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7pPr>
      <a:lvl8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8pPr>
      <a:lvl9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800" b="0" i="0" u="none" strike="noStrike" cap="none" spc="0" baseline="0">
          <a:solidFill>
            <a:srgbClr val="767367"/>
          </a:solidFill>
          <a:effectLst>
            <a:outerShdw blurRad="63500" dist="12700" dir="5400000" rotWithShape="0">
              <a:srgbClr val="000000">
                <a:alpha val="30000"/>
              </a:srgbClr>
            </a:outerShdw>
          </a:effectLst>
          <a:uFillTx/>
          <a:latin typeface="+mn-lt"/>
          <a:ea typeface="+mn-ea"/>
          <a:cs typeface="+mn-cs"/>
          <a:sym typeface="Baskerville"/>
        </a:defRPr>
      </a:lvl9pPr>
    </p:titleStyle>
    <p:bodyStyle>
      <a:lvl1pPr marL="5715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1pPr>
      <a:lvl2pPr marL="11430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2pPr>
      <a:lvl3pPr marL="17145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3pPr>
      <a:lvl4pPr marL="22860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4pPr>
      <a:lvl5pPr marL="28575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5pPr>
      <a:lvl6pPr marL="34290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6pPr>
      <a:lvl7pPr marL="40005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7pPr>
      <a:lvl8pPr marL="45720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8pPr>
      <a:lvl9pPr marL="5143500" marR="0" indent="-571500" algn="l" defTabSz="825500" rtl="0" latinLnBrk="0">
        <a:lnSpc>
          <a:spcPct val="100000"/>
        </a:lnSpc>
        <a:spcBef>
          <a:spcPts val="5100"/>
        </a:spcBef>
        <a:spcAft>
          <a:spcPts val="0"/>
        </a:spcAft>
        <a:buClrTx/>
        <a:buSzPct val="50000"/>
        <a:buFontTx/>
        <a:buBlip>
          <a:blip r:embed="rId15"/>
        </a:buBlip>
        <a:tabLst/>
        <a:defRPr sz="5000" b="0" i="0" u="none" strike="noStrike" cap="none" spc="0" baseline="0">
          <a:solidFill>
            <a:srgbClr val="5E5E5E"/>
          </a:solidFill>
          <a:uFillTx/>
          <a:latin typeface="Hoefler Text"/>
          <a:ea typeface="Hoefler Text"/>
          <a:cs typeface="Hoefler Text"/>
          <a:sym typeface="Hoefler Text"/>
        </a:defRPr>
      </a:lvl9pPr>
    </p:bodyStyle>
    <p:otherStyle>
      <a:lvl1pPr marL="0" marR="0" indent="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1pPr>
      <a:lvl2pPr marL="0" marR="0" indent="228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2pPr>
      <a:lvl3pPr marL="0" marR="0" indent="457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3pPr>
      <a:lvl4pPr marL="0" marR="0" indent="685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4pPr>
      <a:lvl5pPr marL="0" marR="0" indent="9144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5pPr>
      <a:lvl6pPr marL="0" marR="0" indent="11430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6pPr>
      <a:lvl7pPr marL="0" marR="0" indent="1371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7pPr>
      <a:lvl8pPr marL="0" marR="0" indent="1600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8pPr>
      <a:lvl9pPr marL="0" marR="0" indent="1828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oefler Tex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medcraveonline.com/JPCPY/JPCPY-14-00736.pdf" TargetMode="External"/><Relationship Id="rId4" Type="http://schemas.openxmlformats.org/officeDocument/2006/relationships/hyperlink" Target="https://doi.org/10.3389/fpsyg.2022.893780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ndawi.com/journals/isr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i.org/10.5402/2012/27873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mailto:miriammartinsleal@gmail.com" TargetMode="Externa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HEALTH AND SPIRITUALITY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HEALTH AND SPIRITUALITY </a:t>
            </a:r>
          </a:p>
        </p:txBody>
      </p:sp>
      <p:sp>
        <p:nvSpPr>
          <p:cNvPr id="120" name="Miriam Martins Leal…"/>
          <p:cNvSpPr txBox="1">
            <a:spLocks noGrp="1"/>
          </p:cNvSpPr>
          <p:nvPr>
            <p:ph type="subTitle" sz="quarter" idx="1"/>
          </p:nvPr>
        </p:nvSpPr>
        <p:spPr>
          <a:xfrm>
            <a:off x="2614578" y="11462425"/>
            <a:ext cx="21437601" cy="2032001"/>
          </a:xfrm>
          <a:prstGeom prst="rect">
            <a:avLst/>
          </a:prstGeom>
        </p:spPr>
        <p:txBody>
          <a:bodyPr/>
          <a:lstStyle/>
          <a:p>
            <a:pPr algn="r">
              <a:defRPr sz="4400"/>
            </a:pPr>
            <a:r>
              <a:t>Miriam Martins Leal </a:t>
            </a:r>
          </a:p>
          <a:p>
            <a:pPr algn="r">
              <a:defRPr sz="4400"/>
            </a:pPr>
            <a:r>
              <a:t>Lampeter February, 22  of 2024</a:t>
            </a:r>
          </a:p>
        </p:txBody>
      </p:sp>
      <p:pic>
        <p:nvPicPr>
          <p:cNvPr id="121" name="Imagem" descr="Image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96" y="308718"/>
            <a:ext cx="5523666" cy="209421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Imagem" descr="Image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4385" y="435075"/>
            <a:ext cx="5930901" cy="14097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3" name="Imagem" descr="Imagem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18109" y="435075"/>
            <a:ext cx="1841501" cy="184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Imagem de perto de flores brancas" descr="Imagem de perto de flores brancas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2649202" y="4554652"/>
            <a:ext cx="11213967" cy="5867401"/>
          </a:xfrm>
          <a:prstGeom prst="rect">
            <a:avLst/>
          </a:prstGeom>
        </p:spPr>
      </p:pic>
      <p:sp>
        <p:nvSpPr>
          <p:cNvPr id="126" name="Health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Health </a:t>
            </a:r>
          </a:p>
        </p:txBody>
      </p:sp>
      <p:sp>
        <p:nvSpPr>
          <p:cNvPr id="127" name="“Health is a state of complete physical, mental and social well-being and not merely the absence of disease or infirmity.”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537209" indent="-537209" algn="just" defTabSz="775969">
              <a:spcBef>
                <a:spcPts val="3600"/>
              </a:spcBef>
              <a:buBlip>
                <a:blip r:embed="rId3"/>
              </a:buBlip>
              <a:defRPr sz="3948"/>
            </a:pPr>
            <a:r>
              <a:rPr dirty="0"/>
              <a:t>“Health is a state of complete physical, mental and social well-being and not merely the absence of disease or infirmity.”</a:t>
            </a:r>
          </a:p>
          <a:p>
            <a:pPr marL="537209" indent="-537209" algn="just" defTabSz="775969">
              <a:spcBef>
                <a:spcPts val="3600"/>
              </a:spcBef>
              <a:buBlip>
                <a:blip r:embed="rId3"/>
              </a:buBlip>
              <a:defRPr sz="3948"/>
            </a:pPr>
            <a:r>
              <a:rPr dirty="0"/>
              <a:t>"The fundamental rights of every human being without distinction of race, religion, political belief, economic or social condition.”</a:t>
            </a:r>
          </a:p>
          <a:p>
            <a:pPr marL="0" indent="0" algn="r" defTabSz="775969">
              <a:spcBef>
                <a:spcPts val="3600"/>
              </a:spcBef>
              <a:buSzTx/>
              <a:buNone/>
              <a:defRPr sz="2256"/>
            </a:pPr>
            <a:r>
              <a:rPr dirty="0"/>
              <a:t>WHO, 2024</a:t>
            </a:r>
          </a:p>
          <a:p>
            <a:pPr marL="537209" indent="-537209" algn="just" defTabSz="775969">
              <a:spcBef>
                <a:spcPts val="3600"/>
              </a:spcBef>
              <a:buBlip>
                <a:blip r:embed="rId3"/>
              </a:buBlip>
              <a:defRPr sz="3948"/>
            </a:pPr>
            <a:r>
              <a:rPr dirty="0"/>
              <a:t>The World Health Assembly Debates the ‘Spiritual Dimension’ (1983–1984)</a:t>
            </a:r>
          </a:p>
          <a:p>
            <a:pPr marL="0" indent="0" algn="r" defTabSz="775969">
              <a:spcBef>
                <a:spcPts val="3600"/>
              </a:spcBef>
              <a:buSzTx/>
              <a:buNone/>
              <a:defRPr sz="2256"/>
            </a:pPr>
            <a:r>
              <a:rPr dirty="0"/>
              <a:t>Simon Peng-Keller, 2022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Imagem de perto de flores brancas" descr="Imagem de perto de flores brancas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2717275" y="4002121"/>
            <a:ext cx="10990835" cy="8373920"/>
          </a:xfrm>
          <a:prstGeom prst="rect">
            <a:avLst/>
          </a:prstGeom>
        </p:spPr>
      </p:pic>
      <p:sp>
        <p:nvSpPr>
          <p:cNvPr id="130" name="Effec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Effects </a:t>
            </a:r>
          </a:p>
        </p:txBody>
      </p:sp>
      <p:sp>
        <p:nvSpPr>
          <p:cNvPr id="131" name="Better quality of life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3"/>
              </a:buBlip>
            </a:pPr>
            <a:r>
              <a:t>Better quality of life</a:t>
            </a:r>
          </a:p>
          <a:p>
            <a:pPr>
              <a:buBlip>
                <a:blip r:embed="rId3"/>
              </a:buBlip>
            </a:pPr>
            <a:r>
              <a:t>Greater survival</a:t>
            </a:r>
          </a:p>
          <a:p>
            <a:pPr>
              <a:buBlip>
                <a:blip r:embed="rId3"/>
              </a:buBlip>
            </a:pPr>
            <a:r>
              <a:t>Better mental health</a:t>
            </a:r>
          </a:p>
          <a:p>
            <a:pPr>
              <a:buBlip>
                <a:blip r:embed="rId3"/>
              </a:buBlip>
            </a:pPr>
            <a:r>
              <a:t>Greater concern for their own health and</a:t>
            </a:r>
          </a:p>
          <a:p>
            <a:pPr>
              <a:buBlip>
                <a:blip r:embed="rId3"/>
              </a:buBlip>
            </a:pPr>
            <a:r>
              <a:t>Lower prevalence of illnesses in general</a:t>
            </a:r>
          </a:p>
        </p:txBody>
      </p:sp>
      <p:sp>
        <p:nvSpPr>
          <p:cNvPr id="132" name="Koenig,  2012"/>
          <p:cNvSpPr txBox="1"/>
          <p:nvPr/>
        </p:nvSpPr>
        <p:spPr>
          <a:xfrm>
            <a:off x="21708128" y="12329943"/>
            <a:ext cx="1840078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spcBef>
                <a:spcPts val="3900"/>
              </a:spcBef>
              <a:defRPr sz="2400"/>
            </a:lvl1pPr>
          </a:lstStyle>
          <a:p>
            <a:r>
              <a:t>Koenig,  2012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hysical Health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Physical Health </a:t>
            </a:r>
          </a:p>
        </p:txBody>
      </p:sp>
      <p:sp>
        <p:nvSpPr>
          <p:cNvPr id="135" name="Reduce mortality in general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Reduce mortality in general</a:t>
            </a:r>
          </a:p>
          <a:p>
            <a:pPr>
              <a:buBlip>
                <a:blip r:embed="rId2"/>
              </a:buBlip>
            </a:pPr>
            <a:r>
              <a:t>Better control</a:t>
            </a:r>
          </a:p>
          <a:p>
            <a:pPr lvl="1">
              <a:buBlip>
                <a:blip r:embed="rId2"/>
              </a:buBlip>
            </a:pPr>
            <a:r>
              <a:t>Hypertension</a:t>
            </a:r>
          </a:p>
          <a:p>
            <a:pPr lvl="1">
              <a:buBlip>
                <a:blip r:embed="rId2"/>
              </a:buBlip>
            </a:pPr>
            <a:r>
              <a:t>Strokes</a:t>
            </a:r>
          </a:p>
          <a:p>
            <a:pPr lvl="1">
              <a:buBlip>
                <a:blip r:embed="rId2"/>
              </a:buBlip>
            </a:pPr>
            <a:r>
              <a:t>Dementia syndromes, </a:t>
            </a:r>
          </a:p>
          <a:p>
            <a:pPr lvl="1">
              <a:buBlip>
                <a:blip r:embed="rId2"/>
              </a:buBlip>
            </a:pPr>
            <a:r>
              <a:t>Cardiac surgery outcomes </a:t>
            </a:r>
          </a:p>
          <a:p>
            <a:pPr lvl="1">
              <a:buBlip>
                <a:blip r:embed="rId2"/>
              </a:buBlip>
            </a:pPr>
            <a:r>
              <a:t>Diabetes</a:t>
            </a:r>
          </a:p>
        </p:txBody>
      </p:sp>
      <p:pic>
        <p:nvPicPr>
          <p:cNvPr id="136" name="Imagem de perto de flores brancas" descr="Imagem de perto de flores brancas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3741399" y="3924300"/>
            <a:ext cx="8379502" cy="8178800"/>
          </a:xfrm>
          <a:prstGeom prst="rect">
            <a:avLst/>
          </a:prstGeom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Mental Health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Mental Health</a:t>
            </a:r>
          </a:p>
        </p:txBody>
      </p:sp>
      <p:sp>
        <p:nvSpPr>
          <p:cNvPr id="139" name="Higher rates of remission in psychiatric illnesses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502919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Higher rates of remission in psychiatric illnesses</a:t>
            </a:r>
          </a:p>
          <a:p>
            <a:pPr marL="502919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Reduce prevalence of</a:t>
            </a:r>
          </a:p>
          <a:p>
            <a:pPr marL="1005839" lvl="1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depression</a:t>
            </a:r>
          </a:p>
          <a:p>
            <a:pPr marL="1005839" lvl="1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 suicide attempts</a:t>
            </a:r>
          </a:p>
          <a:p>
            <a:pPr marL="1005839" lvl="1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 substance use and abuse</a:t>
            </a:r>
          </a:p>
          <a:p>
            <a:pPr marL="1005839" lvl="1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 delinquency</a:t>
            </a:r>
          </a:p>
          <a:p>
            <a:pPr marL="1005839" lvl="1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stress</a:t>
            </a:r>
          </a:p>
          <a:p>
            <a:pPr marL="1005839" lvl="1" indent="-502919" defTabSz="726440">
              <a:spcBef>
                <a:spcPts val="3400"/>
              </a:spcBef>
              <a:buBlip>
                <a:blip r:embed="rId2"/>
              </a:buBlip>
              <a:defRPr sz="3696"/>
            </a:pPr>
            <a:r>
              <a:t>anxiety</a:t>
            </a:r>
          </a:p>
        </p:txBody>
      </p:sp>
      <p:pic>
        <p:nvPicPr>
          <p:cNvPr id="140" name="Imagem de perto de flores brancas" descr="Imagem de perto de flores brancas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14182386" y="3924299"/>
            <a:ext cx="8379503" cy="8178801"/>
          </a:xfrm>
          <a:prstGeom prst="rect">
            <a:avLst/>
          </a:prstGeom>
          <a:effectLst>
            <a:outerShdw blurRad="63500" dist="38100" dir="5400000" rotWithShape="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Imagem de perto de flores brancas" descr="Imagem de perto de flores brancas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0733393" y="3696237"/>
            <a:ext cx="12977374" cy="8406864"/>
          </a:xfrm>
          <a:prstGeom prst="rect">
            <a:avLst/>
          </a:prstGeom>
        </p:spPr>
      </p:pic>
      <p:sp>
        <p:nvSpPr>
          <p:cNvPr id="143" name="Researche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 err="1"/>
              <a:t>Researchs</a:t>
            </a:r>
            <a:endParaRPr dirty="0"/>
          </a:p>
        </p:txBody>
      </p:sp>
      <p:sp>
        <p:nvSpPr>
          <p:cNvPr id="144" name="Scales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3"/>
              </a:buBlip>
            </a:pPr>
            <a:r>
              <a:rPr dirty="0"/>
              <a:t>Scales </a:t>
            </a:r>
          </a:p>
          <a:p>
            <a:pPr lvl="1">
              <a:buBlip>
                <a:blip r:embed="rId3"/>
              </a:buBlip>
            </a:pPr>
            <a:r>
              <a:rPr dirty="0"/>
              <a:t>Psychometric </a:t>
            </a:r>
          </a:p>
          <a:p>
            <a:pPr lvl="1">
              <a:buBlip>
                <a:blip r:embed="rId3"/>
              </a:buBlip>
            </a:pPr>
            <a:r>
              <a:rPr dirty="0"/>
              <a:t>Empiricist</a:t>
            </a:r>
          </a:p>
          <a:p>
            <a:pPr lvl="1">
              <a:buBlip>
                <a:blip r:embed="rId3"/>
              </a:buBlip>
            </a:pPr>
            <a:r>
              <a:rPr dirty="0"/>
              <a:t>Quantitative</a:t>
            </a:r>
          </a:p>
          <a:p>
            <a:pPr lvl="1">
              <a:buBlip>
                <a:blip r:embed="rId3"/>
              </a:buBlip>
            </a:pPr>
            <a:r>
              <a:rPr dirty="0" err="1"/>
              <a:t>Linkerd</a:t>
            </a:r>
            <a:endParaRPr dirty="0"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Imagem de perto de flores brancas" descr="Imagem de perto de flores brancas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2595750" y="1448203"/>
            <a:ext cx="11085234" cy="10819594"/>
          </a:xfrm>
          <a:prstGeom prst="rect">
            <a:avLst/>
          </a:prstGeom>
        </p:spPr>
      </p:pic>
      <p:sp>
        <p:nvSpPr>
          <p:cNvPr id="147" name="Spirituality"/>
          <p:cNvSpPr txBox="1">
            <a:spLocks noGrp="1"/>
          </p:cNvSpPr>
          <p:nvPr>
            <p:ph type="title"/>
          </p:nvPr>
        </p:nvSpPr>
        <p:spPr>
          <a:xfrm>
            <a:off x="798748" y="1738819"/>
            <a:ext cx="11175402" cy="2997201"/>
          </a:xfrm>
          <a:prstGeom prst="rect">
            <a:avLst/>
          </a:prstGeom>
        </p:spPr>
        <p:txBody>
          <a:bodyPr/>
          <a:lstStyle/>
          <a:p>
            <a:r>
              <a:t>Spirituality </a:t>
            </a:r>
          </a:p>
        </p:txBody>
      </p:sp>
      <p:sp>
        <p:nvSpPr>
          <p:cNvPr id="148" name="“A set of moral, mental values and emotional aspects that guide thoughts, behaviors  and attitudes in the circumstances of intra-relationship life and interpersonal.”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algn="just">
              <a:buBlip>
                <a:blip r:embed="rId3"/>
              </a:buBlip>
            </a:pPr>
            <a:r>
              <a:t>“A set of moral, mental values and emotional aspects that guide thoughts, behaviors  and attitudes in the circumstances of intra-relationship life and interpersonal.”</a:t>
            </a:r>
          </a:p>
          <a:p>
            <a:pPr algn="just">
              <a:buBlip>
                <a:blip r:embed="rId3"/>
              </a:buBlip>
            </a:pPr>
            <a:r>
              <a:t>“A set of individual beliefs, practices, and ways of being that are intended to assist in attaining union with, or experience of, the divine or transcendent.” </a:t>
            </a:r>
          </a:p>
        </p:txBody>
      </p:sp>
      <p:sp>
        <p:nvSpPr>
          <p:cNvPr id="149" name="Koenig,  2024"/>
          <p:cNvSpPr txBox="1"/>
          <p:nvPr/>
        </p:nvSpPr>
        <p:spPr>
          <a:xfrm>
            <a:off x="9831440" y="10773518"/>
            <a:ext cx="1887933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spcBef>
                <a:spcPts val="3900"/>
              </a:spcBef>
              <a:defRPr sz="2400"/>
            </a:lvl1pPr>
          </a:lstStyle>
          <a:p>
            <a:r>
              <a:t>Koenig,  2024</a:t>
            </a:r>
          </a:p>
        </p:txBody>
      </p:sp>
      <p:sp>
        <p:nvSpPr>
          <p:cNvPr id="150" name="Marta Helena de Freitas,  2024"/>
          <p:cNvSpPr txBox="1"/>
          <p:nvPr/>
        </p:nvSpPr>
        <p:spPr>
          <a:xfrm>
            <a:off x="18776905" y="12355884"/>
            <a:ext cx="4070910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spcBef>
                <a:spcPts val="3900"/>
              </a:spcBef>
              <a:defRPr sz="2400"/>
            </a:lvl1pPr>
          </a:lstStyle>
          <a:p>
            <a:r>
              <a:t>Marta Helena de Freitas,  2024</a:t>
            </a:r>
          </a:p>
        </p:txBody>
      </p:sp>
      <p:sp>
        <p:nvSpPr>
          <p:cNvPr id="151" name="Brazilian Society of Cardiology , 2020"/>
          <p:cNvSpPr txBox="1"/>
          <p:nvPr/>
        </p:nvSpPr>
        <p:spPr>
          <a:xfrm>
            <a:off x="6886970" y="7778749"/>
            <a:ext cx="4959402" cy="469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spcBef>
                <a:spcPts val="3900"/>
              </a:spcBef>
              <a:defRPr sz="2400"/>
            </a:lvl1pPr>
          </a:lstStyle>
          <a:p>
            <a:r>
              <a:t>Brazilian Society of Cardiology , 2020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Clinical Practice X Research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Clinical Practice X Research</a:t>
            </a:r>
          </a:p>
        </p:txBody>
      </p:sp>
      <p:pic>
        <p:nvPicPr>
          <p:cNvPr id="154" name="Imagem" descr="Image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26" y="4810215"/>
            <a:ext cx="10770506" cy="8075313"/>
          </a:xfrm>
          <a:prstGeom prst="rect">
            <a:avLst/>
          </a:prstGeom>
          <a:ln w="12700">
            <a:miter lim="400000"/>
          </a:ln>
        </p:spPr>
      </p:pic>
      <p:pic>
        <p:nvPicPr>
          <p:cNvPr id="155" name="Imagem" descr="Image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98163" y="4678131"/>
            <a:ext cx="11828308" cy="7976315"/>
          </a:xfrm>
          <a:prstGeom prst="rect">
            <a:avLst/>
          </a:prstGeom>
          <a:ln w="12700">
            <a:miter lim="400000"/>
          </a:ln>
        </p:spPr>
      </p:pic>
      <p:sp>
        <p:nvSpPr>
          <p:cNvPr id="156" name="Koenig,  2024"/>
          <p:cNvSpPr txBox="1"/>
          <p:nvPr/>
        </p:nvSpPr>
        <p:spPr>
          <a:xfrm>
            <a:off x="20389759" y="12778902"/>
            <a:ext cx="3184388" cy="609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r">
              <a:spcBef>
                <a:spcPts val="3900"/>
              </a:spcBef>
              <a:defRPr sz="3300"/>
            </a:lvl1pPr>
          </a:lstStyle>
          <a:p>
            <a:r>
              <a:t>Koenig,  2024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My Research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My Research </a:t>
            </a:r>
          </a:p>
        </p:txBody>
      </p:sp>
      <p:pic>
        <p:nvPicPr>
          <p:cNvPr id="159" name="Belief in Miracles .  Logo.png" descr="Belief in Miracles .  Log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8773" y="3131573"/>
            <a:ext cx="9586454" cy="958645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Imagem de perto de flores brancas" descr="Imagem de perto de flores brancas"/>
          <p:cNvPicPr>
            <a:picLocks noGrp="1"/>
          </p:cNvPicPr>
          <p:nvPr>
            <p:ph type="pic" idx="21"/>
          </p:nvPr>
        </p:nvPicPr>
        <p:blipFill>
          <a:blip r:embed="rId2"/>
          <a:stretch>
            <a:fillRect/>
          </a:stretch>
        </p:blipFill>
        <p:spPr>
          <a:xfrm>
            <a:off x="13741400" y="3924300"/>
            <a:ext cx="8379502" cy="8178801"/>
          </a:xfrm>
          <a:prstGeom prst="rect">
            <a:avLst/>
          </a:prstGeom>
        </p:spPr>
      </p:pic>
      <p:sp>
        <p:nvSpPr>
          <p:cNvPr id="162" name="My research - before the Thesi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My research - before the Thesis</a:t>
            </a:r>
          </a:p>
        </p:txBody>
      </p:sp>
      <p:sp>
        <p:nvSpPr>
          <p:cNvPr id="163" name="Published…"/>
          <p:cNvSpPr txBox="1">
            <a:spLocks noGrp="1"/>
          </p:cNvSpPr>
          <p:nvPr>
            <p:ph type="body" sz="half" idx="1"/>
          </p:nvPr>
        </p:nvSpPr>
        <p:spPr>
          <a:xfrm>
            <a:off x="1473200" y="4000500"/>
            <a:ext cx="11719563" cy="8464397"/>
          </a:xfrm>
          <a:prstGeom prst="rect">
            <a:avLst/>
          </a:prstGeom>
        </p:spPr>
        <p:txBody>
          <a:bodyPr/>
          <a:lstStyle/>
          <a:p>
            <a:pPr marL="321640" indent="-321640" defTabSz="553084">
              <a:spcBef>
                <a:spcPts val="2600"/>
              </a:spcBef>
              <a:buBlip>
                <a:blip r:embed="rId3"/>
              </a:buBlip>
              <a:defRPr sz="2814"/>
            </a:pPr>
            <a:r>
              <a:t>Published</a:t>
            </a:r>
          </a:p>
          <a:p>
            <a:pPr marL="704545" lvl="1" indent="-321640" defTabSz="553084">
              <a:spcBef>
                <a:spcPts val="2600"/>
              </a:spcBef>
              <a:buBlip>
                <a:blip r:embed="rId3"/>
              </a:buBlip>
              <a:defRPr sz="2814"/>
            </a:pPr>
            <a:r>
              <a:t>Praying for a Miracle: Negative or Positive Impacts on Health Care? - </a:t>
            </a:r>
            <a:r>
              <a:rPr u="sng">
                <a:hlinkClick r:id="rId4"/>
              </a:rPr>
              <a:t>https://doi.org/10.3389/fpsyg.2022.893780</a:t>
            </a:r>
          </a:p>
          <a:p>
            <a:pPr marL="704545" lvl="1" indent="-321640" defTabSz="553084">
              <a:spcBef>
                <a:spcPts val="2600"/>
              </a:spcBef>
              <a:buBlip>
                <a:blip r:embed="rId3"/>
              </a:buBlip>
              <a:defRPr sz="2814"/>
            </a:pPr>
            <a:r>
              <a:t>Praying for a Miracle Part II: Idiosyncrasies of Spirituality and Its Relations With Religious Expressions in Health. - </a:t>
            </a:r>
            <a:r>
              <a:rPr u="sng">
                <a:hlinkClick r:id="rId4"/>
              </a:rPr>
              <a:t>https://doi.org/10.3389/fpsyg.2022.893780</a:t>
            </a:r>
          </a:p>
          <a:p>
            <a:pPr marL="704545" lvl="1" indent="-321640" defTabSz="553084">
              <a:spcBef>
                <a:spcPts val="2600"/>
              </a:spcBef>
              <a:buBlip>
                <a:blip r:embed="rId3"/>
              </a:buBlip>
              <a:defRPr sz="2814"/>
            </a:pPr>
            <a:r>
              <a:t>Relationship between perceived stress and religious/ spiritual coping in pregnant women with malformed foetus. -  </a:t>
            </a:r>
            <a:r>
              <a:rPr u="sng">
                <a:hlinkClick r:id="rId5"/>
              </a:rPr>
              <a:t>https://medcraveonline.com/JPCPY/JPCPY-14-00736.pdf</a:t>
            </a:r>
          </a:p>
          <a:p>
            <a:pPr marL="704545" lvl="1" indent="-321640" defTabSz="553084">
              <a:spcBef>
                <a:spcPts val="2600"/>
              </a:spcBef>
              <a:buBlip>
                <a:blip r:embed="rId3"/>
              </a:buBlip>
              <a:defRPr sz="2814"/>
            </a:pPr>
            <a:r>
              <a:t>Role of belief in miracles in clinical settings – a literature review. DOI: 10.15406/jpcpy.2024.15.00756 </a:t>
            </a:r>
          </a:p>
          <a:p>
            <a:pPr marL="321640" indent="-321640" defTabSz="553084">
              <a:spcBef>
                <a:spcPts val="2600"/>
              </a:spcBef>
              <a:buBlip>
                <a:blip r:embed="rId3"/>
              </a:buBlip>
              <a:defRPr sz="2814">
                <a:latin typeface="Papyrus"/>
                <a:ea typeface="Papyrus"/>
                <a:cs typeface="Papyrus"/>
                <a:sym typeface="Papyrus"/>
              </a:defRPr>
            </a:pPr>
            <a:r>
              <a:t>I</a:t>
            </a:r>
            <a:r>
              <a:rPr>
                <a:latin typeface="Hoefler Text"/>
                <a:ea typeface="Hoefler Text"/>
                <a:cs typeface="Hoefler Text"/>
                <a:sym typeface="Hoefler Text"/>
              </a:rPr>
              <a:t>n Press</a:t>
            </a:r>
          </a:p>
          <a:p>
            <a:pPr marL="704545" lvl="1" indent="-321640" defTabSz="553084">
              <a:spcBef>
                <a:spcPts val="2600"/>
              </a:spcBef>
              <a:buBlip>
                <a:blip r:embed="rId3"/>
              </a:buBlip>
              <a:defRPr sz="2814"/>
            </a:pPr>
            <a:r>
              <a:t>Meaning of Miracle during and after the Covid-19 Pandemic: Psychosociological Implications.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BELIEF IN MIRACLES AND HEALTH: EXPERIENCES OF POSTPARTUM WOMEN AND PROFESSIONALS IN A NICU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77850">
              <a:defRPr sz="7560">
                <a:effectLst>
                  <a:outerShdw blurRad="44450" dist="8890" dir="5400000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t>BELIEF IN MIRACLES AND HEALTH: EXPERIENCES OF POSTPARTUM WOMEN AND PROFESSIONALS IN A NICU</a:t>
            </a:r>
          </a:p>
        </p:txBody>
      </p:sp>
      <p:sp>
        <p:nvSpPr>
          <p:cNvPr id="166" name="Qualitative study…"/>
          <p:cNvSpPr txBox="1">
            <a:spLocks noGrp="1"/>
          </p:cNvSpPr>
          <p:nvPr>
            <p:ph type="body" idx="1"/>
          </p:nvPr>
        </p:nvSpPr>
        <p:spPr>
          <a:xfrm>
            <a:off x="1473199" y="4365827"/>
            <a:ext cx="21437601" cy="8039101"/>
          </a:xfrm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Qualitative study</a:t>
            </a:r>
          </a:p>
          <a:p>
            <a:pPr>
              <a:buBlip>
                <a:blip r:embed="rId2"/>
              </a:buBlip>
            </a:pPr>
            <a:r>
              <a:t>With patients and health professionals</a:t>
            </a:r>
          </a:p>
          <a:p>
            <a:pPr>
              <a:buBlip>
                <a:blip r:embed="rId2"/>
              </a:buBlip>
            </a:pPr>
            <a:r>
              <a:t>Phenomenological interview in the neonatal intensive care unit (NICU)</a:t>
            </a:r>
          </a:p>
          <a:p>
            <a:pPr lvl="1">
              <a:buBlip>
                <a:blip r:embed="rId2"/>
              </a:buBlip>
            </a:pPr>
            <a:r>
              <a:t>16 mothers and 1 father (The mother died)</a:t>
            </a:r>
          </a:p>
          <a:p>
            <a:pPr lvl="1">
              <a:buBlip>
                <a:blip r:embed="rId2"/>
              </a:buBlip>
            </a:pPr>
            <a:r>
              <a:t>17 Health professionals (physicians, nurses, physiotherapist, speech therapist, psychologists)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Bibliograph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Bibliography</a:t>
            </a:r>
          </a:p>
        </p:txBody>
      </p:sp>
      <p:sp>
        <p:nvSpPr>
          <p:cNvPr id="169" name="The Spirit of Global Health: The World Health Organization and the ‘Spiritual Dimension’ of Health, 1946–2021. Simon Peng-Keller, Fabian Winiger, and Raphael Rauch, Oxford University Press. © Simon Peng-Keller, Fabian Winiger, and Raphael Rauch 2022. DOI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65759" indent="-365759" defTabSz="528319">
              <a:spcBef>
                <a:spcPts val="3200"/>
              </a:spcBef>
              <a:buBlip>
                <a:blip r:embed="rId2"/>
              </a:buBlip>
              <a:defRPr sz="3200"/>
            </a:pPr>
            <a:r>
              <a:t>The Spirit of Global Health: The World Health Organization and the ‘Spiritual Dimension’ of Health, 1946–2021. Simon Peng-Keller, Fabian Winiger, and Raphael Rauch, Oxford University Press. © Simon Peng-Keller, Fabian Winiger, and Raphael Rauch 2022. DOI: 10.1093/oso/9780192865502.003.0003</a:t>
            </a:r>
          </a:p>
          <a:p>
            <a:pPr marL="365759" indent="-365759" defTabSz="528319">
              <a:spcBef>
                <a:spcPts val="3200"/>
              </a:spcBef>
              <a:buBlip>
                <a:blip r:embed="rId2"/>
              </a:buBlip>
              <a:defRPr sz="3200"/>
            </a:pPr>
            <a:r>
              <a:t>Handbook of Religion and Health. Third Edition. Harold G. Koenig, Tyler J. VanderWeele, and John R. Peteet, Oxford University Press. © Oxford University Press 2024. DOI: 10.1093/oso/9780190088859.003.0001</a:t>
            </a:r>
          </a:p>
          <a:p>
            <a:pPr marL="365759" indent="-365759" defTabSz="528319">
              <a:spcBef>
                <a:spcPts val="3200"/>
              </a:spcBef>
              <a:buBlip>
                <a:blip r:embed="rId2"/>
              </a:buBlip>
              <a:defRPr sz="3200"/>
            </a:pPr>
            <a:r>
              <a:t>Religion, Spirituality, and Health: The Research and Clinical Implications. Harold G. Koenig. </a:t>
            </a:r>
            <a:r>
              <a:rPr>
                <a:hlinkClick r:id="rId3"/>
              </a:rPr>
              <a:t>International Scholarly Research Notice</a:t>
            </a:r>
            <a:r>
              <a:rPr>
                <a:solidFill>
                  <a:srgbClr val="000000"/>
                </a:solidFill>
              </a:rPr>
              <a:t>. </a:t>
            </a:r>
            <a:r>
              <a:t>Volume 2012 | Article ID 278730 </a:t>
            </a:r>
            <a:r>
              <a:rPr>
                <a:solidFill>
                  <a:srgbClr val="000000"/>
                </a:solidFill>
              </a:rPr>
              <a:t>| </a:t>
            </a:r>
            <a:r>
              <a:rPr u="sng">
                <a:hlinkClick r:id="rId4"/>
              </a:rPr>
              <a:t>https://doi.org/10.5402/2012/278730</a:t>
            </a:r>
          </a:p>
          <a:p>
            <a:pPr marL="365759" indent="-365759" defTabSz="528319">
              <a:spcBef>
                <a:spcPts val="3200"/>
              </a:spcBef>
              <a:buBlip>
                <a:blip r:embed="rId2"/>
              </a:buBlip>
              <a:defRPr sz="3200"/>
            </a:pPr>
            <a:r>
              <a:t>Moreira-Almeida Alexander, Lucchetti Giancarlo. Panorama das pesquisas em ciência, saúde e espiritualidade. Cienc. Cult.  [Internet]. 2016  Mar [cited  2024  Feb  22] ;  68( 1 ): 54-57. Available from: http://cienciaecultura.bvs.br/scielo.php?script=sci_arttext&amp;pid=S0009-67252016000100016&amp;lng=en.  http://dx.doi.org/10.21800/2317-66602016000100016.</a:t>
            </a:r>
          </a:p>
          <a:p>
            <a:pPr marL="365759" indent="-365759" defTabSz="528319">
              <a:spcBef>
                <a:spcPts val="3200"/>
              </a:spcBef>
              <a:buBlip>
                <a:blip r:embed="rId2"/>
              </a:buBlip>
              <a:defRPr sz="3200"/>
            </a:pPr>
            <a:r>
              <a:t>Escorcatte at al. Spirituality: from concept to spiritual anamnesis and evaluation scales. Rev Soc Cardiol Estado de São Paulo 2020;30(3):306-14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Thank you……"/>
          <p:cNvSpPr txBox="1">
            <a:spLocks noGrp="1"/>
          </p:cNvSpPr>
          <p:nvPr>
            <p:ph type="body" idx="22"/>
          </p:nvPr>
        </p:nvSpPr>
        <p:spPr>
          <a:xfrm>
            <a:off x="2381250" y="10532623"/>
            <a:ext cx="19621501" cy="2057401"/>
          </a:xfrm>
          <a:prstGeom prst="rect">
            <a:avLst/>
          </a:prstGeom>
        </p:spPr>
        <p:txBody>
          <a:bodyPr/>
          <a:lstStyle/>
          <a:p>
            <a:r>
              <a:t>Thank you…</a:t>
            </a:r>
          </a:p>
          <a:p>
            <a:r>
              <a:t>Contact: </a:t>
            </a:r>
            <a:r>
              <a:rPr u="sng">
                <a:hlinkClick r:id="rId2"/>
              </a:rPr>
              <a:t>miriammartinsleal@gmail.com</a:t>
            </a:r>
          </a:p>
        </p:txBody>
      </p:sp>
      <p:pic>
        <p:nvPicPr>
          <p:cNvPr id="172" name="Belief in Miracles .  Logo.png" descr="Belief in Miracles .  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8773" y="952577"/>
            <a:ext cx="9586454" cy="958645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mony">
  <a:themeElements>
    <a:clrScheme name="Harmony">
      <a:dk1>
        <a:srgbClr val="5E5E5E"/>
      </a:dk1>
      <a:lt1>
        <a:srgbClr val="5E0033"/>
      </a:lt1>
      <a:dk2>
        <a:srgbClr val="565F5F"/>
      </a:dk2>
      <a:lt2>
        <a:srgbClr val="C2CBCA"/>
      </a:lt2>
      <a:accent1>
        <a:srgbClr val="87AEC1"/>
      </a:accent1>
      <a:accent2>
        <a:srgbClr val="D6BB9E"/>
      </a:accent2>
      <a:accent3>
        <a:srgbClr val="CC7A69"/>
      </a:accent3>
      <a:accent4>
        <a:srgbClr val="EAAB5C"/>
      </a:accent4>
      <a:accent5>
        <a:srgbClr val="98C8C6"/>
      </a:accent5>
      <a:accent6>
        <a:srgbClr val="C3CD8B"/>
      </a:accent6>
      <a:hlink>
        <a:srgbClr val="0000FF"/>
      </a:hlink>
      <a:folHlink>
        <a:srgbClr val="FF00FF"/>
      </a:folHlink>
    </a:clrScheme>
    <a:fontScheme name="Harmony">
      <a:majorFont>
        <a:latin typeface="Baskerville"/>
        <a:ea typeface="Baskerville"/>
        <a:cs typeface="Baskerville"/>
      </a:majorFont>
      <a:minorFont>
        <a:latin typeface="Baskerville"/>
        <a:ea typeface="Baskerville"/>
        <a:cs typeface="Baskerville"/>
      </a:minorFont>
    </a:fontScheme>
    <a:fmtScheme name="Harmon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0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5">
              <a:hueOff val="85969"/>
              <a:satOff val="-7811"/>
              <a:lumOff val="-38955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0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Harmony">
  <a:themeElements>
    <a:clrScheme name="Harmony">
      <a:dk1>
        <a:srgbClr val="000000"/>
      </a:dk1>
      <a:lt1>
        <a:srgbClr val="FFFFFF"/>
      </a:lt1>
      <a:dk2>
        <a:srgbClr val="565F5F"/>
      </a:dk2>
      <a:lt2>
        <a:srgbClr val="C2CBCA"/>
      </a:lt2>
      <a:accent1>
        <a:srgbClr val="87AEC1"/>
      </a:accent1>
      <a:accent2>
        <a:srgbClr val="D6BB9E"/>
      </a:accent2>
      <a:accent3>
        <a:srgbClr val="CC7A69"/>
      </a:accent3>
      <a:accent4>
        <a:srgbClr val="EAAB5C"/>
      </a:accent4>
      <a:accent5>
        <a:srgbClr val="98C8C6"/>
      </a:accent5>
      <a:accent6>
        <a:srgbClr val="C3CD8B"/>
      </a:accent6>
      <a:hlink>
        <a:srgbClr val="0000FF"/>
      </a:hlink>
      <a:folHlink>
        <a:srgbClr val="FF00FF"/>
      </a:folHlink>
    </a:clrScheme>
    <a:fontScheme name="Harmony">
      <a:majorFont>
        <a:latin typeface="Baskerville"/>
        <a:ea typeface="Baskerville"/>
        <a:cs typeface="Baskerville"/>
      </a:majorFont>
      <a:minorFont>
        <a:latin typeface="Baskerville"/>
        <a:ea typeface="Baskerville"/>
        <a:cs typeface="Baskerville"/>
      </a:minorFont>
    </a:fontScheme>
    <a:fmtScheme name="Harmon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0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chemeClr val="accent5">
              <a:hueOff val="85969"/>
              <a:satOff val="-7811"/>
              <a:lumOff val="-38955"/>
            </a:schemeClr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0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Hoefler Text"/>
            <a:ea typeface="Hoefler Text"/>
            <a:cs typeface="Hoefler Text"/>
            <a:sym typeface="Hoefler Tex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667</Words>
  <Application>Microsoft Office PowerPoint</Application>
  <PresentationFormat>Custom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Baskerville</vt:lpstr>
      <vt:lpstr>Helvetica Neue</vt:lpstr>
      <vt:lpstr>Hoefler Text</vt:lpstr>
      <vt:lpstr>Papyrus</vt:lpstr>
      <vt:lpstr>Harmony</vt:lpstr>
      <vt:lpstr>HEALTH AND SPIRITUALITY </vt:lpstr>
      <vt:lpstr>Health </vt:lpstr>
      <vt:lpstr>Effects </vt:lpstr>
      <vt:lpstr>Physical Health </vt:lpstr>
      <vt:lpstr>Mental Health</vt:lpstr>
      <vt:lpstr>Researchs</vt:lpstr>
      <vt:lpstr>Spirituality </vt:lpstr>
      <vt:lpstr>Clinical Practice X Research</vt:lpstr>
      <vt:lpstr>My Research </vt:lpstr>
      <vt:lpstr>My research - before the Thesis</vt:lpstr>
      <vt:lpstr>BELIEF IN MIRACLES AND HEALTH: EXPERIENCES OF POSTPARTUM WOMEN AND PROFESSIONALS IN A NICU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SPIRITUALITY </dc:title>
  <cp:lastModifiedBy>Bettina Schmidt</cp:lastModifiedBy>
  <cp:revision>1</cp:revision>
  <dcterms:modified xsi:type="dcterms:W3CDTF">2024-02-22T12:09:08Z</dcterms:modified>
</cp:coreProperties>
</file>