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395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F3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576" y="60"/>
      </p:cViewPr>
      <p:guideLst>
        <p:guide orient="horz" pos="2205"/>
        <p:guide pos="395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11" indent="0" algn="ctr">
              <a:buNone/>
              <a:defRPr sz="2000"/>
            </a:lvl2pPr>
            <a:lvl3pPr marL="914423" indent="0" algn="ctr">
              <a:buNone/>
              <a:defRPr sz="1801"/>
            </a:lvl3pPr>
            <a:lvl4pPr marL="1371634" indent="0" algn="ctr">
              <a:buNone/>
              <a:defRPr sz="1600"/>
            </a:lvl4pPr>
            <a:lvl5pPr marL="1828846" indent="0" algn="ctr">
              <a:buNone/>
              <a:defRPr sz="1600"/>
            </a:lvl5pPr>
            <a:lvl6pPr marL="2286057" indent="0" algn="ctr">
              <a:buNone/>
              <a:defRPr sz="1600"/>
            </a:lvl6pPr>
            <a:lvl7pPr marL="2743269" indent="0" algn="ctr">
              <a:buNone/>
              <a:defRPr sz="1600"/>
            </a:lvl7pPr>
            <a:lvl8pPr marL="3200480" indent="0" algn="ctr">
              <a:buNone/>
              <a:defRPr sz="1600"/>
            </a:lvl8pPr>
            <a:lvl9pPr marL="3657691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49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356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5" y="657228"/>
            <a:ext cx="9733513" cy="2852737"/>
          </a:xfrm>
        </p:spPr>
        <p:txBody>
          <a:bodyPr anchor="b">
            <a:normAutofit/>
          </a:bodyPr>
          <a:lstStyle>
            <a:lvl1pPr>
              <a:defRPr sz="340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5" y="3602040"/>
            <a:ext cx="9733513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1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654369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6" y="609602"/>
            <a:ext cx="10353761" cy="13263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6" y="2088321"/>
            <a:ext cx="5106004" cy="37028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21"/>
            <a:ext cx="5094154" cy="37028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61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6" y="609602"/>
            <a:ext cx="10353761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5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9" cy="287896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8" cy="287896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503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95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0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9" y="609600"/>
            <a:ext cx="3932238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9" y="2971802"/>
            <a:ext cx="3932238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11" indent="0">
              <a:buNone/>
              <a:defRPr sz="1401"/>
            </a:lvl2pPr>
            <a:lvl3pPr marL="914423" indent="0">
              <a:buNone/>
              <a:defRPr sz="1200"/>
            </a:lvl3pPr>
            <a:lvl4pPr marL="1371634" indent="0">
              <a:buNone/>
              <a:defRPr sz="1001"/>
            </a:lvl4pPr>
            <a:lvl5pPr marL="1828846" indent="0">
              <a:buNone/>
              <a:defRPr sz="1001"/>
            </a:lvl5pPr>
            <a:lvl6pPr marL="2286057" indent="0">
              <a:buNone/>
              <a:defRPr sz="1001"/>
            </a:lvl6pPr>
            <a:lvl7pPr marL="2743269" indent="0">
              <a:buNone/>
              <a:defRPr sz="1001"/>
            </a:lvl7pPr>
            <a:lvl8pPr marL="3200480" indent="0">
              <a:buNone/>
              <a:defRPr sz="1001"/>
            </a:lvl8pPr>
            <a:lvl9pPr marL="3657691" indent="0">
              <a:buNone/>
              <a:defRPr sz="100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606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4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11" indent="0">
              <a:buNone/>
              <a:defRPr sz="2800"/>
            </a:lvl2pPr>
            <a:lvl3pPr marL="914423" indent="0">
              <a:buNone/>
              <a:defRPr sz="2400"/>
            </a:lvl3pPr>
            <a:lvl4pPr marL="1371634" indent="0">
              <a:buNone/>
              <a:defRPr sz="2000"/>
            </a:lvl4pPr>
            <a:lvl5pPr marL="1828846" indent="0">
              <a:buNone/>
              <a:defRPr sz="2000"/>
            </a:lvl5pPr>
            <a:lvl6pPr marL="2286057" indent="0">
              <a:buNone/>
              <a:defRPr sz="2000"/>
            </a:lvl6pPr>
            <a:lvl7pPr marL="2743269" indent="0">
              <a:buNone/>
              <a:defRPr sz="2000"/>
            </a:lvl7pPr>
            <a:lvl8pPr marL="3200480" indent="0">
              <a:buNone/>
              <a:defRPr sz="2000"/>
            </a:lvl8pPr>
            <a:lvl9pPr marL="3657691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1"/>
            </a:lvl1pPr>
            <a:lvl2pPr marL="457211" indent="0">
              <a:buNone/>
              <a:defRPr sz="1401"/>
            </a:lvl2pPr>
            <a:lvl3pPr marL="914423" indent="0">
              <a:buNone/>
              <a:defRPr sz="1200"/>
            </a:lvl3pPr>
            <a:lvl4pPr marL="1371634" indent="0">
              <a:buNone/>
              <a:defRPr sz="1001"/>
            </a:lvl4pPr>
            <a:lvl5pPr marL="1828846" indent="0">
              <a:buNone/>
              <a:defRPr sz="1001"/>
            </a:lvl5pPr>
            <a:lvl6pPr marL="2286057" indent="0">
              <a:buNone/>
              <a:defRPr sz="1001"/>
            </a:lvl6pPr>
            <a:lvl7pPr marL="2743269" indent="0">
              <a:buNone/>
              <a:defRPr sz="1001"/>
            </a:lvl7pPr>
            <a:lvl8pPr marL="3200480" indent="0">
              <a:buNone/>
              <a:defRPr sz="1001"/>
            </a:lvl8pPr>
            <a:lvl9pPr marL="3657691" indent="0">
              <a:buNone/>
              <a:defRPr sz="100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868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4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3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11" indent="0">
              <a:buNone/>
              <a:defRPr sz="2800"/>
            </a:lvl2pPr>
            <a:lvl3pPr marL="914423" indent="0">
              <a:buNone/>
              <a:defRPr sz="2400"/>
            </a:lvl3pPr>
            <a:lvl4pPr marL="1371634" indent="0">
              <a:buNone/>
              <a:defRPr sz="2000"/>
            </a:lvl4pPr>
            <a:lvl5pPr marL="1828846" indent="0">
              <a:buNone/>
              <a:defRPr sz="2000"/>
            </a:lvl5pPr>
            <a:lvl6pPr marL="2286057" indent="0">
              <a:buNone/>
              <a:defRPr sz="2000"/>
            </a:lvl6pPr>
            <a:lvl7pPr marL="2743269" indent="0">
              <a:buNone/>
              <a:defRPr sz="2000"/>
            </a:lvl7pPr>
            <a:lvl8pPr marL="3200480" indent="0">
              <a:buNone/>
              <a:defRPr sz="2000"/>
            </a:lvl8pPr>
            <a:lvl9pPr marL="3657691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6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1"/>
            </a:lvl1pPr>
            <a:lvl2pPr marL="457211" indent="0">
              <a:buNone/>
              <a:defRPr sz="1401"/>
            </a:lvl2pPr>
            <a:lvl3pPr marL="914423" indent="0">
              <a:buNone/>
              <a:defRPr sz="1200"/>
            </a:lvl3pPr>
            <a:lvl4pPr marL="1371634" indent="0">
              <a:buNone/>
              <a:defRPr sz="1001"/>
            </a:lvl4pPr>
            <a:lvl5pPr marL="1828846" indent="0">
              <a:buNone/>
              <a:defRPr sz="1001"/>
            </a:lvl5pPr>
            <a:lvl6pPr marL="2286057" indent="0">
              <a:buNone/>
              <a:defRPr sz="1001"/>
            </a:lvl6pPr>
            <a:lvl7pPr marL="2743269" indent="0">
              <a:buNone/>
              <a:defRPr sz="1001"/>
            </a:lvl7pPr>
            <a:lvl8pPr marL="3200480" indent="0">
              <a:buNone/>
              <a:defRPr sz="1001"/>
            </a:lvl8pPr>
            <a:lvl9pPr marL="3657691" indent="0">
              <a:buNone/>
              <a:defRPr sz="100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771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2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6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11" indent="0">
              <a:buNone/>
              <a:defRPr sz="1401"/>
            </a:lvl2pPr>
            <a:lvl3pPr marL="914423" indent="0">
              <a:buNone/>
              <a:defRPr sz="1200"/>
            </a:lvl3pPr>
            <a:lvl4pPr marL="1371634" indent="0">
              <a:buNone/>
              <a:defRPr sz="1001"/>
            </a:lvl4pPr>
            <a:lvl5pPr marL="1828846" indent="0">
              <a:buNone/>
              <a:defRPr sz="1001"/>
            </a:lvl5pPr>
            <a:lvl6pPr marL="2286057" indent="0">
              <a:buNone/>
              <a:defRPr sz="1001"/>
            </a:lvl6pPr>
            <a:lvl7pPr marL="2743269" indent="0">
              <a:buNone/>
              <a:defRPr sz="1001"/>
            </a:lvl7pPr>
            <a:lvl8pPr marL="3200480" indent="0">
              <a:buNone/>
              <a:defRPr sz="1001"/>
            </a:lvl8pPr>
            <a:lvl9pPr marL="3657691" indent="0">
              <a:buNone/>
              <a:defRPr sz="100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0175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6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1"/>
            </a:lvl1pPr>
            <a:lvl2pPr marL="457211" indent="0">
              <a:buNone/>
              <a:defRPr sz="1401"/>
            </a:lvl2pPr>
            <a:lvl3pPr marL="914423" indent="0">
              <a:buNone/>
              <a:defRPr sz="1200"/>
            </a:lvl3pPr>
            <a:lvl4pPr marL="1371634" indent="0">
              <a:buNone/>
              <a:defRPr sz="1001"/>
            </a:lvl4pPr>
            <a:lvl5pPr marL="1828846" indent="0">
              <a:buNone/>
              <a:defRPr sz="1001"/>
            </a:lvl5pPr>
            <a:lvl6pPr marL="2286057" indent="0">
              <a:buNone/>
              <a:defRPr sz="1001"/>
            </a:lvl6pPr>
            <a:lvl7pPr marL="2743269" indent="0">
              <a:buNone/>
              <a:defRPr sz="1001"/>
            </a:lvl7pPr>
            <a:lvl8pPr marL="3200480" indent="0">
              <a:buNone/>
              <a:defRPr sz="1001"/>
            </a:lvl8pPr>
            <a:lvl9pPr marL="3657691" indent="0">
              <a:buNone/>
              <a:defRPr sz="100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3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401"/>
            </a:lvl2pPr>
            <a:lvl3pPr marL="914423" indent="0">
              <a:buNone/>
              <a:defRPr sz="1200"/>
            </a:lvl3pPr>
            <a:lvl4pPr marL="1371634" indent="0">
              <a:buNone/>
              <a:defRPr sz="1001"/>
            </a:lvl4pPr>
            <a:lvl5pPr marL="1828846" indent="0">
              <a:buNone/>
              <a:defRPr sz="1001"/>
            </a:lvl5pPr>
            <a:lvl6pPr marL="2286057" indent="0">
              <a:buNone/>
              <a:defRPr sz="1001"/>
            </a:lvl6pPr>
            <a:lvl7pPr marL="2743269" indent="0">
              <a:buNone/>
              <a:defRPr sz="1001"/>
            </a:lvl7pPr>
            <a:lvl8pPr marL="3200480" indent="0">
              <a:buNone/>
              <a:defRPr sz="1001"/>
            </a:lvl8pPr>
            <a:lvl9pPr marL="3657691" indent="0">
              <a:buNone/>
              <a:defRPr sz="100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1" rIns="91440" bIns="45721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938247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7" y="2126944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650556"/>
            <a:ext cx="1035376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11" indent="0">
              <a:buNone/>
              <a:defRPr sz="1401"/>
            </a:lvl2pPr>
            <a:lvl3pPr marL="914423" indent="0">
              <a:buNone/>
              <a:defRPr sz="1200"/>
            </a:lvl3pPr>
            <a:lvl4pPr marL="1371634" indent="0">
              <a:buNone/>
              <a:defRPr sz="1001"/>
            </a:lvl4pPr>
            <a:lvl5pPr marL="1828846" indent="0">
              <a:buNone/>
              <a:defRPr sz="1001"/>
            </a:lvl5pPr>
            <a:lvl6pPr marL="2286057" indent="0">
              <a:buNone/>
              <a:defRPr sz="1001"/>
            </a:lvl6pPr>
            <a:lvl7pPr marL="2743269" indent="0">
              <a:buNone/>
              <a:defRPr sz="1001"/>
            </a:lvl7pPr>
            <a:lvl8pPr marL="3200480" indent="0">
              <a:buNone/>
              <a:defRPr sz="1001"/>
            </a:lvl8pPr>
            <a:lvl9pPr marL="3657691" indent="0">
              <a:buNone/>
              <a:defRPr sz="100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3452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3" y="609602"/>
            <a:ext cx="1035376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88321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9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9" y="2911624"/>
            <a:ext cx="3299822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9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8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8200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2"/>
            <a:ext cx="1035376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6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1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6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2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5" y="2298987"/>
            <a:ext cx="2930526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11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9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1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4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11" indent="0">
              <a:buNone/>
              <a:defRPr sz="1600"/>
            </a:lvl2pPr>
            <a:lvl3pPr marL="914423" indent="0">
              <a:buNone/>
              <a:defRPr sz="1600"/>
            </a:lvl3pPr>
            <a:lvl4pPr marL="1371634" indent="0">
              <a:buNone/>
              <a:defRPr sz="1600"/>
            </a:lvl4pPr>
            <a:lvl5pPr marL="1828846" indent="0">
              <a:buNone/>
              <a:defRPr sz="1600"/>
            </a:lvl5pPr>
            <a:lvl6pPr marL="2286057" indent="0">
              <a:buNone/>
              <a:defRPr sz="1600"/>
            </a:lvl6pPr>
            <a:lvl7pPr marL="2743269" indent="0">
              <a:buNone/>
              <a:defRPr sz="1600"/>
            </a:lvl7pPr>
            <a:lvl8pPr marL="3200480" indent="0">
              <a:buNone/>
              <a:defRPr sz="1600"/>
            </a:lvl8pPr>
            <a:lvl9pPr marL="3657691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3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1"/>
            </a:lvl1pPr>
            <a:lvl2pPr marL="457211" indent="0">
              <a:buNone/>
              <a:defRPr sz="1200"/>
            </a:lvl2pPr>
            <a:lvl3pPr marL="914423" indent="0">
              <a:buNone/>
              <a:defRPr sz="1001"/>
            </a:lvl3pPr>
            <a:lvl4pPr marL="1371634" indent="0">
              <a:buNone/>
              <a:defRPr sz="900"/>
            </a:lvl4pPr>
            <a:lvl5pPr marL="1828846" indent="0">
              <a:buNone/>
              <a:defRPr sz="900"/>
            </a:lvl5pPr>
            <a:lvl6pPr marL="2286057" indent="0">
              <a:buNone/>
              <a:defRPr sz="900"/>
            </a:lvl6pPr>
            <a:lvl7pPr marL="2743269" indent="0">
              <a:buNone/>
              <a:defRPr sz="900"/>
            </a:lvl7pPr>
            <a:lvl8pPr marL="3200480" indent="0">
              <a:buNone/>
              <a:defRPr sz="900"/>
            </a:lvl8pPr>
            <a:lvl9pPr marL="3657691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2903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9202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609601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5" y="609601"/>
            <a:ext cx="7658705" cy="51816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96609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6" y="609602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7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3" y="5883277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9755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  <p:sldLayoutId id="2147483900" r:id="rId12"/>
    <p:sldLayoutId id="2147483901" r:id="rId13"/>
    <p:sldLayoutId id="2147483902" r:id="rId14"/>
    <p:sldLayoutId id="2147483903" r:id="rId15"/>
    <p:sldLayoutId id="2147483904" r:id="rId16"/>
    <p:sldLayoutId id="2147483905" r:id="rId17"/>
  </p:sldLayoutIdLst>
  <p:txStyles>
    <p:titleStyle>
      <a:lvl1pPr algn="ctr" defTabSz="914423" rtl="0" eaLnBrk="1" latinLnBrk="0" hangingPunct="1">
        <a:lnSpc>
          <a:spcPct val="90000"/>
        </a:lnSpc>
        <a:spcBef>
          <a:spcPct val="0"/>
        </a:spcBef>
        <a:buNone/>
        <a:defRPr sz="3401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6" indent="-228606" algn="l" defTabSz="914423" rtl="0" eaLnBrk="1" latinLnBrk="0" hangingPunct="1">
        <a:lnSpc>
          <a:spcPct val="120000"/>
        </a:lnSpc>
        <a:spcBef>
          <a:spcPts val="1001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18" indent="-228606" algn="l" defTabSz="914423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29" indent="-228606" algn="l" defTabSz="914423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41" indent="-228606" algn="l" defTabSz="914423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1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52" indent="-228606" algn="l" defTabSz="914423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63" indent="-228606" algn="l" defTabSz="914423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75" indent="-228606" algn="l" defTabSz="914423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86" indent="-228606" algn="l" defTabSz="914423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98" indent="-228606" algn="l" defTabSz="914423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1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1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youngminds.org.uk/" TargetMode="External"/><Relationship Id="rId3" Type="http://schemas.openxmlformats.org/officeDocument/2006/relationships/hyperlink" Target="https://gov.wales/sites/default/files/publications/2018-03/succesful-futures-a-summary-of-professor-graham-donaldsons-report.pdf" TargetMode="External"/><Relationship Id="rId7" Type="http://schemas.openxmlformats.org/officeDocument/2006/relationships/hyperlink" Target="https://www.savethechildren.org.uk/" TargetMode="External"/><Relationship Id="rId2" Type="http://schemas.openxmlformats.org/officeDocument/2006/relationships/hyperlink" Target="https://www.michiganschoolshows.com/bullying_prevention_postes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mentalhealth.org.uk/" TargetMode="External"/><Relationship Id="rId5" Type="http://schemas.openxmlformats.org/officeDocument/2006/relationships/hyperlink" Target="https://www.mentalhealth.gov/" TargetMode="External"/><Relationship Id="rId4" Type="http://schemas.openxmlformats.org/officeDocument/2006/relationships/hyperlink" Target="https://www.freepik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448351" y="1960476"/>
            <a:ext cx="5295298" cy="1108126"/>
          </a:xfrm>
          <a:prstGeom prst="rect">
            <a:avLst/>
          </a:prstGeom>
          <a:solidFill>
            <a:schemeClr val="accent1"/>
          </a:solidFill>
          <a:ln w="82550">
            <a:solidFill>
              <a:srgbClr val="00B0F0">
                <a:alpha val="89000"/>
              </a:srgbClr>
            </a:solidFill>
          </a:ln>
        </p:spPr>
        <p:txBody>
          <a:bodyPr wrap="square" lIns="91440" tIns="45721" rIns="91440" bIns="45721">
            <a:spAutoFit/>
          </a:bodyPr>
          <a:lstStyle/>
          <a:p>
            <a:pPr algn="ctr"/>
            <a:r>
              <a:rPr lang="en-US" sz="6601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>
                    <a:alpha val="90000"/>
                  </a:srgb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anose="020F0704030504030204" pitchFamily="34" charset="0"/>
              </a:rPr>
              <a:t>Bullying</a:t>
            </a:r>
            <a:r>
              <a:rPr lang="en-US" sz="6601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n-US" sz="6601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anose="020F0704030504030204" pitchFamily="34" charset="0"/>
              </a:rPr>
              <a:t>is…</a:t>
            </a:r>
            <a:endParaRPr lang="en-US" sz="6601" b="1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038" name="Picture 14" descr="Free Bullying Prevention Printable Posters For Schoo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93004">
            <a:off x="10430433" y="233402"/>
            <a:ext cx="1307710" cy="16927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8838468" y="22902"/>
            <a:ext cx="2524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</a:rPr>
              <a:t>(Bullyingprevention.com,</a:t>
            </a:r>
          </a:p>
          <a:p>
            <a:pPr algn="ctr"/>
            <a:r>
              <a:rPr lang="en-GB" sz="900" dirty="0">
                <a:solidFill>
                  <a:schemeClr val="bg1"/>
                </a:solidFill>
              </a:rPr>
              <a:t>2020).</a:t>
            </a:r>
            <a:endParaRPr lang="en-GB" sz="900" dirty="0">
              <a:solidFill>
                <a:schemeClr val="bg1"/>
              </a:solidFill>
            </a:endParaRPr>
          </a:p>
        </p:txBody>
      </p:sp>
      <p:pic>
        <p:nvPicPr>
          <p:cNvPr id="1040" name="Picture 16" descr="https://images-na.ssl-images-amazon.com/images/I/91qP21V2JHL._AC_SL1500_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7" t="2981" b="59289"/>
          <a:stretch/>
        </p:blipFill>
        <p:spPr bwMode="auto">
          <a:xfrm>
            <a:off x="316253" y="3666119"/>
            <a:ext cx="2922729" cy="928958"/>
          </a:xfrm>
          <a:prstGeom prst="rect">
            <a:avLst/>
          </a:prstGeom>
          <a:noFill/>
          <a:ln w="92075">
            <a:solidFill>
              <a:srgbClr val="92D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Multiply 3"/>
          <p:cNvSpPr/>
          <p:nvPr/>
        </p:nvSpPr>
        <p:spPr>
          <a:xfrm>
            <a:off x="1233941" y="1708166"/>
            <a:ext cx="2311212" cy="2114748"/>
          </a:xfrm>
          <a:prstGeom prst="mathMultiply">
            <a:avLst/>
          </a:prstGeom>
          <a:gradFill>
            <a:gsLst>
              <a:gs pos="0">
                <a:srgbClr val="FFC0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03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1"/>
          </a:p>
        </p:txBody>
      </p:sp>
      <p:sp>
        <p:nvSpPr>
          <p:cNvPr id="22" name="Multiply 21"/>
          <p:cNvSpPr/>
          <p:nvPr/>
        </p:nvSpPr>
        <p:spPr>
          <a:xfrm>
            <a:off x="3287422" y="-43581"/>
            <a:ext cx="2733302" cy="2059186"/>
          </a:xfrm>
          <a:prstGeom prst="mathMultiply">
            <a:avLst/>
          </a:prstGeom>
          <a:gradFill>
            <a:gsLst>
              <a:gs pos="0">
                <a:srgbClr val="FFC0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03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1"/>
          </a:p>
        </p:txBody>
      </p:sp>
      <p:sp>
        <p:nvSpPr>
          <p:cNvPr id="23" name="TextBox 22"/>
          <p:cNvSpPr txBox="1"/>
          <p:nvPr/>
        </p:nvSpPr>
        <p:spPr>
          <a:xfrm>
            <a:off x="1553899" y="2372923"/>
            <a:ext cx="19512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00B050"/>
                </a:solidFill>
              </a:rPr>
              <a:t>Wrong</a:t>
            </a:r>
            <a:endParaRPr lang="en-GB" sz="3200" b="1" dirty="0">
              <a:solidFill>
                <a:srgbClr val="00B05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650147" y="456059"/>
            <a:ext cx="2003364" cy="707886"/>
          </a:xfrm>
          <a:prstGeom prst="rect">
            <a:avLst/>
          </a:prstGeom>
          <a:noFill/>
          <a:ln w="2222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B050"/>
                </a:solidFill>
              </a:rPr>
              <a:t>Hurtful</a:t>
            </a:r>
            <a:r>
              <a:rPr lang="en-GB" sz="4000" b="1" dirty="0">
                <a:solidFill>
                  <a:srgbClr val="00B050"/>
                </a:solidFill>
              </a:rPr>
              <a:t> </a:t>
            </a:r>
            <a:endParaRPr lang="en-GB" sz="4000" b="1" dirty="0">
              <a:solidFill>
                <a:srgbClr val="00B050"/>
              </a:solidFill>
            </a:endParaRPr>
          </a:p>
        </p:txBody>
      </p:sp>
      <p:sp>
        <p:nvSpPr>
          <p:cNvPr id="25" name="Multiply 24"/>
          <p:cNvSpPr/>
          <p:nvPr/>
        </p:nvSpPr>
        <p:spPr>
          <a:xfrm>
            <a:off x="6508924" y="-291976"/>
            <a:ext cx="2677914" cy="2307582"/>
          </a:xfrm>
          <a:prstGeom prst="mathMultiply">
            <a:avLst/>
          </a:prstGeom>
          <a:gradFill>
            <a:gsLst>
              <a:gs pos="0">
                <a:srgbClr val="FFC0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03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1"/>
          </a:p>
        </p:txBody>
      </p:sp>
      <p:sp>
        <p:nvSpPr>
          <p:cNvPr id="26" name="TextBox 25"/>
          <p:cNvSpPr txBox="1"/>
          <p:nvPr/>
        </p:nvSpPr>
        <p:spPr>
          <a:xfrm>
            <a:off x="6550896" y="293353"/>
            <a:ext cx="2635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00B050"/>
                </a:solidFill>
              </a:rPr>
              <a:t>Done on purpose</a:t>
            </a:r>
            <a:endParaRPr lang="en-GB" sz="2800" b="1" dirty="0">
              <a:solidFill>
                <a:srgbClr val="00B050"/>
              </a:solidFill>
            </a:endParaRPr>
          </a:p>
        </p:txBody>
      </p:sp>
      <p:sp>
        <p:nvSpPr>
          <p:cNvPr id="27" name="Multiply 26"/>
          <p:cNvSpPr/>
          <p:nvPr/>
        </p:nvSpPr>
        <p:spPr>
          <a:xfrm>
            <a:off x="8965039" y="1480669"/>
            <a:ext cx="2705090" cy="2606233"/>
          </a:xfrm>
          <a:prstGeom prst="mathMultiply">
            <a:avLst/>
          </a:prstGeom>
          <a:gradFill>
            <a:gsLst>
              <a:gs pos="0">
                <a:srgbClr val="FFC0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03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1"/>
          </a:p>
        </p:txBody>
      </p:sp>
      <p:sp>
        <p:nvSpPr>
          <p:cNvPr id="28" name="TextBox 27"/>
          <p:cNvSpPr txBox="1"/>
          <p:nvPr/>
        </p:nvSpPr>
        <p:spPr>
          <a:xfrm>
            <a:off x="8977684" y="2089273"/>
            <a:ext cx="269601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00B050"/>
                </a:solidFill>
              </a:rPr>
              <a:t>Done </a:t>
            </a:r>
          </a:p>
          <a:p>
            <a:pPr algn="ctr"/>
            <a:r>
              <a:rPr lang="en-GB" sz="2800" b="1" dirty="0">
                <a:solidFill>
                  <a:srgbClr val="00B050"/>
                </a:solidFill>
              </a:rPr>
              <a:t>again and again</a:t>
            </a:r>
            <a:endParaRPr lang="en-GB" sz="2800" b="1" dirty="0">
              <a:solidFill>
                <a:srgbClr val="00B050"/>
              </a:solidFill>
            </a:endParaRPr>
          </a:p>
        </p:txBody>
      </p:sp>
      <p:pic>
        <p:nvPicPr>
          <p:cNvPr id="13" name="Picture 2" descr="Bullying: Awareness, Education, and Prevention | D.A.R.E. Americ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57339">
            <a:off x="250729" y="843096"/>
            <a:ext cx="2646258" cy="1102609"/>
          </a:xfrm>
          <a:prstGeom prst="rect">
            <a:avLst/>
          </a:prstGeom>
          <a:noFill/>
          <a:ln w="63500">
            <a:solidFill>
              <a:srgbClr val="00206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Free Vector | Boy being bullied illustrate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8950">
            <a:off x="292848" y="5087297"/>
            <a:ext cx="1483399" cy="1483399"/>
          </a:xfrm>
          <a:prstGeom prst="rect">
            <a:avLst/>
          </a:prstGeom>
          <a:noFill/>
          <a:ln w="635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9" name="Straight Arrow Connector 28"/>
          <p:cNvCxnSpPr/>
          <p:nvPr/>
        </p:nvCxnSpPr>
        <p:spPr>
          <a:xfrm flipH="1">
            <a:off x="2839964" y="2681219"/>
            <a:ext cx="608388" cy="0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4" name="Straight Arrow Connector 1023"/>
          <p:cNvCxnSpPr/>
          <p:nvPr/>
        </p:nvCxnSpPr>
        <p:spPr>
          <a:xfrm flipV="1">
            <a:off x="4651828" y="1422919"/>
            <a:ext cx="4490" cy="467909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8" name="Straight Arrow Connector 1027"/>
          <p:cNvCxnSpPr/>
          <p:nvPr/>
        </p:nvCxnSpPr>
        <p:spPr>
          <a:xfrm flipV="1">
            <a:off x="7730511" y="1384079"/>
            <a:ext cx="146737" cy="506751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1" name="Straight Arrow Connector 1030"/>
          <p:cNvCxnSpPr/>
          <p:nvPr/>
        </p:nvCxnSpPr>
        <p:spPr>
          <a:xfrm>
            <a:off x="8838468" y="2386696"/>
            <a:ext cx="631638" cy="177281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Oval Callout 53"/>
          <p:cNvSpPr/>
          <p:nvPr/>
        </p:nvSpPr>
        <p:spPr>
          <a:xfrm rot="20458870">
            <a:off x="-30557" y="252094"/>
            <a:ext cx="2402806" cy="689646"/>
          </a:xfrm>
          <a:prstGeom prst="wedgeEllipseCallout">
            <a:avLst/>
          </a:prstGeom>
          <a:solidFill>
            <a:srgbClr val="7030A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Don’t be a </a:t>
            </a:r>
          </a:p>
        </p:txBody>
      </p:sp>
      <p:sp>
        <p:nvSpPr>
          <p:cNvPr id="1047" name="TextBox 1046"/>
          <p:cNvSpPr txBox="1"/>
          <p:nvPr/>
        </p:nvSpPr>
        <p:spPr>
          <a:xfrm>
            <a:off x="247339" y="6623546"/>
            <a:ext cx="19541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</a:rPr>
              <a:t>(Freepik.com,2020).</a:t>
            </a:r>
            <a:endParaRPr lang="en-GB" sz="900" dirty="0">
              <a:solidFill>
                <a:schemeClr val="bg1"/>
              </a:solidFill>
            </a:endParaRPr>
          </a:p>
        </p:txBody>
      </p:sp>
      <p:sp>
        <p:nvSpPr>
          <p:cNvPr id="1055" name="&quot;No&quot; Symbol 1054"/>
          <p:cNvSpPr/>
          <p:nvPr/>
        </p:nvSpPr>
        <p:spPr>
          <a:xfrm rot="20523649">
            <a:off x="9299177" y="3723244"/>
            <a:ext cx="1902066" cy="1572601"/>
          </a:xfrm>
          <a:prstGeom prst="noSmoking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1">
              <a:solidFill>
                <a:schemeClr val="tx1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9482053" y="3888956"/>
            <a:ext cx="1602234" cy="120084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801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Say NO! to bullying! Tell someone.</a:t>
            </a:r>
            <a:endParaRPr lang="en-GB" sz="1801" b="1" dirty="0">
              <a:solidFill>
                <a:schemeClr val="bg1"/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1920605" y="4977213"/>
            <a:ext cx="2173190" cy="547089"/>
          </a:xfrm>
          <a:prstGeom prst="roundRect">
            <a:avLst/>
          </a:prstGeom>
          <a:solidFill>
            <a:srgbClr val="47F368"/>
          </a:solidFill>
          <a:ln w="412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1"/>
          </a:p>
        </p:txBody>
      </p:sp>
      <p:sp>
        <p:nvSpPr>
          <p:cNvPr id="74" name="Rounded Rectangle 73"/>
          <p:cNvSpPr/>
          <p:nvPr/>
        </p:nvSpPr>
        <p:spPr>
          <a:xfrm>
            <a:off x="2529548" y="5576811"/>
            <a:ext cx="2336479" cy="547089"/>
          </a:xfrm>
          <a:prstGeom prst="roundRect">
            <a:avLst/>
          </a:prstGeom>
          <a:solidFill>
            <a:srgbClr val="47F368"/>
          </a:solidFill>
          <a:ln w="412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1"/>
          </a:p>
        </p:txBody>
      </p:sp>
      <p:sp>
        <p:nvSpPr>
          <p:cNvPr id="76" name="Rounded Rectangle 75"/>
          <p:cNvSpPr/>
          <p:nvPr/>
        </p:nvSpPr>
        <p:spPr>
          <a:xfrm>
            <a:off x="6251768" y="5555329"/>
            <a:ext cx="2173190" cy="547089"/>
          </a:xfrm>
          <a:prstGeom prst="roundRect">
            <a:avLst/>
          </a:prstGeom>
          <a:solidFill>
            <a:srgbClr val="47F368"/>
          </a:solidFill>
          <a:ln w="412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1"/>
          </a:p>
        </p:txBody>
      </p:sp>
      <p:sp>
        <p:nvSpPr>
          <p:cNvPr id="77" name="Rounded Rectangle 76"/>
          <p:cNvSpPr/>
          <p:nvPr/>
        </p:nvSpPr>
        <p:spPr>
          <a:xfrm>
            <a:off x="6942876" y="4955529"/>
            <a:ext cx="2333150" cy="547089"/>
          </a:xfrm>
          <a:prstGeom prst="roundRect">
            <a:avLst/>
          </a:prstGeom>
          <a:solidFill>
            <a:srgbClr val="47F368"/>
          </a:solidFill>
          <a:ln w="412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1"/>
          </a:p>
        </p:txBody>
      </p:sp>
      <p:sp>
        <p:nvSpPr>
          <p:cNvPr id="40" name="TextBox 39"/>
          <p:cNvSpPr txBox="1"/>
          <p:nvPr/>
        </p:nvSpPr>
        <p:spPr>
          <a:xfrm>
            <a:off x="1916532" y="5054778"/>
            <a:ext cx="2044447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7" indent="-285757" algn="ctr">
              <a:buFont typeface="Wingdings" panose="05000000000000000000" pitchFamily="2" charset="2"/>
              <a:buChar char="v"/>
            </a:pPr>
            <a:r>
              <a:rPr lang="en-GB" sz="1801" dirty="0"/>
              <a:t>Don’t ignore it.</a:t>
            </a:r>
            <a:endParaRPr lang="en-GB" sz="1801" dirty="0"/>
          </a:p>
        </p:txBody>
      </p:sp>
      <p:sp>
        <p:nvSpPr>
          <p:cNvPr id="42" name="TextBox 41"/>
          <p:cNvSpPr txBox="1"/>
          <p:nvPr/>
        </p:nvSpPr>
        <p:spPr>
          <a:xfrm>
            <a:off x="6887635" y="4916278"/>
            <a:ext cx="2196001" cy="646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7" indent="-285757" algn="ctr">
              <a:buFont typeface="Wingdings" panose="05000000000000000000" pitchFamily="2" charset="2"/>
              <a:buChar char="v"/>
            </a:pPr>
            <a:r>
              <a:rPr lang="en-GB" sz="1801" dirty="0"/>
              <a:t>Bullying is NOT ok!</a:t>
            </a:r>
            <a:endParaRPr lang="en-GB" sz="1801" dirty="0"/>
          </a:p>
        </p:txBody>
      </p:sp>
      <p:sp>
        <p:nvSpPr>
          <p:cNvPr id="43" name="TextBox 42"/>
          <p:cNvSpPr txBox="1"/>
          <p:nvPr/>
        </p:nvSpPr>
        <p:spPr>
          <a:xfrm>
            <a:off x="2765082" y="5647759"/>
            <a:ext cx="2021310" cy="369460"/>
          </a:xfrm>
          <a:prstGeom prst="rect">
            <a:avLst/>
          </a:prstGeom>
          <a:solidFill>
            <a:srgbClr val="47F368"/>
          </a:solidFill>
        </p:spPr>
        <p:txBody>
          <a:bodyPr wrap="square" rtlCol="0">
            <a:spAutoFit/>
          </a:bodyPr>
          <a:lstStyle/>
          <a:p>
            <a:pPr marL="285757" indent="-285757" algn="ctr">
              <a:buFont typeface="Wingdings" panose="05000000000000000000" pitchFamily="2" charset="2"/>
              <a:buChar char="v"/>
            </a:pPr>
            <a:r>
              <a:rPr lang="en-GB" sz="1801" dirty="0"/>
              <a:t>Tell someone</a:t>
            </a:r>
            <a:endParaRPr lang="en-GB" sz="1801" dirty="0"/>
          </a:p>
        </p:txBody>
      </p:sp>
      <p:sp>
        <p:nvSpPr>
          <p:cNvPr id="46" name="TextBox 45"/>
          <p:cNvSpPr txBox="1"/>
          <p:nvPr/>
        </p:nvSpPr>
        <p:spPr>
          <a:xfrm>
            <a:off x="3864796" y="4794732"/>
            <a:ext cx="33992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>
                <a:solidFill>
                  <a:schemeClr val="bg1"/>
                </a:solidFill>
                <a:latin typeface="Rockwell Extra Bold" panose="02060903040505020403" pitchFamily="18" charset="0"/>
              </a:rPr>
              <a:t>Steps to prevent </a:t>
            </a:r>
          </a:p>
          <a:p>
            <a:pPr algn="ctr"/>
            <a:r>
              <a:rPr lang="en-GB" sz="2000" b="1" u="sng" dirty="0">
                <a:solidFill>
                  <a:schemeClr val="bg1"/>
                </a:solidFill>
                <a:latin typeface="Rockwell Extra Bold" panose="02060903040505020403" pitchFamily="18" charset="0"/>
              </a:rPr>
              <a:t>bullying.</a:t>
            </a:r>
            <a:endParaRPr lang="en-GB" sz="2000" b="1" u="sng" dirty="0">
              <a:solidFill>
                <a:schemeClr val="bg1"/>
              </a:solidFill>
              <a:latin typeface="Rockwell Extra Bold" panose="02060903040505020403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190946" y="5625982"/>
            <a:ext cx="2294831" cy="3694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85757" indent="-285757">
              <a:buFont typeface="Wingdings" panose="05000000000000000000" pitchFamily="2" charset="2"/>
              <a:buChar char="v"/>
            </a:pPr>
            <a:r>
              <a:rPr lang="en-GB" sz="1801" dirty="0"/>
              <a:t>Have confidence.</a:t>
            </a:r>
            <a:endParaRPr lang="en-GB" sz="1801" dirty="0"/>
          </a:p>
        </p:txBody>
      </p:sp>
      <p:pic>
        <p:nvPicPr>
          <p:cNvPr id="53" name="Picture 24" descr="Help others to feel happy&quot; Poster by abo-ahmad | Redbubbl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97" t="15548" r="11679" b="15493"/>
          <a:stretch/>
        </p:blipFill>
        <p:spPr bwMode="auto">
          <a:xfrm>
            <a:off x="10264129" y="5621357"/>
            <a:ext cx="1524597" cy="1123303"/>
          </a:xfrm>
          <a:prstGeom prst="rect">
            <a:avLst/>
          </a:prstGeom>
          <a:noFill/>
          <a:ln w="41275"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Rounded Rectangle 55"/>
          <p:cNvSpPr/>
          <p:nvPr/>
        </p:nvSpPr>
        <p:spPr>
          <a:xfrm>
            <a:off x="4084331" y="6155128"/>
            <a:ext cx="3257423" cy="702873"/>
          </a:xfrm>
          <a:prstGeom prst="roundRect">
            <a:avLst/>
          </a:prstGeom>
          <a:solidFill>
            <a:srgbClr val="47F368"/>
          </a:solidFill>
          <a:ln w="412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7" indent="-285757" algn="ctr">
              <a:buFont typeface="Wingdings" panose="05000000000000000000" pitchFamily="2" charset="2"/>
              <a:buChar char="v"/>
            </a:pPr>
            <a:r>
              <a:rPr lang="en-GB" sz="1801" dirty="0"/>
              <a:t>When you see something, do something. 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0951996" y="6692478"/>
            <a:ext cx="133142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</a:rPr>
              <a:t>(pintrest,2021).</a:t>
            </a:r>
            <a:endParaRPr lang="en-GB" sz="900" dirty="0">
              <a:solidFill>
                <a:schemeClr val="bg1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 rot="20072977">
            <a:off x="1756362" y="1570466"/>
            <a:ext cx="15710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</a:rPr>
              <a:t>(Mentalhealth.com,2020).</a:t>
            </a:r>
            <a:endParaRPr lang="en-GB" sz="9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66886" y="3180852"/>
            <a:ext cx="4042566" cy="147796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412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1" b="1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Bullying effects us all, including those who are </a:t>
            </a:r>
          </a:p>
          <a:p>
            <a:pPr algn="ctr"/>
            <a:r>
              <a:rPr lang="en-US" sz="1801" b="1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bullied, those</a:t>
            </a:r>
          </a:p>
          <a:p>
            <a:pPr algn="ctr"/>
            <a:r>
              <a:rPr lang="en-US" sz="1801" b="1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who bully others and those who witness bullying.</a:t>
            </a:r>
            <a:endParaRPr lang="en-GB" sz="1801" dirty="0"/>
          </a:p>
        </p:txBody>
      </p:sp>
    </p:spTree>
    <p:extLst>
      <p:ext uri="{BB962C8B-B14F-4D97-AF65-F5344CB8AC3E}">
        <p14:creationId xmlns:p14="http://schemas.microsoft.com/office/powerpoint/2010/main" val="248486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871" y="218940"/>
            <a:ext cx="11668258" cy="8667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6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 list:</a:t>
            </a:r>
          </a:p>
          <a:p>
            <a:pPr algn="just">
              <a:lnSpc>
                <a:spcPct val="150000"/>
              </a:lnSpc>
            </a:pPr>
            <a:r>
              <a:rPr lang="en-GB" sz="11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Aggleton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P, Hurry, J, Warwick, I. (2004), </a:t>
            </a:r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Yong People and Mental Health, 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London: Wiley Publishers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Atkinson, M and Hornby, G, (2002). </a:t>
            </a:r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Mental Health Handbook for Schools. 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London: Routledge </a:t>
            </a:r>
            <a:r>
              <a:rPr lang="en-GB" sz="1100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Falmer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Barlow, J and Scott, J. (2010), </a:t>
            </a:r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in Practice: Safeguarding in the 21</a:t>
            </a:r>
            <a:r>
              <a:rPr lang="en-GB" sz="1100" i="1" baseline="30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</a:t>
            </a:r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Century: Where to Now? 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Sheffield: </a:t>
            </a:r>
            <a:r>
              <a:rPr lang="en-GB" sz="1100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Dartington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Press: University Of Sheffield. </a:t>
            </a:r>
          </a:p>
          <a:p>
            <a:pPr algn="just">
              <a:lnSpc>
                <a:spcPct val="150000"/>
              </a:lnSpc>
            </a:pP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Beckett, C. (2010), </a:t>
            </a:r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Childhood Safe Guarding &amp; Bullying: An Introduction,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</a:t>
            </a:r>
            <a:r>
              <a:rPr lang="en-GB" sz="1100" baseline="30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Ed, London: Sage.</a:t>
            </a:r>
          </a:p>
          <a:p>
            <a:pPr algn="just">
              <a:lnSpc>
                <a:spcPct val="150000"/>
              </a:lnSpc>
            </a:pP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Bullying prevention, Midwest schools, (2019), Available at: 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https://www.michiganschoolshows.com/bullying_prevention_postes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accessed on : 11/1/2021).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Bronfenbrenner, U. (1979). </a:t>
            </a:r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Ecology of Human Development, 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Cambridge MA: Harvard University Press. </a:t>
            </a:r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GB" sz="11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Bronfenbrenner, U (1974) </a:t>
            </a:r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 Early Identification Effective? 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Washington DC, US Department of Health and Welfare.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Clipart (2020).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Donaldson, G, (2015), </a:t>
            </a:r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Successful futures looking at the curriculum and assessments arrangements in Wales, 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Available at: </a:t>
            </a:r>
            <a:r>
              <a:rPr lang="en-GB" sz="1100" u="sng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https://gov.wales/sites/default/files/publications/2018-03/succesful-futures-a-summary-of-professor-graham-donaldsons-report.pdf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Accessed on: 5/1/2021.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Freepik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 (2020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), Available at: 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www.freepik.com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Accessed on: 12/1/2021.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Lindon, J. (2010), </a:t>
            </a:r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Understanding Child Development: Linking Theory and Practice. 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Second Edition. London: </a:t>
            </a:r>
            <a:r>
              <a:rPr lang="en-GB" sz="1100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Hooder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Education.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Macleod – </a:t>
            </a:r>
            <a:r>
              <a:rPr lang="en-GB" sz="1100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Brudenell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I, Kay, J, (2008), </a:t>
            </a:r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Advanced Early Years for Foundation Degrees, Levels 4/5,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</a:t>
            </a:r>
            <a:r>
              <a:rPr lang="en-GB" sz="1100" baseline="30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ed. Essex, Pearson Education Limited.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Menatlhealth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GB" sz="1100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Gov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(2020) available at </a:t>
            </a:r>
            <a:r>
              <a:rPr lang="en-GB" sz="1100" u="sng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5"/>
              </a:rPr>
              <a:t>https://www.mentalhealth.gov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accessed on 4/1/2021.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Mental health foundation (2020) available at </a:t>
            </a:r>
            <a:r>
              <a:rPr lang="en-GB" sz="1100" u="sng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6"/>
              </a:rPr>
              <a:t>https://www.mentalhealth.org.uk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accessed on: 6/1/2021</a:t>
            </a:r>
            <a:r>
              <a:rPr lang="en-GB" sz="1100" u="sng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GB" sz="11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Palaiologou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I, (2013), </a:t>
            </a:r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Early Years Foundation Stage Theory and Practice,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</a:t>
            </a:r>
            <a:r>
              <a:rPr lang="en-GB" sz="1100" baseline="30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Ed, London, SAGE publications Ltd.</a:t>
            </a:r>
            <a:endParaRPr lang="en-GB" sz="11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UNCRC Rights of the child, Available at: - </a:t>
            </a:r>
            <a:r>
              <a:rPr lang="en-GB" sz="1100" u="sng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7"/>
              </a:rPr>
              <a:t>https://www.savethechildren.org.uk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accessed on: 7/1/2021.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Varma, V. (1992), </a:t>
            </a:r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Secret Life of </a:t>
            </a:r>
            <a:r>
              <a:rPr lang="en-GB" sz="1100" i="1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Vunerable</a:t>
            </a:r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Children, </a:t>
            </a:r>
            <a:r>
              <a:rPr lang="en-GB" sz="1100" i="1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London:Routledge</a:t>
            </a:r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en-GB" sz="11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Young Minds (2021) available at: - </a:t>
            </a:r>
            <a:r>
              <a:rPr lang="en-GB" sz="1100" u="sng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8"/>
              </a:rPr>
              <a:t>https://youngminds.org.uk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accessed on: 6/1/2021.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en-GB" sz="11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en-GB" sz="11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en-GB" sz="11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just">
              <a:lnSpc>
                <a:spcPct val="150000"/>
              </a:lnSpc>
            </a:pP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675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6D8C60"/>
      </a:dk2>
      <a:lt2>
        <a:srgbClr val="B1D7A1"/>
      </a:lt2>
      <a:accent1>
        <a:srgbClr val="81B992"/>
      </a:accent1>
      <a:accent2>
        <a:srgbClr val="9ABC65"/>
      </a:accent2>
      <a:accent3>
        <a:srgbClr val="BDB564"/>
      </a:accent3>
      <a:accent4>
        <a:srgbClr val="BD8964"/>
      </a:accent4>
      <a:accent5>
        <a:srgbClr val="BD6466"/>
      </a:accent5>
      <a:accent6>
        <a:srgbClr val="64A4BD"/>
      </a:accent6>
      <a:hlink>
        <a:srgbClr val="8CCC71"/>
      </a:hlink>
      <a:folHlink>
        <a:srgbClr val="A4C795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4539428D-6454-4FE6-B992-2D59F0AC2F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Damask</Template>
  <TotalTime>268</TotalTime>
  <Words>468</Words>
  <Application>Microsoft Office PowerPoint</Application>
  <PresentationFormat>Widescreen</PresentationFormat>
  <Paragraphs>47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Arial</vt:lpstr>
      <vt:lpstr>Arial Rounded MT Bold</vt:lpstr>
      <vt:lpstr>Bookman Old Style</vt:lpstr>
      <vt:lpstr>Calibri</vt:lpstr>
      <vt:lpstr>Rockwell</vt:lpstr>
      <vt:lpstr>Rockwell Extra Bold</vt:lpstr>
      <vt:lpstr>Times New Roman</vt:lpstr>
      <vt:lpstr>Wingdings</vt:lpstr>
      <vt:lpstr>Damask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Spencer (0400888)</dc:creator>
  <cp:lastModifiedBy>Nicola Spencer (0400888)</cp:lastModifiedBy>
  <cp:revision>41</cp:revision>
  <dcterms:created xsi:type="dcterms:W3CDTF">2021-01-15T11:38:29Z</dcterms:created>
  <dcterms:modified xsi:type="dcterms:W3CDTF">2021-01-16T14:49:56Z</dcterms:modified>
</cp:coreProperties>
</file>