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84" r:id="rId6"/>
    <p:sldId id="276" r:id="rId7"/>
    <p:sldId id="265" r:id="rId8"/>
    <p:sldId id="278" r:id="rId9"/>
    <p:sldId id="266" r:id="rId10"/>
    <p:sldId id="279" r:id="rId11"/>
    <p:sldId id="280" r:id="rId12"/>
    <p:sldId id="277" r:id="rId13"/>
    <p:sldId id="281" r:id="rId14"/>
    <p:sldId id="267" r:id="rId15"/>
    <p:sldId id="282" r:id="rId16"/>
    <p:sldId id="283"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p:cViewPr varScale="1">
        <p:scale>
          <a:sx n="72" d="100"/>
          <a:sy n="72" d="100"/>
        </p:scale>
        <p:origin x="654" y="66"/>
      </p:cViewPr>
      <p:guideLst>
        <p:guide pos="3840"/>
        <p:guide orient="horz" pos="2160"/>
      </p:guideLst>
    </p:cSldViewPr>
  </p:slid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2B48F5-BACC-47D6-A0F7-82FBF9C6BC85}" type="datetimeFigureOut">
              <a:rPr lang="en-US"/>
              <a:t>12/12/2017</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5ACAF8E-318A-4EFE-8633-D9E72ABCE0ED}" type="slidenum">
              <a:rPr/>
              <a:t>‹#›</a:t>
            </a:fld>
            <a:endParaRPr/>
          </a:p>
        </p:txBody>
      </p:sp>
    </p:spTree>
    <p:extLst>
      <p:ext uri="{BB962C8B-B14F-4D97-AF65-F5344CB8AC3E}">
        <p14:creationId xmlns:p14="http://schemas.microsoft.com/office/powerpoint/2010/main" val="24065597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B1CD00-5424-4675-AB18-2C419B060449}" type="datetimeFigureOut">
              <a:rPr lang="en-US"/>
              <a:t>12/12/2017</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2CF44-2B13-41B4-A334-1CDF534EEBBF}" type="slidenum">
              <a:rPr/>
              <a:t>‹#›</a:t>
            </a:fld>
            <a:endParaRPr/>
          </a:p>
        </p:txBody>
      </p:sp>
    </p:spTree>
    <p:extLst>
      <p:ext uri="{BB962C8B-B14F-4D97-AF65-F5344CB8AC3E}">
        <p14:creationId xmlns:p14="http://schemas.microsoft.com/office/powerpoint/2010/main" val="445385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Rectangle 7"/>
          <p:cNvSpPr/>
          <p:nvPr userDrawn="1"/>
        </p:nvSpPr>
        <p:spPr bwMode="gray">
          <a:xfrm>
            <a:off x="0" y="2825016"/>
            <a:ext cx="12188952" cy="3180930"/>
          </a:xfrm>
          <a:prstGeom prst="rect">
            <a:avLst/>
          </a:prstGeom>
          <a:solidFill>
            <a:schemeClr val="bg1">
              <a:lumMod val="85000"/>
              <a:lumOff val="1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userDrawn="1"/>
        </p:nvSpPr>
        <p:spPr bwMode="black">
          <a:xfrm>
            <a:off x="0" y="3075709"/>
            <a:ext cx="12188952" cy="26392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bwMode="white">
          <a:xfrm>
            <a:off x="1066800" y="3165763"/>
            <a:ext cx="10058400" cy="1711037"/>
          </a:xfrm>
        </p:spPr>
        <p:txBody>
          <a:bodyPr anchor="b">
            <a:normAutofit/>
          </a:bodyPr>
          <a:lstStyle>
            <a:lvl1pPr algn="l">
              <a:lnSpc>
                <a:spcPct val="80000"/>
              </a:lnSpc>
              <a:defRPr sz="54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bwMode="white">
          <a:xfrm>
            <a:off x="1066800" y="4953000"/>
            <a:ext cx="10058400" cy="685800"/>
          </a:xfrm>
        </p:spPr>
        <p:txBody>
          <a:bodyPr>
            <a:normAutofit/>
          </a:bodyPr>
          <a:lstStyle>
            <a:lvl1pPr marL="0" indent="0" algn="l">
              <a:spcBef>
                <a:spcPts val="0"/>
              </a:spcBef>
              <a:buNone/>
              <a:defRPr sz="200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98862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12/12/2017</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4000" y="1828800"/>
            <a:ext cx="9144000" cy="2743200"/>
          </a:xfrm>
        </p:spPr>
        <p:txBody>
          <a:bodyPr anchor="b">
            <a:normAutofit/>
          </a:bodyPr>
          <a:lstStyle>
            <a:lvl1pPr>
              <a:defRPr sz="5400">
                <a:solidFill>
                  <a:schemeClr val="tx1"/>
                </a:solidFill>
              </a:defRPr>
            </a:lvl1pPr>
          </a:lstStyle>
          <a:p>
            <a:r>
              <a:rPr lang="en-US"/>
              <a:t>Click to edit Master title style</a:t>
            </a:r>
          </a:p>
        </p:txBody>
      </p:sp>
      <p:sp>
        <p:nvSpPr>
          <p:cNvPr id="3" name="Text Placeholder 2"/>
          <p:cNvSpPr>
            <a:spLocks noGrp="1"/>
          </p:cNvSpPr>
          <p:nvPr>
            <p:ph type="body" idx="1"/>
          </p:nvPr>
        </p:nvSpPr>
        <p:spPr>
          <a:xfrm>
            <a:off x="1524000" y="4589463"/>
            <a:ext cx="9144000" cy="1506537"/>
          </a:xfrm>
        </p:spPr>
        <p:txBody>
          <a:bodyPr>
            <a:normAutofit/>
          </a:bodyPr>
          <a:lstStyle>
            <a:lvl1pPr marL="0" indent="0">
              <a:spcBef>
                <a:spcPts val="0"/>
              </a:spcBef>
              <a:buNone/>
              <a:defRPr sz="2000">
                <a:solidFill>
                  <a:schemeClr val="accent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506778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825625"/>
            <a:ext cx="4343400" cy="4270375"/>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600" y="1825625"/>
            <a:ext cx="4343400" cy="4270375"/>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7CC0096-1860-4642-9CD2-0079EA5E7CD1}" type="datetimeFigureOut">
              <a:rPr lang="en-US" smtClean="0"/>
              <a:t>12/12/2017</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7048" y="1828800"/>
            <a:ext cx="4343400" cy="685800"/>
          </a:xfrm>
        </p:spPr>
        <p:txBody>
          <a:bodyPr anchor="ctr">
            <a:normAutofit/>
          </a:bodyPr>
          <a:lstStyle>
            <a:lvl1pPr marL="0" indent="0">
              <a:spcBef>
                <a:spcPts val="0"/>
              </a:spcBef>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7048" y="2514600"/>
            <a:ext cx="4343400" cy="3581401"/>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7648" y="1828800"/>
            <a:ext cx="4343400" cy="685800"/>
          </a:xfrm>
        </p:spPr>
        <p:txBody>
          <a:bodyPr anchor="ctr">
            <a:normAutofit/>
          </a:bodyPr>
          <a:lstStyle>
            <a:lvl1pPr marL="0" indent="0">
              <a:spcBef>
                <a:spcPts val="0"/>
              </a:spcBef>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27648" y="2514600"/>
            <a:ext cx="4343400" cy="3581401"/>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37CC0096-1860-4642-9CD2-0079EA5E7CD1}" type="datetimeFigureOut">
              <a:rPr lang="en-US" smtClean="0"/>
              <a:t>12/12/2017</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37CC0096-1860-4642-9CD2-0079EA5E7CD1}" type="datetimeFigureOut">
              <a:rPr lang="en-US" smtClean="0"/>
              <a:t>12/12/2017</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37CC0096-1860-4642-9CD2-0079EA5E7CD1}" type="datetimeFigureOut">
              <a:rPr lang="en-US" smtClean="0"/>
              <a:t>12/12/2017</a:t>
            </a:fld>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146817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02587" y="1600200"/>
            <a:ext cx="3122613" cy="1828800"/>
          </a:xfrm>
        </p:spPr>
        <p:txBody>
          <a:bodyPr anchor="b">
            <a:normAutofit/>
          </a:bodyPr>
          <a:lstStyle>
            <a:lvl1pPr>
              <a:defRPr sz="3400"/>
            </a:lvl1pPr>
          </a:lstStyle>
          <a:p>
            <a:r>
              <a:rPr lang="en-US"/>
              <a:t>Click to edit Master title style</a:t>
            </a:r>
            <a:endParaRPr lang="en-US" dirty="0"/>
          </a:p>
        </p:txBody>
      </p:sp>
      <p:sp>
        <p:nvSpPr>
          <p:cNvPr id="3" name="Content Placeholder 2"/>
          <p:cNvSpPr>
            <a:spLocks noGrp="1"/>
          </p:cNvSpPr>
          <p:nvPr>
            <p:ph idx="1"/>
          </p:nvPr>
        </p:nvSpPr>
        <p:spPr>
          <a:xfrm>
            <a:off x="760412" y="762000"/>
            <a:ext cx="6400800" cy="5334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001039" y="3429000"/>
            <a:ext cx="3124161" cy="1828800"/>
          </a:xfrm>
        </p:spPr>
        <p:txBody>
          <a:bodyPr/>
          <a:lstStyle>
            <a:lvl1pPr marL="0" indent="0">
              <a:spcBef>
                <a:spcPts val="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7CC0096-1860-4642-9CD2-0079EA5E7CD1}" type="datetimeFigureOut">
              <a:rPr lang="en-US" smtClean="0"/>
              <a:t>12/12/2017</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97952" y="1600200"/>
            <a:ext cx="3127248" cy="1828800"/>
          </a:xfrm>
        </p:spPr>
        <p:txBody>
          <a:bodyPr anchor="b">
            <a:normAutofit/>
          </a:bodyPr>
          <a:lstStyle>
            <a:lvl1pPr>
              <a:defRPr sz="3400"/>
            </a:lvl1pPr>
          </a:lstStyle>
          <a:p>
            <a:r>
              <a:rPr lang="en-US"/>
              <a:t>Click to edit Master title style</a:t>
            </a:r>
          </a:p>
        </p:txBody>
      </p:sp>
      <p:sp>
        <p:nvSpPr>
          <p:cNvPr id="3" name="Picture Placeholder 2"/>
          <p:cNvSpPr>
            <a:spLocks noGrp="1"/>
          </p:cNvSpPr>
          <p:nvPr>
            <p:ph type="pic" idx="1"/>
          </p:nvPr>
        </p:nvSpPr>
        <p:spPr>
          <a:xfrm>
            <a:off x="781251" y="777240"/>
            <a:ext cx="6400800" cy="5303520"/>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997952" y="3429000"/>
            <a:ext cx="3127248" cy="1828800"/>
          </a:xfrm>
        </p:spPr>
        <p:txBody>
          <a:bodyPr/>
          <a:lstStyle>
            <a:lvl1pPr marL="0" indent="0">
              <a:spcBef>
                <a:spcPts val="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Rectangle 7" descr="An empty placeholder to add an image. Click on the placeholder and select the image that you wish to add."/>
          <p:cNvSpPr/>
          <p:nvPr userDrawn="1"/>
        </p:nvSpPr>
        <p:spPr bwMode="blackWhite">
          <a:xfrm>
            <a:off x="644091" y="640080"/>
            <a:ext cx="6675120" cy="5577840"/>
          </a:xfrm>
          <a:prstGeom prst="rect">
            <a:avLst/>
          </a:prstGeom>
          <a:solidFill>
            <a:srgbClr val="000000"/>
          </a:solidFill>
          <a:ln w="1016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7CC0096-1860-4642-9CD2-0079EA5E7CD1}" type="datetimeFigureOut">
              <a:rPr lang="en-US" smtClean="0"/>
              <a:t>12/12/2017</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977249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7CC0096-1860-4642-9CD2-0079EA5E7CD1}" type="datetimeFigureOut">
              <a:rPr lang="en-US" smtClean="0"/>
              <a:t>12/12/2017</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457199"/>
            <a:ext cx="1943100" cy="56388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0" y="457199"/>
            <a:ext cx="7048500" cy="56388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7CC0096-1860-4642-9CD2-0079EA5E7CD1}" type="datetimeFigureOut">
              <a:rPr lang="en-US" smtClean="0"/>
              <a:t>12/12/2017</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4000" y="457200"/>
            <a:ext cx="9144000" cy="11430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4000" y="1828800"/>
            <a:ext cx="9144000" cy="4267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24000" y="6362700"/>
            <a:ext cx="6881553" cy="257176"/>
          </a:xfrm>
          <a:prstGeom prst="rect">
            <a:avLst/>
          </a:prstGeom>
        </p:spPr>
        <p:txBody>
          <a:bodyPr vert="horz" lIns="91440" tIns="45720" rIns="91440" bIns="45720" rtlCol="0" anchor="ctr"/>
          <a:lstStyle>
            <a:lvl1pPr algn="l">
              <a:defRPr sz="1100">
                <a:solidFill>
                  <a:schemeClr val="tx1">
                    <a:lumMod val="85000"/>
                  </a:schemeClr>
                </a:solidFill>
              </a:defRPr>
            </a:lvl1pPr>
          </a:lstStyle>
          <a:p>
            <a:endParaRPr lang="en-US" dirty="0"/>
          </a:p>
        </p:txBody>
      </p:sp>
      <p:sp>
        <p:nvSpPr>
          <p:cNvPr id="4" name="Date Placeholder 3"/>
          <p:cNvSpPr>
            <a:spLocks noGrp="1"/>
          </p:cNvSpPr>
          <p:nvPr>
            <p:ph type="dt" sz="half" idx="2"/>
          </p:nvPr>
        </p:nvSpPr>
        <p:spPr>
          <a:xfrm>
            <a:off x="8610600" y="6362700"/>
            <a:ext cx="990600" cy="257176"/>
          </a:xfrm>
          <a:prstGeom prst="rect">
            <a:avLst/>
          </a:prstGeom>
        </p:spPr>
        <p:txBody>
          <a:bodyPr vert="horz" lIns="91440" tIns="45720" rIns="91440" bIns="45720" rtlCol="0" anchor="ctr"/>
          <a:lstStyle>
            <a:lvl1pPr algn="r">
              <a:defRPr sz="1100">
                <a:solidFill>
                  <a:schemeClr val="tx1">
                    <a:lumMod val="85000"/>
                  </a:schemeClr>
                </a:solidFill>
              </a:defRPr>
            </a:lvl1pPr>
          </a:lstStyle>
          <a:p>
            <a:fld id="{37CC0096-1860-4642-9CD2-0079EA5E7CD1}" type="datetimeFigureOut">
              <a:rPr lang="en-US" smtClean="0"/>
              <a:pPr/>
              <a:t>12/12/2017</a:t>
            </a:fld>
            <a:endParaRPr lang="en-US"/>
          </a:p>
        </p:txBody>
      </p:sp>
      <p:sp>
        <p:nvSpPr>
          <p:cNvPr id="6" name="Slide Number Placeholder 5"/>
          <p:cNvSpPr>
            <a:spLocks noGrp="1"/>
          </p:cNvSpPr>
          <p:nvPr>
            <p:ph type="sldNum" sz="quarter" idx="4"/>
          </p:nvPr>
        </p:nvSpPr>
        <p:spPr>
          <a:xfrm>
            <a:off x="9829800" y="6362700"/>
            <a:ext cx="838200" cy="257176"/>
          </a:xfrm>
          <a:prstGeom prst="rect">
            <a:avLst/>
          </a:prstGeom>
        </p:spPr>
        <p:txBody>
          <a:bodyPr vert="horz" lIns="91440" tIns="45720" rIns="91440" bIns="45720" rtlCol="0" anchor="ctr"/>
          <a:lstStyle>
            <a:lvl1pPr algn="r">
              <a:defRPr sz="1100">
                <a:solidFill>
                  <a:schemeClr val="tx1">
                    <a:lumMod val="85000"/>
                  </a:schemeClr>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1"/>
        </a:buClr>
        <a:buFont typeface="Arial" pitchFamily="34" charset="0"/>
        <a:buChar char="•"/>
        <a:defRPr sz="2000" kern="1200">
          <a:solidFill>
            <a:schemeClr val="tx1">
              <a:lumMod val="85000"/>
            </a:schemeClr>
          </a:solidFill>
          <a:latin typeface="+mn-lt"/>
          <a:ea typeface="+mn-ea"/>
          <a:cs typeface="+mn-cs"/>
        </a:defRPr>
      </a:lvl1pPr>
      <a:lvl2pPr marL="594360" indent="-228600" algn="l" defTabSz="914400" rtl="0" eaLnBrk="1" latinLnBrk="0" hangingPunct="1">
        <a:lnSpc>
          <a:spcPct val="90000"/>
        </a:lnSpc>
        <a:spcBef>
          <a:spcPts val="1000"/>
        </a:spcBef>
        <a:buClr>
          <a:schemeClr val="accent1"/>
        </a:buClr>
        <a:buFont typeface="Arial" pitchFamily="34" charset="0"/>
        <a:buChar char="•"/>
        <a:defRPr sz="1800" kern="1200">
          <a:solidFill>
            <a:schemeClr val="tx1">
              <a:lumMod val="85000"/>
            </a:schemeClr>
          </a:solidFill>
          <a:latin typeface="+mn-lt"/>
          <a:ea typeface="+mn-ea"/>
          <a:cs typeface="+mn-cs"/>
        </a:defRPr>
      </a:lvl2pPr>
      <a:lvl3pPr marL="914400" indent="-228600" algn="l" defTabSz="914400" rtl="0" eaLnBrk="1" latinLnBrk="0" hangingPunct="1">
        <a:lnSpc>
          <a:spcPct val="90000"/>
        </a:lnSpc>
        <a:spcBef>
          <a:spcPts val="800"/>
        </a:spcBef>
        <a:buClr>
          <a:schemeClr val="accent1"/>
        </a:buClr>
        <a:buFont typeface="Arial" pitchFamily="34" charset="0"/>
        <a:buChar char="•"/>
        <a:defRPr sz="1600" kern="1200">
          <a:solidFill>
            <a:schemeClr val="tx1">
              <a:lumMod val="85000"/>
            </a:schemeClr>
          </a:solidFill>
          <a:latin typeface="+mn-lt"/>
          <a:ea typeface="+mn-ea"/>
          <a:cs typeface="+mn-cs"/>
        </a:defRPr>
      </a:lvl3pPr>
      <a:lvl4pPr marL="12344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4pPr>
      <a:lvl5pPr marL="150876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5pPr>
      <a:lvl6pPr marL="178308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6pPr>
      <a:lvl7pPr marL="205740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7pPr>
      <a:lvl8pPr marL="233172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8pPr>
      <a:lvl9pPr marL="26060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ink.springer.com/chapter/10.1007/978-1-4020-8852-0_8#citeas" TargetMode="External"/><Relationship Id="rId2" Type="http://schemas.openxmlformats.org/officeDocument/2006/relationships/hyperlink" Target="https://en.oxforddictionaries.com/definition/posthumanism" TargetMode="External"/><Relationship Id="rId1" Type="http://schemas.openxmlformats.org/officeDocument/2006/relationships/slideLayout" Target="../slideLayouts/slideLayout2.xml"/><Relationship Id="rId6" Type="http://schemas.openxmlformats.org/officeDocument/2006/relationships/hyperlink" Target="https://ieet.org/index.php/IEET2/more/lagrandeur20140729" TargetMode="External"/><Relationship Id="rId5" Type="http://schemas.openxmlformats.org/officeDocument/2006/relationships/hyperlink" Target="https://doi.org/10.1177/0263276406069228" TargetMode="External"/><Relationship Id="rId4" Type="http://schemas.openxmlformats.org/officeDocument/2006/relationships/hyperlink" Target="https://www.youtube.com/watch?v=JZ7GnwelrM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www.bioethics.com/wp-content/uploads/2014/03/transhumanism.jpg" TargetMode="External"/><Relationship Id="rId3" Type="http://schemas.openxmlformats.org/officeDocument/2006/relationships/hyperlink" Target="http://serendip.brynmawr.edu/exchange/files/authors/faculty/39/ecology/envjustice.jpg" TargetMode="External"/><Relationship Id="rId7" Type="http://schemas.openxmlformats.org/officeDocument/2006/relationships/hyperlink" Target="https://www.uu.nl/sites/default/files/styles/image_770x510/public/gw_hum_new-materialism_770x510.jpg?itok=WfSB5yCU&amp;timestamp=1435319166" TargetMode="External"/><Relationship Id="rId2" Type="http://schemas.openxmlformats.org/officeDocument/2006/relationships/hyperlink" Target="http://feminismo.org.br/web/wp-content/uploads/2014/09/img_ciborgues.jpg" TargetMode="External"/><Relationship Id="rId1" Type="http://schemas.openxmlformats.org/officeDocument/2006/relationships/slideLayout" Target="../slideLayouts/slideLayout2.xml"/><Relationship Id="rId6" Type="http://schemas.openxmlformats.org/officeDocument/2006/relationships/hyperlink" Target="https://moroccospu.files.wordpress.com/2015/09/image4.jpg" TargetMode="External"/><Relationship Id="rId5" Type="http://schemas.openxmlformats.org/officeDocument/2006/relationships/hyperlink" Target="http://i.dailymail.co.uk/i/pix/2014/02/18/article-0-065A4CA3000005DC-97_634x607.jpg" TargetMode="External"/><Relationship Id="rId4" Type="http://schemas.openxmlformats.org/officeDocument/2006/relationships/hyperlink" Target="https://imagesvc.timeincapp.com/v3/mm/image?url=https://timedotcom.files.wordpress.com/2016/06/dolly.jpeg&amp;w=700&amp;q=85" TargetMode="External"/><Relationship Id="rId9" Type="http://schemas.openxmlformats.org/officeDocument/2006/relationships/hyperlink" Target="https://embodyogablog.files.wordpress.com/2016/07/alex-grey2.jpg?w=241&amp;h=4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Posthumanism</a:t>
            </a:r>
            <a:endParaRPr dirty="0"/>
          </a:p>
        </p:txBody>
      </p:sp>
      <p:sp>
        <p:nvSpPr>
          <p:cNvPr id="3" name="Subtitle 2"/>
          <p:cNvSpPr>
            <a:spLocks noGrp="1"/>
          </p:cNvSpPr>
          <p:nvPr>
            <p:ph type="subTitle" idx="1"/>
          </p:nvPr>
        </p:nvSpPr>
        <p:spPr/>
        <p:txBody>
          <a:bodyPr/>
          <a:lstStyle/>
          <a:p>
            <a:r>
              <a:rPr lang="en-GB" dirty="0"/>
              <a:t>We have become posthuman.			BY JAMIE EVANS</a:t>
            </a:r>
          </a:p>
          <a:p>
            <a:r>
              <a:rPr lang="en-GB" dirty="0"/>
              <a:t>						Student number: 1707469</a:t>
            </a:r>
            <a:endParaRPr dirty="0"/>
          </a:p>
        </p:txBody>
      </p:sp>
    </p:spTree>
    <p:extLst>
      <p:ext uri="{BB962C8B-B14F-4D97-AF65-F5344CB8AC3E}">
        <p14:creationId xmlns:p14="http://schemas.microsoft.com/office/powerpoint/2010/main" val="242453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05C09-4CBC-4678-B9AD-F0C8964F13E2}"/>
              </a:ext>
            </a:extLst>
          </p:cNvPr>
          <p:cNvSpPr>
            <a:spLocks noGrp="1"/>
          </p:cNvSpPr>
          <p:nvPr>
            <p:ph type="title"/>
          </p:nvPr>
        </p:nvSpPr>
        <p:spPr/>
        <p:txBody>
          <a:bodyPr/>
          <a:lstStyle/>
          <a:p>
            <a:r>
              <a:rPr lang="en-GB" dirty="0"/>
              <a:t>Definitions</a:t>
            </a:r>
          </a:p>
        </p:txBody>
      </p:sp>
      <p:sp>
        <p:nvSpPr>
          <p:cNvPr id="3" name="Content Placeholder 2">
            <a:extLst>
              <a:ext uri="{FF2B5EF4-FFF2-40B4-BE49-F238E27FC236}">
                <a16:creationId xmlns:a16="http://schemas.microsoft.com/office/drawing/2014/main" id="{7AEE5CA6-0511-466A-87A7-53FD3EC154C8}"/>
              </a:ext>
            </a:extLst>
          </p:cNvPr>
          <p:cNvSpPr>
            <a:spLocks noGrp="1"/>
          </p:cNvSpPr>
          <p:nvPr>
            <p:ph idx="1"/>
          </p:nvPr>
        </p:nvSpPr>
        <p:spPr/>
        <p:txBody>
          <a:bodyPr>
            <a:normAutofit/>
          </a:bodyPr>
          <a:lstStyle/>
          <a:p>
            <a:pPr marL="0" indent="0">
              <a:buNone/>
            </a:pPr>
            <a:r>
              <a:rPr lang="en-GB" dirty="0"/>
              <a:t>According to the Oxford Dictionary online (2017)</a:t>
            </a:r>
          </a:p>
          <a:p>
            <a:pPr marL="0" indent="0">
              <a:buNone/>
            </a:pPr>
            <a:r>
              <a:rPr lang="en-GB" dirty="0">
                <a:solidFill>
                  <a:schemeClr val="accent3"/>
                </a:solidFill>
              </a:rPr>
              <a:t>The idea that humanity can be transformed, transcended, or eliminated either by technological advances or the evolutionary process; artistic, scientific, or philosophical practice which reflects this belief.</a:t>
            </a:r>
          </a:p>
          <a:p>
            <a:pPr marL="0" indent="0">
              <a:buNone/>
            </a:pPr>
            <a:r>
              <a:rPr lang="en-GB" dirty="0"/>
              <a:t>According to  Bostrom (2008) </a:t>
            </a:r>
            <a:r>
              <a:rPr lang="en-GB" dirty="0" err="1"/>
              <a:t>pg</a:t>
            </a:r>
            <a:r>
              <a:rPr lang="en-GB" dirty="0"/>
              <a:t> 108</a:t>
            </a:r>
          </a:p>
          <a:p>
            <a:pPr marL="0" indent="0">
              <a:buNone/>
            </a:pPr>
            <a:r>
              <a:rPr lang="en-GB" dirty="0">
                <a:solidFill>
                  <a:schemeClr val="accent3"/>
                </a:solidFill>
              </a:rPr>
              <a:t>I shall define a posthuman as a being that has at least one posthuman capacity. By a posthuman capacity, I mean a general central capacity greatly exceeding the maximum attainable by any current human being without recourse to new technological means.</a:t>
            </a:r>
          </a:p>
          <a:p>
            <a:pPr marL="0" indent="0">
              <a:buNone/>
            </a:pPr>
            <a:r>
              <a:rPr lang="en-GB" dirty="0"/>
              <a:t>According to Wolfe (2010) </a:t>
            </a:r>
            <a:r>
              <a:rPr lang="en-GB" dirty="0" err="1"/>
              <a:t>pg</a:t>
            </a:r>
            <a:r>
              <a:rPr lang="en-GB" dirty="0"/>
              <a:t> xi</a:t>
            </a:r>
          </a:p>
          <a:p>
            <a:pPr marL="0" indent="0">
              <a:buNone/>
            </a:pPr>
            <a:r>
              <a:rPr lang="en-GB" dirty="0" err="1">
                <a:solidFill>
                  <a:schemeClr val="accent3"/>
                </a:solidFill>
              </a:rPr>
              <a:t>Posthumanism</a:t>
            </a:r>
            <a:r>
              <a:rPr lang="en-GB" dirty="0">
                <a:solidFill>
                  <a:schemeClr val="accent3"/>
                </a:solidFill>
              </a:rPr>
              <a:t>  ….generates  different and even irreconcilable definitions.</a:t>
            </a:r>
          </a:p>
          <a:p>
            <a:endParaRPr lang="en-GB" dirty="0"/>
          </a:p>
        </p:txBody>
      </p:sp>
    </p:spTree>
    <p:extLst>
      <p:ext uri="{BB962C8B-B14F-4D97-AF65-F5344CB8AC3E}">
        <p14:creationId xmlns:p14="http://schemas.microsoft.com/office/powerpoint/2010/main" val="1936346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98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4A9F2-BD13-4B5B-988A-BE8234B305BC}"/>
              </a:ext>
            </a:extLst>
          </p:cNvPr>
          <p:cNvSpPr>
            <a:spLocks noGrp="1"/>
          </p:cNvSpPr>
          <p:nvPr>
            <p:ph type="title"/>
          </p:nvPr>
        </p:nvSpPr>
        <p:spPr>
          <a:xfrm>
            <a:off x="1158309" y="164604"/>
            <a:ext cx="9509691" cy="1435596"/>
          </a:xfrm>
        </p:spPr>
        <p:txBody>
          <a:bodyPr/>
          <a:lstStyle/>
          <a:p>
            <a:pPr algn="ctr"/>
            <a:r>
              <a:rPr lang="en-GB" dirty="0"/>
              <a:t>Humanism</a:t>
            </a:r>
          </a:p>
        </p:txBody>
      </p:sp>
      <p:sp>
        <p:nvSpPr>
          <p:cNvPr id="3" name="Content Placeholder 2">
            <a:extLst>
              <a:ext uri="{FF2B5EF4-FFF2-40B4-BE49-F238E27FC236}">
                <a16:creationId xmlns:a16="http://schemas.microsoft.com/office/drawing/2014/main" id="{7DB2412F-5103-4183-92E6-F30A9889726C}"/>
              </a:ext>
            </a:extLst>
          </p:cNvPr>
          <p:cNvSpPr>
            <a:spLocks noGrp="1"/>
          </p:cNvSpPr>
          <p:nvPr>
            <p:ph idx="1"/>
          </p:nvPr>
        </p:nvSpPr>
        <p:spPr/>
        <p:txBody>
          <a:bodyPr numCol="1">
            <a:noAutofit/>
          </a:bodyPr>
          <a:lstStyle/>
          <a:p>
            <a:endParaRPr lang="en-GB" dirty="0"/>
          </a:p>
          <a:p>
            <a:r>
              <a:rPr lang="en-GB" dirty="0"/>
              <a:t>The Enlightenment</a:t>
            </a:r>
          </a:p>
          <a:p>
            <a:r>
              <a:rPr lang="en-GB" dirty="0"/>
              <a:t>Classical humanism focuses on human freedom, agency and progress.</a:t>
            </a:r>
          </a:p>
          <a:p>
            <a:r>
              <a:rPr lang="en-GB" dirty="0"/>
              <a:t>It is secular and focuses on science.</a:t>
            </a:r>
          </a:p>
          <a:p>
            <a:r>
              <a:rPr lang="en-GB" dirty="0"/>
              <a:t>Moral reason and bodily perfection.</a:t>
            </a:r>
          </a:p>
          <a:p>
            <a:r>
              <a:rPr lang="en-GB" dirty="0"/>
              <a:t>Can be seen as self congratulatory or Eurocentric (</a:t>
            </a:r>
            <a:r>
              <a:rPr lang="en-GB" dirty="0" err="1"/>
              <a:t>Braidotti</a:t>
            </a:r>
            <a:r>
              <a:rPr lang="en-GB" dirty="0"/>
              <a:t>, 2017)</a:t>
            </a:r>
          </a:p>
          <a:p>
            <a:r>
              <a:rPr lang="en-GB" dirty="0" err="1"/>
              <a:t>Braidotti</a:t>
            </a:r>
            <a:r>
              <a:rPr lang="en-GB" dirty="0"/>
              <a:t> (2017) also mentions Foucault’s </a:t>
            </a:r>
            <a:r>
              <a:rPr lang="en-GB" i="1" dirty="0"/>
              <a:t>Order of Things (1994) </a:t>
            </a:r>
            <a:r>
              <a:rPr lang="en-GB" dirty="0"/>
              <a:t>where man (in the humanist sense) “can be erased like a face drawn in the sand at the edge of the sea” (Foucault, 1994)</a:t>
            </a:r>
          </a:p>
        </p:txBody>
      </p:sp>
      <p:pic>
        <p:nvPicPr>
          <p:cNvPr id="1026" name="Picture 2" descr="https://i1.wp.com/www.jeremiahproject.com/wp-content/uploads/2017/02/secular_humanism.jpg?fit=220%2C221&amp;ssl=1&amp;resize=350%2C200">
            <a:extLst>
              <a:ext uri="{FF2B5EF4-FFF2-40B4-BE49-F238E27FC236}">
                <a16:creationId xmlns:a16="http://schemas.microsoft.com/office/drawing/2014/main" id="{2C94C03C-EE1C-4CDF-86B7-B8908C4917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5854" y="393204"/>
            <a:ext cx="3674600" cy="143559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3307C4F-C260-4B6E-B826-C53D71EAD619}"/>
              </a:ext>
            </a:extLst>
          </p:cNvPr>
          <p:cNvSpPr txBox="1"/>
          <p:nvPr/>
        </p:nvSpPr>
        <p:spPr>
          <a:xfrm>
            <a:off x="4655840" y="937797"/>
            <a:ext cx="2376264" cy="369332"/>
          </a:xfrm>
          <a:prstGeom prst="rect">
            <a:avLst/>
          </a:prstGeom>
          <a:noFill/>
        </p:spPr>
        <p:txBody>
          <a:bodyPr wrap="square" rtlCol="0">
            <a:spAutoFit/>
          </a:bodyPr>
          <a:lstStyle/>
          <a:p>
            <a:pPr algn="ctr"/>
            <a:r>
              <a:rPr lang="en-GB" b="1" dirty="0">
                <a:solidFill>
                  <a:schemeClr val="bg1"/>
                </a:solidFill>
              </a:rPr>
              <a:t>Humanism</a:t>
            </a:r>
            <a:endParaRPr lang="en-GB" b="1" dirty="0"/>
          </a:p>
        </p:txBody>
      </p:sp>
    </p:spTree>
    <p:extLst>
      <p:ext uri="{BB962C8B-B14F-4D97-AF65-F5344CB8AC3E}">
        <p14:creationId xmlns:p14="http://schemas.microsoft.com/office/powerpoint/2010/main" val="240347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4000" y="443948"/>
            <a:ext cx="9144000" cy="1143000"/>
          </a:xfrm>
        </p:spPr>
        <p:txBody>
          <a:bodyPr/>
          <a:lstStyle/>
          <a:p>
            <a:pPr algn="ctr"/>
            <a:r>
              <a:rPr lang="en-GB" dirty="0"/>
              <a:t>Post humanism.</a:t>
            </a:r>
            <a:br>
              <a:rPr lang="en-GB" dirty="0"/>
            </a:br>
            <a:r>
              <a:rPr lang="en-GB" dirty="0"/>
              <a:t>A response to humanism?</a:t>
            </a:r>
            <a:endParaRPr dirty="0"/>
          </a:p>
        </p:txBody>
      </p:sp>
      <p:sp>
        <p:nvSpPr>
          <p:cNvPr id="14" name="Content Placeholder 13"/>
          <p:cNvSpPr>
            <a:spLocks noGrp="1"/>
          </p:cNvSpPr>
          <p:nvPr>
            <p:ph idx="1"/>
          </p:nvPr>
        </p:nvSpPr>
        <p:spPr>
          <a:xfrm>
            <a:off x="1524000" y="1828800"/>
            <a:ext cx="9144000" cy="4267200"/>
          </a:xfrm>
        </p:spPr>
        <p:txBody>
          <a:bodyPr/>
          <a:lstStyle/>
          <a:p>
            <a:r>
              <a:rPr lang="en-GB" dirty="0"/>
              <a:t>According to </a:t>
            </a:r>
            <a:r>
              <a:rPr lang="en-GB" dirty="0" err="1"/>
              <a:t>Braidotti</a:t>
            </a:r>
            <a:r>
              <a:rPr lang="en-GB" dirty="0"/>
              <a:t> (2013) </a:t>
            </a:r>
            <a:r>
              <a:rPr lang="en-GB" dirty="0" err="1"/>
              <a:t>pg</a:t>
            </a:r>
            <a:r>
              <a:rPr lang="en-GB" dirty="0"/>
              <a:t> 13-14 </a:t>
            </a:r>
          </a:p>
          <a:p>
            <a:endParaRPr dirty="0"/>
          </a:p>
        </p:txBody>
      </p:sp>
      <p:graphicFrame>
        <p:nvGraphicFramePr>
          <p:cNvPr id="2" name="Table 1">
            <a:extLst>
              <a:ext uri="{FF2B5EF4-FFF2-40B4-BE49-F238E27FC236}">
                <a16:creationId xmlns:a16="http://schemas.microsoft.com/office/drawing/2014/main" id="{5B27F3DB-1765-46E1-A7AF-34FC56EBA1A3}"/>
              </a:ext>
            </a:extLst>
          </p:cNvPr>
          <p:cNvGraphicFramePr>
            <a:graphicFrameLocks noGrp="1"/>
          </p:cNvGraphicFramePr>
          <p:nvPr>
            <p:extLst>
              <p:ext uri="{D42A27DB-BD31-4B8C-83A1-F6EECF244321}">
                <p14:modId xmlns:p14="http://schemas.microsoft.com/office/powerpoint/2010/main" val="2778391891"/>
              </p:ext>
            </p:extLst>
          </p:nvPr>
        </p:nvGraphicFramePr>
        <p:xfrm>
          <a:off x="1703512" y="2697480"/>
          <a:ext cx="8568952" cy="1828800"/>
        </p:xfrm>
        <a:graphic>
          <a:graphicData uri="http://schemas.openxmlformats.org/drawingml/2006/table">
            <a:tbl>
              <a:tblPr firstRow="1" bandRow="1">
                <a:tableStyleId>{5C22544A-7EE6-4342-B048-85BDC9FD1C3A}</a:tableStyleId>
              </a:tblPr>
              <a:tblGrid>
                <a:gridCol w="4284476">
                  <a:extLst>
                    <a:ext uri="{9D8B030D-6E8A-4147-A177-3AD203B41FA5}">
                      <a16:colId xmlns:a16="http://schemas.microsoft.com/office/drawing/2014/main" val="3226236035"/>
                    </a:ext>
                  </a:extLst>
                </a:gridCol>
                <a:gridCol w="4284476">
                  <a:extLst>
                    <a:ext uri="{9D8B030D-6E8A-4147-A177-3AD203B41FA5}">
                      <a16:colId xmlns:a16="http://schemas.microsoft.com/office/drawing/2014/main" val="2013671154"/>
                    </a:ext>
                  </a:extLst>
                </a:gridCol>
              </a:tblGrid>
              <a:tr h="0">
                <a:tc>
                  <a:txBody>
                    <a:bodyPr/>
                    <a:lstStyle/>
                    <a:p>
                      <a:pPr algn="ctr"/>
                      <a:r>
                        <a:rPr lang="en-GB" dirty="0"/>
                        <a:t>Anti humanism</a:t>
                      </a:r>
                    </a:p>
                  </a:txBody>
                  <a:tcPr/>
                </a:tc>
                <a:tc>
                  <a:txBody>
                    <a:bodyPr/>
                    <a:lstStyle/>
                    <a:p>
                      <a:pPr algn="ctr"/>
                      <a:r>
                        <a:rPr lang="en-GB" dirty="0"/>
                        <a:t>Anti anthropocentricism</a:t>
                      </a:r>
                    </a:p>
                  </a:txBody>
                  <a:tcPr/>
                </a:tc>
                <a:extLst>
                  <a:ext uri="{0D108BD9-81ED-4DB2-BD59-A6C34878D82A}">
                    <a16:rowId xmlns:a16="http://schemas.microsoft.com/office/drawing/2014/main" val="3547752856"/>
                  </a:ext>
                </a:extLst>
              </a:tr>
              <a:tr h="0">
                <a:tc>
                  <a:txBody>
                    <a:bodyPr/>
                    <a:lstStyle/>
                    <a:p>
                      <a:pPr marL="285750" indent="-285750">
                        <a:buFont typeface="Arial" panose="020B0604020202020204" pitchFamily="34" charset="0"/>
                        <a:buChar char="•"/>
                      </a:pPr>
                      <a:r>
                        <a:rPr lang="en-GB" dirty="0"/>
                        <a:t>Critique of the ideal man</a:t>
                      </a:r>
                    </a:p>
                    <a:p>
                      <a:pPr marL="285750" indent="-285750">
                        <a:buFont typeface="Arial" panose="020B0604020202020204" pitchFamily="34" charset="0"/>
                        <a:buChar char="•"/>
                      </a:pPr>
                      <a:r>
                        <a:rPr lang="en-GB" dirty="0"/>
                        <a:t>Universal representations of the human is not possible</a:t>
                      </a:r>
                    </a:p>
                    <a:p>
                      <a:pPr marL="285750" indent="-285750">
                        <a:buFont typeface="Arial" panose="020B0604020202020204" pitchFamily="34" charset="0"/>
                        <a:buChar char="•"/>
                      </a:pPr>
                      <a:r>
                        <a:rPr lang="en-GB" dirty="0"/>
                        <a:t>Reason &amp; violence can exist together</a:t>
                      </a:r>
                    </a:p>
                    <a:p>
                      <a:pPr marL="285750" indent="-285750">
                        <a:buFont typeface="Arial" panose="020B0604020202020204" pitchFamily="34" charset="0"/>
                        <a:buChar char="•"/>
                      </a:pPr>
                      <a:r>
                        <a:rPr lang="en-GB" dirty="0"/>
                        <a:t>Human is not a value neutral concept</a:t>
                      </a:r>
                    </a:p>
                  </a:txBody>
                  <a:tcPr/>
                </a:tc>
                <a:tc>
                  <a:txBody>
                    <a:bodyPr/>
                    <a:lstStyle/>
                    <a:p>
                      <a:pPr marL="285750" indent="-285750">
                        <a:buFont typeface="Arial" panose="020B0604020202020204" pitchFamily="34" charset="0"/>
                        <a:buChar char="•"/>
                      </a:pPr>
                      <a:r>
                        <a:rPr lang="en-GB" dirty="0"/>
                        <a:t>Critique of the species hierarchy</a:t>
                      </a:r>
                    </a:p>
                    <a:p>
                      <a:pPr marL="285750" indent="-285750">
                        <a:buFont typeface="Arial" panose="020B0604020202020204" pitchFamily="34" charset="0"/>
                        <a:buChar char="•"/>
                      </a:pPr>
                      <a:r>
                        <a:rPr lang="en-GB" dirty="0"/>
                        <a:t>Puts forward a kind of ecological justice</a:t>
                      </a:r>
                    </a:p>
                    <a:p>
                      <a:pPr marL="285750" indent="-285750">
                        <a:buFont typeface="Arial" panose="020B0604020202020204" pitchFamily="34" charset="0"/>
                        <a:buChar char="•"/>
                      </a:pPr>
                      <a:r>
                        <a:rPr lang="en-GB" dirty="0"/>
                        <a:t>Biogenetic nature = capitalized</a:t>
                      </a:r>
                    </a:p>
                    <a:p>
                      <a:pPr marL="285750" indent="-285750">
                        <a:buFont typeface="Arial" panose="020B0604020202020204" pitchFamily="34" charset="0"/>
                        <a:buChar char="•"/>
                      </a:pPr>
                      <a:r>
                        <a:rPr lang="en-GB" dirty="0"/>
                        <a:t>Possible to recreate life now (Dolly)</a:t>
                      </a:r>
                    </a:p>
                  </a:txBody>
                  <a:tcPr/>
                </a:tc>
                <a:extLst>
                  <a:ext uri="{0D108BD9-81ED-4DB2-BD59-A6C34878D82A}">
                    <a16:rowId xmlns:a16="http://schemas.microsoft.com/office/drawing/2014/main" val="2866679664"/>
                  </a:ext>
                </a:extLst>
              </a:tr>
            </a:tbl>
          </a:graphicData>
        </a:graphic>
      </p:graphicFrame>
      <p:pic>
        <p:nvPicPr>
          <p:cNvPr id="2056" name="Picture 8" descr="http://serendip.brynmawr.edu/exchange/files/authors/faculty/39/ecology/envjustice.jpg">
            <a:extLst>
              <a:ext uri="{FF2B5EF4-FFF2-40B4-BE49-F238E27FC236}">
                <a16:creationId xmlns:a16="http://schemas.microsoft.com/office/drawing/2014/main" id="{3EA2598A-CA15-4093-A0A8-A59513FCDC0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75528" y="105525"/>
            <a:ext cx="2087513" cy="1595284"/>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https://imagesvc.timeincapp.com/v3/mm/image?url=https%3A%2F%2Ftimedotcom.files.wordpress.com%2F2016%2F06%2Fdolly.jpeg&amp;w=700&amp;q=85">
            <a:extLst>
              <a:ext uri="{FF2B5EF4-FFF2-40B4-BE49-F238E27FC236}">
                <a16:creationId xmlns:a16="http://schemas.microsoft.com/office/drawing/2014/main" id="{C99AB99B-4EED-4A14-9713-594901578BF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50917" y="4930098"/>
            <a:ext cx="2035874" cy="176919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https://katenasser.com/wp-content/uploads/PeopleSkillsBlindness-HumanNeeds56697910_m-e1490289325982.jpg">
            <a:extLst>
              <a:ext uri="{FF2B5EF4-FFF2-40B4-BE49-F238E27FC236}">
                <a16:creationId xmlns:a16="http://schemas.microsoft.com/office/drawing/2014/main" id="{E5994456-099C-4E7A-B53A-300335065BE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8960" y="42278"/>
            <a:ext cx="2294632" cy="165853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https://moroccospu.files.wordpress.com/2015/09/image4.jpg">
            <a:extLst>
              <a:ext uri="{FF2B5EF4-FFF2-40B4-BE49-F238E27FC236}">
                <a16:creationId xmlns:a16="http://schemas.microsoft.com/office/drawing/2014/main" id="{9E93B2E3-58F4-4B0C-92BD-3D2FA225B6A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8960" y="4930098"/>
            <a:ext cx="2396384" cy="1649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2826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B6C31-FBB3-4ED4-9C07-D10E77232FD6}"/>
              </a:ext>
            </a:extLst>
          </p:cNvPr>
          <p:cNvSpPr>
            <a:spLocks noGrp="1"/>
          </p:cNvSpPr>
          <p:nvPr>
            <p:ph type="title"/>
          </p:nvPr>
        </p:nvSpPr>
        <p:spPr>
          <a:xfrm>
            <a:off x="1524000" y="457200"/>
            <a:ext cx="9144000" cy="1143000"/>
          </a:xfrm>
        </p:spPr>
        <p:txBody>
          <a:bodyPr>
            <a:normAutofit fontScale="90000"/>
          </a:bodyPr>
          <a:lstStyle/>
          <a:p>
            <a:br>
              <a:rPr lang="en-GB" dirty="0"/>
            </a:br>
            <a:br>
              <a:rPr lang="en-GB" dirty="0"/>
            </a:br>
            <a:br>
              <a:rPr lang="en-GB" dirty="0"/>
            </a:br>
            <a:br>
              <a:rPr lang="en-GB" dirty="0"/>
            </a:br>
            <a:r>
              <a:rPr lang="en-GB" dirty="0" err="1"/>
              <a:t>Rosi</a:t>
            </a:r>
            <a:r>
              <a:rPr lang="en-GB" dirty="0"/>
              <a:t> </a:t>
            </a:r>
            <a:r>
              <a:rPr lang="en-GB" dirty="0" err="1"/>
              <a:t>Braidotti’s</a:t>
            </a:r>
            <a:r>
              <a:rPr lang="en-GB" dirty="0"/>
              <a:t> Posthuman </a:t>
            </a:r>
            <a:br>
              <a:rPr lang="en-GB" dirty="0"/>
            </a:br>
            <a:r>
              <a:rPr lang="en-GB" dirty="0"/>
              <a:t>(</a:t>
            </a:r>
            <a:r>
              <a:rPr lang="en-GB" sz="1600" dirty="0"/>
              <a:t>Lecture:</a:t>
            </a:r>
            <a:r>
              <a:rPr lang="en-GB" dirty="0"/>
              <a:t> </a:t>
            </a:r>
            <a:r>
              <a:rPr lang="en-GB" sz="1600" dirty="0"/>
              <a:t>Posthuman, all too human, 2017</a:t>
            </a:r>
            <a:r>
              <a:rPr lang="en-GB" dirty="0"/>
              <a:t>)</a:t>
            </a:r>
          </a:p>
        </p:txBody>
      </p:sp>
      <p:sp>
        <p:nvSpPr>
          <p:cNvPr id="3" name="Content Placeholder 2">
            <a:extLst>
              <a:ext uri="{FF2B5EF4-FFF2-40B4-BE49-F238E27FC236}">
                <a16:creationId xmlns:a16="http://schemas.microsoft.com/office/drawing/2014/main" id="{0D8F989F-514B-44A9-A996-F066A2398D38}"/>
              </a:ext>
            </a:extLst>
          </p:cNvPr>
          <p:cNvSpPr>
            <a:spLocks noGrp="1"/>
          </p:cNvSpPr>
          <p:nvPr>
            <p:ph idx="1"/>
          </p:nvPr>
        </p:nvSpPr>
        <p:spPr>
          <a:xfrm>
            <a:off x="1524000" y="1828800"/>
            <a:ext cx="9144000" cy="4267200"/>
          </a:xfrm>
        </p:spPr>
        <p:txBody>
          <a:bodyPr/>
          <a:lstStyle/>
          <a:p>
            <a:r>
              <a:rPr lang="en-GB" dirty="0"/>
              <a:t>An alliance of the queer creatures against white male is up and running</a:t>
            </a:r>
          </a:p>
          <a:p>
            <a:r>
              <a:rPr lang="en-GB" dirty="0"/>
              <a:t>Rethink the human – uncertainty - a time to reinvent ourselves</a:t>
            </a:r>
          </a:p>
          <a:p>
            <a:r>
              <a:rPr lang="en-GB" dirty="0"/>
              <a:t>Anthropological exodus or post Anthropocene</a:t>
            </a:r>
          </a:p>
          <a:p>
            <a:r>
              <a:rPr lang="en-GB" dirty="0"/>
              <a:t>Explore what the human is to us – eco/animal studies/language/concept embodiment/ computational networks</a:t>
            </a:r>
          </a:p>
          <a:p>
            <a:r>
              <a:rPr lang="en-GB" dirty="0"/>
              <a:t>New materialism – cartography – our experiences are capitalized upon</a:t>
            </a:r>
          </a:p>
          <a:p>
            <a:r>
              <a:rPr lang="en-GB" dirty="0"/>
              <a:t>Algorithm wars –need alliances</a:t>
            </a:r>
          </a:p>
          <a:p>
            <a:r>
              <a:rPr lang="en-GB" dirty="0"/>
              <a:t>Becoming posthuman is not a crisis = the next phase</a:t>
            </a:r>
          </a:p>
          <a:p>
            <a:endParaRPr lang="en-GB" dirty="0"/>
          </a:p>
          <a:p>
            <a:endParaRPr lang="en-GB" dirty="0"/>
          </a:p>
        </p:txBody>
      </p:sp>
      <p:pic>
        <p:nvPicPr>
          <p:cNvPr id="3078" name="Picture 6" descr="https://www.uu.nl/sites/default/files/gw_hum_new-materialism_770x510.jpg">
            <a:extLst>
              <a:ext uri="{FF2B5EF4-FFF2-40B4-BE49-F238E27FC236}">
                <a16:creationId xmlns:a16="http://schemas.microsoft.com/office/drawing/2014/main" id="{6167A210-9597-41F8-8681-043BF11132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2144" y="101724"/>
            <a:ext cx="4536504" cy="1727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8894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Donna </a:t>
            </a:r>
            <a:r>
              <a:rPr lang="en-GB" dirty="0" err="1"/>
              <a:t>Haraway’s</a:t>
            </a:r>
            <a:r>
              <a:rPr lang="en-GB" dirty="0"/>
              <a:t> Cyborg</a:t>
            </a:r>
            <a:br>
              <a:rPr lang="en-GB" dirty="0"/>
            </a:br>
            <a:r>
              <a:rPr lang="en-GB" dirty="0"/>
              <a:t>(1985)</a:t>
            </a:r>
            <a:endParaRPr dirty="0"/>
          </a:p>
        </p:txBody>
      </p:sp>
      <p:sp>
        <p:nvSpPr>
          <p:cNvPr id="3" name="Content Placeholder 2">
            <a:extLst>
              <a:ext uri="{FF2B5EF4-FFF2-40B4-BE49-F238E27FC236}">
                <a16:creationId xmlns:a16="http://schemas.microsoft.com/office/drawing/2014/main" id="{D6262F4E-4E4B-47B7-B606-8FD93A0DF9D5}"/>
              </a:ext>
            </a:extLst>
          </p:cNvPr>
          <p:cNvSpPr>
            <a:spLocks noGrp="1"/>
          </p:cNvSpPr>
          <p:nvPr>
            <p:ph idx="1"/>
          </p:nvPr>
        </p:nvSpPr>
        <p:spPr/>
        <p:txBody>
          <a:bodyPr/>
          <a:lstStyle/>
          <a:p>
            <a:r>
              <a:rPr lang="en-GB" dirty="0"/>
              <a:t>“ A cyborg is a cybernetic organism, a hybrid of machine and organism, a creature of social reality as well as a creature of fiction.” (</a:t>
            </a:r>
            <a:r>
              <a:rPr lang="en-GB" dirty="0" err="1"/>
              <a:t>Haraway</a:t>
            </a:r>
            <a:r>
              <a:rPr lang="en-GB" dirty="0"/>
              <a:t>, 1985)</a:t>
            </a:r>
          </a:p>
          <a:p>
            <a:r>
              <a:rPr lang="en-GB" dirty="0"/>
              <a:t>“The cyborg is our ontology” (</a:t>
            </a:r>
            <a:r>
              <a:rPr lang="en-GB" dirty="0" err="1"/>
              <a:t>Haraway</a:t>
            </a:r>
            <a:r>
              <a:rPr lang="en-GB" dirty="0"/>
              <a:t>, 1985)</a:t>
            </a:r>
          </a:p>
          <a:p>
            <a:r>
              <a:rPr lang="en-GB" dirty="0"/>
              <a:t> Uses the cyborg as a way of reflecting on human practices of; </a:t>
            </a:r>
          </a:p>
          <a:p>
            <a:pPr lvl="3"/>
            <a:r>
              <a:rPr lang="en-GB" dirty="0"/>
              <a:t>Appropriating nature for culture</a:t>
            </a:r>
          </a:p>
          <a:p>
            <a:pPr lvl="3"/>
            <a:r>
              <a:rPr lang="en-GB" dirty="0"/>
              <a:t>Reproducing the self in the image of others</a:t>
            </a:r>
          </a:p>
          <a:p>
            <a:pPr lvl="3"/>
            <a:r>
              <a:rPr lang="en-GB" dirty="0"/>
              <a:t>Western, male dominant, racist, capitalism</a:t>
            </a:r>
          </a:p>
          <a:p>
            <a:pPr lvl="3"/>
            <a:r>
              <a:rPr lang="en-GB" dirty="0"/>
              <a:t>Progress</a:t>
            </a:r>
          </a:p>
          <a:p>
            <a:r>
              <a:rPr lang="en-GB" sz="2600" dirty="0"/>
              <a:t> </a:t>
            </a:r>
            <a:r>
              <a:rPr lang="en-GB" dirty="0"/>
              <a:t>The cyborg is ‘the ultimate self untied at last from all dependency’</a:t>
            </a:r>
          </a:p>
          <a:p>
            <a:r>
              <a:rPr lang="en-GB" dirty="0"/>
              <a:t>It is NOT impartial. It is ironic, intimate , perverse, oppositional , utopian , &amp; without innocence.  </a:t>
            </a:r>
          </a:p>
          <a:p>
            <a:pPr marL="1005840" lvl="3" indent="0">
              <a:buNone/>
            </a:pPr>
            <a:endParaRPr lang="en-GB" dirty="0"/>
          </a:p>
          <a:p>
            <a:pPr marL="1005840" lvl="3" indent="0">
              <a:buNone/>
            </a:pPr>
            <a:endParaRPr lang="en-GB" dirty="0"/>
          </a:p>
          <a:p>
            <a:pPr marL="1005840" lvl="3" indent="0">
              <a:buNone/>
            </a:pPr>
            <a:endParaRPr lang="en-GB" dirty="0"/>
          </a:p>
        </p:txBody>
      </p:sp>
      <p:pic>
        <p:nvPicPr>
          <p:cNvPr id="4098" name="Picture 2" descr="http://feminismo.org.br/web/wp-content/uploads/2014/09/img_ciborgues.jpg">
            <a:extLst>
              <a:ext uri="{FF2B5EF4-FFF2-40B4-BE49-F238E27FC236}">
                <a16:creationId xmlns:a16="http://schemas.microsoft.com/office/drawing/2014/main" id="{8E6F9159-1E1C-4B8C-B023-6BEF2ABEC5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48128" y="157163"/>
            <a:ext cx="4464496" cy="1543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190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3C4B3-7374-40E1-AF03-E2F461083348}"/>
              </a:ext>
            </a:extLst>
          </p:cNvPr>
          <p:cNvSpPr>
            <a:spLocks noGrp="1"/>
          </p:cNvSpPr>
          <p:nvPr>
            <p:ph type="title"/>
          </p:nvPr>
        </p:nvSpPr>
        <p:spPr/>
        <p:txBody>
          <a:bodyPr/>
          <a:lstStyle/>
          <a:p>
            <a:r>
              <a:rPr lang="en-GB" dirty="0"/>
              <a:t>The Cyborg continued</a:t>
            </a:r>
          </a:p>
        </p:txBody>
      </p:sp>
      <p:sp>
        <p:nvSpPr>
          <p:cNvPr id="3" name="Content Placeholder 2">
            <a:extLst>
              <a:ext uri="{FF2B5EF4-FFF2-40B4-BE49-F238E27FC236}">
                <a16:creationId xmlns:a16="http://schemas.microsoft.com/office/drawing/2014/main" id="{29DC5942-7439-45B3-AAC4-27243F3C6D2C}"/>
              </a:ext>
            </a:extLst>
          </p:cNvPr>
          <p:cNvSpPr>
            <a:spLocks noGrp="1"/>
          </p:cNvSpPr>
          <p:nvPr>
            <p:ph idx="1"/>
          </p:nvPr>
        </p:nvSpPr>
        <p:spPr>
          <a:xfrm>
            <a:off x="1524000" y="1844824"/>
            <a:ext cx="9144000" cy="4267200"/>
          </a:xfrm>
        </p:spPr>
        <p:txBody>
          <a:bodyPr>
            <a:normAutofit fontScale="92500" lnSpcReduction="10000"/>
          </a:bodyPr>
          <a:lstStyle/>
          <a:p>
            <a:r>
              <a:rPr lang="en-GB" dirty="0"/>
              <a:t>“Humans will develop as illegitimate children rebelling against their fathers” (</a:t>
            </a:r>
            <a:r>
              <a:rPr lang="en-GB" dirty="0" err="1"/>
              <a:t>Haraway</a:t>
            </a:r>
            <a:r>
              <a:rPr lang="en-GB" dirty="0"/>
              <a:t>, 1985, </a:t>
            </a:r>
            <a:r>
              <a:rPr lang="en-GB" dirty="0" err="1"/>
              <a:t>pg</a:t>
            </a:r>
            <a:r>
              <a:rPr lang="en-GB" dirty="0"/>
              <a:t> 8)</a:t>
            </a:r>
          </a:p>
          <a:p>
            <a:r>
              <a:rPr lang="en-GB" dirty="0"/>
              <a:t>Animal rights movements</a:t>
            </a:r>
          </a:p>
          <a:p>
            <a:r>
              <a:rPr lang="en-GB" dirty="0"/>
              <a:t>LGBT movements</a:t>
            </a:r>
          </a:p>
          <a:p>
            <a:r>
              <a:rPr lang="en-GB" dirty="0"/>
              <a:t>Feminism</a:t>
            </a:r>
          </a:p>
          <a:p>
            <a:r>
              <a:rPr lang="en-GB" dirty="0"/>
              <a:t>Our relation with machines</a:t>
            </a:r>
          </a:p>
          <a:p>
            <a:r>
              <a:rPr lang="en-GB" dirty="0"/>
              <a:t>Now “ our machines are disturbingly lively and we ourselves are frighteningly inert” (</a:t>
            </a:r>
            <a:r>
              <a:rPr lang="en-GB" dirty="0" err="1"/>
              <a:t>Haraway</a:t>
            </a:r>
            <a:r>
              <a:rPr lang="en-GB" dirty="0"/>
              <a:t>, 1985,pg 10)</a:t>
            </a:r>
          </a:p>
          <a:p>
            <a:r>
              <a:rPr lang="en-GB" dirty="0"/>
              <a:t>Miniaturization &amp; Mobility have enhanced our relations and integration with machine</a:t>
            </a:r>
          </a:p>
          <a:p>
            <a:r>
              <a:rPr lang="en-GB" dirty="0"/>
              <a:t>Our sunshine</a:t>
            </a:r>
          </a:p>
        </p:txBody>
      </p:sp>
      <p:pic>
        <p:nvPicPr>
          <p:cNvPr id="4" name="Picture 2" descr="http://feminismo.org.br/web/wp-content/uploads/2014/09/img_ciborgues.jpg">
            <a:extLst>
              <a:ext uri="{FF2B5EF4-FFF2-40B4-BE49-F238E27FC236}">
                <a16:creationId xmlns:a16="http://schemas.microsoft.com/office/drawing/2014/main" id="{6A6ED481-7A69-40E5-B619-2F38727244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48128" y="157163"/>
            <a:ext cx="4464496" cy="1543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9302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028B-59BE-4D52-A382-54754357A11F}"/>
              </a:ext>
            </a:extLst>
          </p:cNvPr>
          <p:cNvSpPr>
            <a:spLocks noGrp="1"/>
          </p:cNvSpPr>
          <p:nvPr>
            <p:ph type="title"/>
          </p:nvPr>
        </p:nvSpPr>
        <p:spPr/>
        <p:txBody>
          <a:bodyPr/>
          <a:lstStyle/>
          <a:p>
            <a:r>
              <a:rPr lang="en-GB" dirty="0"/>
              <a:t>The Cyborg continued</a:t>
            </a:r>
          </a:p>
        </p:txBody>
      </p:sp>
      <p:sp>
        <p:nvSpPr>
          <p:cNvPr id="3" name="Content Placeholder 2">
            <a:extLst>
              <a:ext uri="{FF2B5EF4-FFF2-40B4-BE49-F238E27FC236}">
                <a16:creationId xmlns:a16="http://schemas.microsoft.com/office/drawing/2014/main" id="{D808B8E9-7F6B-4EB0-B8B3-F0BC4FC02CF3}"/>
              </a:ext>
            </a:extLst>
          </p:cNvPr>
          <p:cNvSpPr>
            <a:spLocks noGrp="1"/>
          </p:cNvSpPr>
          <p:nvPr>
            <p:ph idx="1"/>
          </p:nvPr>
        </p:nvSpPr>
        <p:spPr/>
        <p:txBody>
          <a:bodyPr/>
          <a:lstStyle/>
          <a:p>
            <a:pPr marL="0" indent="0">
              <a:buNone/>
            </a:pPr>
            <a:r>
              <a:rPr lang="en-GB" dirty="0"/>
              <a:t>As a cyborg it is important to</a:t>
            </a:r>
          </a:p>
          <a:p>
            <a:r>
              <a:rPr lang="en-GB" dirty="0"/>
              <a:t>Build effective affinities </a:t>
            </a:r>
          </a:p>
          <a:p>
            <a:r>
              <a:rPr lang="en-GB" dirty="0"/>
              <a:t>See the imagery of cyborgs as other than our enemies </a:t>
            </a:r>
          </a:p>
          <a:p>
            <a:r>
              <a:rPr lang="en-GB" dirty="0"/>
              <a:t>Realise that the production of universalities are a mistake </a:t>
            </a:r>
          </a:p>
          <a:p>
            <a:r>
              <a:rPr lang="en-GB" dirty="0"/>
              <a:t>Not demonize technology and science </a:t>
            </a:r>
          </a:p>
          <a:p>
            <a:r>
              <a:rPr lang="en-GB" dirty="0"/>
              <a:t>We are the regeneration. “ The machine is us, our processes, an aspect of our embodiment……we are responsible for boundaries; we are they.” (</a:t>
            </a:r>
            <a:r>
              <a:rPr lang="en-GB" dirty="0" err="1"/>
              <a:t>Haraway</a:t>
            </a:r>
            <a:r>
              <a:rPr lang="en-GB" dirty="0"/>
              <a:t>, 1985,pg 81)</a:t>
            </a:r>
          </a:p>
          <a:p>
            <a:r>
              <a:rPr lang="en-GB" dirty="0"/>
              <a:t>As </a:t>
            </a:r>
            <a:r>
              <a:rPr lang="en-GB" dirty="0" err="1"/>
              <a:t>Braidotti</a:t>
            </a:r>
            <a:r>
              <a:rPr lang="en-GB" dirty="0"/>
              <a:t> (2017) claims- “</a:t>
            </a:r>
            <a:r>
              <a:rPr lang="en-GB" dirty="0" err="1"/>
              <a:t>Posthumanity</a:t>
            </a:r>
            <a:r>
              <a:rPr lang="en-GB" dirty="0"/>
              <a:t> is the possibility to reinvent ourselves”</a:t>
            </a:r>
          </a:p>
        </p:txBody>
      </p:sp>
      <p:pic>
        <p:nvPicPr>
          <p:cNvPr id="4" name="Picture 2" descr="http://feminismo.org.br/web/wp-content/uploads/2014/09/img_ciborgues.jpg">
            <a:extLst>
              <a:ext uri="{FF2B5EF4-FFF2-40B4-BE49-F238E27FC236}">
                <a16:creationId xmlns:a16="http://schemas.microsoft.com/office/drawing/2014/main" id="{7A326552-5649-47CB-8A11-0506C8FDDB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48128" y="157163"/>
            <a:ext cx="4464496" cy="1543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503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09B7A-BCD8-4AA6-94F1-FE082CC1F28A}"/>
              </a:ext>
            </a:extLst>
          </p:cNvPr>
          <p:cNvSpPr>
            <a:spLocks noGrp="1"/>
          </p:cNvSpPr>
          <p:nvPr>
            <p:ph type="title"/>
          </p:nvPr>
        </p:nvSpPr>
        <p:spPr/>
        <p:txBody>
          <a:bodyPr/>
          <a:lstStyle/>
          <a:p>
            <a:r>
              <a:rPr lang="en-GB" dirty="0"/>
              <a:t>The influence of Transhumanism</a:t>
            </a:r>
          </a:p>
        </p:txBody>
      </p:sp>
      <p:sp>
        <p:nvSpPr>
          <p:cNvPr id="3" name="Content Placeholder 2">
            <a:extLst>
              <a:ext uri="{FF2B5EF4-FFF2-40B4-BE49-F238E27FC236}">
                <a16:creationId xmlns:a16="http://schemas.microsoft.com/office/drawing/2014/main" id="{80B48C45-2ABC-4A4F-BDD9-A93C4D68EAF4}"/>
              </a:ext>
            </a:extLst>
          </p:cNvPr>
          <p:cNvSpPr>
            <a:spLocks noGrp="1"/>
          </p:cNvSpPr>
          <p:nvPr>
            <p:ph idx="1"/>
          </p:nvPr>
        </p:nvSpPr>
        <p:spPr/>
        <p:txBody>
          <a:bodyPr>
            <a:normAutofit/>
          </a:bodyPr>
          <a:lstStyle/>
          <a:p>
            <a:r>
              <a:rPr lang="en-GB" dirty="0"/>
              <a:t>The Future of Humanity Institute at the University of Oxford led by Professor Nick Bostrom</a:t>
            </a:r>
          </a:p>
          <a:p>
            <a:pPr lvl="3"/>
            <a:r>
              <a:rPr lang="en-GB" dirty="0"/>
              <a:t>Biotechnology</a:t>
            </a:r>
          </a:p>
          <a:p>
            <a:pPr lvl="3"/>
            <a:r>
              <a:rPr lang="en-GB" dirty="0"/>
              <a:t>AI</a:t>
            </a:r>
          </a:p>
          <a:p>
            <a:pPr lvl="3"/>
            <a:r>
              <a:rPr lang="en-GB" dirty="0"/>
              <a:t>Human enhancement</a:t>
            </a:r>
          </a:p>
          <a:p>
            <a:r>
              <a:rPr lang="en-GB" dirty="0"/>
              <a:t>Accelerationist argument / Technological evolution (</a:t>
            </a:r>
            <a:r>
              <a:rPr lang="en-GB" dirty="0" err="1"/>
              <a:t>Braidotti</a:t>
            </a:r>
            <a:r>
              <a:rPr lang="en-GB" dirty="0"/>
              <a:t>, 2017)</a:t>
            </a:r>
          </a:p>
          <a:p>
            <a:r>
              <a:rPr lang="en-GB" dirty="0"/>
              <a:t>Post anthropocentric </a:t>
            </a:r>
          </a:p>
          <a:p>
            <a:r>
              <a:rPr lang="en-GB"/>
              <a:t>Neo humanist</a:t>
            </a:r>
            <a:endParaRPr lang="en-GB" dirty="0"/>
          </a:p>
          <a:p>
            <a:r>
              <a:rPr lang="en-GB" dirty="0"/>
              <a:t>Superintelligence = Superhuman</a:t>
            </a:r>
          </a:p>
          <a:p>
            <a:r>
              <a:rPr lang="en-GB" dirty="0"/>
              <a:t>Enhancement / extension / augmentation / modification </a:t>
            </a:r>
          </a:p>
        </p:txBody>
      </p:sp>
      <p:pic>
        <p:nvPicPr>
          <p:cNvPr id="5122" name="Picture 2" descr="http://www.bioethics.com/wp-content/uploads/2014/03/transhumanism.jpg">
            <a:extLst>
              <a:ext uri="{FF2B5EF4-FFF2-40B4-BE49-F238E27FC236}">
                <a16:creationId xmlns:a16="http://schemas.microsoft.com/office/drawing/2014/main" id="{FBC93686-364D-4AB7-BDD7-26D5A37B09E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04312" y="188640"/>
            <a:ext cx="3287688" cy="1512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237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84D5C-456D-4D9E-83CA-4612C97E06D0}"/>
              </a:ext>
            </a:extLst>
          </p:cNvPr>
          <p:cNvSpPr>
            <a:spLocks noGrp="1"/>
          </p:cNvSpPr>
          <p:nvPr>
            <p:ph type="title"/>
          </p:nvPr>
        </p:nvSpPr>
        <p:spPr>
          <a:xfrm>
            <a:off x="1524000" y="457200"/>
            <a:ext cx="9144000" cy="1747664"/>
          </a:xfrm>
        </p:spPr>
        <p:txBody>
          <a:bodyPr>
            <a:normAutofit/>
          </a:bodyPr>
          <a:lstStyle/>
          <a:p>
            <a:pPr algn="ctr"/>
            <a:r>
              <a:rPr lang="en-GB" dirty="0"/>
              <a:t>Transhumanism or </a:t>
            </a:r>
            <a:r>
              <a:rPr lang="en-GB" dirty="0" err="1"/>
              <a:t>Posthumanism</a:t>
            </a:r>
            <a:br>
              <a:rPr lang="en-GB" dirty="0"/>
            </a:br>
            <a:br>
              <a:rPr lang="en-GB" sz="1600" dirty="0"/>
            </a:br>
            <a:endParaRPr lang="en-GB" sz="1600" dirty="0"/>
          </a:p>
        </p:txBody>
      </p:sp>
      <p:graphicFrame>
        <p:nvGraphicFramePr>
          <p:cNvPr id="4" name="Content Placeholder 3">
            <a:extLst>
              <a:ext uri="{FF2B5EF4-FFF2-40B4-BE49-F238E27FC236}">
                <a16:creationId xmlns:a16="http://schemas.microsoft.com/office/drawing/2014/main" id="{C44A76C5-2C2C-427E-86A2-E1C7D2A7E1C6}"/>
              </a:ext>
            </a:extLst>
          </p:cNvPr>
          <p:cNvGraphicFramePr>
            <a:graphicFrameLocks noGrp="1"/>
          </p:cNvGraphicFramePr>
          <p:nvPr>
            <p:ph idx="1"/>
            <p:extLst>
              <p:ext uri="{D42A27DB-BD31-4B8C-83A1-F6EECF244321}">
                <p14:modId xmlns:p14="http://schemas.microsoft.com/office/powerpoint/2010/main" val="2132769401"/>
              </p:ext>
            </p:extLst>
          </p:nvPr>
        </p:nvGraphicFramePr>
        <p:xfrm>
          <a:off x="1703512" y="2204864"/>
          <a:ext cx="8964488" cy="4023360"/>
        </p:xfrm>
        <a:graphic>
          <a:graphicData uri="http://schemas.openxmlformats.org/drawingml/2006/table">
            <a:tbl>
              <a:tblPr firstRow="1" bandRow="1">
                <a:tableStyleId>{5C22544A-7EE6-4342-B048-85BDC9FD1C3A}</a:tableStyleId>
              </a:tblPr>
              <a:tblGrid>
                <a:gridCol w="4482244">
                  <a:extLst>
                    <a:ext uri="{9D8B030D-6E8A-4147-A177-3AD203B41FA5}">
                      <a16:colId xmlns:a16="http://schemas.microsoft.com/office/drawing/2014/main" val="498909063"/>
                    </a:ext>
                  </a:extLst>
                </a:gridCol>
                <a:gridCol w="4482244">
                  <a:extLst>
                    <a:ext uri="{9D8B030D-6E8A-4147-A177-3AD203B41FA5}">
                      <a16:colId xmlns:a16="http://schemas.microsoft.com/office/drawing/2014/main" val="4223345349"/>
                    </a:ext>
                  </a:extLst>
                </a:gridCol>
              </a:tblGrid>
              <a:tr h="314217">
                <a:tc>
                  <a:txBody>
                    <a:bodyPr/>
                    <a:lstStyle/>
                    <a:p>
                      <a:pPr algn="ctr"/>
                      <a:r>
                        <a:rPr lang="en-GB" dirty="0" err="1"/>
                        <a:t>Transhuman</a:t>
                      </a:r>
                      <a:r>
                        <a:rPr lang="en-GB" dirty="0"/>
                        <a:t>(</a:t>
                      </a:r>
                    </a:p>
                  </a:txBody>
                  <a:tcPr/>
                </a:tc>
                <a:tc>
                  <a:txBody>
                    <a:bodyPr/>
                    <a:lstStyle/>
                    <a:p>
                      <a:pPr algn="ctr"/>
                      <a:r>
                        <a:rPr lang="en-GB" dirty="0"/>
                        <a:t>Posthuman</a:t>
                      </a:r>
                    </a:p>
                  </a:txBody>
                  <a:tcPr/>
                </a:tc>
                <a:extLst>
                  <a:ext uri="{0D108BD9-81ED-4DB2-BD59-A6C34878D82A}">
                    <a16:rowId xmlns:a16="http://schemas.microsoft.com/office/drawing/2014/main" val="2572005780"/>
                  </a:ext>
                </a:extLst>
              </a:tr>
              <a:tr h="3142167">
                <a:tc>
                  <a:txBody>
                    <a:bodyPr/>
                    <a:lstStyle/>
                    <a:p>
                      <a:pPr marL="285750" indent="-285750">
                        <a:buFont typeface="Arial" panose="020B0604020202020204" pitchFamily="34" charset="0"/>
                        <a:buChar char="•"/>
                      </a:pPr>
                      <a:r>
                        <a:rPr lang="en-GB" dirty="0"/>
                        <a:t>Modifying the human species</a:t>
                      </a:r>
                    </a:p>
                    <a:p>
                      <a:pPr marL="285750" indent="-285750">
                        <a:buFont typeface="Arial" panose="020B0604020202020204" pitchFamily="34" charset="0"/>
                        <a:buChar char="•"/>
                      </a:pPr>
                      <a:r>
                        <a:rPr lang="en-GB" dirty="0"/>
                        <a:t>Seek to enhance rather than compensate</a:t>
                      </a:r>
                    </a:p>
                    <a:p>
                      <a:pPr marL="285750" indent="-285750">
                        <a:buFont typeface="Arial" panose="020B0604020202020204" pitchFamily="34" charset="0"/>
                        <a:buChar char="•"/>
                      </a:pPr>
                      <a:r>
                        <a:rPr lang="en-GB" dirty="0"/>
                        <a:t>The body and society can be altered with technology</a:t>
                      </a:r>
                    </a:p>
                    <a:p>
                      <a:pPr marL="285750" indent="-285750">
                        <a:buFont typeface="Arial" panose="020B0604020202020204" pitchFamily="34" charset="0"/>
                        <a:buChar char="•"/>
                      </a:pPr>
                      <a:r>
                        <a:rPr lang="en-GB" dirty="0"/>
                        <a:t>Based on enlightenment/humanist</a:t>
                      </a:r>
                    </a:p>
                    <a:p>
                      <a:pPr marL="285750" indent="-285750">
                        <a:buFont typeface="Arial" panose="020B0604020202020204" pitchFamily="34" charset="0"/>
                        <a:buChar char="•"/>
                      </a:pPr>
                      <a:r>
                        <a:rPr lang="en-GB" dirty="0"/>
                        <a:t>All about the human</a:t>
                      </a:r>
                    </a:p>
                    <a:p>
                      <a:pPr marL="285750" indent="-285750">
                        <a:buFont typeface="Arial" panose="020B0604020202020204" pitchFamily="34" charset="0"/>
                        <a:buChar char="•"/>
                      </a:pPr>
                      <a:r>
                        <a:rPr lang="en-GB" dirty="0"/>
                        <a:t>Binary- this is who we are vs this is who we will be</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(La Grandeur, 2014)</a:t>
                      </a:r>
                    </a:p>
                  </a:txBody>
                  <a:tcPr/>
                </a:tc>
                <a:tc>
                  <a:txBody>
                    <a:bodyPr/>
                    <a:lstStyle/>
                    <a:p>
                      <a:pPr marL="285750" indent="-285750">
                        <a:buFont typeface="Arial" panose="020B0604020202020204" pitchFamily="34" charset="0"/>
                        <a:buChar char="•"/>
                      </a:pPr>
                      <a:r>
                        <a:rPr lang="en-GB" dirty="0"/>
                        <a:t>Human &amp; machine effectively merge</a:t>
                      </a:r>
                    </a:p>
                    <a:p>
                      <a:pPr marL="285750" indent="-285750">
                        <a:buFont typeface="Arial" panose="020B0604020202020204" pitchFamily="34" charset="0"/>
                        <a:buChar char="•"/>
                      </a:pPr>
                      <a:r>
                        <a:rPr lang="en-GB" dirty="0"/>
                        <a:t>A state of humanity</a:t>
                      </a:r>
                    </a:p>
                    <a:p>
                      <a:pPr marL="285750" indent="-285750">
                        <a:buFont typeface="Arial" panose="020B0604020202020204" pitchFamily="34" charset="0"/>
                        <a:buChar char="•"/>
                      </a:pPr>
                      <a:r>
                        <a:rPr lang="en-GB" dirty="0"/>
                        <a:t>Focus on function rather than form</a:t>
                      </a:r>
                    </a:p>
                    <a:p>
                      <a:pPr marL="285750" indent="-285750">
                        <a:buFont typeface="Arial" panose="020B0604020202020204" pitchFamily="34" charset="0"/>
                        <a:buChar char="•"/>
                      </a:pPr>
                      <a:r>
                        <a:rPr lang="en-GB" dirty="0"/>
                        <a:t>Humanness defined as how a species operates </a:t>
                      </a:r>
                      <a:r>
                        <a:rPr lang="en-GB" dirty="0" err="1"/>
                        <a:t>e.g</a:t>
                      </a:r>
                      <a:r>
                        <a:rPr lang="en-GB" dirty="0"/>
                        <a:t> is it sentient or intelligent?</a:t>
                      </a:r>
                    </a:p>
                    <a:p>
                      <a:pPr marL="285750" indent="-285750">
                        <a:buFont typeface="Arial" panose="020B0604020202020204" pitchFamily="34" charset="0"/>
                        <a:buChar char="•"/>
                      </a:pPr>
                      <a:r>
                        <a:rPr lang="en-GB" dirty="0"/>
                        <a:t>The nonhuman rights project – ape rights</a:t>
                      </a:r>
                    </a:p>
                    <a:p>
                      <a:pPr marL="285750" indent="-285750">
                        <a:buFont typeface="Arial" panose="020B0604020202020204" pitchFamily="34" charset="0"/>
                        <a:buChar char="•"/>
                      </a:pPr>
                      <a:r>
                        <a:rPr lang="en-GB" dirty="0"/>
                        <a:t>Undermines human exceptionalism</a:t>
                      </a:r>
                    </a:p>
                    <a:p>
                      <a:pPr marL="285750" indent="-285750">
                        <a:buFont typeface="Arial" panose="020B0604020202020204" pitchFamily="34" charset="0"/>
                        <a:buChar char="•"/>
                      </a:pPr>
                      <a:r>
                        <a:rPr lang="en-GB" dirty="0"/>
                        <a:t>Countless variables &amp; voices need to be heard within the context of technological development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0" indent="0">
                        <a:buFont typeface="Arial" panose="020B0604020202020204" pitchFamily="34" charset="0"/>
                        <a:buNone/>
                      </a:pPr>
                      <a:endParaRPr lang="en-GB" dirty="0"/>
                    </a:p>
                  </a:txBody>
                  <a:tcPr/>
                </a:tc>
                <a:extLst>
                  <a:ext uri="{0D108BD9-81ED-4DB2-BD59-A6C34878D82A}">
                    <a16:rowId xmlns:a16="http://schemas.microsoft.com/office/drawing/2014/main" val="1465668788"/>
                  </a:ext>
                </a:extLst>
              </a:tr>
            </a:tbl>
          </a:graphicData>
        </a:graphic>
      </p:graphicFrame>
      <p:pic>
        <p:nvPicPr>
          <p:cNvPr id="8194" name="Picture 2" descr="http://www.bioethics.com/wp-content/uploads/2014/03/transhumanism.jpg">
            <a:extLst>
              <a:ext uri="{FF2B5EF4-FFF2-40B4-BE49-F238E27FC236}">
                <a16:creationId xmlns:a16="http://schemas.microsoft.com/office/drawing/2014/main" id="{62465CC0-40B2-4B1A-9A3A-FD439B9632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35660" y="193523"/>
            <a:ext cx="6120680" cy="1075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6820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Katherine </a:t>
            </a:r>
            <a:r>
              <a:rPr lang="en-GB" dirty="0" err="1"/>
              <a:t>Hayles’s</a:t>
            </a:r>
            <a:r>
              <a:rPr lang="en-GB" dirty="0"/>
              <a:t> Posthuman</a:t>
            </a:r>
            <a:br>
              <a:rPr lang="en-GB" dirty="0"/>
            </a:br>
            <a:r>
              <a:rPr lang="en-GB" dirty="0"/>
              <a:t>(1999)</a:t>
            </a:r>
            <a:endParaRPr dirty="0"/>
          </a:p>
        </p:txBody>
      </p:sp>
      <p:sp>
        <p:nvSpPr>
          <p:cNvPr id="3" name="Content Placeholder 2">
            <a:extLst>
              <a:ext uri="{FF2B5EF4-FFF2-40B4-BE49-F238E27FC236}">
                <a16:creationId xmlns:a16="http://schemas.microsoft.com/office/drawing/2014/main" id="{1835BE51-BA7D-46A8-AF6E-342C02937696}"/>
              </a:ext>
            </a:extLst>
          </p:cNvPr>
          <p:cNvSpPr>
            <a:spLocks noGrp="1"/>
          </p:cNvSpPr>
          <p:nvPr>
            <p:ph idx="1"/>
          </p:nvPr>
        </p:nvSpPr>
        <p:spPr/>
        <p:txBody>
          <a:bodyPr/>
          <a:lstStyle/>
          <a:p>
            <a:r>
              <a:rPr lang="en-GB" dirty="0"/>
              <a:t>Virtual era (from the 1980’s – present)</a:t>
            </a:r>
          </a:p>
          <a:p>
            <a:r>
              <a:rPr lang="en-GB" dirty="0"/>
              <a:t>Embodiment and disembodiment</a:t>
            </a:r>
          </a:p>
          <a:p>
            <a:r>
              <a:rPr lang="en-GB" dirty="0"/>
              <a:t>Human subjectivity can not be contained in a ‘silicon vessel’(cannot download our consciousness onto a microchip in </a:t>
            </a:r>
            <a:r>
              <a:rPr lang="en-GB" dirty="0" err="1"/>
              <a:t>Moravec</a:t>
            </a:r>
            <a:r>
              <a:rPr lang="en-GB" dirty="0"/>
              <a:t> terms, as this would imply a dualistic stance or a mind/body split)</a:t>
            </a:r>
          </a:p>
          <a:p>
            <a:r>
              <a:rPr lang="en-GB" dirty="0"/>
              <a:t>The virtual is NOT immaterial</a:t>
            </a:r>
          </a:p>
          <a:p>
            <a:r>
              <a:rPr lang="en-GB" dirty="0"/>
              <a:t>Important to understand the connection between the virtual and material</a:t>
            </a:r>
          </a:p>
          <a:p>
            <a:r>
              <a:rPr lang="en-GB" dirty="0"/>
              <a:t>Not the end of humankind in the </a:t>
            </a:r>
            <a:r>
              <a:rPr lang="en-GB" dirty="0" err="1"/>
              <a:t>transhuman</a:t>
            </a:r>
            <a:r>
              <a:rPr lang="en-GB" dirty="0"/>
              <a:t> sense but the end to a particular way of viewing humans</a:t>
            </a:r>
          </a:p>
          <a:p>
            <a:r>
              <a:rPr lang="en-GB" dirty="0"/>
              <a:t>Use technology to improve our condition and understanding of each other</a:t>
            </a:r>
          </a:p>
        </p:txBody>
      </p:sp>
      <p:pic>
        <p:nvPicPr>
          <p:cNvPr id="9218" name="Picture 2" descr="https://embodyogablog.files.wordpress.com/2016/07/alex-grey2.jpg?w=241&amp;h=441">
            <a:extLst>
              <a:ext uri="{FF2B5EF4-FFF2-40B4-BE49-F238E27FC236}">
                <a16:creationId xmlns:a16="http://schemas.microsoft.com/office/drawing/2014/main" id="{9F841E63-E69B-49E6-8953-D7DD5C073E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2344" y="116632"/>
            <a:ext cx="2799581" cy="2664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5261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7C9BF-DB37-45D3-9351-483336AF5B43}"/>
              </a:ext>
            </a:extLst>
          </p:cNvPr>
          <p:cNvSpPr>
            <a:spLocks noGrp="1"/>
          </p:cNvSpPr>
          <p:nvPr>
            <p:ph type="title"/>
          </p:nvPr>
        </p:nvSpPr>
        <p:spPr/>
        <p:txBody>
          <a:bodyPr/>
          <a:lstStyle/>
          <a:p>
            <a:r>
              <a:rPr lang="en-GB" dirty="0"/>
              <a:t>What are we in the process of becoming?</a:t>
            </a:r>
          </a:p>
        </p:txBody>
      </p:sp>
      <p:sp>
        <p:nvSpPr>
          <p:cNvPr id="3" name="Content Placeholder 2">
            <a:extLst>
              <a:ext uri="{FF2B5EF4-FFF2-40B4-BE49-F238E27FC236}">
                <a16:creationId xmlns:a16="http://schemas.microsoft.com/office/drawing/2014/main" id="{ADA89613-500C-424D-96A6-ADDEC687E1C6}"/>
              </a:ext>
            </a:extLst>
          </p:cNvPr>
          <p:cNvSpPr>
            <a:spLocks noGrp="1"/>
          </p:cNvSpPr>
          <p:nvPr>
            <p:ph idx="1"/>
          </p:nvPr>
        </p:nvSpPr>
        <p:spPr/>
        <p:txBody>
          <a:bodyPr>
            <a:normAutofit lnSpcReduction="10000"/>
          </a:bodyPr>
          <a:lstStyle/>
          <a:p>
            <a:pPr marL="0" indent="0">
              <a:buNone/>
            </a:pPr>
            <a:r>
              <a:rPr lang="en-GB" dirty="0"/>
              <a:t>By looking at </a:t>
            </a:r>
            <a:r>
              <a:rPr lang="en-GB" dirty="0" err="1"/>
              <a:t>Braidotti</a:t>
            </a:r>
            <a:r>
              <a:rPr lang="en-GB" dirty="0"/>
              <a:t> (2013), </a:t>
            </a:r>
            <a:r>
              <a:rPr lang="en-GB" dirty="0" err="1"/>
              <a:t>Haraway</a:t>
            </a:r>
            <a:r>
              <a:rPr lang="en-GB" dirty="0"/>
              <a:t> (1985) and </a:t>
            </a:r>
            <a:r>
              <a:rPr lang="en-GB" dirty="0" err="1"/>
              <a:t>Hayles’s</a:t>
            </a:r>
            <a:r>
              <a:rPr lang="en-GB" dirty="0"/>
              <a:t> (1999) critical theory on </a:t>
            </a:r>
            <a:r>
              <a:rPr lang="en-GB" dirty="0" err="1"/>
              <a:t>posthumanism</a:t>
            </a:r>
            <a:r>
              <a:rPr lang="en-GB" dirty="0"/>
              <a:t>, they have similar intentions with different focus. Therefore, it could be suggested that we already are or have become post human</a:t>
            </a:r>
          </a:p>
          <a:p>
            <a:r>
              <a:rPr lang="en-GB" dirty="0" err="1"/>
              <a:t>Braidotti</a:t>
            </a:r>
            <a:r>
              <a:rPr lang="en-GB" dirty="0"/>
              <a:t> comments on the shift in thinking and concern about where we are and what we are part of = posthuman thinking</a:t>
            </a:r>
          </a:p>
          <a:p>
            <a:r>
              <a:rPr lang="en-GB" dirty="0" err="1"/>
              <a:t>Haraway’s</a:t>
            </a:r>
            <a:r>
              <a:rPr lang="en-GB" dirty="0"/>
              <a:t> Cyborg suggests that we have already become both organism and machine = posthuman thinking</a:t>
            </a:r>
          </a:p>
          <a:p>
            <a:r>
              <a:rPr lang="en-GB" dirty="0" err="1"/>
              <a:t>Hayles’s</a:t>
            </a:r>
            <a:r>
              <a:rPr lang="en-GB" dirty="0"/>
              <a:t> virtual era is where we reconsider our humanity with the aid of technology = posthuman thinking</a:t>
            </a:r>
          </a:p>
          <a:p>
            <a:pPr marL="0" indent="0">
              <a:buNone/>
            </a:pPr>
            <a:r>
              <a:rPr lang="en-GB" dirty="0"/>
              <a:t>Their theories demonstrate the fragility of the category of the human and suggest that much work and new ideas are needed within the field of anthropology to embrace our differences and relationships as well as rethinking human agency in the information age.</a:t>
            </a:r>
          </a:p>
        </p:txBody>
      </p:sp>
      <p:pic>
        <p:nvPicPr>
          <p:cNvPr id="8" name="Picture 2" descr="https://pbs.twimg.com/media/CekeFDLXEAEQGZ0.jpg">
            <a:extLst>
              <a:ext uri="{FF2B5EF4-FFF2-40B4-BE49-F238E27FC236}">
                <a16:creationId xmlns:a16="http://schemas.microsoft.com/office/drawing/2014/main" id="{C80C3532-8F44-4623-9016-E781B666265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44272" y="0"/>
            <a:ext cx="3456384"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8103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42B86-4EED-4A6B-9556-FC420910DE10}"/>
              </a:ext>
            </a:extLst>
          </p:cNvPr>
          <p:cNvSpPr>
            <a:spLocks noGrp="1"/>
          </p:cNvSpPr>
          <p:nvPr>
            <p:ph type="title"/>
          </p:nvPr>
        </p:nvSpPr>
        <p:spPr>
          <a:xfrm>
            <a:off x="1524000" y="457200"/>
            <a:ext cx="9144000" cy="523528"/>
          </a:xfrm>
        </p:spPr>
        <p:txBody>
          <a:bodyPr>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FA1404D0-51F5-482C-8E88-437A62F7B4DF}"/>
              </a:ext>
            </a:extLst>
          </p:cNvPr>
          <p:cNvSpPr>
            <a:spLocks noGrp="1"/>
          </p:cNvSpPr>
          <p:nvPr>
            <p:ph idx="1"/>
          </p:nvPr>
        </p:nvSpPr>
        <p:spPr>
          <a:xfrm>
            <a:off x="479376" y="980728"/>
            <a:ext cx="11233248" cy="5544616"/>
          </a:xfrm>
        </p:spPr>
        <p:txBody>
          <a:bodyPr>
            <a:normAutofit fontScale="77500" lnSpcReduction="20000"/>
          </a:bodyPr>
          <a:lstStyle/>
          <a:p>
            <a:pPr marL="0" indent="0">
              <a:buNone/>
            </a:pPr>
            <a:r>
              <a:rPr lang="en-GB" dirty="0"/>
              <a:t>Anon, 2017. Oxford dictionaries [online] Available from: </a:t>
            </a:r>
            <a:r>
              <a:rPr lang="en-GB" dirty="0">
                <a:hlinkClick r:id="rId2"/>
              </a:rPr>
              <a:t>https://en.oxforddictionaries.com/definition/posthumanism</a:t>
            </a:r>
            <a:r>
              <a:rPr lang="en-GB" dirty="0"/>
              <a:t> [Accessed December 8, 2017]</a:t>
            </a:r>
          </a:p>
          <a:p>
            <a:pPr marL="0" indent="0">
              <a:buNone/>
            </a:pPr>
            <a:r>
              <a:rPr lang="en-GB" dirty="0"/>
              <a:t>Bostrom N., 2008. </a:t>
            </a:r>
            <a:r>
              <a:rPr lang="en-GB" i="1" dirty="0"/>
              <a:t>Why I Want to be a Posthuman when I Grow Up</a:t>
            </a:r>
            <a:r>
              <a:rPr lang="en-GB" dirty="0"/>
              <a:t>. In: </a:t>
            </a:r>
            <a:r>
              <a:rPr lang="en-GB" dirty="0" err="1"/>
              <a:t>Gordijn</a:t>
            </a:r>
            <a:r>
              <a:rPr lang="en-GB" dirty="0"/>
              <a:t> B., Chadwick R. (</a:t>
            </a:r>
            <a:r>
              <a:rPr lang="en-GB" dirty="0" err="1"/>
              <a:t>eds</a:t>
            </a:r>
            <a:r>
              <a:rPr lang="en-GB" dirty="0"/>
              <a:t>) </a:t>
            </a:r>
            <a:r>
              <a:rPr lang="en-GB" i="1" dirty="0"/>
              <a:t>Medical Enhancement and </a:t>
            </a:r>
            <a:r>
              <a:rPr lang="en-GB" i="1" dirty="0" err="1"/>
              <a:t>Posthumanity</a:t>
            </a:r>
            <a:r>
              <a:rPr lang="en-GB" i="1" dirty="0"/>
              <a:t>. </a:t>
            </a:r>
            <a:r>
              <a:rPr lang="en-GB" dirty="0"/>
              <a:t>The International Library of Ethics, Law and Technology, </a:t>
            </a:r>
            <a:r>
              <a:rPr lang="en-GB" dirty="0" err="1"/>
              <a:t>vol</a:t>
            </a:r>
            <a:r>
              <a:rPr lang="en-GB" dirty="0"/>
              <a:t> 2. Available from: </a:t>
            </a:r>
            <a:r>
              <a:rPr lang="en-GB" dirty="0">
                <a:hlinkClick r:id="rId3"/>
              </a:rPr>
              <a:t>https://link.springer.com/chapter/10.1007/978-1-4020-8852-0_8#citeas</a:t>
            </a:r>
            <a:r>
              <a:rPr lang="en-GB" dirty="0"/>
              <a:t>  [Accessed December 8, 2017]</a:t>
            </a:r>
          </a:p>
          <a:p>
            <a:pPr marL="0" indent="0">
              <a:buNone/>
            </a:pPr>
            <a:r>
              <a:rPr lang="en-GB" dirty="0" err="1"/>
              <a:t>Braidotti</a:t>
            </a:r>
            <a:r>
              <a:rPr lang="en-GB" dirty="0"/>
              <a:t>, R., 2013. </a:t>
            </a:r>
            <a:r>
              <a:rPr lang="en-GB" i="1" dirty="0"/>
              <a:t>The Posthuman. Cambridge, Polity Press.</a:t>
            </a:r>
          </a:p>
          <a:p>
            <a:pPr marL="0" indent="0">
              <a:buNone/>
            </a:pPr>
            <a:r>
              <a:rPr lang="en-GB" i="1" dirty="0" err="1"/>
              <a:t>Braidotti</a:t>
            </a:r>
            <a:r>
              <a:rPr lang="en-GB" i="1" dirty="0"/>
              <a:t>, R., 2017.  ‘Posthuman, all too human’, video recording, YouTube, viewed  November 30, 2017,&lt; </a:t>
            </a:r>
            <a:r>
              <a:rPr lang="en-GB" i="1" dirty="0">
                <a:hlinkClick r:id="rId4"/>
              </a:rPr>
              <a:t>https://www.youtube.com/watch?v=JZ7GnwelrM0</a:t>
            </a:r>
            <a:r>
              <a:rPr lang="en-GB" i="1" dirty="0"/>
              <a:t> &gt;</a:t>
            </a:r>
          </a:p>
          <a:p>
            <a:pPr marL="0" indent="0">
              <a:buNone/>
            </a:pPr>
            <a:r>
              <a:rPr lang="en-GB" dirty="0"/>
              <a:t>Foucault, M., 1994. </a:t>
            </a:r>
            <a:r>
              <a:rPr lang="en-GB" i="1" dirty="0"/>
              <a:t>The order of things: an archaeology of the human sciences</a:t>
            </a:r>
            <a:r>
              <a:rPr lang="en-GB" dirty="0"/>
              <a:t>. New York, Vintage Books</a:t>
            </a:r>
            <a:endParaRPr lang="en-GB" i="1" dirty="0"/>
          </a:p>
          <a:p>
            <a:pPr marL="0" indent="0">
              <a:buNone/>
            </a:pPr>
            <a:r>
              <a:rPr lang="en-GB" i="1" dirty="0" err="1"/>
              <a:t>Gane</a:t>
            </a:r>
            <a:r>
              <a:rPr lang="en-GB" i="1" dirty="0"/>
              <a:t> ,N., 2006. When we have never been human, What is to be done? An interview with </a:t>
            </a:r>
            <a:r>
              <a:rPr lang="en-GB" i="1" dirty="0" err="1"/>
              <a:t>Haraway</a:t>
            </a:r>
            <a:r>
              <a:rPr lang="en-GB" i="1" dirty="0"/>
              <a:t>. </a:t>
            </a:r>
            <a:r>
              <a:rPr lang="en-GB" dirty="0"/>
              <a:t>Volume: 23 issue: 7-8, page(s): 135-158 Issue published: December 1, 2006 </a:t>
            </a:r>
            <a:r>
              <a:rPr lang="en-GB" dirty="0">
                <a:hlinkClick r:id="rId5"/>
              </a:rPr>
              <a:t>https://doi.org/10.1177/0263276406069228</a:t>
            </a:r>
            <a:endParaRPr lang="en-GB" dirty="0"/>
          </a:p>
          <a:p>
            <a:pPr marL="0" indent="0">
              <a:buNone/>
            </a:pPr>
            <a:r>
              <a:rPr lang="en-GB" dirty="0" err="1"/>
              <a:t>Haraway</a:t>
            </a:r>
            <a:r>
              <a:rPr lang="en-GB" dirty="0"/>
              <a:t>, D. J., 1985. "A Cyborg Manifesto: Science, Technology, and Socialist Feminism in the Late Twentieth Century," in</a:t>
            </a:r>
            <a:r>
              <a:rPr lang="en-GB" i="1" dirty="0"/>
              <a:t> Simians, Cyborgs and Women: The Reinvention of Nature</a:t>
            </a:r>
            <a:r>
              <a:rPr lang="en-GB" dirty="0"/>
              <a:t>, pp.149-181. New York, Routledge</a:t>
            </a:r>
          </a:p>
          <a:p>
            <a:pPr marL="0" indent="0">
              <a:buNone/>
            </a:pPr>
            <a:br>
              <a:rPr lang="en-GB" dirty="0"/>
            </a:br>
            <a:r>
              <a:rPr lang="en-GB" dirty="0" err="1"/>
              <a:t>Hayles</a:t>
            </a:r>
            <a:r>
              <a:rPr lang="en-GB" dirty="0"/>
              <a:t>, N, K. , 1999. </a:t>
            </a:r>
            <a:r>
              <a:rPr lang="en-GB" i="1" dirty="0"/>
              <a:t>How we became posthuman: virtual bodies in cybernetics, literature, and informatics</a:t>
            </a:r>
            <a:r>
              <a:rPr lang="en-GB" dirty="0"/>
              <a:t>. Chicago, Ill, University of Chicago Press</a:t>
            </a:r>
          </a:p>
          <a:p>
            <a:pPr marL="0" indent="0">
              <a:buNone/>
            </a:pPr>
            <a:r>
              <a:rPr lang="en-GB" dirty="0"/>
              <a:t>La Grandeur, K., 2014. </a:t>
            </a:r>
            <a:r>
              <a:rPr lang="en-GB" i="1" dirty="0"/>
              <a:t>What is the difference between </a:t>
            </a:r>
            <a:r>
              <a:rPr lang="en-GB" i="1" dirty="0" err="1"/>
              <a:t>Posthumanism</a:t>
            </a:r>
            <a:r>
              <a:rPr lang="en-GB" i="1" dirty="0"/>
              <a:t> and Transhumanism? </a:t>
            </a:r>
            <a:r>
              <a:rPr lang="en-GB" dirty="0"/>
              <a:t>[online] Available from: </a:t>
            </a:r>
            <a:r>
              <a:rPr lang="en-GB" dirty="0">
                <a:hlinkClick r:id="rId6"/>
              </a:rPr>
              <a:t>https://ieet.org/index.php/IEET2/more/lagrandeur20140729</a:t>
            </a:r>
            <a:r>
              <a:rPr lang="en-GB" dirty="0"/>
              <a:t> [Accessed December 6, 2017]</a:t>
            </a:r>
          </a:p>
          <a:p>
            <a:pPr marL="0" indent="0">
              <a:buNone/>
            </a:pPr>
            <a:r>
              <a:rPr lang="en-GB" dirty="0"/>
              <a:t>Wolfe, C.,  2010. </a:t>
            </a:r>
            <a:r>
              <a:rPr lang="en-GB" i="1" dirty="0"/>
              <a:t>What is </a:t>
            </a:r>
            <a:r>
              <a:rPr lang="en-GB" i="1" dirty="0" err="1"/>
              <a:t>Posthumanism</a:t>
            </a:r>
            <a:r>
              <a:rPr lang="en-GB" i="1" dirty="0"/>
              <a:t>?. </a:t>
            </a:r>
            <a:r>
              <a:rPr lang="en-GB" dirty="0"/>
              <a:t>Minneapolis, The University of Minnesota Press.</a:t>
            </a:r>
          </a:p>
          <a:p>
            <a:endParaRPr lang="en-GB" dirty="0"/>
          </a:p>
        </p:txBody>
      </p:sp>
    </p:spTree>
    <p:extLst>
      <p:ext uri="{BB962C8B-B14F-4D97-AF65-F5344CB8AC3E}">
        <p14:creationId xmlns:p14="http://schemas.microsoft.com/office/powerpoint/2010/main" val="51633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Image references</a:t>
            </a:r>
            <a:endParaRPr dirty="0"/>
          </a:p>
        </p:txBody>
      </p:sp>
      <p:sp>
        <p:nvSpPr>
          <p:cNvPr id="4" name="Content Placeholder 3">
            <a:extLst>
              <a:ext uri="{FF2B5EF4-FFF2-40B4-BE49-F238E27FC236}">
                <a16:creationId xmlns:a16="http://schemas.microsoft.com/office/drawing/2014/main" id="{ECCE50D8-3B68-49DE-9C26-041333BAD524}"/>
              </a:ext>
            </a:extLst>
          </p:cNvPr>
          <p:cNvSpPr>
            <a:spLocks noGrp="1"/>
          </p:cNvSpPr>
          <p:nvPr>
            <p:ph idx="1"/>
          </p:nvPr>
        </p:nvSpPr>
        <p:spPr/>
        <p:txBody>
          <a:bodyPr>
            <a:normAutofit fontScale="92500" lnSpcReduction="10000"/>
          </a:bodyPr>
          <a:lstStyle/>
          <a:p>
            <a:r>
              <a:rPr lang="en-GB" dirty="0">
                <a:hlinkClick r:id="rId2"/>
              </a:rPr>
              <a:t>http://feminismo.org.br/web/wp-content/uploads/2014/09/img_ciborgues.jpg</a:t>
            </a:r>
            <a:endParaRPr lang="en-GB" dirty="0"/>
          </a:p>
          <a:p>
            <a:r>
              <a:rPr lang="en-GB" dirty="0">
                <a:hlinkClick r:id="rId3"/>
              </a:rPr>
              <a:t>http://serendip.brynmawr.edu/exchange/files/authors/faculty/39/ecology/envjustice.jpg</a:t>
            </a:r>
            <a:r>
              <a:rPr lang="en-GB" dirty="0"/>
              <a:t> </a:t>
            </a:r>
          </a:p>
          <a:p>
            <a:r>
              <a:rPr lang="en-GB" dirty="0">
                <a:hlinkClick r:id="rId4"/>
              </a:rPr>
              <a:t>https://imagesvc.timeincapp.com/v3/mm/image?url=https%3A%2F%2Ftimedotcom.files.wordpress.com%2F2016%2F06%2Fdolly.jpeg&amp;w=700&amp;q=85</a:t>
            </a:r>
            <a:r>
              <a:rPr lang="en-GB" dirty="0"/>
              <a:t> </a:t>
            </a:r>
          </a:p>
          <a:p>
            <a:r>
              <a:rPr lang="en-GB" dirty="0">
                <a:hlinkClick r:id="rId5"/>
              </a:rPr>
              <a:t>http://i.dailymail.co.uk/i/pix/2014/02/18/article-0-065A4CA3000005DC-97_634x607.jpg</a:t>
            </a:r>
            <a:r>
              <a:rPr lang="en-GB" dirty="0"/>
              <a:t> </a:t>
            </a:r>
          </a:p>
          <a:p>
            <a:r>
              <a:rPr lang="en-GB" dirty="0">
                <a:hlinkClick r:id="rId6"/>
              </a:rPr>
              <a:t>https://moroccospu.files.wordpress.com/2015/09/image4.jpg</a:t>
            </a:r>
            <a:endParaRPr lang="en-GB" dirty="0"/>
          </a:p>
          <a:p>
            <a:r>
              <a:rPr lang="en-GB" dirty="0">
                <a:hlinkClick r:id="rId7"/>
              </a:rPr>
              <a:t>https://www.uu.nl/sites/default/files/styles/image_770x510/public/gw_hum_new-materialism_770x510.jpg?itok=WfSB5yCU&amp;timestamp=1435319166</a:t>
            </a:r>
            <a:endParaRPr lang="en-GB" dirty="0"/>
          </a:p>
          <a:p>
            <a:r>
              <a:rPr lang="en-GB" dirty="0">
                <a:hlinkClick r:id="rId8"/>
              </a:rPr>
              <a:t>http://www.bioethics.com/wp-content/uploads/2014/03/transhumanism.jpg</a:t>
            </a:r>
            <a:endParaRPr lang="en-GB" dirty="0"/>
          </a:p>
          <a:p>
            <a:r>
              <a:rPr lang="en-GB" dirty="0">
                <a:hlinkClick r:id="rId9"/>
              </a:rPr>
              <a:t>https://embodyogablog.files.wordpress.com/2016/07/alex-grey2.jpg?w=241&amp;h=441</a:t>
            </a:r>
            <a:r>
              <a:rPr lang="en-GB" dirty="0"/>
              <a: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444435236"/>
      </p:ext>
    </p:extLst>
  </p:cSld>
  <p:clrMapOvr>
    <a:masterClrMapping/>
  </p:clrMapOvr>
</p:sld>
</file>

<file path=ppt/theme/theme1.xml><?xml version="1.0" encoding="utf-8"?>
<a:theme xmlns:a="http://schemas.openxmlformats.org/drawingml/2006/main" name="Tech Computer 16x9">
  <a:themeElements>
    <a:clrScheme name="TechComputer">
      <a:dk1>
        <a:srgbClr val="000000"/>
      </a:dk1>
      <a:lt1>
        <a:sysClr val="window" lastClr="FFFFFF"/>
      </a:lt1>
      <a:dk2>
        <a:srgbClr val="4D4D4D"/>
      </a:dk2>
      <a:lt2>
        <a:srgbClr val="DDDDDD"/>
      </a:lt2>
      <a:accent1>
        <a:srgbClr val="92D050"/>
      </a:accent1>
      <a:accent2>
        <a:srgbClr val="F7C331"/>
      </a:accent2>
      <a:accent3>
        <a:srgbClr val="47B8C7"/>
      </a:accent3>
      <a:accent4>
        <a:srgbClr val="B074BA"/>
      </a:accent4>
      <a:accent5>
        <a:srgbClr val="F34D47"/>
      </a:accent5>
      <a:accent6>
        <a:srgbClr val="FA8F30"/>
      </a:accent6>
      <a:hlink>
        <a:srgbClr val="47B8C7"/>
      </a:hlink>
      <a:folHlink>
        <a:srgbClr val="969696"/>
      </a:folHlink>
    </a:clrScheme>
    <a:fontScheme name="Consolas-Candara">
      <a:majorFont>
        <a:latin typeface="Consolas"/>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901026.potx" id="{468775DC-C458-452B-B494-CBFA066AAFA0}" vid="{10EEBE7C-0769-4F35-B6EB-5940E3BEB5F4}"/>
    </a:ext>
  </a:extLst>
</a:theme>
</file>

<file path=ppt/theme/theme2.xml><?xml version="1.0" encoding="utf-8"?>
<a:theme xmlns:a="http://schemas.openxmlformats.org/drawingml/2006/main" name="Office Theme">
  <a:themeElements>
    <a:clrScheme name="TechComputer">
      <a:dk1>
        <a:srgbClr val="000000"/>
      </a:dk1>
      <a:lt1>
        <a:sysClr val="window" lastClr="FFFFFF"/>
      </a:lt1>
      <a:dk2>
        <a:srgbClr val="4D4D4D"/>
      </a:dk2>
      <a:lt2>
        <a:srgbClr val="DDDDDD"/>
      </a:lt2>
      <a:accent1>
        <a:srgbClr val="92D050"/>
      </a:accent1>
      <a:accent2>
        <a:srgbClr val="F7C331"/>
      </a:accent2>
      <a:accent3>
        <a:srgbClr val="47B8C7"/>
      </a:accent3>
      <a:accent4>
        <a:srgbClr val="B074BA"/>
      </a:accent4>
      <a:accent5>
        <a:srgbClr val="F34D47"/>
      </a:accent5>
      <a:accent6>
        <a:srgbClr val="FA8F30"/>
      </a:accent6>
      <a:hlink>
        <a:srgbClr val="47B8C7"/>
      </a:hlink>
      <a:folHlink>
        <a:srgbClr val="969696"/>
      </a:folHlink>
    </a:clrScheme>
    <a:fontScheme name="Consolas-Candara">
      <a:majorFont>
        <a:latin typeface="Consolas"/>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TechComputer">
      <a:dk1>
        <a:srgbClr val="000000"/>
      </a:dk1>
      <a:lt1>
        <a:sysClr val="window" lastClr="FFFFFF"/>
      </a:lt1>
      <a:dk2>
        <a:srgbClr val="4D4D4D"/>
      </a:dk2>
      <a:lt2>
        <a:srgbClr val="DDDDDD"/>
      </a:lt2>
      <a:accent1>
        <a:srgbClr val="92D050"/>
      </a:accent1>
      <a:accent2>
        <a:srgbClr val="F7C331"/>
      </a:accent2>
      <a:accent3>
        <a:srgbClr val="47B8C7"/>
      </a:accent3>
      <a:accent4>
        <a:srgbClr val="B074BA"/>
      </a:accent4>
      <a:accent5>
        <a:srgbClr val="F34D47"/>
      </a:accent5>
      <a:accent6>
        <a:srgbClr val="FA8F30"/>
      </a:accent6>
      <a:hlink>
        <a:srgbClr val="47B8C7"/>
      </a:hlink>
      <a:folHlink>
        <a:srgbClr val="969696"/>
      </a:folHlink>
    </a:clrScheme>
    <a:fontScheme name="Consolas-Candara">
      <a:majorFont>
        <a:latin typeface="Consolas"/>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1566889</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2012-05-23T08:44:00+00:00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TP102901017</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836753</LocLastLocAttemptVersionLookup>
    <IsSearchable xmlns="4873beb7-5857-4685-be1f-d57550cc96cc">true</IsSearchable>
    <TemplateTemplateType xmlns="4873beb7-5857-4685-be1f-d57550cc96cc">PowerPoint Design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REDMOND\v-anij</DisplayName>
        <AccountId>2469</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04098515-0C12-46CF-BC7C-69B4A13CD5FA}">
  <ds:schemaRefs>
    <ds:schemaRef ds:uri="http://purl.org/dc/terms/"/>
    <ds:schemaRef ds:uri="http://schemas.microsoft.com/office/2006/documentManagement/types"/>
    <ds:schemaRef ds:uri="4873beb7-5857-4685-be1f-d57550cc96cc"/>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0B5C6E15-39DC-470B-9445-F754B94580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46CFF6F-D9AA-4BC0-911A-0A135677191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Business technology circuit board design presentation (widescreen)</Template>
  <TotalTime>784</TotalTime>
  <Words>1328</Words>
  <Application>Microsoft Office PowerPoint</Application>
  <PresentationFormat>Widescreen</PresentationFormat>
  <Paragraphs>135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Candara</vt:lpstr>
      <vt:lpstr>Consolas</vt:lpstr>
      <vt:lpstr>Tech Computer 16x9</vt:lpstr>
      <vt:lpstr>Posthumanism</vt:lpstr>
      <vt:lpstr>Definitions</vt:lpstr>
      <vt:lpstr>Humanism</vt:lpstr>
      <vt:lpstr>Post humanism. A response to humanism?</vt:lpstr>
      <vt:lpstr>    Rosi Braidotti’s Posthuman  (Lecture: Posthuman, all too human, 2017)</vt:lpstr>
      <vt:lpstr>Donna Haraway’s Cyborg (1985)</vt:lpstr>
      <vt:lpstr>The Cyborg continued</vt:lpstr>
      <vt:lpstr>The Cyborg continued</vt:lpstr>
      <vt:lpstr>The influence of Transhumanism</vt:lpstr>
      <vt:lpstr>Transhumanism or Posthumanism  </vt:lpstr>
      <vt:lpstr>Katherine Hayles’s Posthuman (1999)</vt:lpstr>
      <vt:lpstr>What are we in the process of becoming?</vt:lpstr>
      <vt:lpstr>References</vt:lpstr>
      <vt:lpstr>Image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Transhumanism</dc:title>
  <dc:creator>jamie evans</dc:creator>
  <cp:lastModifiedBy>jamie evans</cp:lastModifiedBy>
  <cp:revision>98</cp:revision>
  <dcterms:created xsi:type="dcterms:W3CDTF">2017-11-27T17:53:28Z</dcterms:created>
  <dcterms:modified xsi:type="dcterms:W3CDTF">2017-12-12T13:17:04Z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