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6" r:id="rId2"/>
    <p:sldId id="257" r:id="rId3"/>
    <p:sldId id="268" r:id="rId4"/>
    <p:sldId id="269" r:id="rId5"/>
    <p:sldId id="262" r:id="rId6"/>
    <p:sldId id="267" r:id="rId7"/>
    <p:sldId id="263" r:id="rId8"/>
    <p:sldId id="266" r:id="rId9"/>
    <p:sldId id="264" r:id="rId10"/>
    <p:sldId id="265" r:id="rId11"/>
    <p:sldId id="258" r:id="rId12"/>
    <p:sldId id="261"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rian Anghel" initials="AA" lastIdx="1" clrIdx="0">
    <p:extLst>
      <p:ext uri="{19B8F6BF-5375-455C-9EA6-DF929625EA0E}">
        <p15:presenceInfo xmlns:p15="http://schemas.microsoft.com/office/powerpoint/2012/main" userId="3041a91a87917e0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98" d="100"/>
          <a:sy n="98" d="100"/>
        </p:scale>
        <p:origin x="30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1-06T23:44:33.132"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E84583-9DAB-4131-9F02-2413D1E047EC}" type="doc">
      <dgm:prSet loTypeId="urn:microsoft.com/office/officeart/2005/8/layout/hierarchy1" loCatId="hierarchy" qsTypeId="urn:microsoft.com/office/officeart/2005/8/quickstyle/simple4" qsCatId="simple" csTypeId="urn:microsoft.com/office/officeart/2005/8/colors/accent0_1" csCatId="mainScheme"/>
      <dgm:spPr/>
      <dgm:t>
        <a:bodyPr/>
        <a:lstStyle/>
        <a:p>
          <a:endParaRPr lang="en-US"/>
        </a:p>
      </dgm:t>
    </dgm:pt>
    <dgm:pt modelId="{EA6A8EFF-6EA9-4CFA-83CC-1592FCAA93A4}">
      <dgm:prSet/>
      <dgm:spPr/>
      <dgm:t>
        <a:bodyPr/>
        <a:lstStyle/>
        <a:p>
          <a:r>
            <a:rPr lang="en-GB"/>
            <a:t>2013: Ovicom has been setup as a limited company</a:t>
          </a:r>
          <a:endParaRPr lang="en-US"/>
        </a:p>
      </dgm:t>
    </dgm:pt>
    <dgm:pt modelId="{5BA502AF-F27C-425F-97B7-EF44B077BFBA}" type="parTrans" cxnId="{A9AF3EF3-80E4-47A6-9990-F6B383BD6D69}">
      <dgm:prSet/>
      <dgm:spPr/>
      <dgm:t>
        <a:bodyPr/>
        <a:lstStyle/>
        <a:p>
          <a:endParaRPr lang="en-US"/>
        </a:p>
      </dgm:t>
    </dgm:pt>
    <dgm:pt modelId="{9CEA8497-D348-4144-8A91-F5B17E36C0F5}" type="sibTrans" cxnId="{A9AF3EF3-80E4-47A6-9990-F6B383BD6D69}">
      <dgm:prSet/>
      <dgm:spPr/>
      <dgm:t>
        <a:bodyPr/>
        <a:lstStyle/>
        <a:p>
          <a:endParaRPr lang="en-US"/>
        </a:p>
      </dgm:t>
    </dgm:pt>
    <dgm:pt modelId="{68BF1D4D-4D01-4144-B76C-1A5A5813C8BB}">
      <dgm:prSet/>
      <dgm:spPr/>
      <dgm:t>
        <a:bodyPr/>
        <a:lstStyle/>
        <a:p>
          <a:r>
            <a:rPr lang="en-GB" dirty="0"/>
            <a:t>2016: creates and registers the </a:t>
          </a:r>
          <a:r>
            <a:rPr lang="en-GB" dirty="0" err="1"/>
            <a:t>iTHOR</a:t>
          </a:r>
          <a:r>
            <a:rPr lang="en-GB" dirty="0"/>
            <a:t> trademark</a:t>
          </a:r>
          <a:endParaRPr lang="en-US" dirty="0"/>
        </a:p>
      </dgm:t>
    </dgm:pt>
    <dgm:pt modelId="{656910CA-C906-407C-ABC7-D6914F510C21}" type="parTrans" cxnId="{45F6D7BC-FB6F-44FE-9847-23EE37BF4EC1}">
      <dgm:prSet/>
      <dgm:spPr/>
      <dgm:t>
        <a:bodyPr/>
        <a:lstStyle/>
        <a:p>
          <a:endParaRPr lang="en-US"/>
        </a:p>
      </dgm:t>
    </dgm:pt>
    <dgm:pt modelId="{58DC33D4-2B65-40DD-A06E-B926BB87B8D1}" type="sibTrans" cxnId="{45F6D7BC-FB6F-44FE-9847-23EE37BF4EC1}">
      <dgm:prSet/>
      <dgm:spPr/>
      <dgm:t>
        <a:bodyPr/>
        <a:lstStyle/>
        <a:p>
          <a:endParaRPr lang="en-US"/>
        </a:p>
      </dgm:t>
    </dgm:pt>
    <dgm:pt modelId="{7B19BDF5-8421-455D-8F94-0ABD281693DD}">
      <dgm:prSet/>
      <dgm:spPr/>
      <dgm:t>
        <a:bodyPr/>
        <a:lstStyle/>
        <a:p>
          <a:r>
            <a:rPr lang="en-GB"/>
            <a:t>2017: launches its first innovative product on the market: Knee Brace that offers added comfort and quality in supporting the activities of those suffering from knee disorders</a:t>
          </a:r>
          <a:endParaRPr lang="en-US"/>
        </a:p>
      </dgm:t>
    </dgm:pt>
    <dgm:pt modelId="{B4293A94-786F-4240-A096-B3E07CD71CE1}" type="parTrans" cxnId="{685E418F-95C2-40E5-A02B-419291447D24}">
      <dgm:prSet/>
      <dgm:spPr/>
      <dgm:t>
        <a:bodyPr/>
        <a:lstStyle/>
        <a:p>
          <a:endParaRPr lang="en-US"/>
        </a:p>
      </dgm:t>
    </dgm:pt>
    <dgm:pt modelId="{3BC5C845-ABD6-4E9E-87A8-BD9FA2DF3CA2}" type="sibTrans" cxnId="{685E418F-95C2-40E5-A02B-419291447D24}">
      <dgm:prSet/>
      <dgm:spPr/>
      <dgm:t>
        <a:bodyPr/>
        <a:lstStyle/>
        <a:p>
          <a:endParaRPr lang="en-US"/>
        </a:p>
      </dgm:t>
    </dgm:pt>
    <dgm:pt modelId="{DC2C4B92-49D8-4919-B98B-96625C1A1A4F}">
      <dgm:prSet/>
      <dgm:spPr/>
      <dgm:t>
        <a:bodyPr/>
        <a:lstStyle/>
        <a:p>
          <a:r>
            <a:rPr lang="en-GB"/>
            <a:t>2017: Knee Brace starts to sell on online channel (Amazon, eBay, ithor.co.uk)</a:t>
          </a:r>
          <a:endParaRPr lang="en-US"/>
        </a:p>
      </dgm:t>
    </dgm:pt>
    <dgm:pt modelId="{5B9F1BC8-1432-4FE6-B46B-7DBD913C0172}" type="parTrans" cxnId="{4E523AED-6335-4062-9C13-2E2057F285A5}">
      <dgm:prSet/>
      <dgm:spPr/>
      <dgm:t>
        <a:bodyPr/>
        <a:lstStyle/>
        <a:p>
          <a:endParaRPr lang="en-US"/>
        </a:p>
      </dgm:t>
    </dgm:pt>
    <dgm:pt modelId="{4C563D1B-A3E7-445F-86B3-F324177F35DB}" type="sibTrans" cxnId="{4E523AED-6335-4062-9C13-2E2057F285A5}">
      <dgm:prSet/>
      <dgm:spPr/>
      <dgm:t>
        <a:bodyPr/>
        <a:lstStyle/>
        <a:p>
          <a:endParaRPr lang="en-US"/>
        </a:p>
      </dgm:t>
    </dgm:pt>
    <dgm:pt modelId="{1EE05E2D-44C3-4D02-BC08-12E34351BB00}" type="pres">
      <dgm:prSet presAssocID="{B7E84583-9DAB-4131-9F02-2413D1E047EC}" presName="hierChild1" presStyleCnt="0">
        <dgm:presLayoutVars>
          <dgm:chPref val="1"/>
          <dgm:dir/>
          <dgm:animOne val="branch"/>
          <dgm:animLvl val="lvl"/>
          <dgm:resizeHandles/>
        </dgm:presLayoutVars>
      </dgm:prSet>
      <dgm:spPr/>
    </dgm:pt>
    <dgm:pt modelId="{8BD97744-68BB-4F70-A256-3EA97DD8493B}" type="pres">
      <dgm:prSet presAssocID="{EA6A8EFF-6EA9-4CFA-83CC-1592FCAA93A4}" presName="hierRoot1" presStyleCnt="0"/>
      <dgm:spPr/>
    </dgm:pt>
    <dgm:pt modelId="{2960E3BE-82D3-4F84-9B5E-91EC12F50FBA}" type="pres">
      <dgm:prSet presAssocID="{EA6A8EFF-6EA9-4CFA-83CC-1592FCAA93A4}" presName="composite" presStyleCnt="0"/>
      <dgm:spPr/>
    </dgm:pt>
    <dgm:pt modelId="{22358926-0AE9-46F4-A207-0D962B5DFB74}" type="pres">
      <dgm:prSet presAssocID="{EA6A8EFF-6EA9-4CFA-83CC-1592FCAA93A4}" presName="background" presStyleLbl="node0" presStyleIdx="0" presStyleCnt="4"/>
      <dgm:spPr/>
    </dgm:pt>
    <dgm:pt modelId="{93B5EBE2-5968-46B6-BF38-BFF0DF2E7974}" type="pres">
      <dgm:prSet presAssocID="{EA6A8EFF-6EA9-4CFA-83CC-1592FCAA93A4}" presName="text" presStyleLbl="fgAcc0" presStyleIdx="0" presStyleCnt="4">
        <dgm:presLayoutVars>
          <dgm:chPref val="3"/>
        </dgm:presLayoutVars>
      </dgm:prSet>
      <dgm:spPr/>
    </dgm:pt>
    <dgm:pt modelId="{AD359F82-5044-4421-BB45-212FF14093DA}" type="pres">
      <dgm:prSet presAssocID="{EA6A8EFF-6EA9-4CFA-83CC-1592FCAA93A4}" presName="hierChild2" presStyleCnt="0"/>
      <dgm:spPr/>
    </dgm:pt>
    <dgm:pt modelId="{3C091D3B-5AAC-4164-8B94-DF07FF43F8B0}" type="pres">
      <dgm:prSet presAssocID="{68BF1D4D-4D01-4144-B76C-1A5A5813C8BB}" presName="hierRoot1" presStyleCnt="0"/>
      <dgm:spPr/>
    </dgm:pt>
    <dgm:pt modelId="{A6643A80-1ED4-4BFB-8D76-8145CF93500E}" type="pres">
      <dgm:prSet presAssocID="{68BF1D4D-4D01-4144-B76C-1A5A5813C8BB}" presName="composite" presStyleCnt="0"/>
      <dgm:spPr/>
    </dgm:pt>
    <dgm:pt modelId="{BF3F440F-17C5-4B31-8A26-300030BF4E51}" type="pres">
      <dgm:prSet presAssocID="{68BF1D4D-4D01-4144-B76C-1A5A5813C8BB}" presName="background" presStyleLbl="node0" presStyleIdx="1" presStyleCnt="4"/>
      <dgm:spPr/>
    </dgm:pt>
    <dgm:pt modelId="{D08C1088-9F59-492A-8D43-6032577DD79E}" type="pres">
      <dgm:prSet presAssocID="{68BF1D4D-4D01-4144-B76C-1A5A5813C8BB}" presName="text" presStyleLbl="fgAcc0" presStyleIdx="1" presStyleCnt="4">
        <dgm:presLayoutVars>
          <dgm:chPref val="3"/>
        </dgm:presLayoutVars>
      </dgm:prSet>
      <dgm:spPr/>
    </dgm:pt>
    <dgm:pt modelId="{5EFE4633-B4E5-4DD1-9282-39F6D9B5CD27}" type="pres">
      <dgm:prSet presAssocID="{68BF1D4D-4D01-4144-B76C-1A5A5813C8BB}" presName="hierChild2" presStyleCnt="0"/>
      <dgm:spPr/>
    </dgm:pt>
    <dgm:pt modelId="{DE3C6F4F-1175-423C-88CC-10C80ED760DB}" type="pres">
      <dgm:prSet presAssocID="{7B19BDF5-8421-455D-8F94-0ABD281693DD}" presName="hierRoot1" presStyleCnt="0"/>
      <dgm:spPr/>
    </dgm:pt>
    <dgm:pt modelId="{08A0CF1F-76A6-4605-BA1D-2D443D69D992}" type="pres">
      <dgm:prSet presAssocID="{7B19BDF5-8421-455D-8F94-0ABD281693DD}" presName="composite" presStyleCnt="0"/>
      <dgm:spPr/>
    </dgm:pt>
    <dgm:pt modelId="{7FD1550E-41B4-4CC5-B4A0-7E71E545E8E4}" type="pres">
      <dgm:prSet presAssocID="{7B19BDF5-8421-455D-8F94-0ABD281693DD}" presName="background" presStyleLbl="node0" presStyleIdx="2" presStyleCnt="4"/>
      <dgm:spPr/>
    </dgm:pt>
    <dgm:pt modelId="{1179BA5E-4005-417C-8FA7-27E016A5010C}" type="pres">
      <dgm:prSet presAssocID="{7B19BDF5-8421-455D-8F94-0ABD281693DD}" presName="text" presStyleLbl="fgAcc0" presStyleIdx="2" presStyleCnt="4">
        <dgm:presLayoutVars>
          <dgm:chPref val="3"/>
        </dgm:presLayoutVars>
      </dgm:prSet>
      <dgm:spPr/>
    </dgm:pt>
    <dgm:pt modelId="{6CAB5A13-1CA6-4666-A22F-E5FCF7C28826}" type="pres">
      <dgm:prSet presAssocID="{7B19BDF5-8421-455D-8F94-0ABD281693DD}" presName="hierChild2" presStyleCnt="0"/>
      <dgm:spPr/>
    </dgm:pt>
    <dgm:pt modelId="{4F59176F-1E17-48E9-B384-2CBF8297F7F3}" type="pres">
      <dgm:prSet presAssocID="{DC2C4B92-49D8-4919-B98B-96625C1A1A4F}" presName="hierRoot1" presStyleCnt="0"/>
      <dgm:spPr/>
    </dgm:pt>
    <dgm:pt modelId="{558F0DCF-D02C-4C65-8535-98A0C4E7EE59}" type="pres">
      <dgm:prSet presAssocID="{DC2C4B92-49D8-4919-B98B-96625C1A1A4F}" presName="composite" presStyleCnt="0"/>
      <dgm:spPr/>
    </dgm:pt>
    <dgm:pt modelId="{01BAC749-A5F2-4C6D-817F-39E6C1929BF5}" type="pres">
      <dgm:prSet presAssocID="{DC2C4B92-49D8-4919-B98B-96625C1A1A4F}" presName="background" presStyleLbl="node0" presStyleIdx="3" presStyleCnt="4"/>
      <dgm:spPr/>
    </dgm:pt>
    <dgm:pt modelId="{DA13979A-341E-4841-9F28-7C81FF70EB4D}" type="pres">
      <dgm:prSet presAssocID="{DC2C4B92-49D8-4919-B98B-96625C1A1A4F}" presName="text" presStyleLbl="fgAcc0" presStyleIdx="3" presStyleCnt="4">
        <dgm:presLayoutVars>
          <dgm:chPref val="3"/>
        </dgm:presLayoutVars>
      </dgm:prSet>
      <dgm:spPr/>
    </dgm:pt>
    <dgm:pt modelId="{AE3768A5-7A5F-4747-A0D6-10683958B9D8}" type="pres">
      <dgm:prSet presAssocID="{DC2C4B92-49D8-4919-B98B-96625C1A1A4F}" presName="hierChild2" presStyleCnt="0"/>
      <dgm:spPr/>
    </dgm:pt>
  </dgm:ptLst>
  <dgm:cxnLst>
    <dgm:cxn modelId="{F62F7F29-6175-4D16-91D9-7B64B0E795F6}" type="presOf" srcId="{7B19BDF5-8421-455D-8F94-0ABD281693DD}" destId="{1179BA5E-4005-417C-8FA7-27E016A5010C}" srcOrd="0" destOrd="0" presId="urn:microsoft.com/office/officeart/2005/8/layout/hierarchy1"/>
    <dgm:cxn modelId="{28336560-6407-41A8-A7A4-5884DD02EA93}" type="presOf" srcId="{B7E84583-9DAB-4131-9F02-2413D1E047EC}" destId="{1EE05E2D-44C3-4D02-BC08-12E34351BB00}" srcOrd="0" destOrd="0" presId="urn:microsoft.com/office/officeart/2005/8/layout/hierarchy1"/>
    <dgm:cxn modelId="{685E418F-95C2-40E5-A02B-419291447D24}" srcId="{B7E84583-9DAB-4131-9F02-2413D1E047EC}" destId="{7B19BDF5-8421-455D-8F94-0ABD281693DD}" srcOrd="2" destOrd="0" parTransId="{B4293A94-786F-4240-A096-B3E07CD71CE1}" sibTransId="{3BC5C845-ABD6-4E9E-87A8-BD9FA2DF3CA2}"/>
    <dgm:cxn modelId="{25DFB89B-8BBA-44B2-BB22-98FDB2AE14DC}" type="presOf" srcId="{68BF1D4D-4D01-4144-B76C-1A5A5813C8BB}" destId="{D08C1088-9F59-492A-8D43-6032577DD79E}" srcOrd="0" destOrd="0" presId="urn:microsoft.com/office/officeart/2005/8/layout/hierarchy1"/>
    <dgm:cxn modelId="{45F6D7BC-FB6F-44FE-9847-23EE37BF4EC1}" srcId="{B7E84583-9DAB-4131-9F02-2413D1E047EC}" destId="{68BF1D4D-4D01-4144-B76C-1A5A5813C8BB}" srcOrd="1" destOrd="0" parTransId="{656910CA-C906-407C-ABC7-D6914F510C21}" sibTransId="{58DC33D4-2B65-40DD-A06E-B926BB87B8D1}"/>
    <dgm:cxn modelId="{8384D7C4-588E-4FDF-86FD-DD6C41981AC8}" type="presOf" srcId="{EA6A8EFF-6EA9-4CFA-83CC-1592FCAA93A4}" destId="{93B5EBE2-5968-46B6-BF38-BFF0DF2E7974}" srcOrd="0" destOrd="0" presId="urn:microsoft.com/office/officeart/2005/8/layout/hierarchy1"/>
    <dgm:cxn modelId="{07CE61E1-9918-4E87-A1CB-A10ABEDF86A4}" type="presOf" srcId="{DC2C4B92-49D8-4919-B98B-96625C1A1A4F}" destId="{DA13979A-341E-4841-9F28-7C81FF70EB4D}" srcOrd="0" destOrd="0" presId="urn:microsoft.com/office/officeart/2005/8/layout/hierarchy1"/>
    <dgm:cxn modelId="{4E523AED-6335-4062-9C13-2E2057F285A5}" srcId="{B7E84583-9DAB-4131-9F02-2413D1E047EC}" destId="{DC2C4B92-49D8-4919-B98B-96625C1A1A4F}" srcOrd="3" destOrd="0" parTransId="{5B9F1BC8-1432-4FE6-B46B-7DBD913C0172}" sibTransId="{4C563D1B-A3E7-445F-86B3-F324177F35DB}"/>
    <dgm:cxn modelId="{A9AF3EF3-80E4-47A6-9990-F6B383BD6D69}" srcId="{B7E84583-9DAB-4131-9F02-2413D1E047EC}" destId="{EA6A8EFF-6EA9-4CFA-83CC-1592FCAA93A4}" srcOrd="0" destOrd="0" parTransId="{5BA502AF-F27C-425F-97B7-EF44B077BFBA}" sibTransId="{9CEA8497-D348-4144-8A91-F5B17E36C0F5}"/>
    <dgm:cxn modelId="{8BB501C9-031E-4554-AB89-03256B680F45}" type="presParOf" srcId="{1EE05E2D-44C3-4D02-BC08-12E34351BB00}" destId="{8BD97744-68BB-4F70-A256-3EA97DD8493B}" srcOrd="0" destOrd="0" presId="urn:microsoft.com/office/officeart/2005/8/layout/hierarchy1"/>
    <dgm:cxn modelId="{01A8935A-F21F-47C1-A54B-3CF735531814}" type="presParOf" srcId="{8BD97744-68BB-4F70-A256-3EA97DD8493B}" destId="{2960E3BE-82D3-4F84-9B5E-91EC12F50FBA}" srcOrd="0" destOrd="0" presId="urn:microsoft.com/office/officeart/2005/8/layout/hierarchy1"/>
    <dgm:cxn modelId="{AACC465C-83C5-4521-99C8-4A29B4C8C96E}" type="presParOf" srcId="{2960E3BE-82D3-4F84-9B5E-91EC12F50FBA}" destId="{22358926-0AE9-46F4-A207-0D962B5DFB74}" srcOrd="0" destOrd="0" presId="urn:microsoft.com/office/officeart/2005/8/layout/hierarchy1"/>
    <dgm:cxn modelId="{2F160668-9D5E-41FB-96A1-A3DD6D003C6B}" type="presParOf" srcId="{2960E3BE-82D3-4F84-9B5E-91EC12F50FBA}" destId="{93B5EBE2-5968-46B6-BF38-BFF0DF2E7974}" srcOrd="1" destOrd="0" presId="urn:microsoft.com/office/officeart/2005/8/layout/hierarchy1"/>
    <dgm:cxn modelId="{FF9383EB-35A3-4085-A8FA-6624BCE1AFBD}" type="presParOf" srcId="{8BD97744-68BB-4F70-A256-3EA97DD8493B}" destId="{AD359F82-5044-4421-BB45-212FF14093DA}" srcOrd="1" destOrd="0" presId="urn:microsoft.com/office/officeart/2005/8/layout/hierarchy1"/>
    <dgm:cxn modelId="{9761657A-249D-4213-B2F6-4101F76D881D}" type="presParOf" srcId="{1EE05E2D-44C3-4D02-BC08-12E34351BB00}" destId="{3C091D3B-5AAC-4164-8B94-DF07FF43F8B0}" srcOrd="1" destOrd="0" presId="urn:microsoft.com/office/officeart/2005/8/layout/hierarchy1"/>
    <dgm:cxn modelId="{E7CC1222-DA47-4F22-B817-99C171912CEF}" type="presParOf" srcId="{3C091D3B-5AAC-4164-8B94-DF07FF43F8B0}" destId="{A6643A80-1ED4-4BFB-8D76-8145CF93500E}" srcOrd="0" destOrd="0" presId="urn:microsoft.com/office/officeart/2005/8/layout/hierarchy1"/>
    <dgm:cxn modelId="{DCBF159C-C672-4A43-A81D-0A716FDD9EC2}" type="presParOf" srcId="{A6643A80-1ED4-4BFB-8D76-8145CF93500E}" destId="{BF3F440F-17C5-4B31-8A26-300030BF4E51}" srcOrd="0" destOrd="0" presId="urn:microsoft.com/office/officeart/2005/8/layout/hierarchy1"/>
    <dgm:cxn modelId="{322CA5BB-44D9-402B-A2CC-CED4DE59C78D}" type="presParOf" srcId="{A6643A80-1ED4-4BFB-8D76-8145CF93500E}" destId="{D08C1088-9F59-492A-8D43-6032577DD79E}" srcOrd="1" destOrd="0" presId="urn:microsoft.com/office/officeart/2005/8/layout/hierarchy1"/>
    <dgm:cxn modelId="{0F154E97-193B-4747-9BBD-67607C25F95A}" type="presParOf" srcId="{3C091D3B-5AAC-4164-8B94-DF07FF43F8B0}" destId="{5EFE4633-B4E5-4DD1-9282-39F6D9B5CD27}" srcOrd="1" destOrd="0" presId="urn:microsoft.com/office/officeart/2005/8/layout/hierarchy1"/>
    <dgm:cxn modelId="{44DBF978-5BCE-4477-B1F7-2954EE6B33B0}" type="presParOf" srcId="{1EE05E2D-44C3-4D02-BC08-12E34351BB00}" destId="{DE3C6F4F-1175-423C-88CC-10C80ED760DB}" srcOrd="2" destOrd="0" presId="urn:microsoft.com/office/officeart/2005/8/layout/hierarchy1"/>
    <dgm:cxn modelId="{CB164B0F-40AD-4647-A839-AF00DF6C35AF}" type="presParOf" srcId="{DE3C6F4F-1175-423C-88CC-10C80ED760DB}" destId="{08A0CF1F-76A6-4605-BA1D-2D443D69D992}" srcOrd="0" destOrd="0" presId="urn:microsoft.com/office/officeart/2005/8/layout/hierarchy1"/>
    <dgm:cxn modelId="{D5578CD3-7F4D-44D3-809F-EF85CF35CCAC}" type="presParOf" srcId="{08A0CF1F-76A6-4605-BA1D-2D443D69D992}" destId="{7FD1550E-41B4-4CC5-B4A0-7E71E545E8E4}" srcOrd="0" destOrd="0" presId="urn:microsoft.com/office/officeart/2005/8/layout/hierarchy1"/>
    <dgm:cxn modelId="{F754E2C3-9196-4468-8E0F-8CF0C978D8DF}" type="presParOf" srcId="{08A0CF1F-76A6-4605-BA1D-2D443D69D992}" destId="{1179BA5E-4005-417C-8FA7-27E016A5010C}" srcOrd="1" destOrd="0" presId="urn:microsoft.com/office/officeart/2005/8/layout/hierarchy1"/>
    <dgm:cxn modelId="{779E7D4D-E0E0-47F5-B297-BAA34496F58C}" type="presParOf" srcId="{DE3C6F4F-1175-423C-88CC-10C80ED760DB}" destId="{6CAB5A13-1CA6-4666-A22F-E5FCF7C28826}" srcOrd="1" destOrd="0" presId="urn:microsoft.com/office/officeart/2005/8/layout/hierarchy1"/>
    <dgm:cxn modelId="{82B680DB-B9EB-48F1-BCEE-BE57FB7AA605}" type="presParOf" srcId="{1EE05E2D-44C3-4D02-BC08-12E34351BB00}" destId="{4F59176F-1E17-48E9-B384-2CBF8297F7F3}" srcOrd="3" destOrd="0" presId="urn:microsoft.com/office/officeart/2005/8/layout/hierarchy1"/>
    <dgm:cxn modelId="{E796B8C7-7740-4D24-9461-183788C6C6B8}" type="presParOf" srcId="{4F59176F-1E17-48E9-B384-2CBF8297F7F3}" destId="{558F0DCF-D02C-4C65-8535-98A0C4E7EE59}" srcOrd="0" destOrd="0" presId="urn:microsoft.com/office/officeart/2005/8/layout/hierarchy1"/>
    <dgm:cxn modelId="{FC60A1B1-3B72-4448-918C-CDEE13220EE0}" type="presParOf" srcId="{558F0DCF-D02C-4C65-8535-98A0C4E7EE59}" destId="{01BAC749-A5F2-4C6D-817F-39E6C1929BF5}" srcOrd="0" destOrd="0" presId="urn:microsoft.com/office/officeart/2005/8/layout/hierarchy1"/>
    <dgm:cxn modelId="{D005E9ED-4D9D-4D55-8B26-CA18279B4092}" type="presParOf" srcId="{558F0DCF-D02C-4C65-8535-98A0C4E7EE59}" destId="{DA13979A-341E-4841-9F28-7C81FF70EB4D}" srcOrd="1" destOrd="0" presId="urn:microsoft.com/office/officeart/2005/8/layout/hierarchy1"/>
    <dgm:cxn modelId="{75C6DB82-0F0F-4B9D-BAE1-97FD7F7CCA07}" type="presParOf" srcId="{4F59176F-1E17-48E9-B384-2CBF8297F7F3}" destId="{AE3768A5-7A5F-4747-A0D6-10683958B9D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58926-0AE9-46F4-A207-0D962B5DFB74}">
      <dsp:nvSpPr>
        <dsp:cNvPr id="0" name=""/>
        <dsp:cNvSpPr/>
      </dsp:nvSpPr>
      <dsp:spPr>
        <a:xfrm>
          <a:off x="3080" y="1262762"/>
          <a:ext cx="2199649" cy="1396777"/>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3B5EBE2-5968-46B6-BF38-BFF0DF2E7974}">
      <dsp:nvSpPr>
        <dsp:cNvPr id="0" name=""/>
        <dsp:cNvSpPr/>
      </dsp:nvSpPr>
      <dsp:spPr>
        <a:xfrm>
          <a:off x="247486" y="1494947"/>
          <a:ext cx="2199649" cy="1396777"/>
        </a:xfrm>
        <a:prstGeom prst="roundRect">
          <a:avLst>
            <a:gd name="adj" fmla="val 10000"/>
          </a:avLst>
        </a:prstGeom>
        <a:solidFill>
          <a:schemeClr val="dk1">
            <a:alpha val="9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2013: Ovicom has been setup as a limited company</a:t>
          </a:r>
          <a:endParaRPr lang="en-US" sz="1200" kern="1200"/>
        </a:p>
      </dsp:txBody>
      <dsp:txXfrm>
        <a:off x="288396" y="1535857"/>
        <a:ext cx="2117829" cy="1314957"/>
      </dsp:txXfrm>
    </dsp:sp>
    <dsp:sp modelId="{BF3F440F-17C5-4B31-8A26-300030BF4E51}">
      <dsp:nvSpPr>
        <dsp:cNvPr id="0" name=""/>
        <dsp:cNvSpPr/>
      </dsp:nvSpPr>
      <dsp:spPr>
        <a:xfrm>
          <a:off x="2691541" y="1262762"/>
          <a:ext cx="2199649" cy="1396777"/>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8C1088-9F59-492A-8D43-6032577DD79E}">
      <dsp:nvSpPr>
        <dsp:cNvPr id="0" name=""/>
        <dsp:cNvSpPr/>
      </dsp:nvSpPr>
      <dsp:spPr>
        <a:xfrm>
          <a:off x="2935947" y="1494947"/>
          <a:ext cx="2199649" cy="1396777"/>
        </a:xfrm>
        <a:prstGeom prst="roundRect">
          <a:avLst>
            <a:gd name="adj" fmla="val 10000"/>
          </a:avLst>
        </a:prstGeom>
        <a:solidFill>
          <a:schemeClr val="dk1">
            <a:alpha val="9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2016: creates and registers the </a:t>
          </a:r>
          <a:r>
            <a:rPr lang="en-GB" sz="1200" kern="1200" dirty="0" err="1"/>
            <a:t>iTHOR</a:t>
          </a:r>
          <a:r>
            <a:rPr lang="en-GB" sz="1200" kern="1200" dirty="0"/>
            <a:t> trademark</a:t>
          </a:r>
          <a:endParaRPr lang="en-US" sz="1200" kern="1200" dirty="0"/>
        </a:p>
      </dsp:txBody>
      <dsp:txXfrm>
        <a:off x="2976857" y="1535857"/>
        <a:ext cx="2117829" cy="1314957"/>
      </dsp:txXfrm>
    </dsp:sp>
    <dsp:sp modelId="{7FD1550E-41B4-4CC5-B4A0-7E71E545E8E4}">
      <dsp:nvSpPr>
        <dsp:cNvPr id="0" name=""/>
        <dsp:cNvSpPr/>
      </dsp:nvSpPr>
      <dsp:spPr>
        <a:xfrm>
          <a:off x="5380002" y="1262762"/>
          <a:ext cx="2199649" cy="1396777"/>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179BA5E-4005-417C-8FA7-27E016A5010C}">
      <dsp:nvSpPr>
        <dsp:cNvPr id="0" name=""/>
        <dsp:cNvSpPr/>
      </dsp:nvSpPr>
      <dsp:spPr>
        <a:xfrm>
          <a:off x="5624408" y="1494947"/>
          <a:ext cx="2199649" cy="1396777"/>
        </a:xfrm>
        <a:prstGeom prst="roundRect">
          <a:avLst>
            <a:gd name="adj" fmla="val 10000"/>
          </a:avLst>
        </a:prstGeom>
        <a:solidFill>
          <a:schemeClr val="dk1">
            <a:alpha val="9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2017: launches its first innovative product on the market: Knee Brace that offers added comfort and quality in supporting the activities of those suffering from knee disorders</a:t>
          </a:r>
          <a:endParaRPr lang="en-US" sz="1200" kern="1200"/>
        </a:p>
      </dsp:txBody>
      <dsp:txXfrm>
        <a:off x="5665318" y="1535857"/>
        <a:ext cx="2117829" cy="1314957"/>
      </dsp:txXfrm>
    </dsp:sp>
    <dsp:sp modelId="{01BAC749-A5F2-4C6D-817F-39E6C1929BF5}">
      <dsp:nvSpPr>
        <dsp:cNvPr id="0" name=""/>
        <dsp:cNvSpPr/>
      </dsp:nvSpPr>
      <dsp:spPr>
        <a:xfrm>
          <a:off x="8068463" y="1262762"/>
          <a:ext cx="2199649" cy="1396777"/>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A13979A-341E-4841-9F28-7C81FF70EB4D}">
      <dsp:nvSpPr>
        <dsp:cNvPr id="0" name=""/>
        <dsp:cNvSpPr/>
      </dsp:nvSpPr>
      <dsp:spPr>
        <a:xfrm>
          <a:off x="8312869" y="1494947"/>
          <a:ext cx="2199649" cy="1396777"/>
        </a:xfrm>
        <a:prstGeom prst="roundRect">
          <a:avLst>
            <a:gd name="adj" fmla="val 10000"/>
          </a:avLst>
        </a:prstGeom>
        <a:solidFill>
          <a:schemeClr val="dk1">
            <a:alpha val="9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2017: Knee Brace starts to sell on online channel (Amazon, eBay, ithor.co.uk)</a:t>
          </a:r>
          <a:endParaRPr lang="en-US" sz="1200" kern="1200"/>
        </a:p>
      </dsp:txBody>
      <dsp:txXfrm>
        <a:off x="8353779" y="1535857"/>
        <a:ext cx="2117829" cy="13149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69D91E9-E3F9-447D-922E-F86FBD6B393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991B1D4-6FCE-4F28-A4DF-6D03C253CA5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E4E4E6C-E5E8-4910-9434-BC3788E336FF}" type="datetimeFigureOut">
              <a:rPr lang="en-GB" smtClean="0"/>
              <a:t>06/01/2018</a:t>
            </a:fld>
            <a:endParaRPr lang="en-GB"/>
          </a:p>
        </p:txBody>
      </p:sp>
      <p:sp>
        <p:nvSpPr>
          <p:cNvPr id="4" name="Footer Placeholder 3">
            <a:extLst>
              <a:ext uri="{FF2B5EF4-FFF2-40B4-BE49-F238E27FC236}">
                <a16:creationId xmlns:a16="http://schemas.microsoft.com/office/drawing/2014/main" id="{E5266EC3-2C36-49F7-82F2-D9B9E6048E5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5B22D03-0ECE-4349-8AD8-7BDB70CFB2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48767F-2F43-4A57-AA48-C2E86502AB9E}" type="slidenum">
              <a:rPr lang="en-GB" smtClean="0"/>
              <a:t>‹#›</a:t>
            </a:fld>
            <a:endParaRPr lang="en-GB"/>
          </a:p>
        </p:txBody>
      </p:sp>
    </p:spTree>
    <p:extLst>
      <p:ext uri="{BB962C8B-B14F-4D97-AF65-F5344CB8AC3E}">
        <p14:creationId xmlns:p14="http://schemas.microsoft.com/office/powerpoint/2010/main" val="1633516032"/>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4326BD-AB42-4546-8E7B-67D2F54E8258}" type="datetimeFigureOut">
              <a:rPr lang="en-GB" smtClean="0"/>
              <a:t>06/01/2018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A31A9-EE50-41D7-98A6-7BD9DE499877}" type="slidenum">
              <a:rPr lang="en-GB" smtClean="0"/>
              <a:t>‹#›</a:t>
            </a:fld>
            <a:endParaRPr lang="en-GB"/>
          </a:p>
        </p:txBody>
      </p:sp>
    </p:spTree>
    <p:extLst>
      <p:ext uri="{BB962C8B-B14F-4D97-AF65-F5344CB8AC3E}">
        <p14:creationId xmlns:p14="http://schemas.microsoft.com/office/powerpoint/2010/main" val="1072016542"/>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Ovicom</a:t>
            </a:r>
            <a:r>
              <a:rPr lang="en-GB" dirty="0"/>
              <a:t> is already present in online environment through company’s webpage, Amazon.co.uk, eBay.co.uk, Facebook and Instagram. The proposed strategy for online and offline environments is to increase the presence in the way that its selling messages to be heard by customers and with the final goal to increase the sales.</a:t>
            </a:r>
          </a:p>
          <a:p>
            <a:r>
              <a:rPr lang="en-GB" dirty="0"/>
              <a:t>The company will invest in marketing campaigns designed to attract as much attention as possible of consumers on the OVICOM’s products by using the right and performant keywords adapted to target group and a SEO performant strategy.</a:t>
            </a:r>
          </a:p>
          <a:p>
            <a:endParaRPr lang="en-GB" dirty="0"/>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2609313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evaluate the product's opportunity, I followed the model proposed by </a:t>
            </a:r>
            <a:r>
              <a:rPr lang="en-GB" dirty="0" err="1"/>
              <a:t>Cagan</a:t>
            </a:r>
            <a:r>
              <a:rPr lang="en-GB" dirty="0"/>
              <a:t> (2006) trying to find answers to the set of 10 criteria</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60994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any process of opportunity identification there are five important factors: Circumstance, Context, Constraints and Compensating Behaviour (Anthony, 2012)</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416025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843045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our marketing strategy, on the first year OVICOM will compete mainly on the online sales channels, based on three important pillars: price, diversification and differentiation.</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813902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analysing the market size for my product, I used two analysis tools that provide information on the level of sales  and prices on the two online channels:</a:t>
            </a:r>
          </a:p>
          <a:p>
            <a:r>
              <a:rPr lang="en-GB" dirty="0"/>
              <a:t>- Jungle out for Amazon.co.uk</a:t>
            </a:r>
          </a:p>
          <a:p>
            <a:r>
              <a:rPr lang="en-GB" dirty="0"/>
              <a:t>- </a:t>
            </a:r>
            <a:r>
              <a:rPr lang="en-GB" dirty="0" err="1"/>
              <a:t>Terapeak</a:t>
            </a:r>
            <a:r>
              <a:rPr lang="en-GB" dirty="0"/>
              <a:t> for eBay.co.uk</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794078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According to Ovicom’s marketing sale strategy, the orthopaedic braces and support products will focus on end-users such</a:t>
            </a:r>
            <a:r>
              <a:rPr lang="en-GB" sz="1200" b="1"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individual customers - professional and amateur sportspersons into demographic group of 25-65 years, both male and female (B2C) and gyms/health clubs, sports academies/outlets, pharmacy outlets, emergency centres, and trauma centres (B2B), using both online and offline sale channels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1595248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SWOT analysis highlights both the company's internal and external environmental factors that can influence decision-making on how to address an opportunity. In this case, it is found that there are the necessary internal capabilities, but it alerts about the financial and human resources, as well as the limited portfolio of products.</a:t>
            </a:r>
          </a:p>
          <a:p>
            <a:r>
              <a:rPr lang="en-GB" dirty="0"/>
              <a:t>With regard to Opportunity, the analysis reveals the existence of a favourable environment, a growing market and diversified opportunities for a well-informed audience.</a:t>
            </a:r>
          </a:p>
          <a:p>
            <a:r>
              <a:rPr lang="en-GB" dirty="0"/>
              <a:t>External threats are generally specific to a competitive market with a special note on Brexit that induces a high dose of uncertainty.</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053956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Model Canvas is an analysis tool designed to determine the viability of the opportunity and the extent to which it is profitable.</a:t>
            </a:r>
          </a:p>
          <a:p>
            <a:r>
              <a:rPr lang="en-GB" dirty="0"/>
              <a:t>The analysis also provides a basis for promoting change and innovation within the company, providing a comprehensive picture of:</a:t>
            </a:r>
          </a:p>
          <a:p>
            <a:r>
              <a:rPr lang="en-GB" dirty="0"/>
              <a:t>- source revenues</a:t>
            </a:r>
          </a:p>
          <a:p>
            <a:r>
              <a:rPr lang="en-GB" dirty="0"/>
              <a:t>- the values delivered to the market</a:t>
            </a:r>
          </a:p>
          <a:p>
            <a:r>
              <a:rPr lang="en-GB" dirty="0"/>
              <a:t>- costs related to these values</a:t>
            </a:r>
          </a:p>
          <a:p>
            <a:r>
              <a:rPr lang="en-GB" dirty="0"/>
              <a:t>- the importance of key activities and key resources in relation to revenue</a:t>
            </a:r>
          </a:p>
          <a:p>
            <a:r>
              <a:rPr lang="en-GB" dirty="0"/>
              <a:t>- the possible effects of changing the business model</a:t>
            </a:r>
          </a:p>
        </p:txBody>
      </p:sp>
      <p:sp>
        <p:nvSpPr>
          <p:cNvPr id="4" name="Footer Placeholder 3"/>
          <p:cNvSpPr>
            <a:spLocks noGrp="1"/>
          </p:cNvSpPr>
          <p:nvPr>
            <p:ph type="ftr" sz="quarter" idx="10"/>
          </p:nvPr>
        </p:nvSpPr>
        <p:spPr/>
        <p:txBody>
          <a:bodyPr/>
          <a:lstStyle/>
          <a:p>
            <a:endParaRPr lang="en-GB"/>
          </a:p>
        </p:txBody>
      </p:sp>
    </p:spTree>
    <p:extLst>
      <p:ext uri="{BB962C8B-B14F-4D97-AF65-F5344CB8AC3E}">
        <p14:creationId xmlns:p14="http://schemas.microsoft.com/office/powerpoint/2010/main" val="3693527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A84D-7EC5-4BA2-AC7C-8AD4D44063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0A223D-BB57-4E3C-9F61-65672F9A4E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523B8C-9B82-4E50-AB30-630C83CB3EE9}"/>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E6B2D34F-138B-4415-B7C4-975278A17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2F4427-5654-4A1A-927E-759E4F9524D3}"/>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544698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9DCFB-59BA-4BAC-95AB-E0EA564E08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5BCAFF-D5CD-435A-BBBC-B76FF13922D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F84C71-6946-44AD-A12B-E227D1D4245C}"/>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C564716F-D9FD-4036-BB5D-72CA93D83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CF31B-CA1F-4966-B384-217210E891CC}"/>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2014543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3096-5014-4823-9FDA-D345499A1A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E9604B-B577-4CC3-A380-07EA8512E8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F1C9A1C-B64A-4F3A-B1DB-9F110B9B1E2E}"/>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967AEF59-BEB6-461A-808C-6EFF2C671E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D7BC2-2E31-47C6-A338-0B79B2F32DA1}"/>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2223107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6EBC-240A-49AD-9E64-12F56E470F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0BB4FD-94DB-4866-92C4-DE0DA7C4039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4FC93B-06EE-44B1-940C-B651673122A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23E7F4-7449-409D-A2F2-5F4A4975AB8E}"/>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6" name="Footer Placeholder 5">
            <a:extLst>
              <a:ext uri="{FF2B5EF4-FFF2-40B4-BE49-F238E27FC236}">
                <a16:creationId xmlns:a16="http://schemas.microsoft.com/office/drawing/2014/main" id="{12919CD9-C99F-4C7E-B3D7-6602D6468A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E81C22-FEF4-44D3-9360-30D2D85AD939}"/>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1162892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0502-2CA5-4942-89FF-491B7787EC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594DB4-FAC8-4BD1-9E67-E9A26EA8B8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824A2A2-D30E-4310-8F1C-EEC7096BAF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B71FE7-3EFD-4C29-8489-FDCBC05860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B359C5-04AE-491B-8D72-2BF1ABFD9FC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C37C01-0F2C-4126-8582-F006222BC624}"/>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8" name="Footer Placeholder 7">
            <a:extLst>
              <a:ext uri="{FF2B5EF4-FFF2-40B4-BE49-F238E27FC236}">
                <a16:creationId xmlns:a16="http://schemas.microsoft.com/office/drawing/2014/main" id="{9372BA7F-540A-43AD-8AD4-63EB8B921B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827FB9-04A0-4A04-AE38-ADAC53A361B8}"/>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2694437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A89B-F95F-40E2-AAA0-48FC86CFBD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B5B14E-0AC3-4312-876B-822CBFB57A5F}"/>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4" name="Footer Placeholder 3">
            <a:extLst>
              <a:ext uri="{FF2B5EF4-FFF2-40B4-BE49-F238E27FC236}">
                <a16:creationId xmlns:a16="http://schemas.microsoft.com/office/drawing/2014/main" id="{6C022C99-9C2B-4B21-9BCE-BDA1F08D97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78A3A2-E417-4992-A379-0BB1444EF12B}"/>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3903526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EA5A74-5D0C-4564-9E14-1A21D5014368}"/>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3" name="Footer Placeholder 2">
            <a:extLst>
              <a:ext uri="{FF2B5EF4-FFF2-40B4-BE49-F238E27FC236}">
                <a16:creationId xmlns:a16="http://schemas.microsoft.com/office/drawing/2014/main" id="{80C96B79-E225-4362-BA30-1E5B3D53A9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B01502-D6B1-474F-BDE0-B97AA373575C}"/>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1509175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2B49F-B159-425F-9C64-5B4DE30F71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134844-2D64-4233-ACDF-661BC144BE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41BBA1-D60A-4EAC-929A-63FBB982F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CA6BB76-C2CC-4080-80BA-30CB7151EAE9}"/>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6" name="Footer Placeholder 5">
            <a:extLst>
              <a:ext uri="{FF2B5EF4-FFF2-40B4-BE49-F238E27FC236}">
                <a16:creationId xmlns:a16="http://schemas.microsoft.com/office/drawing/2014/main" id="{A7F154E2-CC90-405A-A00A-0BB2FF0D49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7BA0F5-5833-45DD-9D40-A60FD0BD636E}"/>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3494035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2FC2-75F2-4828-8770-8FADF76491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6FFE88-C3DD-4EE0-B0A0-64A46CC3CE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B0E1E4-69C6-4E3A-821B-CA7F03C8E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ED085BB-9800-4B01-958F-1C7D68049EF7}"/>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6" name="Footer Placeholder 5">
            <a:extLst>
              <a:ext uri="{FF2B5EF4-FFF2-40B4-BE49-F238E27FC236}">
                <a16:creationId xmlns:a16="http://schemas.microsoft.com/office/drawing/2014/main" id="{842CEDE7-1457-44B5-B74B-6ACCDE4CE0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843C5-BD2C-44D3-A907-DF0F57A35B01}"/>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420606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7355-5610-44CA-B6F2-0A07184D9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3BCE52-CF13-4930-889A-3ED05C21FA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AC4B5-AFB6-4CF3-896D-4920C3EF0AD1}"/>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7988F3A0-5E3F-4F79-8A32-2A66CC7479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D77DA-6441-4F6C-938A-FA6E63B5A42B}"/>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79554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91B9E2-37FA-4CE9-8BE7-2F83C66965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B8F63C-02B5-4157-9540-F4B07B7FFF2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AE6095-74C6-4541-B783-3375881B8C86}"/>
              </a:ext>
            </a:extLst>
          </p:cNvPr>
          <p:cNvSpPr>
            <a:spLocks noGrp="1"/>
          </p:cNvSpPr>
          <p:nvPr>
            <p:ph type="dt" sz="half" idx="10"/>
          </p:nvPr>
        </p:nvSpPr>
        <p:spPr/>
        <p:txBody>
          <a:body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9345D567-D164-47F3-AB92-AD807FC6DE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133FA-7B8D-46D9-8791-F2C9E793009C}"/>
              </a:ext>
            </a:extLst>
          </p:cNvPr>
          <p:cNvSpPr>
            <a:spLocks noGrp="1"/>
          </p:cNvSpPr>
          <p:nvPr>
            <p:ph type="sldNum" sz="quarter" idx="12"/>
          </p:nvPr>
        </p:nvSpPr>
        <p:spPr/>
        <p:txBody>
          <a:bodyPr/>
          <a:lstStyle/>
          <a:p>
            <a:fld id="{98CFF2D6-D4C3-412B-B3DB-815CF79BF3E2}" type="slidenum">
              <a:rPr lang="en-GB" smtClean="0"/>
              <a:t>‹#›</a:t>
            </a:fld>
            <a:endParaRPr lang="en-GB"/>
          </a:p>
        </p:txBody>
      </p:sp>
    </p:spTree>
    <p:extLst>
      <p:ext uri="{BB962C8B-B14F-4D97-AF65-F5344CB8AC3E}">
        <p14:creationId xmlns:p14="http://schemas.microsoft.com/office/powerpoint/2010/main" val="3280897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569F3A-6997-4404-B295-F100ECF28C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8888B8-7C9B-4C6B-9424-64D688D327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9D651-0DBA-4112-A5D6-F5A0F4C350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A53C7-BFE1-4BED-B745-B4A29E0CB312}" type="datetimeFigureOut">
              <a:rPr lang="en-GB" smtClean="0"/>
              <a:t>06/01/2018</a:t>
            </a:fld>
            <a:endParaRPr lang="en-GB"/>
          </a:p>
        </p:txBody>
      </p:sp>
      <p:sp>
        <p:nvSpPr>
          <p:cNvPr id="5" name="Footer Placeholder 4">
            <a:extLst>
              <a:ext uri="{FF2B5EF4-FFF2-40B4-BE49-F238E27FC236}">
                <a16:creationId xmlns:a16="http://schemas.microsoft.com/office/drawing/2014/main" id="{5A168077-CA5B-41F1-AF88-7499DB060A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BB0C3E-7729-4E1E-A50E-077C802BAA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CFF2D6-D4C3-412B-B3DB-815CF79BF3E2}" type="slidenum">
              <a:rPr lang="en-GB" smtClean="0"/>
              <a:t>‹#›</a:t>
            </a:fld>
            <a:endParaRPr lang="en-GB"/>
          </a:p>
        </p:txBody>
      </p:sp>
    </p:spTree>
    <p:extLst>
      <p:ext uri="{BB962C8B-B14F-4D97-AF65-F5344CB8AC3E}">
        <p14:creationId xmlns:p14="http://schemas.microsoft.com/office/powerpoint/2010/main" val="383863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E8E38ED-369A-44C2-B635-0BED0E48A6E8}"/>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B672F332-AF08-46C6-94F0-77684310D7B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6437D937-A7F1-4011-92B4-328E5BE1B16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81F5A8-F9D9-42FD-A31B-0586C070738A}"/>
              </a:ext>
            </a:extLst>
          </p:cNvPr>
          <p:cNvSpPr>
            <a:spLocks noGrp="1"/>
          </p:cNvSpPr>
          <p:nvPr>
            <p:ph type="ctrTitle"/>
          </p:nvPr>
        </p:nvSpPr>
        <p:spPr>
          <a:xfrm>
            <a:off x="642257" y="4525347"/>
            <a:ext cx="6939722" cy="1737360"/>
          </a:xfrm>
        </p:spPr>
        <p:txBody>
          <a:bodyPr anchor="ctr">
            <a:normAutofit/>
          </a:bodyPr>
          <a:lstStyle/>
          <a:p>
            <a:pPr algn="r"/>
            <a:r>
              <a:rPr lang="en-GB" sz="2800" dirty="0"/>
              <a:t>OVICOM Ltd:</a:t>
            </a:r>
            <a:br>
              <a:rPr lang="en-GB" sz="2800" dirty="0"/>
            </a:br>
            <a:r>
              <a:rPr lang="en-US" sz="2800" cap="all"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in search for the golden fleece</a:t>
            </a:r>
            <a:endParaRPr lang="en-GB" sz="2800" dirty="0"/>
          </a:p>
        </p:txBody>
      </p:sp>
      <p:sp>
        <p:nvSpPr>
          <p:cNvPr id="3" name="Subtitle 2">
            <a:extLst>
              <a:ext uri="{FF2B5EF4-FFF2-40B4-BE49-F238E27FC236}">
                <a16:creationId xmlns:a16="http://schemas.microsoft.com/office/drawing/2014/main" id="{3C4577DF-A519-41A8-AFF0-8F5392F1CD39}"/>
              </a:ext>
            </a:extLst>
          </p:cNvPr>
          <p:cNvSpPr>
            <a:spLocks noGrp="1"/>
          </p:cNvSpPr>
          <p:nvPr>
            <p:ph type="subTitle" idx="1"/>
          </p:nvPr>
        </p:nvSpPr>
        <p:spPr>
          <a:xfrm>
            <a:off x="8050762" y="4525347"/>
            <a:ext cx="3211288" cy="1737360"/>
          </a:xfrm>
        </p:spPr>
        <p:txBody>
          <a:bodyPr anchor="ctr">
            <a:normAutofit/>
          </a:bodyPr>
          <a:lstStyle/>
          <a:p>
            <a:pPr algn="l"/>
            <a:r>
              <a:rPr lang="en-GB" sz="1600" dirty="0"/>
              <a:t>Entrepreneurship SBMA7111D</a:t>
            </a:r>
          </a:p>
          <a:p>
            <a:pPr algn="l"/>
            <a:r>
              <a:rPr lang="en-GB" sz="1600" dirty="0"/>
              <a:t>MBA – GENERAL MANAGEMENT </a:t>
            </a:r>
          </a:p>
          <a:p>
            <a:pPr algn="l"/>
            <a:r>
              <a:rPr lang="en-GB" sz="1600" dirty="0"/>
              <a:t>Lecturer: </a:t>
            </a:r>
            <a:r>
              <a:rPr lang="en-GB" sz="1600" dirty="0" err="1"/>
              <a:t>Dr.</a:t>
            </a:r>
            <a:r>
              <a:rPr lang="en-GB" sz="1600" dirty="0"/>
              <a:t> Alex Bell</a:t>
            </a:r>
          </a:p>
          <a:p>
            <a:pPr algn="r"/>
            <a:r>
              <a:rPr lang="en-GB" sz="1600" dirty="0"/>
              <a:t>Adrian Anghel</a:t>
            </a:r>
          </a:p>
          <a:p>
            <a:pPr algn="r"/>
            <a:r>
              <a:rPr lang="en-GB" sz="1600" dirty="0"/>
              <a:t>1202368</a:t>
            </a:r>
          </a:p>
        </p:txBody>
      </p:sp>
    </p:spTree>
    <p:extLst>
      <p:ext uri="{BB962C8B-B14F-4D97-AF65-F5344CB8AC3E}">
        <p14:creationId xmlns:p14="http://schemas.microsoft.com/office/powerpoint/2010/main" val="170442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8F9D908-0030-4BBC-9C5A-4D3E312C9505}"/>
              </a:ext>
            </a:extLst>
          </p:cNvPr>
          <p:cNvSpPr txBox="1"/>
          <p:nvPr/>
        </p:nvSpPr>
        <p:spPr>
          <a:xfrm>
            <a:off x="833002" y="365125"/>
            <a:ext cx="1052070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OVICOM LTD.</a:t>
            </a:r>
          </a:p>
        </p:txBody>
      </p:sp>
      <p:graphicFrame>
        <p:nvGraphicFramePr>
          <p:cNvPr id="5" name="TextBox 2"/>
          <p:cNvGraphicFramePr/>
          <p:nvPr>
            <p:extLst>
              <p:ext uri="{D42A27DB-BD31-4B8C-83A1-F6EECF244321}">
                <p14:modId xmlns:p14="http://schemas.microsoft.com/office/powerpoint/2010/main" val="3311276846"/>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740860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0FE80F-868B-400B-A601-D76862402187}"/>
              </a:ext>
            </a:extLst>
          </p:cNvPr>
          <p:cNvSpPr/>
          <p:nvPr/>
        </p:nvSpPr>
        <p:spPr>
          <a:xfrm>
            <a:off x="6061645" y="1768905"/>
            <a:ext cx="6096000" cy="4154984"/>
          </a:xfrm>
          <a:prstGeom prst="rect">
            <a:avLst/>
          </a:prstGeom>
        </p:spPr>
        <p:txBody>
          <a:bodyPr>
            <a:spAutoFit/>
          </a:bodyPr>
          <a:lstStyle/>
          <a:p>
            <a:r>
              <a:rPr lang="en-GB" dirty="0"/>
              <a:t>1</a:t>
            </a:r>
            <a:r>
              <a:rPr lang="en-GB" sz="2400" dirty="0"/>
              <a:t>. Identify the exact problem / need that this product will satisfy</a:t>
            </a:r>
          </a:p>
          <a:p>
            <a:r>
              <a:rPr lang="en-GB" sz="2400" dirty="0"/>
              <a:t>2. Define the exact target group</a:t>
            </a:r>
          </a:p>
          <a:p>
            <a:r>
              <a:rPr lang="en-GB" sz="2400" dirty="0"/>
              <a:t>3. Market size assessment</a:t>
            </a:r>
          </a:p>
          <a:p>
            <a:r>
              <a:rPr lang="en-GB" sz="2400" dirty="0"/>
              <a:t>4. Existing alternatives</a:t>
            </a:r>
          </a:p>
          <a:p>
            <a:r>
              <a:rPr lang="en-GB" sz="2400" dirty="0"/>
              <a:t>5. Exclusive company capabilities</a:t>
            </a:r>
          </a:p>
          <a:p>
            <a:r>
              <a:rPr lang="en-GB" sz="2400" dirty="0"/>
              <a:t>6. The market window</a:t>
            </a:r>
          </a:p>
          <a:p>
            <a:r>
              <a:rPr lang="en-GB" sz="2400" dirty="0"/>
              <a:t>7. Marketing strategy</a:t>
            </a:r>
          </a:p>
          <a:p>
            <a:r>
              <a:rPr lang="en-GB" sz="2400" dirty="0"/>
              <a:t>8. Measuring the success indicators</a:t>
            </a:r>
          </a:p>
          <a:p>
            <a:r>
              <a:rPr lang="en-GB" sz="2400" dirty="0"/>
              <a:t>9. Critical success factors</a:t>
            </a:r>
          </a:p>
          <a:p>
            <a:r>
              <a:rPr lang="en-GB" sz="2400" dirty="0"/>
              <a:t>10. Decision</a:t>
            </a:r>
          </a:p>
        </p:txBody>
      </p:sp>
      <p:sp>
        <p:nvSpPr>
          <p:cNvPr id="3" name="Rectangle 2">
            <a:extLst>
              <a:ext uri="{FF2B5EF4-FFF2-40B4-BE49-F238E27FC236}">
                <a16:creationId xmlns:a16="http://schemas.microsoft.com/office/drawing/2014/main" id="{AAB7CA48-DA2E-4054-AFEA-A0CC2E24BD38}"/>
              </a:ext>
            </a:extLst>
          </p:cNvPr>
          <p:cNvSpPr/>
          <p:nvPr/>
        </p:nvSpPr>
        <p:spPr>
          <a:xfrm>
            <a:off x="379812" y="3338565"/>
            <a:ext cx="5006499" cy="369332"/>
          </a:xfrm>
          <a:prstGeom prst="rect">
            <a:avLst/>
          </a:prstGeom>
        </p:spPr>
        <p:txBody>
          <a:bodyPr wrap="none">
            <a:spAutoFit/>
          </a:bodyPr>
          <a:lstStyle/>
          <a:p>
            <a:r>
              <a:rPr lang="en-GB" b="1" dirty="0">
                <a:latin typeface="Arial" panose="020B0604020202020204" pitchFamily="34" charset="0"/>
                <a:ea typeface="Calibri" panose="020F0502020204030204" pitchFamily="34" charset="0"/>
              </a:rPr>
              <a:t>Evaluation opportunity model (</a:t>
            </a:r>
            <a:r>
              <a:rPr lang="en-GB" b="1" dirty="0" err="1">
                <a:latin typeface="Arial" panose="020B0604020202020204" pitchFamily="34" charset="0"/>
                <a:ea typeface="Calibri" panose="020F0502020204030204" pitchFamily="34" charset="0"/>
              </a:rPr>
              <a:t>Cagan</a:t>
            </a:r>
            <a:r>
              <a:rPr lang="en-GB" b="1" dirty="0">
                <a:latin typeface="Arial" panose="020B0604020202020204" pitchFamily="34" charset="0"/>
                <a:ea typeface="Calibri" panose="020F0502020204030204" pitchFamily="34" charset="0"/>
              </a:rPr>
              <a:t>, 2006)</a:t>
            </a:r>
            <a:endParaRPr lang="en-GB" b="1" dirty="0"/>
          </a:p>
        </p:txBody>
      </p:sp>
    </p:spTree>
    <p:extLst>
      <p:ext uri="{BB962C8B-B14F-4D97-AF65-F5344CB8AC3E}">
        <p14:creationId xmlns:p14="http://schemas.microsoft.com/office/powerpoint/2010/main" val="2479277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A4B7F-05EF-4B28-8439-97E64DF91DB2}"/>
              </a:ext>
            </a:extLst>
          </p:cNvPr>
          <p:cNvSpPr txBox="1"/>
          <p:nvPr/>
        </p:nvSpPr>
        <p:spPr>
          <a:xfrm>
            <a:off x="3815024" y="173724"/>
            <a:ext cx="4561951" cy="369332"/>
          </a:xfrm>
          <a:prstGeom prst="rect">
            <a:avLst/>
          </a:prstGeom>
          <a:noFill/>
        </p:spPr>
        <p:txBody>
          <a:bodyPr wrap="square" rtlCol="0">
            <a:spAutoFit/>
          </a:bodyPr>
          <a:lstStyle/>
          <a:p>
            <a:r>
              <a:rPr lang="en-GB" dirty="0"/>
              <a:t>The five Cs of opportunity identification</a:t>
            </a:r>
          </a:p>
        </p:txBody>
      </p:sp>
      <p:sp>
        <p:nvSpPr>
          <p:cNvPr id="3" name="Oval 2">
            <a:extLst>
              <a:ext uri="{FF2B5EF4-FFF2-40B4-BE49-F238E27FC236}">
                <a16:creationId xmlns:a16="http://schemas.microsoft.com/office/drawing/2014/main" id="{65292866-9800-47A2-BEA7-F93E91AE0A22}"/>
              </a:ext>
            </a:extLst>
          </p:cNvPr>
          <p:cNvSpPr/>
          <p:nvPr/>
        </p:nvSpPr>
        <p:spPr>
          <a:xfrm>
            <a:off x="4913644" y="2934119"/>
            <a:ext cx="1537398" cy="118570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DF94A5B0-7C40-477A-AB4B-BE3C86633A62}"/>
              </a:ext>
            </a:extLst>
          </p:cNvPr>
          <p:cNvSpPr/>
          <p:nvPr/>
        </p:nvSpPr>
        <p:spPr>
          <a:xfrm>
            <a:off x="4913644" y="649530"/>
            <a:ext cx="1537398" cy="11857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Circumstance</a:t>
            </a:r>
          </a:p>
        </p:txBody>
      </p:sp>
      <p:sp>
        <p:nvSpPr>
          <p:cNvPr id="5" name="Oval 4">
            <a:extLst>
              <a:ext uri="{FF2B5EF4-FFF2-40B4-BE49-F238E27FC236}">
                <a16:creationId xmlns:a16="http://schemas.microsoft.com/office/drawing/2014/main" id="{CFBBFC56-6545-4E8A-A7DD-6083191E7A4E}"/>
              </a:ext>
            </a:extLst>
          </p:cNvPr>
          <p:cNvSpPr/>
          <p:nvPr/>
        </p:nvSpPr>
        <p:spPr>
          <a:xfrm>
            <a:off x="7852251" y="5114918"/>
            <a:ext cx="1537398" cy="11857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Constraints</a:t>
            </a:r>
          </a:p>
        </p:txBody>
      </p:sp>
      <p:sp>
        <p:nvSpPr>
          <p:cNvPr id="6" name="Oval 5">
            <a:extLst>
              <a:ext uri="{FF2B5EF4-FFF2-40B4-BE49-F238E27FC236}">
                <a16:creationId xmlns:a16="http://schemas.microsoft.com/office/drawing/2014/main" id="{45DE51C8-8B35-402A-8C03-143501783A3B}"/>
              </a:ext>
            </a:extLst>
          </p:cNvPr>
          <p:cNvSpPr/>
          <p:nvPr/>
        </p:nvSpPr>
        <p:spPr>
          <a:xfrm>
            <a:off x="2436566" y="5114918"/>
            <a:ext cx="1537398" cy="11857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Compensating behaviour</a:t>
            </a:r>
          </a:p>
        </p:txBody>
      </p:sp>
      <p:sp>
        <p:nvSpPr>
          <p:cNvPr id="7" name="Oval 6">
            <a:extLst>
              <a:ext uri="{FF2B5EF4-FFF2-40B4-BE49-F238E27FC236}">
                <a16:creationId xmlns:a16="http://schemas.microsoft.com/office/drawing/2014/main" id="{F47FC13F-FB62-47EF-8B03-D6F25D07F3F2}"/>
              </a:ext>
            </a:extLst>
          </p:cNvPr>
          <p:cNvSpPr/>
          <p:nvPr/>
        </p:nvSpPr>
        <p:spPr>
          <a:xfrm>
            <a:off x="1667867" y="3049674"/>
            <a:ext cx="1537398" cy="11857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Criteria</a:t>
            </a:r>
          </a:p>
        </p:txBody>
      </p:sp>
      <p:pic>
        <p:nvPicPr>
          <p:cNvPr id="8" name="Picture 7">
            <a:extLst>
              <a:ext uri="{FF2B5EF4-FFF2-40B4-BE49-F238E27FC236}">
                <a16:creationId xmlns:a16="http://schemas.microsoft.com/office/drawing/2014/main" id="{0CD67FBF-029A-4E2A-A068-1EABB2273C38}"/>
              </a:ext>
            </a:extLst>
          </p:cNvPr>
          <p:cNvPicPr>
            <a:picLocks noChangeAspect="1"/>
          </p:cNvPicPr>
          <p:nvPr/>
        </p:nvPicPr>
        <p:blipFill>
          <a:blip r:embed="rId3"/>
          <a:stretch>
            <a:fillRect/>
          </a:stretch>
        </p:blipFill>
        <p:spPr>
          <a:xfrm>
            <a:off x="8067350" y="3034363"/>
            <a:ext cx="1548518" cy="1201016"/>
          </a:xfrm>
          <a:prstGeom prst="rect">
            <a:avLst/>
          </a:prstGeom>
        </p:spPr>
      </p:pic>
      <p:cxnSp>
        <p:nvCxnSpPr>
          <p:cNvPr id="14" name="Straight Arrow Connector 13">
            <a:extLst>
              <a:ext uri="{FF2B5EF4-FFF2-40B4-BE49-F238E27FC236}">
                <a16:creationId xmlns:a16="http://schemas.microsoft.com/office/drawing/2014/main" id="{CE7BD9AB-9113-4EAD-ADBB-EE2580C5EDE9}"/>
              </a:ext>
            </a:extLst>
          </p:cNvPr>
          <p:cNvCxnSpPr>
            <a:cxnSpLocks/>
            <a:stCxn id="4" idx="4"/>
            <a:endCxn id="3" idx="0"/>
          </p:cNvCxnSpPr>
          <p:nvPr/>
        </p:nvCxnSpPr>
        <p:spPr>
          <a:xfrm>
            <a:off x="5682343" y="1835235"/>
            <a:ext cx="0" cy="1098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5298E53-60CA-4807-A4B3-05197185AC6F}"/>
              </a:ext>
            </a:extLst>
          </p:cNvPr>
          <p:cNvCxnSpPr>
            <a:cxnSpLocks/>
            <a:stCxn id="8" idx="1"/>
            <a:endCxn id="3" idx="6"/>
          </p:cNvCxnSpPr>
          <p:nvPr/>
        </p:nvCxnSpPr>
        <p:spPr>
          <a:xfrm flipH="1" flipV="1">
            <a:off x="6451042" y="3526972"/>
            <a:ext cx="1616308" cy="107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9F74B09-4BF2-42D4-890F-83323781FBE2}"/>
              </a:ext>
            </a:extLst>
          </p:cNvPr>
          <p:cNvCxnSpPr>
            <a:cxnSpLocks/>
            <a:stCxn id="5" idx="1"/>
            <a:endCxn id="3" idx="5"/>
          </p:cNvCxnSpPr>
          <p:nvPr/>
        </p:nvCxnSpPr>
        <p:spPr>
          <a:xfrm flipH="1" flipV="1">
            <a:off x="6225895" y="3946182"/>
            <a:ext cx="1851503" cy="13423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A306EE6-5E2F-4D85-91AF-4EB9CC02CAFF}"/>
              </a:ext>
            </a:extLst>
          </p:cNvPr>
          <p:cNvCxnSpPr>
            <a:cxnSpLocks/>
            <a:stCxn id="6" idx="7"/>
            <a:endCxn id="3" idx="3"/>
          </p:cNvCxnSpPr>
          <p:nvPr/>
        </p:nvCxnSpPr>
        <p:spPr>
          <a:xfrm flipV="1">
            <a:off x="3748817" y="3946182"/>
            <a:ext cx="1389974" cy="13423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6B4AD16-DE68-48AE-B36A-0D026665D77C}"/>
              </a:ext>
            </a:extLst>
          </p:cNvPr>
          <p:cNvCxnSpPr>
            <a:cxnSpLocks/>
            <a:stCxn id="7" idx="6"/>
            <a:endCxn id="3" idx="2"/>
          </p:cNvCxnSpPr>
          <p:nvPr/>
        </p:nvCxnSpPr>
        <p:spPr>
          <a:xfrm flipV="1">
            <a:off x="3205265" y="3526972"/>
            <a:ext cx="1708379" cy="1155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A756F057-C2E5-44AA-9E72-018AE7A1705E}"/>
              </a:ext>
            </a:extLst>
          </p:cNvPr>
          <p:cNvSpPr txBox="1"/>
          <p:nvPr/>
        </p:nvSpPr>
        <p:spPr>
          <a:xfrm>
            <a:off x="9817239" y="6410849"/>
            <a:ext cx="2888771" cy="338554"/>
          </a:xfrm>
          <a:prstGeom prst="rect">
            <a:avLst/>
          </a:prstGeom>
          <a:noFill/>
        </p:spPr>
        <p:txBody>
          <a:bodyPr wrap="square" rtlCol="0">
            <a:spAutoFit/>
          </a:bodyPr>
          <a:lstStyle/>
          <a:p>
            <a:r>
              <a:rPr lang="en-GB" sz="1600" dirty="0"/>
              <a:t>Based on Anthony (2012)</a:t>
            </a:r>
          </a:p>
        </p:txBody>
      </p:sp>
      <p:sp>
        <p:nvSpPr>
          <p:cNvPr id="44" name="TextBox 43">
            <a:extLst>
              <a:ext uri="{FF2B5EF4-FFF2-40B4-BE49-F238E27FC236}">
                <a16:creationId xmlns:a16="http://schemas.microsoft.com/office/drawing/2014/main" id="{C095FADC-D05F-4611-80BB-957DACC4BEEF}"/>
              </a:ext>
            </a:extLst>
          </p:cNvPr>
          <p:cNvSpPr txBox="1"/>
          <p:nvPr/>
        </p:nvSpPr>
        <p:spPr>
          <a:xfrm>
            <a:off x="4913644" y="3342305"/>
            <a:ext cx="1629466" cy="369332"/>
          </a:xfrm>
          <a:prstGeom prst="rect">
            <a:avLst/>
          </a:prstGeom>
          <a:noFill/>
        </p:spPr>
        <p:txBody>
          <a:bodyPr wrap="square" rtlCol="0">
            <a:spAutoFit/>
          </a:bodyPr>
          <a:lstStyle/>
          <a:p>
            <a:r>
              <a:rPr lang="en-GB" b="1" dirty="0"/>
              <a:t>OPPORTUNITY</a:t>
            </a:r>
          </a:p>
        </p:txBody>
      </p:sp>
      <p:sp>
        <p:nvSpPr>
          <p:cNvPr id="47" name="TextBox 46">
            <a:extLst>
              <a:ext uri="{FF2B5EF4-FFF2-40B4-BE49-F238E27FC236}">
                <a16:creationId xmlns:a16="http://schemas.microsoft.com/office/drawing/2014/main" id="{9E59C59A-4852-4137-9307-552CD877818B}"/>
              </a:ext>
            </a:extLst>
          </p:cNvPr>
          <p:cNvSpPr txBox="1"/>
          <p:nvPr/>
        </p:nvSpPr>
        <p:spPr>
          <a:xfrm>
            <a:off x="8292494" y="3457860"/>
            <a:ext cx="1128766" cy="276999"/>
          </a:xfrm>
          <a:prstGeom prst="rect">
            <a:avLst/>
          </a:prstGeom>
          <a:noFill/>
        </p:spPr>
        <p:txBody>
          <a:bodyPr wrap="square" rtlCol="0">
            <a:spAutoFit/>
          </a:bodyPr>
          <a:lstStyle/>
          <a:p>
            <a:r>
              <a:rPr lang="en-GB" sz="1200" dirty="0">
                <a:solidFill>
                  <a:schemeClr val="bg1"/>
                </a:solidFill>
              </a:rPr>
              <a:t>Context</a:t>
            </a:r>
          </a:p>
        </p:txBody>
      </p:sp>
    </p:spTree>
    <p:extLst>
      <p:ext uri="{BB962C8B-B14F-4D97-AF65-F5344CB8AC3E}">
        <p14:creationId xmlns:p14="http://schemas.microsoft.com/office/powerpoint/2010/main" val="2780625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8CE17B-61E0-4B0D-B340-B9A6E6DEC29D}"/>
              </a:ext>
            </a:extLst>
          </p:cNvPr>
          <p:cNvSpPr txBox="1"/>
          <p:nvPr/>
        </p:nvSpPr>
        <p:spPr>
          <a:xfrm>
            <a:off x="2743200" y="2762655"/>
            <a:ext cx="7645940" cy="2031325"/>
          </a:xfrm>
          <a:prstGeom prst="rect">
            <a:avLst/>
          </a:prstGeom>
          <a:noFill/>
        </p:spPr>
        <p:txBody>
          <a:bodyPr wrap="square" rtlCol="0">
            <a:spAutoFit/>
          </a:bodyPr>
          <a:lstStyle/>
          <a:p>
            <a:r>
              <a:rPr lang="en-GB" dirty="0"/>
              <a:t>- Outstanding customer service: 24/7 </a:t>
            </a:r>
          </a:p>
          <a:p>
            <a:r>
              <a:rPr lang="en-GB" dirty="0"/>
              <a:t>- Convenience: free delivery, 30-day-money-back policy</a:t>
            </a:r>
          </a:p>
          <a:p>
            <a:r>
              <a:rPr lang="en-GB" dirty="0"/>
              <a:t>- Price</a:t>
            </a:r>
          </a:p>
          <a:p>
            <a:r>
              <a:rPr lang="en-GB" dirty="0"/>
              <a:t>- Quality</a:t>
            </a:r>
          </a:p>
          <a:p>
            <a:r>
              <a:rPr lang="en-GB" dirty="0"/>
              <a:t>- Diversification</a:t>
            </a:r>
          </a:p>
          <a:p>
            <a:r>
              <a:rPr lang="en-GB" dirty="0"/>
              <a:t>- All </a:t>
            </a:r>
            <a:r>
              <a:rPr lang="en-GB" dirty="0" err="1"/>
              <a:t>orthopedic</a:t>
            </a:r>
            <a:r>
              <a:rPr lang="en-GB" dirty="0"/>
              <a:t> products will be registered as ‘Class 1 Medical Devices’ with the MHRA (Medicines and Healthcare Products Regulatory Agency, UK)</a:t>
            </a:r>
          </a:p>
        </p:txBody>
      </p:sp>
      <p:sp>
        <p:nvSpPr>
          <p:cNvPr id="3" name="TextBox 2">
            <a:extLst>
              <a:ext uri="{FF2B5EF4-FFF2-40B4-BE49-F238E27FC236}">
                <a16:creationId xmlns:a16="http://schemas.microsoft.com/office/drawing/2014/main" id="{083DF86E-555A-4475-91FE-8053D859A45F}"/>
              </a:ext>
            </a:extLst>
          </p:cNvPr>
          <p:cNvSpPr txBox="1"/>
          <p:nvPr/>
        </p:nvSpPr>
        <p:spPr>
          <a:xfrm>
            <a:off x="295071" y="3429000"/>
            <a:ext cx="1961746" cy="954107"/>
          </a:xfrm>
          <a:prstGeom prst="rect">
            <a:avLst/>
          </a:prstGeom>
          <a:noFill/>
        </p:spPr>
        <p:txBody>
          <a:bodyPr wrap="square" rtlCol="0">
            <a:spAutoFit/>
          </a:bodyPr>
          <a:lstStyle/>
          <a:p>
            <a:pPr algn="ctr"/>
            <a:r>
              <a:rPr lang="en-GB" sz="2800" dirty="0"/>
              <a:t>Ovicom’s USP</a:t>
            </a:r>
          </a:p>
        </p:txBody>
      </p:sp>
    </p:spTree>
    <p:extLst>
      <p:ext uri="{BB962C8B-B14F-4D97-AF65-F5344CB8AC3E}">
        <p14:creationId xmlns:p14="http://schemas.microsoft.com/office/powerpoint/2010/main" val="2074303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EA37BFF-8A8D-41E6-94FB-FE5B53FBE3B5}"/>
              </a:ext>
            </a:extLst>
          </p:cNvPr>
          <p:cNvSpPr/>
          <p:nvPr/>
        </p:nvSpPr>
        <p:spPr>
          <a:xfrm>
            <a:off x="5168203" y="2803046"/>
            <a:ext cx="6096000" cy="1477328"/>
          </a:xfrm>
          <a:prstGeom prst="rect">
            <a:avLst/>
          </a:prstGeom>
        </p:spPr>
        <p:txBody>
          <a:bodyPr>
            <a:spAutoFit/>
          </a:bodyPr>
          <a:lstStyle/>
          <a:p>
            <a:r>
              <a:rPr lang="en-GB" dirty="0"/>
              <a:t>•	Satisfy our customers so they will return again and </a:t>
            </a:r>
          </a:p>
          <a:p>
            <a:r>
              <a:rPr lang="en-GB" dirty="0"/>
              <a:t>                 again</a:t>
            </a:r>
          </a:p>
          <a:p>
            <a:r>
              <a:rPr lang="en-GB" dirty="0"/>
              <a:t>•	Maintain low overhead and operating costs</a:t>
            </a:r>
          </a:p>
          <a:p>
            <a:r>
              <a:rPr lang="en-GB" dirty="0"/>
              <a:t>•	Provide better prices than our competitors</a:t>
            </a:r>
          </a:p>
          <a:p>
            <a:r>
              <a:rPr lang="en-GB" dirty="0"/>
              <a:t>•	Achieving Break-Even by the end of first year</a:t>
            </a:r>
          </a:p>
        </p:txBody>
      </p:sp>
      <p:sp>
        <p:nvSpPr>
          <p:cNvPr id="3" name="Rectangle 2">
            <a:extLst>
              <a:ext uri="{FF2B5EF4-FFF2-40B4-BE49-F238E27FC236}">
                <a16:creationId xmlns:a16="http://schemas.microsoft.com/office/drawing/2014/main" id="{C21A46BF-F19C-40F4-A57F-8D7B37BC145B}"/>
              </a:ext>
            </a:extLst>
          </p:cNvPr>
          <p:cNvSpPr/>
          <p:nvPr/>
        </p:nvSpPr>
        <p:spPr>
          <a:xfrm>
            <a:off x="577238" y="3541710"/>
            <a:ext cx="2274341" cy="369332"/>
          </a:xfrm>
          <a:prstGeom prst="rect">
            <a:avLst/>
          </a:prstGeom>
        </p:spPr>
        <p:txBody>
          <a:bodyPr wrap="none">
            <a:spAutoFit/>
          </a:bodyPr>
          <a:lstStyle/>
          <a:p>
            <a:r>
              <a:rPr lang="en-GB" b="1" dirty="0"/>
              <a:t>THE KEYS TO SUCCESS</a:t>
            </a:r>
          </a:p>
        </p:txBody>
      </p:sp>
    </p:spTree>
    <p:extLst>
      <p:ext uri="{BB962C8B-B14F-4D97-AF65-F5344CB8AC3E}">
        <p14:creationId xmlns:p14="http://schemas.microsoft.com/office/powerpoint/2010/main" val="201250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40F0664-32CF-416C-92A9-F71AF0A949DD}"/>
              </a:ext>
            </a:extLst>
          </p:cNvPr>
          <p:cNvSpPr/>
          <p:nvPr/>
        </p:nvSpPr>
        <p:spPr>
          <a:xfrm>
            <a:off x="2672065" y="1153885"/>
            <a:ext cx="4673523" cy="388696"/>
          </a:xfrm>
          <a:prstGeom prst="rect">
            <a:avLst/>
          </a:prstGeom>
        </p:spPr>
        <p:txBody>
          <a:bodyPr wrap="none">
            <a:spAutoFit/>
          </a:bodyPr>
          <a:lstStyle/>
          <a:p>
            <a:pPr algn="just">
              <a:lnSpc>
                <a:spcPct val="107000"/>
              </a:lnSpc>
              <a:spcAft>
                <a:spcPts val="800"/>
              </a:spcAft>
            </a:pPr>
            <a:r>
              <a:rPr lang="en-GB" b="1" dirty="0" err="1">
                <a:latin typeface="Calibri" panose="020F0502020204030204" pitchFamily="34" charset="0"/>
                <a:ea typeface="Calibri" panose="020F0502020204030204" pitchFamily="34" charset="0"/>
                <a:cs typeface="Calibri" panose="020F0502020204030204" pitchFamily="34" charset="0"/>
              </a:rPr>
              <a:t>iTHOR</a:t>
            </a:r>
            <a:r>
              <a:rPr lang="en-GB" dirty="0">
                <a:latin typeface="Calibri" panose="020F0502020204030204" pitchFamily="34" charset="0"/>
                <a:ea typeface="Calibri" panose="020F0502020204030204" pitchFamily="34" charset="0"/>
                <a:cs typeface="Calibri" panose="020F0502020204030204" pitchFamily="34" charset="0"/>
              </a:rPr>
              <a:t> </a:t>
            </a:r>
            <a:r>
              <a:rPr lang="en-GB" b="1" dirty="0">
                <a:latin typeface="Calibri" panose="020F0502020204030204" pitchFamily="34" charset="0"/>
                <a:ea typeface="Calibri" panose="020F0502020204030204" pitchFamily="34" charset="0"/>
                <a:cs typeface="Calibri" panose="020F0502020204030204" pitchFamily="34" charset="0"/>
              </a:rPr>
              <a:t>Sports and Supports </a:t>
            </a:r>
            <a:r>
              <a:rPr lang="en-GB" b="1" i="1" dirty="0">
                <a:latin typeface="Calibri" panose="020F0502020204030204" pitchFamily="34" charset="0"/>
                <a:ea typeface="Calibri" panose="020F0502020204030204" pitchFamily="34" charset="0"/>
                <a:cs typeface="Calibri" panose="020F0502020204030204" pitchFamily="34" charset="0"/>
              </a:rPr>
              <a:t>Knee Strap Support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B02DAAA-687E-4AD0-8D6E-6AD5B0F46333}"/>
              </a:ext>
            </a:extLst>
          </p:cNvPr>
          <p:cNvSpPr txBox="1"/>
          <p:nvPr/>
        </p:nvSpPr>
        <p:spPr>
          <a:xfrm>
            <a:off x="3861881" y="729574"/>
            <a:ext cx="3589506" cy="369332"/>
          </a:xfrm>
          <a:prstGeom prst="rect">
            <a:avLst/>
          </a:prstGeom>
          <a:noFill/>
        </p:spPr>
        <p:txBody>
          <a:bodyPr wrap="square" rtlCol="0">
            <a:spAutoFit/>
          </a:bodyPr>
          <a:lstStyle/>
          <a:p>
            <a:r>
              <a:rPr lang="en-GB" dirty="0"/>
              <a:t>Product </a:t>
            </a:r>
          </a:p>
        </p:txBody>
      </p:sp>
      <p:sp>
        <p:nvSpPr>
          <p:cNvPr id="8" name="TextBox 7">
            <a:extLst>
              <a:ext uri="{FF2B5EF4-FFF2-40B4-BE49-F238E27FC236}">
                <a16:creationId xmlns:a16="http://schemas.microsoft.com/office/drawing/2014/main" id="{3014D429-72D0-4DC3-B0D0-BFF2EF7F062F}"/>
              </a:ext>
            </a:extLst>
          </p:cNvPr>
          <p:cNvSpPr txBox="1"/>
          <p:nvPr/>
        </p:nvSpPr>
        <p:spPr>
          <a:xfrm>
            <a:off x="465092" y="2385092"/>
            <a:ext cx="11140005" cy="600164"/>
          </a:xfrm>
          <a:prstGeom prst="rect">
            <a:avLst/>
          </a:prstGeom>
          <a:noFill/>
        </p:spPr>
        <p:txBody>
          <a:bodyPr wrap="square" rtlCol="0">
            <a:spAutoFit/>
          </a:bodyPr>
          <a:lstStyle/>
          <a:p>
            <a:pPr algn="just"/>
            <a:r>
              <a:rPr lang="en-GB" sz="1100" b="1" dirty="0" err="1"/>
              <a:t>iTHOR</a:t>
            </a:r>
            <a:r>
              <a:rPr lang="en-GB" sz="1100" b="1" dirty="0"/>
              <a:t> Sports and </a:t>
            </a:r>
            <a:r>
              <a:rPr lang="en-GB" sz="1100" b="1" dirty="0" err="1"/>
              <a:t>Supports</a:t>
            </a:r>
            <a:r>
              <a:rPr lang="en-GB" sz="1100" b="1" baseline="30000" dirty="0" err="1"/>
              <a:t>TM</a:t>
            </a:r>
            <a:r>
              <a:rPr lang="en-GB" sz="1100" b="1" dirty="0"/>
              <a:t> Patella Knee Strap</a:t>
            </a:r>
            <a:r>
              <a:rPr lang="en-GB" sz="1100" dirty="0"/>
              <a:t> provides support to patella. Comfortable to wear through adjustable compression and an opening design that won't affect the movement, Patella Knee Strap can minimize the risk of injuries during activities and supports rehabilitation after sporting injuries to knee’s ligaments or meniscus (jumper, running, rugby, football, basketball, volleyball, baseball, cycling, road racing, badminton, handball, tennis and other outdoor sports).</a:t>
            </a:r>
          </a:p>
        </p:txBody>
      </p:sp>
      <p:pic>
        <p:nvPicPr>
          <p:cNvPr id="9" name="Picture 8">
            <a:extLst>
              <a:ext uri="{FF2B5EF4-FFF2-40B4-BE49-F238E27FC236}">
                <a16:creationId xmlns:a16="http://schemas.microsoft.com/office/drawing/2014/main" id="{25695A06-AA37-4E95-B5C7-77C0A43B12FC}"/>
              </a:ext>
            </a:extLst>
          </p:cNvPr>
          <p:cNvPicPr>
            <a:picLocks noChangeAspect="1"/>
          </p:cNvPicPr>
          <p:nvPr/>
        </p:nvPicPr>
        <p:blipFill>
          <a:blip r:embed="rId3"/>
          <a:stretch>
            <a:fillRect/>
          </a:stretch>
        </p:blipFill>
        <p:spPr>
          <a:xfrm>
            <a:off x="465093" y="3946900"/>
            <a:ext cx="1932599" cy="2127688"/>
          </a:xfrm>
          <a:prstGeom prst="rect">
            <a:avLst/>
          </a:prstGeom>
        </p:spPr>
      </p:pic>
      <p:pic>
        <p:nvPicPr>
          <p:cNvPr id="10" name="Picture 9">
            <a:extLst>
              <a:ext uri="{FF2B5EF4-FFF2-40B4-BE49-F238E27FC236}">
                <a16:creationId xmlns:a16="http://schemas.microsoft.com/office/drawing/2014/main" id="{DB722C0F-547C-4C19-BC35-652C4DC609FC}"/>
              </a:ext>
            </a:extLst>
          </p:cNvPr>
          <p:cNvPicPr>
            <a:picLocks noChangeAspect="1"/>
          </p:cNvPicPr>
          <p:nvPr/>
        </p:nvPicPr>
        <p:blipFill>
          <a:blip r:embed="rId4"/>
          <a:stretch>
            <a:fillRect/>
          </a:stretch>
        </p:blipFill>
        <p:spPr>
          <a:xfrm>
            <a:off x="7231838" y="3947449"/>
            <a:ext cx="2341067" cy="2328874"/>
          </a:xfrm>
          <a:prstGeom prst="rect">
            <a:avLst/>
          </a:prstGeom>
        </p:spPr>
      </p:pic>
      <p:sp>
        <p:nvSpPr>
          <p:cNvPr id="11" name="Rectangle 10">
            <a:extLst>
              <a:ext uri="{FF2B5EF4-FFF2-40B4-BE49-F238E27FC236}">
                <a16:creationId xmlns:a16="http://schemas.microsoft.com/office/drawing/2014/main" id="{A2DB0006-D9EC-487A-A0CF-932DA899EAE2}"/>
              </a:ext>
            </a:extLst>
          </p:cNvPr>
          <p:cNvSpPr/>
          <p:nvPr/>
        </p:nvSpPr>
        <p:spPr>
          <a:xfrm>
            <a:off x="2608634" y="3766527"/>
            <a:ext cx="3889443" cy="2282035"/>
          </a:xfrm>
          <a:prstGeom prst="rect">
            <a:avLst/>
          </a:prstGeom>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BEST KNEE SUPPORT - tubular insert provides stability, uniform pressure and helps in pain relief with Fully adjustable compression for your comfort Premium Quality with High-end Padding to support Rehabilitation after Sporting Injuries to the Knee's Ligaments or Meniscus, Support Patellar tracking, Osgood-Schlatter's Disease, Chondromalacia (irritated kneecap).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Designed to minimize the risk of injuries during activities without affecting your movement.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Universal Size Comfortable to wear under Knee Cap for Men and Women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11">
            <a:extLst>
              <a:ext uri="{FF2B5EF4-FFF2-40B4-BE49-F238E27FC236}">
                <a16:creationId xmlns:a16="http://schemas.microsoft.com/office/drawing/2014/main" id="{B53D3E58-0DCF-4A48-8EF1-6E78D1D23279}"/>
              </a:ext>
            </a:extLst>
          </p:cNvPr>
          <p:cNvPicPr>
            <a:picLocks noChangeAspect="1"/>
          </p:cNvPicPr>
          <p:nvPr/>
        </p:nvPicPr>
        <p:blipFill>
          <a:blip r:embed="rId5"/>
          <a:stretch>
            <a:fillRect/>
          </a:stretch>
        </p:blipFill>
        <p:spPr>
          <a:xfrm>
            <a:off x="9010996" y="479477"/>
            <a:ext cx="2847079" cy="1737511"/>
          </a:xfrm>
          <a:prstGeom prst="rect">
            <a:avLst/>
          </a:prstGeom>
        </p:spPr>
      </p:pic>
    </p:spTree>
    <p:extLst>
      <p:ext uri="{BB962C8B-B14F-4D97-AF65-F5344CB8AC3E}">
        <p14:creationId xmlns:p14="http://schemas.microsoft.com/office/powerpoint/2010/main" val="1025539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1C25E8-9201-4EC4-B3B2-57AD172BCB10}"/>
              </a:ext>
            </a:extLst>
          </p:cNvPr>
          <p:cNvPicPr>
            <a:picLocks noChangeAspect="1"/>
          </p:cNvPicPr>
          <p:nvPr/>
        </p:nvPicPr>
        <p:blipFill>
          <a:blip r:embed="rId3"/>
          <a:stretch>
            <a:fillRect/>
          </a:stretch>
        </p:blipFill>
        <p:spPr>
          <a:xfrm>
            <a:off x="6003329" y="465395"/>
            <a:ext cx="5944115" cy="2444708"/>
          </a:xfrm>
          <a:prstGeom prst="rect">
            <a:avLst/>
          </a:prstGeom>
        </p:spPr>
      </p:pic>
      <p:pic>
        <p:nvPicPr>
          <p:cNvPr id="3" name="Picture 2">
            <a:extLst>
              <a:ext uri="{FF2B5EF4-FFF2-40B4-BE49-F238E27FC236}">
                <a16:creationId xmlns:a16="http://schemas.microsoft.com/office/drawing/2014/main" id="{F3643197-7A7A-48BF-9052-1F291D1B8BE8}"/>
              </a:ext>
            </a:extLst>
          </p:cNvPr>
          <p:cNvPicPr>
            <a:picLocks noChangeAspect="1"/>
          </p:cNvPicPr>
          <p:nvPr/>
        </p:nvPicPr>
        <p:blipFill>
          <a:blip r:embed="rId4"/>
          <a:stretch>
            <a:fillRect/>
          </a:stretch>
        </p:blipFill>
        <p:spPr>
          <a:xfrm>
            <a:off x="757235" y="1367361"/>
            <a:ext cx="5944115" cy="4304149"/>
          </a:xfrm>
          <a:prstGeom prst="rect">
            <a:avLst/>
          </a:prstGeom>
        </p:spPr>
      </p:pic>
      <p:sp>
        <p:nvSpPr>
          <p:cNvPr id="4" name="Rectangle 3">
            <a:extLst>
              <a:ext uri="{FF2B5EF4-FFF2-40B4-BE49-F238E27FC236}">
                <a16:creationId xmlns:a16="http://schemas.microsoft.com/office/drawing/2014/main" id="{D551CC7A-AC67-4C16-8720-3327251C586F}"/>
              </a:ext>
            </a:extLst>
          </p:cNvPr>
          <p:cNvSpPr/>
          <p:nvPr/>
        </p:nvSpPr>
        <p:spPr>
          <a:xfrm>
            <a:off x="194110" y="601617"/>
            <a:ext cx="5809219" cy="369332"/>
          </a:xfrm>
          <a:prstGeom prst="rect">
            <a:avLst/>
          </a:prstGeom>
        </p:spPr>
        <p:txBody>
          <a:bodyPr wrap="none">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Knee strap estimated market amazon.co.uk and eBay.co.uk</a:t>
            </a:r>
            <a:endParaRPr lang="en-GB" dirty="0"/>
          </a:p>
        </p:txBody>
      </p:sp>
    </p:spTree>
    <p:extLst>
      <p:ext uri="{BB962C8B-B14F-4D97-AF65-F5344CB8AC3E}">
        <p14:creationId xmlns:p14="http://schemas.microsoft.com/office/powerpoint/2010/main" val="429383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5C4FF9-A06A-462A-B78B-0B7C66BA708F}"/>
              </a:ext>
            </a:extLst>
          </p:cNvPr>
          <p:cNvSpPr/>
          <p:nvPr/>
        </p:nvSpPr>
        <p:spPr>
          <a:xfrm>
            <a:off x="4212074" y="789976"/>
            <a:ext cx="6731542" cy="5278048"/>
          </a:xfrm>
          <a:prstGeom prst="rect">
            <a:avLst/>
          </a:prstGeom>
        </p:spPr>
        <p:txBody>
          <a:bodyPr wrap="square">
            <a:spAutoFit/>
          </a:bodyPr>
          <a:lstStyle/>
          <a:p>
            <a:pPr marL="342900" lvl="0" indent="-342900" algn="just">
              <a:lnSpc>
                <a:spcPct val="107000"/>
              </a:lnSpc>
              <a:spcAft>
                <a:spcPts val="800"/>
              </a:spcAft>
              <a:buFont typeface="Symbol" panose="05050102010706020507" pitchFamily="18" charset="2"/>
              <a:buChar char=""/>
            </a:pPr>
            <a:r>
              <a:rPr lang="en-GB" sz="1100" i="1" dirty="0">
                <a:effectLst/>
                <a:latin typeface="Calibri" panose="020F0502020204030204" pitchFamily="34" charset="0"/>
                <a:ea typeface="Calibri" panose="020F0502020204030204" pitchFamily="34" charset="0"/>
                <a:cs typeface="Calibri" panose="020F0502020204030204" pitchFamily="34" charset="0"/>
              </a:rPr>
              <a:t>By Type: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Based on type, orthopaedic braces and support market has been segmented into: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knee braces &amp; supports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foot and ankle braces &amp; supports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spinal orthoses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upper extremity braces &amp; supports.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100" i="1" dirty="0">
                <a:effectLst/>
                <a:latin typeface="Calibri" panose="020F0502020204030204" pitchFamily="34" charset="0"/>
                <a:ea typeface="Calibri" panose="020F0502020204030204" pitchFamily="34" charset="0"/>
                <a:cs typeface="Calibri" panose="020F0502020204030204" pitchFamily="34" charset="0"/>
              </a:rPr>
              <a:t>By End User: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Based on end-user, the market has been segmented into: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Over The Counter (OTC)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Orthopaedic clinics, hospitals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Other end-users (gyms/health clubs, sports academies/outlets, pharmacy outlets, emergency centres, and trauma centres)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100" i="1" dirty="0">
                <a:effectLst/>
                <a:latin typeface="Calibri" panose="020F0502020204030204" pitchFamily="34" charset="0"/>
                <a:ea typeface="Calibri" panose="020F0502020204030204" pitchFamily="34" charset="0"/>
                <a:cs typeface="Calibri" panose="020F0502020204030204" pitchFamily="34" charset="0"/>
              </a:rPr>
              <a:t>By distribution channel: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Orthopaedic Clinics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Hospitals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Over the Counter (OTC)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Courier New" panose="02070309020205020404" pitchFamily="49" charset="0"/>
              <a:buChar char="o"/>
              <a:tabLst>
                <a:tab pos="685800" algn="l"/>
              </a:tabLst>
            </a:pPr>
            <a:r>
              <a:rPr lang="en-GB" sz="1100" dirty="0">
                <a:effectLst/>
                <a:latin typeface="Calibri" panose="020F0502020204030204" pitchFamily="34" charset="0"/>
                <a:ea typeface="Calibri" panose="020F0502020204030204" pitchFamily="34" charset="0"/>
                <a:cs typeface="Calibri" panose="020F0502020204030204" pitchFamily="34" charset="0"/>
              </a:rPr>
              <a:t>E-Commerce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3CD69231-8B4D-4BB4-9009-85829FAB44F6}"/>
              </a:ext>
            </a:extLst>
          </p:cNvPr>
          <p:cNvSpPr/>
          <p:nvPr/>
        </p:nvSpPr>
        <p:spPr>
          <a:xfrm>
            <a:off x="742020" y="3040304"/>
            <a:ext cx="2263825" cy="388696"/>
          </a:xfrm>
          <a:prstGeom prst="rect">
            <a:avLst/>
          </a:prstGeom>
        </p:spPr>
        <p:txBody>
          <a:bodyPr wrap="none">
            <a:spAutoFit/>
          </a:bodyPr>
          <a:lstStyle/>
          <a:p>
            <a:pPr algn="just">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Market Segmentation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6385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5F578C-5A98-43BC-BB7E-A894058813CD}"/>
              </a:ext>
            </a:extLst>
          </p:cNvPr>
          <p:cNvSpPr/>
          <p:nvPr/>
        </p:nvSpPr>
        <p:spPr>
          <a:xfrm>
            <a:off x="911764" y="3482503"/>
            <a:ext cx="2723181" cy="461665"/>
          </a:xfrm>
          <a:prstGeom prst="rect">
            <a:avLst/>
          </a:prstGeom>
        </p:spPr>
        <p:txBody>
          <a:bodyPr wrap="none">
            <a:spAutoFit/>
          </a:bodyPr>
          <a:lstStyle/>
          <a:p>
            <a:r>
              <a:rPr lang="en-GB" sz="2400" dirty="0">
                <a:ln w="0"/>
                <a:solidFill>
                  <a:schemeClr val="accent1"/>
                </a:solidFill>
                <a:effectLst>
                  <a:outerShdw blurRad="38100" dist="25400" dir="5400000" algn="ctr" rotWithShape="0">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Competitor analysis</a:t>
            </a:r>
            <a:endParaRPr lang="en-GB" sz="2400" dirty="0">
              <a:ln w="0"/>
              <a:solidFill>
                <a:schemeClr val="accent1"/>
              </a:solidFill>
              <a:effectLst>
                <a:outerShdw blurRad="38100" dist="25400" dir="5400000" algn="ctr" rotWithShape="0">
                  <a:srgbClr val="6E747A">
                    <a:alpha val="43000"/>
                  </a:srgbClr>
                </a:outerShdw>
              </a:effectLst>
            </a:endParaRPr>
          </a:p>
        </p:txBody>
      </p:sp>
      <p:graphicFrame>
        <p:nvGraphicFramePr>
          <p:cNvPr id="3" name="Table 2">
            <a:extLst>
              <a:ext uri="{FF2B5EF4-FFF2-40B4-BE49-F238E27FC236}">
                <a16:creationId xmlns:a16="http://schemas.microsoft.com/office/drawing/2014/main" id="{3744DD57-8275-45DD-8788-8122E4F21BAC}"/>
              </a:ext>
            </a:extLst>
          </p:cNvPr>
          <p:cNvGraphicFramePr>
            <a:graphicFrameLocks noGrp="1"/>
          </p:cNvGraphicFramePr>
          <p:nvPr>
            <p:extLst>
              <p:ext uri="{D42A27DB-BD31-4B8C-83A1-F6EECF244321}">
                <p14:modId xmlns:p14="http://schemas.microsoft.com/office/powerpoint/2010/main" val="1239984149"/>
              </p:ext>
            </p:extLst>
          </p:nvPr>
        </p:nvGraphicFramePr>
        <p:xfrm>
          <a:off x="4163439" y="369652"/>
          <a:ext cx="6963109" cy="6225702"/>
        </p:xfrm>
        <a:graphic>
          <a:graphicData uri="http://schemas.openxmlformats.org/drawingml/2006/table">
            <a:tbl>
              <a:tblPr firstRow="1" firstCol="1" bandRow="1">
                <a:tableStyleId>{5C22544A-7EE6-4342-B048-85BDC9FD1C3A}</a:tableStyleId>
              </a:tblPr>
              <a:tblGrid>
                <a:gridCol w="1434078">
                  <a:extLst>
                    <a:ext uri="{9D8B030D-6E8A-4147-A177-3AD203B41FA5}">
                      <a16:colId xmlns:a16="http://schemas.microsoft.com/office/drawing/2014/main" val="617406210"/>
                    </a:ext>
                  </a:extLst>
                </a:gridCol>
                <a:gridCol w="1159171">
                  <a:extLst>
                    <a:ext uri="{9D8B030D-6E8A-4147-A177-3AD203B41FA5}">
                      <a16:colId xmlns:a16="http://schemas.microsoft.com/office/drawing/2014/main" val="2759390917"/>
                    </a:ext>
                  </a:extLst>
                </a:gridCol>
                <a:gridCol w="1389241">
                  <a:extLst>
                    <a:ext uri="{9D8B030D-6E8A-4147-A177-3AD203B41FA5}">
                      <a16:colId xmlns:a16="http://schemas.microsoft.com/office/drawing/2014/main" val="4086450246"/>
                    </a:ext>
                  </a:extLst>
                </a:gridCol>
                <a:gridCol w="1514934">
                  <a:extLst>
                    <a:ext uri="{9D8B030D-6E8A-4147-A177-3AD203B41FA5}">
                      <a16:colId xmlns:a16="http://schemas.microsoft.com/office/drawing/2014/main" val="3869536071"/>
                    </a:ext>
                  </a:extLst>
                </a:gridCol>
                <a:gridCol w="1465685">
                  <a:extLst>
                    <a:ext uri="{9D8B030D-6E8A-4147-A177-3AD203B41FA5}">
                      <a16:colId xmlns:a16="http://schemas.microsoft.com/office/drawing/2014/main" val="3683653948"/>
                    </a:ext>
                  </a:extLst>
                </a:gridCol>
              </a:tblGrid>
              <a:tr h="762606">
                <a:tc>
                  <a:txBody>
                    <a:bodyPr/>
                    <a:lstStyle/>
                    <a:p>
                      <a:pPr algn="just">
                        <a:lnSpc>
                          <a:spcPct val="107000"/>
                        </a:lnSpc>
                        <a:spcAft>
                          <a:spcPts val="0"/>
                        </a:spcAft>
                      </a:pPr>
                      <a:r>
                        <a:rPr lang="en-GB" sz="1000">
                          <a:effectLst/>
                        </a:rPr>
                        <a:t>Name + location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nchor="ctr"/>
                </a:tc>
                <a:tc>
                  <a:txBody>
                    <a:bodyPr/>
                    <a:lstStyle/>
                    <a:p>
                      <a:pPr algn="just">
                        <a:lnSpc>
                          <a:spcPct val="107000"/>
                        </a:lnSpc>
                        <a:spcAft>
                          <a:spcPts val="0"/>
                        </a:spcAft>
                      </a:pPr>
                      <a:r>
                        <a:rPr lang="en-GB" sz="1000">
                          <a:effectLst/>
                        </a:rPr>
                        <a:t>Price range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nchor="ctr"/>
                </a:tc>
                <a:tc>
                  <a:txBody>
                    <a:bodyPr/>
                    <a:lstStyle/>
                    <a:p>
                      <a:pPr algn="just">
                        <a:lnSpc>
                          <a:spcPct val="107000"/>
                        </a:lnSpc>
                        <a:spcAft>
                          <a:spcPts val="0"/>
                        </a:spcAft>
                      </a:pPr>
                      <a:r>
                        <a:rPr lang="en-GB" sz="1000" dirty="0">
                          <a:effectLst/>
                        </a:rPr>
                        <a:t>Strengths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nchor="ctr"/>
                </a:tc>
                <a:tc>
                  <a:txBody>
                    <a:bodyPr/>
                    <a:lstStyle/>
                    <a:p>
                      <a:pPr algn="just">
                        <a:lnSpc>
                          <a:spcPct val="107000"/>
                        </a:lnSpc>
                        <a:spcAft>
                          <a:spcPts val="0"/>
                        </a:spcAft>
                      </a:pPr>
                      <a:r>
                        <a:rPr lang="en-GB" sz="1000">
                          <a:effectLst/>
                        </a:rPr>
                        <a:t>Weaknesses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nchor="ctr"/>
                </a:tc>
                <a:tc>
                  <a:txBody>
                    <a:bodyPr/>
                    <a:lstStyle/>
                    <a:p>
                      <a:pPr algn="just">
                        <a:lnSpc>
                          <a:spcPct val="107000"/>
                        </a:lnSpc>
                        <a:spcAft>
                          <a:spcPts val="0"/>
                        </a:spcAft>
                      </a:pPr>
                      <a:r>
                        <a:rPr lang="en-GB" sz="1000" dirty="0">
                          <a:effectLst/>
                        </a:rPr>
                        <a:t>How I will compete?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nchor="ctr"/>
                </a:tc>
                <a:extLst>
                  <a:ext uri="{0D108BD9-81ED-4DB2-BD59-A6C34878D82A}">
                    <a16:rowId xmlns:a16="http://schemas.microsoft.com/office/drawing/2014/main" val="1919468281"/>
                  </a:ext>
                </a:extLst>
              </a:tr>
              <a:tr h="1662682">
                <a:tc>
                  <a:txBody>
                    <a:bodyPr/>
                    <a:lstStyle/>
                    <a:p>
                      <a:pPr algn="just">
                        <a:lnSpc>
                          <a:spcPct val="107000"/>
                        </a:lnSpc>
                        <a:spcAft>
                          <a:spcPts val="0"/>
                        </a:spcAft>
                      </a:pPr>
                      <a:r>
                        <a:rPr lang="en-GB" sz="1000">
                          <a:effectLst/>
                        </a:rPr>
                        <a:t>1.Ossur UK Ltd</a:t>
                      </a:r>
                    </a:p>
                    <a:p>
                      <a:pPr algn="just">
                        <a:lnSpc>
                          <a:spcPct val="107000"/>
                        </a:lnSpc>
                        <a:spcAft>
                          <a:spcPts val="0"/>
                        </a:spcAft>
                      </a:pPr>
                      <a:r>
                        <a:rPr lang="en-GB" sz="1000">
                          <a:effectLst/>
                        </a:rPr>
                        <a:t>Unit No. 1 S:Park Hamilton Road Stockport SK1 2AE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£25 - £59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International company </a:t>
                      </a:r>
                    </a:p>
                    <a:p>
                      <a:pPr algn="just">
                        <a:lnSpc>
                          <a:spcPct val="107000"/>
                        </a:lnSpc>
                        <a:spcAft>
                          <a:spcPts val="0"/>
                        </a:spcAft>
                      </a:pPr>
                      <a:r>
                        <a:rPr lang="en-GB" sz="1000">
                          <a:effectLst/>
                        </a:rPr>
                        <a:t>Major player</a:t>
                      </a:r>
                    </a:p>
                    <a:p>
                      <a:pPr algn="just">
                        <a:lnSpc>
                          <a:spcPct val="107000"/>
                        </a:lnSpc>
                        <a:spcAft>
                          <a:spcPts val="0"/>
                        </a:spcAft>
                      </a:pPr>
                      <a:r>
                        <a:rPr lang="en-GB" sz="1000">
                          <a:effectLst/>
                        </a:rPr>
                        <a:t>Large portfolio</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-New on online selling channel</a:t>
                      </a:r>
                    </a:p>
                    <a:p>
                      <a:pPr algn="just">
                        <a:lnSpc>
                          <a:spcPct val="107000"/>
                        </a:lnSpc>
                        <a:spcAft>
                          <a:spcPts val="0"/>
                        </a:spcAft>
                      </a:pPr>
                      <a:r>
                        <a:rPr lang="en-GB" sz="1000">
                          <a:effectLst/>
                        </a:rPr>
                        <a:t>-The organisational structure is B2B orientated</a:t>
                      </a:r>
                    </a:p>
                    <a:p>
                      <a:pPr algn="just">
                        <a:lnSpc>
                          <a:spcPct val="107000"/>
                        </a:lnSpc>
                        <a:spcAft>
                          <a:spcPts val="0"/>
                        </a:spcAft>
                      </a:pPr>
                      <a:r>
                        <a:rPr lang="en-GB" sz="1000">
                          <a:effectLst/>
                        </a:rPr>
                        <a:t>-Price</a:t>
                      </a:r>
                    </a:p>
                    <a:p>
                      <a:pPr algn="just">
                        <a:lnSpc>
                          <a:spcPct val="107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-Price</a:t>
                      </a:r>
                    </a:p>
                    <a:p>
                      <a:pPr algn="just">
                        <a:lnSpc>
                          <a:spcPct val="107000"/>
                        </a:lnSpc>
                        <a:spcAft>
                          <a:spcPts val="0"/>
                        </a:spcAft>
                      </a:pPr>
                      <a:r>
                        <a:rPr lang="en-GB" sz="1000">
                          <a:effectLst/>
                        </a:rPr>
                        <a:t>-Differentiation </a:t>
                      </a:r>
                    </a:p>
                    <a:p>
                      <a:pPr algn="just">
                        <a:lnSpc>
                          <a:spcPct val="107000"/>
                        </a:lnSpc>
                        <a:spcAft>
                          <a:spcPts val="0"/>
                        </a:spcAft>
                      </a:pPr>
                      <a:r>
                        <a:rPr lang="en-GB" sz="1000">
                          <a:effectLst/>
                        </a:rPr>
                        <a:t>-Customer service</a:t>
                      </a:r>
                    </a:p>
                    <a:p>
                      <a:pPr algn="just">
                        <a:lnSpc>
                          <a:spcPct val="107000"/>
                        </a:lnSpc>
                        <a:spcAft>
                          <a:spcPts val="0"/>
                        </a:spcAft>
                      </a:pPr>
                      <a:r>
                        <a:rPr lang="en-GB" sz="1000">
                          <a:effectLst/>
                        </a:rPr>
                        <a:t>-Free delivery</a:t>
                      </a:r>
                    </a:p>
                    <a:p>
                      <a:pPr algn="just">
                        <a:lnSpc>
                          <a:spcPct val="107000"/>
                        </a:lnSpc>
                        <a:spcAft>
                          <a:spcPts val="0"/>
                        </a:spcAft>
                      </a:pPr>
                      <a:r>
                        <a:rPr lang="en-GB" sz="1000">
                          <a:effectLst/>
                        </a:rPr>
                        <a:t>- 30-day-money-back policy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extLst>
                  <a:ext uri="{0D108BD9-81ED-4DB2-BD59-A6C34878D82A}">
                    <a16:rowId xmlns:a16="http://schemas.microsoft.com/office/drawing/2014/main" val="3522085557"/>
                  </a:ext>
                </a:extLst>
              </a:tr>
              <a:tr h="1900207">
                <a:tc>
                  <a:txBody>
                    <a:bodyPr/>
                    <a:lstStyle/>
                    <a:p>
                      <a:pPr algn="just">
                        <a:lnSpc>
                          <a:spcPct val="107000"/>
                        </a:lnSpc>
                        <a:spcAft>
                          <a:spcPts val="0"/>
                        </a:spcAft>
                      </a:pPr>
                      <a:r>
                        <a:rPr lang="en-GB" sz="1000">
                          <a:effectLst/>
                        </a:rPr>
                        <a:t>2.</a:t>
                      </a:r>
                      <a:r>
                        <a:rPr lang="en-GB" sz="700">
                          <a:effectLst/>
                        </a:rPr>
                        <a:t>  </a:t>
                      </a:r>
                      <a:r>
                        <a:rPr lang="en-GB" sz="1000">
                          <a:effectLst/>
                        </a:rPr>
                        <a:t>PhysioRoom.com Limited, Group First House, 12a Mead Way, Padiham, Lancashire, BB12 7NG, England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£12 - £20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Large portfolio</a:t>
                      </a:r>
                    </a:p>
                    <a:p>
                      <a:pPr algn="just">
                        <a:lnSpc>
                          <a:spcPct val="107000"/>
                        </a:lnSpc>
                        <a:spcAft>
                          <a:spcPts val="0"/>
                        </a:spcAft>
                      </a:pPr>
                      <a:r>
                        <a:rPr lang="en-GB" sz="1000">
                          <a:effectLst/>
                        </a:rPr>
                        <a:t>Online presence</a:t>
                      </a:r>
                    </a:p>
                    <a:p>
                      <a:pPr algn="just">
                        <a:lnSpc>
                          <a:spcPct val="107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-Retailer</a:t>
                      </a:r>
                    </a:p>
                    <a:p>
                      <a:pPr algn="just">
                        <a:lnSpc>
                          <a:spcPct val="107000"/>
                        </a:lnSpc>
                        <a:spcAft>
                          <a:spcPts val="0"/>
                        </a:spcAft>
                      </a:pPr>
                      <a:r>
                        <a:rPr lang="en-GB" sz="1000">
                          <a:effectLst/>
                        </a:rPr>
                        <a:t>-Complicated webpage structure</a:t>
                      </a:r>
                    </a:p>
                    <a:p>
                      <a:pPr algn="just">
                        <a:lnSpc>
                          <a:spcPct val="107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-Price</a:t>
                      </a:r>
                    </a:p>
                    <a:p>
                      <a:pPr algn="just">
                        <a:lnSpc>
                          <a:spcPct val="107000"/>
                        </a:lnSpc>
                        <a:spcAft>
                          <a:spcPts val="0"/>
                        </a:spcAft>
                      </a:pPr>
                      <a:r>
                        <a:rPr lang="en-GB" sz="1000">
                          <a:effectLst/>
                        </a:rPr>
                        <a:t>-Differentiation</a:t>
                      </a:r>
                    </a:p>
                    <a:p>
                      <a:pPr algn="just">
                        <a:lnSpc>
                          <a:spcPct val="107000"/>
                        </a:lnSpc>
                        <a:spcAft>
                          <a:spcPts val="0"/>
                        </a:spcAft>
                      </a:pPr>
                      <a:r>
                        <a:rPr lang="en-GB" sz="1000">
                          <a:effectLst/>
                        </a:rPr>
                        <a:t>-Professional online store</a:t>
                      </a:r>
                    </a:p>
                    <a:p>
                      <a:pPr algn="just">
                        <a:lnSpc>
                          <a:spcPct val="107000"/>
                        </a:lnSpc>
                        <a:spcAft>
                          <a:spcPts val="0"/>
                        </a:spcAft>
                      </a:pPr>
                      <a:r>
                        <a:rPr lang="en-GB" sz="1000">
                          <a:effectLst/>
                        </a:rPr>
                        <a:t>-Customer service</a:t>
                      </a:r>
                    </a:p>
                    <a:p>
                      <a:pPr algn="just">
                        <a:lnSpc>
                          <a:spcPct val="107000"/>
                        </a:lnSpc>
                        <a:spcAft>
                          <a:spcPts val="0"/>
                        </a:spcAft>
                      </a:pPr>
                      <a:r>
                        <a:rPr lang="en-GB" sz="1000">
                          <a:effectLst/>
                        </a:rPr>
                        <a:t>-Free delivery</a:t>
                      </a:r>
                    </a:p>
                    <a:p>
                      <a:pPr algn="just">
                        <a:lnSpc>
                          <a:spcPct val="107000"/>
                        </a:lnSpc>
                        <a:spcAft>
                          <a:spcPts val="0"/>
                        </a:spcAft>
                      </a:pPr>
                      <a:r>
                        <a:rPr lang="en-GB" sz="1000">
                          <a:effectLst/>
                        </a:rPr>
                        <a:t>- 30-day-money-back</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extLst>
                  <a:ext uri="{0D108BD9-81ED-4DB2-BD59-A6C34878D82A}">
                    <a16:rowId xmlns:a16="http://schemas.microsoft.com/office/drawing/2014/main" val="4079360807"/>
                  </a:ext>
                </a:extLst>
              </a:tr>
              <a:tr h="1900207">
                <a:tc>
                  <a:txBody>
                    <a:bodyPr/>
                    <a:lstStyle/>
                    <a:p>
                      <a:pPr algn="just">
                        <a:lnSpc>
                          <a:spcPct val="107000"/>
                        </a:lnSpc>
                        <a:spcAft>
                          <a:spcPts val="0"/>
                        </a:spcAft>
                      </a:pPr>
                      <a:r>
                        <a:rPr lang="en-GB" sz="1000">
                          <a:effectLst/>
                        </a:rPr>
                        <a:t>3.Neo -G</a:t>
                      </a:r>
                    </a:p>
                    <a:p>
                      <a:pPr algn="just">
                        <a:lnSpc>
                          <a:spcPct val="107000"/>
                        </a:lnSpc>
                        <a:spcAft>
                          <a:spcPts val="0"/>
                        </a:spcAft>
                      </a:pPr>
                      <a:r>
                        <a:rPr lang="en-GB" sz="1000">
                          <a:effectLst/>
                        </a:rPr>
                        <a:t>Unit 8, Killinghall Stone Quarry, Ripon Road, Harrogate, HG3 2BA, UK</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£14 - £40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Online and offline presence</a:t>
                      </a:r>
                    </a:p>
                    <a:p>
                      <a:pPr algn="just">
                        <a:lnSpc>
                          <a:spcPct val="107000"/>
                        </a:lnSpc>
                        <a:spcAft>
                          <a:spcPts val="0"/>
                        </a:spcAft>
                      </a:pPr>
                      <a:r>
                        <a:rPr lang="en-GB" sz="1000">
                          <a:effectLst/>
                        </a:rPr>
                        <a:t>Large portfolio</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a:effectLst/>
                        </a:rPr>
                        <a:t>-Complicated webpage structure</a:t>
                      </a:r>
                    </a:p>
                    <a:p>
                      <a:pPr algn="just">
                        <a:lnSpc>
                          <a:spcPct val="107000"/>
                        </a:lnSpc>
                        <a:spcAft>
                          <a:spcPts val="0"/>
                        </a:spcAft>
                      </a:pPr>
                      <a:r>
                        <a:rPr lang="en-GB" sz="1000">
                          <a:effectLst/>
                        </a:rPr>
                        <a:t>-Price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tc>
                  <a:txBody>
                    <a:bodyPr/>
                    <a:lstStyle/>
                    <a:p>
                      <a:pPr algn="just">
                        <a:lnSpc>
                          <a:spcPct val="107000"/>
                        </a:lnSpc>
                        <a:spcAft>
                          <a:spcPts val="0"/>
                        </a:spcAft>
                      </a:pPr>
                      <a:r>
                        <a:rPr lang="en-GB" sz="1000" dirty="0">
                          <a:effectLst/>
                        </a:rPr>
                        <a:t>-Price</a:t>
                      </a:r>
                    </a:p>
                    <a:p>
                      <a:pPr algn="just">
                        <a:lnSpc>
                          <a:spcPct val="107000"/>
                        </a:lnSpc>
                        <a:spcAft>
                          <a:spcPts val="0"/>
                        </a:spcAft>
                      </a:pPr>
                      <a:r>
                        <a:rPr lang="en-GB" sz="1000" dirty="0">
                          <a:effectLst/>
                        </a:rPr>
                        <a:t>-Differentiation</a:t>
                      </a:r>
                    </a:p>
                    <a:p>
                      <a:pPr algn="just">
                        <a:lnSpc>
                          <a:spcPct val="107000"/>
                        </a:lnSpc>
                        <a:spcAft>
                          <a:spcPts val="0"/>
                        </a:spcAft>
                      </a:pPr>
                      <a:r>
                        <a:rPr lang="en-GB" sz="1000" dirty="0">
                          <a:effectLst/>
                        </a:rPr>
                        <a:t>-Professional online store</a:t>
                      </a:r>
                    </a:p>
                    <a:p>
                      <a:pPr algn="just">
                        <a:lnSpc>
                          <a:spcPct val="107000"/>
                        </a:lnSpc>
                        <a:spcAft>
                          <a:spcPts val="0"/>
                        </a:spcAft>
                      </a:pPr>
                      <a:r>
                        <a:rPr lang="en-GB" sz="1000" dirty="0">
                          <a:effectLst/>
                        </a:rPr>
                        <a:t>-Customer service</a:t>
                      </a:r>
                    </a:p>
                    <a:p>
                      <a:pPr algn="just">
                        <a:lnSpc>
                          <a:spcPct val="107000"/>
                        </a:lnSpc>
                        <a:spcAft>
                          <a:spcPts val="0"/>
                        </a:spcAft>
                      </a:pPr>
                      <a:r>
                        <a:rPr lang="en-GB" sz="1000" dirty="0">
                          <a:effectLst/>
                        </a:rPr>
                        <a:t>-Free delivery</a:t>
                      </a:r>
                    </a:p>
                    <a:p>
                      <a:pPr algn="just">
                        <a:lnSpc>
                          <a:spcPct val="107000"/>
                        </a:lnSpc>
                        <a:spcAft>
                          <a:spcPts val="0"/>
                        </a:spcAft>
                      </a:pPr>
                      <a:r>
                        <a:rPr lang="en-GB" sz="1000" dirty="0">
                          <a:effectLst/>
                        </a:rPr>
                        <a:t>- 30-day-money-back</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3467" marR="63467" marT="0" marB="0"/>
                </a:tc>
                <a:extLst>
                  <a:ext uri="{0D108BD9-81ED-4DB2-BD59-A6C34878D82A}">
                    <a16:rowId xmlns:a16="http://schemas.microsoft.com/office/drawing/2014/main" val="159860008"/>
                  </a:ext>
                </a:extLst>
              </a:tr>
            </a:tbl>
          </a:graphicData>
        </a:graphic>
      </p:graphicFrame>
    </p:spTree>
    <p:extLst>
      <p:ext uri="{BB962C8B-B14F-4D97-AF65-F5344CB8AC3E}">
        <p14:creationId xmlns:p14="http://schemas.microsoft.com/office/powerpoint/2010/main" val="3334639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03CA6F0-7D43-4960-97CB-7EA209DE906C}"/>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chemeClr val="bg1"/>
                </a:solidFill>
                <a:latin typeface="+mj-lt"/>
                <a:ea typeface="+mj-ea"/>
                <a:cs typeface="+mj-cs"/>
              </a:rPr>
              <a:t>SWOT  ANALYSIS</a:t>
            </a:r>
          </a:p>
        </p:txBody>
      </p:sp>
      <p:graphicFrame>
        <p:nvGraphicFramePr>
          <p:cNvPr id="4" name="Table 3">
            <a:extLst>
              <a:ext uri="{FF2B5EF4-FFF2-40B4-BE49-F238E27FC236}">
                <a16:creationId xmlns:a16="http://schemas.microsoft.com/office/drawing/2014/main" id="{2116F90D-8276-43A8-8E3C-BBB850155C90}"/>
              </a:ext>
            </a:extLst>
          </p:cNvPr>
          <p:cNvGraphicFramePr>
            <a:graphicFrameLocks noGrp="1"/>
          </p:cNvGraphicFramePr>
          <p:nvPr>
            <p:extLst>
              <p:ext uri="{D42A27DB-BD31-4B8C-83A1-F6EECF244321}">
                <p14:modId xmlns:p14="http://schemas.microsoft.com/office/powerpoint/2010/main" val="2273796406"/>
              </p:ext>
            </p:extLst>
          </p:nvPr>
        </p:nvGraphicFramePr>
        <p:xfrm>
          <a:off x="4405746" y="434109"/>
          <a:ext cx="7352145" cy="4912858"/>
        </p:xfrm>
        <a:graphic>
          <a:graphicData uri="http://schemas.openxmlformats.org/drawingml/2006/table">
            <a:tbl>
              <a:tblPr firstRow="1" firstCol="1" bandRow="1">
                <a:tableStyleId>{5C22544A-7EE6-4342-B048-85BDC9FD1C3A}</a:tableStyleId>
              </a:tblPr>
              <a:tblGrid>
                <a:gridCol w="3676571">
                  <a:extLst>
                    <a:ext uri="{9D8B030D-6E8A-4147-A177-3AD203B41FA5}">
                      <a16:colId xmlns:a16="http://schemas.microsoft.com/office/drawing/2014/main" val="2460273756"/>
                    </a:ext>
                  </a:extLst>
                </a:gridCol>
                <a:gridCol w="3675574">
                  <a:extLst>
                    <a:ext uri="{9D8B030D-6E8A-4147-A177-3AD203B41FA5}">
                      <a16:colId xmlns:a16="http://schemas.microsoft.com/office/drawing/2014/main" val="2097714945"/>
                    </a:ext>
                  </a:extLst>
                </a:gridCol>
              </a:tblGrid>
              <a:tr h="314345">
                <a:tc>
                  <a:txBody>
                    <a:bodyPr/>
                    <a:lstStyle/>
                    <a:p>
                      <a:pPr algn="ctr">
                        <a:lnSpc>
                          <a:spcPct val="107000"/>
                        </a:lnSpc>
                        <a:spcAft>
                          <a:spcPts val="0"/>
                        </a:spcAft>
                      </a:pPr>
                      <a:r>
                        <a:rPr lang="en-GB" sz="1100" dirty="0">
                          <a:effectLst/>
                        </a:rPr>
                        <a: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99674318"/>
                  </a:ext>
                </a:extLst>
              </a:tr>
              <a:tr h="2521219">
                <a:tc>
                  <a:txBody>
                    <a:bodyPr/>
                    <a:lstStyle/>
                    <a:p>
                      <a:pPr marL="342900" lvl="0" indent="-342900">
                        <a:lnSpc>
                          <a:spcPct val="107000"/>
                        </a:lnSpc>
                        <a:spcAft>
                          <a:spcPts val="0"/>
                        </a:spcAft>
                        <a:buFont typeface="Symbol" panose="05050102010706020507" pitchFamily="18" charset="2"/>
                        <a:buChar char=""/>
                      </a:pPr>
                      <a:r>
                        <a:rPr lang="en-GB" sz="1100" dirty="0">
                          <a:effectLst/>
                        </a:rPr>
                        <a:t> </a:t>
                      </a:r>
                      <a:r>
                        <a:rPr lang="en-US" sz="1100" dirty="0" err="1">
                          <a:effectLst/>
                        </a:rPr>
                        <a:t>iTHOR</a:t>
                      </a:r>
                      <a:r>
                        <a:rPr lang="en-US" sz="1100" dirty="0">
                          <a:effectLst/>
                        </a:rPr>
                        <a:t> Sports and Supports Brand</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R&amp;D competencies </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Experienced manager and leader</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Product already on market</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Excellent customer service</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Products with clinical evidence credibility</a:t>
                      </a:r>
                      <a:endParaRPr lang="en-GB" sz="1100" dirty="0">
                        <a:effectLst/>
                      </a:endParaRPr>
                    </a:p>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1100" dirty="0">
                          <a:effectLst/>
                        </a:rPr>
                        <a:t> </a:t>
                      </a:r>
                      <a:r>
                        <a:rPr lang="en-US" sz="1100" dirty="0">
                          <a:effectLst/>
                        </a:rPr>
                        <a:t>Financial resources</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Limited human resource</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Limited portfolio</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22777036"/>
                  </a:ext>
                </a:extLst>
              </a:tr>
              <a:tr h="1762949">
                <a:tc>
                  <a:txBody>
                    <a:bodyPr/>
                    <a:lstStyle/>
                    <a:p>
                      <a:pPr marL="342900" lvl="0" indent="-342900">
                        <a:lnSpc>
                          <a:spcPct val="107000"/>
                        </a:lnSpc>
                        <a:spcAft>
                          <a:spcPts val="0"/>
                        </a:spcAft>
                        <a:buFont typeface="Symbol" panose="05050102010706020507" pitchFamily="18" charset="2"/>
                        <a:buChar char=""/>
                      </a:pPr>
                      <a:r>
                        <a:rPr lang="en-GB" sz="1100" dirty="0">
                          <a:effectLst/>
                        </a:rPr>
                        <a:t> </a:t>
                      </a:r>
                      <a:r>
                        <a:rPr lang="en-US" sz="1100" dirty="0">
                          <a:effectLst/>
                        </a:rPr>
                        <a:t>Huge market</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Product diversification</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Changing buying behavior</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Educated consumers</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Clinically proven products</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Clinical evidence credibility</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1100" dirty="0">
                          <a:effectLst/>
                        </a:rPr>
                        <a:t> </a:t>
                      </a:r>
                      <a:r>
                        <a:rPr lang="en-US" sz="1100" dirty="0">
                          <a:effectLst/>
                        </a:rPr>
                        <a:t>Competitive market</a:t>
                      </a:r>
                      <a:endParaRPr lang="en-GB" sz="1100" dirty="0">
                        <a:effectLst/>
                      </a:endParaRPr>
                    </a:p>
                    <a:p>
                      <a:pPr marL="342900" lvl="0" indent="-342900">
                        <a:lnSpc>
                          <a:spcPct val="107000"/>
                        </a:lnSpc>
                        <a:spcAft>
                          <a:spcPts val="0"/>
                        </a:spcAft>
                        <a:buFont typeface="Symbol" panose="05050102010706020507" pitchFamily="18" charset="2"/>
                        <a:buChar char=""/>
                      </a:pPr>
                      <a:r>
                        <a:rPr lang="en-US" sz="1100" dirty="0">
                          <a:effectLst/>
                        </a:rPr>
                        <a:t>Competitive prices</a:t>
                      </a:r>
                      <a:endParaRPr lang="en-GB" sz="1100" dirty="0">
                        <a:effectLst/>
                      </a:endParaRPr>
                    </a:p>
                    <a:p>
                      <a:pPr marL="342900" lvl="0" indent="-342900">
                        <a:lnSpc>
                          <a:spcPct val="107000"/>
                        </a:lnSpc>
                        <a:spcAft>
                          <a:spcPts val="0"/>
                        </a:spcAft>
                        <a:buFont typeface="Symbol" panose="05050102010706020507" pitchFamily="18" charset="2"/>
                        <a:buChar char=""/>
                      </a:pPr>
                      <a:r>
                        <a:rPr lang="en-GB" sz="1100" dirty="0">
                          <a:effectLst/>
                        </a:rPr>
                        <a:t>Brexit</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8905776"/>
                  </a:ext>
                </a:extLst>
              </a:tr>
              <a:tr h="314345">
                <a:tc>
                  <a:txBody>
                    <a:bodyPr/>
                    <a:lstStyle/>
                    <a:p>
                      <a:pPr algn="ctr">
                        <a:lnSpc>
                          <a:spcPct val="107000"/>
                        </a:lnSpc>
                        <a:spcAft>
                          <a:spcPts val="0"/>
                        </a:spcAft>
                      </a:pPr>
                      <a:r>
                        <a:rPr lang="en-GB" sz="1100">
                          <a:effectLst/>
                        </a:rPr>
                        <a:t>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dirty="0">
                          <a:effectLst/>
                        </a:rPr>
                        <a:t>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3820277"/>
                  </a:ext>
                </a:extLst>
              </a:tr>
            </a:tbl>
          </a:graphicData>
        </a:graphic>
      </p:graphicFrame>
    </p:spTree>
    <p:extLst>
      <p:ext uri="{BB962C8B-B14F-4D97-AF65-F5344CB8AC3E}">
        <p14:creationId xmlns:p14="http://schemas.microsoft.com/office/powerpoint/2010/main" val="984694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descr="A close up of a logo&#10;&#10;Description generated with very high confidence">
            <a:extLst>
              <a:ext uri="{FF2B5EF4-FFF2-40B4-BE49-F238E27FC236}">
                <a16:creationId xmlns:a16="http://schemas.microsoft.com/office/drawing/2014/main" id="{15D5F267-1A5D-4746-9F93-959AE3751B94}"/>
              </a:ext>
            </a:extLst>
          </p:cNvPr>
          <p:cNvPicPr>
            <a:picLocks noChangeAspect="1"/>
          </p:cNvPicPr>
          <p:nvPr/>
        </p:nvPicPr>
        <p:blipFill>
          <a:blip r:embed="rId3"/>
          <a:stretch>
            <a:fillRect/>
          </a:stretch>
        </p:blipFill>
        <p:spPr>
          <a:xfrm>
            <a:off x="4216526" y="248117"/>
            <a:ext cx="7612795" cy="6233070"/>
          </a:xfrm>
          <a:prstGeom prst="rect">
            <a:avLst/>
          </a:prstGeom>
        </p:spPr>
      </p:pic>
      <p:sp>
        <p:nvSpPr>
          <p:cNvPr id="12" name="Down Arrow 7">
            <a:extLst>
              <a:ext uri="{FF2B5EF4-FFF2-40B4-BE49-F238E27FC236}">
                <a16:creationId xmlns:a16="http://schemas.microsoft.com/office/drawing/2014/main" id="{D4771268-CB57-404A-9271-370EB28F60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5CA6328-5301-4EE4-BCAC-13AB34C01FC8}"/>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chemeClr val="bg1"/>
                </a:solidFill>
                <a:latin typeface="+mj-lt"/>
                <a:ea typeface="+mj-ea"/>
                <a:cs typeface="+mj-cs"/>
              </a:rPr>
              <a:t>The Business Model Canvas </a:t>
            </a:r>
          </a:p>
        </p:txBody>
      </p:sp>
      <p:sp>
        <p:nvSpPr>
          <p:cNvPr id="4" name="TextBox 3">
            <a:extLst>
              <a:ext uri="{FF2B5EF4-FFF2-40B4-BE49-F238E27FC236}">
                <a16:creationId xmlns:a16="http://schemas.microsoft.com/office/drawing/2014/main" id="{A155501D-FB63-448B-A9C1-691BF43E09DE}"/>
              </a:ext>
            </a:extLst>
          </p:cNvPr>
          <p:cNvSpPr txBox="1"/>
          <p:nvPr/>
        </p:nvSpPr>
        <p:spPr>
          <a:xfrm>
            <a:off x="80388" y="6292029"/>
            <a:ext cx="2692958" cy="276999"/>
          </a:xfrm>
          <a:prstGeom prst="rect">
            <a:avLst/>
          </a:prstGeom>
          <a:noFill/>
        </p:spPr>
        <p:txBody>
          <a:bodyPr wrap="square" rtlCol="0">
            <a:spAutoFit/>
          </a:bodyPr>
          <a:lstStyle/>
          <a:p>
            <a:r>
              <a:rPr lang="en-GB" sz="1200" dirty="0"/>
              <a:t>Based on </a:t>
            </a:r>
            <a:r>
              <a:rPr lang="en-GB" sz="1200" dirty="0" err="1"/>
              <a:t>Osterwalder</a:t>
            </a:r>
            <a:r>
              <a:rPr lang="en-GB" sz="1200" dirty="0"/>
              <a:t> &amp; </a:t>
            </a:r>
            <a:r>
              <a:rPr lang="en-GB" sz="1200" dirty="0" err="1"/>
              <a:t>Pigneur</a:t>
            </a:r>
            <a:r>
              <a:rPr lang="en-GB" sz="1200" dirty="0"/>
              <a:t> (2010)</a:t>
            </a:r>
          </a:p>
        </p:txBody>
      </p:sp>
    </p:spTree>
    <p:extLst>
      <p:ext uri="{BB962C8B-B14F-4D97-AF65-F5344CB8AC3E}">
        <p14:creationId xmlns:p14="http://schemas.microsoft.com/office/powerpoint/2010/main" val="502167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8A83-9BE7-4EC8-8C7D-C6DEB66D7671}"/>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C15D1045-AFE7-4FDA-9777-C61EA7F2CE5E}"/>
              </a:ext>
            </a:extLst>
          </p:cNvPr>
          <p:cNvSpPr txBox="1"/>
          <p:nvPr/>
        </p:nvSpPr>
        <p:spPr>
          <a:xfrm>
            <a:off x="1045029" y="2039815"/>
            <a:ext cx="8993274" cy="2031325"/>
          </a:xfrm>
          <a:prstGeom prst="rect">
            <a:avLst/>
          </a:prstGeom>
          <a:noFill/>
        </p:spPr>
        <p:txBody>
          <a:bodyPr wrap="square" rtlCol="0">
            <a:spAutoFit/>
          </a:bodyPr>
          <a:lstStyle/>
          <a:p>
            <a:r>
              <a:rPr lang="en-GB" dirty="0"/>
              <a:t>Anthony, S. (2012). The Five Cs of Opportunity Identification. [online] Harvard Business Review. Available at: https://hbr.org/2012/10/the-five-cs-of-opportunity-identi</a:t>
            </a:r>
          </a:p>
          <a:p>
            <a:endParaRPr lang="en-GB" dirty="0"/>
          </a:p>
          <a:p>
            <a:r>
              <a:rPr lang="en-GB" dirty="0" err="1"/>
              <a:t>Osterwalder</a:t>
            </a:r>
            <a:r>
              <a:rPr lang="en-GB" dirty="0"/>
              <a:t>, A. and </a:t>
            </a:r>
            <a:r>
              <a:rPr lang="en-GB" dirty="0" err="1"/>
              <a:t>Pigneur</a:t>
            </a:r>
            <a:r>
              <a:rPr lang="en-GB" dirty="0"/>
              <a:t>, Y. (2010). Business model generation. New York: </a:t>
            </a:r>
            <a:r>
              <a:rPr lang="en-GB" dirty="0" err="1"/>
              <a:t>Wiley&amp;Sons</a:t>
            </a:r>
            <a:r>
              <a:rPr lang="en-GB" dirty="0"/>
              <a:t>. (Kindle Edition)</a:t>
            </a:r>
          </a:p>
          <a:p>
            <a:endParaRPr lang="en-GB" dirty="0"/>
          </a:p>
          <a:p>
            <a:endParaRPr lang="en-GB" dirty="0"/>
          </a:p>
        </p:txBody>
      </p:sp>
    </p:spTree>
    <p:extLst>
      <p:ext uri="{BB962C8B-B14F-4D97-AF65-F5344CB8AC3E}">
        <p14:creationId xmlns:p14="http://schemas.microsoft.com/office/powerpoint/2010/main" val="659342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1374</TotalTime>
  <Words>1093</Words>
  <Application>Microsoft Office PowerPoint</Application>
  <PresentationFormat>Widescreen</PresentationFormat>
  <Paragraphs>166</Paragraphs>
  <Slides>13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Courier New</vt:lpstr>
      <vt:lpstr>Symbol</vt:lpstr>
      <vt:lpstr>Times New Roman</vt:lpstr>
      <vt:lpstr>Office Theme</vt:lpstr>
      <vt:lpstr>OVICOM Ltd: in search for the golden fleece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THE SEARCH OF THE OPPORTUNITY</dc:title>
  <dc:creator>Adrian Anghel</dc:creator>
  <cp:lastModifiedBy>Adrian Anghel</cp:lastModifiedBy>
  <cp:revision>31</cp:revision>
  <dcterms:created xsi:type="dcterms:W3CDTF">2018-01-06T23:17:00Z</dcterms:created>
  <dcterms:modified xsi:type="dcterms:W3CDTF">2018-01-07T22:11:04Z</dcterms:modified>
</cp:coreProperties>
</file>