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56" r:id="rId5"/>
    <p:sldId id="275" r:id="rId6"/>
    <p:sldId id="365" r:id="rId7"/>
    <p:sldId id="283" r:id="rId8"/>
    <p:sldId id="392" r:id="rId9"/>
    <p:sldId id="417" r:id="rId10"/>
    <p:sldId id="299" r:id="rId11"/>
    <p:sldId id="427" r:id="rId12"/>
    <p:sldId id="366" r:id="rId13"/>
    <p:sldId id="394" r:id="rId14"/>
    <p:sldId id="396" r:id="rId15"/>
    <p:sldId id="428" r:id="rId16"/>
    <p:sldId id="429" r:id="rId17"/>
    <p:sldId id="430" r:id="rId18"/>
    <p:sldId id="432" r:id="rId19"/>
    <p:sldId id="433" r:id="rId20"/>
    <p:sldId id="457" r:id="rId21"/>
    <p:sldId id="434" r:id="rId22"/>
    <p:sldId id="435" r:id="rId23"/>
    <p:sldId id="436" r:id="rId24"/>
    <p:sldId id="437" r:id="rId25"/>
    <p:sldId id="438" r:id="rId26"/>
    <p:sldId id="439" r:id="rId27"/>
    <p:sldId id="441" r:id="rId28"/>
    <p:sldId id="442" r:id="rId29"/>
    <p:sldId id="458" r:id="rId30"/>
    <p:sldId id="444" r:id="rId31"/>
    <p:sldId id="447" r:id="rId32"/>
    <p:sldId id="448" r:id="rId33"/>
    <p:sldId id="449" r:id="rId34"/>
    <p:sldId id="451" r:id="rId35"/>
    <p:sldId id="454" r:id="rId36"/>
    <p:sldId id="274" r:id="rId37"/>
    <p:sldId id="298" r:id="rId3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41"/>
      <p:bold r:id="rId42"/>
      <p:italic r:id="rId43"/>
      <p:boldItalic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>
      <p:cViewPr varScale="1">
        <p:scale>
          <a:sx n="100" d="100"/>
          <a:sy n="100" d="100"/>
        </p:scale>
        <p:origin x="59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2.fntdata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3.fntdata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15.1 – Static Routes</a:t>
            </a:r>
          </a:p>
          <a:p>
            <a:r>
              <a:rPr lang="en-US" dirty="0"/>
              <a:t>15.1.5 - </a:t>
            </a:r>
            <a:r>
              <a:rPr lang="en-US" sz="1200" dirty="0"/>
              <a:t>Dual-Stack Topology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03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15.1 – Static Routes</a:t>
            </a:r>
          </a:p>
          <a:p>
            <a:r>
              <a:rPr lang="en-US" dirty="0"/>
              <a:t>15.1.6 - </a:t>
            </a:r>
            <a:r>
              <a:rPr lang="en-US" sz="1200" dirty="0"/>
              <a:t>IPv4 Starting Routing Tables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253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15.1 – Static Routes</a:t>
            </a:r>
          </a:p>
          <a:p>
            <a:r>
              <a:rPr lang="en-US" dirty="0"/>
              <a:t>15.1.7 - </a:t>
            </a:r>
            <a:r>
              <a:rPr lang="en-US" sz="1200" dirty="0"/>
              <a:t>IPv6 Starting Routing Tables</a:t>
            </a:r>
          </a:p>
          <a:p>
            <a:r>
              <a:rPr lang="en-US" sz="1200" dirty="0"/>
              <a:t>15.1.8 - Check Your Understanding - Static Routes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796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15.2.1 - IPv4 Next-Hop Static Route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275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15.2.2 - IPv6 Next-Hop Static Route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2133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15.2.2 - IPv6 Next-Hop Static Route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6584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15.2.3 - </a:t>
            </a:r>
            <a:r>
              <a:rPr lang="en-US" sz="1200" dirty="0"/>
              <a:t>IPv4 Directly Connected Static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0919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15.2.4 - </a:t>
            </a:r>
            <a:r>
              <a:rPr lang="en-US" sz="1200" dirty="0"/>
              <a:t>IPv6 Directly Connected Static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3879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15.2.5 - </a:t>
            </a:r>
            <a:r>
              <a:rPr lang="en-US" sz="1200" dirty="0"/>
              <a:t>IPv4 Fully Specified Static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801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15.2.6 - </a:t>
            </a:r>
            <a:r>
              <a:rPr lang="en-US" sz="1200" dirty="0"/>
              <a:t>IPv6 Fully Specified Static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4308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15.2.6 - </a:t>
            </a:r>
            <a:r>
              <a:rPr lang="en-US" sz="1200" dirty="0"/>
              <a:t>IPv6 Fully Specified Static Route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7243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Static IP Routes</a:t>
            </a:r>
          </a:p>
          <a:p>
            <a:r>
              <a:rPr lang="en-US" dirty="0"/>
              <a:t>15.2 – Configure IP Static Routes</a:t>
            </a:r>
          </a:p>
          <a:p>
            <a:r>
              <a:rPr lang="en-US" dirty="0"/>
              <a:t>15.2.7 - Verify a Static Route</a:t>
            </a:r>
          </a:p>
          <a:p>
            <a:r>
              <a:rPr lang="en-US" dirty="0"/>
              <a:t>15.2.8 - Syntax Checker - Configure Static Routes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4705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15.3 – Configure IP Default Static Routes</a:t>
            </a:r>
          </a:p>
          <a:p>
            <a:r>
              <a:rPr lang="en-US" dirty="0"/>
              <a:t>15.3.1 - Default Static Route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0335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15.3 – Configure IP Default Static Routes</a:t>
            </a:r>
          </a:p>
          <a:p>
            <a:r>
              <a:rPr lang="en-US" dirty="0"/>
              <a:t>15.3.1 - Default Static Route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9712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15.3 – Configure IP Default Static Routes</a:t>
            </a:r>
          </a:p>
          <a:p>
            <a:r>
              <a:rPr lang="en-US" dirty="0"/>
              <a:t>15.3.1 - Default Static Route (Cont.)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8050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15.3 – Configure IP Default Static Routes</a:t>
            </a:r>
          </a:p>
          <a:p>
            <a:r>
              <a:rPr lang="en-US" dirty="0"/>
              <a:t>15.3.3 - Verify a Default Static Route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533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15.4 – Configure Floating Static Routes</a:t>
            </a:r>
          </a:p>
          <a:p>
            <a:r>
              <a:rPr lang="en-US" dirty="0"/>
              <a:t>15.4.1 - Floating Static Routes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3256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15.4 – Configure Floating Static Routes</a:t>
            </a:r>
          </a:p>
          <a:p>
            <a:r>
              <a:rPr lang="en-US" dirty="0"/>
              <a:t>15.4.2 - </a:t>
            </a:r>
            <a:r>
              <a:rPr lang="en-US" sz="1200" dirty="0"/>
              <a:t>Configure IPv4 and IPv6 Floating Static Routes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982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15.4 – Configure Floating Static Routes</a:t>
            </a:r>
          </a:p>
          <a:p>
            <a:r>
              <a:rPr lang="en-US" dirty="0"/>
              <a:t>15.4.3 - </a:t>
            </a:r>
            <a:r>
              <a:rPr lang="en-US" sz="1200" dirty="0"/>
              <a:t>Test the Floating Static Routes</a:t>
            </a:r>
          </a:p>
          <a:p>
            <a:r>
              <a:rPr lang="en-US" sz="1200" dirty="0"/>
              <a:t>15.4.4 - Syntax Checker - Configure Floating Static Route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6360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15.5 - Configure Static Host Routes</a:t>
            </a:r>
          </a:p>
          <a:p>
            <a:r>
              <a:rPr lang="en-US" dirty="0"/>
              <a:t>15.5.1 - Host Routes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5740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15 – IP Static Routing</a:t>
            </a:r>
          </a:p>
          <a:p>
            <a:r>
              <a:rPr lang="en-US" dirty="0"/>
              <a:t>15.5 - Configure Static Host Routes</a:t>
            </a:r>
          </a:p>
          <a:p>
            <a:r>
              <a:rPr lang="en-US" dirty="0"/>
              <a:t>15.5.4 - Configure </a:t>
            </a:r>
            <a:r>
              <a:rPr lang="en-US" sz="1200" dirty="0"/>
              <a:t>Static Host Routes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054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3" y="1797051"/>
            <a:ext cx="8280057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455085"/>
            <a:ext cx="8345488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75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Autofit/>
          </a:bodyPr>
          <a:lstStyle/>
          <a:p>
            <a:pPr algn="r"/>
            <a:r>
              <a:rPr lang="en-GB" sz="4800" b="1" dirty="0">
                <a:solidFill>
                  <a:schemeClr val="accent2"/>
                </a:solidFill>
              </a:rPr>
              <a:t>Advanced Networking</a:t>
            </a:r>
            <a:r>
              <a:rPr lang="en-GB" sz="6600" dirty="0">
                <a:solidFill>
                  <a:schemeClr val="bg1"/>
                </a:solidFill>
              </a:rPr>
              <a:t/>
            </a:r>
            <a:br>
              <a:rPr lang="en-GB" sz="6600" dirty="0">
                <a:solidFill>
                  <a:schemeClr val="bg1"/>
                </a:solidFill>
              </a:rPr>
            </a:br>
            <a:r>
              <a:rPr lang="en-GB" sz="2800" i="1" dirty="0">
                <a:solidFill>
                  <a:schemeClr val="bg1"/>
                </a:solidFill>
              </a:rPr>
              <a:t>(ACCA5024)</a:t>
            </a:r>
            <a:r>
              <a:rPr lang="en-GB" sz="3200" i="1" dirty="0">
                <a:solidFill>
                  <a:schemeClr val="bg1"/>
                </a:solidFill>
              </a:rPr>
              <a:t/>
            </a:r>
            <a:br>
              <a:rPr lang="en-GB" sz="3200" i="1" dirty="0">
                <a:solidFill>
                  <a:schemeClr val="bg1"/>
                </a:solidFill>
              </a:rPr>
            </a:br>
            <a:r>
              <a:rPr lang="en-GB" sz="2800" i="1" dirty="0" smtClean="0">
                <a:solidFill>
                  <a:schemeClr val="bg1"/>
                </a:solidFill>
              </a:rPr>
              <a:t>Routing Concepts</a:t>
            </a:r>
            <a:endParaRPr lang="en-GB" sz="36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Networks!  </a:t>
            </a:r>
            <a:r>
              <a:rPr lang="en-GB" sz="1800" i="1" dirty="0"/>
              <a:t>(</a:t>
            </a:r>
            <a:r>
              <a:rPr lang="en-GB" sz="1800" b="1" i="1" u="sng" dirty="0"/>
              <a:t>Communication</a:t>
            </a:r>
            <a:r>
              <a:rPr lang="en-GB" sz="1800" b="1" i="1" dirty="0"/>
              <a:t> </a:t>
            </a:r>
            <a:r>
              <a:rPr lang="en-GB" sz="1800" i="1" dirty="0"/>
              <a:t>with the </a:t>
            </a:r>
            <a:r>
              <a:rPr lang="en-GB" sz="1800" b="1" i="1" u="sng" dirty="0"/>
              <a:t>function</a:t>
            </a:r>
            <a:r>
              <a:rPr lang="en-GB" sz="1800" i="1" dirty="0"/>
              <a:t>ing of various </a:t>
            </a:r>
            <a:r>
              <a:rPr lang="en-GB" sz="1800" b="1" i="1" u="sng" dirty="0"/>
              <a:t>devices)</a:t>
            </a:r>
            <a:endParaRPr lang="en-GB" sz="1800" i="1" dirty="0"/>
          </a:p>
          <a:p>
            <a:pPr lvl="1"/>
            <a:r>
              <a:rPr lang="en-GB" dirty="0"/>
              <a:t>Network Components</a:t>
            </a:r>
          </a:p>
          <a:p>
            <a:pPr lvl="1"/>
            <a:r>
              <a:rPr lang="en-GB" dirty="0"/>
              <a:t>Types of Networks</a:t>
            </a:r>
          </a:p>
          <a:p>
            <a:pPr lvl="1"/>
            <a:r>
              <a:rPr lang="en-GB" dirty="0"/>
              <a:t>Trends and Security	</a:t>
            </a:r>
          </a:p>
          <a:p>
            <a:pPr lvl="2"/>
            <a:r>
              <a:rPr lang="en-GB" i="1" dirty="0"/>
              <a:t>Connections, Convergence</a:t>
            </a:r>
          </a:p>
          <a:p>
            <a:pPr lvl="2"/>
            <a:r>
              <a:rPr lang="en-GB" i="1" dirty="0"/>
              <a:t>Reliability (Fault Tolerance, Scalability, Security and </a:t>
            </a:r>
            <a:r>
              <a:rPr lang="en-GB" i="1" dirty="0" err="1"/>
              <a:t>QoS</a:t>
            </a:r>
            <a:r>
              <a:rPr lang="en-GB" i="1" dirty="0"/>
              <a:t>)</a:t>
            </a:r>
          </a:p>
          <a:p>
            <a:pPr lvl="2"/>
            <a:r>
              <a:rPr lang="en-GB" i="1" dirty="0"/>
              <a:t>BYOD, Cloud, Online Collaboration, Communications</a:t>
            </a:r>
          </a:p>
          <a:p>
            <a:pPr lvl="2"/>
            <a:r>
              <a:rPr lang="en-GB" i="1" dirty="0"/>
              <a:t>Security Devices and Techs. (Firewalls, VPN, </a:t>
            </a:r>
            <a:r>
              <a:rPr lang="en-GB" i="1" dirty="0" err="1"/>
              <a:t>acl’s</a:t>
            </a:r>
            <a:r>
              <a:rPr lang="en-GB" i="1" dirty="0"/>
              <a:t>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Standards and Protocols</a:t>
            </a:r>
          </a:p>
          <a:p>
            <a:pPr lvl="1"/>
            <a:r>
              <a:rPr lang="en-GB" i="1" dirty="0"/>
              <a:t>OSI Reference Model and TCP/IP Protocol Model</a:t>
            </a:r>
          </a:p>
          <a:p>
            <a:r>
              <a:rPr lang="en-GB" dirty="0" smtClean="0"/>
              <a:t>Ethernet Networks </a:t>
            </a:r>
          </a:p>
          <a:p>
            <a:pPr lvl="1"/>
            <a:r>
              <a:rPr lang="en-GB" dirty="0" smtClean="0"/>
              <a:t>Physical Addressing (MAC Addresses)</a:t>
            </a:r>
          </a:p>
          <a:p>
            <a:pPr lvl="1"/>
            <a:r>
              <a:rPr lang="en-GB" dirty="0" smtClean="0"/>
              <a:t>ARP </a:t>
            </a:r>
          </a:p>
          <a:p>
            <a:pPr lvl="1"/>
            <a:endParaRPr lang="en-GB" dirty="0" smtClean="0"/>
          </a:p>
          <a:p>
            <a:pPr marL="457200" lvl="1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48452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Logical Addressing</a:t>
            </a:r>
          </a:p>
          <a:p>
            <a:pPr lvl="1"/>
            <a:r>
              <a:rPr lang="en-GB" dirty="0"/>
              <a:t>IP Addresses</a:t>
            </a:r>
          </a:p>
          <a:p>
            <a:pPr lvl="1"/>
            <a:r>
              <a:rPr lang="en-GB" dirty="0"/>
              <a:t>IPv4, Subnet Mask and Default Gateways</a:t>
            </a:r>
          </a:p>
          <a:p>
            <a:pPr lvl="1"/>
            <a:r>
              <a:rPr lang="en-GB" dirty="0"/>
              <a:t>Subnetting: FLSM and </a:t>
            </a:r>
            <a:r>
              <a:rPr lang="en-GB" dirty="0" smtClean="0"/>
              <a:t>VLSM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IPv6, </a:t>
            </a:r>
            <a:r>
              <a:rPr lang="en-GB" i="1" dirty="0" smtClean="0"/>
              <a:t>Migrating from IPv4 to IPv6</a:t>
            </a:r>
          </a:p>
          <a:p>
            <a:pPr lvl="1"/>
            <a:r>
              <a:rPr lang="en-GB" i="1" dirty="0" smtClean="0"/>
              <a:t>Neighbour Discovery</a:t>
            </a:r>
          </a:p>
          <a:p>
            <a:pPr lvl="1"/>
            <a:r>
              <a:rPr lang="en-GB" i="1" dirty="0" smtClean="0"/>
              <a:t>Auto Configuration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ctr">
              <a:buFont typeface="Wingdings" panose="05000000000000000000" pitchFamily="2" charset="2"/>
              <a:buChar char="§"/>
            </a:pPr>
            <a:r>
              <a:rPr lang="en-US" dirty="0" smtClean="0"/>
              <a:t>Security </a:t>
            </a:r>
          </a:p>
          <a:p>
            <a:pPr lvl="1" fontAlgn="ctr">
              <a:buFont typeface="Arial" panose="020B0604020202020204" pitchFamily="34" charset="0"/>
              <a:buChar char="•"/>
            </a:pPr>
            <a:r>
              <a:rPr lang="en-US" dirty="0" smtClean="0"/>
              <a:t>Vulnerabilities</a:t>
            </a:r>
          </a:p>
          <a:p>
            <a:pPr lvl="1" fontAlgn="ctr">
              <a:buFont typeface="Arial" panose="020B0604020202020204" pitchFamily="34" charset="0"/>
              <a:buChar char="•"/>
            </a:pPr>
            <a:r>
              <a:rPr lang="en-US" dirty="0"/>
              <a:t>Security </a:t>
            </a:r>
            <a:r>
              <a:rPr lang="en-US" dirty="0" smtClean="0"/>
              <a:t>Threats</a:t>
            </a:r>
            <a:endParaRPr lang="en-GB" dirty="0"/>
          </a:p>
          <a:p>
            <a:pPr lvl="1" fontAlgn="ctr">
              <a:buFont typeface="Arial" panose="020B0604020202020204" pitchFamily="34" charset="0"/>
              <a:buChar char="•"/>
            </a:pPr>
            <a:r>
              <a:rPr lang="en-US" dirty="0"/>
              <a:t>Network Attacks</a:t>
            </a:r>
            <a:endParaRPr lang="en-GB" dirty="0"/>
          </a:p>
          <a:p>
            <a:pPr lvl="1" fontAlgn="ctr">
              <a:buFont typeface="Arial" panose="020B0604020202020204" pitchFamily="34" charset="0"/>
              <a:buChar char="•"/>
            </a:pPr>
            <a:r>
              <a:rPr lang="en-US" dirty="0"/>
              <a:t>Network Attack </a:t>
            </a:r>
            <a:r>
              <a:rPr lang="en-US" dirty="0" smtClean="0"/>
              <a:t>Mitigation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30894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i="1" dirty="0">
                <a:latin typeface="Oswald Light"/>
              </a:rPr>
              <a:t>Router Initial Configurations</a:t>
            </a:r>
          </a:p>
          <a:p>
            <a:pPr algn="just"/>
            <a:r>
              <a:rPr lang="en-US" i="1" dirty="0">
                <a:latin typeface="Oswald Light"/>
                <a:cs typeface="Oswald"/>
              </a:rPr>
              <a:t>Routing Decisions</a:t>
            </a:r>
          </a:p>
          <a:p>
            <a:pPr algn="just"/>
            <a:r>
              <a:rPr lang="en-US" i="1" dirty="0">
                <a:latin typeface="Oswald Light"/>
                <a:cs typeface="Oswald"/>
              </a:rPr>
              <a:t>Router </a:t>
            </a:r>
            <a:r>
              <a:rPr lang="en-US" i="1" dirty="0" smtClean="0">
                <a:latin typeface="Oswald Light"/>
                <a:cs typeface="Oswald"/>
              </a:rPr>
              <a:t>Operations</a:t>
            </a:r>
            <a:endParaRPr lang="en-US" i="1" dirty="0">
              <a:latin typeface="Oswald Light"/>
              <a:cs typeface="Oswald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7723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>
            <a:off x="899592" y="1700808"/>
            <a:ext cx="7272808" cy="5295132"/>
          </a:xfrm>
          <a:prstGeom prst="rect">
            <a:avLst/>
          </a:prstGeom>
          <a:scene3d>
            <a:camera prst="isometricOffAxis1Top"/>
            <a:lightRig rig="threePt" dir="t"/>
          </a:scene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16632" y="2132856"/>
            <a:ext cx="8229600" cy="3917032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 networks, Configure end devices and test the connection.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and analyse them.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Analysed ARP and ICMP (Ethernet Frames).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Configuring IPv4, IPv6 Networks, Troubleshooting them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Securing </a:t>
            </a:r>
            <a:r>
              <a:rPr lang="en-GB" sz="2400" b="1" i="1" dirty="0" smtClean="0">
                <a:solidFill>
                  <a:schemeClr val="tx2"/>
                </a:solidFill>
              </a:rPr>
              <a:t>devices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Basic Routing Configurations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i="1" dirty="0" smtClean="0">
                <a:latin typeface="Oswald Light"/>
              </a:rPr>
              <a:t>Static Routing</a:t>
            </a:r>
          </a:p>
          <a:p>
            <a:pPr algn="just"/>
            <a:r>
              <a:rPr lang="en-US" i="1" dirty="0" smtClean="0">
                <a:latin typeface="Oswald Light"/>
                <a:cs typeface="Oswald"/>
              </a:rPr>
              <a:t>Default Routing</a:t>
            </a:r>
            <a:endParaRPr lang="en-US" i="1" dirty="0">
              <a:latin typeface="Oswald Light"/>
              <a:cs typeface="Oswald"/>
            </a:endParaRPr>
          </a:p>
          <a:p>
            <a:pPr algn="just"/>
            <a:endParaRPr lang="en-US" i="1" dirty="0">
              <a:latin typeface="Oswald Light"/>
              <a:cs typeface="Oswald"/>
            </a:endParaRPr>
          </a:p>
          <a:p>
            <a:pPr algn="just"/>
            <a:endParaRPr lang="en-US" i="1" dirty="0">
              <a:latin typeface="Oswald Light"/>
              <a:cs typeface="Oswald"/>
            </a:endParaRPr>
          </a:p>
          <a:p>
            <a:pPr lvl="1" algn="just"/>
            <a:r>
              <a:rPr lang="en-US" i="1" dirty="0" smtClean="0">
                <a:latin typeface="Oswald Light"/>
                <a:cs typeface="Oswald"/>
              </a:rPr>
              <a:t>Basic Routing Configurations</a:t>
            </a:r>
          </a:p>
          <a:p>
            <a:pPr lvl="1" algn="just"/>
            <a:r>
              <a:rPr lang="en-US" i="1" dirty="0" smtClean="0">
                <a:latin typeface="Oswald Light"/>
                <a:cs typeface="Oswald"/>
              </a:rPr>
              <a:t>Static Route Configurations</a:t>
            </a:r>
          </a:p>
          <a:p>
            <a:pPr lvl="1" algn="just"/>
            <a:r>
              <a:rPr lang="en-US" i="1" dirty="0" smtClean="0">
                <a:latin typeface="Oswald Light"/>
                <a:cs typeface="Oswald"/>
              </a:rPr>
              <a:t>Default Route Configurations</a:t>
            </a:r>
            <a:endParaRPr lang="en-US" i="1" dirty="0">
              <a:latin typeface="Oswald Light"/>
              <a:cs typeface="Oswald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41003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85936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Static Routes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94" y="1349557"/>
            <a:ext cx="8014145" cy="3500063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solidFill>
                  <a:srgbClr val="000000"/>
                </a:solidFill>
              </a:rPr>
              <a:t>Static routes are commonly implemented on a network. This is true even when there is a dynamic routing protocol configured. </a:t>
            </a:r>
          </a:p>
          <a:p>
            <a:pPr algn="just"/>
            <a:endParaRPr lang="en-US" sz="2000" dirty="0">
              <a:solidFill>
                <a:srgbClr val="000000"/>
              </a:solidFill>
            </a:endParaRPr>
          </a:p>
          <a:p>
            <a:pPr algn="just"/>
            <a:r>
              <a:rPr lang="en-US" sz="2000" dirty="0">
                <a:solidFill>
                  <a:srgbClr val="000000"/>
                </a:solidFill>
              </a:rPr>
              <a:t>Static routes can be configured for IPv4 and IPv6. Both protocols support the following types of static routes:</a:t>
            </a:r>
          </a:p>
          <a:p>
            <a:pPr marL="758885" lvl="2" algn="just"/>
            <a:r>
              <a:rPr lang="en-US" sz="1600" dirty="0">
                <a:solidFill>
                  <a:srgbClr val="000000"/>
                </a:solidFill>
              </a:rPr>
              <a:t>Standard static route</a:t>
            </a:r>
          </a:p>
          <a:p>
            <a:pPr marL="758885" lvl="2" algn="just"/>
            <a:r>
              <a:rPr lang="en-US" sz="1600" dirty="0">
                <a:solidFill>
                  <a:srgbClr val="000000"/>
                </a:solidFill>
              </a:rPr>
              <a:t>Default static route</a:t>
            </a:r>
          </a:p>
          <a:p>
            <a:pPr marL="758885" lvl="2" algn="just"/>
            <a:r>
              <a:rPr lang="en-US" sz="1600" dirty="0">
                <a:solidFill>
                  <a:srgbClr val="000000"/>
                </a:solidFill>
              </a:rPr>
              <a:t>Floating static route</a:t>
            </a:r>
          </a:p>
          <a:p>
            <a:pPr marL="758885" lvl="2" algn="just"/>
            <a:r>
              <a:rPr lang="en-US" sz="1600" dirty="0">
                <a:solidFill>
                  <a:srgbClr val="000000"/>
                </a:solidFill>
              </a:rPr>
              <a:t>Summary static route</a:t>
            </a:r>
          </a:p>
          <a:p>
            <a:pPr algn="just"/>
            <a:endParaRPr lang="en-US" sz="2000" dirty="0">
              <a:solidFill>
                <a:srgbClr val="000000"/>
              </a:solidFill>
            </a:endParaRPr>
          </a:p>
          <a:p>
            <a:pPr algn="just"/>
            <a:r>
              <a:rPr lang="en-US" sz="2000" dirty="0">
                <a:solidFill>
                  <a:srgbClr val="000000"/>
                </a:solidFill>
              </a:rPr>
              <a:t>Static routes are configured using the </a:t>
            </a:r>
            <a:r>
              <a:rPr lang="en-US" sz="2000" b="1" dirty="0" err="1">
                <a:solidFill>
                  <a:srgbClr val="000000"/>
                </a:solidFill>
              </a:rPr>
              <a:t>ip</a:t>
            </a:r>
            <a:r>
              <a:rPr lang="en-US" sz="2000" b="1" dirty="0">
                <a:solidFill>
                  <a:srgbClr val="000000"/>
                </a:solidFill>
              </a:rPr>
              <a:t> route</a:t>
            </a:r>
            <a:r>
              <a:rPr lang="en-US" sz="2000" dirty="0">
                <a:solidFill>
                  <a:srgbClr val="000000"/>
                </a:solidFill>
              </a:rPr>
              <a:t> and </a:t>
            </a:r>
            <a:r>
              <a:rPr lang="en-US" sz="2000" b="1" dirty="0">
                <a:solidFill>
                  <a:srgbClr val="000000"/>
                </a:solidFill>
              </a:rPr>
              <a:t>ipv6 route</a:t>
            </a:r>
            <a:r>
              <a:rPr lang="en-US" sz="2000" dirty="0">
                <a:solidFill>
                  <a:srgbClr val="000000"/>
                </a:solidFill>
              </a:rPr>
              <a:t> global configuration commands.</a:t>
            </a:r>
          </a:p>
          <a:p>
            <a:pPr algn="just"/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36508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Next Hop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35000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400" dirty="0">
                <a:solidFill>
                  <a:srgbClr val="000000"/>
                </a:solidFill>
              </a:rPr>
              <a:t>When configuring a static route, the next hop can be identified by an IP address, exit interface, or both. </a:t>
            </a:r>
            <a:endParaRPr lang="en-US" sz="2400" dirty="0" smtClean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r>
              <a:rPr lang="en-US" sz="2400" dirty="0" smtClean="0">
                <a:solidFill>
                  <a:srgbClr val="000000"/>
                </a:solidFill>
              </a:rPr>
              <a:t>How </a:t>
            </a:r>
            <a:r>
              <a:rPr lang="en-US" sz="2400" dirty="0">
                <a:solidFill>
                  <a:srgbClr val="000000"/>
                </a:solidFill>
              </a:rPr>
              <a:t>the destination is specified creates one of the three following types of static route: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</a:pPr>
            <a:endParaRPr lang="en-US" sz="2400" b="1" dirty="0" smtClean="0">
              <a:solidFill>
                <a:srgbClr val="000000"/>
              </a:solidFill>
            </a:endParaRPr>
          </a:p>
          <a:p>
            <a:pPr marL="581025" lvl="2" indent="-180975" algn="just">
              <a:buFont typeface="Wingdings" panose="05000000000000000000" pitchFamily="2" charset="2"/>
              <a:buChar char="Ø"/>
            </a:pPr>
            <a:r>
              <a:rPr lang="en-US" sz="1800" b="1" dirty="0" smtClean="0">
                <a:solidFill>
                  <a:srgbClr val="000000"/>
                </a:solidFill>
              </a:rPr>
              <a:t>Next-hop </a:t>
            </a:r>
            <a:r>
              <a:rPr lang="en-US" sz="1800" b="1" dirty="0">
                <a:solidFill>
                  <a:srgbClr val="000000"/>
                </a:solidFill>
              </a:rPr>
              <a:t>route</a:t>
            </a:r>
            <a:r>
              <a:rPr lang="en-US" sz="1800" dirty="0">
                <a:solidFill>
                  <a:srgbClr val="000000"/>
                </a:solidFill>
              </a:rPr>
              <a:t> - Only the next-hop IP address is specified</a:t>
            </a:r>
          </a:p>
          <a:p>
            <a:pPr marL="581025" lvl="2" indent="-180975" algn="just">
              <a:buFont typeface="Wingdings" panose="05000000000000000000" pitchFamily="2" charset="2"/>
              <a:buChar char="Ø"/>
            </a:pPr>
            <a:endParaRPr lang="en-US" sz="1800" b="1" dirty="0" smtClean="0">
              <a:solidFill>
                <a:srgbClr val="000000"/>
              </a:solidFill>
            </a:endParaRPr>
          </a:p>
          <a:p>
            <a:pPr marL="581025" lvl="2" indent="-180975" algn="just">
              <a:buFont typeface="Wingdings" panose="05000000000000000000" pitchFamily="2" charset="2"/>
              <a:buChar char="Ø"/>
            </a:pPr>
            <a:r>
              <a:rPr lang="en-US" sz="1800" b="1" dirty="0" smtClean="0">
                <a:solidFill>
                  <a:srgbClr val="000000"/>
                </a:solidFill>
              </a:rPr>
              <a:t>Directly </a:t>
            </a:r>
            <a:r>
              <a:rPr lang="en-US" sz="1800" b="1" dirty="0">
                <a:solidFill>
                  <a:srgbClr val="000000"/>
                </a:solidFill>
              </a:rPr>
              <a:t>connected static route</a:t>
            </a:r>
            <a:r>
              <a:rPr lang="en-US" sz="1800" dirty="0">
                <a:solidFill>
                  <a:srgbClr val="000000"/>
                </a:solidFill>
              </a:rPr>
              <a:t> - Only the router exit interface is specified</a:t>
            </a:r>
          </a:p>
          <a:p>
            <a:pPr marL="581025" lvl="2" indent="-180975" algn="just">
              <a:buFont typeface="Wingdings" panose="05000000000000000000" pitchFamily="2" charset="2"/>
              <a:buChar char="Ø"/>
            </a:pPr>
            <a:endParaRPr lang="en-US" sz="1800" b="1" dirty="0" smtClean="0">
              <a:solidFill>
                <a:srgbClr val="000000"/>
              </a:solidFill>
            </a:endParaRPr>
          </a:p>
          <a:p>
            <a:pPr marL="581025" lvl="2" indent="-180975" algn="just">
              <a:buFont typeface="Wingdings" panose="05000000000000000000" pitchFamily="2" charset="2"/>
              <a:buChar char="Ø"/>
            </a:pPr>
            <a:r>
              <a:rPr lang="en-US" sz="1800" b="1" dirty="0" smtClean="0">
                <a:solidFill>
                  <a:srgbClr val="000000"/>
                </a:solidFill>
              </a:rPr>
              <a:t>Fully </a:t>
            </a:r>
            <a:r>
              <a:rPr lang="en-US" sz="1800" b="1" dirty="0">
                <a:solidFill>
                  <a:srgbClr val="000000"/>
                </a:solidFill>
              </a:rPr>
              <a:t>specified static route</a:t>
            </a:r>
            <a:r>
              <a:rPr lang="en-US" sz="1800" dirty="0">
                <a:solidFill>
                  <a:srgbClr val="000000"/>
                </a:solidFill>
              </a:rPr>
              <a:t> - The next-hop IP address and exit interface are specified</a:t>
            </a:r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390420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Static Route Command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340768"/>
            <a:ext cx="7848872" cy="201622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solidFill>
                  <a:srgbClr val="000000"/>
                </a:solidFill>
              </a:rPr>
              <a:t>IPv4 static </a:t>
            </a:r>
            <a:r>
              <a:rPr lang="en-US" sz="1600" b="1" dirty="0" smtClean="0">
                <a:solidFill>
                  <a:srgbClr val="000000"/>
                </a:solidFill>
              </a:rPr>
              <a:t>routes</a:t>
            </a:r>
            <a:endParaRPr lang="en-US" sz="160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</a:t>
            </a: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route 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network-address subnet-mask 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{ </a:t>
            </a:r>
            <a:r>
              <a:rPr lang="en-US" sz="16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-address 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| 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exit-</a:t>
            </a:r>
            <a:r>
              <a:rPr lang="en-US" sz="16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intf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[</a:t>
            </a:r>
            <a:r>
              <a:rPr lang="en-US" sz="16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-address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]} [distance]</a:t>
            </a:r>
            <a:endParaRPr lang="en-US" sz="160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rgbClr val="000000"/>
                </a:solidFill>
              </a:rPr>
              <a:t>IPv6 static </a:t>
            </a:r>
            <a:r>
              <a:rPr lang="en-US" sz="1600" b="1" dirty="0" smtClean="0">
                <a:solidFill>
                  <a:srgbClr val="000000"/>
                </a:solidFill>
              </a:rPr>
              <a:t>routes</a:t>
            </a:r>
            <a:endParaRPr lang="en-US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</a:t>
            </a: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ipv6 route 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ipv6-prefix/prefix-length 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ipv6-address 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| 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exit-</a:t>
            </a:r>
            <a:r>
              <a:rPr lang="en-US" sz="16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intf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[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ipv6-address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]} [</a:t>
            </a:r>
            <a:r>
              <a:rPr lang="en-US" sz="1600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distance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]</a:t>
            </a:r>
          </a:p>
          <a:p>
            <a:pPr marL="0" indent="0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Most of parameters are identical to the IPv4 version of the command.</a:t>
            </a:r>
          </a:p>
          <a:p>
            <a:pPr marL="0" indent="0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363331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32" y="548680"/>
            <a:ext cx="8345488" cy="731837"/>
          </a:xfrm>
        </p:spPr>
        <p:txBody>
          <a:bodyPr>
            <a:normAutofit/>
          </a:bodyPr>
          <a:lstStyle/>
          <a:p>
            <a:r>
              <a:rPr lang="en-US" sz="2800" dirty="0" smtClean="0"/>
              <a:t>Dual-Stack </a:t>
            </a:r>
            <a:r>
              <a:rPr lang="en-US" sz="2800" dirty="0"/>
              <a:t>Topology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263C3E-248B-C448-A19A-F1E905FEF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256" y="1364825"/>
            <a:ext cx="8280057" cy="669124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figure shows a dual-stack network topology. Currently, no static routes are configured for either IPv4 or IPv6.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D2682A-BA5F-8B45-ABAD-A5D5698514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215" y="1988840"/>
            <a:ext cx="6010137" cy="343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11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665" y="332656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IPv4 Starting Routing Tables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263C3E-248B-C448-A19A-F1E905FEF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1268760"/>
            <a:ext cx="8280057" cy="995363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router has entries only for directly connected networks and associated local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R1 can ping R2, but cannot ping the R3 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39965C-C098-D542-B99B-4E5B6245A3BC}"/>
              </a:ext>
            </a:extLst>
          </p:cNvPr>
          <p:cNvSpPr txBox="1"/>
          <p:nvPr/>
        </p:nvSpPr>
        <p:spPr>
          <a:xfrm>
            <a:off x="322530" y="2348880"/>
            <a:ext cx="8446054" cy="267765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50" b="1" dirty="0">
                <a:solidFill>
                  <a:srgbClr val="FF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route | begin Gateway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Gateway of last resort is not set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172.16.0.0/16 is variably subnetted, 4 subnets, 2 masks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	172.16.2.0/24 is directly connected, Serial0/1/0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	172.16.2.1/32 is directly connected, Serial0/1/0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	172.16.3.0/24 is directly connected, GigabitEthernet0/0/0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	172.16.3.1/32 is directly connected, GigabitEthernet0/0/0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50" b="1" dirty="0">
                <a:solidFill>
                  <a:srgbClr val="FF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 172.16.2.2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Type escape sequence to abort. Sending 5, 100-byte ICMP Echos to 172.16.2.2, timeout is 2 seconds: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!!!!!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Success rate is 100 percent (5/5)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50" b="1" dirty="0">
                <a:solidFill>
                  <a:srgbClr val="FF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 192.168.2.1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Type escape sequence to abort. Sending 5, 100-byte ICMP Echos to 192.168.2.1, timeout is 2 seconds: ..... </a:t>
            </a:r>
          </a:p>
          <a:p>
            <a:r>
              <a:rPr lang="en-US" sz="105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Success rate is 0 percent (0/5)</a:t>
            </a:r>
          </a:p>
        </p:txBody>
      </p:sp>
    </p:spTree>
    <p:extLst>
      <p:ext uri="{BB962C8B-B14F-4D97-AF65-F5344CB8AC3E}">
        <p14:creationId xmlns:p14="http://schemas.microsoft.com/office/powerpoint/2010/main" val="3342035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422912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Starting Routing Tables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263C3E-248B-C448-A19A-F1E905FEF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1" y="1268760"/>
            <a:ext cx="8280057" cy="500063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Each router has entries only for directly connected networks and associated local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R1 can ping R2, but cannot ping the R3 LAN.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39965C-C098-D542-B99B-4E5B6245A3BC}"/>
              </a:ext>
            </a:extLst>
          </p:cNvPr>
          <p:cNvSpPr txBox="1"/>
          <p:nvPr/>
        </p:nvSpPr>
        <p:spPr>
          <a:xfrm>
            <a:off x="391662" y="1988840"/>
            <a:ext cx="8446054" cy="347787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rgbClr val="FF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ipv6 route | begin C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2001:DB8:ACAD:2::/64 [0/0]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via Serial0/1/0, directly connected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2001:DB8:ACAD:2::1/128 [0/0]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via Serial0/1/0, receive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 2001:DB8:ACAD:3::/64 [0/0]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via GigabitEthernet0/0/0, directly connected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2001:DB8:ACAD:3::1/128 [0/0]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via GigabitEthernet0/0/0, receive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 FF00::/8 [0/0]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via Null0, receive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rgbClr val="FF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 2001:db8:acad:2::2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Type escape sequence to abort.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Sending 5, 100-byte ICMP Echos to 2001:DB8:ACAD:2::2, timeout is 2 seconds: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!!!!!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Success rate is 100 percent (5/5), round-trip min/avg/max = 2/2/3 ms)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US" sz="1000" b="1" dirty="0">
                <a:solidFill>
                  <a:srgbClr val="FFFF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 2001:DB8:cafe:2::1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Type escape sequence to abort.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Sending 5, 100-byte ICMP Echos to 2001:DB8:CAFE:2::1, timeout is 2 seconds: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% No valid route for destination </a:t>
            </a:r>
          </a:p>
          <a:p>
            <a:r>
              <a:rPr lang="en-US" sz="10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Success rate is 0 percent (0/1)</a:t>
            </a:r>
          </a:p>
        </p:txBody>
      </p:sp>
    </p:spTree>
    <p:extLst>
      <p:ext uri="{BB962C8B-B14F-4D97-AF65-F5344CB8AC3E}">
        <p14:creationId xmlns:p14="http://schemas.microsoft.com/office/powerpoint/2010/main" val="36862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07" y="4046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IPv4 Next-Hop Static Route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BA9E5ED-E1E8-1F49-B254-BB794D88E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362794"/>
            <a:ext cx="8280057" cy="1947568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In a next-hop static route, only the next-hop IP address is specified. The exit interface is derived from the next hop. For example, three next-hop IPv4 static routes are configured on R1 using the IP address of the next hop, R2.</a:t>
            </a:r>
          </a:p>
          <a:p>
            <a:pPr marL="217548" lvl="3" indent="0">
              <a:buNone/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172.16.1.0 255.255.255.0 172.16.2.2 </a:t>
            </a:r>
          </a:p>
          <a:p>
            <a:pPr marL="217548" lvl="3" indent="0">
              <a:buNone/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192.168.1.0 255.255.255.0 172.16.2.2 </a:t>
            </a:r>
          </a:p>
          <a:p>
            <a:pPr marL="217548" lvl="3" indent="0">
              <a:buNone/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192.168.2.0 255.255.255.0 172.16.2.2</a:t>
            </a:r>
            <a:endParaRPr lang="en-US" sz="1600" b="1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resulting routing table entries on R1: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DD7322-928D-4D28-9EE1-E0AB67BFE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1007" y="3536656"/>
            <a:ext cx="4943475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746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" y="403847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Next-Hop Static Route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BA9E5ED-E1E8-1F49-B254-BB794D88E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12" y="1268760"/>
            <a:ext cx="8429635" cy="3102743"/>
          </a:xfrm>
        </p:spPr>
        <p:txBody>
          <a:bodyPr/>
          <a:lstStyle/>
          <a:p>
            <a:pPr algn="l"/>
            <a:r>
              <a:rPr lang="en-US" sz="1200" dirty="0">
                <a:solidFill>
                  <a:srgbClr val="000000"/>
                </a:solidFill>
              </a:rPr>
              <a:t>The commands to configure R1 with the IPv6 static routes to the three remote networks are as follows:</a:t>
            </a:r>
          </a:p>
          <a:p>
            <a:pPr marL="261937" lvl="2" indent="0">
              <a:spcBef>
                <a:spcPts val="0"/>
              </a:spcBef>
              <a:buNone/>
            </a:pPr>
            <a:endParaRPr lang="en-US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261937" lvl="2" indent="0">
              <a:spcBef>
                <a:spcPts val="0"/>
              </a:spcBef>
              <a:buNone/>
            </a:pPr>
            <a:r>
              <a:rPr 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unicast-routing </a:t>
            </a:r>
          </a:p>
          <a:p>
            <a:pPr marL="261937" lvl="2" indent="0">
              <a:spcBef>
                <a:spcPts val="0"/>
              </a:spcBef>
              <a:buNone/>
            </a:pPr>
            <a:endParaRPr lang="en-US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261937" lvl="2" indent="0">
              <a:spcBef>
                <a:spcPts val="0"/>
              </a:spcBef>
              <a:buNone/>
            </a:pPr>
            <a:r>
              <a:rPr 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2001:db8:acad:1::/64 2001:db8:acad:2::2 </a:t>
            </a:r>
          </a:p>
          <a:p>
            <a:pPr marL="261937" lvl="2" indent="0">
              <a:spcBef>
                <a:spcPts val="0"/>
              </a:spcBef>
              <a:buNone/>
            </a:pPr>
            <a:endParaRPr lang="en-US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261937" lvl="2" indent="0">
              <a:spcBef>
                <a:spcPts val="0"/>
              </a:spcBef>
              <a:buNone/>
            </a:pPr>
            <a:r>
              <a:rPr 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2001:db8:cafe:1::/64 2001:db8:acad:2::2 </a:t>
            </a:r>
          </a:p>
          <a:p>
            <a:pPr marL="261937" lvl="2" indent="0">
              <a:spcBef>
                <a:spcPts val="0"/>
              </a:spcBef>
              <a:buNone/>
            </a:pPr>
            <a:endParaRPr lang="en-US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261937" lvl="2" indent="0">
              <a:spcBef>
                <a:spcPts val="0"/>
              </a:spcBef>
              <a:buNone/>
            </a:pPr>
            <a:r>
              <a:rPr 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2001:db8:cafe:2::/64 2001:db8:acad:2::2</a:t>
            </a:r>
          </a:p>
          <a:p>
            <a:pPr algn="l"/>
            <a:endParaRPr lang="en-US" sz="1200" dirty="0">
              <a:solidFill>
                <a:srgbClr val="000000"/>
              </a:solidFill>
            </a:endParaRPr>
          </a:p>
          <a:p>
            <a:pPr algn="l"/>
            <a:r>
              <a:rPr lang="en-US" sz="1200" dirty="0">
                <a:solidFill>
                  <a:srgbClr val="000000"/>
                </a:solidFill>
              </a:rPr>
              <a:t>The routing table for R1 now has routes to the three remote IPv6 networks.</a:t>
            </a:r>
          </a:p>
          <a:p>
            <a:pPr marL="0" indent="0" algn="l"/>
            <a:endParaRPr lang="en-US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85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" y="403847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Next-Hop Static Route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02D90A-A2E4-4F55-8079-1418E1104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720" y="1196752"/>
            <a:ext cx="4968552" cy="4356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80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IPv4 Directly Connected Static Route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39DD7-C4D8-E54C-95DD-4D96BF093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2170983"/>
          </a:xfrm>
        </p:spPr>
        <p:txBody>
          <a:bodyPr/>
          <a:lstStyle/>
          <a:p>
            <a:pPr marL="73025" indent="0" algn="just"/>
            <a:r>
              <a:rPr lang="en-US" sz="1600" dirty="0">
                <a:solidFill>
                  <a:srgbClr val="000000"/>
                </a:solidFill>
              </a:rPr>
              <a:t>When configuring a static route, another option is to use the exit interface to specify the next-hop address.  Three directly connected IPv4 static routes are configured on R1 using the exit interface.</a:t>
            </a:r>
          </a:p>
          <a:p>
            <a:pPr marL="73025" lvl="1" indent="0" algn="just">
              <a:buNone/>
            </a:pPr>
            <a:r>
              <a:rPr lang="en-US" sz="1800" b="1" dirty="0">
                <a:solidFill>
                  <a:srgbClr val="000000"/>
                </a:solidFill>
              </a:rPr>
              <a:t>Note</a:t>
            </a:r>
            <a:r>
              <a:rPr lang="en-US" sz="1800" dirty="0">
                <a:solidFill>
                  <a:srgbClr val="000000"/>
                </a:solidFill>
              </a:rPr>
              <a:t>: Using a next-hop address is generally recommended. Directly connected static routes should only be used with point-to-point serial interfaces.  </a:t>
            </a:r>
          </a:p>
          <a:p>
            <a:pPr marL="73025" lvl="1" indent="0">
              <a:buNone/>
            </a:pPr>
            <a:r>
              <a:rPr lang="en-US" sz="2000" b="1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2000" b="1" dirty="0" err="1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20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ip route 172.16.1.0 255.255.255.0 s0/1/0 </a:t>
            </a:r>
          </a:p>
          <a:p>
            <a:pPr marL="73025" lvl="1" indent="0">
              <a:buNone/>
            </a:pPr>
            <a:r>
              <a:rPr lang="en-US" sz="20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ip route 192.168.1.0 255.255.255.0 s0/1/0 </a:t>
            </a:r>
          </a:p>
          <a:p>
            <a:pPr marL="73025" lvl="1" indent="0">
              <a:buNone/>
            </a:pPr>
            <a:r>
              <a:rPr lang="en-US" sz="20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ip route 192.168.2.0 255.255.255.0 s0/1/0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DA537A-45BF-4C79-8B63-1FD702789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696" y="3645024"/>
            <a:ext cx="4924425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79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332656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Directly Connected Static Route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39DD7-C4D8-E54C-95DD-4D96BF093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589088"/>
            <a:ext cx="4195661" cy="3689897"/>
          </a:xfrm>
        </p:spPr>
        <p:txBody>
          <a:bodyPr/>
          <a:lstStyle/>
          <a:p>
            <a:pPr marL="0" indent="0" algn="just"/>
            <a:r>
              <a:rPr lang="en-US" sz="1200" dirty="0">
                <a:solidFill>
                  <a:srgbClr val="000000"/>
                </a:solidFill>
              </a:rPr>
              <a:t>In the example, three directly connected IPv6 static routes are configured on R1 using the exit </a:t>
            </a:r>
            <a:r>
              <a:rPr lang="en-US" sz="1200" dirty="0" smtClean="0">
                <a:solidFill>
                  <a:srgbClr val="000000"/>
                </a:solidFill>
              </a:rPr>
              <a:t>interface.</a:t>
            </a:r>
          </a:p>
          <a:p>
            <a:pPr marL="0" indent="0" algn="just"/>
            <a:endParaRPr lang="en-US" sz="1200" b="1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200" b="1" dirty="0" smtClean="0">
                <a:solidFill>
                  <a:srgbClr val="000000"/>
                </a:solidFill>
              </a:rPr>
              <a:t>Note</a:t>
            </a:r>
            <a:r>
              <a:rPr lang="en-US" sz="1200" dirty="0">
                <a:solidFill>
                  <a:srgbClr val="000000"/>
                </a:solidFill>
              </a:rPr>
              <a:t>: Using a next-hop address is generally recommended. </a:t>
            </a:r>
            <a:r>
              <a:rPr lang="en-US" sz="1200" dirty="0">
                <a:solidFill>
                  <a:srgbClr val="000000"/>
                </a:solidFill>
              </a:rPr>
              <a:t>Directly connected static routes should only be used with point-to-point serial interfaces. </a:t>
            </a:r>
          </a:p>
          <a:p>
            <a:pPr marL="0" indent="0" algn="just"/>
            <a:endParaRPr lang="en-US" sz="12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 algn="just"/>
            <a:r>
              <a:rPr lang="en-US" sz="12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ipv6 route 2001:db8:acad:1::/64 s0/1/0 </a:t>
            </a:r>
          </a:p>
          <a:p>
            <a:pPr marL="0" indent="0" algn="just"/>
            <a:endParaRPr lang="en-US" sz="12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 algn="just"/>
            <a:r>
              <a:rPr lang="en-US" sz="12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ipv6 route 2001:db8:cafe:1::/64 s0/1/0 </a:t>
            </a:r>
          </a:p>
          <a:p>
            <a:pPr marL="0" indent="0" algn="just"/>
            <a:endParaRPr lang="en-US" sz="12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 algn="just"/>
            <a:r>
              <a:rPr lang="en-US" sz="12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ipv6 route 2001:db8:cafe:2::/64 s0/1/0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40A619-85C4-45E4-8C9E-6BE4AFE6B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2341" y="1671757"/>
            <a:ext cx="4072749" cy="3689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84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" y="4046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IPv4 Fully Specified Static Route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3A1D6-9974-8A46-939A-73A094DD0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3744416" cy="3689897"/>
          </a:xfrm>
        </p:spPr>
        <p:txBody>
          <a:bodyPr/>
          <a:lstStyle/>
          <a:p>
            <a:pPr marL="0" indent="0" algn="just"/>
            <a:r>
              <a:rPr lang="en-US" sz="1400" dirty="0">
                <a:solidFill>
                  <a:srgbClr val="000000"/>
                </a:solidFill>
              </a:rPr>
              <a:t>In a fully specified static route, </a:t>
            </a:r>
            <a:r>
              <a:rPr lang="en-US" sz="1400" b="1" dirty="0">
                <a:solidFill>
                  <a:srgbClr val="000000"/>
                </a:solidFill>
              </a:rPr>
              <a:t>both the exit interface and the next-hop IP address </a:t>
            </a:r>
            <a:r>
              <a:rPr lang="en-US" sz="1400" dirty="0">
                <a:solidFill>
                  <a:srgbClr val="000000"/>
                </a:solidFill>
              </a:rPr>
              <a:t>are specified. </a:t>
            </a:r>
            <a:endParaRPr lang="en-US" sz="1400" dirty="0" smtClean="0">
              <a:solidFill>
                <a:srgbClr val="000000"/>
              </a:solidFill>
            </a:endParaRPr>
          </a:p>
          <a:p>
            <a:pPr marL="0" indent="0" algn="just"/>
            <a:endParaRPr lang="en-US" sz="14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400" dirty="0" smtClean="0">
                <a:solidFill>
                  <a:srgbClr val="000000"/>
                </a:solidFill>
              </a:rPr>
              <a:t>This </a:t>
            </a:r>
            <a:r>
              <a:rPr lang="en-US" sz="1400" dirty="0">
                <a:solidFill>
                  <a:srgbClr val="000000"/>
                </a:solidFill>
              </a:rPr>
              <a:t>form of static route is used </a:t>
            </a:r>
            <a:r>
              <a:rPr lang="en-US" sz="1400" b="1" dirty="0">
                <a:solidFill>
                  <a:srgbClr val="000000"/>
                </a:solidFill>
              </a:rPr>
              <a:t>when the exit interface is a multi-access interface and it is necessary to explicitly identify the next hop.</a:t>
            </a:r>
            <a:r>
              <a:rPr lang="en-US" sz="1400" dirty="0">
                <a:solidFill>
                  <a:srgbClr val="000000"/>
                </a:solidFill>
              </a:rPr>
              <a:t> </a:t>
            </a:r>
            <a:endParaRPr lang="en-US" sz="1400" dirty="0" smtClean="0">
              <a:solidFill>
                <a:srgbClr val="000000"/>
              </a:solidFill>
            </a:endParaRPr>
          </a:p>
          <a:p>
            <a:pPr marL="0" indent="0" algn="just"/>
            <a:endParaRPr lang="en-US" sz="14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400" dirty="0" smtClean="0">
                <a:solidFill>
                  <a:srgbClr val="000000"/>
                </a:solidFill>
              </a:rPr>
              <a:t>The </a:t>
            </a:r>
            <a:r>
              <a:rPr lang="en-US" sz="1400" dirty="0">
                <a:solidFill>
                  <a:srgbClr val="000000"/>
                </a:solidFill>
              </a:rPr>
              <a:t>next hop must be directly connected to the specified exit interface. Using an exit interface is optional, however it is necessary to use a next-hop address</a:t>
            </a:r>
            <a:r>
              <a:rPr lang="en-US" sz="1400" dirty="0" smtClean="0">
                <a:solidFill>
                  <a:srgbClr val="000000"/>
                </a:solidFill>
              </a:rPr>
              <a:t>.</a:t>
            </a:r>
          </a:p>
          <a:p>
            <a:pPr marL="0" indent="0" algn="just"/>
            <a:endParaRPr lang="en-US" sz="14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400" dirty="0">
                <a:solidFill>
                  <a:srgbClr val="000000"/>
                </a:solidFill>
              </a:rPr>
              <a:t>It is recommended that when the exit interface is an Ethernet network, that the static route includes a next-hop address. You can also use a fully specified static route that includes both the exit interface and the next-hop address.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01257C-609F-4591-9958-99A06010D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4683" y="1556792"/>
            <a:ext cx="4909676" cy="4925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0DCA52-C7FA-47B4-B199-4B14B00BC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2546" y="2636912"/>
            <a:ext cx="493395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13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Fully Specified Static Route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3A1D6-9974-8A46-939A-73A094DD0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449" y="1589088"/>
            <a:ext cx="8599271" cy="1545019"/>
          </a:xfrm>
        </p:spPr>
        <p:txBody>
          <a:bodyPr/>
          <a:lstStyle/>
          <a:p>
            <a:pPr marL="0" indent="0" algn="just"/>
            <a:r>
              <a:rPr lang="en-US" sz="1500" dirty="0">
                <a:solidFill>
                  <a:srgbClr val="000000"/>
                </a:solidFill>
              </a:rPr>
              <a:t>In a fully specified static route, both the exit interface and the next-hop IPV6 address are specified. </a:t>
            </a:r>
            <a:r>
              <a:rPr lang="en-US" sz="1500" dirty="0" smtClean="0">
                <a:solidFill>
                  <a:srgbClr val="000000"/>
                </a:solidFill>
              </a:rPr>
              <a:t>There </a:t>
            </a:r>
            <a:r>
              <a:rPr lang="en-US" sz="1500" dirty="0">
                <a:solidFill>
                  <a:srgbClr val="000000"/>
                </a:solidFill>
              </a:rPr>
              <a:t>is a situation in IPv6 when a fully specified static route must be used. </a:t>
            </a:r>
            <a:endParaRPr lang="en-US" sz="15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500" b="1" dirty="0" smtClean="0">
                <a:solidFill>
                  <a:srgbClr val="000000"/>
                </a:solidFill>
              </a:rPr>
              <a:t>If </a:t>
            </a:r>
            <a:r>
              <a:rPr lang="en-US" sz="1500" b="1" dirty="0">
                <a:solidFill>
                  <a:srgbClr val="000000"/>
                </a:solidFill>
              </a:rPr>
              <a:t>the IPv6 static route uses an IPv6 link-local address as the next-hop address, use a fully specified static route</a:t>
            </a:r>
            <a:r>
              <a:rPr lang="en-US" sz="1500" dirty="0">
                <a:solidFill>
                  <a:srgbClr val="000000"/>
                </a:solidFill>
              </a:rPr>
              <a:t>. </a:t>
            </a:r>
            <a:endParaRPr lang="en-US" sz="15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500" dirty="0" smtClean="0">
                <a:solidFill>
                  <a:srgbClr val="000000"/>
                </a:solidFill>
              </a:rPr>
              <a:t>The </a:t>
            </a:r>
            <a:r>
              <a:rPr lang="en-US" sz="1500" dirty="0">
                <a:solidFill>
                  <a:srgbClr val="000000"/>
                </a:solidFill>
              </a:rPr>
              <a:t>figure shows an example of a fully specified IPv6 static route using an IPv6 link-local address as the next-hop address.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DB22C3-C393-9842-A14D-FA4E08E50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7173" y="3134106"/>
            <a:ext cx="6055820" cy="241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35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3518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Fully Specified Static Route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3A1D6-9974-8A46-939A-73A094DD0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280057" cy="1839913"/>
          </a:xfrm>
        </p:spPr>
        <p:txBody>
          <a:bodyPr/>
          <a:lstStyle/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The reason a fully specified static route must be used is </a:t>
            </a:r>
            <a:r>
              <a:rPr lang="en-US" sz="1600" b="1" dirty="0">
                <a:solidFill>
                  <a:srgbClr val="000000"/>
                </a:solidFill>
              </a:rPr>
              <a:t>because IPv6 link-local addresses are not contained in the IPv6 routing table</a:t>
            </a:r>
            <a:r>
              <a:rPr lang="en-US" sz="1600" dirty="0">
                <a:solidFill>
                  <a:srgbClr val="000000"/>
                </a:solidFill>
              </a:rPr>
              <a:t>. </a:t>
            </a:r>
            <a:endParaRPr lang="en-US" sz="16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 smtClean="0">
                <a:solidFill>
                  <a:srgbClr val="000000"/>
                </a:solidFill>
              </a:rPr>
              <a:t>Link-local </a:t>
            </a:r>
            <a:r>
              <a:rPr lang="en-US" sz="1600" dirty="0">
                <a:solidFill>
                  <a:srgbClr val="000000"/>
                </a:solidFill>
              </a:rPr>
              <a:t>addresses are only unique on a given link or network. </a:t>
            </a:r>
            <a:r>
              <a:rPr lang="en-US" sz="1600" dirty="0">
                <a:solidFill>
                  <a:srgbClr val="000000"/>
                </a:solidFill>
              </a:rPr>
              <a:t>The next-hop link-local address may be a valid address on multiple networks connected to the router. Therefore, it is necessary that the exit interface be included.</a:t>
            </a:r>
          </a:p>
          <a:p>
            <a:pPr marL="0" indent="0" algn="just"/>
            <a:endParaRPr lang="en-US" sz="16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 smtClean="0">
                <a:solidFill>
                  <a:srgbClr val="000000"/>
                </a:solidFill>
              </a:rPr>
              <a:t>The </a:t>
            </a:r>
            <a:r>
              <a:rPr lang="en-US" sz="1600" dirty="0">
                <a:solidFill>
                  <a:srgbClr val="000000"/>
                </a:solidFill>
              </a:rPr>
              <a:t>following example shows the IPv6 routing table entry for this route. </a:t>
            </a:r>
            <a:r>
              <a:rPr lang="en-US" sz="1600" dirty="0">
                <a:solidFill>
                  <a:srgbClr val="000000"/>
                </a:solidFill>
              </a:rPr>
              <a:t>Notice that both the next-hop link-local address and the exit interface are included.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D061FE-D904-471D-9A41-0823F7F35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4005064"/>
            <a:ext cx="6697612" cy="95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94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4046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Verify a Static Route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E644DF-58C1-2B46-BECC-8654CBC52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589088"/>
            <a:ext cx="8280057" cy="3689897"/>
          </a:xfrm>
        </p:spPr>
        <p:txBody>
          <a:bodyPr/>
          <a:lstStyle/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Along with </a:t>
            </a:r>
            <a:r>
              <a:rPr lang="en-US" sz="1600" b="1" dirty="0">
                <a:solidFill>
                  <a:srgbClr val="000000"/>
                </a:solidFill>
              </a:rPr>
              <a:t>show ip route</a:t>
            </a:r>
            <a:r>
              <a:rPr lang="en-US" sz="1600" dirty="0">
                <a:solidFill>
                  <a:srgbClr val="000000"/>
                </a:solidFill>
              </a:rPr>
              <a:t>, </a:t>
            </a:r>
            <a:r>
              <a:rPr lang="en-US" sz="1600" b="1" dirty="0">
                <a:solidFill>
                  <a:srgbClr val="000000"/>
                </a:solidFill>
              </a:rPr>
              <a:t>show ipv6 route</a:t>
            </a:r>
            <a:r>
              <a:rPr lang="en-US" sz="1600" dirty="0">
                <a:solidFill>
                  <a:srgbClr val="000000"/>
                </a:solidFill>
              </a:rPr>
              <a:t>, </a:t>
            </a:r>
            <a:r>
              <a:rPr lang="en-US" sz="1600" b="1" dirty="0">
                <a:solidFill>
                  <a:srgbClr val="000000"/>
                </a:solidFill>
              </a:rPr>
              <a:t>ping</a:t>
            </a:r>
            <a:r>
              <a:rPr lang="en-US" sz="1600" dirty="0">
                <a:solidFill>
                  <a:srgbClr val="000000"/>
                </a:solidFill>
              </a:rPr>
              <a:t> and </a:t>
            </a:r>
            <a:r>
              <a:rPr lang="en-US" sz="1600" b="1" dirty="0">
                <a:solidFill>
                  <a:srgbClr val="000000"/>
                </a:solidFill>
              </a:rPr>
              <a:t>traceroute</a:t>
            </a:r>
            <a:r>
              <a:rPr lang="en-US" sz="1600" dirty="0">
                <a:solidFill>
                  <a:srgbClr val="000000"/>
                </a:solidFill>
              </a:rPr>
              <a:t>, other useful commands to verify static routes include the following: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show ip route static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show ip route</a:t>
            </a:r>
            <a:r>
              <a:rPr lang="en-US" sz="1600" dirty="0">
                <a:solidFill>
                  <a:srgbClr val="000000"/>
                </a:solidFill>
              </a:rPr>
              <a:t> </a:t>
            </a:r>
            <a:r>
              <a:rPr lang="en-US" sz="1600" i="1" dirty="0">
                <a:solidFill>
                  <a:srgbClr val="000000"/>
                </a:solidFill>
              </a:rPr>
              <a:t>network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show running-config | section </a:t>
            </a:r>
            <a:r>
              <a:rPr lang="en-US" sz="1600" b="1" dirty="0" err="1">
                <a:solidFill>
                  <a:srgbClr val="000000"/>
                </a:solidFill>
              </a:rPr>
              <a:t>ip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b="1" dirty="0" smtClean="0">
                <a:solidFill>
                  <a:srgbClr val="000000"/>
                </a:solidFill>
              </a:rPr>
              <a:t>route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i="1" dirty="0" smtClean="0">
                <a:solidFill>
                  <a:srgbClr val="000000"/>
                </a:solidFill>
              </a:rPr>
              <a:t>Replace</a:t>
            </a:r>
            <a:r>
              <a:rPr lang="en-US" sz="1600" i="1" dirty="0">
                <a:solidFill>
                  <a:srgbClr val="000000"/>
                </a:solidFill>
              </a:rPr>
              <a:t> </a:t>
            </a:r>
            <a:r>
              <a:rPr lang="en-US" sz="1600" b="1" i="1" dirty="0">
                <a:solidFill>
                  <a:srgbClr val="000000"/>
                </a:solidFill>
              </a:rPr>
              <a:t>ip</a:t>
            </a:r>
            <a:r>
              <a:rPr lang="en-US" sz="1600" i="1" dirty="0">
                <a:solidFill>
                  <a:srgbClr val="000000"/>
                </a:solidFill>
              </a:rPr>
              <a:t> with </a:t>
            </a:r>
            <a:r>
              <a:rPr lang="en-US" sz="1600" b="1" i="1" dirty="0">
                <a:solidFill>
                  <a:srgbClr val="000000"/>
                </a:solidFill>
              </a:rPr>
              <a:t>ipv6</a:t>
            </a:r>
            <a:r>
              <a:rPr lang="en-US" sz="1600" i="1" dirty="0">
                <a:solidFill>
                  <a:srgbClr val="000000"/>
                </a:solidFill>
              </a:rPr>
              <a:t> for the IPv6 versions of the command.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19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Default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Default Static Route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6F15B-633E-EB44-A9B8-C3A884F15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4398264" cy="3689897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 default route is a static route that matches all packets. </a:t>
            </a:r>
            <a:r>
              <a:rPr lang="en-US" sz="1600" dirty="0">
                <a:solidFill>
                  <a:srgbClr val="000000"/>
                </a:solidFill>
              </a:rPr>
              <a:t>A single default route represents any network that is not in the routing table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Routers commonly use default routes that are either configured locally or learned from another router. </a:t>
            </a:r>
            <a:r>
              <a:rPr lang="en-US" sz="1600" b="1" dirty="0">
                <a:solidFill>
                  <a:srgbClr val="000000"/>
                </a:solidFill>
              </a:rPr>
              <a:t>The default route is used as the Gateway of Last Resort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Default static routes are commonly used when connecting an edge router to a service provider network, or a stub router (a router with only one upstream neighbor router</a:t>
            </a:r>
            <a:r>
              <a:rPr lang="en-US" sz="1600" dirty="0" smtClean="0">
                <a:solidFill>
                  <a:srgbClr val="000000"/>
                </a:solidFill>
              </a:rPr>
              <a:t>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rgbClr val="000000"/>
                </a:solidFill>
              </a:rPr>
              <a:t>The </a:t>
            </a:r>
            <a:r>
              <a:rPr lang="en-US" sz="1600" dirty="0">
                <a:solidFill>
                  <a:srgbClr val="000000"/>
                </a:solidFill>
              </a:rPr>
              <a:t>figure shows a typical default static route scenario.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823548-BB5E-7541-BBC1-988EA196F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484784"/>
            <a:ext cx="4258666" cy="258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679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6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Default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Default Static Route (Cont.)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B9265D-C7F0-FC46-8B8D-512F48B21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" y="1589088"/>
            <a:ext cx="9006840" cy="3689897"/>
          </a:xfrm>
        </p:spPr>
        <p:txBody>
          <a:bodyPr/>
          <a:lstStyle/>
          <a:p>
            <a:pPr marL="0" indent="0" algn="just"/>
            <a:r>
              <a:rPr lang="en-US" sz="1600" b="1" dirty="0">
                <a:solidFill>
                  <a:srgbClr val="000000"/>
                </a:solidFill>
              </a:rPr>
              <a:t>IPv4 Default Static Route: </a:t>
            </a:r>
            <a:r>
              <a:rPr lang="en-US" sz="1600" dirty="0">
                <a:solidFill>
                  <a:srgbClr val="000000"/>
                </a:solidFill>
              </a:rPr>
              <a:t>The command syntax for an IPv4 default static route is similar to any other IPv4 static route, except that the network address is </a:t>
            </a:r>
            <a:r>
              <a:rPr lang="en-US" sz="1600" b="1" dirty="0">
                <a:solidFill>
                  <a:srgbClr val="000000"/>
                </a:solidFill>
              </a:rPr>
              <a:t>0.0.0.0</a:t>
            </a:r>
            <a:r>
              <a:rPr lang="en-US" sz="1600" dirty="0">
                <a:solidFill>
                  <a:srgbClr val="000000"/>
                </a:solidFill>
              </a:rPr>
              <a:t> and the subnet mask is </a:t>
            </a:r>
            <a:r>
              <a:rPr lang="en-US" sz="1600" b="1" dirty="0">
                <a:solidFill>
                  <a:srgbClr val="000000"/>
                </a:solidFill>
              </a:rPr>
              <a:t>0.0.0.0</a:t>
            </a:r>
            <a:r>
              <a:rPr lang="en-US" sz="1600" dirty="0">
                <a:solidFill>
                  <a:srgbClr val="000000"/>
                </a:solidFill>
              </a:rPr>
              <a:t>. The 0.0.0.0 0.0.0.0 in the route will match any network address.</a:t>
            </a:r>
          </a:p>
          <a:p>
            <a:pPr marL="0" indent="0" algn="just"/>
            <a:endParaRPr lang="en-US" sz="16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b="1" dirty="0">
                <a:solidFill>
                  <a:srgbClr val="000000"/>
                </a:solidFill>
              </a:rPr>
              <a:t>Note</a:t>
            </a:r>
            <a:r>
              <a:rPr lang="en-US" sz="1600" dirty="0">
                <a:solidFill>
                  <a:srgbClr val="000000"/>
                </a:solidFill>
              </a:rPr>
              <a:t>: An IPv4 default static route is commonly referred to as a quad-zero route.</a:t>
            </a:r>
          </a:p>
          <a:p>
            <a:pPr marL="0" indent="0" algn="just"/>
            <a:endParaRPr lang="en-US" sz="16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The basic command syntax for an IPv4 default static route is as follows:</a:t>
            </a:r>
          </a:p>
          <a:p>
            <a:pPr marL="0" indent="0" algn="just"/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Router(config)#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0.0.0.0 0.0.0.0 {ip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-address | exit-</a:t>
            </a: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intf</a:t>
            </a:r>
            <a:r>
              <a:rPr lang="en-US" sz="1600" b="1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 algn="just"/>
            <a:endParaRPr lang="en-US" sz="16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 algn="just"/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route 0.0.0.0 0.0.0.0 172.16.2.2</a:t>
            </a:r>
          </a:p>
          <a:p>
            <a:pPr marL="0" indent="0" algn="just"/>
            <a:endParaRPr lang="en-US" sz="16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0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6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Default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Default Static Route (Cont.)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B9265D-C7F0-FC46-8B8D-512F48B21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" y="1589088"/>
            <a:ext cx="9006840" cy="3689897"/>
          </a:xfrm>
        </p:spPr>
        <p:txBody>
          <a:bodyPr/>
          <a:lstStyle/>
          <a:p>
            <a:pPr marL="0" indent="0" algn="just"/>
            <a:r>
              <a:rPr lang="en-US" sz="1600" b="1" dirty="0" smtClean="0">
                <a:solidFill>
                  <a:srgbClr val="000000"/>
                </a:solidFill>
              </a:rPr>
              <a:t>IPv6 </a:t>
            </a:r>
            <a:r>
              <a:rPr lang="en-US" sz="1600" b="1" dirty="0">
                <a:solidFill>
                  <a:srgbClr val="000000"/>
                </a:solidFill>
              </a:rPr>
              <a:t>Default Static Route: </a:t>
            </a:r>
            <a:r>
              <a:rPr lang="en-US" sz="1600" dirty="0">
                <a:solidFill>
                  <a:srgbClr val="000000"/>
                </a:solidFill>
              </a:rPr>
              <a:t>The command syntax for an IPv6 default static route is similar to any other IPv6 static route, except that the ipv6-prefix/prefix-length is </a:t>
            </a:r>
            <a:r>
              <a:rPr lang="en-US" sz="1600" b="1" dirty="0">
                <a:solidFill>
                  <a:srgbClr val="000000"/>
                </a:solidFill>
              </a:rPr>
              <a:t>::/0</a:t>
            </a:r>
            <a:r>
              <a:rPr lang="en-US" sz="1600" dirty="0">
                <a:solidFill>
                  <a:srgbClr val="000000"/>
                </a:solidFill>
              </a:rPr>
              <a:t>, which matches all routes.</a:t>
            </a:r>
          </a:p>
          <a:p>
            <a:pPr marL="0" indent="0" algn="just"/>
            <a:endParaRPr lang="en-US" sz="16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The basic command syntax for an IPv6 default static route is as follows:</a:t>
            </a:r>
          </a:p>
          <a:p>
            <a:pPr marL="0" indent="0" algn="just"/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Router(config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::/0 {ipv6-address | exit-</a:t>
            </a: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intf</a:t>
            </a:r>
            <a:r>
              <a:rPr lang="en-US" sz="1600" b="1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 algn="just"/>
            <a:endParaRPr lang="en-US" sz="16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 algn="l"/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</a:t>
            </a: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config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)#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::/0 2001:db8:acad:2::2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just"/>
            <a:endParaRPr lang="en-US" sz="1600" b="1" dirty="0">
              <a:solidFill>
                <a:srgbClr val="00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 algn="just"/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4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5027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IP Default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Verify a Default Static Route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C7798FF-94B0-634B-8048-11F3DC057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9684" y="1196752"/>
            <a:ext cx="9144000" cy="1901952"/>
          </a:xfrm>
        </p:spPr>
        <p:txBody>
          <a:bodyPr/>
          <a:lstStyle/>
          <a:p>
            <a:pPr marL="0" indent="0" algn="just"/>
            <a:r>
              <a:rPr lang="en-US" sz="1400" dirty="0">
                <a:solidFill>
                  <a:srgbClr val="000000"/>
                </a:solidFill>
              </a:rPr>
              <a:t>The </a:t>
            </a:r>
            <a:r>
              <a:rPr lang="en-US" sz="1400" b="1" dirty="0">
                <a:solidFill>
                  <a:srgbClr val="000000"/>
                </a:solidFill>
              </a:rPr>
              <a:t>show ip</a:t>
            </a:r>
            <a:r>
              <a:rPr lang="en-US" sz="1400" b="1" dirty="0">
                <a:solidFill>
                  <a:srgbClr val="000000"/>
                </a:solidFill>
              </a:rPr>
              <a:t> route static</a:t>
            </a:r>
            <a:r>
              <a:rPr lang="en-US" sz="1400" dirty="0">
                <a:solidFill>
                  <a:srgbClr val="000000"/>
                </a:solidFill>
              </a:rPr>
              <a:t> command output from R1 displays the contents of the static routes in the routing table. </a:t>
            </a:r>
            <a:endParaRPr lang="en-US" sz="14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400" b="1" dirty="0" smtClean="0">
                <a:solidFill>
                  <a:srgbClr val="000000"/>
                </a:solidFill>
              </a:rPr>
              <a:t>Note the asterisk (*) next to the route with code ‘S’. The asterisk indicates that this static route is a candidate default route, which is why it is selected as the Gateway of Last Resort</a:t>
            </a:r>
            <a:r>
              <a:rPr lang="en-US" sz="1400" dirty="0" smtClean="0">
                <a:solidFill>
                  <a:srgbClr val="000000"/>
                </a:solidFill>
              </a:rPr>
              <a:t>.</a:t>
            </a:r>
          </a:p>
          <a:p>
            <a:pPr marL="0" indent="0" algn="just"/>
            <a:endParaRPr lang="en-US" sz="14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400" dirty="0" smtClean="0">
                <a:solidFill>
                  <a:srgbClr val="000000"/>
                </a:solidFill>
              </a:rPr>
              <a:t>Notice </a:t>
            </a:r>
            <a:r>
              <a:rPr lang="en-US" sz="1400" dirty="0">
                <a:solidFill>
                  <a:srgbClr val="000000"/>
                </a:solidFill>
              </a:rPr>
              <a:t>that the static default route configuration uses </a:t>
            </a:r>
            <a:r>
              <a:rPr lang="en-US" sz="1400" dirty="0" smtClean="0">
                <a:solidFill>
                  <a:srgbClr val="000000"/>
                </a:solidFill>
              </a:rPr>
              <a:t>the</a:t>
            </a:r>
            <a:r>
              <a:rPr lang="en-US" sz="1400" dirty="0">
                <a:solidFill>
                  <a:srgbClr val="000000"/>
                </a:solidFill>
              </a:rPr>
              <a:t> /0 mask for IPv4 default </a:t>
            </a:r>
            <a:r>
              <a:rPr lang="en-US" sz="1400" dirty="0" smtClean="0">
                <a:solidFill>
                  <a:srgbClr val="000000"/>
                </a:solidFill>
              </a:rPr>
              <a:t>routes  and </a:t>
            </a:r>
            <a:r>
              <a:rPr lang="en-US" sz="1400" dirty="0">
                <a:solidFill>
                  <a:srgbClr val="000000"/>
                </a:solidFill>
              </a:rPr>
              <a:t>::/0 prefix for IPv6 default routes. Remember </a:t>
            </a:r>
            <a:r>
              <a:rPr lang="en-US" sz="1400" dirty="0" smtClean="0">
                <a:solidFill>
                  <a:srgbClr val="000000"/>
                </a:solidFill>
              </a:rPr>
              <a:t>that in IPv4 subnet mask and in </a:t>
            </a:r>
            <a:r>
              <a:rPr lang="en-US" sz="1400" dirty="0">
                <a:solidFill>
                  <a:srgbClr val="000000"/>
                </a:solidFill>
              </a:rPr>
              <a:t>the IPv6 </a:t>
            </a:r>
            <a:r>
              <a:rPr lang="en-US" sz="1400" dirty="0" smtClean="0">
                <a:solidFill>
                  <a:srgbClr val="000000"/>
                </a:solidFill>
              </a:rPr>
              <a:t>the prefix-length </a:t>
            </a:r>
            <a:r>
              <a:rPr lang="en-US" sz="1400" dirty="0">
                <a:solidFill>
                  <a:srgbClr val="000000"/>
                </a:solidFill>
              </a:rPr>
              <a:t>in a routing table determines how many bits must match between the destination IP address of the packet and the route in the routing table. A </a:t>
            </a:r>
            <a:r>
              <a:rPr lang="en-US" sz="1400" dirty="0" smtClean="0">
                <a:solidFill>
                  <a:srgbClr val="000000"/>
                </a:solidFill>
              </a:rPr>
              <a:t>/0 mask in IPv4 and ::/</a:t>
            </a:r>
            <a:r>
              <a:rPr lang="en-US" sz="1400" dirty="0">
                <a:solidFill>
                  <a:srgbClr val="000000"/>
                </a:solidFill>
              </a:rPr>
              <a:t>0 prefix </a:t>
            </a:r>
            <a:r>
              <a:rPr lang="en-US" sz="1400" dirty="0" smtClean="0">
                <a:solidFill>
                  <a:srgbClr val="000000"/>
                </a:solidFill>
              </a:rPr>
              <a:t>in IPv6 indicates </a:t>
            </a:r>
            <a:r>
              <a:rPr lang="en-US" sz="1400" dirty="0">
                <a:solidFill>
                  <a:srgbClr val="000000"/>
                </a:solidFill>
              </a:rPr>
              <a:t>that none of the bits are required to match. As long as a more specific match does not exist, the default static route matches all packets.</a:t>
            </a:r>
          </a:p>
          <a:p>
            <a:pPr marL="0" indent="0" algn="just"/>
            <a:endParaRPr lang="en-US" sz="1400" dirty="0">
              <a:solidFill>
                <a:srgbClr val="00000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2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D3111D-4763-475C-8D38-8BCA867B95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96" y="3501008"/>
            <a:ext cx="4284301" cy="19993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5837C25-1B9F-49BD-A6B4-29B74334A1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8455" y="3501008"/>
            <a:ext cx="4735861" cy="200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92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6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Floating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Floating Static Routes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0B2E6D-33A2-4140-8AFA-87A0B2C93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196752"/>
            <a:ext cx="8280057" cy="3689897"/>
          </a:xfrm>
        </p:spPr>
        <p:txBody>
          <a:bodyPr/>
          <a:lstStyle/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Another type of static route is a floating static route. Floating static routes are static routes that are used to provide a backup path to a primary static or dynamic route. </a:t>
            </a:r>
            <a:r>
              <a:rPr lang="en-US" sz="1600" dirty="0">
                <a:solidFill>
                  <a:srgbClr val="000000"/>
                </a:solidFill>
              </a:rPr>
              <a:t>The floating static route is only used when the primary route is not available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pPr marL="0" indent="0" algn="just"/>
            <a:endParaRPr lang="en-US" sz="1600" dirty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To accomplish this, the floating static route is configured with a higher administrative distance than the primary route. The administrative distance represents the trustworthiness of a route. If multiple paths to the destination exist, the router will choose the path with the lowest administrative distance.</a:t>
            </a:r>
          </a:p>
          <a:p>
            <a:pPr marL="0" indent="0" algn="just"/>
            <a:endParaRPr lang="en-US" sz="16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 smtClean="0">
                <a:solidFill>
                  <a:srgbClr val="000000"/>
                </a:solidFill>
              </a:rPr>
              <a:t>By </a:t>
            </a:r>
            <a:r>
              <a:rPr lang="en-US" sz="1600" dirty="0">
                <a:solidFill>
                  <a:srgbClr val="000000"/>
                </a:solidFill>
              </a:rPr>
              <a:t>default, static routes have an administrative distance of 1, making them preferable to routes learned from dynamic routing protocols. </a:t>
            </a:r>
          </a:p>
          <a:p>
            <a:pPr marL="0" indent="0" algn="just"/>
            <a:endParaRPr lang="en-US" sz="1600" dirty="0" smtClean="0">
              <a:solidFill>
                <a:srgbClr val="000000"/>
              </a:solidFill>
            </a:endParaRPr>
          </a:p>
          <a:p>
            <a:pPr marL="0" indent="0" algn="just"/>
            <a:r>
              <a:rPr lang="en-US" sz="1600" dirty="0" smtClean="0">
                <a:solidFill>
                  <a:srgbClr val="000000"/>
                </a:solidFill>
              </a:rPr>
              <a:t>The </a:t>
            </a:r>
            <a:r>
              <a:rPr lang="en-US" sz="1600" dirty="0">
                <a:solidFill>
                  <a:srgbClr val="000000"/>
                </a:solidFill>
              </a:rPr>
              <a:t>administrative distance of a static route can be increased to make the route less desirable than that of another static route or a route learned through a dynamic routing protocol. </a:t>
            </a:r>
            <a:r>
              <a:rPr lang="en-US" sz="1600" dirty="0">
                <a:solidFill>
                  <a:srgbClr val="000000"/>
                </a:solidFill>
              </a:rPr>
              <a:t>In this way, the static route “floats” and is not used when the route with the better administrative distance is active. </a:t>
            </a:r>
          </a:p>
        </p:txBody>
      </p:sp>
    </p:spTree>
    <p:extLst>
      <p:ext uri="{BB962C8B-B14F-4D97-AF65-F5344CB8AC3E}">
        <p14:creationId xmlns:p14="http://schemas.microsoft.com/office/powerpoint/2010/main" val="1637043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1978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Floating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Configure IPv4 and IPv6 Floating Static Routes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25F9F5-250D-8543-A186-C975F97AA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268760"/>
            <a:ext cx="8280057" cy="1839913"/>
          </a:xfrm>
        </p:spPr>
        <p:txBody>
          <a:bodyPr/>
          <a:lstStyle/>
          <a:p>
            <a:pPr marL="0" indent="0" algn="l"/>
            <a:r>
              <a:rPr lang="en-US" sz="1400" dirty="0">
                <a:solidFill>
                  <a:srgbClr val="000000"/>
                </a:solidFill>
              </a:rPr>
              <a:t>The commands to configure default and floating IP default routes are as follows: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400" dirty="0">
                <a:solidFill>
                  <a:srgbClr val="000000"/>
                </a:solidFill>
              </a:rPr>
              <a:t>The </a:t>
            </a:r>
            <a:r>
              <a:rPr lang="en-US" sz="1400" b="1" dirty="0">
                <a:solidFill>
                  <a:srgbClr val="000000"/>
                </a:solidFill>
              </a:rPr>
              <a:t>show ip route</a:t>
            </a:r>
            <a:r>
              <a:rPr lang="en-US" sz="1400" dirty="0">
                <a:solidFill>
                  <a:srgbClr val="000000"/>
                </a:solidFill>
              </a:rPr>
              <a:t> and </a:t>
            </a:r>
            <a:r>
              <a:rPr lang="en-US" sz="1400" b="1" dirty="0">
                <a:solidFill>
                  <a:srgbClr val="000000"/>
                </a:solidFill>
              </a:rPr>
              <a:t>show ipv6 route</a:t>
            </a:r>
            <a:r>
              <a:rPr lang="en-US" sz="1400" dirty="0">
                <a:solidFill>
                  <a:srgbClr val="000000"/>
                </a:solidFill>
              </a:rPr>
              <a:t> output verifies that the default routes to R2 are installed in the routing table. Note that the IPv4 floating static route to R3 is not present in the routing table.</a:t>
            </a:r>
            <a:br>
              <a:rPr lang="en-US" sz="1400" dirty="0">
                <a:solidFill>
                  <a:srgbClr val="000000"/>
                </a:solidFill>
              </a:rPr>
            </a:br>
            <a:endParaRPr lang="en-US" sz="14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563299-0F86-F946-8EB7-9A085FAB5D53}"/>
              </a:ext>
            </a:extLst>
          </p:cNvPr>
          <p:cNvSpPr/>
          <p:nvPr/>
        </p:nvSpPr>
        <p:spPr>
          <a:xfrm>
            <a:off x="1484625" y="1556792"/>
            <a:ext cx="56022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0.0.0.0 0.0.0.0 172.16.2.2 </a:t>
            </a:r>
          </a:p>
          <a:p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0.0.0.0 0.0.0.0 10.10.10.2 5 </a:t>
            </a:r>
          </a:p>
          <a:p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::/0 2001:db8:acad:2::2 </a:t>
            </a:r>
          </a:p>
          <a:p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R1(config)#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::/0 2001:db8:feed:10::2 5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1E6FD8-390F-4F15-B4CE-28D0C5B9E3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4860" y="3530447"/>
            <a:ext cx="4781818" cy="1846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98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8164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Floating Static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Test the Floating Static Routes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2A0B2C-8089-3C46-94CB-069C6F7F4E31}"/>
              </a:ext>
            </a:extLst>
          </p:cNvPr>
          <p:cNvSpPr txBox="1"/>
          <p:nvPr/>
        </p:nvSpPr>
        <p:spPr>
          <a:xfrm>
            <a:off x="323758" y="1703112"/>
            <a:ext cx="439225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dirty="0"/>
              <a:t>What would happen if R2 failed? </a:t>
            </a:r>
            <a:r>
              <a:rPr lang="en-US" sz="1600" dirty="0"/>
              <a:t>To simulate this, R2 shuts down both of its serial interfaces</a:t>
            </a:r>
            <a:r>
              <a:rPr lang="en-US" sz="1600" dirty="0" smtClean="0"/>
              <a:t>.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dirty="0"/>
              <a:t>R1 automatically generates syslog messages for the link going down.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smtClean="0"/>
              <a:t>A </a:t>
            </a:r>
            <a:r>
              <a:rPr lang="en-US" sz="1600" dirty="0"/>
              <a:t>look at R1’s routing table would show the secondary route being used.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B552708-0FF8-EE45-98A7-E7F054AD06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88024" y="1149784"/>
            <a:ext cx="4158073" cy="23797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D4887FA-1176-44AC-842E-1D12478B39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0104" y="3837280"/>
            <a:ext cx="5085737" cy="168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3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Static Host Routes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Host Routes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F26061-7CD5-7945-961D-8DBCB81E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589088"/>
            <a:ext cx="8280057" cy="3689897"/>
          </a:xfrm>
        </p:spPr>
        <p:txBody>
          <a:bodyPr/>
          <a:lstStyle/>
          <a:p>
            <a:pPr marL="0" indent="0" algn="just"/>
            <a:r>
              <a:rPr lang="en-US" sz="1600" dirty="0">
                <a:solidFill>
                  <a:srgbClr val="000000"/>
                </a:solidFill>
              </a:rPr>
              <a:t>A host route is an IPv4 address with a 32-bit mask, or an IPv6 address with a 128-bit mask. The following shows the three ways a host route can be added to the routing table: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rgbClr val="000000"/>
                </a:solidFill>
              </a:rPr>
              <a:t>	Automatically </a:t>
            </a:r>
            <a:r>
              <a:rPr lang="en-US" sz="1600" dirty="0">
                <a:solidFill>
                  <a:srgbClr val="000000"/>
                </a:solidFill>
              </a:rPr>
              <a:t>installed when an IP address is configured on the </a:t>
            </a:r>
            <a:r>
              <a:rPr lang="en-US" sz="1600" dirty="0" smtClean="0">
                <a:solidFill>
                  <a:srgbClr val="000000"/>
                </a:solidFill>
              </a:rPr>
              <a:t>router</a:t>
            </a:r>
          </a:p>
          <a:p>
            <a:pPr marL="800160" lvl="1" indent="-3429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Cisco IOS automatically installs a host route, also known as a local host route, when an interface address is configured on the router. A host route allows for a more efficient process for packets that are directed to the router itself, rather than for packet forwarding. </a:t>
            </a:r>
            <a:endParaRPr lang="en-US" sz="1400" dirty="0" smtClean="0">
              <a:solidFill>
                <a:srgbClr val="000000"/>
              </a:solidFill>
            </a:endParaRPr>
          </a:p>
          <a:p>
            <a:pPr marL="800160" lvl="1" indent="-342900">
              <a:buFont typeface="Arial" panose="020B0604020202020204" pitchFamily="34" charset="0"/>
              <a:buChar char="•"/>
            </a:pPr>
            <a:r>
              <a:rPr lang="en-US" sz="1400" dirty="0" smtClean="0">
                <a:solidFill>
                  <a:srgbClr val="000000"/>
                </a:solidFill>
              </a:rPr>
              <a:t>This </a:t>
            </a:r>
            <a:r>
              <a:rPr lang="en-US" sz="1400" dirty="0">
                <a:solidFill>
                  <a:srgbClr val="000000"/>
                </a:solidFill>
              </a:rPr>
              <a:t>is in addition to the connected route, designated with a </a:t>
            </a:r>
            <a:r>
              <a:rPr lang="en-US" sz="1400" b="1" dirty="0">
                <a:solidFill>
                  <a:srgbClr val="000000"/>
                </a:solidFill>
              </a:rPr>
              <a:t>C</a:t>
            </a:r>
            <a:r>
              <a:rPr lang="en-US" sz="1400" dirty="0">
                <a:solidFill>
                  <a:srgbClr val="000000"/>
                </a:solidFill>
              </a:rPr>
              <a:t> in the routing table for the network address of the </a:t>
            </a:r>
            <a:r>
              <a:rPr lang="en-US" sz="1400" dirty="0" smtClean="0">
                <a:solidFill>
                  <a:srgbClr val="000000"/>
                </a:solidFill>
              </a:rPr>
              <a:t>interface.</a:t>
            </a:r>
          </a:p>
          <a:p>
            <a:pPr marL="800160" lvl="1" indent="-342900">
              <a:buFont typeface="Arial" panose="020B0604020202020204" pitchFamily="34" charset="0"/>
              <a:buChar char="•"/>
            </a:pPr>
            <a:r>
              <a:rPr lang="en-US" sz="1400" dirty="0" smtClean="0">
                <a:solidFill>
                  <a:srgbClr val="000000"/>
                </a:solidFill>
              </a:rPr>
              <a:t>The </a:t>
            </a:r>
            <a:r>
              <a:rPr lang="en-US" sz="1400" dirty="0">
                <a:solidFill>
                  <a:srgbClr val="000000"/>
                </a:solidFill>
              </a:rPr>
              <a:t>local routes are marked with </a:t>
            </a:r>
            <a:r>
              <a:rPr lang="en-US" sz="1400" b="1" dirty="0">
                <a:solidFill>
                  <a:srgbClr val="000000"/>
                </a:solidFill>
              </a:rPr>
              <a:t>L</a:t>
            </a:r>
            <a:r>
              <a:rPr lang="en-US" sz="1400" dirty="0">
                <a:solidFill>
                  <a:srgbClr val="000000"/>
                </a:solidFill>
              </a:rPr>
              <a:t> in the output of the routing table</a:t>
            </a:r>
            <a:r>
              <a:rPr lang="en-US" sz="1400" dirty="0" smtClean="0">
                <a:solidFill>
                  <a:srgbClr val="000000"/>
                </a:solidFill>
              </a:rPr>
              <a:t>.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rgbClr val="000000"/>
                </a:solidFill>
              </a:rPr>
              <a:t>	Configured </a:t>
            </a:r>
            <a:r>
              <a:rPr lang="en-US" sz="1600" dirty="0">
                <a:solidFill>
                  <a:srgbClr val="000000"/>
                </a:solidFill>
              </a:rPr>
              <a:t>as a static host </a:t>
            </a:r>
            <a:r>
              <a:rPr lang="en-US" sz="1600" dirty="0" smtClean="0">
                <a:solidFill>
                  <a:srgbClr val="000000"/>
                </a:solidFill>
              </a:rPr>
              <a:t>route</a:t>
            </a:r>
          </a:p>
          <a:p>
            <a:pPr marL="743010" lvl="1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A host route can be a manually configured static route to direct traffic to a specific destination device, such as the server shown in the figure. The static route uses a destination IP address and a 255.255.255.255 (/32) mask for IPv4 host routes, and a /128 prefix length for IPv6 host routes</a:t>
            </a:r>
            <a:endParaRPr lang="en-US" sz="14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600" dirty="0" smtClean="0">
                <a:solidFill>
                  <a:srgbClr val="000000"/>
                </a:solidFill>
              </a:rPr>
              <a:t>	Host </a:t>
            </a:r>
            <a:r>
              <a:rPr lang="en-US" sz="1600" dirty="0">
                <a:solidFill>
                  <a:srgbClr val="000000"/>
                </a:solidFill>
              </a:rPr>
              <a:t>route automatically obtained through other methods (discussed in later courses)</a:t>
            </a:r>
          </a:p>
          <a:p>
            <a:pPr marL="0" indent="0" algn="just"/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EA4509-4060-514C-BF00-3EDCFC302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20239"/>
            <a:ext cx="4307114" cy="145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73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3" y="260648"/>
            <a:ext cx="8345488" cy="731837"/>
          </a:xfrm>
        </p:spPr>
        <p:txBody>
          <a:bodyPr/>
          <a:lstStyle/>
          <a:p>
            <a:pPr algn="l"/>
            <a:r>
              <a:rPr lang="en-US" sz="1600" dirty="0"/>
              <a:t>Configure Static Host Routes</a:t>
            </a:r>
            <a:br>
              <a:rPr lang="en-US" sz="1600" dirty="0"/>
            </a:br>
            <a:r>
              <a:rPr lang="en-US" sz="2400" dirty="0"/>
              <a:t>Configure Static Host Routes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1FC384-28C4-C443-8D7D-F78EEC183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589088"/>
            <a:ext cx="8280057" cy="3689897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example shows the IPv4 and IPv6 static host route configuration on the Branch router to access the server.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>
              <a:spcBef>
                <a:spcPts val="0"/>
              </a:spcBef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Branch(config)#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route 209.165.200.238 255.255.255.255 198.51.100.2</a:t>
            </a:r>
          </a:p>
          <a:p>
            <a:pPr marL="0" indent="0" algn="l">
              <a:spcBef>
                <a:spcPts val="0"/>
              </a:spcBef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Branch(config)#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ipv6 route 2001:db8:acad:2::238/128 2001:db8:acad:1::2</a:t>
            </a:r>
          </a:p>
          <a:p>
            <a:pPr marL="0" indent="0" algn="l">
              <a:spcBef>
                <a:spcPts val="0"/>
              </a:spcBef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Branch(config)# </a:t>
            </a:r>
            <a:r>
              <a:rPr lang="en-US" sz="14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exit </a:t>
            </a:r>
          </a:p>
          <a:p>
            <a:pPr marL="0" indent="0" algn="l">
              <a:spcBef>
                <a:spcPts val="0"/>
              </a:spcBef>
            </a:pPr>
            <a:r>
              <a:rPr 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Branch#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DCE70A-C6E1-4729-92F0-BDC10723DB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2862120"/>
            <a:ext cx="4242350" cy="276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725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Peter Packet Animation on Subnets</a:t>
            </a:r>
            <a:r>
              <a:rPr lang="en-US" kern="0" dirty="0" smtClean="0"/>
              <a:t>  </a:t>
            </a:r>
            <a:r>
              <a:rPr lang="en-US" kern="0" baseline="-25000" dirty="0" smtClean="0"/>
              <a:t>https</a:t>
            </a:r>
            <a:r>
              <a:rPr lang="en-US" kern="0" baseline="-25000" dirty="0"/>
              <a:t>://youtu.be/VcVz6Lwxe2c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Introduction to Networks v7 course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d2ec016d-25cf-4c07-aa6b-c53e267faa6f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9902240c-f584-4322-946e-7b0be23bca9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2423</TotalTime>
  <Words>3192</Words>
  <Application>Microsoft Office PowerPoint</Application>
  <PresentationFormat>On-screen Show (4:3)</PresentationFormat>
  <Paragraphs>359</Paragraphs>
  <Slides>34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Calibri</vt:lpstr>
      <vt:lpstr>Wingdings</vt:lpstr>
      <vt:lpstr>Myriad Pro</vt:lpstr>
      <vt:lpstr>CiscoSans ExtraLight</vt:lpstr>
      <vt:lpstr>Oswald Light</vt:lpstr>
      <vt:lpstr>Courier New</vt:lpstr>
      <vt:lpstr>Arial</vt:lpstr>
      <vt:lpstr>Oswald</vt:lpstr>
      <vt:lpstr>20140311PresentationUWTSDTemplate</vt:lpstr>
      <vt:lpstr>Advanced Networking (ACCA5024) Routing Concepts</vt:lpstr>
      <vt:lpstr>From our previous class… (recap)</vt:lpstr>
      <vt:lpstr>From our previous class… (recap)</vt:lpstr>
      <vt:lpstr>From our previous class… (recap)</vt:lpstr>
      <vt:lpstr>From our previous class… (recap)</vt:lpstr>
      <vt:lpstr>From our previous class… (recap)</vt:lpstr>
      <vt:lpstr>From our previous tutorials… and Independent Learning (recap)</vt:lpstr>
      <vt:lpstr>Objectives and Discussions</vt:lpstr>
      <vt:lpstr>Static Routes</vt:lpstr>
      <vt:lpstr>Next Hop</vt:lpstr>
      <vt:lpstr>Static Route Command</vt:lpstr>
      <vt:lpstr>Dual-Stack Topology</vt:lpstr>
      <vt:lpstr>Static Routes IPv4 Starting Routing Tables</vt:lpstr>
      <vt:lpstr>Static Routes IPv6 Starting Routing Tables</vt:lpstr>
      <vt:lpstr>Configure IP Static Routes IPv4 Next-Hop Static Route</vt:lpstr>
      <vt:lpstr>Configure IP Static Routes IPv6 Next-Hop Static Route</vt:lpstr>
      <vt:lpstr>Configure IP Static Routes IPv6 Next-Hop Static Route</vt:lpstr>
      <vt:lpstr>Configure IP Static Routes IPv4 Directly Connected Static Route</vt:lpstr>
      <vt:lpstr>Configure IP Static Routes IPv6 Directly Connected Static Route</vt:lpstr>
      <vt:lpstr>Configure IP Static Routes IPv4 Fully Specified Static Route</vt:lpstr>
      <vt:lpstr>Configure IP Static Routes IPv6 Fully Specified Static Route</vt:lpstr>
      <vt:lpstr>Configure IP Static Routes IPv6 Fully Specified Static Route (Cont.)</vt:lpstr>
      <vt:lpstr>Configure IP Static Routes Verify a Static Route</vt:lpstr>
      <vt:lpstr>Configure IP Default Static Routes Default Static Route</vt:lpstr>
      <vt:lpstr>Configure IP Default Static Routes Default Static Route (Cont.)</vt:lpstr>
      <vt:lpstr>Configure IP Default Static Routes Default Static Route (Cont.)</vt:lpstr>
      <vt:lpstr>Configure IP Default Static Routes Verify a Default Static Route</vt:lpstr>
      <vt:lpstr>Configure Floating Static Routes Floating Static Routes</vt:lpstr>
      <vt:lpstr>Configure Floating Static Routes Configure IPv4 and IPv6 Floating Static Routes</vt:lpstr>
      <vt:lpstr>Configure Floating Static Routes Test the Floating Static Routes</vt:lpstr>
      <vt:lpstr>Configure Static Host Routes Host Routes</vt:lpstr>
      <vt:lpstr>Configure Static Host Routes Configure Static Host Routes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105</cp:revision>
  <dcterms:created xsi:type="dcterms:W3CDTF">2020-09-20T20:16:38Z</dcterms:created>
  <dcterms:modified xsi:type="dcterms:W3CDTF">2020-11-19T06:45:27Z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