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352" r:id="rId5"/>
    <p:sldId id="353" r:id="rId6"/>
    <p:sldId id="384" r:id="rId7"/>
    <p:sldId id="3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3" autoAdjust="0"/>
    <p:restoredTop sz="94660"/>
  </p:normalViewPr>
  <p:slideViewPr>
    <p:cSldViewPr snapToGrid="0">
      <p:cViewPr>
        <p:scale>
          <a:sx n="94" d="100"/>
          <a:sy n="94" d="100"/>
        </p:scale>
        <p:origin x="128"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1/24/2026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73858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1/24/2026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94085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1/24/2026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0633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1/24/2026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73735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1/24/2026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0084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1/24/2026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02314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1/24/2026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94522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1/24/2026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04726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1/24/2026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14127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1/24/2026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13135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1/24/2026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5999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1/24/2026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838516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eg"/><Relationship Id="rId7" Type="http://schemas.openxmlformats.org/officeDocument/2006/relationships/image" Target="../media/image10.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887E28-5716-3DDB-FC6B-FD2BDAAB1252}"/>
              </a:ext>
            </a:extLst>
          </p:cNvPr>
          <p:cNvPicPr>
            <a:picLocks noChangeAspect="1"/>
          </p:cNvPicPr>
          <p:nvPr/>
        </p:nvPicPr>
        <p:blipFill>
          <a:blip r:embed="rId2"/>
          <a:srcRect t="1747"/>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F01F3-622D-F464-135D-0A4250B15F37}"/>
              </a:ext>
            </a:extLst>
          </p:cNvPr>
          <p:cNvSpPr>
            <a:spLocks noGrp="1"/>
          </p:cNvSpPr>
          <p:nvPr>
            <p:ph type="ctrTitle"/>
          </p:nvPr>
        </p:nvSpPr>
        <p:spPr>
          <a:xfrm>
            <a:off x="6638061" y="914400"/>
            <a:ext cx="4892948" cy="3427867"/>
          </a:xfrm>
        </p:spPr>
        <p:txBody>
          <a:bodyPr anchor="t">
            <a:normAutofit/>
          </a:bodyPr>
          <a:lstStyle/>
          <a:p>
            <a:pPr algn="r"/>
            <a:r>
              <a:rPr lang="en-GB">
                <a:solidFill>
                  <a:srgbClr val="FFFFFF"/>
                </a:solidFill>
              </a:rPr>
              <a:t>BMSH4003</a:t>
            </a:r>
          </a:p>
        </p:txBody>
      </p:sp>
      <p:sp>
        <p:nvSpPr>
          <p:cNvPr id="3" name="Subtitle 2">
            <a:extLst>
              <a:ext uri="{FF2B5EF4-FFF2-40B4-BE49-F238E27FC236}">
                <a16:creationId xmlns:a16="http://schemas.microsoft.com/office/drawing/2014/main" id="{3D582145-7CC1-E387-3B97-142C46F0428C}"/>
              </a:ext>
            </a:extLst>
          </p:cNvPr>
          <p:cNvSpPr>
            <a:spLocks noGrp="1"/>
          </p:cNvSpPr>
          <p:nvPr>
            <p:ph type="subTitle" idx="1"/>
          </p:nvPr>
        </p:nvSpPr>
        <p:spPr>
          <a:xfrm>
            <a:off x="6589835" y="5253051"/>
            <a:ext cx="4941173" cy="812923"/>
          </a:xfrm>
        </p:spPr>
        <p:txBody>
          <a:bodyPr anchor="t">
            <a:normAutofit/>
          </a:bodyPr>
          <a:lstStyle/>
          <a:p>
            <a:pPr algn="r"/>
            <a:r>
              <a:rPr lang="en-GB" dirty="0">
                <a:solidFill>
                  <a:srgbClr val="FFFFFF"/>
                </a:solidFill>
              </a:rPr>
              <a:t>Science of Nutrition</a:t>
            </a: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01929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73B15-714A-DCFD-675F-4682EE0E63CD}"/>
              </a:ext>
            </a:extLst>
          </p:cNvPr>
          <p:cNvSpPr>
            <a:spLocks noGrp="1"/>
          </p:cNvSpPr>
          <p:nvPr>
            <p:ph type="title"/>
          </p:nvPr>
        </p:nvSpPr>
        <p:spPr>
          <a:xfrm>
            <a:off x="5496821" y="1371600"/>
            <a:ext cx="6034187" cy="1097280"/>
          </a:xfrm>
        </p:spPr>
        <p:txBody>
          <a:bodyPr>
            <a:normAutofit/>
          </a:bodyPr>
          <a:lstStyle/>
          <a:p>
            <a:r>
              <a:rPr lang="en-GB" dirty="0"/>
              <a:t>Welcome to the module</a:t>
            </a:r>
          </a:p>
        </p:txBody>
      </p:sp>
      <p:pic>
        <p:nvPicPr>
          <p:cNvPr id="5" name="Picture 4" descr="A molecular model">
            <a:extLst>
              <a:ext uri="{FF2B5EF4-FFF2-40B4-BE49-F238E27FC236}">
                <a16:creationId xmlns:a16="http://schemas.microsoft.com/office/drawing/2014/main" id="{D1546FFD-239C-E607-1551-B54969AD1DBC}"/>
              </a:ext>
            </a:extLst>
          </p:cNvPr>
          <p:cNvPicPr>
            <a:picLocks noChangeAspect="1"/>
          </p:cNvPicPr>
          <p:nvPr/>
        </p:nvPicPr>
        <p:blipFill>
          <a:blip r:embed="rId2"/>
          <a:srcRect l="16942" r="35775"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6CDF13-DACC-7EE7-24C4-FFF52393E59F}"/>
              </a:ext>
            </a:extLst>
          </p:cNvPr>
          <p:cNvSpPr>
            <a:spLocks noGrp="1"/>
          </p:cNvSpPr>
          <p:nvPr>
            <p:ph idx="1"/>
          </p:nvPr>
        </p:nvSpPr>
        <p:spPr>
          <a:xfrm>
            <a:off x="5496821" y="2633236"/>
            <a:ext cx="6034187" cy="3664687"/>
          </a:xfrm>
        </p:spPr>
        <p:txBody>
          <a:bodyPr>
            <a:normAutofit/>
          </a:bodyPr>
          <a:lstStyle/>
          <a:p>
            <a:r>
              <a:rPr lang="en-GB" dirty="0"/>
              <a:t>This is an introductory module to Biochemistry</a:t>
            </a:r>
          </a:p>
          <a:p>
            <a:endParaRPr lang="en-GB" dirty="0"/>
          </a:p>
          <a:p>
            <a:r>
              <a:rPr lang="en-GB" dirty="0"/>
              <a:t>This module has been accepted by Cardiff Metropolitan University for entrance to the MSc in Dietetics</a:t>
            </a:r>
          </a:p>
          <a:p>
            <a:endParaRPr lang="en-GB" dirty="0"/>
          </a:p>
          <a:p>
            <a:endParaRPr lang="en-GB" dirty="0"/>
          </a:p>
        </p:txBody>
      </p:sp>
    </p:spTree>
    <p:extLst>
      <p:ext uri="{BB962C8B-B14F-4D97-AF65-F5344CB8AC3E}">
        <p14:creationId xmlns:p14="http://schemas.microsoft.com/office/powerpoint/2010/main" val="3284957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8BEBE-0C3B-FAD2-5690-B5CC40E03B0E}"/>
              </a:ext>
            </a:extLst>
          </p:cNvPr>
          <p:cNvSpPr>
            <a:spLocks noGrp="1"/>
          </p:cNvSpPr>
          <p:nvPr>
            <p:ph type="title"/>
          </p:nvPr>
        </p:nvSpPr>
        <p:spPr>
          <a:xfrm>
            <a:off x="5496821" y="1371600"/>
            <a:ext cx="6034187" cy="1097280"/>
          </a:xfrm>
        </p:spPr>
        <p:txBody>
          <a:bodyPr>
            <a:normAutofit/>
          </a:bodyPr>
          <a:lstStyle/>
          <a:p>
            <a:r>
              <a:rPr lang="en-GB" dirty="0"/>
              <a:t>Assignments</a:t>
            </a:r>
          </a:p>
        </p:txBody>
      </p:sp>
      <p:pic>
        <p:nvPicPr>
          <p:cNvPr id="5" name="Picture 4" descr="A hand holding a pen and shading circles on a sheet">
            <a:extLst>
              <a:ext uri="{FF2B5EF4-FFF2-40B4-BE49-F238E27FC236}">
                <a16:creationId xmlns:a16="http://schemas.microsoft.com/office/drawing/2014/main" id="{BECE2FE6-D616-C7E4-6C67-A6C1F5D20AE6}"/>
              </a:ext>
            </a:extLst>
          </p:cNvPr>
          <p:cNvPicPr>
            <a:picLocks noChangeAspect="1"/>
          </p:cNvPicPr>
          <p:nvPr/>
        </p:nvPicPr>
        <p:blipFill>
          <a:blip r:embed="rId2"/>
          <a:srcRect l="41605" r="17133"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EDB38D-EAC2-DD2F-06F9-124919222FE5}"/>
              </a:ext>
            </a:extLst>
          </p:cNvPr>
          <p:cNvSpPr>
            <a:spLocks noGrp="1"/>
          </p:cNvSpPr>
          <p:nvPr>
            <p:ph idx="1"/>
          </p:nvPr>
        </p:nvSpPr>
        <p:spPr>
          <a:xfrm>
            <a:off x="5496821" y="2633236"/>
            <a:ext cx="6034187" cy="3664687"/>
          </a:xfrm>
        </p:spPr>
        <p:txBody>
          <a:bodyPr>
            <a:normAutofit/>
          </a:bodyPr>
          <a:lstStyle/>
          <a:p>
            <a:r>
              <a:rPr lang="en-GB" dirty="0"/>
              <a:t>Assignment One – due on 6</a:t>
            </a:r>
            <a:r>
              <a:rPr lang="en-GB" baseline="30000" dirty="0"/>
              <a:t>th</a:t>
            </a:r>
            <a:r>
              <a:rPr lang="en-GB" dirty="0"/>
              <a:t> March</a:t>
            </a:r>
          </a:p>
          <a:p>
            <a:endParaRPr lang="en-GB" dirty="0"/>
          </a:p>
          <a:p>
            <a:r>
              <a:rPr lang="en-GB" dirty="0"/>
              <a:t>Assignment 2 – an exam in May – date to be confirmed</a:t>
            </a:r>
          </a:p>
        </p:txBody>
      </p:sp>
    </p:spTree>
    <p:extLst>
      <p:ext uri="{BB962C8B-B14F-4D97-AF65-F5344CB8AC3E}">
        <p14:creationId xmlns:p14="http://schemas.microsoft.com/office/powerpoint/2010/main" val="4145474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050" name="Title 1">
            <a:extLst>
              <a:ext uri="{FF2B5EF4-FFF2-40B4-BE49-F238E27FC236}">
                <a16:creationId xmlns:a16="http://schemas.microsoft.com/office/drawing/2014/main" id="{EAF75514-6A70-FC9B-ACA3-13F62A5B7352}"/>
              </a:ext>
            </a:extLst>
          </p:cNvPr>
          <p:cNvSpPr>
            <a:spLocks noGrp="1" noChangeArrowheads="1"/>
          </p:cNvSpPr>
          <p:nvPr>
            <p:ph type="ctrTitle"/>
          </p:nvPr>
        </p:nvSpPr>
        <p:spPr>
          <a:xfrm>
            <a:off x="514117" y="952500"/>
            <a:ext cx="4124557" cy="3524250"/>
          </a:xfrm>
        </p:spPr>
        <p:txBody>
          <a:bodyPr vert="horz" lIns="91440" tIns="45720" rIns="91440" bIns="45720" rtlCol="0" anchor="t">
            <a:normAutofit/>
          </a:bodyPr>
          <a:lstStyle/>
          <a:p>
            <a:r>
              <a:rPr lang="en-US" altLang="en-US" sz="4900" b="1" kern="1200">
                <a:solidFill>
                  <a:schemeClr val="tx1"/>
                </a:solidFill>
                <a:latin typeface="+mj-lt"/>
                <a:ea typeface="+mj-ea"/>
                <a:cs typeface="+mj-cs"/>
              </a:rPr>
              <a:t>Basic Biochemistry</a:t>
            </a:r>
          </a:p>
        </p:txBody>
      </p:sp>
      <p:sp>
        <p:nvSpPr>
          <p:cNvPr id="2052" name="TextBox 3">
            <a:extLst>
              <a:ext uri="{FF2B5EF4-FFF2-40B4-BE49-F238E27FC236}">
                <a16:creationId xmlns:a16="http://schemas.microsoft.com/office/drawing/2014/main" id="{167993B7-B1A8-A6A1-41C3-6C74E627FD44}"/>
              </a:ext>
            </a:extLst>
          </p:cNvPr>
          <p:cNvSpPr txBox="1">
            <a:spLocks noChangeArrowheads="1"/>
          </p:cNvSpPr>
          <p:nvPr/>
        </p:nvSpPr>
        <p:spPr bwMode="auto">
          <a:xfrm>
            <a:off x="514118" y="5374291"/>
            <a:ext cx="4057882" cy="97253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130000"/>
              </a:lnSpc>
              <a:spcBef>
                <a:spcPts val="1000"/>
              </a:spcBef>
              <a:buSzPct val="87000"/>
              <a:buNone/>
            </a:pPr>
            <a:r>
              <a:rPr lang="en-US" altLang="en-US" sz="1800" b="1" cap="all" spc="300">
                <a:latin typeface="+mn-lt"/>
              </a:rPr>
              <a:t>The study of the chemistry of life</a:t>
            </a:r>
          </a:p>
        </p:txBody>
      </p:sp>
      <p:cxnSp>
        <p:nvCxnSpPr>
          <p:cNvPr id="2059" name="Straight Connector 2058">
            <a:extLst>
              <a:ext uri="{FF2B5EF4-FFF2-40B4-BE49-F238E27FC236}">
                <a16:creationId xmlns:a16="http://schemas.microsoft.com/office/drawing/2014/main" id="{A2D508B3-A66C-833E-D929-8DC211635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088" y="488272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2051" name="Picture 2" descr="Image result for biochemistry">
            <a:extLst>
              <a:ext uri="{FF2B5EF4-FFF2-40B4-BE49-F238E27FC236}">
                <a16:creationId xmlns:a16="http://schemas.microsoft.com/office/drawing/2014/main" id="{D2D4B7F3-D138-1227-0893-B73C158870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27" r="1359" b="-1"/>
          <a:stretch>
            <a:fillRect/>
          </a:stretch>
        </p:blipFill>
        <p:spPr bwMode="auto">
          <a:xfrm>
            <a:off x="5261956" y="10"/>
            <a:ext cx="6930043"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4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237A8-3B77-9E2B-58FB-96E725D56A52}"/>
              </a:ext>
            </a:extLst>
          </p:cNvPr>
          <p:cNvSpPr>
            <a:spLocks noGrp="1"/>
          </p:cNvSpPr>
          <p:nvPr>
            <p:ph type="title"/>
          </p:nvPr>
        </p:nvSpPr>
        <p:spPr/>
        <p:txBody>
          <a:bodyPr/>
          <a:lstStyle/>
          <a:p>
            <a:r>
              <a:rPr lang="en-GB" dirty="0"/>
              <a:t>What is Biochemistry</a:t>
            </a:r>
          </a:p>
        </p:txBody>
      </p:sp>
      <p:sp>
        <p:nvSpPr>
          <p:cNvPr id="3" name="Content Placeholder 2">
            <a:extLst>
              <a:ext uri="{FF2B5EF4-FFF2-40B4-BE49-F238E27FC236}">
                <a16:creationId xmlns:a16="http://schemas.microsoft.com/office/drawing/2014/main" id="{77CED604-C2F0-0B04-2884-94F6038B0237}"/>
              </a:ext>
            </a:extLst>
          </p:cNvPr>
          <p:cNvSpPr>
            <a:spLocks noGrp="1"/>
          </p:cNvSpPr>
          <p:nvPr>
            <p:ph idx="1"/>
          </p:nvPr>
        </p:nvSpPr>
        <p:spPr/>
        <p:txBody>
          <a:bodyPr/>
          <a:lstStyle/>
          <a:p>
            <a:r>
              <a:rPr lang="en-GB" dirty="0"/>
              <a:t>There are many definitions in the literature but in simple terms it is;-</a:t>
            </a:r>
          </a:p>
          <a:p>
            <a:r>
              <a:rPr lang="en-GB" dirty="0"/>
              <a:t> Biochemistry is the branch of science that explores the chemical processes, substances, and molecular interactions within and related to living organisms. It combines biology and chemistry to study the structure and function of cellular components like proteins, carbohydrates, lipids, and nucleic acids. This field explains how molecules drive life, enabling advancements in medicine, genetics, and agriculture. </a:t>
            </a:r>
          </a:p>
        </p:txBody>
      </p:sp>
    </p:spTree>
    <p:extLst>
      <p:ext uri="{BB962C8B-B14F-4D97-AF65-F5344CB8AC3E}">
        <p14:creationId xmlns:p14="http://schemas.microsoft.com/office/powerpoint/2010/main" val="1817603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3">
            <a:extLst>
              <a:ext uri="{FF2B5EF4-FFF2-40B4-BE49-F238E27FC236}">
                <a16:creationId xmlns:a16="http://schemas.microsoft.com/office/drawing/2014/main" id="{B6EE15A9-8638-0ADC-0F04-DECD398C9B03}"/>
              </a:ext>
            </a:extLst>
          </p:cNvPr>
          <p:cNvSpPr>
            <a:spLocks noGrp="1" noChangeArrowheads="1"/>
          </p:cNvSpPr>
          <p:nvPr>
            <p:ph type="title"/>
          </p:nvPr>
        </p:nvSpPr>
        <p:spPr>
          <a:xfrm>
            <a:off x="1992313" y="112714"/>
            <a:ext cx="8229600" cy="706437"/>
          </a:xfrm>
        </p:spPr>
        <p:txBody>
          <a:bodyPr/>
          <a:lstStyle/>
          <a:p>
            <a:r>
              <a:rPr lang="en-GB" altLang="en-US"/>
              <a:t>In the Beginning!</a:t>
            </a:r>
          </a:p>
        </p:txBody>
      </p:sp>
      <p:pic>
        <p:nvPicPr>
          <p:cNvPr id="3075" name="Picture 4" descr="Image result for early universe">
            <a:extLst>
              <a:ext uri="{FF2B5EF4-FFF2-40B4-BE49-F238E27FC236}">
                <a16:creationId xmlns:a16="http://schemas.microsoft.com/office/drawing/2014/main" id="{C48B847D-48D3-8A34-24D8-DB5B324200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6225" y="1046164"/>
            <a:ext cx="2159000" cy="1252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a:extLst>
              <a:ext uri="{FF2B5EF4-FFF2-40B4-BE49-F238E27FC236}">
                <a16:creationId xmlns:a16="http://schemas.microsoft.com/office/drawing/2014/main" id="{5D6BA27A-9324-76A9-B5F7-9F706E7F9EB8}"/>
              </a:ext>
            </a:extLst>
          </p:cNvPr>
          <p:cNvSpPr/>
          <p:nvPr/>
        </p:nvSpPr>
        <p:spPr>
          <a:xfrm>
            <a:off x="1847851" y="1041401"/>
            <a:ext cx="2246313" cy="124301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pic>
        <p:nvPicPr>
          <p:cNvPr id="3077" name="Picture 8">
            <a:extLst>
              <a:ext uri="{FF2B5EF4-FFF2-40B4-BE49-F238E27FC236}">
                <a16:creationId xmlns:a16="http://schemas.microsoft.com/office/drawing/2014/main" id="{04BBD447-B183-7F8F-7E00-C0F85D43869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64039" y="4724401"/>
            <a:ext cx="2560637"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8" name="Picture 9">
            <a:extLst>
              <a:ext uri="{FF2B5EF4-FFF2-40B4-BE49-F238E27FC236}">
                <a16:creationId xmlns:a16="http://schemas.microsoft.com/office/drawing/2014/main" id="{BC11BBF5-93FB-5193-7198-D9D806EEB63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003801" y="1046164"/>
            <a:ext cx="2208213" cy="1241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Picture 11">
            <a:extLst>
              <a:ext uri="{FF2B5EF4-FFF2-40B4-BE49-F238E27FC236}">
                <a16:creationId xmlns:a16="http://schemas.microsoft.com/office/drawing/2014/main" id="{B956E1B7-DC2E-3E56-40D5-8985C3A58F13}"/>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967663" y="2782888"/>
            <a:ext cx="1973262"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0" name="Picture 2">
            <a:extLst>
              <a:ext uri="{FF2B5EF4-FFF2-40B4-BE49-F238E27FC236}">
                <a16:creationId xmlns:a16="http://schemas.microsoft.com/office/drawing/2014/main" id="{DD61776C-41BE-C2F1-4A6D-5BC497651218}"/>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814513" y="4581526"/>
            <a:ext cx="1725612" cy="172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1" name="Picture 4">
            <a:extLst>
              <a:ext uri="{FF2B5EF4-FFF2-40B4-BE49-F238E27FC236}">
                <a16:creationId xmlns:a16="http://schemas.microsoft.com/office/drawing/2014/main" id="{478807E8-AC17-E507-B277-7E5963580722}"/>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656513" y="4564064"/>
            <a:ext cx="2565400"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Left Arrow 5">
            <a:extLst>
              <a:ext uri="{FF2B5EF4-FFF2-40B4-BE49-F238E27FC236}">
                <a16:creationId xmlns:a16="http://schemas.microsoft.com/office/drawing/2014/main" id="{D1790211-3AEC-A7DF-033F-22901F529695}"/>
              </a:ext>
            </a:extLst>
          </p:cNvPr>
          <p:cNvSpPr/>
          <p:nvPr/>
        </p:nvSpPr>
        <p:spPr>
          <a:xfrm>
            <a:off x="6967538" y="5275264"/>
            <a:ext cx="487362" cy="288925"/>
          </a:xfrm>
          <a:prstGeom prst="lef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 name="Left Arrow 14">
            <a:extLst>
              <a:ext uri="{FF2B5EF4-FFF2-40B4-BE49-F238E27FC236}">
                <a16:creationId xmlns:a16="http://schemas.microsoft.com/office/drawing/2014/main" id="{48F459AC-57AA-F0EC-5F34-F4ED2F260650}"/>
              </a:ext>
            </a:extLst>
          </p:cNvPr>
          <p:cNvSpPr/>
          <p:nvPr/>
        </p:nvSpPr>
        <p:spPr>
          <a:xfrm>
            <a:off x="3714751" y="5283201"/>
            <a:ext cx="487363" cy="288925"/>
          </a:xfrm>
          <a:prstGeom prst="lef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3084" name="Picture 1">
            <a:extLst>
              <a:ext uri="{FF2B5EF4-FFF2-40B4-BE49-F238E27FC236}">
                <a16:creationId xmlns:a16="http://schemas.microsoft.com/office/drawing/2014/main" id="{FC94357D-C73F-397F-C24A-473D734EBB62}"/>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5375276" y="2503488"/>
            <a:ext cx="1071563" cy="171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5" name="Picture 2">
            <a:extLst>
              <a:ext uri="{FF2B5EF4-FFF2-40B4-BE49-F238E27FC236}">
                <a16:creationId xmlns:a16="http://schemas.microsoft.com/office/drawing/2014/main" id="{A7A86634-83C7-2CBE-C423-A3C3C3A71B5E}"/>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2474914" y="2581276"/>
            <a:ext cx="1709737" cy="1693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Left Arrow 13">
            <a:extLst>
              <a:ext uri="{FF2B5EF4-FFF2-40B4-BE49-F238E27FC236}">
                <a16:creationId xmlns:a16="http://schemas.microsoft.com/office/drawing/2014/main" id="{3DD5CE72-ADCF-39AD-D3C1-95BDD9ED4EAE}"/>
              </a:ext>
            </a:extLst>
          </p:cNvPr>
          <p:cNvSpPr/>
          <p:nvPr/>
        </p:nvSpPr>
        <p:spPr>
          <a:xfrm rot="16200000">
            <a:off x="8695532" y="4436270"/>
            <a:ext cx="487363" cy="288925"/>
          </a:xfrm>
          <a:prstGeom prst="lef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Left Arrow 15">
            <a:extLst>
              <a:ext uri="{FF2B5EF4-FFF2-40B4-BE49-F238E27FC236}">
                <a16:creationId xmlns:a16="http://schemas.microsoft.com/office/drawing/2014/main" id="{562F0223-2A5B-7F4F-8701-1C343A00AFF9}"/>
              </a:ext>
            </a:extLst>
          </p:cNvPr>
          <p:cNvSpPr/>
          <p:nvPr/>
        </p:nvSpPr>
        <p:spPr>
          <a:xfrm rot="16200000">
            <a:off x="8732045" y="2410620"/>
            <a:ext cx="487363" cy="288925"/>
          </a:xfrm>
          <a:prstGeom prst="lef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Left Arrow 16">
            <a:extLst>
              <a:ext uri="{FF2B5EF4-FFF2-40B4-BE49-F238E27FC236}">
                <a16:creationId xmlns:a16="http://schemas.microsoft.com/office/drawing/2014/main" id="{C2BDB6AA-CCEF-0B1D-B001-90B43F1EB9EA}"/>
              </a:ext>
            </a:extLst>
          </p:cNvPr>
          <p:cNvSpPr/>
          <p:nvPr/>
        </p:nvSpPr>
        <p:spPr>
          <a:xfrm rot="10800000">
            <a:off x="4324351" y="1519239"/>
            <a:ext cx="487363" cy="288925"/>
          </a:xfrm>
          <a:prstGeom prst="lef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 name="Left Arrow 17">
            <a:extLst>
              <a:ext uri="{FF2B5EF4-FFF2-40B4-BE49-F238E27FC236}">
                <a16:creationId xmlns:a16="http://schemas.microsoft.com/office/drawing/2014/main" id="{208BC404-EE27-DD1B-CD81-EEB68253B045}"/>
              </a:ext>
            </a:extLst>
          </p:cNvPr>
          <p:cNvSpPr/>
          <p:nvPr/>
        </p:nvSpPr>
        <p:spPr>
          <a:xfrm rot="10800000">
            <a:off x="7310438" y="1519239"/>
            <a:ext cx="487362" cy="288925"/>
          </a:xfrm>
          <a:prstGeom prst="lef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BDB70666-F70E-BCC4-3B8B-A0AE7A3BC437}"/>
              </a:ext>
            </a:extLst>
          </p:cNvPr>
          <p:cNvSpPr>
            <a:spLocks noGrp="1" noChangeArrowheads="1"/>
          </p:cNvSpPr>
          <p:nvPr>
            <p:ph type="title"/>
          </p:nvPr>
        </p:nvSpPr>
        <p:spPr/>
        <p:txBody>
          <a:bodyPr/>
          <a:lstStyle/>
          <a:p>
            <a:r>
              <a:rPr lang="en-GB" altLang="en-US"/>
              <a:t>Periodic Table</a:t>
            </a:r>
          </a:p>
        </p:txBody>
      </p:sp>
      <p:pic>
        <p:nvPicPr>
          <p:cNvPr id="4099" name="Picture 4">
            <a:extLst>
              <a:ext uri="{FF2B5EF4-FFF2-40B4-BE49-F238E27FC236}">
                <a16:creationId xmlns:a16="http://schemas.microsoft.com/office/drawing/2014/main" id="{1208AD4E-60B6-7C0A-DB42-EB416896744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47851" y="1628776"/>
            <a:ext cx="82597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24246</TotalTime>
  <Words>151</Words>
  <Application>Microsoft Office PowerPoint</Application>
  <PresentationFormat>Widescreen</PresentationFormat>
  <Paragraphs>17</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Grandview Display</vt:lpstr>
      <vt:lpstr>DashVTI</vt:lpstr>
      <vt:lpstr>BMSH4003</vt:lpstr>
      <vt:lpstr>Welcome to the module</vt:lpstr>
      <vt:lpstr>Assignments</vt:lpstr>
      <vt:lpstr>Basic Biochemistry</vt:lpstr>
      <vt:lpstr>What is Biochemistry</vt:lpstr>
      <vt:lpstr>In the Beginning!</vt:lpstr>
      <vt:lpstr>Periodic Table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 Cashin</dc:creator>
  <cp:lastModifiedBy>Chris Cashin</cp:lastModifiedBy>
  <cp:revision>7</cp:revision>
  <dcterms:created xsi:type="dcterms:W3CDTF">2025-12-16T12:03:38Z</dcterms:created>
  <dcterms:modified xsi:type="dcterms:W3CDTF">2026-01-24T14:16:45Z</dcterms:modified>
</cp:coreProperties>
</file>