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 varScale="1">
        <p:scale>
          <a:sx n="100" d="100"/>
          <a:sy n="100" d="100"/>
        </p:scale>
        <p:origin x="0" y="0"/>
      </p:cViewPr>
      <p:guideLst>
        <p:guide orient="horz" pos="162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 /><Relationship Id="rId7" Type="http://schemas.openxmlformats.org/officeDocument/2006/relationships/tableStyles" Target="tableStyle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theme" Target="theme/theme1.xml" /><Relationship Id="rId5" Type="http://schemas.openxmlformats.org/officeDocument/2006/relationships/viewProps" Target="viewProps.xml" /><Relationship Id="rId4" Type="http://schemas.openxmlformats.org/officeDocument/2006/relationships/presProps" Target="presProp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2" name="Google Shape;52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3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3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4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6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6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7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-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8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8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9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10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7" name="Google Shape;37;p10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10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10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1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2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2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2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" name="Google Shape;7;p2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rial"/>
              <a:buChar char="●"/>
              <a:defRPr sz="1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sz="14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" name="Google Shape;8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 /><Relationship Id="rId3" Type="http://schemas.openxmlformats.org/officeDocument/2006/relationships/image" Target="../media/image1.jpg" /><Relationship Id="rId7" Type="http://schemas.openxmlformats.org/officeDocument/2006/relationships/image" Target="../media/image5.pn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Relationship Id="rId6" Type="http://schemas.openxmlformats.org/officeDocument/2006/relationships/image" Target="../media/image4.jpg" /><Relationship Id="rId5" Type="http://schemas.openxmlformats.org/officeDocument/2006/relationships/image" Target="../media/image3.png" /><Relationship Id="rId4" Type="http://schemas.openxmlformats.org/officeDocument/2006/relationships/image" Target="../media/image2.png" /><Relationship Id="rId9" Type="http://schemas.openxmlformats.org/officeDocument/2006/relationships/image" Target="../media/image7.jp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Google Shape;54;p1"/>
          <p:cNvPicPr preferRelativeResize="0"/>
          <p:nvPr/>
        </p:nvPicPr>
        <p:blipFill rotWithShape="1">
          <a:blip r:embed="rId3">
            <a:alphaModFix/>
          </a:blip>
          <a:srcRect b="9288"/>
          <a:stretch/>
        </p:blipFill>
        <p:spPr>
          <a:xfrm>
            <a:off x="0" y="0"/>
            <a:ext cx="52134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55" name="Google Shape;55;p1"/>
          <p:cNvSpPr txBox="1"/>
          <p:nvPr/>
        </p:nvSpPr>
        <p:spPr>
          <a:xfrm>
            <a:off x="363550" y="408300"/>
            <a:ext cx="4849800" cy="473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en-GB" sz="2400" b="1" i="0" u="sng" strike="noStrike" cap="non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5 Basic tips for online safety</a:t>
            </a:r>
            <a:endParaRPr sz="2400" b="1" i="0" u="sng" strike="noStrike" cap="none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GB" sz="1800" b="0" i="0" u="none" strike="noStrike" cap="non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Here are basic suggestions to protect you online and whilst you are using digital tools to help you in a academic way:</a:t>
            </a:r>
            <a:endParaRPr sz="1800" b="0" i="0" u="none" strike="noStrike" cap="none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1800"/>
              <a:buFont typeface="Arial"/>
              <a:buAutoNum type="arabicPeriod"/>
            </a:pPr>
            <a:r>
              <a:rPr lang="en-GB" sz="1800" b="0" i="0" u="none" strike="noStrike" cap="non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Use a very powerful and indestructible password that no one can guess.</a:t>
            </a:r>
            <a:endParaRPr sz="1800" b="0" i="0" u="none" strike="noStrike" cap="none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1800"/>
              <a:buFont typeface="Arial"/>
              <a:buAutoNum type="arabicPeriod"/>
            </a:pPr>
            <a:r>
              <a:rPr lang="en-GB" sz="1800" b="0" i="0" u="none" strike="noStrike" cap="non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Download and install the last available software updates and versions on all of your devices.</a:t>
            </a:r>
            <a:endParaRPr sz="1800" b="0" i="0" u="none" strike="noStrike" cap="none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1800"/>
              <a:buFont typeface="Arial"/>
              <a:buAutoNum type="arabicPeriod"/>
            </a:pPr>
            <a:r>
              <a:rPr lang="en-GB" sz="1800" b="0" i="0" u="none" strike="noStrike" cap="non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Activate the verification in two steps. This may involve selecting a number.</a:t>
            </a:r>
            <a:endParaRPr sz="1800" b="0" i="0" u="none" strike="noStrike" cap="none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1800"/>
              <a:buFont typeface="Arial"/>
              <a:buAutoNum type="arabicPeriod"/>
            </a:pPr>
            <a:r>
              <a:rPr lang="en-GB" sz="1800" b="0" i="0" u="none" strike="noStrike" cap="non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Use tools and appropriate apps to store passwords</a:t>
            </a:r>
            <a:endParaRPr sz="1800" b="0" i="0" u="none" strike="noStrike" cap="none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1800"/>
              <a:buFont typeface="Arial"/>
              <a:buAutoNum type="arabicPeriod"/>
            </a:pPr>
            <a:r>
              <a:rPr lang="en-GB" sz="1800" b="0" i="0" u="none" strike="noStrike" cap="non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Back up your files and data, including locking it up with a secret password or answer (passkey app locker)</a:t>
            </a:r>
            <a:endParaRPr sz="1800" b="0" i="0" u="none" strike="noStrike" cap="none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56" name="Google Shape;56;p1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213400" y="0"/>
            <a:ext cx="1669623" cy="944195"/>
          </a:xfrm>
          <a:prstGeom prst="rect">
            <a:avLst/>
          </a:prstGeom>
          <a:noFill/>
          <a:ln>
            <a:noFill/>
          </a:ln>
        </p:spPr>
      </p:pic>
      <p:pic>
        <p:nvPicPr>
          <p:cNvPr id="57" name="Google Shape;57;p1"/>
          <p:cNvPicPr preferRelativeResize="0"/>
          <p:nvPr/>
        </p:nvPicPr>
        <p:blipFill rotWithShape="1">
          <a:blip r:embed="rId5">
            <a:alphaModFix/>
          </a:blip>
          <a:srcRect l="54255" t="24322"/>
          <a:stretch/>
        </p:blipFill>
        <p:spPr>
          <a:xfrm>
            <a:off x="6883029" y="0"/>
            <a:ext cx="2260971" cy="944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8" name="Google Shape;58;p1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213401" y="944200"/>
            <a:ext cx="1669625" cy="944201"/>
          </a:xfrm>
          <a:prstGeom prst="rect">
            <a:avLst/>
          </a:prstGeom>
          <a:noFill/>
          <a:ln>
            <a:noFill/>
          </a:ln>
        </p:spPr>
      </p:pic>
      <p:pic>
        <p:nvPicPr>
          <p:cNvPr id="59" name="Google Shape;59;p1"/>
          <p:cNvPicPr preferRelativeResize="0"/>
          <p:nvPr/>
        </p:nvPicPr>
        <p:blipFill rotWithShape="1">
          <a:blip r:embed="rId7">
            <a:alphaModFix/>
          </a:blip>
          <a:srcRect l="41183" t="24322"/>
          <a:stretch/>
        </p:blipFill>
        <p:spPr>
          <a:xfrm>
            <a:off x="6883029" y="944200"/>
            <a:ext cx="2260971" cy="944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0" name="Google Shape;60;p1"/>
          <p:cNvPicPr preferRelativeResize="0"/>
          <p:nvPr/>
        </p:nvPicPr>
        <p:blipFill rotWithShape="1">
          <a:blip r:embed="rId8">
            <a:alphaModFix/>
          </a:blip>
          <a:srcRect l="48599" t="8800"/>
          <a:stretch/>
        </p:blipFill>
        <p:spPr>
          <a:xfrm>
            <a:off x="5213400" y="1888400"/>
            <a:ext cx="1331166" cy="819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1" name="Google Shape;61;p1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6470870" y="1888400"/>
            <a:ext cx="2673131" cy="819400"/>
          </a:xfrm>
          <a:prstGeom prst="rect">
            <a:avLst/>
          </a:prstGeom>
          <a:noFill/>
          <a:ln>
            <a:noFill/>
          </a:ln>
        </p:spPr>
      </p:pic>
      <p:sp>
        <p:nvSpPr>
          <p:cNvPr id="62" name="Google Shape;62;p1"/>
          <p:cNvSpPr txBox="1"/>
          <p:nvPr/>
        </p:nvSpPr>
        <p:spPr>
          <a:xfrm>
            <a:off x="5213400" y="2707802"/>
            <a:ext cx="3930600" cy="24357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800"/>
              <a:buFont typeface="Arial"/>
              <a:buNone/>
            </a:pPr>
            <a:r>
              <a:rPr lang="en-GB" sz="800" b="0" i="0" u="none" strike="noStrike" cap="none">
                <a:solidFill>
                  <a:srgbClr val="00FF00"/>
                </a:solidFill>
                <a:latin typeface="Arial"/>
                <a:ea typeface="Arial"/>
                <a:cs typeface="Arial"/>
                <a:sym typeface="Arial"/>
              </a:rPr>
              <a:t>References:</a:t>
            </a:r>
            <a:endParaRPr sz="800" b="0" i="0" u="none" strike="noStrike" cap="none">
              <a:solidFill>
                <a:srgbClr val="00FF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279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FF00"/>
              </a:buClr>
              <a:buSzPts val="800"/>
              <a:buFont typeface="Arial"/>
              <a:buAutoNum type="arabicPeriod"/>
            </a:pPr>
            <a:r>
              <a:rPr lang="en-GB" sz="800" b="0" i="0" u="none" strike="noStrike" cap="none">
                <a:solidFill>
                  <a:srgbClr val="00FF00"/>
                </a:solidFill>
                <a:latin typeface="Arial"/>
                <a:ea typeface="Arial"/>
                <a:cs typeface="Arial"/>
                <a:sym typeface="Arial"/>
              </a:rPr>
              <a:t>136,100+ Password Stock Illustrations, Royalty-Free Vector Graphics &amp; Clip Art - iStock _ Password security, Password protection, Password icon a, .</a:t>
            </a:r>
            <a:endParaRPr sz="800" b="0" i="0" u="none" strike="noStrike" cap="none">
              <a:solidFill>
                <a:srgbClr val="00FF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279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FF00"/>
              </a:buClr>
              <a:buSzPts val="800"/>
              <a:buFont typeface="Arial"/>
              <a:buAutoNum type="arabicPeriod"/>
            </a:pPr>
            <a:r>
              <a:rPr lang="en-GB" sz="800" b="0" i="0" u="none" strike="noStrike" cap="none">
                <a:solidFill>
                  <a:srgbClr val="00FF00"/>
                </a:solidFill>
                <a:latin typeface="Arial"/>
                <a:ea typeface="Arial"/>
                <a:cs typeface="Arial"/>
                <a:sym typeface="Arial"/>
              </a:rPr>
              <a:t>3 Ways to Change Your Email Password - wikiHow b, .</a:t>
            </a:r>
            <a:endParaRPr sz="800" b="0" i="0" u="none" strike="noStrike" cap="none">
              <a:solidFill>
                <a:srgbClr val="00FF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279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FF00"/>
              </a:buClr>
              <a:buSzPts val="800"/>
              <a:buFont typeface="Arial"/>
              <a:buAutoNum type="arabicPeriod"/>
            </a:pPr>
            <a:r>
              <a:rPr lang="en-GB" sz="800" b="0" i="0" u="none" strike="noStrike" cap="none">
                <a:solidFill>
                  <a:srgbClr val="00FF00"/>
                </a:solidFill>
                <a:latin typeface="Arial"/>
                <a:ea typeface="Arial"/>
                <a:cs typeface="Arial"/>
                <a:sym typeface="Arial"/>
              </a:rPr>
              <a:t>3,618 Change Password Royalty-Free Photos and Stock Images _ Shutterstock c, .</a:t>
            </a:r>
            <a:endParaRPr sz="800" b="0" i="0" u="none" strike="noStrike" cap="none">
              <a:solidFill>
                <a:srgbClr val="00FF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279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FF00"/>
              </a:buClr>
              <a:buSzPts val="800"/>
              <a:buFont typeface="Arial"/>
              <a:buAutoNum type="arabicPeriod"/>
            </a:pPr>
            <a:r>
              <a:rPr lang="en-GB" sz="800" b="0" i="0" u="none" strike="noStrike" cap="none">
                <a:solidFill>
                  <a:srgbClr val="00FF00"/>
                </a:solidFill>
                <a:latin typeface="Arial"/>
                <a:ea typeface="Arial"/>
                <a:cs typeface="Arial"/>
                <a:sym typeface="Arial"/>
              </a:rPr>
              <a:t>password for your email image - Google Search d, .</a:t>
            </a:r>
            <a:endParaRPr sz="800" b="0" i="0" u="none" strike="noStrike" cap="none">
              <a:solidFill>
                <a:srgbClr val="00FF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279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FF00"/>
              </a:buClr>
              <a:buSzPts val="800"/>
              <a:buFont typeface="Arial"/>
              <a:buAutoNum type="arabicPeriod"/>
            </a:pPr>
            <a:r>
              <a:rPr lang="en-GB" sz="800" b="0" i="0" u="none" strike="noStrike" cap="none">
                <a:solidFill>
                  <a:srgbClr val="00FF00"/>
                </a:solidFill>
                <a:latin typeface="Arial"/>
                <a:ea typeface="Arial"/>
                <a:cs typeface="Arial"/>
                <a:sym typeface="Arial"/>
              </a:rPr>
              <a:t>password for your email image - Google Search (1) e, .</a:t>
            </a:r>
            <a:endParaRPr sz="800" b="0" i="0" u="none" strike="noStrike" cap="none">
              <a:solidFill>
                <a:srgbClr val="00FF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279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FF00"/>
              </a:buClr>
              <a:buSzPts val="800"/>
              <a:buFont typeface="Arial"/>
              <a:buAutoNum type="arabicPeriod"/>
            </a:pPr>
            <a:r>
              <a:rPr lang="en-GB" sz="800" b="0" i="0" u="none" strike="noStrike" cap="none">
                <a:solidFill>
                  <a:srgbClr val="00FF00"/>
                </a:solidFill>
                <a:latin typeface="Arial"/>
                <a:ea typeface="Arial"/>
                <a:cs typeface="Arial"/>
                <a:sym typeface="Arial"/>
              </a:rPr>
              <a:t>password for your email image - Google Search (2) f, .</a:t>
            </a:r>
            <a:endParaRPr sz="800" b="0" i="0" u="none" strike="noStrike" cap="none">
              <a:solidFill>
                <a:srgbClr val="00FF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279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FF00"/>
              </a:buClr>
              <a:buSzPts val="800"/>
              <a:buFont typeface="Arial"/>
              <a:buAutoNum type="arabicPeriod"/>
            </a:pPr>
            <a:r>
              <a:rPr lang="en-GB" sz="800" b="0" i="0" u="none" strike="noStrike" cap="none">
                <a:solidFill>
                  <a:srgbClr val="00FF00"/>
                </a:solidFill>
                <a:latin typeface="Arial"/>
                <a:ea typeface="Arial"/>
                <a:cs typeface="Arial"/>
                <a:sym typeface="Arial"/>
              </a:rPr>
              <a:t>password for your email image - Google Search (3) g, .</a:t>
            </a:r>
            <a:endParaRPr sz="800" b="0" i="0" u="none" strike="noStrike" cap="none">
              <a:solidFill>
                <a:srgbClr val="00FF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279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FF00"/>
              </a:buClr>
              <a:buSzPts val="800"/>
              <a:buFont typeface="Arial"/>
              <a:buAutoNum type="arabicPeriod"/>
            </a:pPr>
            <a:r>
              <a:rPr lang="en-GB" sz="800" b="0" i="0" u="none" strike="noStrike" cap="none">
                <a:solidFill>
                  <a:srgbClr val="00FF00"/>
                </a:solidFill>
                <a:latin typeface="Arial"/>
                <a:ea typeface="Arial"/>
                <a:cs typeface="Arial"/>
                <a:sym typeface="Arial"/>
              </a:rPr>
              <a:t>password for your email image - Google Search (4) h, .</a:t>
            </a:r>
            <a:endParaRPr sz="800" b="0" i="0" u="none" strike="noStrike" cap="none">
              <a:solidFill>
                <a:srgbClr val="00FF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279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FF00"/>
              </a:buClr>
              <a:buSzPts val="800"/>
              <a:buFont typeface="Arial"/>
              <a:buAutoNum type="arabicPeriod"/>
            </a:pPr>
            <a:r>
              <a:rPr lang="en-GB" sz="800" b="0" i="0" u="none" strike="noStrike" cap="none">
                <a:solidFill>
                  <a:srgbClr val="00FF00"/>
                </a:solidFill>
                <a:latin typeface="Arial"/>
                <a:ea typeface="Arial"/>
                <a:cs typeface="Arial"/>
                <a:sym typeface="Arial"/>
              </a:rPr>
              <a:t>Password Reconciliation - Enabling Synchronized Password Management - Sectona i, .</a:t>
            </a:r>
            <a:endParaRPr sz="800" b="0" i="0" u="none" strike="noStrike" cap="none">
              <a:solidFill>
                <a:srgbClr val="00FF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279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FF00"/>
              </a:buClr>
              <a:buSzPts val="800"/>
              <a:buFont typeface="Arial"/>
              <a:buAutoNum type="arabicPeriod"/>
            </a:pPr>
            <a:r>
              <a:rPr lang="en-GB" sz="800" b="0" i="0" u="none" strike="noStrike" cap="none">
                <a:solidFill>
                  <a:srgbClr val="00FF00"/>
                </a:solidFill>
                <a:latin typeface="Arial"/>
                <a:ea typeface="Arial"/>
                <a:cs typeface="Arial"/>
                <a:sym typeface="Arial"/>
              </a:rPr>
              <a:t>strong synonym - Google Search j, .</a:t>
            </a:r>
            <a:endParaRPr sz="800" b="0" i="0" u="none" strike="noStrike" cap="none">
              <a:solidFill>
                <a:srgbClr val="00FF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279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FF00"/>
              </a:buClr>
              <a:buSzPts val="800"/>
              <a:buFont typeface="Arial"/>
              <a:buAutoNum type="arabicPeriod"/>
            </a:pPr>
            <a:r>
              <a:rPr lang="en-GB" sz="800" b="0" i="0" u="none" strike="noStrike" cap="none">
                <a:solidFill>
                  <a:srgbClr val="00FF00"/>
                </a:solidFill>
                <a:latin typeface="Arial"/>
                <a:ea typeface="Arial"/>
                <a:cs typeface="Arial"/>
                <a:sym typeface="Arial"/>
              </a:rPr>
              <a:t>Top tips for staying secure online - NCSC.GOV k, .</a:t>
            </a:r>
            <a:endParaRPr sz="800" b="0" i="0" u="none" strike="noStrike" cap="none">
              <a:solidFill>
                <a:srgbClr val="00FF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279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FF00"/>
              </a:buClr>
              <a:buSzPts val="800"/>
              <a:buFont typeface="Arial"/>
              <a:buAutoNum type="arabicPeriod"/>
            </a:pPr>
            <a:r>
              <a:rPr lang="en-GB" sz="800" b="0" i="0" u="none" strike="noStrike" cap="none">
                <a:solidFill>
                  <a:srgbClr val="00FF00"/>
                </a:solidFill>
                <a:latin typeface="Arial"/>
                <a:ea typeface="Arial"/>
                <a:cs typeface="Arial"/>
                <a:sym typeface="Arial"/>
              </a:rPr>
              <a:t>Use a strong and separate password for your email - NCSC.GOV l, .</a:t>
            </a:r>
            <a:endParaRPr sz="800" b="0" i="0" u="none" strike="noStrike" cap="none">
              <a:solidFill>
                <a:srgbClr val="00FF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2794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FF00"/>
              </a:buClr>
              <a:buSzPts val="800"/>
              <a:buFont typeface="Arial"/>
              <a:buAutoNum type="arabicPeriod"/>
            </a:pPr>
            <a:r>
              <a:rPr lang="en-GB" sz="800" b="0" i="0" u="none" strike="noStrike" cap="none">
                <a:solidFill>
                  <a:srgbClr val="00FF00"/>
                </a:solidFill>
                <a:latin typeface="Arial"/>
                <a:ea typeface="Arial"/>
                <a:cs typeface="Arial"/>
                <a:sym typeface="Arial"/>
              </a:rPr>
              <a:t>https://www.ncsc.gov.uk/images/Top-tips.jpg?mpwidth=545&amp;mlwidth</a:t>
            </a:r>
            <a:endParaRPr sz="800" b="0" i="0" u="none" strike="noStrike" cap="none">
              <a:solidFill>
                <a:srgbClr val="00FF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3" name="Google Shape;63;p1"/>
          <p:cNvSpPr txBox="1"/>
          <p:nvPr/>
        </p:nvSpPr>
        <p:spPr>
          <a:xfrm>
            <a:off x="-2" y="0"/>
            <a:ext cx="8516400" cy="46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GB" sz="1800" b="0" i="0" u="none" strike="noStrike" cap="non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Simona Gabriela Ichim (2323378)</a:t>
            </a:r>
            <a:r>
              <a:rPr lang="en-GB" sz="1800">
                <a:solidFill>
                  <a:srgbClr val="FF0000"/>
                </a:solidFill>
              </a:rPr>
              <a:t> - </a:t>
            </a:r>
            <a:r>
              <a:rPr lang="en-GB" sz="1800" b="0" i="0" u="none" strike="noStrike" cap="non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Group 4 - Business</a:t>
            </a:r>
            <a:endParaRPr sz="1800" b="0" i="0" u="none" strike="noStrike" cap="none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imple-light-2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On-screen Show (16:9)</PresentationFormat>
  <Slides>1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simple-light-2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Simona Ichim</cp:lastModifiedBy>
  <cp:revision>1</cp:revision>
  <dcterms:modified xsi:type="dcterms:W3CDTF">2024-04-12T12:09:42Z</dcterms:modified>
</cp:coreProperties>
</file>