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4" r:id="rId2"/>
    <p:sldId id="257" r:id="rId3"/>
    <p:sldId id="265" r:id="rId4"/>
    <p:sldId id="259" r:id="rId5"/>
    <p:sldId id="266" r:id="rId6"/>
    <p:sldId id="267" r:id="rId7"/>
    <p:sldId id="261" r:id="rId8"/>
    <p:sldId id="269" r:id="rId9"/>
    <p:sldId id="268"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0E4979-0C85-4C04-8AFA-AF660DC86499}" v="18" dt="2025-10-17T18:15:35.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969" autoAdjust="0"/>
  </p:normalViewPr>
  <p:slideViewPr>
    <p:cSldViewPr snapToGrid="0">
      <p:cViewPr>
        <p:scale>
          <a:sx n="75" d="100"/>
          <a:sy n="75" d="100"/>
        </p:scale>
        <p:origin x="516" y="2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lettefahy.cf@gmail.com" userId="a1320232f860ccf7" providerId="LiveId" clId="{910E4979-0C85-4C04-8AFA-AF660DC86499}"/>
    <pc:docChg chg="undo custSel addSld delSld modSld sldOrd">
      <pc:chgData name="collettefahy.cf@gmail.com" userId="a1320232f860ccf7" providerId="LiveId" clId="{910E4979-0C85-4C04-8AFA-AF660DC86499}" dt="2025-10-18T14:56:34.543" v="2840" actId="20577"/>
      <pc:docMkLst>
        <pc:docMk/>
      </pc:docMkLst>
      <pc:sldChg chg="modSp mod">
        <pc:chgData name="collettefahy.cf@gmail.com" userId="a1320232f860ccf7" providerId="LiveId" clId="{910E4979-0C85-4C04-8AFA-AF660DC86499}" dt="2025-10-17T17:39:28.111" v="4" actId="1076"/>
        <pc:sldMkLst>
          <pc:docMk/>
          <pc:sldMk cId="2096328880" sldId="257"/>
        </pc:sldMkLst>
        <pc:spChg chg="mod">
          <ac:chgData name="collettefahy.cf@gmail.com" userId="a1320232f860ccf7" providerId="LiveId" clId="{910E4979-0C85-4C04-8AFA-AF660DC86499}" dt="2025-10-17T17:39:11.960" v="0" actId="1076"/>
          <ac:spMkLst>
            <pc:docMk/>
            <pc:sldMk cId="2096328880" sldId="257"/>
            <ac:spMk id="3" creationId="{E1DFE0BD-3122-E130-A6A0-8E36902689FF}"/>
          </ac:spMkLst>
        </pc:spChg>
        <pc:picChg chg="mod">
          <ac:chgData name="collettefahy.cf@gmail.com" userId="a1320232f860ccf7" providerId="LiveId" clId="{910E4979-0C85-4C04-8AFA-AF660DC86499}" dt="2025-10-17T17:39:28.111" v="4" actId="1076"/>
          <ac:picMkLst>
            <pc:docMk/>
            <pc:sldMk cId="2096328880" sldId="257"/>
            <ac:picMk id="4" creationId="{CCE2F1C7-B5D6-BBE8-2F79-BDD89DC356D4}"/>
          </ac:picMkLst>
        </pc:picChg>
      </pc:sldChg>
      <pc:sldChg chg="delSp modSp del mod">
        <pc:chgData name="collettefahy.cf@gmail.com" userId="a1320232f860ccf7" providerId="LiveId" clId="{910E4979-0C85-4C04-8AFA-AF660DC86499}" dt="2025-10-17T17:45:03.201" v="87" actId="2696"/>
        <pc:sldMkLst>
          <pc:docMk/>
          <pc:sldMk cId="2835952068" sldId="258"/>
        </pc:sldMkLst>
        <pc:spChg chg="mod">
          <ac:chgData name="collettefahy.cf@gmail.com" userId="a1320232f860ccf7" providerId="LiveId" clId="{910E4979-0C85-4C04-8AFA-AF660DC86499}" dt="2025-10-17T17:43:55.915" v="76" actId="255"/>
          <ac:spMkLst>
            <pc:docMk/>
            <pc:sldMk cId="2835952068" sldId="258"/>
            <ac:spMk id="3" creationId="{B8EA30CF-5012-D19B-A1E7-95CD4598D963}"/>
          </ac:spMkLst>
        </pc:spChg>
        <pc:picChg chg="del mod">
          <ac:chgData name="collettefahy.cf@gmail.com" userId="a1320232f860ccf7" providerId="LiveId" clId="{910E4979-0C85-4C04-8AFA-AF660DC86499}" dt="2025-10-17T17:41:27.672" v="31" actId="478"/>
          <ac:picMkLst>
            <pc:docMk/>
            <pc:sldMk cId="2835952068" sldId="258"/>
            <ac:picMk id="4" creationId="{C05D83AE-37A5-CFD4-F31E-008442E87479}"/>
          </ac:picMkLst>
        </pc:picChg>
      </pc:sldChg>
      <pc:sldChg chg="modSp mod">
        <pc:chgData name="collettefahy.cf@gmail.com" userId="a1320232f860ccf7" providerId="LiveId" clId="{910E4979-0C85-4C04-8AFA-AF660DC86499}" dt="2025-10-18T14:28:58.652" v="2502" actId="20577"/>
        <pc:sldMkLst>
          <pc:docMk/>
          <pc:sldMk cId="488729218" sldId="259"/>
        </pc:sldMkLst>
        <pc:spChg chg="mod">
          <ac:chgData name="collettefahy.cf@gmail.com" userId="a1320232f860ccf7" providerId="LiveId" clId="{910E4979-0C85-4C04-8AFA-AF660DC86499}" dt="2025-10-17T17:58:08.860" v="226" actId="20577"/>
          <ac:spMkLst>
            <pc:docMk/>
            <pc:sldMk cId="488729218" sldId="259"/>
            <ac:spMk id="2" creationId="{469A5F05-2D45-8539-212A-1001ABE9B99E}"/>
          </ac:spMkLst>
        </pc:spChg>
        <pc:spChg chg="mod">
          <ac:chgData name="collettefahy.cf@gmail.com" userId="a1320232f860ccf7" providerId="LiveId" clId="{910E4979-0C85-4C04-8AFA-AF660DC86499}" dt="2025-10-18T14:28:58.652" v="2502" actId="20577"/>
          <ac:spMkLst>
            <pc:docMk/>
            <pc:sldMk cId="488729218" sldId="259"/>
            <ac:spMk id="3" creationId="{326287D1-8C9E-2902-B8DC-DCE4B2A815B0}"/>
          </ac:spMkLst>
        </pc:spChg>
        <pc:picChg chg="mod">
          <ac:chgData name="collettefahy.cf@gmail.com" userId="a1320232f860ccf7" providerId="LiveId" clId="{910E4979-0C85-4C04-8AFA-AF660DC86499}" dt="2025-10-17T18:02:07.556" v="329" actId="1076"/>
          <ac:picMkLst>
            <pc:docMk/>
            <pc:sldMk cId="488729218" sldId="259"/>
            <ac:picMk id="4" creationId="{53AA79EB-32EC-E1D9-2420-D7B9FE0AB1BE}"/>
          </ac:picMkLst>
        </pc:picChg>
      </pc:sldChg>
      <pc:sldChg chg="modSp del mod">
        <pc:chgData name="collettefahy.cf@gmail.com" userId="a1320232f860ccf7" providerId="LiveId" clId="{910E4979-0C85-4C04-8AFA-AF660DC86499}" dt="2025-10-17T18:06:59.102" v="394" actId="2696"/>
        <pc:sldMkLst>
          <pc:docMk/>
          <pc:sldMk cId="3094081589" sldId="260"/>
        </pc:sldMkLst>
        <pc:spChg chg="mod">
          <ac:chgData name="collettefahy.cf@gmail.com" userId="a1320232f860ccf7" providerId="LiveId" clId="{910E4979-0C85-4C04-8AFA-AF660DC86499}" dt="2025-10-17T18:06:02.304" v="383" actId="2711"/>
          <ac:spMkLst>
            <pc:docMk/>
            <pc:sldMk cId="3094081589" sldId="260"/>
            <ac:spMk id="2" creationId="{5330DF3E-1063-2A13-19D5-E82B9BE6F3D5}"/>
          </ac:spMkLst>
        </pc:spChg>
      </pc:sldChg>
      <pc:sldChg chg="modSp mod">
        <pc:chgData name="collettefahy.cf@gmail.com" userId="a1320232f860ccf7" providerId="LiveId" clId="{910E4979-0C85-4C04-8AFA-AF660DC86499}" dt="2025-10-17T18:25:23.904" v="1267" actId="14100"/>
        <pc:sldMkLst>
          <pc:docMk/>
          <pc:sldMk cId="3597556283" sldId="261"/>
        </pc:sldMkLst>
        <pc:spChg chg="mod">
          <ac:chgData name="collettefahy.cf@gmail.com" userId="a1320232f860ccf7" providerId="LiveId" clId="{910E4979-0C85-4C04-8AFA-AF660DC86499}" dt="2025-10-17T18:12:43.068" v="444" actId="1076"/>
          <ac:spMkLst>
            <pc:docMk/>
            <pc:sldMk cId="3597556283" sldId="261"/>
            <ac:spMk id="2" creationId="{89652720-0DFF-254B-5D1C-17E481055A55}"/>
          </ac:spMkLst>
        </pc:spChg>
        <pc:spChg chg="mod">
          <ac:chgData name="collettefahy.cf@gmail.com" userId="a1320232f860ccf7" providerId="LiveId" clId="{910E4979-0C85-4C04-8AFA-AF660DC86499}" dt="2025-10-17T18:25:19.304" v="1265" actId="1076"/>
          <ac:spMkLst>
            <pc:docMk/>
            <pc:sldMk cId="3597556283" sldId="261"/>
            <ac:spMk id="3" creationId="{97E92750-CC94-3915-93DF-7EF7B2FBA325}"/>
          </ac:spMkLst>
        </pc:spChg>
        <pc:picChg chg="mod">
          <ac:chgData name="collettefahy.cf@gmail.com" userId="a1320232f860ccf7" providerId="LiveId" clId="{910E4979-0C85-4C04-8AFA-AF660DC86499}" dt="2025-10-17T18:25:23.904" v="1267" actId="14100"/>
          <ac:picMkLst>
            <pc:docMk/>
            <pc:sldMk cId="3597556283" sldId="261"/>
            <ac:picMk id="4" creationId="{7527590E-189B-F8BE-14DC-1C85F5E96B4E}"/>
          </ac:picMkLst>
        </pc:picChg>
      </pc:sldChg>
      <pc:sldChg chg="modSp del mod">
        <pc:chgData name="collettefahy.cf@gmail.com" userId="a1320232f860ccf7" providerId="LiveId" clId="{910E4979-0C85-4C04-8AFA-AF660DC86499}" dt="2025-10-17T18:14:24.405" v="461" actId="2696"/>
        <pc:sldMkLst>
          <pc:docMk/>
          <pc:sldMk cId="927005349" sldId="262"/>
        </pc:sldMkLst>
        <pc:spChg chg="mod">
          <ac:chgData name="collettefahy.cf@gmail.com" userId="a1320232f860ccf7" providerId="LiveId" clId="{910E4979-0C85-4C04-8AFA-AF660DC86499}" dt="2025-10-17T18:13:13.708" v="446" actId="14100"/>
          <ac:spMkLst>
            <pc:docMk/>
            <pc:sldMk cId="927005349" sldId="262"/>
            <ac:spMk id="3" creationId="{4F312B2F-763C-6633-3D6A-8146B869C8D5}"/>
          </ac:spMkLst>
        </pc:spChg>
        <pc:picChg chg="mod">
          <ac:chgData name="collettefahy.cf@gmail.com" userId="a1320232f860ccf7" providerId="LiveId" clId="{910E4979-0C85-4C04-8AFA-AF660DC86499}" dt="2025-10-17T18:13:10.599" v="445" actId="1076"/>
          <ac:picMkLst>
            <pc:docMk/>
            <pc:sldMk cId="927005349" sldId="262"/>
            <ac:picMk id="4" creationId="{15327966-A25A-BA3A-8122-8123DC859B52}"/>
          </ac:picMkLst>
        </pc:picChg>
      </pc:sldChg>
      <pc:sldChg chg="modSp mod">
        <pc:chgData name="collettefahy.cf@gmail.com" userId="a1320232f860ccf7" providerId="LiveId" clId="{910E4979-0C85-4C04-8AFA-AF660DC86499}" dt="2025-10-17T18:13:55.737" v="457" actId="2711"/>
        <pc:sldMkLst>
          <pc:docMk/>
          <pc:sldMk cId="4227312941" sldId="263"/>
        </pc:sldMkLst>
        <pc:spChg chg="mod">
          <ac:chgData name="collettefahy.cf@gmail.com" userId="a1320232f860ccf7" providerId="LiveId" clId="{910E4979-0C85-4C04-8AFA-AF660DC86499}" dt="2025-10-17T18:13:50.982" v="456" actId="2711"/>
          <ac:spMkLst>
            <pc:docMk/>
            <pc:sldMk cId="4227312941" sldId="263"/>
            <ac:spMk id="2" creationId="{C1F58ED1-BAAB-7416-CD4B-9E49161B35FF}"/>
          </ac:spMkLst>
        </pc:spChg>
        <pc:spChg chg="mod">
          <ac:chgData name="collettefahy.cf@gmail.com" userId="a1320232f860ccf7" providerId="LiveId" clId="{910E4979-0C85-4C04-8AFA-AF660DC86499}" dt="2025-10-17T18:13:55.737" v="457" actId="2711"/>
          <ac:spMkLst>
            <pc:docMk/>
            <pc:sldMk cId="4227312941" sldId="263"/>
            <ac:spMk id="3" creationId="{D4417743-28C6-5404-6672-27385B07D505}"/>
          </ac:spMkLst>
        </pc:spChg>
      </pc:sldChg>
      <pc:sldChg chg="addSp modSp new mod ord">
        <pc:chgData name="collettefahy.cf@gmail.com" userId="a1320232f860ccf7" providerId="LiveId" clId="{910E4979-0C85-4C04-8AFA-AF660DC86499}" dt="2025-10-18T14:40:38.490" v="2599" actId="20577"/>
        <pc:sldMkLst>
          <pc:docMk/>
          <pc:sldMk cId="2640395151" sldId="265"/>
        </pc:sldMkLst>
        <pc:spChg chg="add mod">
          <ac:chgData name="collettefahy.cf@gmail.com" userId="a1320232f860ccf7" providerId="LiveId" clId="{910E4979-0C85-4C04-8AFA-AF660DC86499}" dt="2025-10-18T14:40:38.490" v="2599" actId="20577"/>
          <ac:spMkLst>
            <pc:docMk/>
            <pc:sldMk cId="2640395151" sldId="265"/>
            <ac:spMk id="3" creationId="{BCB3BFE1-8982-DDD5-8DEF-A4B3E1CA02EE}"/>
          </ac:spMkLst>
        </pc:spChg>
        <pc:spChg chg="add mod">
          <ac:chgData name="collettefahy.cf@gmail.com" userId="a1320232f860ccf7" providerId="LiveId" clId="{910E4979-0C85-4C04-8AFA-AF660DC86499}" dt="2025-10-17T17:47:00.416" v="116" actId="14100"/>
          <ac:spMkLst>
            <pc:docMk/>
            <pc:sldMk cId="2640395151" sldId="265"/>
            <ac:spMk id="5" creationId="{6A21E500-D1F7-DC2F-AC95-8287A90EE6C1}"/>
          </ac:spMkLst>
        </pc:spChg>
      </pc:sldChg>
      <pc:sldChg chg="new del">
        <pc:chgData name="collettefahy.cf@gmail.com" userId="a1320232f860ccf7" providerId="LiveId" clId="{910E4979-0C85-4C04-8AFA-AF660DC86499}" dt="2025-10-17T17:44:12.506" v="78" actId="2696"/>
        <pc:sldMkLst>
          <pc:docMk/>
          <pc:sldMk cId="3198835425" sldId="265"/>
        </pc:sldMkLst>
      </pc:sldChg>
      <pc:sldChg chg="addSp delSp modSp new mod">
        <pc:chgData name="collettefahy.cf@gmail.com" userId="a1320232f860ccf7" providerId="LiveId" clId="{910E4979-0C85-4C04-8AFA-AF660DC86499}" dt="2025-10-18T14:56:34.543" v="2840" actId="20577"/>
        <pc:sldMkLst>
          <pc:docMk/>
          <pc:sldMk cId="1704909718" sldId="266"/>
        </pc:sldMkLst>
        <pc:spChg chg="add del mod">
          <ac:chgData name="collettefahy.cf@gmail.com" userId="a1320232f860ccf7" providerId="LiveId" clId="{910E4979-0C85-4C04-8AFA-AF660DC86499}" dt="2025-10-17T17:59:58.009" v="285" actId="113"/>
          <ac:spMkLst>
            <pc:docMk/>
            <pc:sldMk cId="1704909718" sldId="266"/>
            <ac:spMk id="3" creationId="{4FE7236A-EFC9-2667-EF2B-57968D220C48}"/>
          </ac:spMkLst>
        </pc:spChg>
        <pc:spChg chg="add del mod">
          <ac:chgData name="collettefahy.cf@gmail.com" userId="a1320232f860ccf7" providerId="LiveId" clId="{910E4979-0C85-4C04-8AFA-AF660DC86499}" dt="2025-10-18T14:56:34.543" v="2840" actId="20577"/>
          <ac:spMkLst>
            <pc:docMk/>
            <pc:sldMk cId="1704909718" sldId="266"/>
            <ac:spMk id="4" creationId="{1459EDAE-3D11-3C72-16A4-F8E869EF400C}"/>
          </ac:spMkLst>
        </pc:spChg>
      </pc:sldChg>
      <pc:sldChg chg="addSp modSp new mod ord">
        <pc:chgData name="collettefahy.cf@gmail.com" userId="a1320232f860ccf7" providerId="LiveId" clId="{910E4979-0C85-4C04-8AFA-AF660DC86499}" dt="2025-10-18T14:52:43.943" v="2736" actId="20577"/>
        <pc:sldMkLst>
          <pc:docMk/>
          <pc:sldMk cId="3941550109" sldId="267"/>
        </pc:sldMkLst>
        <pc:spChg chg="add mod">
          <ac:chgData name="collettefahy.cf@gmail.com" userId="a1320232f860ccf7" providerId="LiveId" clId="{910E4979-0C85-4C04-8AFA-AF660DC86499}" dt="2025-10-18T14:52:43.943" v="2736" actId="20577"/>
          <ac:spMkLst>
            <pc:docMk/>
            <pc:sldMk cId="3941550109" sldId="267"/>
            <ac:spMk id="3" creationId="{B485329F-3FAA-8E76-1474-67264F88A847}"/>
          </ac:spMkLst>
        </pc:spChg>
        <pc:spChg chg="add mod">
          <ac:chgData name="collettefahy.cf@gmail.com" userId="a1320232f860ccf7" providerId="LiveId" clId="{910E4979-0C85-4C04-8AFA-AF660DC86499}" dt="2025-10-17T18:10:06.558" v="424" actId="20577"/>
          <ac:spMkLst>
            <pc:docMk/>
            <pc:sldMk cId="3941550109" sldId="267"/>
            <ac:spMk id="5" creationId="{8784BA29-0BFA-B930-BFCA-17CD0B9C2E36}"/>
          </ac:spMkLst>
        </pc:spChg>
        <pc:picChg chg="add mod">
          <ac:chgData name="collettefahy.cf@gmail.com" userId="a1320232f860ccf7" providerId="LiveId" clId="{910E4979-0C85-4C04-8AFA-AF660DC86499}" dt="2025-10-17T18:09:49.624" v="412" actId="1076"/>
          <ac:picMkLst>
            <pc:docMk/>
            <pc:sldMk cId="3941550109" sldId="267"/>
            <ac:picMk id="6" creationId="{75F30630-E703-49BA-E07B-35976B36DAC6}"/>
          </ac:picMkLst>
        </pc:picChg>
      </pc:sldChg>
      <pc:sldChg chg="new del">
        <pc:chgData name="collettefahy.cf@gmail.com" userId="a1320232f860ccf7" providerId="LiveId" clId="{910E4979-0C85-4C04-8AFA-AF660DC86499}" dt="2025-10-17T18:06:11.947" v="385" actId="2696"/>
        <pc:sldMkLst>
          <pc:docMk/>
          <pc:sldMk cId="3983716870" sldId="267"/>
        </pc:sldMkLst>
      </pc:sldChg>
      <pc:sldChg chg="addSp modSp new mod">
        <pc:chgData name="collettefahy.cf@gmail.com" userId="a1320232f860ccf7" providerId="LiveId" clId="{910E4979-0C85-4C04-8AFA-AF660DC86499}" dt="2025-10-17T18:25:02.283" v="1264" actId="1076"/>
        <pc:sldMkLst>
          <pc:docMk/>
          <pc:sldMk cId="2225509744" sldId="268"/>
        </pc:sldMkLst>
        <pc:spChg chg="add mod">
          <ac:chgData name="collettefahy.cf@gmail.com" userId="a1320232f860ccf7" providerId="LiveId" clId="{910E4979-0C85-4C04-8AFA-AF660DC86499}" dt="2025-10-17T18:13:40.620" v="453" actId="122"/>
          <ac:spMkLst>
            <pc:docMk/>
            <pc:sldMk cId="2225509744" sldId="268"/>
            <ac:spMk id="3" creationId="{DB0AE8A5-9BB5-B635-009E-901F9CE6194E}"/>
          </ac:spMkLst>
        </pc:spChg>
        <pc:spChg chg="add mod">
          <ac:chgData name="collettefahy.cf@gmail.com" userId="a1320232f860ccf7" providerId="LiveId" clId="{910E4979-0C85-4C04-8AFA-AF660DC86499}" dt="2025-10-17T18:24:59.523" v="1263" actId="1076"/>
          <ac:spMkLst>
            <pc:docMk/>
            <pc:sldMk cId="2225509744" sldId="268"/>
            <ac:spMk id="6" creationId="{B8E28EA6-A4E1-3CE9-2F94-9540B3F57CD3}"/>
          </ac:spMkLst>
        </pc:spChg>
        <pc:picChg chg="add mod">
          <ac:chgData name="collettefahy.cf@gmail.com" userId="a1320232f860ccf7" providerId="LiveId" clId="{910E4979-0C85-4C04-8AFA-AF660DC86499}" dt="2025-10-17T18:25:02.283" v="1264" actId="1076"/>
          <ac:picMkLst>
            <pc:docMk/>
            <pc:sldMk cId="2225509744" sldId="268"/>
            <ac:picMk id="4" creationId="{5A114003-B165-BFEF-AD13-9EB6F7A1E734}"/>
          </ac:picMkLst>
        </pc:picChg>
      </pc:sldChg>
      <pc:sldChg chg="addSp delSp modSp new mod ord">
        <pc:chgData name="collettefahy.cf@gmail.com" userId="a1320232f860ccf7" providerId="LiveId" clId="{910E4979-0C85-4C04-8AFA-AF660DC86499}" dt="2025-10-18T14:30:04.374" v="2519"/>
        <pc:sldMkLst>
          <pc:docMk/>
          <pc:sldMk cId="3086458926" sldId="269"/>
        </pc:sldMkLst>
        <pc:spChg chg="mod">
          <ac:chgData name="collettefahy.cf@gmail.com" userId="a1320232f860ccf7" providerId="LiveId" clId="{910E4979-0C85-4C04-8AFA-AF660DC86499}" dt="2025-10-18T14:14:21.446" v="1932" actId="20577"/>
          <ac:spMkLst>
            <pc:docMk/>
            <pc:sldMk cId="3086458926" sldId="269"/>
            <ac:spMk id="2" creationId="{F67F4D9A-D03C-59B2-E92C-DA31DFFD8585}"/>
          </ac:spMkLst>
        </pc:spChg>
        <pc:spChg chg="del">
          <ac:chgData name="collettefahy.cf@gmail.com" userId="a1320232f860ccf7" providerId="LiveId" clId="{910E4979-0C85-4C04-8AFA-AF660DC86499}" dt="2025-10-18T14:14:34.910" v="1933" actId="3680"/>
          <ac:spMkLst>
            <pc:docMk/>
            <pc:sldMk cId="3086458926" sldId="269"/>
            <ac:spMk id="3" creationId="{63400D32-CA69-860E-56E1-064078BFC830}"/>
          </ac:spMkLst>
        </pc:spChg>
        <pc:spChg chg="add del mod">
          <ac:chgData name="collettefahy.cf@gmail.com" userId="a1320232f860ccf7" providerId="LiveId" clId="{910E4979-0C85-4C04-8AFA-AF660DC86499}" dt="2025-10-18T14:26:07.211" v="2425" actId="478"/>
          <ac:spMkLst>
            <pc:docMk/>
            <pc:sldMk cId="3086458926" sldId="269"/>
            <ac:spMk id="6" creationId="{53F92D64-74DD-453C-9AF4-FABFCF6097D8}"/>
          </ac:spMkLst>
        </pc:spChg>
        <pc:graphicFrameChg chg="add del mod ord modGraphic">
          <ac:chgData name="collettefahy.cf@gmail.com" userId="a1320232f860ccf7" providerId="LiveId" clId="{910E4979-0C85-4C04-8AFA-AF660DC86499}" dt="2025-10-18T14:26:26.539" v="2428" actId="14100"/>
          <ac:graphicFrameMkLst>
            <pc:docMk/>
            <pc:sldMk cId="3086458926" sldId="269"/>
            <ac:graphicFrameMk id="4" creationId="{FC960149-A7D4-A2BA-D684-32433B9B6543}"/>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61AB1B-9B9C-42E9-932F-697FEC5EF46E}"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977EBE-9261-4583-A1E9-9C2DD3599800}" type="slidenum">
              <a:rPr lang="en-GB" smtClean="0"/>
              <a:t>‹#›</a:t>
            </a:fld>
            <a:endParaRPr lang="en-GB"/>
          </a:p>
        </p:txBody>
      </p:sp>
    </p:spTree>
    <p:extLst>
      <p:ext uri="{BB962C8B-B14F-4D97-AF65-F5344CB8AC3E}">
        <p14:creationId xmlns:p14="http://schemas.microsoft.com/office/powerpoint/2010/main" val="917645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 personal SWOT analysis is so impactful in identifying needs to ensure academic and professional growth. The presentation will present a personal SWOT analysis considering the areas to ensure more thriving.</a:t>
            </a:r>
            <a:endParaRPr lang="en-GB" dirty="0"/>
          </a:p>
        </p:txBody>
      </p:sp>
      <p:sp>
        <p:nvSpPr>
          <p:cNvPr id="4" name="Slide Number Placeholder 3"/>
          <p:cNvSpPr>
            <a:spLocks noGrp="1"/>
          </p:cNvSpPr>
          <p:nvPr>
            <p:ph type="sldNum" sz="quarter" idx="5"/>
          </p:nvPr>
        </p:nvSpPr>
        <p:spPr/>
        <p:txBody>
          <a:bodyPr/>
          <a:lstStyle/>
          <a:p>
            <a:fld id="{33977EBE-9261-4583-A1E9-9C2DD3599800}" type="slidenum">
              <a:rPr lang="en-GB" smtClean="0"/>
              <a:t>2</a:t>
            </a:fld>
            <a:endParaRPr lang="en-GB"/>
          </a:p>
        </p:txBody>
      </p:sp>
    </p:spTree>
    <p:extLst>
      <p:ext uri="{BB962C8B-B14F-4D97-AF65-F5344CB8AC3E}">
        <p14:creationId xmlns:p14="http://schemas.microsoft.com/office/powerpoint/2010/main" val="1392854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Opportunities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Integrated Care Systems – </a:t>
            </a:r>
            <a:r>
              <a:rPr lang="en-GB" sz="1200" kern="1200" dirty="0">
                <a:solidFill>
                  <a:schemeClr val="tx1"/>
                </a:solidFill>
                <a:effectLst/>
                <a:latin typeface="+mn-lt"/>
                <a:ea typeface="+mn-ea"/>
                <a:cs typeface="+mn-cs"/>
              </a:rPr>
              <a:t>The NHS is shifting towards collaborative and integrated care processes; this will enable me to practice professional work across various organisations.</a:t>
            </a:r>
          </a:p>
          <a:p>
            <a:r>
              <a:rPr lang="en-GB" sz="1200" b="1" kern="1200" dirty="0">
                <a:solidFill>
                  <a:schemeClr val="tx1"/>
                </a:solidFill>
                <a:effectLst/>
                <a:latin typeface="+mn-lt"/>
                <a:ea typeface="+mn-ea"/>
                <a:cs typeface="+mn-cs"/>
              </a:rPr>
              <a:t>Technological advancements – </a:t>
            </a:r>
            <a:r>
              <a:rPr lang="en-GB" sz="1200" kern="1200" dirty="0">
                <a:solidFill>
                  <a:schemeClr val="tx1"/>
                </a:solidFill>
                <a:effectLst/>
                <a:latin typeface="+mn-lt"/>
                <a:ea typeface="+mn-ea"/>
                <a:cs typeface="+mn-cs"/>
              </a:rPr>
              <a:t>The medical sector is adopting new technologies such as remote monitoring and AI and so on. Upskilling these will open career pathways for me.</a:t>
            </a:r>
          </a:p>
          <a:p>
            <a:r>
              <a:rPr lang="en-GB" sz="1200" b="1" kern="1200" dirty="0">
                <a:solidFill>
                  <a:schemeClr val="tx1"/>
                </a:solidFill>
                <a:effectLst/>
                <a:latin typeface="+mn-lt"/>
                <a:ea typeface="+mn-ea"/>
                <a:cs typeface="+mn-cs"/>
              </a:rPr>
              <a:t>Growing demands and workforce shortage – </a:t>
            </a:r>
            <a:r>
              <a:rPr lang="en-GB" sz="1200" kern="1200" dirty="0">
                <a:solidFill>
                  <a:schemeClr val="tx1"/>
                </a:solidFill>
                <a:effectLst/>
                <a:latin typeface="+mn-lt"/>
                <a:ea typeface="+mn-ea"/>
                <a:cs typeface="+mn-cs"/>
              </a:rPr>
              <a:t>The number of ageing people in the UK is increasing and this also creates more health needs. This enhances the demand for more caregivers and the workforce (Elena et al., 2024).</a:t>
            </a:r>
          </a:p>
          <a:p>
            <a:r>
              <a:rPr lang="en-GB" sz="1200" b="1" kern="1200" dirty="0">
                <a:solidFill>
                  <a:schemeClr val="tx1"/>
                </a:solidFill>
                <a:effectLst/>
                <a:latin typeface="+mn-lt"/>
                <a:ea typeface="+mn-ea"/>
                <a:cs typeface="+mn-cs"/>
              </a:rPr>
              <a:t>Expansion of mental health – </a:t>
            </a:r>
            <a:r>
              <a:rPr lang="en-GB" sz="1200" kern="1200" dirty="0">
                <a:solidFill>
                  <a:schemeClr val="tx1"/>
                </a:solidFill>
                <a:effectLst/>
                <a:latin typeface="+mn-lt"/>
                <a:ea typeface="+mn-ea"/>
                <a:cs typeface="+mn-cs"/>
              </a:rPr>
              <a:t>The greater focus on mental health creates more demands for professionals in this sector. </a:t>
            </a:r>
          </a:p>
          <a:p>
            <a:r>
              <a:rPr lang="en-GB" sz="1200" b="1"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Staff shortage and burnout – </a:t>
            </a:r>
            <a:r>
              <a:rPr lang="en-GB" sz="1200" kern="1200" dirty="0">
                <a:solidFill>
                  <a:schemeClr val="tx1"/>
                </a:solidFill>
                <a:effectLst/>
                <a:latin typeface="+mn-lt"/>
                <a:ea typeface="+mn-ea"/>
                <a:cs typeface="+mn-cs"/>
              </a:rPr>
              <a:t>Shortage of care staff and combined high workloads foster a condition of stress and burnout.</a:t>
            </a:r>
          </a:p>
          <a:p>
            <a:r>
              <a:rPr lang="en-GB" sz="1200" b="1" kern="1200" dirty="0">
                <a:solidFill>
                  <a:schemeClr val="tx1"/>
                </a:solidFill>
                <a:effectLst/>
                <a:latin typeface="+mn-lt"/>
                <a:ea typeface="+mn-ea"/>
                <a:cs typeface="+mn-cs"/>
              </a:rPr>
              <a:t>Cybersecurity risks – </a:t>
            </a:r>
            <a:r>
              <a:rPr lang="en-GB" sz="1200" kern="1200" dirty="0">
                <a:solidFill>
                  <a:schemeClr val="tx1"/>
                </a:solidFill>
                <a:effectLst/>
                <a:latin typeface="+mn-lt"/>
                <a:ea typeface="+mn-ea"/>
                <a:cs typeface="+mn-cs"/>
              </a:rPr>
              <a:t>The digitalisation of the health sector creates more challenges in data security, which also requires constraint vigilance and training to develop skills.</a:t>
            </a:r>
          </a:p>
          <a:p>
            <a:r>
              <a:rPr lang="en-GB" sz="1200" b="1" kern="1200" dirty="0">
                <a:solidFill>
                  <a:schemeClr val="tx1"/>
                </a:solidFill>
                <a:effectLst/>
                <a:latin typeface="+mn-lt"/>
                <a:ea typeface="+mn-ea"/>
                <a:cs typeface="+mn-cs"/>
              </a:rPr>
              <a:t>Competition for roles </a:t>
            </a:r>
            <a:r>
              <a:rPr lang="en-GB" sz="1200" kern="1200" dirty="0">
                <a:solidFill>
                  <a:schemeClr val="tx1"/>
                </a:solidFill>
                <a:effectLst/>
                <a:latin typeface="+mn-lt"/>
                <a:ea typeface="+mn-ea"/>
                <a:cs typeface="+mn-cs"/>
              </a:rPr>
              <a:t>– This creates more challenges for me; this will force the caregivers to become more professional and specialised in service provision (</a:t>
            </a:r>
            <a:r>
              <a:rPr lang="en-GB" sz="1200" kern="1200" dirty="0" err="1">
                <a:solidFill>
                  <a:schemeClr val="tx1"/>
                </a:solidFill>
                <a:effectLst/>
                <a:latin typeface="+mn-lt"/>
                <a:ea typeface="+mn-ea"/>
                <a:cs typeface="+mn-cs"/>
              </a:rPr>
              <a:t>Moudatsou</a:t>
            </a:r>
            <a:r>
              <a:rPr lang="en-GB" sz="1200" kern="1200" dirty="0">
                <a:solidFill>
                  <a:schemeClr val="tx1"/>
                </a:solidFill>
                <a:effectLst/>
                <a:latin typeface="+mn-lt"/>
                <a:ea typeface="+mn-ea"/>
                <a:cs typeface="+mn-cs"/>
              </a:rPr>
              <a:t> et al., 2020).</a:t>
            </a:r>
          </a:p>
          <a:p>
            <a:endParaRPr lang="en-GB" dirty="0"/>
          </a:p>
        </p:txBody>
      </p:sp>
      <p:sp>
        <p:nvSpPr>
          <p:cNvPr id="4" name="Slide Number Placeholder 3"/>
          <p:cNvSpPr>
            <a:spLocks noGrp="1"/>
          </p:cNvSpPr>
          <p:nvPr>
            <p:ph type="sldNum" sz="quarter" idx="5"/>
          </p:nvPr>
        </p:nvSpPr>
        <p:spPr/>
        <p:txBody>
          <a:bodyPr/>
          <a:lstStyle/>
          <a:p>
            <a:fld id="{33977EBE-9261-4583-A1E9-9C2DD3599800}" type="slidenum">
              <a:rPr lang="en-GB" smtClean="0"/>
              <a:t>4</a:t>
            </a:fld>
            <a:endParaRPr lang="en-GB"/>
          </a:p>
        </p:txBody>
      </p:sp>
    </p:spTree>
    <p:extLst>
      <p:ext uri="{BB962C8B-B14F-4D97-AF65-F5344CB8AC3E}">
        <p14:creationId xmlns:p14="http://schemas.microsoft.com/office/powerpoint/2010/main" val="837373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adaptability and digital literacy skills are going to be so impactful in the integrated care system of the NHS. The strengths are going to be combined with the opportunity to gather more skills and experiences through working in different organisations. Moreover, I can mention that digital literacy skills will equip me to adapt to the conditions in the sector due to technological changes (</a:t>
            </a:r>
            <a:r>
              <a:rPr lang="en-GB" sz="1200" kern="1200" dirty="0" err="1">
                <a:solidFill>
                  <a:schemeClr val="tx1"/>
                </a:solidFill>
                <a:effectLst/>
                <a:latin typeface="+mn-lt"/>
                <a:ea typeface="+mn-ea"/>
                <a:cs typeface="+mn-cs"/>
              </a:rPr>
              <a:t>Tukayo</a:t>
            </a:r>
            <a:r>
              <a:rPr lang="en-GB" sz="1200" kern="1200" dirty="0">
                <a:solidFill>
                  <a:schemeClr val="tx1"/>
                </a:solidFill>
                <a:effectLst/>
                <a:latin typeface="+mn-lt"/>
                <a:ea typeface="+mn-ea"/>
                <a:cs typeface="+mn-cs"/>
              </a:rPr>
              <a:t> et al., 2022).</a:t>
            </a:r>
          </a:p>
          <a:p>
            <a:endParaRPr lang="en-GB" dirty="0"/>
          </a:p>
        </p:txBody>
      </p:sp>
      <p:sp>
        <p:nvSpPr>
          <p:cNvPr id="4" name="Slide Number Placeholder 3"/>
          <p:cNvSpPr>
            <a:spLocks noGrp="1"/>
          </p:cNvSpPr>
          <p:nvPr>
            <p:ph type="sldNum" sz="quarter" idx="5"/>
          </p:nvPr>
        </p:nvSpPr>
        <p:spPr/>
        <p:txBody>
          <a:bodyPr/>
          <a:lstStyle/>
          <a:p>
            <a:fld id="{33977EBE-9261-4583-A1E9-9C2DD3599800}" type="slidenum">
              <a:rPr lang="en-GB" smtClean="0"/>
              <a:t>7</a:t>
            </a:fld>
            <a:endParaRPr lang="en-GB"/>
          </a:p>
        </p:txBody>
      </p:sp>
    </p:spTree>
    <p:extLst>
      <p:ext uri="{BB962C8B-B14F-4D97-AF65-F5344CB8AC3E}">
        <p14:creationId xmlns:p14="http://schemas.microsoft.com/office/powerpoint/2010/main" val="189344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26F135-3DC2-46A5-B234-B2D178EFF985}" type="datetimeFigureOut">
              <a:rPr lang="en-GB" smtClean="0"/>
              <a:t>17/10/2025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AE5C22A-0A71-4CC3-87F5-F3DCEFF9B67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930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6F135-3DC2-46A5-B234-B2D178EFF985}"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5C22A-0A71-4CC3-87F5-F3DCEFF9B67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16889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26F135-3DC2-46A5-B234-B2D178EFF985}"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5C22A-0A71-4CC3-87F5-F3DCEFF9B67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9700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26F135-3DC2-46A5-B234-B2D178EFF985}"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E5C22A-0A71-4CC3-87F5-F3DCEFF9B67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9512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26F135-3DC2-46A5-B234-B2D178EFF985}"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E5C22A-0A71-4CC3-87F5-F3DCEFF9B67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9776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26F135-3DC2-46A5-B234-B2D178EFF985}"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E5C22A-0A71-4CC3-87F5-F3DCEFF9B67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7352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6F135-3DC2-46A5-B234-B2D178EFF985}"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E5C22A-0A71-4CC3-87F5-F3DCEFF9B678}" type="slidenum">
              <a:rPr lang="en-GB" smtClean="0"/>
              <a:t>‹#›</a:t>
            </a:fld>
            <a:endParaRPr lang="en-GB"/>
          </a:p>
        </p:txBody>
      </p:sp>
    </p:spTree>
    <p:extLst>
      <p:ext uri="{BB962C8B-B14F-4D97-AF65-F5344CB8AC3E}">
        <p14:creationId xmlns:p14="http://schemas.microsoft.com/office/powerpoint/2010/main" val="4079341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26F135-3DC2-46A5-B234-B2D178EFF985}"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E5C22A-0A71-4CC3-87F5-F3DCEFF9B67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4046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426F135-3DC2-46A5-B234-B2D178EFF985}" type="datetimeFigureOut">
              <a:rPr lang="en-GB" smtClean="0"/>
              <a:t>17/10/2025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AE5C22A-0A71-4CC3-87F5-F3DCEFF9B67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661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6F135-3DC2-46A5-B234-B2D178EFF985}"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5C22A-0A71-4CC3-87F5-F3DCEFF9B67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230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26F135-3DC2-46A5-B234-B2D178EFF985}"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5C22A-0A71-4CC3-87F5-F3DCEFF9B67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26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426F135-3DC2-46A5-B234-B2D178EFF985}" type="datetimeFigureOut">
              <a:rPr lang="en-GB" smtClean="0"/>
              <a:t>17/10/2025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AE5C22A-0A71-4CC3-87F5-F3DCEFF9B67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9466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DC5A4E-AE97-DAAA-2014-0E63B6673D14}"/>
              </a:ext>
            </a:extLst>
          </p:cNvPr>
          <p:cNvSpPr txBox="1"/>
          <p:nvPr/>
        </p:nvSpPr>
        <p:spPr>
          <a:xfrm>
            <a:off x="785813" y="857251"/>
            <a:ext cx="10015537" cy="4031873"/>
          </a:xfrm>
          <a:prstGeom prst="rect">
            <a:avLst/>
          </a:prstGeom>
          <a:noFill/>
        </p:spPr>
        <p:txBody>
          <a:bodyPr wrap="square">
            <a:spAutoFit/>
          </a:bodyPr>
          <a:lstStyle/>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Name: Collette Fahy</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ID: 2425001</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Assignment Title: Self-Awareness Presentation</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Professional Development within Health and Social Care</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Code: LCHS4009</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0089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98319-893D-F64B-3B1F-3CC26990674C}"/>
              </a:ext>
            </a:extLst>
          </p:cNvPr>
          <p:cNvSpPr>
            <a:spLocks noGrp="1"/>
          </p:cNvSpPr>
          <p:nvPr>
            <p:ph type="title"/>
          </p:nvPr>
        </p:nvSpPr>
        <p:spPr>
          <a:xfrm>
            <a:off x="1451579" y="504482"/>
            <a:ext cx="9603275" cy="1049235"/>
          </a:xfrm>
        </p:spPr>
        <p:txBody>
          <a:bodyPr/>
          <a:lstStyle/>
          <a:p>
            <a:pPr algn="ctr"/>
            <a:r>
              <a:rPr lang="en-GB"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1DFE0BD-3122-E130-A6A0-8E36902689FF}"/>
              </a:ext>
            </a:extLst>
          </p:cNvPr>
          <p:cNvSpPr>
            <a:spLocks noGrp="1"/>
          </p:cNvSpPr>
          <p:nvPr>
            <p:ph idx="1"/>
          </p:nvPr>
        </p:nvSpPr>
        <p:spPr>
          <a:xfrm>
            <a:off x="485777" y="2019758"/>
            <a:ext cx="6686550" cy="4168470"/>
          </a:xfrm>
        </p:spPr>
        <p:txBody>
          <a:bodyPr/>
          <a:lstStyle/>
          <a:p>
            <a:pPr marL="0" indent="0" algn="ctr">
              <a:buNone/>
            </a:pPr>
            <a:r>
              <a:rPr lang="en-US" dirty="0">
                <a:latin typeface="Arial" panose="020B0604020202020204" pitchFamily="34" charset="0"/>
                <a:cs typeface="Arial" panose="020B0604020202020204" pitchFamily="34" charset="0"/>
              </a:rPr>
              <a:t>In this presentation, I will be talking about my SWOT analysis. I will also discuss my key strengths, weaknesses, opportunities and threats to my professional and educational development within the Health and Social Care sector. I will also explain how I can overcome my weaknesses and take advantages of opportunities while managing my threats. Finally, I will share some practical strategies to support my personal and professional growth. </a:t>
            </a: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CE2F1C7-B5D6-BBE8-2F79-BDD89DC356D4}"/>
              </a:ext>
            </a:extLst>
          </p:cNvPr>
          <p:cNvPicPr>
            <a:picLocks noChangeAspect="1"/>
          </p:cNvPicPr>
          <p:nvPr/>
        </p:nvPicPr>
        <p:blipFill>
          <a:blip r:embed="rId3"/>
          <a:stretch>
            <a:fillRect/>
          </a:stretch>
        </p:blipFill>
        <p:spPr>
          <a:xfrm>
            <a:off x="7501890" y="2019758"/>
            <a:ext cx="4204333" cy="3328988"/>
          </a:xfrm>
          <a:prstGeom prst="rect">
            <a:avLst/>
          </a:prstGeom>
        </p:spPr>
      </p:pic>
    </p:spTree>
    <p:extLst>
      <p:ext uri="{BB962C8B-B14F-4D97-AF65-F5344CB8AC3E}">
        <p14:creationId xmlns:p14="http://schemas.microsoft.com/office/powerpoint/2010/main" val="2096328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B3BFE1-8982-DDD5-8DEF-A4B3E1CA02EE}"/>
              </a:ext>
            </a:extLst>
          </p:cNvPr>
          <p:cNvSpPr txBox="1"/>
          <p:nvPr/>
        </p:nvSpPr>
        <p:spPr>
          <a:xfrm>
            <a:off x="488156" y="900113"/>
            <a:ext cx="11215687" cy="5909310"/>
          </a:xfrm>
          <a:prstGeom prst="rect">
            <a:avLst/>
          </a:prstGeom>
          <a:noFill/>
        </p:spPr>
        <p:txBody>
          <a:bodyPr wrap="square">
            <a:spAutoFit/>
          </a:bodyPr>
          <a:lstStyle/>
          <a:p>
            <a:r>
              <a:rPr lang="en-GB" u="sng" dirty="0">
                <a:latin typeface="Arial" panose="020B0604020202020204" pitchFamily="34" charset="0"/>
                <a:cs typeface="Arial" panose="020B0604020202020204" pitchFamily="34" charset="0"/>
              </a:rPr>
              <a:t>Strengths:</a:t>
            </a:r>
          </a:p>
          <a:p>
            <a:r>
              <a:rPr lang="en-GB" dirty="0">
                <a:latin typeface="Arial" panose="020B0604020202020204" pitchFamily="34" charset="0"/>
                <a:cs typeface="Arial" panose="020B0604020202020204" pitchFamily="34" charset="0"/>
              </a:rPr>
              <a:t>Strong Communication Skills – I have strong communication skills which is demonstrated through my ability to listen, explain information clearly and work well alongside my colleagues.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Adaptability and Resilience - I have the skills of adaptability and resilience that assist me in . This allows me to adapt to new situations and manage challenges.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Teamwork and Collaboration – I am a team worker and can share workloads and ideas, which boosts the ability to work effectively within multiple teams.</a:t>
            </a:r>
          </a:p>
          <a:p>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Weaknesses:</a:t>
            </a:r>
          </a:p>
          <a:p>
            <a:r>
              <a:rPr lang="en-GB" dirty="0">
                <a:latin typeface="Arial" panose="020B0604020202020204" pitchFamily="34" charset="0"/>
                <a:cs typeface="Arial" panose="020B0604020202020204" pitchFamily="34" charset="0"/>
              </a:rPr>
              <a:t>Limited experience with emerging technologies - This creates some barriers to performing the tasks in the medical sector for me. This creates the necessity to learn more AI tools to make things smooth.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Perfectionism – I always want to do things perfectly which can sometimes cause me stress and slow me down in my work.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Confidence in public-speaking – I lack confidence when public speaking in front of large groups or during formal presentations, this can cause me to not be able to get my points across and making me feel less confident in myself. </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21E500-D1F7-DC2F-AC95-8287A90EE6C1}"/>
              </a:ext>
            </a:extLst>
          </p:cNvPr>
          <p:cNvSpPr txBox="1"/>
          <p:nvPr/>
        </p:nvSpPr>
        <p:spPr>
          <a:xfrm>
            <a:off x="214313" y="314325"/>
            <a:ext cx="11544300" cy="585788"/>
          </a:xfrm>
          <a:prstGeom prst="rect">
            <a:avLst/>
          </a:prstGeom>
          <a:noFill/>
        </p:spPr>
        <p:txBody>
          <a:bodyPr wrap="square">
            <a:spAutoFit/>
          </a:bodyPr>
          <a:lstStyle/>
          <a:p>
            <a:pPr algn="ctr"/>
            <a:r>
              <a:rPr lang="en-GB" sz="3200" u="sng" dirty="0">
                <a:latin typeface="Arial" panose="020B0604020202020204" pitchFamily="34" charset="0"/>
                <a:cs typeface="Arial" panose="020B0604020202020204" pitchFamily="34" charset="0"/>
              </a:rPr>
              <a:t>Personal SWOT Analysis (Strengths and Weaknesses)</a:t>
            </a:r>
          </a:p>
        </p:txBody>
      </p:sp>
    </p:spTree>
    <p:extLst>
      <p:ext uri="{BB962C8B-B14F-4D97-AF65-F5344CB8AC3E}">
        <p14:creationId xmlns:p14="http://schemas.microsoft.com/office/powerpoint/2010/main" val="2640395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A5F05-2D45-8539-212A-1001ABE9B99E}"/>
              </a:ext>
            </a:extLst>
          </p:cNvPr>
          <p:cNvSpPr>
            <a:spLocks noGrp="1"/>
          </p:cNvSpPr>
          <p:nvPr>
            <p:ph type="title"/>
          </p:nvPr>
        </p:nvSpPr>
        <p:spPr>
          <a:xfrm>
            <a:off x="1451579" y="513827"/>
            <a:ext cx="9603275" cy="1049235"/>
          </a:xfrm>
        </p:spPr>
        <p:txBody>
          <a:bodyPr/>
          <a:lstStyle/>
          <a:p>
            <a:pPr algn="ctr"/>
            <a:r>
              <a:rPr lang="en-US" u="sng" dirty="0">
                <a:latin typeface="Arial" panose="020B0604020202020204" pitchFamily="34" charset="0"/>
                <a:cs typeface="Arial" panose="020B0604020202020204" pitchFamily="34" charset="0"/>
              </a:rPr>
              <a:t>Personal SWOT analysis (Opportunities)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6287D1-8C9E-2902-B8DC-DCE4B2A815B0}"/>
              </a:ext>
            </a:extLst>
          </p:cNvPr>
          <p:cNvSpPr>
            <a:spLocks noGrp="1"/>
          </p:cNvSpPr>
          <p:nvPr>
            <p:ph idx="1"/>
          </p:nvPr>
        </p:nvSpPr>
        <p:spPr>
          <a:xfrm>
            <a:off x="392950" y="1987158"/>
            <a:ext cx="7686675" cy="3843338"/>
          </a:xfrm>
        </p:spPr>
        <p:txBody>
          <a:bodyPr>
            <a:normAutofit fontScale="47500" lnSpcReduction="20000"/>
          </a:bodyPr>
          <a:lstStyle/>
          <a:p>
            <a:pPr marL="0" indent="0">
              <a:buNone/>
            </a:pPr>
            <a:r>
              <a:rPr lang="en-US" sz="3800" b="1" u="sng" dirty="0">
                <a:latin typeface="Arial" panose="020B0604020202020204" pitchFamily="34" charset="0"/>
                <a:cs typeface="Arial" panose="020B0604020202020204" pitchFamily="34" charset="0"/>
              </a:rPr>
              <a:t>Opportunities:</a:t>
            </a:r>
          </a:p>
          <a:p>
            <a:r>
              <a:rPr lang="en-US" sz="3400" dirty="0">
                <a:latin typeface="Arial" panose="020B0604020202020204" pitchFamily="34" charset="0"/>
                <a:cs typeface="Arial" panose="020B0604020202020204" pitchFamily="34" charset="0"/>
              </a:rPr>
              <a:t>Integrated Care Systems - </a:t>
            </a:r>
            <a:r>
              <a:rPr lang="en-GB" sz="3400" b="1"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The NHS is shifting towards collaborative and integrated care processes; this will enable me to practice professional work across various organisations</a:t>
            </a:r>
            <a:r>
              <a:rPr lang="en-US" sz="3400" dirty="0">
                <a:latin typeface="Arial" panose="020B0604020202020204" pitchFamily="34" charset="0"/>
                <a:cs typeface="Arial" panose="020B0604020202020204" pitchFamily="34" charset="0"/>
              </a:rPr>
              <a:t> </a:t>
            </a:r>
          </a:p>
          <a:p>
            <a:r>
              <a:rPr lang="en-US" sz="3400" dirty="0">
                <a:latin typeface="Arial" panose="020B0604020202020204" pitchFamily="34" charset="0"/>
                <a:cs typeface="Arial" panose="020B0604020202020204" pitchFamily="34" charset="0"/>
              </a:rPr>
              <a:t>Technological advancements - </a:t>
            </a:r>
            <a:r>
              <a:rPr lang="en-GB" sz="3400" dirty="0">
                <a:latin typeface="Arial" panose="020B0604020202020204" pitchFamily="34" charset="0"/>
                <a:cs typeface="Arial" panose="020B0604020202020204" pitchFamily="34" charset="0"/>
              </a:rPr>
              <a:t>The medical sector is adopting new technologies such as remote monitoring, remote working and electronic health records. Upskilling these will open different career pathways for me.</a:t>
            </a:r>
            <a:endParaRPr lang="en-US" sz="3400" dirty="0">
              <a:latin typeface="Arial" panose="020B0604020202020204" pitchFamily="34" charset="0"/>
              <a:cs typeface="Arial" panose="020B0604020202020204" pitchFamily="34" charset="0"/>
            </a:endParaRPr>
          </a:p>
          <a:p>
            <a:r>
              <a:rPr lang="en-US" sz="3400" dirty="0">
                <a:latin typeface="Arial" panose="020B0604020202020204" pitchFamily="34" charset="0"/>
                <a:cs typeface="Arial" panose="020B0604020202020204" pitchFamily="34" charset="0"/>
              </a:rPr>
              <a:t>Growing demands and workforce shortage - </a:t>
            </a:r>
            <a:r>
              <a:rPr lang="en-GB" sz="3400" b="1"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The number of ageing people in the UK is increasing and this also creates more health needs. This enhances the demand for more caregivers and the workforce (Elena et al., 2024)</a:t>
            </a:r>
            <a:endParaRPr lang="en-US" sz="3400" dirty="0">
              <a:latin typeface="Arial" panose="020B0604020202020204" pitchFamily="34" charset="0"/>
              <a:cs typeface="Arial" panose="020B0604020202020204" pitchFamily="34" charset="0"/>
            </a:endParaRPr>
          </a:p>
          <a:p>
            <a:r>
              <a:rPr lang="en-US" sz="3400" dirty="0">
                <a:latin typeface="Arial" panose="020B0604020202020204" pitchFamily="34" charset="0"/>
                <a:cs typeface="Arial" panose="020B0604020202020204" pitchFamily="34" charset="0"/>
              </a:rPr>
              <a:t>Expansion of Mental Health - </a:t>
            </a:r>
            <a:r>
              <a:rPr lang="en-GB" sz="3400" dirty="0">
                <a:latin typeface="Arial" panose="020B0604020202020204" pitchFamily="34" charset="0"/>
                <a:cs typeface="Arial" panose="020B0604020202020204" pitchFamily="34" charset="0"/>
              </a:rPr>
              <a:t>The greater focus on mental health creates more demands for professionals in this sector. </a:t>
            </a:r>
          </a:p>
          <a:p>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3AA79EB-32EC-E1D9-2420-D7B9FE0AB1BE}"/>
              </a:ext>
            </a:extLst>
          </p:cNvPr>
          <p:cNvPicPr>
            <a:picLocks noChangeAspect="1"/>
          </p:cNvPicPr>
          <p:nvPr/>
        </p:nvPicPr>
        <p:blipFill>
          <a:blip r:embed="rId3"/>
          <a:stretch>
            <a:fillRect/>
          </a:stretch>
        </p:blipFill>
        <p:spPr>
          <a:xfrm>
            <a:off x="8430152" y="2515795"/>
            <a:ext cx="3368898" cy="2526674"/>
          </a:xfrm>
          <a:prstGeom prst="rect">
            <a:avLst/>
          </a:prstGeom>
        </p:spPr>
      </p:pic>
    </p:spTree>
    <p:extLst>
      <p:ext uri="{BB962C8B-B14F-4D97-AF65-F5344CB8AC3E}">
        <p14:creationId xmlns:p14="http://schemas.microsoft.com/office/powerpoint/2010/main" val="488729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E7236A-EFC9-2667-EF2B-57968D220C48}"/>
              </a:ext>
            </a:extLst>
          </p:cNvPr>
          <p:cNvSpPr txBox="1"/>
          <p:nvPr/>
        </p:nvSpPr>
        <p:spPr>
          <a:xfrm>
            <a:off x="1357313" y="557213"/>
            <a:ext cx="9701212" cy="584775"/>
          </a:xfrm>
          <a:prstGeom prst="rect">
            <a:avLst/>
          </a:prstGeom>
          <a:noFill/>
        </p:spPr>
        <p:txBody>
          <a:bodyPr wrap="square">
            <a:spAutoFit/>
          </a:bodyPr>
          <a:lstStyle/>
          <a:p>
            <a:pPr algn="ctr"/>
            <a:r>
              <a:rPr lang="en-GB" sz="3200" u="sng" dirty="0">
                <a:latin typeface="Arial" panose="020B0604020202020204" pitchFamily="34" charset="0"/>
                <a:cs typeface="Arial" panose="020B0604020202020204" pitchFamily="34" charset="0"/>
              </a:rPr>
              <a:t>Personal SWOT Analysis (THREATS)</a:t>
            </a:r>
            <a:endParaRPr lang="en-GB" u="sng" dirty="0"/>
          </a:p>
        </p:txBody>
      </p:sp>
      <p:sp>
        <p:nvSpPr>
          <p:cNvPr id="4" name="TextBox 3">
            <a:extLst>
              <a:ext uri="{FF2B5EF4-FFF2-40B4-BE49-F238E27FC236}">
                <a16:creationId xmlns:a16="http://schemas.microsoft.com/office/drawing/2014/main" id="{1459EDAE-3D11-3C72-16A4-F8E869EF400C}"/>
              </a:ext>
            </a:extLst>
          </p:cNvPr>
          <p:cNvSpPr txBox="1"/>
          <p:nvPr/>
        </p:nvSpPr>
        <p:spPr>
          <a:xfrm>
            <a:off x="828675" y="1714500"/>
            <a:ext cx="9472613" cy="2862322"/>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Threats:</a:t>
            </a:r>
          </a:p>
          <a:p>
            <a:endParaRPr lang="en-GB" sz="1600"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Staff Shortage and Burnout - Shortage of care staff and combined high workloads causes staff stress and very often this leads to burnout.</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Cybersecurity Risks - The digitalisation of the health sector creates more challenges in data security, which also requires constraint vigilance and training to develop skills.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Competition for Roles - This creates more challenges for me; this will force the caregivers to become more professional and specialised in service provision (</a:t>
            </a:r>
            <a:r>
              <a:rPr lang="en-GB" sz="1600" dirty="0" err="1">
                <a:latin typeface="Arial" panose="020B0604020202020204" pitchFamily="34" charset="0"/>
                <a:cs typeface="Arial" panose="020B0604020202020204" pitchFamily="34" charset="0"/>
              </a:rPr>
              <a:t>Moudatsou</a:t>
            </a:r>
            <a:r>
              <a:rPr lang="en-GB" sz="1600" dirty="0">
                <a:latin typeface="Arial" panose="020B0604020202020204" pitchFamily="34" charset="0"/>
                <a:cs typeface="Arial" panose="020B0604020202020204" pitchFamily="34" charset="0"/>
              </a:rPr>
              <a:t> et al., 2020)</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4909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85329F-3FAA-8E76-1474-67264F88A847}"/>
              </a:ext>
            </a:extLst>
          </p:cNvPr>
          <p:cNvSpPr txBox="1"/>
          <p:nvPr/>
        </p:nvSpPr>
        <p:spPr>
          <a:xfrm>
            <a:off x="914399" y="1977032"/>
            <a:ext cx="6913292" cy="369331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Strong communication skills are essential in my personal issues of limited experience with new technologies. I am going to communicate more effectively to participate in different courses to enhance my knowledge and experiences. Furthermore, teamworking ability and collaboration will overcome the issue of the rigid schedule of the shift work in the industry (Muhammad </a:t>
            </a:r>
            <a:r>
              <a:rPr lang="en-GB" dirty="0" err="1">
                <a:latin typeface="Arial" panose="020B0604020202020204" pitchFamily="34" charset="0"/>
                <a:cs typeface="Arial" panose="020B0604020202020204" pitchFamily="34" charset="0"/>
              </a:rPr>
              <a:t>Kristiawan</a:t>
            </a:r>
            <a:r>
              <a:rPr lang="en-GB" dirty="0">
                <a:latin typeface="Arial" panose="020B0604020202020204" pitchFamily="34" charset="0"/>
                <a:cs typeface="Arial" panose="020B0604020202020204" pitchFamily="34" charset="0"/>
              </a:rPr>
              <a:t>, 2020)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strengths are certainly going to be effective in overcoming threats like competition for roles and cybersecurity risks. This will enable me to attain the required knowledge and skills for any job opportunity going forward.</a:t>
            </a:r>
          </a:p>
          <a:p>
            <a:endParaRPr lang="en-GB" dirty="0"/>
          </a:p>
        </p:txBody>
      </p:sp>
      <p:sp>
        <p:nvSpPr>
          <p:cNvPr id="5" name="TextBox 4">
            <a:extLst>
              <a:ext uri="{FF2B5EF4-FFF2-40B4-BE49-F238E27FC236}">
                <a16:creationId xmlns:a16="http://schemas.microsoft.com/office/drawing/2014/main" id="{8784BA29-0BFA-B930-BFCA-17CD0B9C2E36}"/>
              </a:ext>
            </a:extLst>
          </p:cNvPr>
          <p:cNvSpPr txBox="1"/>
          <p:nvPr/>
        </p:nvSpPr>
        <p:spPr>
          <a:xfrm>
            <a:off x="914399" y="400050"/>
            <a:ext cx="10144125" cy="1077218"/>
          </a:xfrm>
          <a:prstGeom prst="rect">
            <a:avLst/>
          </a:prstGeom>
          <a:noFill/>
        </p:spPr>
        <p:txBody>
          <a:bodyPr wrap="square">
            <a:spAutoFit/>
          </a:bodyPr>
          <a:lstStyle/>
          <a:p>
            <a:pPr algn="ctr"/>
            <a:r>
              <a:rPr lang="en-GB" sz="3200" u="sng" dirty="0">
                <a:latin typeface="Arial" panose="020B0604020202020204" pitchFamily="34" charset="0"/>
                <a:cs typeface="Arial" panose="020B0604020202020204" pitchFamily="34" charset="0"/>
              </a:rPr>
              <a:t>Leveraging Strengths In Overcoming Weaknesses and Minimising Threats</a:t>
            </a:r>
          </a:p>
        </p:txBody>
      </p:sp>
      <p:pic>
        <p:nvPicPr>
          <p:cNvPr id="6" name="Picture 5">
            <a:extLst>
              <a:ext uri="{FF2B5EF4-FFF2-40B4-BE49-F238E27FC236}">
                <a16:creationId xmlns:a16="http://schemas.microsoft.com/office/drawing/2014/main" id="{75F30630-E703-49BA-E07B-35976B36DAC6}"/>
              </a:ext>
            </a:extLst>
          </p:cNvPr>
          <p:cNvPicPr>
            <a:picLocks noChangeAspect="1"/>
          </p:cNvPicPr>
          <p:nvPr/>
        </p:nvPicPr>
        <p:blipFill>
          <a:blip r:embed="rId2"/>
          <a:stretch>
            <a:fillRect/>
          </a:stretch>
        </p:blipFill>
        <p:spPr>
          <a:xfrm>
            <a:off x="8383749" y="2170940"/>
            <a:ext cx="3596952" cy="2542252"/>
          </a:xfrm>
          <a:prstGeom prst="rect">
            <a:avLst/>
          </a:prstGeom>
        </p:spPr>
      </p:pic>
    </p:spTree>
    <p:extLst>
      <p:ext uri="{BB962C8B-B14F-4D97-AF65-F5344CB8AC3E}">
        <p14:creationId xmlns:p14="http://schemas.microsoft.com/office/powerpoint/2010/main" val="3941550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2720-0DFF-254B-5D1C-17E481055A55}"/>
              </a:ext>
            </a:extLst>
          </p:cNvPr>
          <p:cNvSpPr>
            <a:spLocks noGrp="1"/>
          </p:cNvSpPr>
          <p:nvPr>
            <p:ph type="title"/>
          </p:nvPr>
        </p:nvSpPr>
        <p:spPr>
          <a:xfrm>
            <a:off x="1294362" y="629644"/>
            <a:ext cx="9603275" cy="1049235"/>
          </a:xfrm>
        </p:spPr>
        <p:txBody>
          <a:bodyPr/>
          <a:lstStyle/>
          <a:p>
            <a:pPr algn="ctr"/>
            <a:r>
              <a:rPr lang="en-US" u="sng" dirty="0">
                <a:latin typeface="Arial" panose="020B0604020202020204" pitchFamily="34" charset="0"/>
                <a:cs typeface="Arial" panose="020B0604020202020204" pitchFamily="34" charset="0"/>
              </a:rPr>
              <a:t>Utilizing opportunities with the strengths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E92750-CC94-3915-93DF-7EF7B2FBA325}"/>
              </a:ext>
            </a:extLst>
          </p:cNvPr>
          <p:cNvSpPr>
            <a:spLocks noGrp="1"/>
          </p:cNvSpPr>
          <p:nvPr>
            <p:ph idx="1"/>
          </p:nvPr>
        </p:nvSpPr>
        <p:spPr>
          <a:xfrm>
            <a:off x="528638" y="2046558"/>
            <a:ext cx="10554791" cy="3612591"/>
          </a:xfrm>
        </p:spPr>
        <p:txBody>
          <a:bodyPr numCol="2">
            <a:normAutofit/>
          </a:bodyPr>
          <a:lstStyle/>
          <a:p>
            <a:pPr marL="0" indent="0">
              <a:buNone/>
            </a:pPr>
            <a:r>
              <a:rPr lang="en-GB" sz="1800" dirty="0">
                <a:latin typeface="Arial" panose="020B0604020202020204" pitchFamily="34" charset="0"/>
                <a:cs typeface="Arial" panose="020B0604020202020204" pitchFamily="34" charset="0"/>
              </a:rPr>
              <a:t>My adaptability and resilience skills are going to be impactful in the integrated care system of the NHS. The strengths are going to be combined with the opportunity to gather more skills and experiences through working in different organisations. Moreover, I can mention that digital literacy skills will equip me to adapt to the conditions in the sector due to technological changes (</a:t>
            </a:r>
            <a:r>
              <a:rPr lang="en-GB" sz="1800" dirty="0" err="1">
                <a:latin typeface="Arial" panose="020B0604020202020204" pitchFamily="34" charset="0"/>
                <a:cs typeface="Arial" panose="020B0604020202020204" pitchFamily="34" charset="0"/>
              </a:rPr>
              <a:t>Tukayo</a:t>
            </a:r>
            <a:r>
              <a:rPr lang="en-GB" sz="1800" dirty="0">
                <a:latin typeface="Arial" panose="020B0604020202020204" pitchFamily="34" charset="0"/>
                <a:cs typeface="Arial" panose="020B0604020202020204" pitchFamily="34" charset="0"/>
              </a:rPr>
              <a:t> et al., 2022).</a:t>
            </a:r>
          </a:p>
        </p:txBody>
      </p:sp>
      <p:pic>
        <p:nvPicPr>
          <p:cNvPr id="4" name="Picture 3">
            <a:extLst>
              <a:ext uri="{FF2B5EF4-FFF2-40B4-BE49-F238E27FC236}">
                <a16:creationId xmlns:a16="http://schemas.microsoft.com/office/drawing/2014/main" id="{7527590E-189B-F8BE-14DC-1C85F5E96B4E}"/>
              </a:ext>
            </a:extLst>
          </p:cNvPr>
          <p:cNvPicPr>
            <a:picLocks noChangeAspect="1"/>
          </p:cNvPicPr>
          <p:nvPr/>
        </p:nvPicPr>
        <p:blipFill>
          <a:blip r:embed="rId3"/>
          <a:stretch>
            <a:fillRect/>
          </a:stretch>
        </p:blipFill>
        <p:spPr>
          <a:xfrm>
            <a:off x="7234479" y="2286000"/>
            <a:ext cx="3848950" cy="2384860"/>
          </a:xfrm>
          <a:prstGeom prst="rect">
            <a:avLst/>
          </a:prstGeom>
        </p:spPr>
      </p:pic>
    </p:spTree>
    <p:extLst>
      <p:ext uri="{BB962C8B-B14F-4D97-AF65-F5344CB8AC3E}">
        <p14:creationId xmlns:p14="http://schemas.microsoft.com/office/powerpoint/2010/main" val="3597556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4D9A-D03C-59B2-E92C-DA31DFFD8585}"/>
              </a:ext>
            </a:extLst>
          </p:cNvPr>
          <p:cNvSpPr>
            <a:spLocks noGrp="1"/>
          </p:cNvSpPr>
          <p:nvPr>
            <p:ph type="title"/>
          </p:nvPr>
        </p:nvSpPr>
        <p:spPr/>
        <p:txBody>
          <a:bodyPr/>
          <a:lstStyle/>
          <a:p>
            <a:r>
              <a:rPr lang="en-GB" dirty="0"/>
              <a:t>Personal development plan (PDP)</a:t>
            </a:r>
          </a:p>
        </p:txBody>
      </p:sp>
      <p:graphicFrame>
        <p:nvGraphicFramePr>
          <p:cNvPr id="4" name="Content Placeholder 3">
            <a:extLst>
              <a:ext uri="{FF2B5EF4-FFF2-40B4-BE49-F238E27FC236}">
                <a16:creationId xmlns:a16="http://schemas.microsoft.com/office/drawing/2014/main" id="{FC960149-A7D4-A2BA-D684-32433B9B6543}"/>
              </a:ext>
            </a:extLst>
          </p:cNvPr>
          <p:cNvGraphicFramePr>
            <a:graphicFrameLocks noGrp="1"/>
          </p:cNvGraphicFramePr>
          <p:nvPr>
            <p:ph idx="1"/>
            <p:extLst>
              <p:ext uri="{D42A27DB-BD31-4B8C-83A1-F6EECF244321}">
                <p14:modId xmlns:p14="http://schemas.microsoft.com/office/powerpoint/2010/main" val="4041349855"/>
              </p:ext>
            </p:extLst>
          </p:nvPr>
        </p:nvGraphicFramePr>
        <p:xfrm>
          <a:off x="1450479" y="1853754"/>
          <a:ext cx="10195420" cy="4102545"/>
        </p:xfrm>
        <a:graphic>
          <a:graphicData uri="http://schemas.openxmlformats.org/drawingml/2006/table">
            <a:tbl>
              <a:tblPr firstRow="1" bandRow="1">
                <a:tableStyleId>{5C22544A-7EE6-4342-B048-85BDC9FD1C3A}</a:tableStyleId>
              </a:tblPr>
              <a:tblGrid>
                <a:gridCol w="2039084">
                  <a:extLst>
                    <a:ext uri="{9D8B030D-6E8A-4147-A177-3AD203B41FA5}">
                      <a16:colId xmlns:a16="http://schemas.microsoft.com/office/drawing/2014/main" val="2330620068"/>
                    </a:ext>
                  </a:extLst>
                </a:gridCol>
                <a:gridCol w="2039084">
                  <a:extLst>
                    <a:ext uri="{9D8B030D-6E8A-4147-A177-3AD203B41FA5}">
                      <a16:colId xmlns:a16="http://schemas.microsoft.com/office/drawing/2014/main" val="3793320360"/>
                    </a:ext>
                  </a:extLst>
                </a:gridCol>
                <a:gridCol w="2039084">
                  <a:extLst>
                    <a:ext uri="{9D8B030D-6E8A-4147-A177-3AD203B41FA5}">
                      <a16:colId xmlns:a16="http://schemas.microsoft.com/office/drawing/2014/main" val="3908492194"/>
                    </a:ext>
                  </a:extLst>
                </a:gridCol>
                <a:gridCol w="2039084">
                  <a:extLst>
                    <a:ext uri="{9D8B030D-6E8A-4147-A177-3AD203B41FA5}">
                      <a16:colId xmlns:a16="http://schemas.microsoft.com/office/drawing/2014/main" val="39002524"/>
                    </a:ext>
                  </a:extLst>
                </a:gridCol>
                <a:gridCol w="2039084">
                  <a:extLst>
                    <a:ext uri="{9D8B030D-6E8A-4147-A177-3AD203B41FA5}">
                      <a16:colId xmlns:a16="http://schemas.microsoft.com/office/drawing/2014/main" val="3781961058"/>
                    </a:ext>
                  </a:extLst>
                </a:gridCol>
              </a:tblGrid>
              <a:tr h="867259">
                <a:tc>
                  <a:txBody>
                    <a:bodyPr/>
                    <a:lstStyle/>
                    <a:p>
                      <a:pPr algn="ctr"/>
                      <a:r>
                        <a:rPr lang="en-GB" dirty="0"/>
                        <a:t>Goal</a:t>
                      </a:r>
                    </a:p>
                  </a:txBody>
                  <a:tcPr/>
                </a:tc>
                <a:tc>
                  <a:txBody>
                    <a:bodyPr/>
                    <a:lstStyle/>
                    <a:p>
                      <a:pPr algn="ctr"/>
                      <a:r>
                        <a:rPr lang="en-GB" dirty="0"/>
                        <a:t>Actions</a:t>
                      </a:r>
                    </a:p>
                  </a:txBody>
                  <a:tcPr/>
                </a:tc>
                <a:tc>
                  <a:txBody>
                    <a:bodyPr/>
                    <a:lstStyle/>
                    <a:p>
                      <a:pPr algn="ctr"/>
                      <a:r>
                        <a:rPr lang="en-GB" dirty="0"/>
                        <a:t>Support/resources needed</a:t>
                      </a:r>
                    </a:p>
                  </a:txBody>
                  <a:tcPr/>
                </a:tc>
                <a:tc>
                  <a:txBody>
                    <a:bodyPr/>
                    <a:lstStyle/>
                    <a:p>
                      <a:pPr algn="ctr"/>
                      <a:r>
                        <a:rPr lang="en-GB" dirty="0"/>
                        <a:t>Target date</a:t>
                      </a:r>
                    </a:p>
                  </a:txBody>
                  <a:tcPr/>
                </a:tc>
                <a:tc>
                  <a:txBody>
                    <a:bodyPr/>
                    <a:lstStyle/>
                    <a:p>
                      <a:pPr algn="ctr"/>
                      <a:r>
                        <a:rPr lang="en-GB" dirty="0"/>
                        <a:t>Review Date</a:t>
                      </a:r>
                    </a:p>
                  </a:txBody>
                  <a:tcPr/>
                </a:tc>
                <a:extLst>
                  <a:ext uri="{0D108BD9-81ED-4DB2-BD59-A6C34878D82A}">
                    <a16:rowId xmlns:a16="http://schemas.microsoft.com/office/drawing/2014/main" val="3677253030"/>
                  </a:ext>
                </a:extLst>
              </a:tr>
              <a:tr h="1071977">
                <a:tc>
                  <a:txBody>
                    <a:bodyPr/>
                    <a:lstStyle/>
                    <a:p>
                      <a:r>
                        <a:rPr lang="en-GB" dirty="0"/>
                        <a:t>Gain better experience with technology </a:t>
                      </a:r>
                    </a:p>
                  </a:txBody>
                  <a:tcPr/>
                </a:tc>
                <a:tc>
                  <a:txBody>
                    <a:bodyPr/>
                    <a:lstStyle/>
                    <a:p>
                      <a:pPr algn="ctr"/>
                      <a:r>
                        <a:rPr lang="en-GB" dirty="0"/>
                        <a:t>Take a online course </a:t>
                      </a:r>
                    </a:p>
                  </a:txBody>
                  <a:tcPr/>
                </a:tc>
                <a:tc>
                  <a:txBody>
                    <a:bodyPr/>
                    <a:lstStyle/>
                    <a:p>
                      <a:pPr algn="ctr"/>
                      <a:r>
                        <a:rPr lang="en-GB" dirty="0"/>
                        <a:t>Support and guidance from colleagues</a:t>
                      </a:r>
                    </a:p>
                  </a:txBody>
                  <a:tcPr/>
                </a:tc>
                <a:tc>
                  <a:txBody>
                    <a:bodyPr/>
                    <a:lstStyle/>
                    <a:p>
                      <a:pPr algn="ctr"/>
                      <a:r>
                        <a:rPr lang="en-GB" dirty="0"/>
                        <a:t>December 2025</a:t>
                      </a:r>
                    </a:p>
                  </a:txBody>
                  <a:tcPr/>
                </a:tc>
                <a:tc>
                  <a:txBody>
                    <a:bodyPr/>
                    <a:lstStyle/>
                    <a:p>
                      <a:pPr algn="ctr"/>
                      <a:r>
                        <a:rPr lang="en-GB" dirty="0"/>
                        <a:t>February 2026</a:t>
                      </a:r>
                    </a:p>
                  </a:txBody>
                  <a:tcPr/>
                </a:tc>
                <a:extLst>
                  <a:ext uri="{0D108BD9-81ED-4DB2-BD59-A6C34878D82A}">
                    <a16:rowId xmlns:a16="http://schemas.microsoft.com/office/drawing/2014/main" val="432163179"/>
                  </a:ext>
                </a:extLst>
              </a:tr>
              <a:tr h="867259">
                <a:tc>
                  <a:txBody>
                    <a:bodyPr/>
                    <a:lstStyle/>
                    <a:p>
                      <a:r>
                        <a:rPr lang="en-GB" dirty="0"/>
                        <a:t>Improve my need for perfectionism</a:t>
                      </a:r>
                    </a:p>
                  </a:txBody>
                  <a:tcPr/>
                </a:tc>
                <a:tc>
                  <a:txBody>
                    <a:bodyPr/>
                    <a:lstStyle/>
                    <a:p>
                      <a:pPr algn="ctr"/>
                      <a:r>
                        <a:rPr lang="en-GB" dirty="0"/>
                        <a:t>Break larger tasks into smaller tasks</a:t>
                      </a:r>
                    </a:p>
                  </a:txBody>
                  <a:tcPr/>
                </a:tc>
                <a:tc>
                  <a:txBody>
                    <a:bodyPr/>
                    <a:lstStyle/>
                    <a:p>
                      <a:pPr algn="ctr"/>
                      <a:r>
                        <a:rPr lang="en-GB" dirty="0"/>
                        <a:t>Attend workshops </a:t>
                      </a:r>
                    </a:p>
                  </a:txBody>
                  <a:tcPr/>
                </a:tc>
                <a:tc>
                  <a:txBody>
                    <a:bodyPr/>
                    <a:lstStyle/>
                    <a:p>
                      <a:pPr algn="ctr"/>
                      <a:r>
                        <a:rPr lang="en-GB" dirty="0"/>
                        <a:t>February 2026</a:t>
                      </a:r>
                    </a:p>
                  </a:txBody>
                  <a:tcPr/>
                </a:tc>
                <a:tc>
                  <a:txBody>
                    <a:bodyPr/>
                    <a:lstStyle/>
                    <a:p>
                      <a:pPr algn="ctr"/>
                      <a:r>
                        <a:rPr lang="en-GB" dirty="0"/>
                        <a:t>April 2026</a:t>
                      </a:r>
                    </a:p>
                  </a:txBody>
                  <a:tcPr/>
                </a:tc>
                <a:extLst>
                  <a:ext uri="{0D108BD9-81ED-4DB2-BD59-A6C34878D82A}">
                    <a16:rowId xmlns:a16="http://schemas.microsoft.com/office/drawing/2014/main" val="104258907"/>
                  </a:ext>
                </a:extLst>
              </a:tr>
              <a:tr h="867259">
                <a:tc>
                  <a:txBody>
                    <a:bodyPr/>
                    <a:lstStyle/>
                    <a:p>
                      <a:r>
                        <a:rPr lang="en-GB" dirty="0"/>
                        <a:t>Gain confidence in public speaking </a:t>
                      </a:r>
                    </a:p>
                  </a:txBody>
                  <a:tcPr/>
                </a:tc>
                <a:tc>
                  <a:txBody>
                    <a:bodyPr/>
                    <a:lstStyle/>
                    <a:p>
                      <a:pPr algn="ctr"/>
                      <a:r>
                        <a:rPr lang="en-GB" dirty="0"/>
                        <a:t>Practice through class presentations</a:t>
                      </a:r>
                    </a:p>
                  </a:txBody>
                  <a:tcPr/>
                </a:tc>
                <a:tc>
                  <a:txBody>
                    <a:bodyPr/>
                    <a:lstStyle/>
                    <a:p>
                      <a:pPr algn="ctr"/>
                      <a:r>
                        <a:rPr lang="en-GB" dirty="0"/>
                        <a:t>Practicing at home to family/friends</a:t>
                      </a:r>
                    </a:p>
                  </a:txBody>
                  <a:tcPr/>
                </a:tc>
                <a:tc>
                  <a:txBody>
                    <a:bodyPr/>
                    <a:lstStyle/>
                    <a:p>
                      <a:pPr algn="ctr"/>
                      <a:r>
                        <a:rPr lang="en-GB" dirty="0"/>
                        <a:t>January 2026</a:t>
                      </a:r>
                    </a:p>
                  </a:txBody>
                  <a:tcPr/>
                </a:tc>
                <a:tc>
                  <a:txBody>
                    <a:bodyPr/>
                    <a:lstStyle/>
                    <a:p>
                      <a:pPr algn="ctr"/>
                      <a:r>
                        <a:rPr lang="en-GB" dirty="0"/>
                        <a:t>May 2026</a:t>
                      </a:r>
                    </a:p>
                  </a:txBody>
                  <a:tcPr/>
                </a:tc>
                <a:extLst>
                  <a:ext uri="{0D108BD9-81ED-4DB2-BD59-A6C34878D82A}">
                    <a16:rowId xmlns:a16="http://schemas.microsoft.com/office/drawing/2014/main" val="759466197"/>
                  </a:ext>
                </a:extLst>
              </a:tr>
              <a:tr h="428791">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214409117"/>
                  </a:ext>
                </a:extLst>
              </a:tr>
            </a:tbl>
          </a:graphicData>
        </a:graphic>
      </p:graphicFrame>
    </p:spTree>
    <p:extLst>
      <p:ext uri="{BB962C8B-B14F-4D97-AF65-F5344CB8AC3E}">
        <p14:creationId xmlns:p14="http://schemas.microsoft.com/office/powerpoint/2010/main" val="3086458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0AE8A5-9BB5-B635-009E-901F9CE6194E}"/>
              </a:ext>
            </a:extLst>
          </p:cNvPr>
          <p:cNvSpPr txBox="1"/>
          <p:nvPr/>
        </p:nvSpPr>
        <p:spPr>
          <a:xfrm>
            <a:off x="3268266" y="736878"/>
            <a:ext cx="6107906" cy="584775"/>
          </a:xfrm>
          <a:prstGeom prst="rect">
            <a:avLst/>
          </a:prstGeom>
          <a:noFill/>
        </p:spPr>
        <p:txBody>
          <a:bodyPr wrap="square">
            <a:spAutoFit/>
          </a:bodyPr>
          <a:lstStyle/>
          <a:p>
            <a:pPr algn="ctr"/>
            <a:r>
              <a:rPr lang="en-GB" sz="3200" u="sng" dirty="0">
                <a:latin typeface="Arial" panose="020B0604020202020204" pitchFamily="34" charset="0"/>
                <a:cs typeface="Arial" panose="020B0604020202020204" pitchFamily="34" charset="0"/>
              </a:rPr>
              <a:t>Conclusion</a:t>
            </a:r>
          </a:p>
        </p:txBody>
      </p:sp>
      <p:pic>
        <p:nvPicPr>
          <p:cNvPr id="4" name="Picture 3">
            <a:extLst>
              <a:ext uri="{FF2B5EF4-FFF2-40B4-BE49-F238E27FC236}">
                <a16:creationId xmlns:a16="http://schemas.microsoft.com/office/drawing/2014/main" id="{5A114003-B165-BFEF-AD13-9EB6F7A1E734}"/>
              </a:ext>
            </a:extLst>
          </p:cNvPr>
          <p:cNvPicPr>
            <a:picLocks noChangeAspect="1"/>
          </p:cNvPicPr>
          <p:nvPr/>
        </p:nvPicPr>
        <p:blipFill>
          <a:blip r:embed="rId2"/>
          <a:stretch>
            <a:fillRect/>
          </a:stretch>
        </p:blipFill>
        <p:spPr>
          <a:xfrm>
            <a:off x="142875" y="2148729"/>
            <a:ext cx="4877223" cy="2560542"/>
          </a:xfrm>
          <a:prstGeom prst="rect">
            <a:avLst/>
          </a:prstGeom>
        </p:spPr>
      </p:pic>
      <p:sp>
        <p:nvSpPr>
          <p:cNvPr id="6" name="TextBox 5">
            <a:extLst>
              <a:ext uri="{FF2B5EF4-FFF2-40B4-BE49-F238E27FC236}">
                <a16:creationId xmlns:a16="http://schemas.microsoft.com/office/drawing/2014/main" id="{B8E28EA6-A4E1-3CE9-2F94-9540B3F57CD3}"/>
              </a:ext>
            </a:extLst>
          </p:cNvPr>
          <p:cNvSpPr txBox="1"/>
          <p:nvPr/>
        </p:nvSpPr>
        <p:spPr>
          <a:xfrm>
            <a:off x="5339954" y="1765400"/>
            <a:ext cx="6461522" cy="341632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 conclude this presentation, I have been explaining my personal SWOT analysis, and it has helped me reflect on my current strengths and weaknesses within the Health and Social Care. </a:t>
            </a:r>
          </a:p>
          <a:p>
            <a:r>
              <a:rPr lang="en-GB" dirty="0">
                <a:latin typeface="Arial" panose="020B0604020202020204" pitchFamily="34" charset="0"/>
                <a:cs typeface="Arial" panose="020B0604020202020204" pitchFamily="34" charset="0"/>
              </a:rPr>
              <a:t>By recognising, my strengths, I can continue to build my confidence and achieve my goals. Understanding my weaknesses allows me to create strategies for improvement while identifying opportunities and threats can help me plan challenges I may face.  This presentation supports my professional and educational development and will guide me towards becoming more effective and reflective on Practitioner. </a:t>
            </a:r>
          </a:p>
        </p:txBody>
      </p:sp>
    </p:spTree>
    <p:extLst>
      <p:ext uri="{BB962C8B-B14F-4D97-AF65-F5344CB8AC3E}">
        <p14:creationId xmlns:p14="http://schemas.microsoft.com/office/powerpoint/2010/main" val="2225509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8ED1-BAAB-7416-CD4B-9E49161B35FF}"/>
              </a:ext>
            </a:extLst>
          </p:cNvPr>
          <p:cNvSpPr>
            <a:spLocks noGrp="1"/>
          </p:cNvSpPr>
          <p:nvPr>
            <p:ph type="title"/>
          </p:nvPr>
        </p:nvSpPr>
        <p:spPr/>
        <p:txBody>
          <a:bodyPr/>
          <a:lstStyle/>
          <a:p>
            <a:pPr algn="ctr"/>
            <a:r>
              <a:rPr lang="en-GB"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4417743-28C6-5404-6672-27385B07D505}"/>
              </a:ext>
            </a:extLst>
          </p:cNvPr>
          <p:cNvSpPr>
            <a:spLocks noGrp="1"/>
          </p:cNvSpPr>
          <p:nvPr>
            <p:ph idx="1"/>
          </p:nvPr>
        </p:nvSpPr>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Elena, C., Dumitru, C., Russu-</a:t>
            </a:r>
            <a:r>
              <a:rPr lang="en-GB" dirty="0" err="1">
                <a:latin typeface="Arial" panose="020B0604020202020204" pitchFamily="34" charset="0"/>
                <a:cs typeface="Arial" panose="020B0604020202020204" pitchFamily="34" charset="0"/>
              </a:rPr>
              <a:t>Deleu</a:t>
            </a:r>
            <a:r>
              <a:rPr lang="en-GB" dirty="0">
                <a:latin typeface="Arial" panose="020B0604020202020204" pitchFamily="34" charset="0"/>
                <a:cs typeface="Arial" panose="020B0604020202020204" pitchFamily="34" charset="0"/>
              </a:rPr>
              <a:t> Raisa, Victor, M. and Cebanu Serghei (2024). SWOT analysis of undergraduate and postgraduate medical training programs in occupational health. Anthropological Researches and Studies, [online] pp.236–250. Available at: https://ibn.idsi.md/vizualizare_articol/219109 [Accessed 14 Oct. 2025].</a:t>
            </a:r>
          </a:p>
          <a:p>
            <a:pPr marL="0" indent="0">
              <a:buNone/>
            </a:pPr>
            <a:r>
              <a:rPr lang="en-GB" dirty="0" err="1">
                <a:latin typeface="Arial" panose="020B0604020202020204" pitchFamily="34" charset="0"/>
                <a:cs typeface="Arial" panose="020B0604020202020204" pitchFamily="34" charset="0"/>
              </a:rPr>
              <a:t>Moudatsou</a:t>
            </a:r>
            <a:r>
              <a:rPr lang="en-GB" dirty="0">
                <a:latin typeface="Arial" panose="020B0604020202020204" pitchFamily="34" charset="0"/>
                <a:cs typeface="Arial" panose="020B0604020202020204" pitchFamily="34" charset="0"/>
              </a:rPr>
              <a:t>, M., Stavropoulou, A., </a:t>
            </a:r>
            <a:r>
              <a:rPr lang="en-GB" dirty="0" err="1">
                <a:latin typeface="Arial" panose="020B0604020202020204" pitchFamily="34" charset="0"/>
                <a:cs typeface="Arial" panose="020B0604020202020204" pitchFamily="34" charset="0"/>
              </a:rPr>
              <a:t>Philalithis</a:t>
            </a:r>
            <a:r>
              <a:rPr lang="en-GB" dirty="0">
                <a:latin typeface="Arial" panose="020B0604020202020204" pitchFamily="34" charset="0"/>
                <a:cs typeface="Arial" panose="020B0604020202020204" pitchFamily="34" charset="0"/>
              </a:rPr>
              <a:t>, A. and </a:t>
            </a:r>
            <a:r>
              <a:rPr lang="en-GB" dirty="0" err="1">
                <a:latin typeface="Arial" panose="020B0604020202020204" pitchFamily="34" charset="0"/>
                <a:cs typeface="Arial" panose="020B0604020202020204" pitchFamily="34" charset="0"/>
              </a:rPr>
              <a:t>Koukouli</a:t>
            </a:r>
            <a:r>
              <a:rPr lang="en-GB" dirty="0">
                <a:latin typeface="Arial" panose="020B0604020202020204" pitchFamily="34" charset="0"/>
                <a:cs typeface="Arial" panose="020B0604020202020204" pitchFamily="34" charset="0"/>
              </a:rPr>
              <a:t>, S. (2020). The Role of Empathy in Health and Social Care Professionals. Healthcare, 8(1), pp.1–9.</a:t>
            </a:r>
          </a:p>
          <a:p>
            <a:pPr marL="0" indent="0">
              <a:buNone/>
            </a:pPr>
            <a:r>
              <a:rPr lang="en-GB" dirty="0">
                <a:latin typeface="Arial" panose="020B0604020202020204" pitchFamily="34" charset="0"/>
                <a:cs typeface="Arial" panose="020B0604020202020204" pitchFamily="34" charset="0"/>
              </a:rPr>
              <a:t>Muhammad </a:t>
            </a:r>
            <a:r>
              <a:rPr lang="en-GB" dirty="0" err="1">
                <a:latin typeface="Arial" panose="020B0604020202020204" pitchFamily="34" charset="0"/>
                <a:cs typeface="Arial" panose="020B0604020202020204" pitchFamily="34" charset="0"/>
              </a:rPr>
              <a:t>Kristiawan</a:t>
            </a:r>
            <a:r>
              <a:rPr lang="en-GB" dirty="0">
                <a:latin typeface="Arial" panose="020B0604020202020204" pitchFamily="34" charset="0"/>
                <a:cs typeface="Arial" panose="020B0604020202020204" pitchFamily="34" charset="0"/>
              </a:rPr>
              <a:t> (2020). Swot Analysis of Teacher’s Professional Competency. [online] 20(1), pp.17–25. Available at: https://www.researchgate.net/profile/Muhammad-Kristiawan/publication/340953640_Swot_Analysis_of_Teacher.</a:t>
            </a:r>
          </a:p>
          <a:p>
            <a:pPr marL="0" indent="0">
              <a:buNone/>
            </a:pPr>
            <a:r>
              <a:rPr lang="en-GB" dirty="0" err="1">
                <a:latin typeface="Arial" panose="020B0604020202020204" pitchFamily="34" charset="0"/>
                <a:cs typeface="Arial" panose="020B0604020202020204" pitchFamily="34" charset="0"/>
              </a:rPr>
              <a:t>Tukayo</a:t>
            </a:r>
            <a:r>
              <a:rPr lang="en-GB" dirty="0">
                <a:latin typeface="Arial" panose="020B0604020202020204" pitchFamily="34" charset="0"/>
                <a:cs typeface="Arial" panose="020B0604020202020204" pitchFamily="34" charset="0"/>
              </a:rPr>
              <a:t>, I.J.H., Hardy, S., </a:t>
            </a:r>
            <a:r>
              <a:rPr lang="en-GB" dirty="0" err="1">
                <a:latin typeface="Arial" panose="020B0604020202020204" pitchFamily="34" charset="0"/>
                <a:cs typeface="Arial" panose="020B0604020202020204" pitchFamily="34" charset="0"/>
              </a:rPr>
              <a:t>Yuliyanik</a:t>
            </a:r>
            <a:r>
              <a:rPr lang="en-GB" dirty="0">
                <a:latin typeface="Arial" panose="020B0604020202020204" pitchFamily="34" charset="0"/>
                <a:cs typeface="Arial" panose="020B0604020202020204" pitchFamily="34" charset="0"/>
              </a:rPr>
              <a:t>, Fakhruddin, A., AFZAL, R. and Al-Jaidah, M.A.M. (2022). Overseas Job Opportunity among Fresh Graduate of Healthcare Workers: A SWOT Analysis. International Journal of Advanced Health Science and Technology, 2(1), pp.47–53.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73129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1321</TotalTime>
  <Words>1409</Words>
  <Application>Microsoft Office PowerPoint</Application>
  <PresentationFormat>Widescreen</PresentationFormat>
  <Paragraphs>79</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Times New Roman</vt:lpstr>
      <vt:lpstr>Gallery</vt:lpstr>
      <vt:lpstr>PowerPoint Presentation</vt:lpstr>
      <vt:lpstr>Introduction</vt:lpstr>
      <vt:lpstr>PowerPoint Presentation</vt:lpstr>
      <vt:lpstr>Personal SWOT analysis (Opportunities)</vt:lpstr>
      <vt:lpstr>PowerPoint Presentation</vt:lpstr>
      <vt:lpstr>PowerPoint Presentation</vt:lpstr>
      <vt:lpstr>Utilizing opportunities with the strengths</vt:lpstr>
      <vt:lpstr>Personal development plan (PDP)</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collettefahy.cf@gmail.com</cp:lastModifiedBy>
  <cp:revision>1</cp:revision>
  <dcterms:created xsi:type="dcterms:W3CDTF">2025-10-14T12:06:29Z</dcterms:created>
  <dcterms:modified xsi:type="dcterms:W3CDTF">2025-10-18T14:56:40Z</dcterms:modified>
</cp:coreProperties>
</file>