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"/>
              </a:rPr>
              <a:t>MODULE CODE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LCLM4004_LON</a:t>
            </a:r>
            <a:br>
              <a:rPr lang="en-GB" b="1" dirty="0"/>
            </a:br>
            <a:r>
              <a:rPr lang="en-GB" sz="3200" dirty="0">
                <a:latin typeface="A"/>
              </a:rPr>
              <a:t>STUDENT NAME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Iulian-Marian Dinu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2518291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Charles 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2BE387-FBCF-A9AB-1E95-BCEFB4C75C33}"/>
              </a:ext>
            </a:extLst>
          </p:cNvPr>
          <p:cNvSpPr txBox="1"/>
          <p:nvPr/>
        </p:nvSpPr>
        <p:spPr>
          <a:xfrm>
            <a:off x="3048000" y="2138797"/>
            <a:ext cx="6096000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Overview of Green Haven Florists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Analysis of declining in-store sales</a:t>
            </a:r>
          </a:p>
          <a:p>
            <a:pPr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Presentation Structure</a:t>
            </a:r>
          </a:p>
          <a:p>
            <a:pPr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Context of the case study</a:t>
            </a:r>
          </a:p>
          <a:p>
            <a:pPr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Key issues affecting sales</a:t>
            </a:r>
          </a:p>
          <a:p>
            <a:pPr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</a:p>
          <a:p>
            <a:pPr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  <a:p>
            <a:pPr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Fishbone (Cause &amp; Effect) diagram</a:t>
            </a:r>
          </a:p>
          <a:p>
            <a:pPr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Owners: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Liam and Priya Patel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Sells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floral arrangements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eco-friendly packaging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walk-in clients buying bouquets to corporate clients and weddings.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lnSpcReduction="10000"/>
          </a:bodyPr>
          <a:lstStyle/>
          <a:p>
            <a:r>
              <a:rPr lang="en-GB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-    Decline in-store sales </a:t>
            </a:r>
          </a:p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Why-      Online competitors, rising costs</a:t>
            </a:r>
          </a:p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-  Norwich high street</a:t>
            </a:r>
          </a:p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-   Last 12 months</a:t>
            </a:r>
          </a:p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Who-      Owner, customers, competitors </a:t>
            </a:r>
          </a:p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-     Reduce foot traffic and limited digital marketing</a:t>
            </a:r>
          </a:p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 - 30% </a:t>
            </a:r>
            <a:r>
              <a:rPr lang="en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salses</a:t>
            </a: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decline</a:t>
            </a:r>
          </a:p>
          <a:p>
            <a:endParaRPr lang="en-GB" sz="2800" b="1" dirty="0">
              <a:solidFill>
                <a:schemeClr val="tx1"/>
              </a:solidFill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Serrat (2017)</a:t>
            </a:r>
            <a:endParaRPr lang="en-GB" sz="19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Import regulation affecting flower supply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Government support for small businesses </a:t>
            </a:r>
          </a:p>
          <a:p>
            <a:r>
              <a:rPr lang="en-GB" b="1" dirty="0"/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Inflation increasing the cost of imported flowers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Raising operational cost. </a:t>
            </a:r>
          </a:p>
          <a:p>
            <a:r>
              <a:rPr lang="en-GB" b="1" dirty="0"/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Growing customers preference for online shopping and delivery services.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Increase customer </a:t>
            </a:r>
            <a:r>
              <a:rPr lang="en-GB" b="1" dirty="0" err="1">
                <a:solidFill>
                  <a:schemeClr val="tx1"/>
                </a:solidFill>
              </a:rPr>
              <a:t>interes</a:t>
            </a:r>
            <a:r>
              <a:rPr lang="en-GB" b="1" dirty="0">
                <a:solidFill>
                  <a:schemeClr val="tx1"/>
                </a:solidFill>
              </a:rPr>
              <a:t> in eco-friendly and sustainable products.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TECHNOLOGICAL</a:t>
            </a:r>
          </a:p>
          <a:p>
            <a:r>
              <a:rPr lang="en-GB" dirty="0"/>
              <a:t>Competitors using </a:t>
            </a:r>
            <a:r>
              <a:rPr lang="en-GB" b="1" dirty="0"/>
              <a:t>e-commerce platforms and modern websites</a:t>
            </a:r>
            <a:r>
              <a:rPr lang="en-GB" dirty="0"/>
              <a:t>.</a:t>
            </a:r>
          </a:p>
          <a:p>
            <a:r>
              <a:rPr lang="en-GB" dirty="0"/>
              <a:t>Increased importance of </a:t>
            </a:r>
            <a:r>
              <a:rPr lang="en-GB" b="1" dirty="0"/>
              <a:t>social media marketing (Instagram, Facebook)</a:t>
            </a:r>
            <a:r>
              <a:rPr lang="en-GB" dirty="0"/>
              <a:t> for attracting customers.</a:t>
            </a:r>
            <a:endParaRPr lang="en-GB" b="1" dirty="0"/>
          </a:p>
          <a:p>
            <a:r>
              <a:rPr lang="en-GB" b="1" dirty="0"/>
              <a:t>LEGAL</a:t>
            </a:r>
          </a:p>
          <a:p>
            <a:r>
              <a:rPr lang="en-GB" dirty="0"/>
              <a:t>UK business regulations affecting retail operations.</a:t>
            </a:r>
          </a:p>
          <a:p>
            <a:r>
              <a:rPr lang="en-GB" dirty="0"/>
              <a:t>Employment laws and consumer protection regulations</a:t>
            </a:r>
            <a:r>
              <a:rPr lang="en-GB" b="1" dirty="0"/>
              <a:t>  </a:t>
            </a:r>
          </a:p>
          <a:p>
            <a:r>
              <a:rPr lang="en-GB" b="1" dirty="0"/>
              <a:t>ENVIRONMENTAL </a:t>
            </a:r>
          </a:p>
          <a:p>
            <a:r>
              <a:rPr lang="en-GB" dirty="0"/>
              <a:t>Demand for </a:t>
            </a:r>
            <a:r>
              <a:rPr lang="en-GB" b="1" dirty="0"/>
              <a:t>sustainable and biodegradable packaging</a:t>
            </a:r>
            <a:r>
              <a:rPr lang="en-GB" dirty="0"/>
              <a:t>.</a:t>
            </a:r>
          </a:p>
          <a:p>
            <a:r>
              <a:rPr lang="en-GB" dirty="0"/>
              <a:t>Environmental impact of importing flowers from overseas.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E480B9-8E7F-4815-F838-101F0758626E}"/>
              </a:ext>
            </a:extLst>
          </p:cNvPr>
          <p:cNvSpPr txBox="1"/>
          <p:nvPr/>
        </p:nvSpPr>
        <p:spPr>
          <a:xfrm>
            <a:off x="2074606" y="6194456"/>
            <a:ext cx="2481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Johnson et al. (2020)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61393FD-D84E-0F0F-4FDA-A213A9073F03}"/>
              </a:ext>
            </a:extLst>
          </p:cNvPr>
          <p:cNvSpPr/>
          <p:nvPr/>
        </p:nvSpPr>
        <p:spPr>
          <a:xfrm>
            <a:off x="1831523" y="3106007"/>
            <a:ext cx="8051561" cy="74196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E72AA9-3236-C6D0-6B8C-A55428151801}"/>
              </a:ext>
            </a:extLst>
          </p:cNvPr>
          <p:cNvSpPr txBox="1"/>
          <p:nvPr/>
        </p:nvSpPr>
        <p:spPr>
          <a:xfrm>
            <a:off x="10137058" y="2979174"/>
            <a:ext cx="11897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Declining In-Store Sales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5DEDA30-BF34-8CBB-17A5-3D3A3A986554}"/>
              </a:ext>
            </a:extLst>
          </p:cNvPr>
          <p:cNvCxnSpPr/>
          <p:nvPr/>
        </p:nvCxnSpPr>
        <p:spPr>
          <a:xfrm flipH="1" flipV="1">
            <a:off x="2223849" y="1675572"/>
            <a:ext cx="1415846" cy="1524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E27F795F-0982-465A-2CED-FE94EE658E3A}"/>
              </a:ext>
            </a:extLst>
          </p:cNvPr>
          <p:cNvSpPr/>
          <p:nvPr/>
        </p:nvSpPr>
        <p:spPr>
          <a:xfrm>
            <a:off x="876829" y="1276432"/>
            <a:ext cx="1347019" cy="4212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Manpower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D52D820-FCCD-0BD2-28CC-FF90562936D3}"/>
              </a:ext>
            </a:extLst>
          </p:cNvPr>
          <p:cNvCxnSpPr/>
          <p:nvPr/>
        </p:nvCxnSpPr>
        <p:spPr>
          <a:xfrm flipH="1">
            <a:off x="1284868" y="2622335"/>
            <a:ext cx="18779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B8A0E5C-E595-2C1D-3BF8-937661AADD50}"/>
              </a:ext>
            </a:extLst>
          </p:cNvPr>
          <p:cNvCxnSpPr/>
          <p:nvPr/>
        </p:nvCxnSpPr>
        <p:spPr>
          <a:xfrm flipH="1" flipV="1">
            <a:off x="6919187" y="1731688"/>
            <a:ext cx="1415846" cy="1524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1B8E7C9E-BC00-BAC8-E9F3-828E95BF3AFF}"/>
              </a:ext>
            </a:extLst>
          </p:cNvPr>
          <p:cNvSpPr/>
          <p:nvPr/>
        </p:nvSpPr>
        <p:spPr>
          <a:xfrm>
            <a:off x="5609738" y="1345049"/>
            <a:ext cx="1347019" cy="4212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Methods 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26DD9ED-CF63-5FE4-B8D8-6719462E7B26}"/>
              </a:ext>
            </a:extLst>
          </p:cNvPr>
          <p:cNvCxnSpPr>
            <a:cxnSpLocks/>
          </p:cNvCxnSpPr>
          <p:nvPr/>
        </p:nvCxnSpPr>
        <p:spPr>
          <a:xfrm flipH="1">
            <a:off x="5609738" y="2258542"/>
            <a:ext cx="17501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D38A1E7-50C7-2D11-0AB6-6FA9104839F6}"/>
              </a:ext>
            </a:extLst>
          </p:cNvPr>
          <p:cNvCxnSpPr/>
          <p:nvPr/>
        </p:nvCxnSpPr>
        <p:spPr>
          <a:xfrm flipH="1">
            <a:off x="5857304" y="2622335"/>
            <a:ext cx="18779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58D7A94C-EEFB-9595-2046-141A45FD1A61}"/>
              </a:ext>
            </a:extLst>
          </p:cNvPr>
          <p:cNvCxnSpPr/>
          <p:nvPr/>
        </p:nvCxnSpPr>
        <p:spPr>
          <a:xfrm flipH="1">
            <a:off x="5928851" y="2979174"/>
            <a:ext cx="21729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27B126E6-DA2A-E59E-BB46-A08BB7AECD98}"/>
              </a:ext>
            </a:extLst>
          </p:cNvPr>
          <p:cNvCxnSpPr/>
          <p:nvPr/>
        </p:nvCxnSpPr>
        <p:spPr>
          <a:xfrm flipH="1">
            <a:off x="2223849" y="3914484"/>
            <a:ext cx="1415846" cy="17108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4F93423-D7A8-9E2D-C2E6-6A59DF1C96D1}"/>
              </a:ext>
            </a:extLst>
          </p:cNvPr>
          <p:cNvCxnSpPr/>
          <p:nvPr/>
        </p:nvCxnSpPr>
        <p:spPr>
          <a:xfrm flipH="1">
            <a:off x="6656439" y="3827616"/>
            <a:ext cx="1678594" cy="18386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945B195A-BE19-AC05-4FE4-E9EE47E6EE3D}"/>
              </a:ext>
            </a:extLst>
          </p:cNvPr>
          <p:cNvCxnSpPr/>
          <p:nvPr/>
        </p:nvCxnSpPr>
        <p:spPr>
          <a:xfrm flipH="1">
            <a:off x="1587909" y="4188542"/>
            <a:ext cx="17469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BD414542-2F49-22CC-2AC7-266A48D38E6C}"/>
              </a:ext>
            </a:extLst>
          </p:cNvPr>
          <p:cNvCxnSpPr/>
          <p:nvPr/>
        </p:nvCxnSpPr>
        <p:spPr>
          <a:xfrm flipH="1">
            <a:off x="1416904" y="4778477"/>
            <a:ext cx="14049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309D21C5-E34B-0472-5BDF-225E618A9248}"/>
              </a:ext>
            </a:extLst>
          </p:cNvPr>
          <p:cNvCxnSpPr/>
          <p:nvPr/>
        </p:nvCxnSpPr>
        <p:spPr>
          <a:xfrm flipH="1">
            <a:off x="914400" y="5368413"/>
            <a:ext cx="13470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D7891844-0B35-C2BC-0A73-4273EDCB8FFB}"/>
              </a:ext>
            </a:extLst>
          </p:cNvPr>
          <p:cNvCxnSpPr/>
          <p:nvPr/>
        </p:nvCxnSpPr>
        <p:spPr>
          <a:xfrm flipH="1">
            <a:off x="6184490" y="4188542"/>
            <a:ext cx="16616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0E08956E-A74B-6C7F-D5E2-E38BCF547348}"/>
              </a:ext>
            </a:extLst>
          </p:cNvPr>
          <p:cNvCxnSpPr/>
          <p:nvPr/>
        </p:nvCxnSpPr>
        <p:spPr>
          <a:xfrm flipH="1">
            <a:off x="5386716" y="5455014"/>
            <a:ext cx="1418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94F4A6A3-A996-8200-BF40-F73A05E58E82}"/>
              </a:ext>
            </a:extLst>
          </p:cNvPr>
          <p:cNvCxnSpPr/>
          <p:nvPr/>
        </p:nvCxnSpPr>
        <p:spPr>
          <a:xfrm flipH="1">
            <a:off x="5447071" y="5625297"/>
            <a:ext cx="12093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CEC18AEE-E6B2-18FF-06B9-979C7E32B072}"/>
              </a:ext>
            </a:extLst>
          </p:cNvPr>
          <p:cNvCxnSpPr/>
          <p:nvPr/>
        </p:nvCxnSpPr>
        <p:spPr>
          <a:xfrm flipH="1" flipV="1">
            <a:off x="2223849" y="1675572"/>
            <a:ext cx="1415846" cy="1524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ACE15550-2CE4-AED3-7AA2-E6D9DBA2B541}"/>
              </a:ext>
            </a:extLst>
          </p:cNvPr>
          <p:cNvSpPr/>
          <p:nvPr/>
        </p:nvSpPr>
        <p:spPr>
          <a:xfrm>
            <a:off x="895615" y="5596656"/>
            <a:ext cx="1347019" cy="4212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Machines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6D2A2223-11F3-9CB0-EE25-233F967DCDE1}"/>
              </a:ext>
            </a:extLst>
          </p:cNvPr>
          <p:cNvCxnSpPr/>
          <p:nvPr/>
        </p:nvCxnSpPr>
        <p:spPr>
          <a:xfrm flipH="1">
            <a:off x="1522421" y="2979174"/>
            <a:ext cx="18779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B20CA9D0-C7E5-0DF0-9EF3-137D6EC5AA41}"/>
              </a:ext>
            </a:extLst>
          </p:cNvPr>
          <p:cNvCxnSpPr/>
          <p:nvPr/>
        </p:nvCxnSpPr>
        <p:spPr>
          <a:xfrm flipH="1" flipV="1">
            <a:off x="2376249" y="1827972"/>
            <a:ext cx="1415846" cy="1524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0" name="Rectangle 69">
            <a:extLst>
              <a:ext uri="{FF2B5EF4-FFF2-40B4-BE49-F238E27FC236}">
                <a16:creationId xmlns:a16="http://schemas.microsoft.com/office/drawing/2014/main" id="{F55D055E-D031-CF40-755D-779E303210C1}"/>
              </a:ext>
            </a:extLst>
          </p:cNvPr>
          <p:cNvSpPr/>
          <p:nvPr/>
        </p:nvSpPr>
        <p:spPr>
          <a:xfrm>
            <a:off x="5378246" y="5640107"/>
            <a:ext cx="1347019" cy="4212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Materials 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1F03CF5F-0D05-9136-404D-981B3036E258}"/>
              </a:ext>
            </a:extLst>
          </p:cNvPr>
          <p:cNvCxnSpPr>
            <a:cxnSpLocks/>
          </p:cNvCxnSpPr>
          <p:nvPr/>
        </p:nvCxnSpPr>
        <p:spPr>
          <a:xfrm flipH="1">
            <a:off x="1033266" y="2273291"/>
            <a:ext cx="17501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id="{1559D24C-EE9A-E972-FE87-F90A04185AD0}"/>
              </a:ext>
            </a:extLst>
          </p:cNvPr>
          <p:cNvSpPr txBox="1"/>
          <p:nvPr/>
        </p:nvSpPr>
        <p:spPr>
          <a:xfrm>
            <a:off x="1100427" y="1791695"/>
            <a:ext cx="102325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Limited digital marketing skills</a:t>
            </a:r>
          </a:p>
          <a:p>
            <a:endParaRPr lang="en-GB" dirty="0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988A313-8EF4-F644-C58A-84037CAB9242}"/>
              </a:ext>
            </a:extLst>
          </p:cNvPr>
          <p:cNvSpPr txBox="1"/>
          <p:nvPr/>
        </p:nvSpPr>
        <p:spPr>
          <a:xfrm>
            <a:off x="1114165" y="2295584"/>
            <a:ext cx="15338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/>
              <a:t>Limited staff training in e-commerce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4771A85-C57F-1A99-0127-05E8941F06D0}"/>
              </a:ext>
            </a:extLst>
          </p:cNvPr>
          <p:cNvSpPr txBox="1"/>
          <p:nvPr/>
        </p:nvSpPr>
        <p:spPr>
          <a:xfrm>
            <a:off x="1147653" y="2651475"/>
            <a:ext cx="1720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Reliance on word-of-mouth marketing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E1820316-EDB4-0258-58F4-2AD14507C38F}"/>
              </a:ext>
            </a:extLst>
          </p:cNvPr>
          <p:cNvSpPr txBox="1"/>
          <p:nvPr/>
        </p:nvSpPr>
        <p:spPr>
          <a:xfrm>
            <a:off x="5695598" y="2660436"/>
            <a:ext cx="1347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Traditional retail model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7FAD0BA7-C674-F1AE-A67C-4783F37011E2}"/>
              </a:ext>
            </a:extLst>
          </p:cNvPr>
          <p:cNvSpPr txBox="1"/>
          <p:nvPr/>
        </p:nvSpPr>
        <p:spPr>
          <a:xfrm>
            <a:off x="5695598" y="2290945"/>
            <a:ext cx="1281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No subscription services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E0380CEA-0913-A50B-0C22-EA730DF6500A}"/>
              </a:ext>
            </a:extLst>
          </p:cNvPr>
          <p:cNvSpPr txBox="1"/>
          <p:nvPr/>
        </p:nvSpPr>
        <p:spPr>
          <a:xfrm>
            <a:off x="5539514" y="1875258"/>
            <a:ext cx="1256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Limited delivery options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6F003AAD-A297-D2D4-7B7C-23316B338B5B}"/>
              </a:ext>
            </a:extLst>
          </p:cNvPr>
          <p:cNvSpPr txBox="1"/>
          <p:nvPr/>
        </p:nvSpPr>
        <p:spPr>
          <a:xfrm>
            <a:off x="1181280" y="5011490"/>
            <a:ext cx="981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Outdated website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EB9B88DA-ED88-5F2F-D26D-1FB92C50CA38}"/>
              </a:ext>
            </a:extLst>
          </p:cNvPr>
          <p:cNvSpPr txBox="1"/>
          <p:nvPr/>
        </p:nvSpPr>
        <p:spPr>
          <a:xfrm>
            <a:off x="1587909" y="4305590"/>
            <a:ext cx="1201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Weak social media presence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232BA2E3-14CE-8CD6-8061-AB2687BF53C9}"/>
              </a:ext>
            </a:extLst>
          </p:cNvPr>
          <p:cNvSpPr txBox="1"/>
          <p:nvPr/>
        </p:nvSpPr>
        <p:spPr>
          <a:xfrm>
            <a:off x="1668326" y="3787652"/>
            <a:ext cx="1415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Lack of online ordering optimisation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20FF38FA-105D-6617-5282-A0C8937E5785}"/>
              </a:ext>
            </a:extLst>
          </p:cNvPr>
          <p:cNvSpPr txBox="1"/>
          <p:nvPr/>
        </p:nvSpPr>
        <p:spPr>
          <a:xfrm>
            <a:off x="5378246" y="5085682"/>
            <a:ext cx="1347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Rising flower import costs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9D1CDBEB-CA72-ABD4-5FBD-F96AA719EB19}"/>
              </a:ext>
            </a:extLst>
          </p:cNvPr>
          <p:cNvSpPr txBox="1"/>
          <p:nvPr/>
        </p:nvSpPr>
        <p:spPr>
          <a:xfrm>
            <a:off x="5586612" y="4340738"/>
            <a:ext cx="109041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Expensive sustainable packaging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1802E8FC-E4CC-AFBB-3643-C19E7536E855}"/>
              </a:ext>
            </a:extLst>
          </p:cNvPr>
          <p:cNvSpPr txBox="1"/>
          <p:nvPr/>
        </p:nvSpPr>
        <p:spPr>
          <a:xfrm>
            <a:off x="5668918" y="3811989"/>
            <a:ext cx="1010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/>
              <a:t>Supply chain disruptions</a:t>
            </a:r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BC51728-53C2-4210-2A2E-CF4BC9B30757}"/>
              </a:ext>
            </a:extLst>
          </p:cNvPr>
          <p:cNvCxnSpPr/>
          <p:nvPr/>
        </p:nvCxnSpPr>
        <p:spPr>
          <a:xfrm flipH="1">
            <a:off x="5771535" y="4848569"/>
            <a:ext cx="15883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id="{533CBB07-04FF-1A5C-28D7-704030CEC8FF}"/>
              </a:ext>
            </a:extLst>
          </p:cNvPr>
          <p:cNvSpPr txBox="1"/>
          <p:nvPr/>
        </p:nvSpPr>
        <p:spPr>
          <a:xfrm>
            <a:off x="2162746" y="6479458"/>
            <a:ext cx="2310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Ishikawa (1985)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b="1" dirty="0"/>
              <a:t>Key Findings</a:t>
            </a:r>
            <a:endParaRPr lang="en-GB" dirty="0"/>
          </a:p>
          <a:p>
            <a:r>
              <a:rPr lang="en-GB" dirty="0"/>
              <a:t>30% decline in in-store sales due to multiple internal and external factors</a:t>
            </a:r>
          </a:p>
          <a:p>
            <a:r>
              <a:rPr lang="en-GB" dirty="0"/>
              <a:t>Increasing competition from online retailers and local businesses</a:t>
            </a:r>
          </a:p>
          <a:p>
            <a:r>
              <a:rPr lang="en-GB" dirty="0"/>
              <a:t>Weak digital presence limits customer reach</a:t>
            </a:r>
          </a:p>
          <a:p>
            <a:r>
              <a:rPr lang="en-GB" dirty="0"/>
              <a:t>Rising supply costs affect profitability</a:t>
            </a:r>
          </a:p>
          <a:p>
            <a:r>
              <a:rPr lang="en-GB" dirty="0"/>
              <a:t>Changing consumer behaviour toward convenience and delivery services</a:t>
            </a:r>
          </a:p>
          <a:p>
            <a:r>
              <a:rPr lang="en-GB" dirty="0"/>
              <a:t>Need for digital transformation and improved marketing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r>
              <a:rPr lang="en-GB" dirty="0"/>
              <a:t>Ishikawa, K. (1985) </a:t>
            </a:r>
            <a:r>
              <a:rPr lang="en-GB" i="1" dirty="0"/>
              <a:t>What is Total Quality Control</a:t>
            </a:r>
            <a:r>
              <a:rPr lang="en-GB" dirty="0"/>
              <a:t> Englewood Cliffs: Prentice Hall.</a:t>
            </a:r>
          </a:p>
          <a:p>
            <a:r>
              <a:rPr lang="en-GB" dirty="0"/>
              <a:t>Johnson, G., Scholes, K. and Whittington, R. (2020) </a:t>
            </a:r>
            <a:r>
              <a:rPr lang="en-GB" i="1" dirty="0"/>
              <a:t>Exploring Corporate Strategy</a:t>
            </a:r>
            <a:r>
              <a:rPr lang="en-GB" dirty="0"/>
              <a:t>. 12th ed. Pearson.</a:t>
            </a:r>
          </a:p>
          <a:p>
            <a:r>
              <a:rPr lang="en-GB" dirty="0"/>
              <a:t>Kotler, P. and Keller, K. (2021) </a:t>
            </a:r>
            <a:r>
              <a:rPr lang="en-GB" i="1" dirty="0"/>
              <a:t>Marketing Management</a:t>
            </a:r>
            <a:r>
              <a:rPr lang="en-GB" dirty="0"/>
              <a:t>. 16th ed. Pearson.</a:t>
            </a:r>
          </a:p>
          <a:p>
            <a:r>
              <a:rPr lang="en-GB" dirty="0"/>
              <a:t>Porter, M. (2008) </a:t>
            </a:r>
            <a:r>
              <a:rPr lang="en-GB" i="1" dirty="0"/>
              <a:t>The Five Competitive Forces that Shape Strategy</a:t>
            </a:r>
            <a:r>
              <a:rPr lang="en-GB" dirty="0"/>
              <a:t>. Harvard Business Review.</a:t>
            </a:r>
          </a:p>
          <a:p>
            <a:r>
              <a:rPr lang="en-GB" dirty="0"/>
              <a:t>Serrat, O. (2017) </a:t>
            </a:r>
            <a:r>
              <a:rPr lang="en-GB" i="1" dirty="0"/>
              <a:t>Knowledge Solutions: Tools, Methods and Approaches</a:t>
            </a:r>
            <a:r>
              <a:rPr lang="en-GB" dirty="0"/>
              <a:t>. Springer.</a:t>
            </a: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1247</TotalTime>
  <Words>512</Words>
  <Application>Microsoft Office PowerPoint</Application>
  <PresentationFormat>Widescreen</PresentationFormat>
  <Paragraphs>104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 Problem Solving and Decision Making MODULE CODE LCLM4004_LON STUDENT NAME Iulian-Marian Dinu STUDENT ID 2518291 LECTURER Charles Obinwa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Iulian Dinu</cp:lastModifiedBy>
  <cp:revision>90</cp:revision>
  <dcterms:created xsi:type="dcterms:W3CDTF">2024-10-08T15:58:04Z</dcterms:created>
  <dcterms:modified xsi:type="dcterms:W3CDTF">2026-03-16T08:10:41Z</dcterms:modified>
</cp:coreProperties>
</file>