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  <p:sldId id="270" r:id="rId10"/>
    <p:sldId id="271" r:id="rId11"/>
    <p:sldId id="264" r:id="rId12"/>
    <p:sldId id="268" r:id="rId13"/>
    <p:sldId id="269" r:id="rId14"/>
    <p:sldId id="265" r:id="rId15"/>
    <p:sldId id="266" r:id="rId16"/>
    <p:sldId id="267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4E5913-DA13-40B5-9F50-5C484311A22A}" v="17" dt="2025-09-25T21:55:49.1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8" d="100"/>
          <a:sy n="68" d="100"/>
        </p:scale>
        <p:origin x="60" y="6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Research Principles &amp; Philosophy (LCDB7007)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Lecture 1: Introduction to Research Principles &amp; Philosophy</a:t>
            </a:r>
          </a:p>
          <a:p>
            <a:r>
              <a:t>Lecturer name / Date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35502"/>
            <a:ext cx="9144000" cy="5725550"/>
          </a:xfrm>
        </p:spPr>
        <p:txBody>
          <a:bodyPr/>
          <a:lstStyle/>
          <a:p>
            <a:endParaRPr dirty="0"/>
          </a:p>
          <a:p>
            <a:r>
              <a:rPr dirty="0"/>
              <a:t>Aim: To understand the philosophical framework underpinning research methods in business &amp; management</a:t>
            </a:r>
          </a:p>
          <a:p>
            <a:r>
              <a:rPr dirty="0"/>
              <a:t>Credits: 30</a:t>
            </a:r>
          </a:p>
          <a:p>
            <a:r>
              <a:rPr dirty="0"/>
              <a:t>Assessment: 7,500-word report (100%)</a:t>
            </a:r>
          </a:p>
          <a:p>
            <a:r>
              <a:rPr dirty="0"/>
              <a:t>Format: 10 lectures + independent study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dirty="0"/>
              <a:t>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970672"/>
            <a:ext cx="9143999" cy="5507500"/>
          </a:xfrm>
        </p:spPr>
        <p:txBody>
          <a:bodyPr>
            <a:normAutofit/>
          </a:bodyPr>
          <a:lstStyle/>
          <a:p>
            <a:endParaRPr dirty="0"/>
          </a:p>
          <a:p>
            <a:r>
              <a:rPr dirty="0"/>
              <a:t>Enable critical understanding of philosophical frameworks</a:t>
            </a:r>
          </a:p>
          <a:p>
            <a:r>
              <a:rPr dirty="0"/>
              <a:t>Develop advanced knowledge of research design and methods</a:t>
            </a:r>
          </a:p>
          <a:p>
            <a:r>
              <a:rPr dirty="0"/>
              <a:t>Critically </a:t>
            </a:r>
            <a:r>
              <a:rPr dirty="0" err="1"/>
              <a:t>analyse</a:t>
            </a:r>
            <a:r>
              <a:rPr dirty="0"/>
              <a:t> assumptions underpinning research</a:t>
            </a:r>
          </a:p>
          <a:p>
            <a:r>
              <a:rPr dirty="0"/>
              <a:t>Design a research project aligned with philosophy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6270" y="3835"/>
            <a:ext cx="9200270" cy="1143000"/>
          </a:xfrm>
        </p:spPr>
        <p:txBody>
          <a:bodyPr/>
          <a:lstStyle/>
          <a:p>
            <a:r>
              <a:rPr dirty="0"/>
              <a:t>Why Philosophy in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3466"/>
            <a:ext cx="9144000" cy="5064368"/>
          </a:xfrm>
        </p:spPr>
        <p:txBody>
          <a:bodyPr>
            <a:normAutofit/>
          </a:bodyPr>
          <a:lstStyle/>
          <a:p>
            <a:r>
              <a:rPr dirty="0"/>
              <a:t>Philosophy shapes *what* we study and *how* we study it</a:t>
            </a:r>
          </a:p>
          <a:p>
            <a:r>
              <a:rPr dirty="0"/>
              <a:t>Provides assumptions about reality (ontology) and knowledge (epistemology)</a:t>
            </a:r>
          </a:p>
          <a:p>
            <a:r>
              <a:rPr dirty="0"/>
              <a:t>Informs methodological choices (qualitative, quantitative, mixed)</a:t>
            </a:r>
          </a:p>
          <a:p>
            <a:r>
              <a:rPr dirty="0"/>
              <a:t>Ensures coherence between questions, methods, and analysis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1420"/>
            <a:ext cx="9144000" cy="1143000"/>
          </a:xfrm>
        </p:spPr>
        <p:txBody>
          <a:bodyPr/>
          <a:lstStyle/>
          <a:p>
            <a:r>
              <a:rPr dirty="0"/>
              <a:t>The Doctoral Research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012874"/>
            <a:ext cx="9143999" cy="5465298"/>
          </a:xfrm>
        </p:spPr>
        <p:txBody>
          <a:bodyPr/>
          <a:lstStyle/>
          <a:p>
            <a:endParaRPr dirty="0"/>
          </a:p>
          <a:p>
            <a:r>
              <a:rPr dirty="0"/>
              <a:t>Doctoral research vs. practitioner research</a:t>
            </a:r>
          </a:p>
          <a:p>
            <a:r>
              <a:rPr dirty="0"/>
              <a:t>Contribution to knowledge vs. contribution to practice</a:t>
            </a:r>
          </a:p>
          <a:p>
            <a:r>
              <a:rPr dirty="0"/>
              <a:t>Importance of positioning research in a philosophical framework</a:t>
            </a:r>
          </a:p>
          <a:p>
            <a:r>
              <a:rPr dirty="0"/>
              <a:t>Criticality and reflexivity at DBA/PhD level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18"/>
            <a:ext cx="9144000" cy="1143000"/>
          </a:xfrm>
        </p:spPr>
        <p:txBody>
          <a:bodyPr/>
          <a:lstStyle/>
          <a:p>
            <a:r>
              <a:rPr dirty="0"/>
              <a:t>The Role of Paradigms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143318"/>
            <a:ext cx="9143999" cy="5391125"/>
          </a:xfrm>
        </p:spPr>
        <p:txBody>
          <a:bodyPr>
            <a:normAutofit/>
          </a:bodyPr>
          <a:lstStyle/>
          <a:p>
            <a:endParaRPr dirty="0"/>
          </a:p>
          <a:p>
            <a:r>
              <a:rPr dirty="0"/>
              <a:t>Paradigm = worldview/framework of beliefs</a:t>
            </a:r>
          </a:p>
          <a:p>
            <a:r>
              <a:rPr dirty="0"/>
              <a:t>Common paradigms:</a:t>
            </a:r>
          </a:p>
          <a:p>
            <a:r>
              <a:rPr dirty="0"/>
              <a:t>• Positivism</a:t>
            </a:r>
          </a:p>
          <a:p>
            <a:r>
              <a:rPr dirty="0"/>
              <a:t>• Interpretivism</a:t>
            </a:r>
          </a:p>
          <a:p>
            <a:r>
              <a:rPr dirty="0"/>
              <a:t>• Critical Realism</a:t>
            </a:r>
          </a:p>
          <a:p>
            <a:r>
              <a:rPr dirty="0"/>
              <a:t>• Pragmatism</a:t>
            </a:r>
          </a:p>
          <a:p>
            <a:r>
              <a:rPr dirty="0"/>
              <a:t>Each has implications for design and methods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dirty="0"/>
              <a:t>Structure of the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322364"/>
            <a:ext cx="9143999" cy="5148774"/>
          </a:xfrm>
        </p:spPr>
        <p:txBody>
          <a:bodyPr>
            <a:normAutofit/>
          </a:bodyPr>
          <a:lstStyle/>
          <a:p>
            <a:r>
              <a:rPr dirty="0"/>
              <a:t>Weeks 1–5: Philosophical underpinnings (ontology, epistemology, axiology, teleology)</a:t>
            </a:r>
          </a:p>
          <a:p>
            <a:r>
              <a:rPr dirty="0"/>
              <a:t>Weeks 6–8: Research methods (qualitative, quantitative, mixed)</a:t>
            </a:r>
          </a:p>
          <a:p>
            <a:r>
              <a:rPr dirty="0"/>
              <a:t>Week 9: Research design in business/management</a:t>
            </a:r>
          </a:p>
          <a:p>
            <a:r>
              <a:rPr dirty="0"/>
              <a:t>Week 10: Contemporary debates &amp; applications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86265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Learning Outcomes (LOs)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801858"/>
            <a:ext cx="9143999" cy="605614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LO1.</a:t>
            </a:r>
            <a:r>
              <a:rPr lang="en-GB" dirty="0"/>
              <a:t> Develop a comprehensive understanding of research design and methods in business, administration and management studies; as well as developing an advanced and critical understanding of the current literature.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b="1" dirty="0"/>
              <a:t>LO2.</a:t>
            </a:r>
            <a:r>
              <a:rPr lang="en-GB" dirty="0"/>
              <a:t> Critically assess the philosophical presumptions that underpin research into business, administration and management studies and identify the philosophical and epistemological presumptions that underpin how DBA candidates approach their research project.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b="1" dirty="0"/>
              <a:t>LO3.</a:t>
            </a:r>
            <a:r>
              <a:rPr lang="en-GB" dirty="0"/>
              <a:t> Design a research project with clear and specific research objectives and questions to critically examine contemporary business and management challenges and locate this in a specific philosophical or epistemological framework.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b="1" dirty="0"/>
              <a:t>LO4.</a:t>
            </a:r>
            <a:r>
              <a:rPr lang="en-GB" dirty="0"/>
              <a:t> Develop a systematic and advanced philosophical understanding of the approaches used in research as well as the debates at the forefront of the discipline.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50B0B-68CA-DBCF-ED4B-FFB58EDDE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352"/>
            <a:ext cx="9144000" cy="724485"/>
          </a:xfrm>
        </p:spPr>
        <p:txBody>
          <a:bodyPr>
            <a:normAutofit fontScale="90000"/>
          </a:bodyPr>
          <a:lstStyle/>
          <a:p>
            <a:r>
              <a:rPr lang="en-GB" dirty="0"/>
              <a:t>Mapped 10-Lecture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E2059-F384-41CA-0877-130EB0143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01858"/>
            <a:ext cx="9144000" cy="5992837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Lecture 1: Introduction to Research Principles &amp; Philosophy</a:t>
            </a:r>
          </a:p>
          <a:p>
            <a:pPr lvl="1"/>
            <a:r>
              <a:rPr lang="en-GB" dirty="0"/>
              <a:t>Module aims, assessment expectations, doctoral research context.</a:t>
            </a:r>
          </a:p>
          <a:p>
            <a:pPr lvl="1"/>
            <a:r>
              <a:rPr lang="en-GB" b="1" dirty="0"/>
              <a:t>Mapped LOs:</a:t>
            </a:r>
            <a:r>
              <a:rPr lang="en-GB" dirty="0"/>
              <a:t> LO1 (overview of research design principles), LO2 (role of philosophy).</a:t>
            </a:r>
          </a:p>
          <a:p>
            <a:r>
              <a:rPr lang="en-GB" b="1" dirty="0"/>
              <a:t>Lecture 2: Philosophical Foundations of Research</a:t>
            </a:r>
          </a:p>
          <a:p>
            <a:pPr lvl="1"/>
            <a:r>
              <a:rPr lang="en-GB" dirty="0"/>
              <a:t>Paradigms: positivism, interpretivism, pragmatism, critical realism.</a:t>
            </a:r>
          </a:p>
          <a:p>
            <a:pPr lvl="1"/>
            <a:r>
              <a:rPr lang="en-GB" dirty="0"/>
              <a:t>Implications for business and management studies.</a:t>
            </a:r>
          </a:p>
          <a:p>
            <a:pPr lvl="1"/>
            <a:r>
              <a:rPr lang="en-GB" b="1" dirty="0"/>
              <a:t>Mapped LOs:</a:t>
            </a:r>
            <a:r>
              <a:rPr lang="en-GB" dirty="0"/>
              <a:t> LO2, LO4.</a:t>
            </a:r>
          </a:p>
          <a:p>
            <a:r>
              <a:rPr lang="en-GB" b="1" dirty="0"/>
              <a:t>Lecture 3: Ontology</a:t>
            </a:r>
          </a:p>
          <a:p>
            <a:pPr lvl="1"/>
            <a:r>
              <a:rPr lang="en-GB" dirty="0"/>
              <a:t>Objectivism vs. constructivism; implications for research design.</a:t>
            </a:r>
          </a:p>
          <a:p>
            <a:pPr lvl="1"/>
            <a:r>
              <a:rPr lang="en-GB" dirty="0"/>
              <a:t>Case examples in management research.</a:t>
            </a:r>
          </a:p>
          <a:p>
            <a:pPr lvl="1"/>
            <a:r>
              <a:rPr lang="en-GB" b="1" dirty="0"/>
              <a:t>Mapped LOs:</a:t>
            </a:r>
            <a:r>
              <a:rPr lang="en-GB" dirty="0"/>
              <a:t> LO2, LO4.</a:t>
            </a:r>
          </a:p>
          <a:p>
            <a:r>
              <a:rPr lang="en-GB" b="1" dirty="0"/>
              <a:t>Lecture 4: Epistemology</a:t>
            </a:r>
          </a:p>
          <a:p>
            <a:pPr lvl="1"/>
            <a:r>
              <a:rPr lang="en-GB" dirty="0"/>
              <a:t>Nature of knowledge; deductive vs. inductive reasoning.</a:t>
            </a:r>
          </a:p>
          <a:p>
            <a:pPr lvl="1"/>
            <a:r>
              <a:rPr lang="en-GB" dirty="0"/>
              <a:t>Validity of knowledge claims in management research.</a:t>
            </a:r>
          </a:p>
          <a:p>
            <a:pPr lvl="1"/>
            <a:r>
              <a:rPr lang="en-GB" b="1" dirty="0"/>
              <a:t>Mapped LOs:</a:t>
            </a:r>
            <a:r>
              <a:rPr lang="en-GB" dirty="0"/>
              <a:t> LO2, LO4.</a:t>
            </a:r>
          </a:p>
          <a:p>
            <a:r>
              <a:rPr lang="en-GB" b="1" dirty="0"/>
              <a:t>Lecture 5: Axiology &amp; Teleology</a:t>
            </a:r>
          </a:p>
          <a:p>
            <a:pPr lvl="1"/>
            <a:r>
              <a:rPr lang="en-GB" dirty="0"/>
              <a:t>Researcher values and ethics (axiology).</a:t>
            </a:r>
          </a:p>
          <a:p>
            <a:pPr lvl="1"/>
            <a:r>
              <a:rPr lang="en-GB" dirty="0"/>
              <a:t>Purpose-driven inquiry and research impact (teleology).</a:t>
            </a:r>
          </a:p>
          <a:p>
            <a:pPr lvl="1"/>
            <a:r>
              <a:rPr lang="en-GB" dirty="0"/>
              <a:t>Alignment with doctoral research.</a:t>
            </a:r>
          </a:p>
          <a:p>
            <a:pPr lvl="1"/>
            <a:r>
              <a:rPr lang="en-GB" b="1" dirty="0"/>
              <a:t>Mapped LOs:</a:t>
            </a:r>
            <a:r>
              <a:rPr lang="en-GB" dirty="0"/>
              <a:t> LO2, LO3, LO4.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739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71282B-FB45-66B4-E0AA-443DA134F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F0CFF-7847-43A6-13E6-1A9EF7FA4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352"/>
            <a:ext cx="9144000" cy="724485"/>
          </a:xfrm>
        </p:spPr>
        <p:txBody>
          <a:bodyPr>
            <a:normAutofit fontScale="90000"/>
          </a:bodyPr>
          <a:lstStyle/>
          <a:p>
            <a:r>
              <a:rPr lang="en-GB" dirty="0"/>
              <a:t>Mapped 10-Lecture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C09CD-073A-5D0F-8BC8-AEB95C71B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31838"/>
            <a:ext cx="9144000" cy="6126162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/>
              <a:t>Lecture 6: Qualitative Research – Methodology &amp; Methods</a:t>
            </a:r>
          </a:p>
          <a:p>
            <a:pPr lvl="1"/>
            <a:r>
              <a:rPr lang="en-GB" dirty="0"/>
              <a:t>Interviews, case studies, ethnography, focus groups.</a:t>
            </a:r>
          </a:p>
          <a:p>
            <a:pPr lvl="1"/>
            <a:r>
              <a:rPr lang="en-GB" dirty="0"/>
              <a:t>Reflexivity, credibility, and limitations.</a:t>
            </a:r>
          </a:p>
          <a:p>
            <a:pPr lvl="1"/>
            <a:r>
              <a:rPr lang="en-GB" b="1" dirty="0"/>
              <a:t>Mapped LOs:</a:t>
            </a:r>
            <a:r>
              <a:rPr lang="en-GB" dirty="0"/>
              <a:t> LO1, LO3.</a:t>
            </a:r>
          </a:p>
          <a:p>
            <a:r>
              <a:rPr lang="en-GB" b="1" dirty="0"/>
              <a:t>Lecture 7: Quantitative Research – Methodology &amp; Methods</a:t>
            </a:r>
          </a:p>
          <a:p>
            <a:pPr lvl="1"/>
            <a:r>
              <a:rPr lang="en-GB" dirty="0"/>
              <a:t>Surveys, experiments, statistical analysis.</a:t>
            </a:r>
          </a:p>
          <a:p>
            <a:pPr lvl="1"/>
            <a:r>
              <a:rPr lang="en-GB" dirty="0"/>
              <a:t>Reliability, validity, generalisability.</a:t>
            </a:r>
          </a:p>
          <a:p>
            <a:pPr lvl="1"/>
            <a:r>
              <a:rPr lang="en-GB" b="1" dirty="0"/>
              <a:t>Mapped LOs:</a:t>
            </a:r>
            <a:r>
              <a:rPr lang="en-GB" dirty="0"/>
              <a:t> LO1, LO3.</a:t>
            </a:r>
          </a:p>
          <a:p>
            <a:r>
              <a:rPr lang="en-GB" b="1" dirty="0"/>
              <a:t>Lecture 8: Mixed Methods &amp; Critical Evaluation</a:t>
            </a:r>
          </a:p>
          <a:p>
            <a:pPr lvl="1"/>
            <a:r>
              <a:rPr lang="en-GB" dirty="0"/>
              <a:t>Integration of qualitative &amp; quantitative approaches.</a:t>
            </a:r>
          </a:p>
          <a:p>
            <a:pPr lvl="1"/>
            <a:r>
              <a:rPr lang="en-GB" dirty="0"/>
              <a:t>Strengths, limitations, and philosophical tensions.</a:t>
            </a:r>
          </a:p>
          <a:p>
            <a:pPr lvl="1"/>
            <a:r>
              <a:rPr lang="en-GB" b="1" dirty="0"/>
              <a:t>Mapped LOs:</a:t>
            </a:r>
            <a:r>
              <a:rPr lang="en-GB" dirty="0"/>
              <a:t> LO1, LO2, LO3.</a:t>
            </a:r>
          </a:p>
          <a:p>
            <a:r>
              <a:rPr lang="en-GB" b="1" dirty="0"/>
              <a:t>Lecture 9: Research Design in Business &amp; Management</a:t>
            </a:r>
          </a:p>
          <a:p>
            <a:pPr lvl="1"/>
            <a:r>
              <a:rPr lang="en-GB" dirty="0"/>
              <a:t>Formulating aims, objectives, questions.</a:t>
            </a:r>
          </a:p>
          <a:p>
            <a:pPr lvl="1"/>
            <a:r>
              <a:rPr lang="en-GB" dirty="0"/>
              <a:t>Linking research design with philosophy and methodology.</a:t>
            </a:r>
          </a:p>
          <a:p>
            <a:pPr lvl="1"/>
            <a:r>
              <a:rPr lang="en-GB" dirty="0"/>
              <a:t>Ethical and practical considerations.</a:t>
            </a:r>
          </a:p>
          <a:p>
            <a:pPr lvl="1"/>
            <a:r>
              <a:rPr lang="en-GB" b="1" dirty="0"/>
              <a:t>Mapped LOs:</a:t>
            </a:r>
            <a:r>
              <a:rPr lang="en-GB" dirty="0"/>
              <a:t> LO1, LO2, LO3.</a:t>
            </a:r>
          </a:p>
          <a:p>
            <a:r>
              <a:rPr lang="en-GB" b="1" dirty="0"/>
              <a:t>Lecture 10: Contemporary Debates &amp; Doctoral Applications</a:t>
            </a:r>
          </a:p>
          <a:p>
            <a:pPr lvl="1"/>
            <a:r>
              <a:rPr lang="en-GB" dirty="0"/>
              <a:t>Current debates in management/business research.</a:t>
            </a:r>
          </a:p>
          <a:p>
            <a:pPr lvl="1"/>
            <a:r>
              <a:rPr lang="en-GB" dirty="0"/>
              <a:t>Critical literature review at doctoral level.</a:t>
            </a:r>
          </a:p>
          <a:p>
            <a:pPr lvl="1"/>
            <a:r>
              <a:rPr lang="en-GB" dirty="0"/>
              <a:t>Aligning project design with philosophy, methodology, and discipline debates.</a:t>
            </a:r>
          </a:p>
          <a:p>
            <a:pPr lvl="1"/>
            <a:r>
              <a:rPr lang="en-GB" b="1" dirty="0"/>
              <a:t>Mapped LOs:</a:t>
            </a:r>
            <a:r>
              <a:rPr lang="en-GB" dirty="0"/>
              <a:t> LO1, LO2, LO3, LO4.</a:t>
            </a:r>
          </a:p>
        </p:txBody>
      </p:sp>
    </p:spTree>
    <p:extLst>
      <p:ext uri="{BB962C8B-B14F-4D97-AF65-F5344CB8AC3E}">
        <p14:creationId xmlns:p14="http://schemas.microsoft.com/office/powerpoint/2010/main" val="9015229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Coursework only: 7,500-word research report (100%)</a:t>
            </a:r>
          </a:p>
          <a:p>
            <a:r>
              <a:t>Demonstrate integration of philosophy, design, and methods</a:t>
            </a:r>
          </a:p>
          <a:p>
            <a:r>
              <a:t>Critically evaluate existing literature and methodologies</a:t>
            </a:r>
          </a:p>
          <a:p>
            <a:r>
              <a:t>Application to DBA research project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6009A-6447-ACB1-6BBA-C16310751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29397"/>
          </a:xfrm>
        </p:spPr>
        <p:txBody>
          <a:bodyPr>
            <a:normAutofit fontScale="90000"/>
          </a:bodyPr>
          <a:lstStyle/>
          <a:p>
            <a:pPr algn="l"/>
            <a:br>
              <a:rPr lang="en-GB" b="1" dirty="0"/>
            </a:br>
            <a:r>
              <a:rPr lang="en-GB" b="1" dirty="0"/>
              <a:t>Weekly Activities Plan </a:t>
            </a:r>
            <a:br>
              <a:rPr lang="en-GB" b="1" dirty="0"/>
            </a:br>
            <a:r>
              <a:rPr lang="en-GB" sz="2200" b="1" dirty="0"/>
              <a:t>(Aligned to Teaching Timetable)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D34B7-D222-9903-B18D-AB0E3FB8FE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17638"/>
            <a:ext cx="9144000" cy="544036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1. General Activities (for all students)</a:t>
            </a:r>
          </a:p>
          <a:p>
            <a:r>
              <a:rPr lang="en-GB" dirty="0"/>
              <a:t>These are standard tasks to help students internalise module content.</a:t>
            </a:r>
          </a:p>
          <a:p>
            <a:r>
              <a:rPr lang="en-GB" b="1" dirty="0"/>
              <a:t>Pre-lecture reading</a:t>
            </a:r>
            <a:r>
              <a:rPr lang="en-GB" dirty="0"/>
              <a:t> from the indicative list (Saunders, Bryman, Easterby-Smith, etc.)</a:t>
            </a:r>
          </a:p>
          <a:p>
            <a:r>
              <a:rPr lang="en-GB" b="1" dirty="0"/>
              <a:t>Post-lecture reflection</a:t>
            </a:r>
            <a:r>
              <a:rPr lang="en-GB" dirty="0"/>
              <a:t>: 300–400 word learning journal entry (summarising what was learned, linking to previous sessions).</a:t>
            </a:r>
          </a:p>
          <a:p>
            <a:r>
              <a:rPr lang="en-GB" b="1" dirty="0"/>
              <a:t>Seminar participation</a:t>
            </a:r>
            <a:r>
              <a:rPr lang="en-GB" dirty="0"/>
              <a:t>: short in-class discussion of key philosophical or methodological debates.</a:t>
            </a:r>
          </a:p>
          <a:p>
            <a:r>
              <a:rPr lang="en-GB" b="1" dirty="0"/>
              <a:t>Critical article review</a:t>
            </a:r>
            <a:r>
              <a:rPr lang="en-GB" dirty="0"/>
              <a:t>: identify and critique at least one published research article per week, focusing on how philosophy influences its design.</a:t>
            </a:r>
          </a:p>
          <a:p>
            <a:r>
              <a:rPr lang="en-GB" b="1" dirty="0"/>
              <a:t>Peer discussion group</a:t>
            </a:r>
            <a:r>
              <a:rPr lang="en-GB" dirty="0"/>
              <a:t>: weekly meeting with 2–3 classmates to exchange perspectives and give feedback.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3005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CB8E6-4FD3-1214-567E-B0522B1F7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br>
              <a:rPr lang="en-GB" dirty="0"/>
            </a:br>
            <a:r>
              <a:rPr lang="en-GB" dirty="0"/>
              <a:t>Student-Specific Project Activities </a:t>
            </a:r>
            <a:r>
              <a:rPr lang="en-GB" sz="3100" dirty="0"/>
              <a:t>(DBA research focus)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B7E33-43B4-57AB-3183-5628607AC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" y="1600200"/>
            <a:ext cx="9094763" cy="52578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2. </a:t>
            </a:r>
            <a:r>
              <a:rPr lang="en-GB" dirty="0"/>
              <a:t>These are tasks that progressively build toward their </a:t>
            </a:r>
            <a:r>
              <a:rPr lang="en-GB" b="1" dirty="0"/>
              <a:t>7,500-word research report</a:t>
            </a:r>
            <a:r>
              <a:rPr lang="en-GB" dirty="0"/>
              <a:t> and DBA proposal.</a:t>
            </a:r>
          </a:p>
          <a:p>
            <a:pPr marL="0" indent="0">
              <a:buNone/>
            </a:pPr>
            <a:r>
              <a:rPr lang="en-GB" b="1" dirty="0"/>
              <a:t>Week 1:</a:t>
            </a:r>
            <a:r>
              <a:rPr lang="en-GB" dirty="0"/>
              <a:t> Write a reflective note on personal research interests; identify initial topic area.</a:t>
            </a:r>
          </a:p>
          <a:p>
            <a:pPr marL="0" indent="0">
              <a:buNone/>
            </a:pPr>
            <a:r>
              <a:rPr lang="en-GB" b="1" dirty="0"/>
              <a:t>Week 2:</a:t>
            </a:r>
            <a:r>
              <a:rPr lang="en-GB" dirty="0"/>
              <a:t> Map the philosophical stance (positivist, interpretivist, pragmatist, etc.) that resonates most with your research.</a:t>
            </a:r>
          </a:p>
          <a:p>
            <a:pPr marL="0" indent="0">
              <a:buNone/>
            </a:pPr>
            <a:r>
              <a:rPr lang="en-GB" b="1" dirty="0"/>
              <a:t>Week 3:</a:t>
            </a:r>
            <a:r>
              <a:rPr lang="en-GB" dirty="0"/>
              <a:t> Draft your ontological and epistemological assumptions in relation to your project.</a:t>
            </a:r>
          </a:p>
          <a:p>
            <a:pPr marL="0" indent="0">
              <a:buNone/>
            </a:pPr>
            <a:r>
              <a:rPr lang="en-GB" b="1" dirty="0"/>
              <a:t>Week 4:</a:t>
            </a:r>
            <a:r>
              <a:rPr lang="en-GB" dirty="0"/>
              <a:t> Identify and articulate your project’s values/ethical stance (axiology) and intended outcomes (teleology).</a:t>
            </a:r>
          </a:p>
          <a:p>
            <a:pPr marL="0" indent="0">
              <a:buNone/>
            </a:pPr>
            <a:r>
              <a:rPr lang="en-GB" b="1" dirty="0"/>
              <a:t>Week 5:</a:t>
            </a:r>
            <a:r>
              <a:rPr lang="en-GB" dirty="0"/>
              <a:t> Review 3–5 articles in your field; highlight philosophical positioning and methodological choices.</a:t>
            </a:r>
          </a:p>
          <a:p>
            <a:pPr marL="0" indent="0">
              <a:buNone/>
            </a:pPr>
            <a:r>
              <a:rPr lang="en-GB" b="1" dirty="0"/>
              <a:t>Week 6:</a:t>
            </a:r>
            <a:r>
              <a:rPr lang="en-GB" dirty="0"/>
              <a:t> Draft a qualitative methodological outline for your project (e.g., interviews, case study design).</a:t>
            </a:r>
          </a:p>
          <a:p>
            <a:pPr marL="0" indent="0">
              <a:buNone/>
            </a:pPr>
            <a:r>
              <a:rPr lang="en-GB" b="1" dirty="0"/>
              <a:t>Week 7:</a:t>
            </a:r>
            <a:r>
              <a:rPr lang="en-GB" dirty="0"/>
              <a:t> Draft a quantitative methodological outline (e.g., survey, statistical approach).</a:t>
            </a:r>
          </a:p>
          <a:p>
            <a:pPr marL="0" indent="0">
              <a:buNone/>
            </a:pPr>
            <a:r>
              <a:rPr lang="en-GB" b="1" dirty="0"/>
              <a:t>Week 8:</a:t>
            </a:r>
            <a:r>
              <a:rPr lang="en-GB" dirty="0"/>
              <a:t> Prepare a mixed-methods justification (if relevant) or critique why your project aligns with one approach only.</a:t>
            </a:r>
          </a:p>
          <a:p>
            <a:pPr marL="0" indent="0">
              <a:buNone/>
            </a:pPr>
            <a:r>
              <a:rPr lang="en-GB" b="1" dirty="0"/>
              <a:t>Week 9:</a:t>
            </a:r>
            <a:r>
              <a:rPr lang="en-GB" dirty="0"/>
              <a:t> Draft your research design: aims, objectives, research questions; consider access and ethics.</a:t>
            </a:r>
          </a:p>
          <a:p>
            <a:pPr marL="0" indent="0">
              <a:buNone/>
            </a:pPr>
            <a:r>
              <a:rPr lang="en-GB" b="1" dirty="0"/>
              <a:t>Week 10:</a:t>
            </a:r>
            <a:r>
              <a:rPr lang="en-GB" dirty="0"/>
              <a:t> Integrate feedback into a final outline for your 7,500-word report, aligning philosophy → methodology → methods → design.</a:t>
            </a:r>
          </a:p>
        </p:txBody>
      </p:sp>
    </p:spTree>
    <p:extLst>
      <p:ext uri="{BB962C8B-B14F-4D97-AF65-F5344CB8AC3E}">
        <p14:creationId xmlns:p14="http://schemas.microsoft.com/office/powerpoint/2010/main" val="25883581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Indicative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/>
          </a:p>
          <a:p>
            <a:r>
              <a:t>Saunders, Lewis &amp; Thornhill (2019) – Research Methods for Business Students</a:t>
            </a:r>
          </a:p>
          <a:p>
            <a:r>
              <a:t>Bryman &amp; Bell (2015) – Business Research Methods</a:t>
            </a:r>
          </a:p>
          <a:p>
            <a:r>
              <a:t>Easterby-Smith, Thorpe &amp; Jackson (2015) – Management &amp; Business Research</a:t>
            </a:r>
          </a:p>
          <a:p>
            <a:r>
              <a:t>Additional: Brinkmann (2017), Haig (2018), Denscombe (2009)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In-Class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Discussion: "Why should management researchers care about philosophy?"</a:t>
            </a:r>
          </a:p>
          <a:p>
            <a:r>
              <a:t>Group exercise: Identify assumptions in a sample research article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Closing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Next Lecture: Philosophical Foundations of Research</a:t>
            </a:r>
          </a:p>
          <a:p>
            <a:r>
              <a:t>Preparation: Read Saunders et al., Chapter 4 (Research Philosophy)</a:t>
            </a:r>
          </a:p>
          <a:p>
            <a:r>
              <a:t>Questions &amp; reflections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1193</Words>
  <Application>Microsoft Office PowerPoint</Application>
  <PresentationFormat>On-screen Show (4:3)</PresentationFormat>
  <Paragraphs>130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Research Principles &amp; Philosophy (LCDB7007)</vt:lpstr>
      <vt:lpstr>Module Overview</vt:lpstr>
      <vt:lpstr>Module Aims</vt:lpstr>
      <vt:lpstr>Why Philosophy in Research?</vt:lpstr>
      <vt:lpstr>The Doctoral Research Context</vt:lpstr>
      <vt:lpstr>The Role of Paradigms</vt:lpstr>
      <vt:lpstr>Structure of the Module</vt:lpstr>
      <vt:lpstr>Learning Outcomes (LOs)</vt:lpstr>
      <vt:lpstr>Mapped 10-Lecture Outline</vt:lpstr>
      <vt:lpstr>Mapped 10-Lecture Outline</vt:lpstr>
      <vt:lpstr>Assessment</vt:lpstr>
      <vt:lpstr> Weekly Activities Plan  (Aligned to Teaching Timetable) </vt:lpstr>
      <vt:lpstr> Student-Specific Project Activities (DBA research focus) </vt:lpstr>
      <vt:lpstr>Indicative Reading</vt:lpstr>
      <vt:lpstr>In-Class Activity</vt:lpstr>
      <vt:lpstr>Closing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Ebad Banissi</dc:creator>
  <cp:keywords/>
  <dc:description>generated using python-pptx</dc:description>
  <cp:lastModifiedBy>Ebad Banissi</cp:lastModifiedBy>
  <cp:revision>2</cp:revision>
  <dcterms:created xsi:type="dcterms:W3CDTF">2013-01-27T09:14:16Z</dcterms:created>
  <dcterms:modified xsi:type="dcterms:W3CDTF">2025-09-25T22:12:09Z</dcterms:modified>
  <cp:category/>
</cp:coreProperties>
</file>