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69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6F1F2C8-798B-4CCE-A851-94AFAF350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8181" y="1220919"/>
            <a:ext cx="4069335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  <a:defRPr sz="4000" b="1">
                <a:solidFill>
                  <a:srgbClr val="00331A"/>
                </a:solidFill>
              </a:defRPr>
            </a:pPr>
            <a:r>
              <a:rPr lang="en-US" sz="33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 Critical Evaluation of M&amp;S Food’s Use of Digital &amp; Social Media in CRM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8181" y="3700594"/>
            <a:ext cx="4069335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  <a:defRPr sz="2200">
                <a:solidFill>
                  <a:srgbClr val="1E1E1E"/>
                </a:solidFill>
              </a:defRPr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Sebastian Luca Kiss</a:t>
            </a:r>
            <a:b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BMSW5007 – Building a Sustainable Marketing Relationship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2624479"/>
            <a:ext cx="609320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85863" y="1500844"/>
            <a:ext cx="2387600" cy="17907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0"/>
            <a:ext cx="1736438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9347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54162" y="4112081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4565205" y="4145122"/>
            <a:ext cx="3062574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4962670"/>
            <a:ext cx="1982514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pPr>
              <a:defRPr sz="4000" b="1">
                <a:solidFill>
                  <a:srgbClr val="00331A"/>
                </a:solidFill>
              </a:defRPr>
            </a:pPr>
            <a:r>
              <a:rPr lang="en-GB" sz="4000">
                <a:solidFill>
                  <a:srgbClr val="FFFFFF"/>
                </a:solidFill>
              </a:rPr>
              <a:t>What is CRM?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defRPr sz="2200">
                <a:solidFill>
                  <a:srgbClr val="1E1E1E"/>
                </a:solidFill>
              </a:defRPr>
            </a:pPr>
            <a:r>
              <a:rPr lang="en-GB" sz="2200" dirty="0"/>
              <a:t>CRM refers to strategic/technological processes for long‑term relationships (</a:t>
            </a:r>
            <a:r>
              <a:rPr lang="en-GB" sz="2200" dirty="0" err="1"/>
              <a:t>Khodakarami</a:t>
            </a:r>
            <a:r>
              <a:rPr lang="en-GB" sz="2200" dirty="0"/>
              <a:t> &amp; Chan, 2014).</a:t>
            </a:r>
          </a:p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endParaRPr lang="en-GB" sz="2200" dirty="0"/>
          </a:p>
          <a:p>
            <a:pPr>
              <a:defRPr sz="2200">
                <a:solidFill>
                  <a:srgbClr val="1E1E1E"/>
                </a:solidFill>
              </a:defRPr>
            </a:pPr>
            <a:r>
              <a:rPr lang="en-GB" sz="2200" dirty="0"/>
              <a:t>M&amp;S uses a hybrid CRM ecosystem integrating Sparks, app data, Ocado and feedback (Ciancio &amp; </a:t>
            </a:r>
            <a:r>
              <a:rPr lang="en-GB" sz="2200" dirty="0" err="1"/>
              <a:t>Sharrocks</a:t>
            </a:r>
            <a:r>
              <a:rPr lang="en-GB" sz="2200" dirty="0"/>
              <a:t>, 2021; Centre for Data &amp; Regional Change, 2025).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pPr>
              <a:defRPr sz="4000" b="1">
                <a:solidFill>
                  <a:srgbClr val="00331A"/>
                </a:solidFill>
              </a:defRPr>
            </a:pPr>
            <a:r>
              <a:rPr lang="en-GB" sz="4000">
                <a:solidFill>
                  <a:srgbClr val="FFFFFF"/>
                </a:solidFill>
              </a:rPr>
              <a:t>Digital Media in CRM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defRPr sz="2200">
                <a:solidFill>
                  <a:srgbClr val="1E1E1E"/>
                </a:solidFill>
              </a:defRPr>
            </a:pPr>
            <a:r>
              <a:rPr lang="en-US" sz="2200" dirty="0"/>
              <a:t>Digital media includes apps, websites, e-commerce and email (MarketLine, 2020).</a:t>
            </a:r>
          </a:p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endParaRPr lang="en-US" sz="2200" dirty="0"/>
          </a:p>
          <a:p>
            <a:pPr>
              <a:defRPr sz="2200">
                <a:solidFill>
                  <a:srgbClr val="1E1E1E"/>
                </a:solidFill>
              </a:defRPr>
            </a:pPr>
            <a:r>
              <a:rPr lang="en-US" sz="2200" dirty="0"/>
              <a:t>M&amp;S uses Sparks, M&amp;S App and Ocado to </a:t>
            </a:r>
            <a:r>
              <a:rPr lang="en-US" sz="2200" dirty="0" err="1"/>
              <a:t>personalise</a:t>
            </a:r>
            <a:r>
              <a:rPr lang="en-US" sz="2200" dirty="0"/>
              <a:t> experiences (MarketLine, 2015).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pPr>
              <a:defRPr sz="4000" b="1">
                <a:solidFill>
                  <a:srgbClr val="00331A"/>
                </a:solidFill>
              </a:defRPr>
            </a:pPr>
            <a:r>
              <a:rPr lang="en-GB" sz="4000">
                <a:solidFill>
                  <a:srgbClr val="FFFFFF"/>
                </a:solidFill>
              </a:rPr>
              <a:t>Social Media in CRM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defRPr sz="2200">
                <a:solidFill>
                  <a:srgbClr val="1E1E1E"/>
                </a:solidFill>
              </a:defRPr>
            </a:pPr>
            <a:r>
              <a:rPr lang="en-US" sz="2200" dirty="0"/>
              <a:t>Social media enables two-way engagement and community building (</a:t>
            </a:r>
            <a:r>
              <a:rPr lang="en-US" sz="2200" dirty="0" err="1"/>
              <a:t>Magatef</a:t>
            </a:r>
            <a:r>
              <a:rPr lang="en-US" sz="2200" dirty="0"/>
              <a:t> &amp; Al-</a:t>
            </a:r>
            <a:r>
              <a:rPr lang="en-US" sz="2200" dirty="0" err="1"/>
              <a:t>Okaily</a:t>
            </a:r>
            <a:r>
              <a:rPr lang="en-US" sz="2200" dirty="0"/>
              <a:t>, 2023).</a:t>
            </a:r>
          </a:p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endParaRPr lang="en-US" sz="2200" dirty="0"/>
          </a:p>
          <a:p>
            <a:pPr>
              <a:defRPr sz="2200">
                <a:solidFill>
                  <a:srgbClr val="1E1E1E"/>
                </a:solidFill>
              </a:defRPr>
            </a:pPr>
            <a:r>
              <a:rPr lang="en-US" sz="2200" dirty="0"/>
              <a:t>M&amp;S uses social platforms to reinforce brand identity and loyalty (Kuikka, 2024).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pPr>
              <a:defRPr sz="4000" b="1">
                <a:solidFill>
                  <a:srgbClr val="00331A"/>
                </a:solidFill>
              </a:defRPr>
            </a:pPr>
            <a:r>
              <a:rPr lang="en-GB" sz="4000">
                <a:solidFill>
                  <a:srgbClr val="FFFFFF"/>
                </a:solidFill>
              </a:rPr>
              <a:t>M&amp;S Digital Ecosystem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r>
              <a:rPr lang="en-GB" sz="2200" dirty="0"/>
              <a:t>• Sparks behavioural data (Centre for Data &amp; Regional Change, 2025)</a:t>
            </a:r>
          </a:p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br>
              <a:rPr lang="en-GB" sz="2200" dirty="0"/>
            </a:br>
            <a:r>
              <a:rPr lang="en-GB" sz="2200" dirty="0"/>
              <a:t>• App engagement (Ciancio &amp; </a:t>
            </a:r>
            <a:r>
              <a:rPr lang="en-GB" sz="2200" dirty="0" err="1"/>
              <a:t>Sharrocks</a:t>
            </a:r>
            <a:r>
              <a:rPr lang="en-GB" sz="2200" dirty="0"/>
              <a:t>, 2021)</a:t>
            </a:r>
          </a:p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br>
              <a:rPr lang="en-GB" sz="2200" dirty="0"/>
            </a:br>
            <a:r>
              <a:rPr lang="en-GB" sz="2200" dirty="0"/>
              <a:t>• Ocado online data (MarketLine, 2015)</a:t>
            </a:r>
          </a:p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br>
              <a:rPr lang="en-GB" sz="2200" dirty="0"/>
            </a:br>
            <a:r>
              <a:rPr lang="en-GB" sz="2200" dirty="0"/>
              <a:t>• Supports deep customer insight (</a:t>
            </a:r>
            <a:r>
              <a:rPr lang="en-GB" sz="2200" dirty="0" err="1"/>
              <a:t>Khodakarami</a:t>
            </a:r>
            <a:r>
              <a:rPr lang="en-GB" sz="2200" dirty="0"/>
              <a:t> &amp; Chan, 2014)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pPr>
              <a:defRPr sz="4000" b="1">
                <a:solidFill>
                  <a:srgbClr val="00331A"/>
                </a:solidFill>
              </a:defRPr>
            </a:pPr>
            <a:r>
              <a:rPr lang="en-GB" sz="3100">
                <a:solidFill>
                  <a:srgbClr val="FFFFFF"/>
                </a:solidFill>
              </a:rPr>
              <a:t>Developing Customer Relationships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defRPr sz="2200">
                <a:solidFill>
                  <a:srgbClr val="1E1E1E"/>
                </a:solidFill>
              </a:defRPr>
            </a:pPr>
            <a:r>
              <a:rPr lang="en-GB" sz="2200" dirty="0"/>
              <a:t>Personalised Sparks offers increase relevance (</a:t>
            </a:r>
            <a:r>
              <a:rPr lang="en-GB" sz="2200" dirty="0" err="1"/>
              <a:t>Magatef</a:t>
            </a:r>
            <a:r>
              <a:rPr lang="en-GB" sz="2200" dirty="0"/>
              <a:t> &amp; Al-</a:t>
            </a:r>
            <a:r>
              <a:rPr lang="en-GB" sz="2200" dirty="0" err="1"/>
              <a:t>Okaily</a:t>
            </a:r>
            <a:r>
              <a:rPr lang="en-GB" sz="2200" dirty="0"/>
              <a:t>, 2023).</a:t>
            </a:r>
          </a:p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endParaRPr lang="en-GB" sz="2200" dirty="0"/>
          </a:p>
          <a:p>
            <a:pPr>
              <a:defRPr sz="2200">
                <a:solidFill>
                  <a:srgbClr val="1E1E1E"/>
                </a:solidFill>
              </a:defRPr>
            </a:pPr>
            <a:r>
              <a:rPr lang="en-GB" sz="2200" dirty="0"/>
              <a:t>Segmentation aligns with lifestyle &amp; values (CIM, n.d.).</a:t>
            </a:r>
          </a:p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endParaRPr lang="en-GB" sz="2200" dirty="0"/>
          </a:p>
          <a:p>
            <a:pPr>
              <a:defRPr sz="2200">
                <a:solidFill>
                  <a:srgbClr val="1E1E1E"/>
                </a:solidFill>
              </a:defRPr>
            </a:pPr>
            <a:r>
              <a:rPr lang="en-GB" sz="2200" dirty="0"/>
              <a:t>Emotional loyalty from quality &amp; ethics (Le Li et al., 2023; Kuikka, 2024).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pPr>
              <a:defRPr sz="4000" b="1">
                <a:solidFill>
                  <a:srgbClr val="00331A"/>
                </a:solidFill>
              </a:defRPr>
            </a:pPr>
            <a:r>
              <a:rPr lang="en-GB" sz="3400">
                <a:solidFill>
                  <a:srgbClr val="FFFFFF"/>
                </a:solidFill>
              </a:rPr>
              <a:t>Customer Experience &amp; Engagement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defRPr sz="2200">
                <a:solidFill>
                  <a:srgbClr val="1E1E1E"/>
                </a:solidFill>
              </a:defRPr>
            </a:pPr>
            <a:r>
              <a:rPr lang="en-GB" sz="2200" dirty="0"/>
              <a:t>Convenience via Ocado &amp; </a:t>
            </a:r>
            <a:r>
              <a:rPr lang="en-GB" sz="2200" dirty="0" err="1"/>
              <a:t>Click&amp;Collect</a:t>
            </a:r>
            <a:r>
              <a:rPr lang="en-GB" sz="2200" dirty="0"/>
              <a:t> (MarketLine, 2020).</a:t>
            </a:r>
          </a:p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endParaRPr lang="en-GB" sz="2200" dirty="0"/>
          </a:p>
          <a:p>
            <a:pPr>
              <a:defRPr sz="2200">
                <a:solidFill>
                  <a:srgbClr val="1E1E1E"/>
                </a:solidFill>
              </a:defRPr>
            </a:pPr>
            <a:r>
              <a:rPr lang="en-GB" sz="2200" dirty="0"/>
              <a:t>Personalised communication strengthens loyalty (</a:t>
            </a:r>
            <a:r>
              <a:rPr lang="en-GB" sz="2200" dirty="0" err="1"/>
              <a:t>Magatef</a:t>
            </a:r>
            <a:r>
              <a:rPr lang="en-GB" sz="2200" dirty="0"/>
              <a:t> &amp; Al-</a:t>
            </a:r>
            <a:r>
              <a:rPr lang="en-GB" sz="2200" dirty="0" err="1"/>
              <a:t>Okaily</a:t>
            </a:r>
            <a:r>
              <a:rPr lang="en-GB" sz="2200" dirty="0"/>
              <a:t>, 2023).</a:t>
            </a:r>
          </a:p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endParaRPr lang="en-GB" sz="2200" dirty="0"/>
          </a:p>
          <a:p>
            <a:pPr>
              <a:defRPr sz="2200">
                <a:solidFill>
                  <a:srgbClr val="1E1E1E"/>
                </a:solidFill>
              </a:defRPr>
            </a:pPr>
            <a:r>
              <a:rPr lang="en-GB" sz="2200" dirty="0"/>
              <a:t>Sustainability messaging supports trust (Eccles et al., 2014).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pPr>
              <a:defRPr sz="4000" b="1">
                <a:solidFill>
                  <a:srgbClr val="00331A"/>
                </a:solidFill>
              </a:defRPr>
            </a:pPr>
            <a:r>
              <a:rPr lang="en-GB" sz="2800">
                <a:solidFill>
                  <a:srgbClr val="FFFFFF"/>
                </a:solidFill>
              </a:rPr>
              <a:t>Organisational Performance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defRPr sz="2200">
                <a:solidFill>
                  <a:srgbClr val="1E1E1E"/>
                </a:solidFill>
              </a:defRPr>
            </a:pPr>
            <a:r>
              <a:rPr lang="en-GB" sz="2200" dirty="0"/>
              <a:t>Retention supported by quality &amp; trust (</a:t>
            </a:r>
            <a:r>
              <a:rPr lang="en-GB" sz="2200" dirty="0" err="1"/>
              <a:t>Urbanska</a:t>
            </a:r>
            <a:r>
              <a:rPr lang="en-GB" sz="2200" dirty="0"/>
              <a:t>, 2024).</a:t>
            </a:r>
          </a:p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endParaRPr lang="en-GB" sz="2200" dirty="0"/>
          </a:p>
          <a:p>
            <a:pPr>
              <a:defRPr sz="2200">
                <a:solidFill>
                  <a:srgbClr val="1E1E1E"/>
                </a:solidFill>
              </a:defRPr>
            </a:pPr>
            <a:r>
              <a:rPr lang="en-GB" sz="2200" dirty="0"/>
              <a:t>Sales uplift via personalisation (</a:t>
            </a:r>
            <a:r>
              <a:rPr lang="en-GB" sz="2200" dirty="0" err="1"/>
              <a:t>Magatef</a:t>
            </a:r>
            <a:r>
              <a:rPr lang="en-GB" sz="2200" dirty="0"/>
              <a:t> &amp; Al-</a:t>
            </a:r>
            <a:r>
              <a:rPr lang="en-GB" sz="2200" dirty="0" err="1"/>
              <a:t>Okaily</a:t>
            </a:r>
            <a:r>
              <a:rPr lang="en-GB" sz="2200" dirty="0"/>
              <a:t>, 2023).</a:t>
            </a:r>
          </a:p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endParaRPr lang="en-GB" sz="2200" dirty="0"/>
          </a:p>
          <a:p>
            <a:pPr>
              <a:defRPr sz="2200">
                <a:solidFill>
                  <a:srgbClr val="1E1E1E"/>
                </a:solidFill>
              </a:defRPr>
            </a:pPr>
            <a:r>
              <a:rPr lang="en-GB" sz="2200" dirty="0"/>
              <a:t>Forecasting improved through Ocado analytics (MarketLine, 2015).</a:t>
            </a:r>
          </a:p>
          <a:p>
            <a:pPr>
              <a:defRPr sz="2200">
                <a:solidFill>
                  <a:srgbClr val="1E1E1E"/>
                </a:solidFill>
              </a:defRPr>
            </a:pPr>
            <a:endParaRPr lang="en-GB" sz="2200" dirty="0"/>
          </a:p>
          <a:p>
            <a:pPr>
              <a:defRPr sz="2200">
                <a:solidFill>
                  <a:srgbClr val="1E1E1E"/>
                </a:solidFill>
              </a:defRPr>
            </a:pPr>
            <a:r>
              <a:rPr lang="en-GB" sz="2200" dirty="0"/>
              <a:t>Sustainability links to long-term performance (Eccles et al., 2014).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pPr>
              <a:defRPr sz="4000" b="1">
                <a:solidFill>
                  <a:srgbClr val="00331A"/>
                </a:solidFill>
              </a:defRPr>
            </a:pPr>
            <a:r>
              <a:rPr lang="en-GB" sz="4000">
                <a:solidFill>
                  <a:srgbClr val="FFFFFF"/>
                </a:solidFill>
              </a:rPr>
              <a:t>Strengths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r>
              <a:rPr lang="en-GB" sz="2200" dirty="0"/>
              <a:t>• Rich multi-source CRM insights</a:t>
            </a:r>
          </a:p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br>
              <a:rPr lang="en-GB" sz="2200" dirty="0"/>
            </a:br>
            <a:r>
              <a:rPr lang="en-GB" sz="2200" dirty="0"/>
              <a:t>• Strong personalisation (</a:t>
            </a:r>
            <a:r>
              <a:rPr lang="en-GB" sz="2200" dirty="0" err="1"/>
              <a:t>Magatef</a:t>
            </a:r>
            <a:r>
              <a:rPr lang="en-GB" sz="2200" dirty="0"/>
              <a:t> &amp; Al-</a:t>
            </a:r>
            <a:r>
              <a:rPr lang="en-GB" sz="2200" dirty="0" err="1"/>
              <a:t>Okaily</a:t>
            </a:r>
            <a:r>
              <a:rPr lang="en-GB" sz="2200" dirty="0"/>
              <a:t>, 2023)</a:t>
            </a:r>
          </a:p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br>
              <a:rPr lang="en-GB" sz="2200" dirty="0"/>
            </a:br>
            <a:r>
              <a:rPr lang="en-GB" sz="2200" dirty="0"/>
              <a:t>• Premium positioning supports trust (Le Li et al., 2023)</a:t>
            </a:r>
          </a:p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br>
              <a:rPr lang="en-GB" sz="2200" dirty="0"/>
            </a:br>
            <a:r>
              <a:rPr lang="en-GB" sz="2200" dirty="0"/>
              <a:t>• Omnichannel alignment (MarketLine, 2020)</a:t>
            </a:r>
          </a:p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br>
              <a:rPr lang="en-GB" sz="2200" dirty="0"/>
            </a:br>
            <a:r>
              <a:rPr lang="en-GB" sz="2200" dirty="0"/>
              <a:t>• Sustainability builds loyalty (Stenzel, 2010; Eccles et al., 2014)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pPr>
              <a:defRPr sz="4000" b="1">
                <a:solidFill>
                  <a:srgbClr val="00331A"/>
                </a:solidFill>
              </a:defRPr>
            </a:pPr>
            <a:r>
              <a:rPr lang="en-GB" sz="3700">
                <a:solidFill>
                  <a:srgbClr val="FFFFFF"/>
                </a:solidFill>
              </a:rPr>
              <a:t>Limitations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r>
              <a:rPr lang="en-GB" sz="2200" dirty="0"/>
              <a:t>• Fragmented CRM system (Ciancio &amp; </a:t>
            </a:r>
            <a:r>
              <a:rPr lang="en-GB" sz="2200" dirty="0" err="1"/>
              <a:t>Sharrocks</a:t>
            </a:r>
            <a:r>
              <a:rPr lang="en-GB" sz="2200" dirty="0"/>
              <a:t>, 2021)</a:t>
            </a:r>
          </a:p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br>
              <a:rPr lang="en-GB" sz="2200" dirty="0"/>
            </a:br>
            <a:r>
              <a:rPr lang="en-GB" sz="2200" dirty="0"/>
              <a:t>• More behavioural personalisation possible (</a:t>
            </a:r>
            <a:r>
              <a:rPr lang="en-GB" sz="2200" dirty="0" err="1"/>
              <a:t>Magatef</a:t>
            </a:r>
            <a:r>
              <a:rPr lang="en-GB" sz="2200" dirty="0"/>
              <a:t> &amp; Al-</a:t>
            </a:r>
            <a:r>
              <a:rPr lang="en-GB" sz="2200" dirty="0" err="1"/>
              <a:t>Okaily</a:t>
            </a:r>
            <a:r>
              <a:rPr lang="en-GB" sz="2200" dirty="0"/>
              <a:t>, 2023)</a:t>
            </a:r>
          </a:p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br>
              <a:rPr lang="en-GB" sz="2200" dirty="0"/>
            </a:br>
            <a:r>
              <a:rPr lang="en-GB" sz="2200" dirty="0"/>
              <a:t>• Younger segments need more digital targeting (MarketLine, 2020)</a:t>
            </a:r>
          </a:p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br>
              <a:rPr lang="en-GB" sz="2200" dirty="0"/>
            </a:br>
            <a:r>
              <a:rPr lang="en-GB" sz="2200" dirty="0"/>
              <a:t>• Sustainability transparency could improve (Eccles et al., 2014)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pPr>
              <a:defRPr sz="4000" b="1">
                <a:solidFill>
                  <a:srgbClr val="00331A"/>
                </a:solidFill>
              </a:defRPr>
            </a:pPr>
            <a:r>
              <a:rPr lang="en-GB" sz="37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defRPr sz="2200">
                <a:solidFill>
                  <a:srgbClr val="1E1E1E"/>
                </a:solidFill>
              </a:defRPr>
            </a:pPr>
            <a:r>
              <a:rPr lang="en-US" sz="2200" dirty="0"/>
              <a:t>M&amp;S’s digital CRM strengthens insight, loyalty and engagement.</a:t>
            </a:r>
            <a:br>
              <a:rPr lang="en-US" sz="2200" dirty="0"/>
            </a:br>
            <a:r>
              <a:rPr lang="en-US" sz="2200" dirty="0"/>
              <a:t>Quality, ethics and </a:t>
            </a:r>
            <a:r>
              <a:rPr lang="en-US" sz="2200" dirty="0" err="1"/>
              <a:t>personalisation</a:t>
            </a:r>
            <a:r>
              <a:rPr lang="en-US" sz="2200" dirty="0"/>
              <a:t> reinforce long-term relationships.</a:t>
            </a:r>
          </a:p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endParaRPr lang="en-US" sz="2200" dirty="0"/>
          </a:p>
          <a:p>
            <a:pPr>
              <a:defRPr sz="2200">
                <a:solidFill>
                  <a:srgbClr val="1E1E1E"/>
                </a:solidFill>
              </a:defRPr>
            </a:pPr>
            <a:r>
              <a:rPr lang="en-US" sz="2200" dirty="0"/>
              <a:t>Improvements needed: CRM integration, youth targeting, omnichannel alignment.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pPr>
              <a:defRPr sz="4000" b="1">
                <a:solidFill>
                  <a:srgbClr val="00331A"/>
                </a:solidFill>
              </a:defRPr>
            </a:pPr>
            <a:r>
              <a:rPr lang="en-GB" sz="2200">
                <a:solidFill>
                  <a:srgbClr val="FFFFFF"/>
                </a:solidFill>
              </a:rPr>
              <a:t>Recommendations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r>
              <a:rPr lang="en-GB" sz="2200" dirty="0"/>
              <a:t>1. Unified CRM integration (</a:t>
            </a:r>
            <a:r>
              <a:rPr lang="en-GB" sz="2200" dirty="0" err="1"/>
              <a:t>Khodakarami</a:t>
            </a:r>
            <a:r>
              <a:rPr lang="en-GB" sz="2200" dirty="0"/>
              <a:t> &amp; Chan, 2014)</a:t>
            </a:r>
          </a:p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br>
              <a:rPr lang="en-GB" sz="2200" dirty="0"/>
            </a:br>
            <a:r>
              <a:rPr lang="en-GB" sz="2200" dirty="0"/>
              <a:t>2. Expand behavioural personalisation (</a:t>
            </a:r>
            <a:r>
              <a:rPr lang="en-GB" sz="2200" dirty="0" err="1"/>
              <a:t>Magatef</a:t>
            </a:r>
            <a:r>
              <a:rPr lang="en-GB" sz="2200" dirty="0"/>
              <a:t> &amp; Al-</a:t>
            </a:r>
            <a:r>
              <a:rPr lang="en-GB" sz="2200" dirty="0" err="1"/>
              <a:t>Okaily</a:t>
            </a:r>
            <a:r>
              <a:rPr lang="en-GB" sz="2200" dirty="0"/>
              <a:t>, 2023)</a:t>
            </a:r>
          </a:p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br>
              <a:rPr lang="en-GB" sz="2200" dirty="0"/>
            </a:br>
            <a:r>
              <a:rPr lang="en-GB" sz="2200" dirty="0"/>
              <a:t>3. Increase youth-focused digital content (MarketLine, 2020)</a:t>
            </a:r>
          </a:p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br>
              <a:rPr lang="en-GB" sz="2200" dirty="0"/>
            </a:br>
            <a:r>
              <a:rPr lang="en-GB" sz="2200" dirty="0"/>
              <a:t>4. Improve sustainability transparency (Eccles et al., 2014)</a:t>
            </a:r>
          </a:p>
          <a:p>
            <a:pPr marL="0" indent="0">
              <a:buNone/>
              <a:defRPr sz="2200">
                <a:solidFill>
                  <a:srgbClr val="1E1E1E"/>
                </a:solidFill>
              </a:defRPr>
            </a:pPr>
            <a:br>
              <a:rPr lang="en-GB" sz="2200" dirty="0"/>
            </a:br>
            <a:r>
              <a:rPr lang="en-GB" sz="2200" dirty="0"/>
              <a:t>5. Strengthen omnichannel alignment (MarketLine, 2015)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4293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3125451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591344"/>
            <a:ext cx="2400300" cy="5585619"/>
          </a:xfrm>
        </p:spPr>
        <p:txBody>
          <a:bodyPr>
            <a:normAutofit/>
          </a:bodyPr>
          <a:lstStyle/>
          <a:p>
            <a:pPr>
              <a:defRPr sz="4000" b="1">
                <a:solidFill>
                  <a:srgbClr val="00331A"/>
                </a:solidFill>
              </a:defRPr>
            </a:pPr>
            <a:r>
              <a:rPr lang="en-GB" sz="37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sz="1100" dirty="0"/>
              <a:t>Centre for Data &amp; Regional Change (2025) </a:t>
            </a:r>
            <a:r>
              <a:rPr lang="en-US" sz="1100" i="1" dirty="0"/>
              <a:t>What does supermarket loyalty card data reveal about food purchase </a:t>
            </a:r>
            <a:r>
              <a:rPr lang="en-US" sz="1100" i="1" dirty="0" err="1"/>
              <a:t>behaviours</a:t>
            </a:r>
            <a:r>
              <a:rPr lang="en-US" sz="1100" i="1" dirty="0"/>
              <a:t>?</a:t>
            </a:r>
            <a:r>
              <a:rPr lang="en-US" sz="1100" dirty="0"/>
              <a:t> [Online]. Available at: </a:t>
            </a:r>
            <a:r>
              <a:rPr lang="en-US" sz="1100" i="1" dirty="0"/>
              <a:t>URL not required for presentation</a:t>
            </a:r>
            <a:r>
              <a:rPr lang="en-US" sz="1100" dirty="0"/>
              <a:t>.</a:t>
            </a:r>
          </a:p>
          <a:p>
            <a:pPr>
              <a:lnSpc>
                <a:spcPct val="90000"/>
              </a:lnSpc>
            </a:pPr>
            <a:r>
              <a:rPr lang="en-US" sz="1100" dirty="0"/>
              <a:t>Ciancio, D. and </a:t>
            </a:r>
            <a:r>
              <a:rPr lang="en-US" sz="1100" dirty="0" err="1"/>
              <a:t>Sharrocks</a:t>
            </a:r>
            <a:r>
              <a:rPr lang="en-US" sz="1100" dirty="0"/>
              <a:t>, J. (2021) </a:t>
            </a:r>
            <a:r>
              <a:rPr lang="en-US" sz="1100" i="1" dirty="0"/>
              <a:t>You have more ‘loyalty’ data than you think: leveraging customer data without a loyalty card</a:t>
            </a:r>
            <a:r>
              <a:rPr lang="en-US" sz="1100" dirty="0"/>
              <a:t>. Dunnhumby.</a:t>
            </a:r>
          </a:p>
          <a:p>
            <a:pPr>
              <a:lnSpc>
                <a:spcPct val="90000"/>
              </a:lnSpc>
            </a:pPr>
            <a:r>
              <a:rPr lang="en-US" sz="1100" dirty="0"/>
              <a:t>CIM (n.d.) </a:t>
            </a:r>
            <a:r>
              <a:rPr lang="en-US" sz="1100" i="1" dirty="0"/>
              <a:t>Practical Guide: Building a Marketing Plan</a:t>
            </a:r>
            <a:r>
              <a:rPr lang="en-US" sz="1100" dirty="0"/>
              <a:t>. Chartered Institute of Marketing.</a:t>
            </a:r>
          </a:p>
          <a:p>
            <a:pPr>
              <a:lnSpc>
                <a:spcPct val="90000"/>
              </a:lnSpc>
            </a:pPr>
            <a:r>
              <a:rPr lang="en-US" sz="1100" dirty="0"/>
              <a:t>Eccles, R.G., Ioannou, I. and Serafeim, G. (2014) ‘The impact of corporate sustainability on </a:t>
            </a:r>
            <a:r>
              <a:rPr lang="en-US" sz="1100" dirty="0" err="1"/>
              <a:t>organisational</a:t>
            </a:r>
            <a:r>
              <a:rPr lang="en-US" sz="1100" dirty="0"/>
              <a:t> processes and performance’, </a:t>
            </a:r>
            <a:r>
              <a:rPr lang="en-US" sz="1100" i="1" dirty="0"/>
              <a:t>Harvard Business School Working Paper</a:t>
            </a:r>
            <a:r>
              <a:rPr lang="en-US" sz="1100" dirty="0"/>
              <a:t>, pp. 1–39.</a:t>
            </a:r>
          </a:p>
          <a:p>
            <a:pPr>
              <a:lnSpc>
                <a:spcPct val="90000"/>
              </a:lnSpc>
            </a:pPr>
            <a:r>
              <a:rPr lang="en-US" sz="1100" dirty="0" err="1"/>
              <a:t>Khodakarami</a:t>
            </a:r>
            <a:r>
              <a:rPr lang="en-US" sz="1100" dirty="0"/>
              <a:t>, F. and Chan, Y.E. (2014) ‘Exploring the role of customer relationship management (CRM) systems in customer knowledge creation’, </a:t>
            </a:r>
            <a:r>
              <a:rPr lang="en-US" sz="1100" i="1" dirty="0"/>
              <a:t>Information &amp; Management</a:t>
            </a:r>
            <a:r>
              <a:rPr lang="en-US" sz="1100" dirty="0"/>
              <a:t>, 51(1), pp. 27–42.</a:t>
            </a:r>
          </a:p>
          <a:p>
            <a:pPr>
              <a:lnSpc>
                <a:spcPct val="90000"/>
              </a:lnSpc>
            </a:pPr>
            <a:r>
              <a:rPr lang="en-US" sz="1100" dirty="0"/>
              <a:t>Kuikka, A. (2024) ‘What drives customer loyalty in a pandemic?’, </a:t>
            </a:r>
            <a:r>
              <a:rPr lang="en-US" sz="1100" i="1" dirty="0"/>
              <a:t>Electronic Markets</a:t>
            </a:r>
            <a:r>
              <a:rPr lang="en-US" sz="1100" dirty="0"/>
              <a:t>, (Online ahead of print).</a:t>
            </a:r>
          </a:p>
          <a:p>
            <a:pPr>
              <a:lnSpc>
                <a:spcPct val="90000"/>
              </a:lnSpc>
            </a:pPr>
            <a:r>
              <a:rPr lang="en-US" sz="1100" dirty="0"/>
              <a:t>Le Li, Y., Wang, Y. and Zhang, Y.Y. (2023) ‘A critical examination of M&amp;S’s current strategic and marketing position’, </a:t>
            </a:r>
            <a:r>
              <a:rPr lang="en-US" sz="1100" i="1" dirty="0"/>
              <a:t>International Journal of Business</a:t>
            </a:r>
            <a:r>
              <a:rPr lang="en-US" sz="1100" dirty="0"/>
              <a:t>, 28(3), pp. 45–61.</a:t>
            </a:r>
          </a:p>
          <a:p>
            <a:pPr>
              <a:lnSpc>
                <a:spcPct val="90000"/>
              </a:lnSpc>
            </a:pPr>
            <a:r>
              <a:rPr lang="en-US" sz="1100" dirty="0" err="1"/>
              <a:t>Magatef</a:t>
            </a:r>
            <a:r>
              <a:rPr lang="en-US" sz="1100" dirty="0"/>
              <a:t>, S. and Al-</a:t>
            </a:r>
            <a:r>
              <a:rPr lang="en-US" sz="1100" dirty="0" err="1"/>
              <a:t>Okaily</a:t>
            </a:r>
            <a:r>
              <a:rPr lang="en-US" sz="1100" dirty="0"/>
              <a:t>, M. (2023) ‘The impact of e-CRM strategies on customer loyalty’, </a:t>
            </a:r>
            <a:r>
              <a:rPr lang="en-US" sz="1100" i="1" dirty="0"/>
              <a:t>Journal of Retailing and Consumer Services</a:t>
            </a:r>
            <a:r>
              <a:rPr lang="en-US" sz="1100" dirty="0"/>
              <a:t>, 72, pp. 1–10.</a:t>
            </a:r>
          </a:p>
          <a:p>
            <a:pPr>
              <a:lnSpc>
                <a:spcPct val="90000"/>
              </a:lnSpc>
            </a:pPr>
            <a:r>
              <a:rPr lang="en-US" sz="1100" dirty="0"/>
              <a:t>MarketLine (2015) </a:t>
            </a:r>
            <a:r>
              <a:rPr lang="en-US" sz="1100" i="1" dirty="0"/>
              <a:t>Online Grocery Retail: Lessons learned from Webvan’s dot-com era excesses</a:t>
            </a:r>
            <a:r>
              <a:rPr lang="en-US" sz="1100" dirty="0"/>
              <a:t>. MarketLine Industry Profile Report.</a:t>
            </a:r>
          </a:p>
          <a:p>
            <a:pPr>
              <a:lnSpc>
                <a:spcPct val="90000"/>
              </a:lnSpc>
            </a:pPr>
            <a:r>
              <a:rPr lang="en-US" sz="1100" dirty="0"/>
              <a:t>MarketLine (2020) </a:t>
            </a:r>
            <a:r>
              <a:rPr lang="en-US" sz="1100" i="1" dirty="0"/>
              <a:t>Online Retail in the United Kingdom: Industry Profile</a:t>
            </a:r>
            <a:r>
              <a:rPr lang="en-US" sz="1100" dirty="0"/>
              <a:t>. MarketLine.</a:t>
            </a:r>
          </a:p>
          <a:p>
            <a:pPr>
              <a:lnSpc>
                <a:spcPct val="90000"/>
              </a:lnSpc>
            </a:pPr>
            <a:r>
              <a:rPr lang="en-US" sz="1100" dirty="0" err="1"/>
              <a:t>Pachuau</a:t>
            </a:r>
            <a:r>
              <a:rPr lang="en-US" sz="1100" dirty="0"/>
              <a:t>, L. (2023) ‘An analysis on the practices of food and grocery retail customer relationship management’, </a:t>
            </a:r>
            <a:r>
              <a:rPr lang="en-US" sz="1100" i="1" dirty="0"/>
              <a:t>Asian Journal of Management Research &amp; Development</a:t>
            </a:r>
            <a:r>
              <a:rPr lang="en-US" sz="1100" dirty="0"/>
              <a:t>, 12(2), pp. 70–85.</a:t>
            </a:r>
          </a:p>
          <a:p>
            <a:pPr>
              <a:lnSpc>
                <a:spcPct val="90000"/>
              </a:lnSpc>
            </a:pPr>
            <a:r>
              <a:rPr lang="en-US" sz="1100" dirty="0"/>
              <a:t>Pedron, C.D. et al. (2016) ‘Value-focused objectives for CRM system adoption’, </a:t>
            </a:r>
            <a:r>
              <a:rPr lang="en-US" sz="1100" i="1" dirty="0"/>
              <a:t>Industrial Management &amp; Data Systems</a:t>
            </a:r>
            <a:r>
              <a:rPr lang="en-US" sz="1100" dirty="0"/>
              <a:t>, 116(3), pp. 526–546.</a:t>
            </a:r>
          </a:p>
          <a:p>
            <a:pPr>
              <a:lnSpc>
                <a:spcPct val="90000"/>
              </a:lnSpc>
            </a:pPr>
            <a:r>
              <a:rPr lang="en-US" sz="1100" dirty="0"/>
              <a:t>Stenzel, P.L. (2010) ‘Sustainability, the triple bottom line, and the Global Reporting Initiative’, </a:t>
            </a:r>
            <a:r>
              <a:rPr lang="en-US" sz="1100" i="1" dirty="0"/>
              <a:t>Global Business &amp; Economics Anthology</a:t>
            </a:r>
            <a:r>
              <a:rPr lang="en-US" sz="1100" dirty="0"/>
              <a:t>, 2, pp. 1–14.</a:t>
            </a:r>
          </a:p>
          <a:p>
            <a:pPr>
              <a:lnSpc>
                <a:spcPct val="90000"/>
              </a:lnSpc>
            </a:pPr>
            <a:r>
              <a:rPr lang="en-US" sz="1100" dirty="0" err="1"/>
              <a:t>Urbanska</a:t>
            </a:r>
            <a:r>
              <a:rPr lang="en-US" sz="1100" dirty="0"/>
              <a:t>, M. (2024) </a:t>
            </a:r>
            <a:r>
              <a:rPr lang="en-US" sz="1100" i="1" dirty="0"/>
              <a:t>The impact of customer satisfaction and brand image on customer loyalty at Marks &amp; Spencer plc in London</a:t>
            </a:r>
            <a:r>
              <a:rPr lang="en-US" sz="1100" dirty="0"/>
              <a:t>. MBA dissertation. London: University of Roehampton.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991</Words>
  <Application>Microsoft Office PowerPoint</Application>
  <PresentationFormat>On-screen Show (4:3)</PresentationFormat>
  <Paragraphs>75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A Critical Evaluation of M&amp;S Food’s Use of Digital &amp; Social Media in CRM</vt:lpstr>
      <vt:lpstr>What is CRM?</vt:lpstr>
      <vt:lpstr>Digital Media in CRM</vt:lpstr>
      <vt:lpstr>Social Media in CRM</vt:lpstr>
      <vt:lpstr>M&amp;S Digital Ecosystem</vt:lpstr>
      <vt:lpstr>Developing Customer Relationships</vt:lpstr>
      <vt:lpstr>Customer Experience &amp; Engagement</vt:lpstr>
      <vt:lpstr>Organisational Performance</vt:lpstr>
      <vt:lpstr>Strengths</vt:lpstr>
      <vt:lpstr>Limitations</vt:lpstr>
      <vt:lpstr>Conclusion</vt:lpstr>
      <vt:lpstr>Recommendations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Sebastian-Luca Kiss (2331017)</cp:lastModifiedBy>
  <cp:revision>2</cp:revision>
  <dcterms:created xsi:type="dcterms:W3CDTF">2013-01-27T09:14:16Z</dcterms:created>
  <dcterms:modified xsi:type="dcterms:W3CDTF">2025-12-03T23:35:32Z</dcterms:modified>
  <cp:category/>
</cp:coreProperties>
</file>