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70" r:id="rId6"/>
    <p:sldId id="260" r:id="rId7"/>
    <p:sldId id="261" r:id="rId8"/>
    <p:sldId id="262" r:id="rId9"/>
    <p:sldId id="263" r:id="rId10"/>
    <p:sldId id="264" r:id="rId11"/>
    <p:sldId id="265" r:id="rId12"/>
    <p:sldId id="266" r:id="rId13"/>
    <p:sldId id="267" r:id="rId14"/>
    <p:sldId id="268" r:id="rId15"/>
    <p:sldId id="269"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0F60FA-483E-4C52-A14D-745F5990BACC}" v="6" dt="2026-02-23T22:13:00.0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607" autoAdjust="0"/>
  </p:normalViewPr>
  <p:slideViewPr>
    <p:cSldViewPr snapToGrid="0">
      <p:cViewPr varScale="1">
        <p:scale>
          <a:sx n="47" d="100"/>
          <a:sy n="47" d="100"/>
        </p:scale>
        <p:origin x="1416"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68811D-1067-4108-8150-D1713766E417}" type="doc">
      <dgm:prSet loTypeId="urn:microsoft.com/office/officeart/2005/8/layout/process1" loCatId="process" qsTypeId="urn:microsoft.com/office/officeart/2005/8/quickstyle/simple4" qsCatId="simple" csTypeId="urn:microsoft.com/office/officeart/2005/8/colors/colorful1" csCatId="colorful"/>
      <dgm:spPr/>
      <dgm:t>
        <a:bodyPr/>
        <a:lstStyle/>
        <a:p>
          <a:endParaRPr lang="en-US"/>
        </a:p>
      </dgm:t>
    </dgm:pt>
    <dgm:pt modelId="{22DBE299-2B59-4852-B1BB-600F9D13D68C}">
      <dgm:prSet custT="1"/>
      <dgm:spPr/>
      <dgm:t>
        <a:bodyPr/>
        <a:lstStyle/>
        <a:p>
          <a:r>
            <a:rPr lang="en-GB" sz="2000" dirty="0"/>
            <a:t>In conclusion, </a:t>
          </a:r>
          <a:r>
            <a:rPr lang="en-GB" sz="2000" b="1" dirty="0"/>
            <a:t>Henri Fayol’s </a:t>
          </a:r>
          <a:r>
            <a:rPr lang="en-GB" sz="2000" dirty="0"/>
            <a:t>five function of management planning., organizing, commending, coordinating, and controlling remain highly relevant in today’s business environment. These functions help managers set clear goal, organiser resources efficiently, lead employees effectively, ensure teamwork, and monitor performance to achieve organisational objectives. </a:t>
          </a:r>
          <a:endParaRPr lang="en-US" sz="2000" dirty="0"/>
        </a:p>
      </dgm:t>
    </dgm:pt>
    <dgm:pt modelId="{8D471470-EBD4-4EFA-A959-D2572C97471C}" type="parTrans" cxnId="{DDF46CAC-D1F4-4C2E-BC1C-C837B432C787}">
      <dgm:prSet/>
      <dgm:spPr/>
      <dgm:t>
        <a:bodyPr/>
        <a:lstStyle/>
        <a:p>
          <a:endParaRPr lang="en-US"/>
        </a:p>
      </dgm:t>
    </dgm:pt>
    <dgm:pt modelId="{D430FF4C-B948-43CF-8379-E4C6DD0027DA}" type="sibTrans" cxnId="{DDF46CAC-D1F4-4C2E-BC1C-C837B432C787}">
      <dgm:prSet/>
      <dgm:spPr/>
      <dgm:t>
        <a:bodyPr/>
        <a:lstStyle/>
        <a:p>
          <a:endParaRPr lang="en-US"/>
        </a:p>
      </dgm:t>
    </dgm:pt>
    <dgm:pt modelId="{32542D2D-899E-4567-A681-8C968411F005}">
      <dgm:prSet custT="1"/>
      <dgm:spPr/>
      <dgm:t>
        <a:bodyPr/>
        <a:lstStyle/>
        <a:p>
          <a:r>
            <a:rPr lang="en-GB" sz="2000" dirty="0"/>
            <a:t>When managers perform these functions well, organisations become more productive, competitive, and successful. In today’s fast-changing world, managers must also develop key skills such as communication, leadership, adaptability, problem- solving, digital literacy, and emotional intelligence. By combining </a:t>
          </a:r>
          <a:r>
            <a:rPr lang="en-GB" sz="2000" b="1" dirty="0"/>
            <a:t>Fayol’s </a:t>
          </a:r>
          <a:r>
            <a:rPr lang="en-GB" sz="2000" dirty="0"/>
            <a:t>management principles with modern managerial skills, organisation can achieve long-term growth and sustainability,</a:t>
          </a:r>
          <a:endParaRPr lang="en-US" sz="2000" dirty="0"/>
        </a:p>
      </dgm:t>
    </dgm:pt>
    <dgm:pt modelId="{4AA50CD7-7157-4518-B1DA-DA7D0D967543}" type="parTrans" cxnId="{300DAA63-CFDD-4924-9C7B-D0FA5CFC567A}">
      <dgm:prSet/>
      <dgm:spPr/>
      <dgm:t>
        <a:bodyPr/>
        <a:lstStyle/>
        <a:p>
          <a:endParaRPr lang="en-US"/>
        </a:p>
      </dgm:t>
    </dgm:pt>
    <dgm:pt modelId="{54EA73D0-967E-4AA7-A52B-E534BFC69EA1}" type="sibTrans" cxnId="{300DAA63-CFDD-4924-9C7B-D0FA5CFC567A}">
      <dgm:prSet/>
      <dgm:spPr/>
      <dgm:t>
        <a:bodyPr/>
        <a:lstStyle/>
        <a:p>
          <a:endParaRPr lang="en-US"/>
        </a:p>
      </dgm:t>
    </dgm:pt>
    <dgm:pt modelId="{31371A7B-74C3-488B-ABD1-66EE7EA72AEC}" type="pres">
      <dgm:prSet presAssocID="{9E68811D-1067-4108-8150-D1713766E417}" presName="Name0" presStyleCnt="0">
        <dgm:presLayoutVars>
          <dgm:dir/>
          <dgm:resizeHandles val="exact"/>
        </dgm:presLayoutVars>
      </dgm:prSet>
      <dgm:spPr/>
    </dgm:pt>
    <dgm:pt modelId="{3BE0BDF2-8F69-435F-9136-BF51367CBA50}" type="pres">
      <dgm:prSet presAssocID="{22DBE299-2B59-4852-B1BB-600F9D13D68C}" presName="node" presStyleLbl="node1" presStyleIdx="0" presStyleCnt="2">
        <dgm:presLayoutVars>
          <dgm:bulletEnabled val="1"/>
        </dgm:presLayoutVars>
      </dgm:prSet>
      <dgm:spPr/>
    </dgm:pt>
    <dgm:pt modelId="{5317A67A-73D2-4355-B391-14DAEE6BF546}" type="pres">
      <dgm:prSet presAssocID="{D430FF4C-B948-43CF-8379-E4C6DD0027DA}" presName="sibTrans" presStyleLbl="sibTrans2D1" presStyleIdx="0" presStyleCnt="1"/>
      <dgm:spPr/>
    </dgm:pt>
    <dgm:pt modelId="{CECB59BF-5054-4ED4-90B0-9C7F7854AC59}" type="pres">
      <dgm:prSet presAssocID="{D430FF4C-B948-43CF-8379-E4C6DD0027DA}" presName="connectorText" presStyleLbl="sibTrans2D1" presStyleIdx="0" presStyleCnt="1"/>
      <dgm:spPr/>
    </dgm:pt>
    <dgm:pt modelId="{01EEDB3E-9109-4F39-92EA-B53C401873D0}" type="pres">
      <dgm:prSet presAssocID="{32542D2D-899E-4567-A681-8C968411F005}" presName="node" presStyleLbl="node1" presStyleIdx="1" presStyleCnt="2">
        <dgm:presLayoutVars>
          <dgm:bulletEnabled val="1"/>
        </dgm:presLayoutVars>
      </dgm:prSet>
      <dgm:spPr/>
    </dgm:pt>
  </dgm:ptLst>
  <dgm:cxnLst>
    <dgm:cxn modelId="{937DBA34-0382-4400-94F2-67AB6C94C3FF}" type="presOf" srcId="{22DBE299-2B59-4852-B1BB-600F9D13D68C}" destId="{3BE0BDF2-8F69-435F-9136-BF51367CBA50}" srcOrd="0" destOrd="0" presId="urn:microsoft.com/office/officeart/2005/8/layout/process1"/>
    <dgm:cxn modelId="{BB162437-49B2-4224-97C7-3AE552932E4B}" type="presOf" srcId="{32542D2D-899E-4567-A681-8C968411F005}" destId="{01EEDB3E-9109-4F39-92EA-B53C401873D0}" srcOrd="0" destOrd="0" presId="urn:microsoft.com/office/officeart/2005/8/layout/process1"/>
    <dgm:cxn modelId="{300DAA63-CFDD-4924-9C7B-D0FA5CFC567A}" srcId="{9E68811D-1067-4108-8150-D1713766E417}" destId="{32542D2D-899E-4567-A681-8C968411F005}" srcOrd="1" destOrd="0" parTransId="{4AA50CD7-7157-4518-B1DA-DA7D0D967543}" sibTransId="{54EA73D0-967E-4AA7-A52B-E534BFC69EA1}"/>
    <dgm:cxn modelId="{2FE71AA3-F1AC-430A-8609-2D93ECD779A2}" type="presOf" srcId="{D430FF4C-B948-43CF-8379-E4C6DD0027DA}" destId="{5317A67A-73D2-4355-B391-14DAEE6BF546}" srcOrd="0" destOrd="0" presId="urn:microsoft.com/office/officeart/2005/8/layout/process1"/>
    <dgm:cxn modelId="{CCF332A8-A644-4FC3-9A53-72A74485C038}" type="presOf" srcId="{D430FF4C-B948-43CF-8379-E4C6DD0027DA}" destId="{CECB59BF-5054-4ED4-90B0-9C7F7854AC59}" srcOrd="1" destOrd="0" presId="urn:microsoft.com/office/officeart/2005/8/layout/process1"/>
    <dgm:cxn modelId="{DDF46CAC-D1F4-4C2E-BC1C-C837B432C787}" srcId="{9E68811D-1067-4108-8150-D1713766E417}" destId="{22DBE299-2B59-4852-B1BB-600F9D13D68C}" srcOrd="0" destOrd="0" parTransId="{8D471470-EBD4-4EFA-A959-D2572C97471C}" sibTransId="{D430FF4C-B948-43CF-8379-E4C6DD0027DA}"/>
    <dgm:cxn modelId="{37C6CEFC-BA2A-421B-8DF3-C3A42F2FC957}" type="presOf" srcId="{9E68811D-1067-4108-8150-D1713766E417}" destId="{31371A7B-74C3-488B-ABD1-66EE7EA72AEC}" srcOrd="0" destOrd="0" presId="urn:microsoft.com/office/officeart/2005/8/layout/process1"/>
    <dgm:cxn modelId="{B34857D1-7E99-4E40-AF01-E4BC301220E8}" type="presParOf" srcId="{31371A7B-74C3-488B-ABD1-66EE7EA72AEC}" destId="{3BE0BDF2-8F69-435F-9136-BF51367CBA50}" srcOrd="0" destOrd="0" presId="urn:microsoft.com/office/officeart/2005/8/layout/process1"/>
    <dgm:cxn modelId="{79A583B5-E0D3-4E46-9BF1-0849FCA03EF3}" type="presParOf" srcId="{31371A7B-74C3-488B-ABD1-66EE7EA72AEC}" destId="{5317A67A-73D2-4355-B391-14DAEE6BF546}" srcOrd="1" destOrd="0" presId="urn:microsoft.com/office/officeart/2005/8/layout/process1"/>
    <dgm:cxn modelId="{ADD993B0-4A2C-4D04-B826-6583553B6FD5}" type="presParOf" srcId="{5317A67A-73D2-4355-B391-14DAEE6BF546}" destId="{CECB59BF-5054-4ED4-90B0-9C7F7854AC59}" srcOrd="0" destOrd="0" presId="urn:microsoft.com/office/officeart/2005/8/layout/process1"/>
    <dgm:cxn modelId="{EAC65947-C91A-4490-9385-CD0E0577F0D3}" type="presParOf" srcId="{31371A7B-74C3-488B-ABD1-66EE7EA72AEC}" destId="{01EEDB3E-9109-4F39-92EA-B53C401873D0}"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EC24C8-9754-4B04-964C-5A8439610D0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2B40509-A657-407B-87CD-824E83675914}">
      <dgm:prSet/>
      <dgm:spPr/>
      <dgm:t>
        <a:bodyPr/>
        <a:lstStyle/>
        <a:p>
          <a:r>
            <a:rPr lang="en-GB" b="1"/>
            <a:t>Henri Fayol's </a:t>
          </a:r>
          <a:r>
            <a:rPr lang="en-GB"/>
            <a:t>(1949). General and industrial management (C. Storrs, Trans.). Pitman publishing. (Original work published 1916)</a:t>
          </a:r>
          <a:endParaRPr lang="en-US"/>
        </a:p>
      </dgm:t>
    </dgm:pt>
    <dgm:pt modelId="{B1BC3D68-859A-4846-A6A8-4CA83C2218CE}" type="parTrans" cxnId="{7862F26E-69C3-4AB6-BDC4-E6CE16D28FE8}">
      <dgm:prSet/>
      <dgm:spPr/>
      <dgm:t>
        <a:bodyPr/>
        <a:lstStyle/>
        <a:p>
          <a:endParaRPr lang="en-US"/>
        </a:p>
      </dgm:t>
    </dgm:pt>
    <dgm:pt modelId="{94F65AD5-D3E8-49C8-AA6E-DC25DD6137CE}" type="sibTrans" cxnId="{7862F26E-69C3-4AB6-BDC4-E6CE16D28FE8}">
      <dgm:prSet/>
      <dgm:spPr/>
      <dgm:t>
        <a:bodyPr/>
        <a:lstStyle/>
        <a:p>
          <a:endParaRPr lang="en-US"/>
        </a:p>
      </dgm:t>
    </dgm:pt>
    <dgm:pt modelId="{26024AFF-DD6A-4B06-AD3E-A1AB3D251A9D}">
      <dgm:prSet/>
      <dgm:spPr/>
      <dgm:t>
        <a:bodyPr/>
        <a:lstStyle/>
        <a:p>
          <a:r>
            <a:rPr lang="en-GB" b="1"/>
            <a:t>Robbins, Stephen P., Coulter, Mary. </a:t>
          </a:r>
          <a:r>
            <a:rPr lang="en-GB"/>
            <a:t>(2018). Management (14</a:t>
          </a:r>
          <a:r>
            <a:rPr lang="en-GB" baseline="30000"/>
            <a:t>th</a:t>
          </a:r>
          <a:r>
            <a:rPr lang="en-GB"/>
            <a:t> ed.). Pearson Education.</a:t>
          </a:r>
          <a:endParaRPr lang="en-US"/>
        </a:p>
      </dgm:t>
    </dgm:pt>
    <dgm:pt modelId="{11134F65-C8B7-4566-AF1E-09330131C98B}" type="parTrans" cxnId="{09E72BCE-4283-4689-8869-DDC8C54B0AD4}">
      <dgm:prSet/>
      <dgm:spPr/>
      <dgm:t>
        <a:bodyPr/>
        <a:lstStyle/>
        <a:p>
          <a:endParaRPr lang="en-US"/>
        </a:p>
      </dgm:t>
    </dgm:pt>
    <dgm:pt modelId="{1366C487-FD9B-4CC8-AF87-5BA85112E510}" type="sibTrans" cxnId="{09E72BCE-4283-4689-8869-DDC8C54B0AD4}">
      <dgm:prSet/>
      <dgm:spPr/>
      <dgm:t>
        <a:bodyPr/>
        <a:lstStyle/>
        <a:p>
          <a:endParaRPr lang="en-US"/>
        </a:p>
      </dgm:t>
    </dgm:pt>
    <dgm:pt modelId="{4CF371E4-ED26-4800-AF4D-B5F71A5CD2DC}" type="pres">
      <dgm:prSet presAssocID="{58EC24C8-9754-4B04-964C-5A8439610D0E}" presName="linear" presStyleCnt="0">
        <dgm:presLayoutVars>
          <dgm:animLvl val="lvl"/>
          <dgm:resizeHandles val="exact"/>
        </dgm:presLayoutVars>
      </dgm:prSet>
      <dgm:spPr/>
    </dgm:pt>
    <dgm:pt modelId="{BC17981C-B1B7-4793-B0F3-235308DA0884}" type="pres">
      <dgm:prSet presAssocID="{32B40509-A657-407B-87CD-824E83675914}" presName="parentText" presStyleLbl="node1" presStyleIdx="0" presStyleCnt="2">
        <dgm:presLayoutVars>
          <dgm:chMax val="0"/>
          <dgm:bulletEnabled val="1"/>
        </dgm:presLayoutVars>
      </dgm:prSet>
      <dgm:spPr/>
    </dgm:pt>
    <dgm:pt modelId="{65B4AE49-8738-492A-8D6E-0F3178AA5F42}" type="pres">
      <dgm:prSet presAssocID="{94F65AD5-D3E8-49C8-AA6E-DC25DD6137CE}" presName="spacer" presStyleCnt="0"/>
      <dgm:spPr/>
    </dgm:pt>
    <dgm:pt modelId="{FF14DAE4-BA8D-4F24-B55A-C15B2D32087B}" type="pres">
      <dgm:prSet presAssocID="{26024AFF-DD6A-4B06-AD3E-A1AB3D251A9D}" presName="parentText" presStyleLbl="node1" presStyleIdx="1" presStyleCnt="2">
        <dgm:presLayoutVars>
          <dgm:chMax val="0"/>
          <dgm:bulletEnabled val="1"/>
        </dgm:presLayoutVars>
      </dgm:prSet>
      <dgm:spPr/>
    </dgm:pt>
  </dgm:ptLst>
  <dgm:cxnLst>
    <dgm:cxn modelId="{05B9BB32-A3B6-4FA3-93CD-E3849D85E969}" type="presOf" srcId="{26024AFF-DD6A-4B06-AD3E-A1AB3D251A9D}" destId="{FF14DAE4-BA8D-4F24-B55A-C15B2D32087B}" srcOrd="0" destOrd="0" presId="urn:microsoft.com/office/officeart/2005/8/layout/vList2"/>
    <dgm:cxn modelId="{339D7236-6FCA-47C3-87AD-F71A1AE7E6CF}" type="presOf" srcId="{58EC24C8-9754-4B04-964C-5A8439610D0E}" destId="{4CF371E4-ED26-4800-AF4D-B5F71A5CD2DC}" srcOrd="0" destOrd="0" presId="urn:microsoft.com/office/officeart/2005/8/layout/vList2"/>
    <dgm:cxn modelId="{7862F26E-69C3-4AB6-BDC4-E6CE16D28FE8}" srcId="{58EC24C8-9754-4B04-964C-5A8439610D0E}" destId="{32B40509-A657-407B-87CD-824E83675914}" srcOrd="0" destOrd="0" parTransId="{B1BC3D68-859A-4846-A6A8-4CA83C2218CE}" sibTransId="{94F65AD5-D3E8-49C8-AA6E-DC25DD6137CE}"/>
    <dgm:cxn modelId="{09E72BCE-4283-4689-8869-DDC8C54B0AD4}" srcId="{58EC24C8-9754-4B04-964C-5A8439610D0E}" destId="{26024AFF-DD6A-4B06-AD3E-A1AB3D251A9D}" srcOrd="1" destOrd="0" parTransId="{11134F65-C8B7-4566-AF1E-09330131C98B}" sibTransId="{1366C487-FD9B-4CC8-AF87-5BA85112E510}"/>
    <dgm:cxn modelId="{7ED975F3-7EED-47DE-B60A-AF1FCE7F77B5}" type="presOf" srcId="{32B40509-A657-407B-87CD-824E83675914}" destId="{BC17981C-B1B7-4793-B0F3-235308DA0884}" srcOrd="0" destOrd="0" presId="urn:microsoft.com/office/officeart/2005/8/layout/vList2"/>
    <dgm:cxn modelId="{83786CC5-93BD-4B1B-A004-4B90B0711FF0}" type="presParOf" srcId="{4CF371E4-ED26-4800-AF4D-B5F71A5CD2DC}" destId="{BC17981C-B1B7-4793-B0F3-235308DA0884}" srcOrd="0" destOrd="0" presId="urn:microsoft.com/office/officeart/2005/8/layout/vList2"/>
    <dgm:cxn modelId="{18D7F3A6-C1D2-43C4-B934-016DDFDC9198}" type="presParOf" srcId="{4CF371E4-ED26-4800-AF4D-B5F71A5CD2DC}" destId="{65B4AE49-8738-492A-8D6E-0F3178AA5F42}" srcOrd="1" destOrd="0" presId="urn:microsoft.com/office/officeart/2005/8/layout/vList2"/>
    <dgm:cxn modelId="{ECD2B563-7C3E-48C9-9BDA-E4A5CFD34E67}" type="presParOf" srcId="{4CF371E4-ED26-4800-AF4D-B5F71A5CD2DC}" destId="{FF14DAE4-BA8D-4F24-B55A-C15B2D32087B}"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0BDF2-8F69-435F-9136-BF51367CBA50}">
      <dsp:nvSpPr>
        <dsp:cNvPr id="0" name=""/>
        <dsp:cNvSpPr/>
      </dsp:nvSpPr>
      <dsp:spPr>
        <a:xfrm>
          <a:off x="2053" y="193841"/>
          <a:ext cx="4379788" cy="435626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In conclusion, </a:t>
          </a:r>
          <a:r>
            <a:rPr lang="en-GB" sz="2000" b="1" kern="1200" dirty="0"/>
            <a:t>Henri Fayol’s </a:t>
          </a:r>
          <a:r>
            <a:rPr lang="en-GB" sz="2000" kern="1200" dirty="0"/>
            <a:t>five function of management planning., organizing, commending, coordinating, and controlling remain highly relevant in today’s business environment. These functions help managers set clear goal, organiser resources efficiently, lead employees effectively, ensure teamwork, and monitor performance to achieve organisational objectives. </a:t>
          </a:r>
          <a:endParaRPr lang="en-US" sz="2000" kern="1200" dirty="0"/>
        </a:p>
      </dsp:txBody>
      <dsp:txXfrm>
        <a:off x="129644" y="321432"/>
        <a:ext cx="4124606" cy="4101082"/>
      </dsp:txXfrm>
    </dsp:sp>
    <dsp:sp modelId="{5317A67A-73D2-4355-B391-14DAEE6BF546}">
      <dsp:nvSpPr>
        <dsp:cNvPr id="0" name=""/>
        <dsp:cNvSpPr/>
      </dsp:nvSpPr>
      <dsp:spPr>
        <a:xfrm>
          <a:off x="4819821" y="1828880"/>
          <a:ext cx="928515" cy="1086187"/>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2044700">
            <a:lnSpc>
              <a:spcPct val="90000"/>
            </a:lnSpc>
            <a:spcBef>
              <a:spcPct val="0"/>
            </a:spcBef>
            <a:spcAft>
              <a:spcPct val="35000"/>
            </a:spcAft>
            <a:buNone/>
          </a:pPr>
          <a:endParaRPr lang="en-US" sz="4600" kern="1200"/>
        </a:p>
      </dsp:txBody>
      <dsp:txXfrm>
        <a:off x="4819821" y="2046117"/>
        <a:ext cx="649961" cy="651713"/>
      </dsp:txXfrm>
    </dsp:sp>
    <dsp:sp modelId="{01EEDB3E-9109-4F39-92EA-B53C401873D0}">
      <dsp:nvSpPr>
        <dsp:cNvPr id="0" name=""/>
        <dsp:cNvSpPr/>
      </dsp:nvSpPr>
      <dsp:spPr>
        <a:xfrm>
          <a:off x="6133757" y="193841"/>
          <a:ext cx="4379788" cy="4356264"/>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When managers perform these functions well, organisations become more productive, competitive, and successful. In today’s fast-changing world, managers must also develop key skills such as communication, leadership, adaptability, problem- solving, digital literacy, and emotional intelligence. By combining </a:t>
          </a:r>
          <a:r>
            <a:rPr lang="en-GB" sz="2000" b="1" kern="1200" dirty="0"/>
            <a:t>Fayol’s </a:t>
          </a:r>
          <a:r>
            <a:rPr lang="en-GB" sz="2000" kern="1200" dirty="0"/>
            <a:t>management principles with modern managerial skills, organisation can achieve long-term growth and sustainability,</a:t>
          </a:r>
          <a:endParaRPr lang="en-US" sz="2000" kern="1200" dirty="0"/>
        </a:p>
      </dsp:txBody>
      <dsp:txXfrm>
        <a:off x="6261348" y="321432"/>
        <a:ext cx="4124606" cy="41010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17981C-B1B7-4793-B0F3-235308DA0884}">
      <dsp:nvSpPr>
        <dsp:cNvPr id="0" name=""/>
        <dsp:cNvSpPr/>
      </dsp:nvSpPr>
      <dsp:spPr>
        <a:xfrm>
          <a:off x="0" y="56174"/>
          <a:ext cx="5291663" cy="178425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Henri Fayol's </a:t>
          </a:r>
          <a:r>
            <a:rPr lang="en-GB" sz="2500" kern="1200"/>
            <a:t>(1949). General and industrial management (C. Storrs, Trans.). Pitman publishing. (Original work published 1916)</a:t>
          </a:r>
          <a:endParaRPr lang="en-US" sz="2500" kern="1200"/>
        </a:p>
      </dsp:txBody>
      <dsp:txXfrm>
        <a:off x="87100" y="143274"/>
        <a:ext cx="5117463" cy="1610050"/>
      </dsp:txXfrm>
    </dsp:sp>
    <dsp:sp modelId="{FF14DAE4-BA8D-4F24-B55A-C15B2D32087B}">
      <dsp:nvSpPr>
        <dsp:cNvPr id="0" name=""/>
        <dsp:cNvSpPr/>
      </dsp:nvSpPr>
      <dsp:spPr>
        <a:xfrm>
          <a:off x="0" y="1912424"/>
          <a:ext cx="5291663" cy="178425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kern="1200"/>
            <a:t>Robbins, Stephen P., Coulter, Mary. </a:t>
          </a:r>
          <a:r>
            <a:rPr lang="en-GB" sz="2500" kern="1200"/>
            <a:t>(2018). Management (14</a:t>
          </a:r>
          <a:r>
            <a:rPr lang="en-GB" sz="2500" kern="1200" baseline="30000"/>
            <a:t>th</a:t>
          </a:r>
          <a:r>
            <a:rPr lang="en-GB" sz="2500" kern="1200"/>
            <a:t> ed.). Pearson Education.</a:t>
          </a:r>
          <a:endParaRPr lang="en-US" sz="2500" kern="1200"/>
        </a:p>
      </dsp:txBody>
      <dsp:txXfrm>
        <a:off x="87100" y="1999524"/>
        <a:ext cx="5117463" cy="161005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5F2680-0924-42C6-AFF6-265EC1CE7706}" type="datetimeFigureOut">
              <a:rPr lang="en-GB" smtClean="0"/>
              <a:t>24/02/2026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493351-3184-4CAF-BDFC-7BC508642653}" type="slidenum">
              <a:rPr lang="en-GB" smtClean="0"/>
              <a:t>‹#›</a:t>
            </a:fld>
            <a:endParaRPr lang="en-GB"/>
          </a:p>
        </p:txBody>
      </p:sp>
    </p:spTree>
    <p:extLst>
      <p:ext uri="{BB962C8B-B14F-4D97-AF65-F5344CB8AC3E}">
        <p14:creationId xmlns:p14="http://schemas.microsoft.com/office/powerpoint/2010/main" val="1290417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9</a:t>
            </a:fld>
            <a:endParaRPr lang="en-GB"/>
          </a:p>
        </p:txBody>
      </p:sp>
    </p:spTree>
    <p:extLst>
      <p:ext uri="{BB962C8B-B14F-4D97-AF65-F5344CB8AC3E}">
        <p14:creationId xmlns:p14="http://schemas.microsoft.com/office/powerpoint/2010/main" val="39230105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10</a:t>
            </a:fld>
            <a:endParaRPr lang="en-GB"/>
          </a:p>
        </p:txBody>
      </p:sp>
    </p:spTree>
    <p:extLst>
      <p:ext uri="{BB962C8B-B14F-4D97-AF65-F5344CB8AC3E}">
        <p14:creationId xmlns:p14="http://schemas.microsoft.com/office/powerpoint/2010/main" val="36104559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11</a:t>
            </a:fld>
            <a:endParaRPr lang="en-GB"/>
          </a:p>
        </p:txBody>
      </p:sp>
    </p:spTree>
    <p:extLst>
      <p:ext uri="{BB962C8B-B14F-4D97-AF65-F5344CB8AC3E}">
        <p14:creationId xmlns:p14="http://schemas.microsoft.com/office/powerpoint/2010/main" val="35501931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12</a:t>
            </a:fld>
            <a:endParaRPr lang="en-GB"/>
          </a:p>
        </p:txBody>
      </p:sp>
    </p:spTree>
    <p:extLst>
      <p:ext uri="{BB962C8B-B14F-4D97-AF65-F5344CB8AC3E}">
        <p14:creationId xmlns:p14="http://schemas.microsoft.com/office/powerpoint/2010/main" val="342244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493351-3184-4CAF-BDFC-7BC508642653}" type="slidenum">
              <a:rPr lang="en-GB" smtClean="0"/>
              <a:t>13</a:t>
            </a:fld>
            <a:endParaRPr lang="en-GB"/>
          </a:p>
        </p:txBody>
      </p:sp>
    </p:spTree>
    <p:extLst>
      <p:ext uri="{BB962C8B-B14F-4D97-AF65-F5344CB8AC3E}">
        <p14:creationId xmlns:p14="http://schemas.microsoft.com/office/powerpoint/2010/main" val="39418631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1B27B-8164-5FD9-2CBD-B2A2AF0EADB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31A2830-0E01-26DD-7591-617C90B3B7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F24E0D7-B830-0F5B-D06D-B8770C060238}"/>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04138F41-B196-DC93-7147-4DF6B3540C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784FD2-6F2C-048D-F4CF-DF57BD94F3F1}"/>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281647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2FA8E-64D1-9246-399A-2FA668AE72B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2397D9D-2CE6-0CD6-46BA-8BF5BA7868C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E998319-EE4A-7E66-DDA4-1F24FC69007F}"/>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206C35A4-281D-B657-D32C-E5FBC5F1FA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9E0781-9F26-218F-06BE-54D0EA596E26}"/>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38362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E470-9D16-75E1-F229-C3F0B04F7CF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30E90B2-A85D-C066-A83F-D0A07D70D11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1990EFF-2830-2B32-422D-B4663C0A7ACF}"/>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90D2EA26-4ABD-72EC-E37D-16C7BF730A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4A8A20-9E2D-CFD8-E68F-73444093A1BC}"/>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1231645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160EA-25CC-31BA-5BE8-045196028E2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04F3BB3-7BD7-349D-EB9D-A99AE95C643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6AD1406-CCDF-01DC-8C74-2E32124DF84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50358A3-BEE3-37A5-1805-216AC81D62F1}"/>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6" name="Footer Placeholder 5">
            <a:extLst>
              <a:ext uri="{FF2B5EF4-FFF2-40B4-BE49-F238E27FC236}">
                <a16:creationId xmlns:a16="http://schemas.microsoft.com/office/drawing/2014/main" id="{58618EEF-497C-4FB9-662F-C6DB41D6D1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224C29-AC06-E58A-2027-E3122693D436}"/>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4449765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ED5F9-33F7-34EA-E855-3E1169ABC56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BCA51B8-BA07-1678-9986-BDAD011C33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93C85F9-C762-B9A6-A058-3F34C802447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34BF04B-6003-1E4B-6F3D-4C0CF3427F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61E709D-D3EC-1894-34AC-95AFC310753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1A59EE3-B7EF-9B95-5FA5-D90457971C9C}"/>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8" name="Footer Placeholder 7">
            <a:extLst>
              <a:ext uri="{FF2B5EF4-FFF2-40B4-BE49-F238E27FC236}">
                <a16:creationId xmlns:a16="http://schemas.microsoft.com/office/drawing/2014/main" id="{1C1EABCA-2501-D92E-9F93-4054C5FE6FC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FECB63-B987-1758-6260-EEB5F7A5451A}"/>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303259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848DC-D9E9-9024-EB4D-DB7AFE098FB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83941B6-F43B-F0AF-7C4D-C68A065D6814}"/>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4" name="Footer Placeholder 3">
            <a:extLst>
              <a:ext uri="{FF2B5EF4-FFF2-40B4-BE49-F238E27FC236}">
                <a16:creationId xmlns:a16="http://schemas.microsoft.com/office/drawing/2014/main" id="{59361E9A-329B-7B06-DEE5-01B92D5B56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0E7E41E-453B-0053-7004-F8DA8A619F2E}"/>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2835762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5D0F0D-EB52-6CD7-2FA2-A595B1E0222C}"/>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3" name="Footer Placeholder 2">
            <a:extLst>
              <a:ext uri="{FF2B5EF4-FFF2-40B4-BE49-F238E27FC236}">
                <a16:creationId xmlns:a16="http://schemas.microsoft.com/office/drawing/2014/main" id="{76393282-BBBB-38C0-33A6-FD992933F18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F15593-4A19-47EC-8109-57CB8274385C}"/>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3058046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08626-77FE-B991-9BE1-FB99FED1FCE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C976470E-5AFD-4D03-8BEA-7017539425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586ABC1-4B2F-BAA1-2D3D-159788034F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37EC82-F459-9094-7126-7CD88BB6F78A}"/>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6" name="Footer Placeholder 5">
            <a:extLst>
              <a:ext uri="{FF2B5EF4-FFF2-40B4-BE49-F238E27FC236}">
                <a16:creationId xmlns:a16="http://schemas.microsoft.com/office/drawing/2014/main" id="{2B0E8EC3-D230-1249-991F-9EE4B2063B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EE6F4F-D9F3-7433-9920-5391414A725C}"/>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4142281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D76FC-1A8D-7468-59CF-08BC86DCB3E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823391C5-49DC-B7E3-1F38-3DC51BD37C9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27B00E-B8B0-7039-BA9A-B0F7D3A4B1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94E69F3-B3C1-234D-535B-B233E703FC6D}"/>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6" name="Footer Placeholder 5">
            <a:extLst>
              <a:ext uri="{FF2B5EF4-FFF2-40B4-BE49-F238E27FC236}">
                <a16:creationId xmlns:a16="http://schemas.microsoft.com/office/drawing/2014/main" id="{2E803911-05A3-999B-0968-5F2B08C2B9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BD1764-C881-B295-C6C5-E9220F4CB066}"/>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844812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C187B-A153-6BEE-A601-E891D31D7A0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EA17106-9544-0E62-9195-B90E749CA5D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8B9C018-B312-E56D-1D62-7146BB7DF84E}"/>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FC8D76D7-D557-878A-8792-D7FE38BEED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565DF2-2EFD-E1B4-C241-A919CC1B7D8E}"/>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823803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F2DFB3-56B8-518C-DBB5-9E53FC502DC2}"/>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6AF8612-2949-9FC8-C284-6E4416ED1F7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1CA1A8-9EA2-607C-1BB6-F1A9480524B8}"/>
              </a:ext>
            </a:extLst>
          </p:cNvPr>
          <p:cNvSpPr>
            <a:spLocks noGrp="1"/>
          </p:cNvSpPr>
          <p:nvPr>
            <p:ph type="dt" sz="half" idx="10"/>
          </p:nvPr>
        </p:nvSpPr>
        <p:spPr/>
        <p:txBody>
          <a:body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528733DC-6A22-629F-1367-4D927EB58E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5BEE7F-3534-886F-436B-A8EB5508FC9B}"/>
              </a:ext>
            </a:extLst>
          </p:cNvPr>
          <p:cNvSpPr>
            <a:spLocks noGrp="1"/>
          </p:cNvSpPr>
          <p:nvPr>
            <p:ph type="sldNum" sz="quarter" idx="12"/>
          </p:nvPr>
        </p:nvSpPr>
        <p:spPr/>
        <p:txBody>
          <a:bodyPr/>
          <a:lstStyle/>
          <a:p>
            <a:fld id="{DBE6A915-69B1-48AB-A76C-4217E8C1724A}" type="slidenum">
              <a:rPr lang="en-GB" smtClean="0"/>
              <a:t>‹#›</a:t>
            </a:fld>
            <a:endParaRPr lang="en-GB"/>
          </a:p>
        </p:txBody>
      </p:sp>
    </p:spTree>
    <p:extLst>
      <p:ext uri="{BB962C8B-B14F-4D97-AF65-F5344CB8AC3E}">
        <p14:creationId xmlns:p14="http://schemas.microsoft.com/office/powerpoint/2010/main" val="3476417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64DFED-AAF3-DED8-4235-933498E401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9EDD39E-D8C6-E3E1-3B08-70A94F67E0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CEE5B79-CFE5-712E-1042-FEAB483E8E8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9A7D81-0E37-45D7-8995-88AF960CC17F}" type="datetimeFigureOut">
              <a:rPr lang="en-GB" smtClean="0"/>
              <a:t>24/02/2026</a:t>
            </a:fld>
            <a:endParaRPr lang="en-GB"/>
          </a:p>
        </p:txBody>
      </p:sp>
      <p:sp>
        <p:nvSpPr>
          <p:cNvPr id="5" name="Footer Placeholder 4">
            <a:extLst>
              <a:ext uri="{FF2B5EF4-FFF2-40B4-BE49-F238E27FC236}">
                <a16:creationId xmlns:a16="http://schemas.microsoft.com/office/drawing/2014/main" id="{2F434CB9-98D3-61B8-8CA2-CA4645CA70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5EFC12F-51B3-AF7C-F9B0-7777F80FAC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BE6A915-69B1-48AB-A76C-4217E8C1724A}" type="slidenum">
              <a:rPr lang="en-GB" smtClean="0"/>
              <a:t>‹#›</a:t>
            </a:fld>
            <a:endParaRPr lang="en-GB"/>
          </a:p>
        </p:txBody>
      </p:sp>
    </p:spTree>
    <p:extLst>
      <p:ext uri="{BB962C8B-B14F-4D97-AF65-F5344CB8AC3E}">
        <p14:creationId xmlns:p14="http://schemas.microsoft.com/office/powerpoint/2010/main" val="2414725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Oval 9">
            <a:extLst>
              <a:ext uri="{FF2B5EF4-FFF2-40B4-BE49-F238E27FC236}">
                <a16:creationId xmlns:a16="http://schemas.microsoft.com/office/drawing/2014/main" id="{A99050EE-26AF-4253-BD50-F0FCD965A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284" y="575361"/>
            <a:ext cx="5707277" cy="5707277"/>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bg1"/>
          </a:solidFill>
        </p:grpSpPr>
        <p:sp>
          <p:nvSpPr>
            <p:cNvPr id="13" name="Freeform: Shape 1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16" name="Graphic 212">
            <a:extLst>
              <a:ext uri="{FF2B5EF4-FFF2-40B4-BE49-F238E27FC236}">
                <a16:creationId xmlns:a16="http://schemas.microsoft.com/office/drawing/2014/main" id="{D0C78466-EB6E-45A0-99A6-A00789ACD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E99F76E4-5DFD-4DBE-B042-66FBCD118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7727" y="421588"/>
            <a:ext cx="1291468" cy="1291468"/>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solidFill>
        </p:grpSpPr>
        <p:sp>
          <p:nvSpPr>
            <p:cNvPr id="21" name="Freeform: Shape 20">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grpSp>
        <p:nvGrpSpPr>
          <p:cNvPr id="191" name="Graphic 4">
            <a:extLst>
              <a:ext uri="{FF2B5EF4-FFF2-40B4-BE49-F238E27FC236}">
                <a16:creationId xmlns:a16="http://schemas.microsoft.com/office/drawing/2014/main" id="{773717CC-ECEE-4ABF-BA61-C59F468017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bg1">
              <a:alpha val="60000"/>
            </a:schemeClr>
          </a:solidFill>
        </p:grpSpPr>
        <p:sp>
          <p:nvSpPr>
            <p:cNvPr id="192" name="Freeform: Shape 191">
              <a:extLst>
                <a:ext uri="{FF2B5EF4-FFF2-40B4-BE49-F238E27FC236}">
                  <a16:creationId xmlns:a16="http://schemas.microsoft.com/office/drawing/2014/main" id="{9A4FAE41-62DF-4B8E-BD66-8EC206E0E3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564C7F1F-5546-40DC-A16B-C9A3E45777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45583216-FC24-4B75-9703-DBEC401FF8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2FD0A70D-2E7E-4048-8145-0F45EDBBC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B703C78E-D176-4455-B7B5-2DB4F418DB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AD23B98E-D1FB-4BD9-BA4A-060BC8266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C1541992-EEDB-4D6B-BDA9-B66E58A17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08072B3B-B852-4186-ACFE-F614251324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7B5DD2CA-BCBA-4F3E-B472-84006768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C7335DFE-05E4-4D45-B035-1D85E7648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ADCF9375-A092-491A-960D-A4DBB376C3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95341599-7E99-490F-9AF8-07EAE5C8DB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E1C55EB0-818A-46E6-8D53-5503100290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319B036C-5BD8-4F3B-8935-96D50F410D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A8445880-106C-4DC8-A250-D132F0D6F3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952AA1DD-5DBE-43CD-9B85-63C7626929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2A412466-ED73-4944-83CE-224B1769C2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807E195A-10DB-494C-A547-E1D0C6F616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4CD4AECE-734D-4B90-984F-B2ABFA2B6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927072E-8001-4AD1-A4C4-2EDBA3BF8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499D6F50-E593-46A3-81D8-73389276B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7A96E600-84B4-452B-AE40-295FC5807E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CBBA17AC-C1AB-4BFC-A051-457275D1D6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488E850C-90D5-4D0F-A57D-7809327EF3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6" name="Freeform: Shape 215">
              <a:extLst>
                <a:ext uri="{FF2B5EF4-FFF2-40B4-BE49-F238E27FC236}">
                  <a16:creationId xmlns:a16="http://schemas.microsoft.com/office/drawing/2014/main" id="{9F98D808-AB13-4D8D-B4C5-9D3215346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7" name="Freeform: Shape 216">
              <a:extLst>
                <a:ext uri="{FF2B5EF4-FFF2-40B4-BE49-F238E27FC236}">
                  <a16:creationId xmlns:a16="http://schemas.microsoft.com/office/drawing/2014/main" id="{95AFFBC0-FF37-4117-86FA-21ABDA17AB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8" name="Freeform: Shape 217">
              <a:extLst>
                <a:ext uri="{FF2B5EF4-FFF2-40B4-BE49-F238E27FC236}">
                  <a16:creationId xmlns:a16="http://schemas.microsoft.com/office/drawing/2014/main" id="{ED0AC42A-17B0-4154-968C-CAE2A04C2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9" name="Freeform: Shape 218">
              <a:extLst>
                <a:ext uri="{FF2B5EF4-FFF2-40B4-BE49-F238E27FC236}">
                  <a16:creationId xmlns:a16="http://schemas.microsoft.com/office/drawing/2014/main" id="{4A7A31A0-8490-4B9D-B9CC-7FF28053E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0" name="Freeform: Shape 219">
              <a:extLst>
                <a:ext uri="{FF2B5EF4-FFF2-40B4-BE49-F238E27FC236}">
                  <a16:creationId xmlns:a16="http://schemas.microsoft.com/office/drawing/2014/main" id="{8188899C-6A74-43D8-B36C-F86B278C8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1" name="Freeform: Shape 220">
              <a:extLst>
                <a:ext uri="{FF2B5EF4-FFF2-40B4-BE49-F238E27FC236}">
                  <a16:creationId xmlns:a16="http://schemas.microsoft.com/office/drawing/2014/main" id="{1537EAA6-95B6-4674-A7B9-40F9AB7F59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2" name="Freeform: Shape 221">
              <a:extLst>
                <a:ext uri="{FF2B5EF4-FFF2-40B4-BE49-F238E27FC236}">
                  <a16:creationId xmlns:a16="http://schemas.microsoft.com/office/drawing/2014/main" id="{F4B29507-C08F-4764-B703-0EB33A0FAC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3" name="Freeform: Shape 222">
              <a:extLst>
                <a:ext uri="{FF2B5EF4-FFF2-40B4-BE49-F238E27FC236}">
                  <a16:creationId xmlns:a16="http://schemas.microsoft.com/office/drawing/2014/main" id="{4200E500-6A99-47FC-A30F-FA4C85DA8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4" name="Freeform: Shape 223">
              <a:extLst>
                <a:ext uri="{FF2B5EF4-FFF2-40B4-BE49-F238E27FC236}">
                  <a16:creationId xmlns:a16="http://schemas.microsoft.com/office/drawing/2014/main" id="{9558677C-76AD-451F-AEEE-C5FEE4179C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5" name="Freeform: Shape 224">
              <a:extLst>
                <a:ext uri="{FF2B5EF4-FFF2-40B4-BE49-F238E27FC236}">
                  <a16:creationId xmlns:a16="http://schemas.microsoft.com/office/drawing/2014/main" id="{79E472E5-A81A-44E7-AEBA-C3A593497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6" name="Freeform: Shape 225">
              <a:extLst>
                <a:ext uri="{FF2B5EF4-FFF2-40B4-BE49-F238E27FC236}">
                  <a16:creationId xmlns:a16="http://schemas.microsoft.com/office/drawing/2014/main" id="{5CD54F54-9E41-4635-A533-6CC6515E13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27" name="Freeform: Shape 226">
              <a:extLst>
                <a:ext uri="{FF2B5EF4-FFF2-40B4-BE49-F238E27FC236}">
                  <a16:creationId xmlns:a16="http://schemas.microsoft.com/office/drawing/2014/main" id="{B22D6F46-74C0-49D9-8CD8-BC125E973D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28" name="Freeform: Shape 227">
              <a:extLst>
                <a:ext uri="{FF2B5EF4-FFF2-40B4-BE49-F238E27FC236}">
                  <a16:creationId xmlns:a16="http://schemas.microsoft.com/office/drawing/2014/main" id="{C6FAA6EC-EDF6-4522-ACD8-8D4F7FF872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228">
              <a:extLst>
                <a:ext uri="{FF2B5EF4-FFF2-40B4-BE49-F238E27FC236}">
                  <a16:creationId xmlns:a16="http://schemas.microsoft.com/office/drawing/2014/main" id="{5F8364DC-ED1A-482D-A418-7941B199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229">
              <a:extLst>
                <a:ext uri="{FF2B5EF4-FFF2-40B4-BE49-F238E27FC236}">
                  <a16:creationId xmlns:a16="http://schemas.microsoft.com/office/drawing/2014/main" id="{1896D361-70A8-4528-940B-F306550F8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1" name="Freeform: Shape 230">
              <a:extLst>
                <a:ext uri="{FF2B5EF4-FFF2-40B4-BE49-F238E27FC236}">
                  <a16:creationId xmlns:a16="http://schemas.microsoft.com/office/drawing/2014/main" id="{4D1CB00A-0CE1-4E25-ADCE-9562845F5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231">
              <a:extLst>
                <a:ext uri="{FF2B5EF4-FFF2-40B4-BE49-F238E27FC236}">
                  <a16:creationId xmlns:a16="http://schemas.microsoft.com/office/drawing/2014/main" id="{E1B6761E-B7C6-4218-B95F-F6DEC0066D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3" name="Freeform: Shape 232">
              <a:extLst>
                <a:ext uri="{FF2B5EF4-FFF2-40B4-BE49-F238E27FC236}">
                  <a16:creationId xmlns:a16="http://schemas.microsoft.com/office/drawing/2014/main" id="{CA081177-DAC3-4667-91A1-4CC885D4A1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4" name="Freeform: Shape 233">
              <a:extLst>
                <a:ext uri="{FF2B5EF4-FFF2-40B4-BE49-F238E27FC236}">
                  <a16:creationId xmlns:a16="http://schemas.microsoft.com/office/drawing/2014/main" id="{435007DC-BB8D-43BA-9598-AE79AA262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5" name="Freeform: Shape 234">
              <a:extLst>
                <a:ext uri="{FF2B5EF4-FFF2-40B4-BE49-F238E27FC236}">
                  <a16:creationId xmlns:a16="http://schemas.microsoft.com/office/drawing/2014/main" id="{46628B8A-02EC-44EF-B52C-5EBAFBCF9C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235">
              <a:extLst>
                <a:ext uri="{FF2B5EF4-FFF2-40B4-BE49-F238E27FC236}">
                  <a16:creationId xmlns:a16="http://schemas.microsoft.com/office/drawing/2014/main" id="{2DACEC99-8F4C-495C-8EAA-670A3A02E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7" name="Freeform: Shape 236">
              <a:extLst>
                <a:ext uri="{FF2B5EF4-FFF2-40B4-BE49-F238E27FC236}">
                  <a16:creationId xmlns:a16="http://schemas.microsoft.com/office/drawing/2014/main" id="{C8EFEAD4-1425-4357-9D8A-F326DABC6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237">
              <a:extLst>
                <a:ext uri="{FF2B5EF4-FFF2-40B4-BE49-F238E27FC236}">
                  <a16:creationId xmlns:a16="http://schemas.microsoft.com/office/drawing/2014/main" id="{FDA70E94-A082-47D4-B4F8-142AEF1DC3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9" name="Freeform: Shape 238">
              <a:extLst>
                <a:ext uri="{FF2B5EF4-FFF2-40B4-BE49-F238E27FC236}">
                  <a16:creationId xmlns:a16="http://schemas.microsoft.com/office/drawing/2014/main" id="{10E96E8A-1EEA-4F1D-8CFE-12DC9B9E7A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0" name="Freeform: Shape 239">
              <a:extLst>
                <a:ext uri="{FF2B5EF4-FFF2-40B4-BE49-F238E27FC236}">
                  <a16:creationId xmlns:a16="http://schemas.microsoft.com/office/drawing/2014/main" id="{B12D7CC4-A548-4FF7-A6B2-9151CFA9E3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1" name="Freeform: Shape 240">
              <a:extLst>
                <a:ext uri="{FF2B5EF4-FFF2-40B4-BE49-F238E27FC236}">
                  <a16:creationId xmlns:a16="http://schemas.microsoft.com/office/drawing/2014/main" id="{CB3F1C68-B597-4669-87F8-C80124ABE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2" name="Freeform: Shape 241">
              <a:extLst>
                <a:ext uri="{FF2B5EF4-FFF2-40B4-BE49-F238E27FC236}">
                  <a16:creationId xmlns:a16="http://schemas.microsoft.com/office/drawing/2014/main" id="{A57037D2-0958-4F34-815F-C8CA7F86AE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3" name="Freeform: Shape 242">
              <a:extLst>
                <a:ext uri="{FF2B5EF4-FFF2-40B4-BE49-F238E27FC236}">
                  <a16:creationId xmlns:a16="http://schemas.microsoft.com/office/drawing/2014/main" id="{30AF3969-3F11-4157-B4B9-33B1314623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44" name="Freeform: Shape 243">
              <a:extLst>
                <a:ext uri="{FF2B5EF4-FFF2-40B4-BE49-F238E27FC236}">
                  <a16:creationId xmlns:a16="http://schemas.microsoft.com/office/drawing/2014/main" id="{51D613E3-18F5-4426-ADEB-DEC123E16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45" name="Freeform: Shape 244">
              <a:extLst>
                <a:ext uri="{FF2B5EF4-FFF2-40B4-BE49-F238E27FC236}">
                  <a16:creationId xmlns:a16="http://schemas.microsoft.com/office/drawing/2014/main" id="{1DC25548-A3A9-4018-A29B-6972D353F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46" name="Freeform: Shape 245">
              <a:extLst>
                <a:ext uri="{FF2B5EF4-FFF2-40B4-BE49-F238E27FC236}">
                  <a16:creationId xmlns:a16="http://schemas.microsoft.com/office/drawing/2014/main" id="{7EDE6372-94D2-435D-BD43-A20072D8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7" name="Freeform: Shape 246">
              <a:extLst>
                <a:ext uri="{FF2B5EF4-FFF2-40B4-BE49-F238E27FC236}">
                  <a16:creationId xmlns:a16="http://schemas.microsoft.com/office/drawing/2014/main" id="{729575A6-77E2-4199-8F0A-27C89330A0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8" name="Freeform: Shape 247">
              <a:extLst>
                <a:ext uri="{FF2B5EF4-FFF2-40B4-BE49-F238E27FC236}">
                  <a16:creationId xmlns:a16="http://schemas.microsoft.com/office/drawing/2014/main" id="{12EB506D-59AD-4011-80F8-36A2BDB954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9" name="Freeform: Shape 248">
              <a:extLst>
                <a:ext uri="{FF2B5EF4-FFF2-40B4-BE49-F238E27FC236}">
                  <a16:creationId xmlns:a16="http://schemas.microsoft.com/office/drawing/2014/main" id="{92FD46FA-14EB-46A2-B4A3-ECD1F49BAC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50" name="Freeform: Shape 249">
              <a:extLst>
                <a:ext uri="{FF2B5EF4-FFF2-40B4-BE49-F238E27FC236}">
                  <a16:creationId xmlns:a16="http://schemas.microsoft.com/office/drawing/2014/main" id="{1CD84E07-49A9-40E3-B34C-91C156C9C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51" name="Freeform: Shape 250">
              <a:extLst>
                <a:ext uri="{FF2B5EF4-FFF2-40B4-BE49-F238E27FC236}">
                  <a16:creationId xmlns:a16="http://schemas.microsoft.com/office/drawing/2014/main" id="{F3090306-C384-44A0-8C38-77397133BA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52" name="Freeform: Shape 251">
              <a:extLst>
                <a:ext uri="{FF2B5EF4-FFF2-40B4-BE49-F238E27FC236}">
                  <a16:creationId xmlns:a16="http://schemas.microsoft.com/office/drawing/2014/main" id="{3515E97E-31A4-4273-AB55-8EAD74CB9E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53" name="Freeform: Shape 252">
              <a:extLst>
                <a:ext uri="{FF2B5EF4-FFF2-40B4-BE49-F238E27FC236}">
                  <a16:creationId xmlns:a16="http://schemas.microsoft.com/office/drawing/2014/main" id="{792F63CA-0494-43E2-A0AA-37C35C8326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4" name="Freeform: Shape 253">
              <a:extLst>
                <a:ext uri="{FF2B5EF4-FFF2-40B4-BE49-F238E27FC236}">
                  <a16:creationId xmlns:a16="http://schemas.microsoft.com/office/drawing/2014/main" id="{5389A040-E4CC-4CE7-8B9F-40ECA9ACE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5" name="Freeform: Shape 254">
              <a:extLst>
                <a:ext uri="{FF2B5EF4-FFF2-40B4-BE49-F238E27FC236}">
                  <a16:creationId xmlns:a16="http://schemas.microsoft.com/office/drawing/2014/main" id="{1BA51B23-705C-49BE-B606-8A9B623E0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56" name="Freeform: Shape 255">
              <a:extLst>
                <a:ext uri="{FF2B5EF4-FFF2-40B4-BE49-F238E27FC236}">
                  <a16:creationId xmlns:a16="http://schemas.microsoft.com/office/drawing/2014/main" id="{B16EF17A-F451-4B5B-9052-33A9116E9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57" name="Freeform: Shape 256">
              <a:extLst>
                <a:ext uri="{FF2B5EF4-FFF2-40B4-BE49-F238E27FC236}">
                  <a16:creationId xmlns:a16="http://schemas.microsoft.com/office/drawing/2014/main" id="{1B20B7D1-27D7-4E1A-A317-E9E7A105A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58" name="Freeform: Shape 257">
              <a:extLst>
                <a:ext uri="{FF2B5EF4-FFF2-40B4-BE49-F238E27FC236}">
                  <a16:creationId xmlns:a16="http://schemas.microsoft.com/office/drawing/2014/main" id="{1E3FADAF-FD1D-45B2-A40D-EBDD536E75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59" name="Freeform: Shape 258">
              <a:extLst>
                <a:ext uri="{FF2B5EF4-FFF2-40B4-BE49-F238E27FC236}">
                  <a16:creationId xmlns:a16="http://schemas.microsoft.com/office/drawing/2014/main" id="{301257BA-BCE2-4479-A04F-A9DBFAF92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0" name="Freeform: Shape 259">
              <a:extLst>
                <a:ext uri="{FF2B5EF4-FFF2-40B4-BE49-F238E27FC236}">
                  <a16:creationId xmlns:a16="http://schemas.microsoft.com/office/drawing/2014/main" id="{619D0ABC-04D9-405A-A52F-5EEC01762A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1" name="Freeform: Shape 260">
              <a:extLst>
                <a:ext uri="{FF2B5EF4-FFF2-40B4-BE49-F238E27FC236}">
                  <a16:creationId xmlns:a16="http://schemas.microsoft.com/office/drawing/2014/main" id="{123AE5C7-608A-47A7-B7A1-55662B70BF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62" name="Freeform: Shape 261">
              <a:extLst>
                <a:ext uri="{FF2B5EF4-FFF2-40B4-BE49-F238E27FC236}">
                  <a16:creationId xmlns:a16="http://schemas.microsoft.com/office/drawing/2014/main" id="{957BDA1A-3081-45EB-A31E-3F98EC6DC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3" name="Freeform: Shape 262">
              <a:extLst>
                <a:ext uri="{FF2B5EF4-FFF2-40B4-BE49-F238E27FC236}">
                  <a16:creationId xmlns:a16="http://schemas.microsoft.com/office/drawing/2014/main" id="{683DDA50-C794-4DC5-8297-CFDEB8DCB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64" name="Freeform: Shape 263">
              <a:extLst>
                <a:ext uri="{FF2B5EF4-FFF2-40B4-BE49-F238E27FC236}">
                  <a16:creationId xmlns:a16="http://schemas.microsoft.com/office/drawing/2014/main" id="{FA42024A-A832-4635-9CE6-B968232CE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5" name="Freeform: Shape 264">
              <a:extLst>
                <a:ext uri="{FF2B5EF4-FFF2-40B4-BE49-F238E27FC236}">
                  <a16:creationId xmlns:a16="http://schemas.microsoft.com/office/drawing/2014/main" id="{564D00AA-3E68-4F56-80A0-08D5DFFB61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6" name="Freeform: Shape 265">
              <a:extLst>
                <a:ext uri="{FF2B5EF4-FFF2-40B4-BE49-F238E27FC236}">
                  <a16:creationId xmlns:a16="http://schemas.microsoft.com/office/drawing/2014/main" id="{D988A711-E3E8-4172-AFE1-60E93FF10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7" name="Freeform: Shape 266">
              <a:extLst>
                <a:ext uri="{FF2B5EF4-FFF2-40B4-BE49-F238E27FC236}">
                  <a16:creationId xmlns:a16="http://schemas.microsoft.com/office/drawing/2014/main" id="{7A89FF34-EE34-461C-A3EF-73AC3801B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68" name="Freeform: Shape 267">
              <a:extLst>
                <a:ext uri="{FF2B5EF4-FFF2-40B4-BE49-F238E27FC236}">
                  <a16:creationId xmlns:a16="http://schemas.microsoft.com/office/drawing/2014/main" id="{80D55E43-BE59-444D-B32B-9C0306A126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69" name="Freeform: Shape 268">
              <a:extLst>
                <a:ext uri="{FF2B5EF4-FFF2-40B4-BE49-F238E27FC236}">
                  <a16:creationId xmlns:a16="http://schemas.microsoft.com/office/drawing/2014/main" id="{639C823F-B16B-4DF7-BA6E-0D832AAB2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70" name="Freeform: Shape 269">
              <a:extLst>
                <a:ext uri="{FF2B5EF4-FFF2-40B4-BE49-F238E27FC236}">
                  <a16:creationId xmlns:a16="http://schemas.microsoft.com/office/drawing/2014/main" id="{2E623C08-172F-41EA-90CB-59ED0D583B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1" name="Freeform: Shape 270">
              <a:extLst>
                <a:ext uri="{FF2B5EF4-FFF2-40B4-BE49-F238E27FC236}">
                  <a16:creationId xmlns:a16="http://schemas.microsoft.com/office/drawing/2014/main" id="{94C0577F-0FF9-47D5-8C6D-FC7B4CC3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2" name="Freeform: Shape 271">
              <a:extLst>
                <a:ext uri="{FF2B5EF4-FFF2-40B4-BE49-F238E27FC236}">
                  <a16:creationId xmlns:a16="http://schemas.microsoft.com/office/drawing/2014/main" id="{30C80E9D-7909-4C52-ACAD-80FF874F99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3" name="Freeform: Shape 272">
              <a:extLst>
                <a:ext uri="{FF2B5EF4-FFF2-40B4-BE49-F238E27FC236}">
                  <a16:creationId xmlns:a16="http://schemas.microsoft.com/office/drawing/2014/main" id="{2B9598CE-4E74-4A54-BAB8-59379D211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74" name="Freeform: Shape 273">
              <a:extLst>
                <a:ext uri="{FF2B5EF4-FFF2-40B4-BE49-F238E27FC236}">
                  <a16:creationId xmlns:a16="http://schemas.microsoft.com/office/drawing/2014/main" id="{E7188EAA-47E1-4B73-8682-C74A0421BE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5" name="Freeform: Shape 274">
              <a:extLst>
                <a:ext uri="{FF2B5EF4-FFF2-40B4-BE49-F238E27FC236}">
                  <a16:creationId xmlns:a16="http://schemas.microsoft.com/office/drawing/2014/main" id="{36900E8B-61F2-411F-B29F-A9CDC6E811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76" name="Freeform: Shape 275">
              <a:extLst>
                <a:ext uri="{FF2B5EF4-FFF2-40B4-BE49-F238E27FC236}">
                  <a16:creationId xmlns:a16="http://schemas.microsoft.com/office/drawing/2014/main" id="{0A25598A-334A-487D-9604-4753EAE81E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7" name="Freeform: Shape 276">
              <a:extLst>
                <a:ext uri="{FF2B5EF4-FFF2-40B4-BE49-F238E27FC236}">
                  <a16:creationId xmlns:a16="http://schemas.microsoft.com/office/drawing/2014/main" id="{C8DBE472-045A-491C-AB7C-4153EE2B00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8" name="Freeform: Shape 277">
              <a:extLst>
                <a:ext uri="{FF2B5EF4-FFF2-40B4-BE49-F238E27FC236}">
                  <a16:creationId xmlns:a16="http://schemas.microsoft.com/office/drawing/2014/main" id="{2F6DD374-5D5F-48BB-8135-8F37EE2C2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79" name="Freeform: Shape 278">
              <a:extLst>
                <a:ext uri="{FF2B5EF4-FFF2-40B4-BE49-F238E27FC236}">
                  <a16:creationId xmlns:a16="http://schemas.microsoft.com/office/drawing/2014/main" id="{386B8A5A-00D0-4291-937B-931B3F19CD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80" name="Freeform: Shape 279">
              <a:extLst>
                <a:ext uri="{FF2B5EF4-FFF2-40B4-BE49-F238E27FC236}">
                  <a16:creationId xmlns:a16="http://schemas.microsoft.com/office/drawing/2014/main" id="{89C10BFA-8067-495D-810E-1F4085F7B4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1" name="Freeform: Shape 280">
              <a:extLst>
                <a:ext uri="{FF2B5EF4-FFF2-40B4-BE49-F238E27FC236}">
                  <a16:creationId xmlns:a16="http://schemas.microsoft.com/office/drawing/2014/main" id="{51F94E69-8294-4AB3-A457-3BD4ACF085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82" name="Freeform: Shape 281">
              <a:extLst>
                <a:ext uri="{FF2B5EF4-FFF2-40B4-BE49-F238E27FC236}">
                  <a16:creationId xmlns:a16="http://schemas.microsoft.com/office/drawing/2014/main" id="{AD2859C5-45C5-4EE2-8272-0FA7A02353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83" name="Freeform: Shape 282">
              <a:extLst>
                <a:ext uri="{FF2B5EF4-FFF2-40B4-BE49-F238E27FC236}">
                  <a16:creationId xmlns:a16="http://schemas.microsoft.com/office/drawing/2014/main" id="{14AFB321-1B9D-41AF-9686-8C689A3F4B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84" name="Freeform: Shape 283">
              <a:extLst>
                <a:ext uri="{FF2B5EF4-FFF2-40B4-BE49-F238E27FC236}">
                  <a16:creationId xmlns:a16="http://schemas.microsoft.com/office/drawing/2014/main" id="{5C4403F4-D893-4E4C-8DFE-E79AE6A62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5" name="Freeform: Shape 284">
              <a:extLst>
                <a:ext uri="{FF2B5EF4-FFF2-40B4-BE49-F238E27FC236}">
                  <a16:creationId xmlns:a16="http://schemas.microsoft.com/office/drawing/2014/main" id="{BA894316-677B-4B51-AF19-0D3FAF96A7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6" name="Freeform: Shape 285">
              <a:extLst>
                <a:ext uri="{FF2B5EF4-FFF2-40B4-BE49-F238E27FC236}">
                  <a16:creationId xmlns:a16="http://schemas.microsoft.com/office/drawing/2014/main" id="{07FDE9AD-8F5A-44B0-AC7E-30148150D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7" name="Freeform: Shape 286">
              <a:extLst>
                <a:ext uri="{FF2B5EF4-FFF2-40B4-BE49-F238E27FC236}">
                  <a16:creationId xmlns:a16="http://schemas.microsoft.com/office/drawing/2014/main" id="{A4D0E6BA-489D-4EA4-994E-225F7D078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8" name="Freeform: Shape 287">
              <a:extLst>
                <a:ext uri="{FF2B5EF4-FFF2-40B4-BE49-F238E27FC236}">
                  <a16:creationId xmlns:a16="http://schemas.microsoft.com/office/drawing/2014/main" id="{7EDFBCCB-EC92-4860-BBDB-2EC6355FE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89" name="Freeform: Shape 288">
              <a:extLst>
                <a:ext uri="{FF2B5EF4-FFF2-40B4-BE49-F238E27FC236}">
                  <a16:creationId xmlns:a16="http://schemas.microsoft.com/office/drawing/2014/main" id="{459DBA8E-2EB0-4C51-A161-2C595B89D4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0" name="Freeform: Shape 289">
              <a:extLst>
                <a:ext uri="{FF2B5EF4-FFF2-40B4-BE49-F238E27FC236}">
                  <a16:creationId xmlns:a16="http://schemas.microsoft.com/office/drawing/2014/main" id="{FB1BA285-9A95-49B7-A098-F38400D92B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1" name="Freeform: Shape 290">
              <a:extLst>
                <a:ext uri="{FF2B5EF4-FFF2-40B4-BE49-F238E27FC236}">
                  <a16:creationId xmlns:a16="http://schemas.microsoft.com/office/drawing/2014/main" id="{D29C405E-90F5-4AB5-8B5F-3CA2F1815A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2" name="Freeform: Shape 291">
              <a:extLst>
                <a:ext uri="{FF2B5EF4-FFF2-40B4-BE49-F238E27FC236}">
                  <a16:creationId xmlns:a16="http://schemas.microsoft.com/office/drawing/2014/main" id="{F7214FFD-3321-412F-9CA5-4BC6E874F9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3" name="Freeform: Shape 292">
              <a:extLst>
                <a:ext uri="{FF2B5EF4-FFF2-40B4-BE49-F238E27FC236}">
                  <a16:creationId xmlns:a16="http://schemas.microsoft.com/office/drawing/2014/main" id="{5F16C3D8-64A1-443D-92A7-EA97518A63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4" name="Freeform: Shape 293">
              <a:extLst>
                <a:ext uri="{FF2B5EF4-FFF2-40B4-BE49-F238E27FC236}">
                  <a16:creationId xmlns:a16="http://schemas.microsoft.com/office/drawing/2014/main" id="{7E4EFAB9-436A-4B6B-A16B-8DA3F614A8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5" name="Freeform: Shape 294">
              <a:extLst>
                <a:ext uri="{FF2B5EF4-FFF2-40B4-BE49-F238E27FC236}">
                  <a16:creationId xmlns:a16="http://schemas.microsoft.com/office/drawing/2014/main" id="{037DDFC3-D7A5-443D-8417-D723296DA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296" name="Freeform: Shape 295">
              <a:extLst>
                <a:ext uri="{FF2B5EF4-FFF2-40B4-BE49-F238E27FC236}">
                  <a16:creationId xmlns:a16="http://schemas.microsoft.com/office/drawing/2014/main" id="{253AC142-F4B4-47E8-BBEE-F7D0F8547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7" name="Freeform: Shape 296">
              <a:extLst>
                <a:ext uri="{FF2B5EF4-FFF2-40B4-BE49-F238E27FC236}">
                  <a16:creationId xmlns:a16="http://schemas.microsoft.com/office/drawing/2014/main" id="{890AAA82-94E2-41D0-AE92-9C87195CC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98" name="Freeform: Shape 297">
              <a:extLst>
                <a:ext uri="{FF2B5EF4-FFF2-40B4-BE49-F238E27FC236}">
                  <a16:creationId xmlns:a16="http://schemas.microsoft.com/office/drawing/2014/main" id="{FD33B856-EF4E-40FC-BDA0-9E26203D0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99" name="Freeform: Shape 298">
              <a:extLst>
                <a:ext uri="{FF2B5EF4-FFF2-40B4-BE49-F238E27FC236}">
                  <a16:creationId xmlns:a16="http://schemas.microsoft.com/office/drawing/2014/main" id="{24AEBF58-C8A2-4D00-9AFB-B5012AEA36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0" name="Freeform: Shape 299">
              <a:extLst>
                <a:ext uri="{FF2B5EF4-FFF2-40B4-BE49-F238E27FC236}">
                  <a16:creationId xmlns:a16="http://schemas.microsoft.com/office/drawing/2014/main" id="{21270E55-4211-4529-BDC3-29B80BDF5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1" name="Freeform: Shape 300">
              <a:extLst>
                <a:ext uri="{FF2B5EF4-FFF2-40B4-BE49-F238E27FC236}">
                  <a16:creationId xmlns:a16="http://schemas.microsoft.com/office/drawing/2014/main" id="{16DD7E91-EFBB-4DD7-B30F-4A13C20BED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2" name="Freeform: Shape 301">
              <a:extLst>
                <a:ext uri="{FF2B5EF4-FFF2-40B4-BE49-F238E27FC236}">
                  <a16:creationId xmlns:a16="http://schemas.microsoft.com/office/drawing/2014/main" id="{96260F31-66FB-4E2C-801E-701C2B859A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3" name="Freeform: Shape 302">
              <a:extLst>
                <a:ext uri="{FF2B5EF4-FFF2-40B4-BE49-F238E27FC236}">
                  <a16:creationId xmlns:a16="http://schemas.microsoft.com/office/drawing/2014/main" id="{B5FEE1C9-3961-4400-AD3E-B5AD93A47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4" name="Freeform: Shape 303">
              <a:extLst>
                <a:ext uri="{FF2B5EF4-FFF2-40B4-BE49-F238E27FC236}">
                  <a16:creationId xmlns:a16="http://schemas.microsoft.com/office/drawing/2014/main" id="{34E1BE05-269F-4A13-99FE-2A973A0E77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05" name="Freeform: Shape 304">
              <a:extLst>
                <a:ext uri="{FF2B5EF4-FFF2-40B4-BE49-F238E27FC236}">
                  <a16:creationId xmlns:a16="http://schemas.microsoft.com/office/drawing/2014/main" id="{2D591FBD-65C6-46C4-AF19-875D652DC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6" name="Freeform: Shape 305">
              <a:extLst>
                <a:ext uri="{FF2B5EF4-FFF2-40B4-BE49-F238E27FC236}">
                  <a16:creationId xmlns:a16="http://schemas.microsoft.com/office/drawing/2014/main" id="{85F7E635-CB45-4346-BBFB-10FF0576A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7" name="Freeform: Shape 306">
              <a:extLst>
                <a:ext uri="{FF2B5EF4-FFF2-40B4-BE49-F238E27FC236}">
                  <a16:creationId xmlns:a16="http://schemas.microsoft.com/office/drawing/2014/main" id="{3BDAC885-F0B3-4D66-8587-4384652983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8" name="Freeform: Shape 307">
              <a:extLst>
                <a:ext uri="{FF2B5EF4-FFF2-40B4-BE49-F238E27FC236}">
                  <a16:creationId xmlns:a16="http://schemas.microsoft.com/office/drawing/2014/main" id="{3427A7E1-71C9-42CC-9CAF-53642DC4D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09" name="Freeform: Shape 308">
              <a:extLst>
                <a:ext uri="{FF2B5EF4-FFF2-40B4-BE49-F238E27FC236}">
                  <a16:creationId xmlns:a16="http://schemas.microsoft.com/office/drawing/2014/main" id="{20BF60C4-2E5D-473E-96B6-D22BB8536F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0" name="Freeform: Shape 309">
              <a:extLst>
                <a:ext uri="{FF2B5EF4-FFF2-40B4-BE49-F238E27FC236}">
                  <a16:creationId xmlns:a16="http://schemas.microsoft.com/office/drawing/2014/main" id="{C4703732-1088-4448-ACC0-D8BD901B2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1" name="Freeform: Shape 310">
              <a:extLst>
                <a:ext uri="{FF2B5EF4-FFF2-40B4-BE49-F238E27FC236}">
                  <a16:creationId xmlns:a16="http://schemas.microsoft.com/office/drawing/2014/main" id="{6777D706-23BF-4962-98D3-D5AE7DF4EC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2" name="Freeform: Shape 311">
              <a:extLst>
                <a:ext uri="{FF2B5EF4-FFF2-40B4-BE49-F238E27FC236}">
                  <a16:creationId xmlns:a16="http://schemas.microsoft.com/office/drawing/2014/main" id="{783FF777-4C59-44D0-9441-2B40E0A70E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3" name="Freeform: Shape 312">
              <a:extLst>
                <a:ext uri="{FF2B5EF4-FFF2-40B4-BE49-F238E27FC236}">
                  <a16:creationId xmlns:a16="http://schemas.microsoft.com/office/drawing/2014/main" id="{2037F33C-65F4-44B6-9CB2-D32D1552C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4" name="Freeform: Shape 313">
              <a:extLst>
                <a:ext uri="{FF2B5EF4-FFF2-40B4-BE49-F238E27FC236}">
                  <a16:creationId xmlns:a16="http://schemas.microsoft.com/office/drawing/2014/main" id="{E73BA403-F3FD-4D76-A516-5698375D6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5" name="Freeform: Shape 314">
              <a:extLst>
                <a:ext uri="{FF2B5EF4-FFF2-40B4-BE49-F238E27FC236}">
                  <a16:creationId xmlns:a16="http://schemas.microsoft.com/office/drawing/2014/main" id="{0AF0D29B-415A-4327-A4B4-B5DC8F0AC0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6" name="Freeform: Shape 315">
              <a:extLst>
                <a:ext uri="{FF2B5EF4-FFF2-40B4-BE49-F238E27FC236}">
                  <a16:creationId xmlns:a16="http://schemas.microsoft.com/office/drawing/2014/main" id="{374A9388-F55E-4F94-817D-5BFF0B59E7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7" name="Freeform: Shape 316">
              <a:extLst>
                <a:ext uri="{FF2B5EF4-FFF2-40B4-BE49-F238E27FC236}">
                  <a16:creationId xmlns:a16="http://schemas.microsoft.com/office/drawing/2014/main" id="{30C52183-F223-4E0A-B713-C91589CEB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18" name="Freeform: Shape 317">
              <a:extLst>
                <a:ext uri="{FF2B5EF4-FFF2-40B4-BE49-F238E27FC236}">
                  <a16:creationId xmlns:a16="http://schemas.microsoft.com/office/drawing/2014/main" id="{A6BEE030-DC6B-4CB1-A01B-95CC82552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19" name="Freeform: Shape 318">
              <a:extLst>
                <a:ext uri="{FF2B5EF4-FFF2-40B4-BE49-F238E27FC236}">
                  <a16:creationId xmlns:a16="http://schemas.microsoft.com/office/drawing/2014/main" id="{2D41CF67-37BB-443C-85CF-2A05174F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0" name="Freeform: Shape 319">
              <a:extLst>
                <a:ext uri="{FF2B5EF4-FFF2-40B4-BE49-F238E27FC236}">
                  <a16:creationId xmlns:a16="http://schemas.microsoft.com/office/drawing/2014/main" id="{65A449CF-396F-45B8-B268-6824A4E89B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1" name="Freeform: Shape 320">
              <a:extLst>
                <a:ext uri="{FF2B5EF4-FFF2-40B4-BE49-F238E27FC236}">
                  <a16:creationId xmlns:a16="http://schemas.microsoft.com/office/drawing/2014/main" id="{9C20A7EF-7013-4D6C-ADD8-868A931DF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2" name="Freeform: Shape 321">
              <a:extLst>
                <a:ext uri="{FF2B5EF4-FFF2-40B4-BE49-F238E27FC236}">
                  <a16:creationId xmlns:a16="http://schemas.microsoft.com/office/drawing/2014/main" id="{F787692C-3BA9-4D4D-82F8-E497797AAE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3" name="Freeform: Shape 322">
              <a:extLst>
                <a:ext uri="{FF2B5EF4-FFF2-40B4-BE49-F238E27FC236}">
                  <a16:creationId xmlns:a16="http://schemas.microsoft.com/office/drawing/2014/main" id="{A6D539D6-A55E-40F5-83AC-A77340524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24" name="Freeform: Shape 323">
              <a:extLst>
                <a:ext uri="{FF2B5EF4-FFF2-40B4-BE49-F238E27FC236}">
                  <a16:creationId xmlns:a16="http://schemas.microsoft.com/office/drawing/2014/main" id="{D4D7922F-CA55-4202-B99F-ED303E704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5" name="Freeform: Shape 324">
              <a:extLst>
                <a:ext uri="{FF2B5EF4-FFF2-40B4-BE49-F238E27FC236}">
                  <a16:creationId xmlns:a16="http://schemas.microsoft.com/office/drawing/2014/main" id="{4120C846-A602-4B6C-9C07-11D2B0F8A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6" name="Freeform: Shape 325">
              <a:extLst>
                <a:ext uri="{FF2B5EF4-FFF2-40B4-BE49-F238E27FC236}">
                  <a16:creationId xmlns:a16="http://schemas.microsoft.com/office/drawing/2014/main" id="{84B5D527-4684-45F5-84CE-73642492DB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7" name="Freeform: Shape 326">
              <a:extLst>
                <a:ext uri="{FF2B5EF4-FFF2-40B4-BE49-F238E27FC236}">
                  <a16:creationId xmlns:a16="http://schemas.microsoft.com/office/drawing/2014/main" id="{FF31CF21-8169-4D45-A115-9CF8D37189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328" name="Freeform: Shape 327">
              <a:extLst>
                <a:ext uri="{FF2B5EF4-FFF2-40B4-BE49-F238E27FC236}">
                  <a16:creationId xmlns:a16="http://schemas.microsoft.com/office/drawing/2014/main" id="{DA8762B9-9CD8-4676-93F5-6C9358A940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9" name="Freeform: Shape 328">
              <a:extLst>
                <a:ext uri="{FF2B5EF4-FFF2-40B4-BE49-F238E27FC236}">
                  <a16:creationId xmlns:a16="http://schemas.microsoft.com/office/drawing/2014/main" id="{A183E80A-70D1-4F52-A92D-D396648CC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330" name="Freeform: Shape 329">
              <a:extLst>
                <a:ext uri="{FF2B5EF4-FFF2-40B4-BE49-F238E27FC236}">
                  <a16:creationId xmlns:a16="http://schemas.microsoft.com/office/drawing/2014/main" id="{83FBB0F7-E17E-4890-9B66-3625BA1468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31" name="Freeform: Shape 330">
              <a:extLst>
                <a:ext uri="{FF2B5EF4-FFF2-40B4-BE49-F238E27FC236}">
                  <a16:creationId xmlns:a16="http://schemas.microsoft.com/office/drawing/2014/main" id="{708E7BF1-2D4D-44AB-A5CC-0ED91B846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2" name="Freeform: Shape 331">
              <a:extLst>
                <a:ext uri="{FF2B5EF4-FFF2-40B4-BE49-F238E27FC236}">
                  <a16:creationId xmlns:a16="http://schemas.microsoft.com/office/drawing/2014/main" id="{4B468C4E-6F63-4172-AE1F-8965744DBC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3" name="Freeform: Shape 332">
              <a:extLst>
                <a:ext uri="{FF2B5EF4-FFF2-40B4-BE49-F238E27FC236}">
                  <a16:creationId xmlns:a16="http://schemas.microsoft.com/office/drawing/2014/main" id="{974C7149-F567-4D55-8F48-511DCF3A81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34" name="Freeform: Shape 333">
              <a:extLst>
                <a:ext uri="{FF2B5EF4-FFF2-40B4-BE49-F238E27FC236}">
                  <a16:creationId xmlns:a16="http://schemas.microsoft.com/office/drawing/2014/main" id="{54A551FA-7E10-4D28-9A10-B9A06C0780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5" name="Freeform: Shape 334">
              <a:extLst>
                <a:ext uri="{FF2B5EF4-FFF2-40B4-BE49-F238E27FC236}">
                  <a16:creationId xmlns:a16="http://schemas.microsoft.com/office/drawing/2014/main" id="{1D04F3C0-CE2C-4B8D-A5BD-0E994FD8D9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36" name="Freeform: Shape 335">
              <a:extLst>
                <a:ext uri="{FF2B5EF4-FFF2-40B4-BE49-F238E27FC236}">
                  <a16:creationId xmlns:a16="http://schemas.microsoft.com/office/drawing/2014/main" id="{D2EA9230-DD52-48A9-B268-56744EA506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337" name="Freeform: Shape 336">
              <a:extLst>
                <a:ext uri="{FF2B5EF4-FFF2-40B4-BE49-F238E27FC236}">
                  <a16:creationId xmlns:a16="http://schemas.microsoft.com/office/drawing/2014/main" id="{043A05F5-A8CF-4D01-AF12-95D1ECAE46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8" name="Freeform: Shape 337">
              <a:extLst>
                <a:ext uri="{FF2B5EF4-FFF2-40B4-BE49-F238E27FC236}">
                  <a16:creationId xmlns:a16="http://schemas.microsoft.com/office/drawing/2014/main" id="{1F47C6BC-BD1A-4291-B018-05E5A72E4B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39" name="Freeform: Shape 338">
              <a:extLst>
                <a:ext uri="{FF2B5EF4-FFF2-40B4-BE49-F238E27FC236}">
                  <a16:creationId xmlns:a16="http://schemas.microsoft.com/office/drawing/2014/main" id="{E5B89844-FD17-4048-A3F5-35E390C6E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0" name="Freeform: Shape 339">
              <a:extLst>
                <a:ext uri="{FF2B5EF4-FFF2-40B4-BE49-F238E27FC236}">
                  <a16:creationId xmlns:a16="http://schemas.microsoft.com/office/drawing/2014/main" id="{B5593F34-8B0E-4D34-9781-B594E2F5D7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1" name="Freeform: Shape 340">
              <a:extLst>
                <a:ext uri="{FF2B5EF4-FFF2-40B4-BE49-F238E27FC236}">
                  <a16:creationId xmlns:a16="http://schemas.microsoft.com/office/drawing/2014/main" id="{4428E4BB-2263-4D19-8254-C9B54B856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2" name="Freeform: Shape 341">
              <a:extLst>
                <a:ext uri="{FF2B5EF4-FFF2-40B4-BE49-F238E27FC236}">
                  <a16:creationId xmlns:a16="http://schemas.microsoft.com/office/drawing/2014/main" id="{2366216E-6EA2-4872-8370-C5EC22520F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3" name="Freeform: Shape 342">
              <a:extLst>
                <a:ext uri="{FF2B5EF4-FFF2-40B4-BE49-F238E27FC236}">
                  <a16:creationId xmlns:a16="http://schemas.microsoft.com/office/drawing/2014/main" id="{D66F8E3F-BF33-4F99-A1F0-EB5885BF2C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4" name="Freeform: Shape 343">
              <a:extLst>
                <a:ext uri="{FF2B5EF4-FFF2-40B4-BE49-F238E27FC236}">
                  <a16:creationId xmlns:a16="http://schemas.microsoft.com/office/drawing/2014/main" id="{EB506747-ED9D-43EA-BD67-DF7971849E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5" name="Freeform: Shape 344">
              <a:extLst>
                <a:ext uri="{FF2B5EF4-FFF2-40B4-BE49-F238E27FC236}">
                  <a16:creationId xmlns:a16="http://schemas.microsoft.com/office/drawing/2014/main" id="{AC803CE8-FFF7-40EA-AF62-102724C324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46" name="Freeform: Shape 345">
              <a:extLst>
                <a:ext uri="{FF2B5EF4-FFF2-40B4-BE49-F238E27FC236}">
                  <a16:creationId xmlns:a16="http://schemas.microsoft.com/office/drawing/2014/main" id="{7EF6FFCA-06CC-4395-AEB0-425719A42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7" name="Freeform: Shape 346">
              <a:extLst>
                <a:ext uri="{FF2B5EF4-FFF2-40B4-BE49-F238E27FC236}">
                  <a16:creationId xmlns:a16="http://schemas.microsoft.com/office/drawing/2014/main" id="{0D95F285-AAC0-4F32-8665-2677878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48" name="Freeform: Shape 347">
              <a:extLst>
                <a:ext uri="{FF2B5EF4-FFF2-40B4-BE49-F238E27FC236}">
                  <a16:creationId xmlns:a16="http://schemas.microsoft.com/office/drawing/2014/main" id="{8DFCCA2E-BF12-4D26-A5A4-A03387546A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49" name="Freeform: Shape 348">
              <a:extLst>
                <a:ext uri="{FF2B5EF4-FFF2-40B4-BE49-F238E27FC236}">
                  <a16:creationId xmlns:a16="http://schemas.microsoft.com/office/drawing/2014/main" id="{2ABEAC60-6AC3-4D6A-95F9-2E79F6BE0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0" name="Freeform: Shape 349">
              <a:extLst>
                <a:ext uri="{FF2B5EF4-FFF2-40B4-BE49-F238E27FC236}">
                  <a16:creationId xmlns:a16="http://schemas.microsoft.com/office/drawing/2014/main" id="{FA6015B7-49FE-4729-B2F4-585F0F305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1" name="Freeform: Shape 350">
              <a:extLst>
                <a:ext uri="{FF2B5EF4-FFF2-40B4-BE49-F238E27FC236}">
                  <a16:creationId xmlns:a16="http://schemas.microsoft.com/office/drawing/2014/main" id="{D611DEB1-76FE-4625-9449-88E52D15F4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352" name="Freeform: Shape 351">
              <a:extLst>
                <a:ext uri="{FF2B5EF4-FFF2-40B4-BE49-F238E27FC236}">
                  <a16:creationId xmlns:a16="http://schemas.microsoft.com/office/drawing/2014/main" id="{97F031C1-1AA7-4CA7-ADD3-E0577626E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3" name="Freeform: Shape 352">
              <a:extLst>
                <a:ext uri="{FF2B5EF4-FFF2-40B4-BE49-F238E27FC236}">
                  <a16:creationId xmlns:a16="http://schemas.microsoft.com/office/drawing/2014/main" id="{96F5D0CB-22E6-4536-8403-F42527F31F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354" name="Freeform: Shape 353">
              <a:extLst>
                <a:ext uri="{FF2B5EF4-FFF2-40B4-BE49-F238E27FC236}">
                  <a16:creationId xmlns:a16="http://schemas.microsoft.com/office/drawing/2014/main" id="{A32718AB-7401-4F66-9C77-E06C3CF7CD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355" name="Freeform: Shape 354">
              <a:extLst>
                <a:ext uri="{FF2B5EF4-FFF2-40B4-BE49-F238E27FC236}">
                  <a16:creationId xmlns:a16="http://schemas.microsoft.com/office/drawing/2014/main" id="{85B6B5F1-D1E4-45A3-8117-348D02D2A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6" name="Freeform: Shape 355">
              <a:extLst>
                <a:ext uri="{FF2B5EF4-FFF2-40B4-BE49-F238E27FC236}">
                  <a16:creationId xmlns:a16="http://schemas.microsoft.com/office/drawing/2014/main" id="{534869FD-184C-42DB-B9DA-293DB67E5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7" name="Freeform: Shape 356">
              <a:extLst>
                <a:ext uri="{FF2B5EF4-FFF2-40B4-BE49-F238E27FC236}">
                  <a16:creationId xmlns:a16="http://schemas.microsoft.com/office/drawing/2014/main" id="{A781504F-CAFD-4201-B288-8B4A809B43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58" name="Freeform: Shape 357">
              <a:extLst>
                <a:ext uri="{FF2B5EF4-FFF2-40B4-BE49-F238E27FC236}">
                  <a16:creationId xmlns:a16="http://schemas.microsoft.com/office/drawing/2014/main" id="{D9FC8348-2BA6-4631-8AA7-D63CD898C5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9" name="Freeform: Shape 358">
              <a:extLst>
                <a:ext uri="{FF2B5EF4-FFF2-40B4-BE49-F238E27FC236}">
                  <a16:creationId xmlns:a16="http://schemas.microsoft.com/office/drawing/2014/main" id="{C1AF95A2-64EA-45E2-A43B-1EBD569109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0" name="Freeform: Shape 359">
              <a:extLst>
                <a:ext uri="{FF2B5EF4-FFF2-40B4-BE49-F238E27FC236}">
                  <a16:creationId xmlns:a16="http://schemas.microsoft.com/office/drawing/2014/main" id="{CFC80050-240D-434A-BFCB-DE4DA4FAF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C6CC1671-E130-8E15-F717-8F81A4339335}"/>
              </a:ext>
            </a:extLst>
          </p:cNvPr>
          <p:cNvSpPr>
            <a:spLocks noGrp="1"/>
          </p:cNvSpPr>
          <p:nvPr>
            <p:ph idx="1"/>
          </p:nvPr>
        </p:nvSpPr>
        <p:spPr>
          <a:xfrm>
            <a:off x="6477270" y="421588"/>
            <a:ext cx="5423578" cy="6115689"/>
          </a:xfrm>
        </p:spPr>
        <p:txBody>
          <a:bodyPr>
            <a:normAutofit lnSpcReduction="10000"/>
          </a:bodyPr>
          <a:lstStyle/>
          <a:p>
            <a:pPr marL="0" indent="0">
              <a:buNone/>
            </a:pPr>
            <a:r>
              <a:rPr lang="en-GB" sz="2600" b="1" dirty="0">
                <a:solidFill>
                  <a:schemeClr val="bg1"/>
                </a:solidFill>
                <a:latin typeface="Arial Nova" panose="020B0504020202020204" pitchFamily="34" charset="0"/>
              </a:rPr>
              <a:t>  	Title Page: Application of </a:t>
            </a:r>
            <a:r>
              <a:rPr lang="en-GB" sz="2600" b="1" dirty="0" err="1">
                <a:solidFill>
                  <a:schemeClr val="bg1"/>
                </a:solidFill>
                <a:latin typeface="Arial Nova" panose="020B0504020202020204" pitchFamily="34" charset="0"/>
              </a:rPr>
              <a:t>fayol’s</a:t>
            </a:r>
            <a:r>
              <a:rPr lang="en-GB" sz="2600" b="1" dirty="0">
                <a:solidFill>
                  <a:schemeClr val="bg1"/>
                </a:solidFill>
                <a:latin typeface="Arial Nova" panose="020B0504020202020204" pitchFamily="34" charset="0"/>
              </a:rPr>
              <a:t> Five Functions of Management in a Hair &amp; Beauty Business</a:t>
            </a:r>
          </a:p>
          <a:p>
            <a:pPr marL="0" indent="0">
              <a:buNone/>
            </a:pPr>
            <a:endParaRPr lang="en-GB" sz="2600" b="1" dirty="0">
              <a:solidFill>
                <a:schemeClr val="bg1"/>
              </a:solidFill>
              <a:latin typeface="Arial Nova" panose="020B0504020202020204" pitchFamily="34" charset="0"/>
            </a:endParaRPr>
          </a:p>
          <a:p>
            <a:pPr marL="0" indent="0">
              <a:buNone/>
            </a:pPr>
            <a:r>
              <a:rPr lang="en-GB" sz="2600" b="1" dirty="0">
                <a:solidFill>
                  <a:schemeClr val="bg1"/>
                </a:solidFill>
                <a:latin typeface="Arial Nova" panose="020B0504020202020204" pitchFamily="34" charset="0"/>
              </a:rPr>
              <a:t> Group Name:</a:t>
            </a:r>
          </a:p>
          <a:p>
            <a:pPr marL="0" indent="0">
              <a:buNone/>
            </a:pPr>
            <a:r>
              <a:rPr lang="en-GB" sz="2600" b="1" dirty="0">
                <a:solidFill>
                  <a:schemeClr val="bg1"/>
                </a:solidFill>
                <a:latin typeface="Arial Nova" panose="020B0504020202020204" pitchFamily="34" charset="0"/>
              </a:rPr>
              <a:t> Misbah Omar  2406888</a:t>
            </a:r>
          </a:p>
          <a:p>
            <a:pPr marL="0" indent="0">
              <a:buNone/>
            </a:pPr>
            <a:r>
              <a:rPr lang="en-GB" sz="2600" b="1" dirty="0">
                <a:solidFill>
                  <a:schemeClr val="bg1"/>
                </a:solidFill>
                <a:latin typeface="Arial Nova" panose="020B0504020202020204" pitchFamily="34" charset="0"/>
              </a:rPr>
              <a:t>Zeenia Yusuf  2407399</a:t>
            </a:r>
          </a:p>
          <a:p>
            <a:pPr marL="0" indent="0">
              <a:buNone/>
            </a:pPr>
            <a:r>
              <a:rPr lang="en-GB" sz="2600" b="1" dirty="0">
                <a:solidFill>
                  <a:schemeClr val="bg1"/>
                </a:solidFill>
                <a:latin typeface="Arial Nova" panose="020B0504020202020204" pitchFamily="34" charset="0"/>
              </a:rPr>
              <a:t>Humaira Mehboob 2406922</a:t>
            </a:r>
          </a:p>
          <a:p>
            <a:pPr marL="0" indent="0">
              <a:buNone/>
            </a:pPr>
            <a:r>
              <a:rPr lang="en-GB" sz="2600" b="1" dirty="0">
                <a:solidFill>
                  <a:schemeClr val="bg1"/>
                </a:solidFill>
                <a:latin typeface="Arial Nova" panose="020B0504020202020204" pitchFamily="34" charset="0"/>
              </a:rPr>
              <a:t>Samiha Hoque  2410268</a:t>
            </a:r>
          </a:p>
          <a:p>
            <a:pPr marL="0" indent="0">
              <a:buNone/>
            </a:pPr>
            <a:r>
              <a:rPr lang="en-GB" sz="2600" b="1" dirty="0">
                <a:solidFill>
                  <a:schemeClr val="bg1"/>
                </a:solidFill>
                <a:latin typeface="Arial Nova" panose="020B0504020202020204" pitchFamily="34" charset="0"/>
              </a:rPr>
              <a:t>Course: Introduction Leadership</a:t>
            </a:r>
          </a:p>
          <a:p>
            <a:pPr marL="0" indent="0">
              <a:buNone/>
            </a:pPr>
            <a:r>
              <a:rPr lang="en-GB" sz="2600" b="1" dirty="0">
                <a:solidFill>
                  <a:schemeClr val="bg1"/>
                </a:solidFill>
                <a:latin typeface="Arial Nova" panose="020B0504020202020204" pitchFamily="34" charset="0"/>
              </a:rPr>
              <a:t>Lecturer Name: Koushik Das Sarma </a:t>
            </a:r>
          </a:p>
          <a:p>
            <a:pPr marL="0" indent="0">
              <a:buNone/>
            </a:pPr>
            <a:r>
              <a:rPr lang="en-GB" sz="2600" b="1" dirty="0">
                <a:solidFill>
                  <a:schemeClr val="bg1"/>
                </a:solidFill>
                <a:latin typeface="Arial Nova" panose="020B0504020202020204" pitchFamily="34" charset="0"/>
              </a:rPr>
              <a:t>Date: 22/02/2026</a:t>
            </a:r>
          </a:p>
        </p:txBody>
      </p:sp>
    </p:spTree>
    <p:extLst>
      <p:ext uri="{BB962C8B-B14F-4D97-AF65-F5344CB8AC3E}">
        <p14:creationId xmlns:p14="http://schemas.microsoft.com/office/powerpoint/2010/main" val="299446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B42FC3-0333-16E1-E4D7-AE8C80872393}"/>
              </a:ext>
            </a:extLst>
          </p:cNvPr>
          <p:cNvSpPr>
            <a:spLocks noGrp="1"/>
          </p:cNvSpPr>
          <p:nvPr>
            <p:ph type="title"/>
          </p:nvPr>
        </p:nvSpPr>
        <p:spPr>
          <a:xfrm>
            <a:off x="1137033" y="670559"/>
            <a:ext cx="4683321" cy="2148841"/>
          </a:xfrm>
        </p:spPr>
        <p:txBody>
          <a:bodyPr anchor="t">
            <a:normAutofit/>
          </a:bodyPr>
          <a:lstStyle/>
          <a:p>
            <a:r>
              <a:rPr lang="en-GB" b="1">
                <a:ln w="22225">
                  <a:solidFill>
                    <a:srgbClr val="FFFFFF"/>
                  </a:solidFill>
                </a:ln>
                <a:latin typeface="Arial Nova" panose="020B0504020202020204" pitchFamily="34" charset="0"/>
              </a:rPr>
              <a:t>Table of Contents</a:t>
            </a:r>
          </a:p>
        </p:txBody>
      </p:sp>
      <p:pic>
        <p:nvPicPr>
          <p:cNvPr id="5" name="Picture 4" descr="Pencil and answer-sheet">
            <a:extLst>
              <a:ext uri="{FF2B5EF4-FFF2-40B4-BE49-F238E27FC236}">
                <a16:creationId xmlns:a16="http://schemas.microsoft.com/office/drawing/2014/main" id="{490912D6-5543-E98A-3FCE-B9367C995CCB}"/>
              </a:ext>
            </a:extLst>
          </p:cNvPr>
          <p:cNvPicPr>
            <a:picLocks noChangeAspect="1"/>
          </p:cNvPicPr>
          <p:nvPr/>
        </p:nvPicPr>
        <p:blipFill>
          <a:blip r:embed="rId2"/>
          <a:srcRect l="2488"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901A5CF1-C968-0871-3009-5C1DE0A1F95A}"/>
              </a:ext>
            </a:extLst>
          </p:cNvPr>
          <p:cNvSpPr>
            <a:spLocks noGrp="1"/>
          </p:cNvSpPr>
          <p:nvPr>
            <p:ph idx="1"/>
          </p:nvPr>
        </p:nvSpPr>
        <p:spPr>
          <a:xfrm>
            <a:off x="6096000" y="191069"/>
            <a:ext cx="5256786" cy="6523630"/>
          </a:xfrm>
        </p:spPr>
        <p:txBody>
          <a:bodyPr anchor="t">
            <a:normAutofit/>
          </a:bodyPr>
          <a:lstStyle/>
          <a:p>
            <a:pPr marL="0" indent="0">
              <a:buNone/>
            </a:pPr>
            <a:r>
              <a:rPr lang="en-GB" sz="2400" dirty="0"/>
              <a:t>1.                  Introduction</a:t>
            </a:r>
          </a:p>
          <a:p>
            <a:pPr marL="0" indent="0">
              <a:buNone/>
            </a:pPr>
            <a:r>
              <a:rPr lang="en-GB" sz="2400" dirty="0"/>
              <a:t>2. .              Five Functions of Management in a Hair &amp; Beauty</a:t>
            </a:r>
          </a:p>
          <a:p>
            <a:pPr marL="0" indent="0">
              <a:buNone/>
            </a:pPr>
            <a:r>
              <a:rPr lang="en-GB" sz="2400" dirty="0"/>
              <a:t>3.                 Most Impotent Managerial Skills for Hair &amp; Beauty </a:t>
            </a:r>
          </a:p>
          <a:p>
            <a:pPr marL="0" indent="0">
              <a:buNone/>
            </a:pPr>
            <a:r>
              <a:rPr lang="en-GB" sz="2400" dirty="0"/>
              <a:t>4.                 Planning</a:t>
            </a:r>
          </a:p>
          <a:p>
            <a:pPr marL="0" indent="0">
              <a:buNone/>
            </a:pPr>
            <a:r>
              <a:rPr lang="en-GB" sz="2400" dirty="0"/>
              <a:t>5.                 Organising</a:t>
            </a:r>
          </a:p>
          <a:p>
            <a:pPr marL="0" indent="0">
              <a:buNone/>
            </a:pPr>
            <a:r>
              <a:rPr lang="en-GB" sz="2400" dirty="0"/>
              <a:t>6.                Commanding</a:t>
            </a:r>
          </a:p>
          <a:p>
            <a:pPr marL="0" indent="0">
              <a:buNone/>
            </a:pPr>
            <a:r>
              <a:rPr lang="en-GB" sz="2400" dirty="0"/>
              <a:t>7.                Controlling</a:t>
            </a:r>
          </a:p>
          <a:p>
            <a:pPr marL="0" indent="0">
              <a:buNone/>
            </a:pPr>
            <a:r>
              <a:rPr lang="en-GB" sz="2400" dirty="0"/>
              <a:t>8.                Conclusion</a:t>
            </a:r>
          </a:p>
          <a:p>
            <a:pPr marL="0" indent="0">
              <a:buNone/>
            </a:pPr>
            <a:r>
              <a:rPr lang="en-GB" sz="2400" dirty="0"/>
              <a:t>9.                 Reference list</a:t>
            </a:r>
          </a:p>
          <a:p>
            <a:pPr marL="0" indent="0">
              <a:buNone/>
            </a:pPr>
            <a:r>
              <a:rPr lang="en-GB" sz="2000" dirty="0"/>
              <a:t>                </a:t>
            </a:r>
          </a:p>
        </p:txBody>
      </p:sp>
    </p:spTree>
    <p:extLst>
      <p:ext uri="{BB962C8B-B14F-4D97-AF65-F5344CB8AC3E}">
        <p14:creationId xmlns:p14="http://schemas.microsoft.com/office/powerpoint/2010/main" val="3960932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4BF693-74FD-CDE0-BE50-ACDAC5EDB530}"/>
              </a:ext>
            </a:extLst>
          </p:cNvPr>
          <p:cNvSpPr>
            <a:spLocks noGrp="1"/>
          </p:cNvSpPr>
          <p:nvPr>
            <p:ph type="title"/>
          </p:nvPr>
        </p:nvSpPr>
        <p:spPr>
          <a:xfrm>
            <a:off x="761803" y="350196"/>
            <a:ext cx="4646904" cy="1624520"/>
          </a:xfrm>
        </p:spPr>
        <p:txBody>
          <a:bodyPr anchor="ctr">
            <a:normAutofit/>
          </a:bodyPr>
          <a:lstStyle/>
          <a:p>
            <a:r>
              <a:rPr lang="en-GB" sz="4000" b="1" dirty="0">
                <a:latin typeface="Arial Nova" panose="020B0504020202020204" pitchFamily="34" charset="0"/>
              </a:rPr>
              <a:t>INTRODUCTION</a:t>
            </a:r>
          </a:p>
        </p:txBody>
      </p:sp>
      <p:sp>
        <p:nvSpPr>
          <p:cNvPr id="3" name="Content Placeholder 2">
            <a:extLst>
              <a:ext uri="{FF2B5EF4-FFF2-40B4-BE49-F238E27FC236}">
                <a16:creationId xmlns:a16="http://schemas.microsoft.com/office/drawing/2014/main" id="{640B6AEB-4D34-769B-46C9-8226D7DD918D}"/>
              </a:ext>
            </a:extLst>
          </p:cNvPr>
          <p:cNvSpPr>
            <a:spLocks noGrp="1"/>
          </p:cNvSpPr>
          <p:nvPr>
            <p:ph idx="1"/>
          </p:nvPr>
        </p:nvSpPr>
        <p:spPr>
          <a:xfrm>
            <a:off x="263048" y="2743200"/>
            <a:ext cx="5145660" cy="3933173"/>
          </a:xfrm>
        </p:spPr>
        <p:txBody>
          <a:bodyPr anchor="ctr">
            <a:noAutofit/>
          </a:bodyPr>
          <a:lstStyle/>
          <a:p>
            <a:pPr marL="0" indent="0">
              <a:buNone/>
            </a:pPr>
            <a:r>
              <a:rPr lang="en-GB" sz="1600" dirty="0">
                <a:latin typeface="Arial Nova" panose="020B0504020202020204" pitchFamily="34" charset="0"/>
              </a:rPr>
              <a:t>Today, our group will be discussing </a:t>
            </a:r>
            <a:r>
              <a:rPr lang="en-GB" sz="1600" b="1" dirty="0">
                <a:latin typeface="Arial Nova" panose="020B0504020202020204" pitchFamily="34" charset="0"/>
              </a:rPr>
              <a:t> Henri Fayol’s Five Functions of Management </a:t>
            </a:r>
            <a:r>
              <a:rPr lang="en-GB" sz="1600" dirty="0">
                <a:latin typeface="Arial Nova" panose="020B0504020202020204" pitchFamily="34" charset="0"/>
              </a:rPr>
              <a:t>and how they apply in a modern business environment. </a:t>
            </a:r>
            <a:r>
              <a:rPr lang="en-GB" sz="1600" b="1" dirty="0">
                <a:latin typeface="Arial Nova" panose="020B0504020202020204" pitchFamily="34" charset="0"/>
              </a:rPr>
              <a:t>Henri Fayol’s a French </a:t>
            </a:r>
            <a:r>
              <a:rPr lang="en-GB" sz="1600" dirty="0">
                <a:latin typeface="Arial Nova" panose="020B0504020202020204" pitchFamily="34" charset="0"/>
              </a:rPr>
              <a:t>management theorist, developed five key management function:</a:t>
            </a:r>
          </a:p>
          <a:p>
            <a:pPr marL="342900" indent="-342900">
              <a:buFont typeface="+mj-lt"/>
              <a:buAutoNum type="arabicPeriod"/>
            </a:pPr>
            <a:r>
              <a:rPr lang="en-GB" sz="1600" b="1" dirty="0">
                <a:latin typeface="Arial Nova" panose="020B0504020202020204" pitchFamily="34" charset="0"/>
              </a:rPr>
              <a:t> Planning</a:t>
            </a:r>
          </a:p>
          <a:p>
            <a:pPr marL="342900" indent="-342900">
              <a:buFont typeface="+mj-lt"/>
              <a:buAutoNum type="arabicPeriod"/>
            </a:pPr>
            <a:r>
              <a:rPr lang="en-GB" sz="1600" b="1" dirty="0">
                <a:latin typeface="Arial Nova" panose="020B0504020202020204" pitchFamily="34" charset="0"/>
              </a:rPr>
              <a:t>Organisation</a:t>
            </a:r>
          </a:p>
          <a:p>
            <a:pPr marL="342900" indent="-342900">
              <a:buFont typeface="+mj-lt"/>
              <a:buAutoNum type="arabicPeriod"/>
            </a:pPr>
            <a:r>
              <a:rPr lang="en-GB" sz="1600" b="1" dirty="0">
                <a:latin typeface="Arial Nova" panose="020B0504020202020204" pitchFamily="34" charset="0"/>
              </a:rPr>
              <a:t>Commanding</a:t>
            </a:r>
          </a:p>
          <a:p>
            <a:pPr marL="342900" indent="-342900">
              <a:buFont typeface="+mj-lt"/>
              <a:buAutoNum type="arabicPeriod"/>
            </a:pPr>
            <a:r>
              <a:rPr lang="en-GB" sz="1600" b="1" dirty="0">
                <a:latin typeface="Arial Nova" panose="020B0504020202020204" pitchFamily="34" charset="0"/>
              </a:rPr>
              <a:t>Coordinating</a:t>
            </a:r>
          </a:p>
          <a:p>
            <a:pPr marL="342900" indent="-342900">
              <a:buFont typeface="+mj-lt"/>
              <a:buAutoNum type="arabicPeriod"/>
            </a:pPr>
            <a:r>
              <a:rPr lang="en-GB" sz="1600" b="1" dirty="0">
                <a:latin typeface="Arial Nova" panose="020B0504020202020204" pitchFamily="34" charset="0"/>
              </a:rPr>
              <a:t>Controlling</a:t>
            </a:r>
          </a:p>
          <a:p>
            <a:pPr marL="0" indent="0">
              <a:buNone/>
            </a:pPr>
            <a:endParaRPr lang="en-GB" sz="1600" b="1" dirty="0">
              <a:latin typeface="Arial Nova" panose="020B0504020202020204" pitchFamily="34" charset="0"/>
            </a:endParaRPr>
          </a:p>
          <a:p>
            <a:pPr marL="0" indent="0">
              <a:buNone/>
            </a:pPr>
            <a:r>
              <a:rPr lang="en-GB" sz="1600" dirty="0">
                <a:latin typeface="Arial Nova" panose="020B0504020202020204" pitchFamily="34" charset="0"/>
              </a:rPr>
              <a:t>To understand how these functions operate in practice, we will examine how managers at </a:t>
            </a:r>
            <a:r>
              <a:rPr lang="en-GB" sz="1600" b="1" dirty="0">
                <a:latin typeface="Arial Nova" panose="020B0504020202020204" pitchFamily="34" charset="0"/>
              </a:rPr>
              <a:t>Apple Inc.</a:t>
            </a:r>
            <a:r>
              <a:rPr lang="en-GB" sz="1600" dirty="0">
                <a:latin typeface="Arial Nova" panose="020B0504020202020204" pitchFamily="34" charset="0"/>
              </a:rPr>
              <a:t> Apply these principles in today’s competitive and rapidly changing technology industry.</a:t>
            </a:r>
          </a:p>
        </p:txBody>
      </p:sp>
      <p:pic>
        <p:nvPicPr>
          <p:cNvPr id="5" name="Picture 4">
            <a:extLst>
              <a:ext uri="{FF2B5EF4-FFF2-40B4-BE49-F238E27FC236}">
                <a16:creationId xmlns:a16="http://schemas.microsoft.com/office/drawing/2014/main" id="{6070BE7B-4268-EA3B-1911-2E3F73482F61}"/>
              </a:ext>
            </a:extLst>
          </p:cNvPr>
          <p:cNvPicPr>
            <a:picLocks noChangeAspect="1"/>
          </p:cNvPicPr>
          <p:nvPr/>
        </p:nvPicPr>
        <p:blipFill>
          <a:blip r:embed="rId2"/>
          <a:srcRect l="13993" r="35951"/>
          <a:stretch>
            <a:fillRect/>
          </a:stretch>
        </p:blipFill>
        <p:spPr>
          <a:xfrm>
            <a:off x="6096000" y="1"/>
            <a:ext cx="6102825" cy="6858000"/>
          </a:xfrm>
          <a:prstGeom prst="rect">
            <a:avLst/>
          </a:prstGeom>
        </p:spPr>
      </p:pic>
    </p:spTree>
    <p:extLst>
      <p:ext uri="{BB962C8B-B14F-4D97-AF65-F5344CB8AC3E}">
        <p14:creationId xmlns:p14="http://schemas.microsoft.com/office/powerpoint/2010/main" val="2602411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46EF4-9204-3D9C-1914-9DEBF83BFB27}"/>
              </a:ext>
            </a:extLst>
          </p:cNvPr>
          <p:cNvSpPr>
            <a:spLocks noGrp="1"/>
          </p:cNvSpPr>
          <p:nvPr>
            <p:ph type="title"/>
          </p:nvPr>
        </p:nvSpPr>
        <p:spPr>
          <a:xfrm>
            <a:off x="6803409" y="235907"/>
            <a:ext cx="4156512" cy="1708244"/>
          </a:xfrm>
        </p:spPr>
        <p:txBody>
          <a:bodyPr anchor="ctr">
            <a:normAutofit/>
          </a:bodyPr>
          <a:lstStyle/>
          <a:p>
            <a:r>
              <a:rPr lang="en-GB" sz="2800" b="1" dirty="0">
                <a:latin typeface="Arial Nova" panose="020B0504020202020204" pitchFamily="34" charset="0"/>
              </a:rPr>
              <a:t>Five Functions of Management in a hair &amp; Beauty Business</a:t>
            </a:r>
          </a:p>
        </p:txBody>
      </p:sp>
      <p:pic>
        <p:nvPicPr>
          <p:cNvPr id="23" name="Picture 22" descr="Different kinds of brushes">
            <a:extLst>
              <a:ext uri="{FF2B5EF4-FFF2-40B4-BE49-F238E27FC236}">
                <a16:creationId xmlns:a16="http://schemas.microsoft.com/office/drawing/2014/main" id="{80DB3A43-3238-FD0C-2BD4-F31C951CCBBC}"/>
              </a:ext>
            </a:extLst>
          </p:cNvPr>
          <p:cNvPicPr>
            <a:picLocks noChangeAspect="1"/>
          </p:cNvPicPr>
          <p:nvPr/>
        </p:nvPicPr>
        <p:blipFill>
          <a:blip r:embed="rId2"/>
          <a:srcRect l="40667" r="-2" b="-2"/>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2E3E5C4E-4CF0-D849-1B40-2D6FD99EF833}"/>
              </a:ext>
            </a:extLst>
          </p:cNvPr>
          <p:cNvSpPr>
            <a:spLocks noGrp="1"/>
          </p:cNvSpPr>
          <p:nvPr>
            <p:ph idx="1"/>
          </p:nvPr>
        </p:nvSpPr>
        <p:spPr>
          <a:xfrm>
            <a:off x="6803409" y="876822"/>
            <a:ext cx="4156512" cy="5981177"/>
          </a:xfrm>
        </p:spPr>
        <p:txBody>
          <a:bodyPr anchor="ctr">
            <a:normAutofit/>
          </a:bodyPr>
          <a:lstStyle/>
          <a:p>
            <a:pPr marL="0" indent="0">
              <a:buNone/>
            </a:pPr>
            <a:r>
              <a:rPr lang="en-GB" sz="2400" b="1" dirty="0">
                <a:latin typeface="Arial Nova" panose="020B0504020202020204" pitchFamily="34" charset="0"/>
              </a:rPr>
              <a:t>Chosen Organisation Hair &amp; beauty:</a:t>
            </a:r>
          </a:p>
          <a:p>
            <a:pPr marL="0" indent="0">
              <a:buNone/>
            </a:pPr>
            <a:endParaRPr lang="en-GB" sz="2000" b="1" dirty="0">
              <a:latin typeface="Arial Nova" panose="020B0504020202020204" pitchFamily="34" charset="0"/>
            </a:endParaRPr>
          </a:p>
          <a:p>
            <a:pPr marL="0" indent="0">
              <a:buNone/>
            </a:pPr>
            <a:r>
              <a:rPr lang="en-GB" sz="2000" dirty="0">
                <a:latin typeface="Arial Nova" panose="020B0504020202020204" pitchFamily="34" charset="0"/>
              </a:rPr>
              <a:t> A Modern hair and beauty salon provide services such as hair styling, colouring, skincare treatments, manicures, pedicures, and makeup service Quality, and brand reputation are essential.</a:t>
            </a:r>
          </a:p>
        </p:txBody>
      </p:sp>
    </p:spTree>
    <p:extLst>
      <p:ext uri="{BB962C8B-B14F-4D97-AF65-F5344CB8AC3E}">
        <p14:creationId xmlns:p14="http://schemas.microsoft.com/office/powerpoint/2010/main" val="2624658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B8456-1777-B8D7-7A85-40725F8462CD}"/>
              </a:ext>
            </a:extLst>
          </p:cNvPr>
          <p:cNvSpPr>
            <a:spLocks noGrp="1"/>
          </p:cNvSpPr>
          <p:nvPr>
            <p:ph type="title"/>
          </p:nvPr>
        </p:nvSpPr>
        <p:spPr>
          <a:xfrm>
            <a:off x="838200" y="620742"/>
            <a:ext cx="10515600" cy="1325563"/>
          </a:xfrm>
        </p:spPr>
        <p:txBody>
          <a:bodyPr>
            <a:normAutofit/>
          </a:bodyPr>
          <a:lstStyle/>
          <a:p>
            <a:r>
              <a:rPr lang="en-GB" b="1">
                <a:solidFill>
                  <a:srgbClr val="FFFFFF"/>
                </a:solidFill>
                <a:latin typeface="Arial Nova" panose="020B0504020202020204" pitchFamily="34" charset="0"/>
              </a:rPr>
              <a:t>Most Important Managerial Skills for Hair &amp; Beauty :</a:t>
            </a:r>
          </a:p>
        </p:txBody>
      </p:sp>
      <p:cxnSp>
        <p:nvCxnSpPr>
          <p:cNvPr id="18" name="Straight Connector 17">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285550D-E9CE-0769-C3C4-7C3AA1587135}"/>
              </a:ext>
            </a:extLst>
          </p:cNvPr>
          <p:cNvSpPr>
            <a:spLocks noGrp="1"/>
          </p:cNvSpPr>
          <p:nvPr>
            <p:ph sz="half" idx="1"/>
          </p:nvPr>
        </p:nvSpPr>
        <p:spPr>
          <a:xfrm>
            <a:off x="838200" y="2266345"/>
            <a:ext cx="5097780" cy="3910617"/>
          </a:xfrm>
        </p:spPr>
        <p:txBody>
          <a:bodyPr>
            <a:normAutofit fontScale="92500" lnSpcReduction="10000"/>
          </a:bodyPr>
          <a:lstStyle/>
          <a:p>
            <a:pPr marL="0" indent="0">
              <a:buNone/>
            </a:pPr>
            <a:r>
              <a:rPr lang="en-GB" sz="2000" b="1" dirty="0">
                <a:solidFill>
                  <a:srgbClr val="FFFFFF"/>
                </a:solidFill>
                <a:latin typeface="Arial Nova" panose="020B0504020202020204" pitchFamily="34" charset="0"/>
              </a:rPr>
              <a:t>Communication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Leadership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Digital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Customer Service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Financial Management Skills</a:t>
            </a:r>
          </a:p>
          <a:p>
            <a:pPr marL="0" indent="0">
              <a:buNone/>
            </a:pPr>
            <a:endParaRPr lang="en-GB" sz="2000" b="1" dirty="0">
              <a:solidFill>
                <a:srgbClr val="FFFFFF"/>
              </a:solidFill>
              <a:latin typeface="Arial Nova" panose="020B0504020202020204" pitchFamily="34" charset="0"/>
            </a:endParaRPr>
          </a:p>
          <a:p>
            <a:pPr marL="0" indent="0">
              <a:buNone/>
            </a:pPr>
            <a:r>
              <a:rPr lang="en-GB" sz="2000" b="1" dirty="0">
                <a:solidFill>
                  <a:srgbClr val="FFFFFF"/>
                </a:solidFill>
                <a:latin typeface="Arial Nova" panose="020B0504020202020204" pitchFamily="34" charset="0"/>
              </a:rPr>
              <a:t>Adaptability:</a:t>
            </a:r>
          </a:p>
          <a:p>
            <a:pPr marL="0" indent="0">
              <a:buNone/>
            </a:pPr>
            <a:endParaRPr lang="en-GB" sz="1500" b="1" dirty="0">
              <a:solidFill>
                <a:srgbClr val="FFFFFF"/>
              </a:solidFill>
              <a:latin typeface="Arial Nova" panose="020B0504020202020204" pitchFamily="34" charset="0"/>
            </a:endParaRPr>
          </a:p>
          <a:p>
            <a:pPr marL="0" indent="0">
              <a:buNone/>
            </a:pPr>
            <a:endParaRPr lang="en-GB" sz="1500" b="1" dirty="0">
              <a:solidFill>
                <a:srgbClr val="FFFFFF"/>
              </a:solidFill>
              <a:latin typeface="Arial Nova" panose="020B0504020202020204" pitchFamily="34" charset="0"/>
            </a:endParaRPr>
          </a:p>
        </p:txBody>
      </p:sp>
      <p:sp>
        <p:nvSpPr>
          <p:cNvPr id="4" name="Content Placeholder 3">
            <a:extLst>
              <a:ext uri="{FF2B5EF4-FFF2-40B4-BE49-F238E27FC236}">
                <a16:creationId xmlns:a16="http://schemas.microsoft.com/office/drawing/2014/main" id="{FA8CEDCF-7F4E-237E-D5E9-098E183BA4C8}"/>
              </a:ext>
            </a:extLst>
          </p:cNvPr>
          <p:cNvSpPr>
            <a:spLocks noGrp="1"/>
          </p:cNvSpPr>
          <p:nvPr>
            <p:ph sz="half" idx="2"/>
          </p:nvPr>
        </p:nvSpPr>
        <p:spPr>
          <a:xfrm>
            <a:off x="5232438" y="2143515"/>
            <a:ext cx="5097780" cy="3910618"/>
          </a:xfrm>
        </p:spPr>
        <p:txBody>
          <a:bodyPr>
            <a:noAutofit/>
          </a:bodyPr>
          <a:lstStyle/>
          <a:p>
            <a:pPr marL="0" indent="0">
              <a:buNone/>
            </a:pPr>
            <a:r>
              <a:rPr lang="en-GB" sz="1800" dirty="0">
                <a:solidFill>
                  <a:srgbClr val="FFFFFF"/>
                </a:solidFill>
                <a:latin typeface="Arial Nova" panose="020B0504020202020204" pitchFamily="34" charset="0"/>
              </a:rPr>
              <a:t>Essential for managing staff and customers.</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To motivate and inspire teams.</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Managing online booking, social media marketing, and digital payments.</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Critical in-service industries like beauty</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Budgeting, pricing, and cost control.</a:t>
            </a:r>
          </a:p>
          <a:p>
            <a:pPr marL="0" indent="0">
              <a:buNone/>
            </a:pPr>
            <a:endParaRPr lang="en-GB" sz="1800" dirty="0">
              <a:solidFill>
                <a:srgbClr val="FFFFFF"/>
              </a:solidFill>
              <a:latin typeface="Arial Nova" panose="020B0504020202020204" pitchFamily="34" charset="0"/>
            </a:endParaRPr>
          </a:p>
          <a:p>
            <a:pPr marL="0" indent="0">
              <a:buNone/>
            </a:pPr>
            <a:r>
              <a:rPr lang="en-GB" sz="1800" dirty="0">
                <a:solidFill>
                  <a:srgbClr val="FFFFFF"/>
                </a:solidFill>
                <a:latin typeface="Arial Nova" panose="020B0504020202020204" pitchFamily="34" charset="0"/>
              </a:rPr>
              <a:t>Responding to changing trends and customer preferences.</a:t>
            </a:r>
          </a:p>
        </p:txBody>
      </p:sp>
    </p:spTree>
    <p:extLst>
      <p:ext uri="{BB962C8B-B14F-4D97-AF65-F5344CB8AC3E}">
        <p14:creationId xmlns:p14="http://schemas.microsoft.com/office/powerpoint/2010/main" val="253354633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A45A3B-B910-BD60-6394-B9A59C3A8F32}"/>
              </a:ext>
            </a:extLst>
          </p:cNvPr>
          <p:cNvSpPr>
            <a:spLocks noGrp="1"/>
          </p:cNvSpPr>
          <p:nvPr>
            <p:ph type="title"/>
          </p:nvPr>
        </p:nvSpPr>
        <p:spPr>
          <a:xfrm>
            <a:off x="466722" y="586855"/>
            <a:ext cx="3201366" cy="3387497"/>
          </a:xfrm>
        </p:spPr>
        <p:txBody>
          <a:bodyPr anchor="b">
            <a:normAutofit/>
          </a:bodyPr>
          <a:lstStyle/>
          <a:p>
            <a:pPr marL="514350" indent="-514350" algn="r">
              <a:buFont typeface="+mj-lt"/>
              <a:buAutoNum type="arabicPeriod"/>
            </a:pPr>
            <a:r>
              <a:rPr lang="en-GB" sz="4000" b="1">
                <a:solidFill>
                  <a:srgbClr val="FFFFFF"/>
                </a:solidFill>
                <a:latin typeface="Arial Nova" panose="020B0504020202020204" pitchFamily="34" charset="0"/>
              </a:rPr>
              <a:t>Planning</a:t>
            </a:r>
          </a:p>
        </p:txBody>
      </p:sp>
      <p:sp>
        <p:nvSpPr>
          <p:cNvPr id="3" name="Content Placeholder 2">
            <a:extLst>
              <a:ext uri="{FF2B5EF4-FFF2-40B4-BE49-F238E27FC236}">
                <a16:creationId xmlns:a16="http://schemas.microsoft.com/office/drawing/2014/main" id="{1FCFFF70-1CE1-5403-45B2-F39407F0985E}"/>
              </a:ext>
            </a:extLst>
          </p:cNvPr>
          <p:cNvSpPr>
            <a:spLocks noGrp="1"/>
          </p:cNvSpPr>
          <p:nvPr>
            <p:ph idx="1"/>
          </p:nvPr>
        </p:nvSpPr>
        <p:spPr>
          <a:xfrm>
            <a:off x="4504548" y="-218364"/>
            <a:ext cx="7478185" cy="6858000"/>
          </a:xfrm>
        </p:spPr>
        <p:txBody>
          <a:bodyPr anchor="ctr">
            <a:normAutofit lnSpcReduction="10000"/>
          </a:bodyPr>
          <a:lstStyle/>
          <a:p>
            <a:pPr marL="0" indent="0">
              <a:buNone/>
            </a:pPr>
            <a:endParaRPr lang="en-GB" sz="1400" b="1" dirty="0">
              <a:latin typeface="Arial Nova" panose="020B0504020202020204" pitchFamily="34" charset="0"/>
            </a:endParaRPr>
          </a:p>
          <a:p>
            <a:pPr marL="0" indent="0">
              <a:buNone/>
            </a:pPr>
            <a:r>
              <a:rPr lang="en-GB" sz="2400" b="1" dirty="0">
                <a:latin typeface="Arial Nova" panose="020B0504020202020204" pitchFamily="34" charset="0"/>
              </a:rPr>
              <a:t>Role of Managers:</a:t>
            </a:r>
          </a:p>
          <a:p>
            <a:pPr marL="0" indent="0">
              <a:buNone/>
            </a:pPr>
            <a:r>
              <a:rPr lang="en-GB" sz="2000" dirty="0">
                <a:latin typeface="Arial Nova" panose="020B0504020202020204" pitchFamily="34" charset="0"/>
              </a:rPr>
              <a:t>Planning involves setting objectives and deciding how to achieve them.</a:t>
            </a:r>
          </a:p>
          <a:p>
            <a:pPr marL="0" indent="0">
              <a:buNone/>
            </a:pPr>
            <a:endParaRPr lang="en-GB" sz="2400" dirty="0">
              <a:latin typeface="Arial Nova" panose="020B0504020202020204" pitchFamily="34" charset="0"/>
            </a:endParaRPr>
          </a:p>
          <a:p>
            <a:pPr marL="0" indent="0">
              <a:buNone/>
            </a:pPr>
            <a:r>
              <a:rPr lang="en-GB" sz="2400" b="1" dirty="0">
                <a:latin typeface="Arial Nova" panose="020B0504020202020204" pitchFamily="34" charset="0"/>
              </a:rPr>
              <a:t>In a Hair &amp; Beauty Business:</a:t>
            </a:r>
          </a:p>
          <a:p>
            <a:pPr>
              <a:buFont typeface="Wingdings" panose="05000000000000000000" pitchFamily="2" charset="2"/>
              <a:buChar char="§"/>
            </a:pPr>
            <a:r>
              <a:rPr lang="en-GB" sz="2000" dirty="0">
                <a:latin typeface="Arial Nova" panose="020B0504020202020204" pitchFamily="34" charset="0"/>
              </a:rPr>
              <a:t>Set revenue targets (e.g., increase monthly sales by 15%)</a:t>
            </a:r>
          </a:p>
          <a:p>
            <a:pPr>
              <a:buFont typeface="Wingdings" panose="05000000000000000000" pitchFamily="2" charset="2"/>
              <a:buChar char="§"/>
            </a:pPr>
            <a:r>
              <a:rPr lang="en-GB" sz="2000" dirty="0">
                <a:latin typeface="Arial Nova" panose="020B0504020202020204" pitchFamily="34" charset="0"/>
              </a:rPr>
              <a:t>Plan marketing campaigns (social media promotions, seasonal offers)</a:t>
            </a:r>
          </a:p>
          <a:p>
            <a:pPr>
              <a:buFont typeface="Wingdings" panose="05000000000000000000" pitchFamily="2" charset="2"/>
              <a:buChar char="§"/>
            </a:pPr>
            <a:r>
              <a:rPr lang="en-GB" sz="2000" dirty="0">
                <a:latin typeface="Arial Nova" panose="020B0504020202020204" pitchFamily="34" charset="0"/>
              </a:rPr>
              <a:t>Introduce new services (e.g., laser treatments, bridal packages)</a:t>
            </a:r>
          </a:p>
          <a:p>
            <a:pPr>
              <a:buFont typeface="Wingdings" panose="05000000000000000000" pitchFamily="2" charset="2"/>
              <a:buChar char="§"/>
            </a:pPr>
            <a:r>
              <a:rPr lang="en-GB" sz="2000" dirty="0">
                <a:latin typeface="Arial Nova" panose="020B0504020202020204" pitchFamily="34" charset="0"/>
              </a:rPr>
              <a:t>Budget for equipment, products, and staff training</a:t>
            </a:r>
          </a:p>
          <a:p>
            <a:pPr>
              <a:buFont typeface="Wingdings" panose="05000000000000000000" pitchFamily="2" charset="2"/>
              <a:buChar char="§"/>
            </a:pPr>
            <a:r>
              <a:rPr lang="en-GB" sz="2000" dirty="0">
                <a:latin typeface="Arial Nova" panose="020B0504020202020204" pitchFamily="34" charset="0"/>
              </a:rPr>
              <a:t>Forecast busy season (weddings, holidays)</a:t>
            </a:r>
          </a:p>
          <a:p>
            <a:pPr marL="0" indent="0">
              <a:buNone/>
            </a:pPr>
            <a:r>
              <a:rPr lang="en-GB" sz="2400" b="1" dirty="0">
                <a:latin typeface="Arial Nova" panose="020B0504020202020204" pitchFamily="34" charset="0"/>
              </a:rPr>
              <a:t>How Managers Can Be Effective</a:t>
            </a:r>
            <a:r>
              <a:rPr lang="en-GB" sz="2000" b="1" dirty="0">
                <a:latin typeface="Arial Nova" panose="020B0504020202020204" pitchFamily="34" charset="0"/>
              </a:rPr>
              <a:t>:</a:t>
            </a:r>
          </a:p>
          <a:p>
            <a:pPr>
              <a:buFont typeface="Wingdings" panose="05000000000000000000" pitchFamily="2" charset="2"/>
              <a:buChar char="§"/>
            </a:pPr>
            <a:r>
              <a:rPr lang="en-GB" sz="2000" dirty="0">
                <a:latin typeface="Arial Nova" panose="020B0504020202020204" pitchFamily="34" charset="0"/>
              </a:rPr>
              <a:t>Use customer feedback and market research</a:t>
            </a:r>
          </a:p>
          <a:p>
            <a:pPr>
              <a:buFont typeface="Wingdings" panose="05000000000000000000" pitchFamily="2" charset="2"/>
              <a:buChar char="§"/>
            </a:pPr>
            <a:r>
              <a:rPr lang="en-GB" sz="2000" dirty="0">
                <a:latin typeface="Arial Nova" panose="020B0504020202020204" pitchFamily="34" charset="0"/>
              </a:rPr>
              <a:t>Monitor beauty trends</a:t>
            </a:r>
          </a:p>
          <a:p>
            <a:pPr>
              <a:buFont typeface="Wingdings" panose="05000000000000000000" pitchFamily="2" charset="2"/>
              <a:buChar char="§"/>
            </a:pPr>
            <a:r>
              <a:rPr lang="en-GB" sz="2000" dirty="0">
                <a:latin typeface="Arial Nova" panose="020B0504020202020204" pitchFamily="34" charset="0"/>
              </a:rPr>
              <a:t>Set </a:t>
            </a:r>
            <a:r>
              <a:rPr lang="en-GB" sz="2000" b="1" dirty="0">
                <a:latin typeface="Arial Nova" panose="020B0504020202020204" pitchFamily="34" charset="0"/>
              </a:rPr>
              <a:t>SMART </a:t>
            </a:r>
            <a:r>
              <a:rPr lang="en-GB" sz="2000" dirty="0">
                <a:latin typeface="Arial Nova" panose="020B0504020202020204" pitchFamily="34" charset="0"/>
              </a:rPr>
              <a:t>goals (Specific, Measurable, Achievable, Relevant, Time-bound)</a:t>
            </a:r>
          </a:p>
          <a:p>
            <a:pPr>
              <a:buFont typeface="Wingdings" panose="05000000000000000000" pitchFamily="2" charset="2"/>
              <a:buChar char="§"/>
            </a:pPr>
            <a:r>
              <a:rPr lang="en-GB" sz="2000" dirty="0">
                <a:latin typeface="Arial Nova" panose="020B0504020202020204" pitchFamily="34" charset="0"/>
              </a:rPr>
              <a:t>Develop clear action plans</a:t>
            </a:r>
          </a:p>
        </p:txBody>
      </p:sp>
    </p:spTree>
    <p:extLst>
      <p:ext uri="{BB962C8B-B14F-4D97-AF65-F5344CB8AC3E}">
        <p14:creationId xmlns:p14="http://schemas.microsoft.com/office/powerpoint/2010/main" val="7524465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6" name="Group 25">
            <a:extLst>
              <a:ext uri="{FF2B5EF4-FFF2-40B4-BE49-F238E27FC236}">
                <a16:creationId xmlns:a16="http://schemas.microsoft.com/office/drawing/2014/main" id="{97264A61-6AE3-4DC0-A455-5EDC604E39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7" name="Color Cover">
              <a:extLst>
                <a:ext uri="{FF2B5EF4-FFF2-40B4-BE49-F238E27FC236}">
                  <a16:creationId xmlns:a16="http://schemas.microsoft.com/office/drawing/2014/main" id="{2F23900D-D5D0-4EE8-80F4-D25038DE24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Cover">
              <a:extLst>
                <a:ext uri="{FF2B5EF4-FFF2-40B4-BE49-F238E27FC236}">
                  <a16:creationId xmlns:a16="http://schemas.microsoft.com/office/drawing/2014/main" id="{C55310DE-258B-4134-9DA8-DC4C2D0EB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D691EE10-D5F3-48FA-BE55-F24A0BE59E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31" name="Color">
              <a:extLst>
                <a:ext uri="{FF2B5EF4-FFF2-40B4-BE49-F238E27FC236}">
                  <a16:creationId xmlns:a16="http://schemas.microsoft.com/office/drawing/2014/main" id="{7EF3BBC7-022F-4CD5-BE8E-BD8206C4BB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Color">
              <a:extLst>
                <a:ext uri="{FF2B5EF4-FFF2-40B4-BE49-F238E27FC236}">
                  <a16:creationId xmlns:a16="http://schemas.microsoft.com/office/drawing/2014/main" id="{A877CB3E-FE2B-43A7-A987-F921A92494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4" name="Group 3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5" name="Freeform: Shape 3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6CCCB102-BD47-9017-90AA-29773A349F45}"/>
              </a:ext>
            </a:extLst>
          </p:cNvPr>
          <p:cNvSpPr>
            <a:spLocks noGrp="1"/>
          </p:cNvSpPr>
          <p:nvPr>
            <p:ph type="title"/>
          </p:nvPr>
        </p:nvSpPr>
        <p:spPr>
          <a:xfrm>
            <a:off x="1012644" y="841664"/>
            <a:ext cx="5155073" cy="5156800"/>
          </a:xfrm>
        </p:spPr>
        <p:txBody>
          <a:bodyPr vert="horz" lIns="91440" tIns="45720" rIns="91440" bIns="45720" rtlCol="0" anchor="ctr">
            <a:normAutofit/>
          </a:bodyPr>
          <a:lstStyle/>
          <a:p>
            <a:r>
              <a:rPr lang="en-US" sz="4800" b="1" kern="1200">
                <a:solidFill>
                  <a:schemeClr val="bg1"/>
                </a:solidFill>
                <a:latin typeface="+mj-lt"/>
                <a:ea typeface="+mj-ea"/>
                <a:cs typeface="+mj-cs"/>
              </a:rPr>
              <a:t>How It Help Achieve Goal:</a:t>
            </a:r>
          </a:p>
        </p:txBody>
      </p:sp>
      <p:sp>
        <p:nvSpPr>
          <p:cNvPr id="3" name="Content Placeholder 2">
            <a:extLst>
              <a:ext uri="{FF2B5EF4-FFF2-40B4-BE49-F238E27FC236}">
                <a16:creationId xmlns:a16="http://schemas.microsoft.com/office/drawing/2014/main" id="{C6E0A7B5-CFBF-C6BA-2A41-771FE3D6F77F}"/>
              </a:ext>
            </a:extLst>
          </p:cNvPr>
          <p:cNvSpPr>
            <a:spLocks noGrp="1"/>
          </p:cNvSpPr>
          <p:nvPr>
            <p:ph idx="1"/>
          </p:nvPr>
        </p:nvSpPr>
        <p:spPr>
          <a:xfrm>
            <a:off x="6534687" y="841664"/>
            <a:ext cx="4602517" cy="5156800"/>
          </a:xfrm>
        </p:spPr>
        <p:txBody>
          <a:bodyPr vert="horz" lIns="91440" tIns="45720" rIns="91440" bIns="45720" rtlCol="0" anchor="ctr">
            <a:normAutofit/>
          </a:bodyPr>
          <a:lstStyle/>
          <a:p>
            <a:pPr marL="0" indent="0">
              <a:buNone/>
            </a:pPr>
            <a:r>
              <a:rPr lang="en-US" sz="2400" kern="1200">
                <a:solidFill>
                  <a:schemeClr val="bg1"/>
                </a:solidFill>
                <a:latin typeface="+mn-lt"/>
                <a:ea typeface="+mn-ea"/>
                <a:cs typeface="+mn-cs"/>
              </a:rPr>
              <a:t>Planning ensures the salon stays competitive, profitable, and prepared for future growth.</a:t>
            </a:r>
          </a:p>
        </p:txBody>
      </p:sp>
    </p:spTree>
    <p:extLst>
      <p:ext uri="{BB962C8B-B14F-4D97-AF65-F5344CB8AC3E}">
        <p14:creationId xmlns:p14="http://schemas.microsoft.com/office/powerpoint/2010/main" val="1549733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F8497-5ADC-6FB4-F2A9-5776A299BC85}"/>
              </a:ext>
            </a:extLst>
          </p:cNvPr>
          <p:cNvSpPr>
            <a:spLocks noGrp="1"/>
          </p:cNvSpPr>
          <p:nvPr>
            <p:ph type="title"/>
          </p:nvPr>
        </p:nvSpPr>
        <p:spPr>
          <a:xfrm>
            <a:off x="1363117" y="-749139"/>
            <a:ext cx="4597747" cy="1616203"/>
          </a:xfrm>
        </p:spPr>
        <p:txBody>
          <a:bodyPr anchor="b">
            <a:normAutofit/>
          </a:bodyPr>
          <a:lstStyle/>
          <a:p>
            <a:r>
              <a:rPr lang="en-GB" sz="3200" b="1" dirty="0">
                <a:latin typeface="Arial Nova" panose="020B0504020202020204" pitchFamily="34" charset="0"/>
              </a:rPr>
              <a:t>2. Organising</a:t>
            </a:r>
          </a:p>
        </p:txBody>
      </p:sp>
      <p:sp>
        <p:nvSpPr>
          <p:cNvPr id="3" name="Content Placeholder 2">
            <a:extLst>
              <a:ext uri="{FF2B5EF4-FFF2-40B4-BE49-F238E27FC236}">
                <a16:creationId xmlns:a16="http://schemas.microsoft.com/office/drawing/2014/main" id="{049EDBFB-8B7B-606A-441E-07F62A96FBF5}"/>
              </a:ext>
            </a:extLst>
          </p:cNvPr>
          <p:cNvSpPr>
            <a:spLocks noGrp="1"/>
          </p:cNvSpPr>
          <p:nvPr>
            <p:ph idx="1"/>
          </p:nvPr>
        </p:nvSpPr>
        <p:spPr>
          <a:xfrm>
            <a:off x="302962" y="867064"/>
            <a:ext cx="5928175" cy="5659545"/>
          </a:xfrm>
        </p:spPr>
        <p:txBody>
          <a:bodyPr anchor="t">
            <a:normAutofit fontScale="85000" lnSpcReduction="20000"/>
          </a:bodyPr>
          <a:lstStyle/>
          <a:p>
            <a:pPr marL="0" indent="0">
              <a:buNone/>
            </a:pPr>
            <a:r>
              <a:rPr lang="en-GB" sz="2400" b="1" dirty="0">
                <a:latin typeface="Arial Nova" panose="020B0504020202020204" pitchFamily="34" charset="0"/>
              </a:rPr>
              <a:t>Role of Managers:</a:t>
            </a:r>
          </a:p>
          <a:p>
            <a:pPr marL="0" indent="0">
              <a:buNone/>
            </a:pPr>
            <a:r>
              <a:rPr lang="en-GB" sz="2400" dirty="0">
                <a:latin typeface="Arial Nova" panose="020B0504020202020204" pitchFamily="34" charset="0"/>
              </a:rPr>
              <a:t>Organising involves arranging resources and tasks to achieve objectives.</a:t>
            </a:r>
          </a:p>
          <a:p>
            <a:pPr marL="0" indent="0">
              <a:buNone/>
            </a:pPr>
            <a:endParaRPr lang="en-GB" sz="2400" dirty="0">
              <a:latin typeface="Arial Nova" panose="020B0504020202020204" pitchFamily="34" charset="0"/>
            </a:endParaRPr>
          </a:p>
          <a:p>
            <a:pPr marL="0" indent="0">
              <a:buNone/>
            </a:pPr>
            <a:r>
              <a:rPr lang="en-GB" sz="2400" b="1" dirty="0">
                <a:latin typeface="Arial Nova" panose="020B0504020202020204" pitchFamily="34" charset="0"/>
              </a:rPr>
              <a:t>In a Hair &amp; Beauty Business:</a:t>
            </a:r>
          </a:p>
          <a:p>
            <a:pPr>
              <a:buFont typeface="Wingdings" panose="05000000000000000000" pitchFamily="2" charset="2"/>
              <a:buChar char="q"/>
            </a:pPr>
            <a:r>
              <a:rPr lang="en-GB" sz="2400" dirty="0">
                <a:latin typeface="Arial Nova" panose="020B0504020202020204" pitchFamily="34" charset="0"/>
              </a:rPr>
              <a:t> Divide work among hairstylist, nail technicians, and beauticians</a:t>
            </a:r>
          </a:p>
          <a:p>
            <a:pPr>
              <a:buFont typeface="Wingdings" panose="05000000000000000000" pitchFamily="2" charset="2"/>
              <a:buChar char="q"/>
            </a:pPr>
            <a:r>
              <a:rPr lang="en-GB" sz="2400" dirty="0">
                <a:latin typeface="Arial Nova" panose="020B0504020202020204" pitchFamily="34" charset="0"/>
              </a:rPr>
              <a:t> Create staff schedules</a:t>
            </a:r>
          </a:p>
          <a:p>
            <a:pPr>
              <a:buFont typeface="Wingdings" panose="05000000000000000000" pitchFamily="2" charset="2"/>
              <a:buChar char="q"/>
            </a:pPr>
            <a:r>
              <a:rPr lang="en-GB" sz="2400" dirty="0">
                <a:latin typeface="Arial Nova" panose="020B0504020202020204" pitchFamily="34" charset="0"/>
              </a:rPr>
              <a:t> Manage inventory (hair products, beauty supplies)</a:t>
            </a:r>
          </a:p>
          <a:p>
            <a:pPr>
              <a:buFont typeface="Wingdings" panose="05000000000000000000" pitchFamily="2" charset="2"/>
              <a:buChar char="q"/>
            </a:pPr>
            <a:r>
              <a:rPr lang="en-GB" sz="2400" dirty="0">
                <a:latin typeface="Arial Nova" panose="020B0504020202020204" pitchFamily="34" charset="0"/>
              </a:rPr>
              <a:t> Establish salon Layout for efficiency </a:t>
            </a:r>
          </a:p>
          <a:p>
            <a:pPr>
              <a:buFont typeface="Wingdings" panose="05000000000000000000" pitchFamily="2" charset="2"/>
              <a:buChar char="q"/>
            </a:pPr>
            <a:r>
              <a:rPr lang="en-GB" sz="2400" dirty="0">
                <a:latin typeface="Arial Nova" panose="020B0504020202020204" pitchFamily="34" charset="0"/>
              </a:rPr>
              <a:t> Define roles (senior stylist, junior stylist, receptionist)</a:t>
            </a:r>
          </a:p>
          <a:p>
            <a:pPr marL="0" indent="0">
              <a:buNone/>
            </a:pPr>
            <a:r>
              <a:rPr lang="en-GB" sz="2400" b="1" dirty="0">
                <a:latin typeface="Arial Nova" panose="020B0504020202020204" pitchFamily="34" charset="0"/>
              </a:rPr>
              <a:t>How Managers Can Be Effective:</a:t>
            </a:r>
          </a:p>
          <a:p>
            <a:pPr>
              <a:buFont typeface="Wingdings" panose="05000000000000000000" pitchFamily="2" charset="2"/>
              <a:buChar char="q"/>
            </a:pPr>
            <a:r>
              <a:rPr lang="en-GB" sz="2400" dirty="0">
                <a:latin typeface="Arial Nova" panose="020B0504020202020204" pitchFamily="34" charset="0"/>
              </a:rPr>
              <a:t> Match staff skills to appropriate services</a:t>
            </a:r>
          </a:p>
          <a:p>
            <a:pPr>
              <a:buFont typeface="Wingdings" panose="05000000000000000000" pitchFamily="2" charset="2"/>
              <a:buChar char="q"/>
            </a:pPr>
            <a:r>
              <a:rPr lang="en-GB" sz="2400" dirty="0">
                <a:latin typeface="Arial Nova" panose="020B0504020202020204" pitchFamily="34" charset="0"/>
              </a:rPr>
              <a:t> Ensure adequate stock levels</a:t>
            </a:r>
          </a:p>
          <a:p>
            <a:pPr>
              <a:buFont typeface="Wingdings" panose="05000000000000000000" pitchFamily="2" charset="2"/>
              <a:buChar char="q"/>
            </a:pPr>
            <a:r>
              <a:rPr lang="en-GB" sz="2400" dirty="0">
                <a:latin typeface="Arial Nova" panose="020B0504020202020204" pitchFamily="34" charset="0"/>
              </a:rPr>
              <a:t> Use Booking systems for smooth operations</a:t>
            </a:r>
          </a:p>
          <a:p>
            <a:pPr>
              <a:buFont typeface="Wingdings" panose="05000000000000000000" pitchFamily="2" charset="2"/>
              <a:buChar char="q"/>
            </a:pPr>
            <a:r>
              <a:rPr lang="en-GB" sz="2400" dirty="0">
                <a:latin typeface="Arial Nova" panose="020B0504020202020204" pitchFamily="34" charset="0"/>
              </a:rPr>
              <a:t> Build a clear organisational structure</a:t>
            </a:r>
          </a:p>
          <a:p>
            <a:pPr>
              <a:buFont typeface="Wingdings" panose="05000000000000000000" pitchFamily="2" charset="2"/>
              <a:buChar char="q"/>
            </a:pPr>
            <a:endParaRPr lang="en-GB" sz="800" dirty="0">
              <a:latin typeface="Arial Nova" panose="020B0504020202020204" pitchFamily="34" charset="0"/>
            </a:endParaRPr>
          </a:p>
          <a:p>
            <a:pPr marL="0" indent="0">
              <a:buNone/>
            </a:pPr>
            <a:endParaRPr lang="en-GB" sz="800" dirty="0">
              <a:latin typeface="Arial Nova" panose="020B0504020202020204" pitchFamily="34" charset="0"/>
            </a:endParaRPr>
          </a:p>
        </p:txBody>
      </p:sp>
      <p:pic>
        <p:nvPicPr>
          <p:cNvPr id="7" name="Graphic 6" descr="Onboarding">
            <a:extLst>
              <a:ext uri="{FF2B5EF4-FFF2-40B4-BE49-F238E27FC236}">
                <a16:creationId xmlns:a16="http://schemas.microsoft.com/office/drawing/2014/main" id="{95AEA5A2-BA59-1796-F610-51EE7DCB9AB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31137" y="867064"/>
            <a:ext cx="5048790" cy="5048790"/>
          </a:xfrm>
          <a:prstGeom prst="rect">
            <a:avLst/>
          </a:prstGeom>
        </p:spPr>
      </p:pic>
      <p:grpSp>
        <p:nvGrpSpPr>
          <p:cNvPr id="10" name="Group 9">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6491526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E7AA7E8-8006-4E1F-A566-FCF37EE6F3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3C333764-FE31-DB57-4470-FBD8A75C8CDC}"/>
              </a:ext>
            </a:extLst>
          </p:cNvPr>
          <p:cNvSpPr>
            <a:spLocks noGrp="1"/>
          </p:cNvSpPr>
          <p:nvPr>
            <p:ph type="title"/>
          </p:nvPr>
        </p:nvSpPr>
        <p:spPr>
          <a:xfrm>
            <a:off x="242910" y="1598246"/>
            <a:ext cx="4626709" cy="5122985"/>
          </a:xfrm>
        </p:spPr>
        <p:txBody>
          <a:bodyPr vert="horz" lIns="91440" tIns="45720" rIns="91440" bIns="45720" rtlCol="0" anchor="t">
            <a:normAutofit/>
          </a:bodyPr>
          <a:lstStyle/>
          <a:p>
            <a:pPr algn="r"/>
            <a:r>
              <a:rPr lang="en-US" sz="8000" b="1" kern="1200">
                <a:solidFill>
                  <a:srgbClr val="FFFFFF"/>
                </a:solidFill>
                <a:latin typeface="+mj-lt"/>
                <a:ea typeface="+mj-ea"/>
                <a:cs typeface="+mj-cs"/>
              </a:rPr>
              <a:t>How It Helps A chieve Goals:</a:t>
            </a:r>
          </a:p>
        </p:txBody>
      </p:sp>
      <p:sp>
        <p:nvSpPr>
          <p:cNvPr id="3" name="Content Placeholder 2">
            <a:extLst>
              <a:ext uri="{FF2B5EF4-FFF2-40B4-BE49-F238E27FC236}">
                <a16:creationId xmlns:a16="http://schemas.microsoft.com/office/drawing/2014/main" id="{C94B483A-2489-7781-19B4-141F593B9D3E}"/>
              </a:ext>
            </a:extLst>
          </p:cNvPr>
          <p:cNvSpPr>
            <a:spLocks noGrp="1"/>
          </p:cNvSpPr>
          <p:nvPr>
            <p:ph idx="1"/>
          </p:nvPr>
        </p:nvSpPr>
        <p:spPr>
          <a:xfrm>
            <a:off x="5792994" y="1590840"/>
            <a:ext cx="5672176" cy="5095221"/>
          </a:xfrm>
        </p:spPr>
        <p:txBody>
          <a:bodyPr vert="horz" lIns="91440" tIns="45720" rIns="91440" bIns="45720" rtlCol="0">
            <a:normAutofit/>
          </a:bodyPr>
          <a:lstStyle/>
          <a:p>
            <a:pPr marL="0" indent="0">
              <a:buNone/>
            </a:pPr>
            <a:r>
              <a:rPr lang="en-US" sz="4400" kern="1200" dirty="0" err="1">
                <a:solidFill>
                  <a:srgbClr val="FFFFFF"/>
                </a:solidFill>
                <a:latin typeface="+mn-lt"/>
                <a:ea typeface="+mn-ea"/>
                <a:cs typeface="+mn-cs"/>
              </a:rPr>
              <a:t>Organising</a:t>
            </a:r>
            <a:r>
              <a:rPr lang="en-US" sz="4400" kern="1200" dirty="0">
                <a:solidFill>
                  <a:srgbClr val="FFFFFF"/>
                </a:solidFill>
                <a:latin typeface="+mn-lt"/>
                <a:ea typeface="+mn-ea"/>
                <a:cs typeface="+mn-cs"/>
              </a:rPr>
              <a:t> improves efficiency, reduces waste, and ensures customers receive timely service.</a:t>
            </a:r>
          </a:p>
        </p:txBody>
      </p:sp>
      <p:cxnSp>
        <p:nvCxnSpPr>
          <p:cNvPr id="10" name="Straight Connector 9">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47322" y="1589368"/>
            <a:ext cx="0" cy="5259754"/>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16177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8D871-6995-3006-801A-78A66FA52B8E}"/>
              </a:ext>
            </a:extLst>
          </p:cNvPr>
          <p:cNvSpPr>
            <a:spLocks noGrp="1"/>
          </p:cNvSpPr>
          <p:nvPr>
            <p:ph type="title"/>
          </p:nvPr>
        </p:nvSpPr>
        <p:spPr>
          <a:xfrm>
            <a:off x="1245072" y="1289765"/>
            <a:ext cx="3651101" cy="4270963"/>
          </a:xfrm>
        </p:spPr>
        <p:txBody>
          <a:bodyPr anchor="ctr">
            <a:normAutofit/>
          </a:bodyPr>
          <a:lstStyle/>
          <a:p>
            <a:pPr algn="ctr"/>
            <a:r>
              <a:rPr lang="en-GB" sz="4300" b="1">
                <a:solidFill>
                  <a:srgbClr val="FFFFFF"/>
                </a:solidFill>
                <a:latin typeface="Arial Nova" panose="020B0504020202020204" pitchFamily="34" charset="0"/>
              </a:rPr>
              <a:t>3. Commanding</a:t>
            </a: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75E9987-B85B-3B1E-CA98-ECB1353D6268}"/>
              </a:ext>
            </a:extLst>
          </p:cNvPr>
          <p:cNvSpPr>
            <a:spLocks noGrp="1"/>
          </p:cNvSpPr>
          <p:nvPr>
            <p:ph idx="1"/>
          </p:nvPr>
        </p:nvSpPr>
        <p:spPr>
          <a:xfrm>
            <a:off x="5941717" y="308482"/>
            <a:ext cx="6150199" cy="6549518"/>
          </a:xfrm>
        </p:spPr>
        <p:txBody>
          <a:bodyPr anchor="ctr">
            <a:normAutofit/>
          </a:bodyPr>
          <a:lstStyle/>
          <a:p>
            <a:pPr marL="0" indent="0">
              <a:buNone/>
            </a:pPr>
            <a:r>
              <a:rPr lang="en-GB" sz="2000" b="1" dirty="0">
                <a:solidFill>
                  <a:schemeClr val="tx1">
                    <a:alpha val="80000"/>
                  </a:schemeClr>
                </a:solidFill>
                <a:latin typeface="Arial Nova" panose="020B0504020202020204" pitchFamily="34" charset="0"/>
              </a:rPr>
              <a:t>Role of Managers:</a:t>
            </a:r>
          </a:p>
          <a:p>
            <a:pPr marL="0" indent="0">
              <a:buNone/>
            </a:pPr>
            <a:r>
              <a:rPr lang="en-GB" sz="2000" dirty="0">
                <a:solidFill>
                  <a:schemeClr val="tx1">
                    <a:alpha val="80000"/>
                  </a:schemeClr>
                </a:solidFill>
              </a:rPr>
              <a:t>Commanding means giving instructions and guiding employees to complete tasks.</a:t>
            </a:r>
          </a:p>
          <a:p>
            <a:pPr marL="0" indent="0">
              <a:buNone/>
            </a:pPr>
            <a:endParaRPr lang="en-GB" sz="2000" dirty="0">
              <a:solidFill>
                <a:schemeClr val="tx1">
                  <a:alpha val="80000"/>
                </a:schemeClr>
              </a:solidFill>
            </a:endParaRPr>
          </a:p>
          <a:p>
            <a:pPr marL="0" indent="0">
              <a:buNone/>
            </a:pPr>
            <a:r>
              <a:rPr lang="en-GB" sz="2000" b="1" dirty="0">
                <a:solidFill>
                  <a:schemeClr val="tx1">
                    <a:alpha val="80000"/>
                  </a:schemeClr>
                </a:solidFill>
                <a:latin typeface="Arial Nova" panose="020B0504020202020204" pitchFamily="34" charset="0"/>
              </a:rPr>
              <a:t>In a Hair &amp; Beauty Business: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Supervise daily salon operations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Motivate staff to provide excellent customer service</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Set performance standards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Handle customer complaints</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Encourage teamwork</a:t>
            </a:r>
          </a:p>
          <a:p>
            <a:pPr marL="0" indent="0">
              <a:buNone/>
            </a:pPr>
            <a:r>
              <a:rPr lang="en-GB" sz="2000" b="1" dirty="0">
                <a:solidFill>
                  <a:schemeClr val="tx1">
                    <a:alpha val="80000"/>
                  </a:schemeClr>
                </a:solidFill>
                <a:latin typeface="Arial Nova" panose="020B0504020202020204" pitchFamily="34" charset="0"/>
              </a:rPr>
              <a:t>How Managers Can Be Effective:</a:t>
            </a:r>
            <a:r>
              <a:rPr lang="en-GB" sz="2000" dirty="0">
                <a:solidFill>
                  <a:schemeClr val="tx1">
                    <a:alpha val="80000"/>
                  </a:schemeClr>
                </a:solidFill>
                <a:latin typeface="Arial Nova" panose="020B0504020202020204" pitchFamily="34" charset="0"/>
              </a:rPr>
              <a:t> </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Communicate clearly </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Lead by example</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Provide training and support</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Reward good performance</a:t>
            </a:r>
          </a:p>
          <a:p>
            <a:pPr>
              <a:buFont typeface="Wingdings" panose="05000000000000000000" pitchFamily="2" charset="2"/>
              <a:buChar char="Ø"/>
            </a:pPr>
            <a:r>
              <a:rPr lang="en-GB" sz="2000" dirty="0">
                <a:solidFill>
                  <a:schemeClr val="tx1">
                    <a:alpha val="80000"/>
                  </a:schemeClr>
                </a:solidFill>
                <a:latin typeface="Arial Nova" panose="020B0504020202020204" pitchFamily="34" charset="0"/>
              </a:rPr>
              <a:t> Maintain positive workplace culture</a:t>
            </a:r>
          </a:p>
          <a:p>
            <a:pPr>
              <a:buFont typeface="Wingdings" panose="05000000000000000000" pitchFamily="2" charset="2"/>
              <a:buChar char="Ø"/>
            </a:pPr>
            <a:endParaRPr lang="en-GB" sz="1700" dirty="0">
              <a:solidFill>
                <a:schemeClr val="tx1">
                  <a:alpha val="80000"/>
                </a:schemeClr>
              </a:solidFill>
              <a:latin typeface="Arial Nova" panose="020B0504020202020204" pitchFamily="34" charset="0"/>
            </a:endParaRPr>
          </a:p>
          <a:p>
            <a:pPr marL="0" indent="0">
              <a:buNone/>
            </a:pPr>
            <a:endParaRPr lang="en-GB" sz="1700" dirty="0">
              <a:solidFill>
                <a:schemeClr val="tx1">
                  <a:alpha val="80000"/>
                </a:schemeClr>
              </a:solidFill>
              <a:latin typeface="Arial Nova" panose="020B0504020202020204" pitchFamily="34" charset="0"/>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20520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EF55A6-8D0A-6036-AAB0-367641BAE3E5}"/>
              </a:ext>
            </a:extLst>
          </p:cNvPr>
          <p:cNvSpPr>
            <a:spLocks noGrp="1"/>
          </p:cNvSpPr>
          <p:nvPr>
            <p:ph type="title"/>
          </p:nvPr>
        </p:nvSpPr>
        <p:spPr>
          <a:xfrm>
            <a:off x="761803" y="350196"/>
            <a:ext cx="4646904" cy="1624520"/>
          </a:xfrm>
        </p:spPr>
        <p:txBody>
          <a:bodyPr anchor="ctr">
            <a:normAutofit/>
          </a:bodyPr>
          <a:lstStyle/>
          <a:p>
            <a:r>
              <a:rPr lang="en-GB" sz="4000" b="1">
                <a:latin typeface="Arial Nova" panose="020B0504020202020204" pitchFamily="34" charset="0"/>
              </a:rPr>
              <a:t>How It Helps Achieve Goals:</a:t>
            </a:r>
          </a:p>
        </p:txBody>
      </p:sp>
      <p:sp>
        <p:nvSpPr>
          <p:cNvPr id="3" name="Content Placeholder 2">
            <a:extLst>
              <a:ext uri="{FF2B5EF4-FFF2-40B4-BE49-F238E27FC236}">
                <a16:creationId xmlns:a16="http://schemas.microsoft.com/office/drawing/2014/main" id="{607647AD-6B3D-294D-0917-DCDBC8D0A7F6}"/>
              </a:ext>
            </a:extLst>
          </p:cNvPr>
          <p:cNvSpPr>
            <a:spLocks noGrp="1"/>
          </p:cNvSpPr>
          <p:nvPr>
            <p:ph idx="1"/>
          </p:nvPr>
        </p:nvSpPr>
        <p:spPr>
          <a:xfrm>
            <a:off x="395786" y="2286000"/>
            <a:ext cx="5012922" cy="4469642"/>
          </a:xfrm>
        </p:spPr>
        <p:txBody>
          <a:bodyPr anchor="ctr">
            <a:normAutofit/>
          </a:bodyPr>
          <a:lstStyle/>
          <a:p>
            <a:pPr marL="0" indent="0">
              <a:buNone/>
            </a:pPr>
            <a:r>
              <a:rPr lang="en-GB" sz="2000" dirty="0">
                <a:latin typeface="Arial Nova" panose="020B0504020202020204" pitchFamily="34" charset="0"/>
              </a:rPr>
              <a:t>Strong leadership increases staff motivation, improves services staff and enhance customer satisfaction.</a:t>
            </a:r>
          </a:p>
        </p:txBody>
      </p:sp>
      <p:pic>
        <p:nvPicPr>
          <p:cNvPr id="5" name="Picture 4" descr="One in a crowd">
            <a:extLst>
              <a:ext uri="{FF2B5EF4-FFF2-40B4-BE49-F238E27FC236}">
                <a16:creationId xmlns:a16="http://schemas.microsoft.com/office/drawing/2014/main" id="{30221DF4-BB3E-7193-A728-3F5BA152905D}"/>
              </a:ext>
            </a:extLst>
          </p:cNvPr>
          <p:cNvPicPr>
            <a:picLocks noChangeAspect="1"/>
          </p:cNvPicPr>
          <p:nvPr/>
        </p:nvPicPr>
        <p:blipFill>
          <a:blip r:embed="rId3"/>
          <a:srcRect l="20725" r="12534"/>
          <a:stretch>
            <a:fillRect/>
          </a:stretch>
        </p:blipFill>
        <p:spPr>
          <a:xfrm>
            <a:off x="6096000" y="1"/>
            <a:ext cx="6102825" cy="6858000"/>
          </a:xfrm>
          <a:prstGeom prst="rect">
            <a:avLst/>
          </a:prstGeom>
        </p:spPr>
      </p:pic>
    </p:spTree>
    <p:extLst>
      <p:ext uri="{BB962C8B-B14F-4D97-AF65-F5344CB8AC3E}">
        <p14:creationId xmlns:p14="http://schemas.microsoft.com/office/powerpoint/2010/main" val="35560992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C5C43E8A-DD78-5BCB-B72E-B8463BA83711}"/>
              </a:ext>
            </a:extLst>
          </p:cNvPr>
          <p:cNvPicPr>
            <a:picLocks noChangeAspect="1"/>
          </p:cNvPicPr>
          <p:nvPr/>
        </p:nvPicPr>
        <p:blipFill>
          <a:blip r:embed="rId3">
            <a:alphaModFix amt="35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FC065672-2494-D28C-DACA-7B3CEA85B862}"/>
              </a:ext>
            </a:extLst>
          </p:cNvPr>
          <p:cNvSpPr>
            <a:spLocks noGrp="1"/>
          </p:cNvSpPr>
          <p:nvPr>
            <p:ph type="title"/>
          </p:nvPr>
        </p:nvSpPr>
        <p:spPr>
          <a:xfrm>
            <a:off x="838200" y="365125"/>
            <a:ext cx="10515600" cy="1325563"/>
          </a:xfrm>
        </p:spPr>
        <p:txBody>
          <a:bodyPr>
            <a:normAutofit/>
          </a:bodyPr>
          <a:lstStyle/>
          <a:p>
            <a:r>
              <a:rPr lang="en-GB" b="1">
                <a:solidFill>
                  <a:srgbClr val="FFFFFF"/>
                </a:solidFill>
                <a:latin typeface="Arial Nova" panose="020B0504020202020204" pitchFamily="34" charset="0"/>
              </a:rPr>
              <a:t>4. Coordinating</a:t>
            </a:r>
          </a:p>
        </p:txBody>
      </p:sp>
      <p:sp>
        <p:nvSpPr>
          <p:cNvPr id="3" name="Content Placeholder 2">
            <a:extLst>
              <a:ext uri="{FF2B5EF4-FFF2-40B4-BE49-F238E27FC236}">
                <a16:creationId xmlns:a16="http://schemas.microsoft.com/office/drawing/2014/main" id="{506E59FC-25B8-1E5F-DA63-ABAA3499CB4A}"/>
              </a:ext>
            </a:extLst>
          </p:cNvPr>
          <p:cNvSpPr>
            <a:spLocks noGrp="1"/>
          </p:cNvSpPr>
          <p:nvPr>
            <p:ph idx="1"/>
          </p:nvPr>
        </p:nvSpPr>
        <p:spPr>
          <a:xfrm>
            <a:off x="838200" y="1473958"/>
            <a:ext cx="10515600" cy="5486399"/>
          </a:xfrm>
        </p:spPr>
        <p:txBody>
          <a:bodyPr>
            <a:normAutofit/>
          </a:bodyPr>
          <a:lstStyle/>
          <a:p>
            <a:pPr marL="0" indent="0">
              <a:buNone/>
            </a:pPr>
            <a:r>
              <a:rPr lang="en-GB" sz="2000" b="1" dirty="0">
                <a:solidFill>
                  <a:srgbClr val="FFFFFF"/>
                </a:solidFill>
              </a:rPr>
              <a:t>Role of Managers:</a:t>
            </a:r>
          </a:p>
          <a:p>
            <a:pPr marL="0" indent="0">
              <a:buNone/>
            </a:pPr>
            <a:r>
              <a:rPr lang="en-GB" sz="2000" dirty="0">
                <a:solidFill>
                  <a:srgbClr val="FFFFFF"/>
                </a:solidFill>
              </a:rPr>
              <a:t>Coordinating ensures all activities work together harmoniously.</a:t>
            </a:r>
          </a:p>
          <a:p>
            <a:pPr marL="0" indent="0">
              <a:buNone/>
            </a:pPr>
            <a:endParaRPr lang="en-GB" sz="2000" dirty="0">
              <a:solidFill>
                <a:srgbClr val="FFFFFF"/>
              </a:solidFill>
            </a:endParaRPr>
          </a:p>
          <a:p>
            <a:pPr marL="0" indent="0">
              <a:buNone/>
            </a:pPr>
            <a:r>
              <a:rPr lang="en-GB" sz="2000" b="1" dirty="0">
                <a:solidFill>
                  <a:srgbClr val="FFFFFF"/>
                </a:solidFill>
              </a:rPr>
              <a:t>In a Hair &amp; Beauty Business:</a:t>
            </a:r>
          </a:p>
          <a:p>
            <a:pPr>
              <a:buFont typeface="Wingdings" panose="05000000000000000000" pitchFamily="2" charset="2"/>
              <a:buChar char="ü"/>
            </a:pPr>
            <a:r>
              <a:rPr lang="en-GB" sz="2000" dirty="0">
                <a:solidFill>
                  <a:srgbClr val="FFFFFF"/>
                </a:solidFill>
              </a:rPr>
              <a:t> Coordinate appointment schedules</a:t>
            </a:r>
          </a:p>
          <a:p>
            <a:pPr>
              <a:buFont typeface="Wingdings" panose="05000000000000000000" pitchFamily="2" charset="2"/>
              <a:buChar char="ü"/>
            </a:pPr>
            <a:r>
              <a:rPr lang="en-GB" sz="2000" dirty="0">
                <a:solidFill>
                  <a:srgbClr val="FFFFFF"/>
                </a:solidFill>
              </a:rPr>
              <a:t> Align marketing promotion with service capacity</a:t>
            </a:r>
          </a:p>
          <a:p>
            <a:pPr>
              <a:buFont typeface="Wingdings" panose="05000000000000000000" pitchFamily="2" charset="2"/>
              <a:buChar char="ü"/>
            </a:pPr>
            <a:r>
              <a:rPr lang="en-GB" sz="2000" dirty="0">
                <a:solidFill>
                  <a:srgbClr val="FFFFFF"/>
                </a:solidFill>
              </a:rPr>
              <a:t> Ensure teamwork between stylists and receptionists</a:t>
            </a:r>
          </a:p>
          <a:p>
            <a:pPr>
              <a:buFont typeface="Wingdings" panose="05000000000000000000" pitchFamily="2" charset="2"/>
              <a:buChar char="ü"/>
            </a:pPr>
            <a:r>
              <a:rPr lang="en-GB" sz="2000" dirty="0">
                <a:solidFill>
                  <a:srgbClr val="FFFFFF"/>
                </a:solidFill>
              </a:rPr>
              <a:t> Manage busy periods effectively</a:t>
            </a:r>
          </a:p>
          <a:p>
            <a:pPr marL="0" indent="0">
              <a:buNone/>
            </a:pPr>
            <a:r>
              <a:rPr lang="en-GB" sz="2000" b="1" dirty="0">
                <a:solidFill>
                  <a:srgbClr val="FFFFFF"/>
                </a:solidFill>
                <a:latin typeface="Arial Nova" panose="020B0504020202020204" pitchFamily="34" charset="0"/>
              </a:rPr>
              <a:t>How Managers Can Be Effective:</a:t>
            </a:r>
          </a:p>
          <a:p>
            <a:pPr>
              <a:buFont typeface="Wingdings" panose="05000000000000000000" pitchFamily="2" charset="2"/>
              <a:buChar char="ü"/>
            </a:pPr>
            <a:r>
              <a:rPr lang="en-GB" sz="2000" b="1" dirty="0">
                <a:solidFill>
                  <a:srgbClr val="FFFFFF"/>
                </a:solidFill>
                <a:latin typeface="Arial Nova" panose="020B0504020202020204" pitchFamily="34" charset="0"/>
              </a:rPr>
              <a:t> </a:t>
            </a:r>
            <a:r>
              <a:rPr lang="en-GB" sz="2000" dirty="0">
                <a:solidFill>
                  <a:srgbClr val="FFFFFF"/>
                </a:solidFill>
                <a:latin typeface="Arial Nova" panose="020B0504020202020204" pitchFamily="34" charset="0"/>
              </a:rPr>
              <a:t>Hold regular staff meeting</a:t>
            </a:r>
          </a:p>
          <a:p>
            <a:pPr>
              <a:buFont typeface="Wingdings" panose="05000000000000000000" pitchFamily="2" charset="2"/>
              <a:buChar char="ü"/>
            </a:pPr>
            <a:r>
              <a:rPr lang="en-GB" sz="2000" dirty="0">
                <a:solidFill>
                  <a:srgbClr val="FFFFFF"/>
                </a:solidFill>
                <a:latin typeface="Arial Nova" panose="020B0504020202020204" pitchFamily="34" charset="0"/>
              </a:rPr>
              <a:t> Use digital booking systems </a:t>
            </a:r>
          </a:p>
          <a:p>
            <a:pPr>
              <a:buFont typeface="Wingdings" panose="05000000000000000000" pitchFamily="2" charset="2"/>
              <a:buChar char="ü"/>
            </a:pPr>
            <a:r>
              <a:rPr lang="en-GB" sz="2000" dirty="0">
                <a:solidFill>
                  <a:srgbClr val="FFFFFF"/>
                </a:solidFill>
                <a:latin typeface="Arial Nova" panose="020B0504020202020204" pitchFamily="34" charset="0"/>
              </a:rPr>
              <a:t> Encourage communication between department</a:t>
            </a:r>
          </a:p>
          <a:p>
            <a:pPr>
              <a:buFont typeface="Wingdings" panose="05000000000000000000" pitchFamily="2" charset="2"/>
              <a:buChar char="ü"/>
            </a:pPr>
            <a:r>
              <a:rPr lang="en-GB" sz="2000" dirty="0">
                <a:solidFill>
                  <a:srgbClr val="FFFFFF"/>
                </a:solidFill>
                <a:latin typeface="Arial Nova" panose="020B0504020202020204" pitchFamily="34" charset="0"/>
              </a:rPr>
              <a:t> Monitor workflow</a:t>
            </a:r>
          </a:p>
          <a:p>
            <a:pPr marL="0" indent="0">
              <a:buNone/>
            </a:pPr>
            <a:endParaRPr lang="en-GB" sz="1500" b="1" dirty="0">
              <a:solidFill>
                <a:srgbClr val="FFFFFF"/>
              </a:solidFill>
              <a:latin typeface="Arial Nova" panose="020B0504020202020204" pitchFamily="34" charset="0"/>
            </a:endParaRPr>
          </a:p>
          <a:p>
            <a:pPr marL="0" indent="0">
              <a:buNone/>
            </a:pPr>
            <a:endParaRPr lang="en-GB" sz="1500" dirty="0">
              <a:solidFill>
                <a:srgbClr val="FFFFFF"/>
              </a:solidFill>
            </a:endParaRPr>
          </a:p>
        </p:txBody>
      </p:sp>
    </p:spTree>
    <p:extLst>
      <p:ext uri="{BB962C8B-B14F-4D97-AF65-F5344CB8AC3E}">
        <p14:creationId xmlns:p14="http://schemas.microsoft.com/office/powerpoint/2010/main" val="116456944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718681-A12E-49D6-9925-DD7C6817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BD77573-9EF2-4C35-8285-A1CF6FBB0E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511704" cy="6858000"/>
          </a:xfrm>
          <a:custGeom>
            <a:avLst/>
            <a:gdLst>
              <a:gd name="connsiteX0" fmla="*/ 5511704 w 5511704"/>
              <a:gd name="connsiteY0" fmla="*/ 0 h 6886576"/>
              <a:gd name="connsiteX1" fmla="*/ 1008599 w 5511704"/>
              <a:gd name="connsiteY1" fmla="*/ 0 h 6886576"/>
              <a:gd name="connsiteX2" fmla="*/ 1310975 w 5511704"/>
              <a:gd name="connsiteY2" fmla="*/ 110728 h 6886576"/>
              <a:gd name="connsiteX3" fmla="*/ 1267362 w 5511704"/>
              <a:gd name="connsiteY3" fmla="*/ 135731 h 6886576"/>
              <a:gd name="connsiteX4" fmla="*/ 1005692 w 5511704"/>
              <a:gd name="connsiteY4" fmla="*/ 71437 h 6886576"/>
              <a:gd name="connsiteX5" fmla="*/ 953358 w 5511704"/>
              <a:gd name="connsiteY5" fmla="*/ 89297 h 6886576"/>
              <a:gd name="connsiteX6" fmla="*/ 979525 w 5511704"/>
              <a:gd name="connsiteY6" fmla="*/ 164307 h 6886576"/>
              <a:gd name="connsiteX7" fmla="*/ 1092915 w 5511704"/>
              <a:gd name="connsiteY7" fmla="*/ 192882 h 6886576"/>
              <a:gd name="connsiteX8" fmla="*/ 1270270 w 5511704"/>
              <a:gd name="connsiteY8" fmla="*/ 375047 h 6886576"/>
              <a:gd name="connsiteX9" fmla="*/ 1002784 w 5511704"/>
              <a:gd name="connsiteY9" fmla="*/ 353615 h 6886576"/>
              <a:gd name="connsiteX10" fmla="*/ 956265 w 5511704"/>
              <a:gd name="connsiteY10" fmla="*/ 396479 h 6886576"/>
              <a:gd name="connsiteX11" fmla="*/ 938820 w 5511704"/>
              <a:gd name="connsiteY11" fmla="*/ 453629 h 6886576"/>
              <a:gd name="connsiteX12" fmla="*/ 860319 w 5511704"/>
              <a:gd name="connsiteY12" fmla="*/ 360759 h 6886576"/>
              <a:gd name="connsiteX13" fmla="*/ 793447 w 5511704"/>
              <a:gd name="connsiteY13" fmla="*/ 335757 h 6886576"/>
              <a:gd name="connsiteX14" fmla="*/ 773095 w 5511704"/>
              <a:gd name="connsiteY14" fmla="*/ 417910 h 6886576"/>
              <a:gd name="connsiteX15" fmla="*/ 834151 w 5511704"/>
              <a:gd name="connsiteY15" fmla="*/ 507206 h 6886576"/>
              <a:gd name="connsiteX16" fmla="*/ 996969 w 5511704"/>
              <a:gd name="connsiteY16" fmla="*/ 560785 h 6886576"/>
              <a:gd name="connsiteX17" fmla="*/ 822522 w 5511704"/>
              <a:gd name="connsiteY17" fmla="*/ 560785 h 6886576"/>
              <a:gd name="connsiteX18" fmla="*/ 621908 w 5511704"/>
              <a:gd name="connsiteY18" fmla="*/ 525066 h 6886576"/>
              <a:gd name="connsiteX19" fmla="*/ 409664 w 5511704"/>
              <a:gd name="connsiteY19" fmla="*/ 535781 h 6886576"/>
              <a:gd name="connsiteX20" fmla="*/ 209049 w 5511704"/>
              <a:gd name="connsiteY20" fmla="*/ 464344 h 6886576"/>
              <a:gd name="connsiteX21" fmla="*/ 5527 w 5511704"/>
              <a:gd name="connsiteY21" fmla="*/ 467916 h 6886576"/>
              <a:gd name="connsiteX22" fmla="*/ 906838 w 5511704"/>
              <a:gd name="connsiteY22" fmla="*/ 914400 h 6886576"/>
              <a:gd name="connsiteX23" fmla="*/ 863226 w 5511704"/>
              <a:gd name="connsiteY23" fmla="*/ 925116 h 6886576"/>
              <a:gd name="connsiteX24" fmla="*/ 805077 w 5511704"/>
              <a:gd name="connsiteY24" fmla="*/ 953691 h 6886576"/>
              <a:gd name="connsiteX25" fmla="*/ 848689 w 5511704"/>
              <a:gd name="connsiteY25" fmla="*/ 1010841 h 6886576"/>
              <a:gd name="connsiteX26" fmla="*/ 1084193 w 5511704"/>
              <a:gd name="connsiteY26" fmla="*/ 1117997 h 6886576"/>
              <a:gd name="connsiteX27" fmla="*/ 1142342 w 5511704"/>
              <a:gd name="connsiteY27" fmla="*/ 1225153 h 6886576"/>
              <a:gd name="connsiteX28" fmla="*/ 1069655 w 5511704"/>
              <a:gd name="connsiteY28" fmla="*/ 1214438 h 6886576"/>
              <a:gd name="connsiteX29" fmla="*/ 1005692 w 5511704"/>
              <a:gd name="connsiteY29" fmla="*/ 1235869 h 6886576"/>
              <a:gd name="connsiteX30" fmla="*/ 1031858 w 5511704"/>
              <a:gd name="connsiteY30" fmla="*/ 1371600 h 6886576"/>
              <a:gd name="connsiteX31" fmla="*/ 1366216 w 5511704"/>
              <a:gd name="connsiteY31" fmla="*/ 1546622 h 6886576"/>
              <a:gd name="connsiteX32" fmla="*/ 1395290 w 5511704"/>
              <a:gd name="connsiteY32" fmla="*/ 1603772 h 6886576"/>
              <a:gd name="connsiteX33" fmla="*/ 1354586 w 5511704"/>
              <a:gd name="connsiteY33" fmla="*/ 1643063 h 6886576"/>
              <a:gd name="connsiteX34" fmla="*/ 1247011 w 5511704"/>
              <a:gd name="connsiteY34" fmla="*/ 1664494 h 6886576"/>
              <a:gd name="connsiteX35" fmla="*/ 1398198 w 5511704"/>
              <a:gd name="connsiteY35" fmla="*/ 1857375 h 6886576"/>
              <a:gd name="connsiteX36" fmla="*/ 1453440 w 5511704"/>
              <a:gd name="connsiteY36" fmla="*/ 1910954 h 6886576"/>
              <a:gd name="connsiteX37" fmla="*/ 1549386 w 5511704"/>
              <a:gd name="connsiteY37" fmla="*/ 1993106 h 6886576"/>
              <a:gd name="connsiteX38" fmla="*/ 1549386 w 5511704"/>
              <a:gd name="connsiteY38" fmla="*/ 2021681 h 6886576"/>
              <a:gd name="connsiteX39" fmla="*/ 1421458 w 5511704"/>
              <a:gd name="connsiteY39" fmla="*/ 2110978 h 6886576"/>
              <a:gd name="connsiteX40" fmla="*/ 1188861 w 5511704"/>
              <a:gd name="connsiteY40" fmla="*/ 2085976 h 6886576"/>
              <a:gd name="connsiteX41" fmla="*/ 1531941 w 5511704"/>
              <a:gd name="connsiteY41" fmla="*/ 2218135 h 6886576"/>
              <a:gd name="connsiteX42" fmla="*/ 421293 w 5511704"/>
              <a:gd name="connsiteY42" fmla="*/ 1900238 h 6886576"/>
              <a:gd name="connsiteX43" fmla="*/ 491072 w 5511704"/>
              <a:gd name="connsiteY43" fmla="*/ 1982391 h 6886576"/>
              <a:gd name="connsiteX44" fmla="*/ 880671 w 5511704"/>
              <a:gd name="connsiteY44" fmla="*/ 2200276 h 6886576"/>
              <a:gd name="connsiteX45" fmla="*/ 991154 w 5511704"/>
              <a:gd name="connsiteY45" fmla="*/ 2336007 h 6886576"/>
              <a:gd name="connsiteX46" fmla="*/ 1107453 w 5511704"/>
              <a:gd name="connsiteY46" fmla="*/ 2411016 h 6886576"/>
              <a:gd name="connsiteX47" fmla="*/ 1270270 w 5511704"/>
              <a:gd name="connsiteY47" fmla="*/ 2411016 h 6886576"/>
              <a:gd name="connsiteX48" fmla="*/ 1386568 w 5511704"/>
              <a:gd name="connsiteY48" fmla="*/ 2528889 h 6886576"/>
              <a:gd name="connsiteX49" fmla="*/ 1267362 w 5511704"/>
              <a:gd name="connsiteY49" fmla="*/ 2553891 h 6886576"/>
              <a:gd name="connsiteX50" fmla="*/ 1127805 w 5511704"/>
              <a:gd name="connsiteY50" fmla="*/ 2536032 h 6886576"/>
              <a:gd name="connsiteX51" fmla="*/ 970802 w 5511704"/>
              <a:gd name="connsiteY51" fmla="*/ 2575322 h 6886576"/>
              <a:gd name="connsiteX52" fmla="*/ 825429 w 5511704"/>
              <a:gd name="connsiteY52" fmla="*/ 2543176 h 6886576"/>
              <a:gd name="connsiteX53" fmla="*/ 650982 w 5511704"/>
              <a:gd name="connsiteY53" fmla="*/ 2564607 h 6886576"/>
              <a:gd name="connsiteX54" fmla="*/ 595740 w 5511704"/>
              <a:gd name="connsiteY54" fmla="*/ 2703909 h 6886576"/>
              <a:gd name="connsiteX55" fmla="*/ 578296 w 5511704"/>
              <a:gd name="connsiteY55" fmla="*/ 2714626 h 6886576"/>
              <a:gd name="connsiteX56" fmla="*/ 255568 w 5511704"/>
              <a:gd name="connsiteY56" fmla="*/ 2936081 h 6886576"/>
              <a:gd name="connsiteX57" fmla="*/ 165437 w 5511704"/>
              <a:gd name="connsiteY57" fmla="*/ 2953941 h 6886576"/>
              <a:gd name="connsiteX58" fmla="*/ 697501 w 5511704"/>
              <a:gd name="connsiteY58" fmla="*/ 3343275 h 6886576"/>
              <a:gd name="connsiteX59" fmla="*/ 339884 w 5511704"/>
              <a:gd name="connsiteY59" fmla="*/ 3243263 h 6886576"/>
              <a:gd name="connsiteX60" fmla="*/ 290458 w 5511704"/>
              <a:gd name="connsiteY60" fmla="*/ 3407569 h 6886576"/>
              <a:gd name="connsiteX61" fmla="*/ 459090 w 5511704"/>
              <a:gd name="connsiteY61" fmla="*/ 3554016 h 6886576"/>
              <a:gd name="connsiteX62" fmla="*/ 520147 w 5511704"/>
              <a:gd name="connsiteY62" fmla="*/ 3843338 h 6886576"/>
              <a:gd name="connsiteX63" fmla="*/ 491072 w 5511704"/>
              <a:gd name="connsiteY63" fmla="*/ 4107657 h 6886576"/>
              <a:gd name="connsiteX64" fmla="*/ 418386 w 5511704"/>
              <a:gd name="connsiteY64" fmla="*/ 4189810 h 6886576"/>
              <a:gd name="connsiteX65" fmla="*/ 313718 w 5511704"/>
              <a:gd name="connsiteY65" fmla="*/ 4339829 h 6886576"/>
              <a:gd name="connsiteX66" fmla="*/ 249753 w 5511704"/>
              <a:gd name="connsiteY66" fmla="*/ 4432698 h 6886576"/>
              <a:gd name="connsiteX67" fmla="*/ 25879 w 5511704"/>
              <a:gd name="connsiteY67" fmla="*/ 4396979 h 6886576"/>
              <a:gd name="connsiteX68" fmla="*/ 325347 w 5511704"/>
              <a:gd name="connsiteY68" fmla="*/ 4632722 h 6886576"/>
              <a:gd name="connsiteX69" fmla="*/ 84029 w 5511704"/>
              <a:gd name="connsiteY69" fmla="*/ 4604147 h 6886576"/>
              <a:gd name="connsiteX70" fmla="*/ 5527 w 5511704"/>
              <a:gd name="connsiteY70" fmla="*/ 4622007 h 6886576"/>
              <a:gd name="connsiteX71" fmla="*/ 49139 w 5511704"/>
              <a:gd name="connsiteY71" fmla="*/ 4697016 h 6886576"/>
              <a:gd name="connsiteX72" fmla="*/ 226494 w 5511704"/>
              <a:gd name="connsiteY72" fmla="*/ 4825604 h 6886576"/>
              <a:gd name="connsiteX73" fmla="*/ 592833 w 5511704"/>
              <a:gd name="connsiteY73" fmla="*/ 5175647 h 6886576"/>
              <a:gd name="connsiteX74" fmla="*/ 238123 w 5511704"/>
              <a:gd name="connsiteY74" fmla="*/ 5014913 h 6886576"/>
              <a:gd name="connsiteX75" fmla="*/ 610278 w 5511704"/>
              <a:gd name="connsiteY75" fmla="*/ 5375673 h 6886576"/>
              <a:gd name="connsiteX76" fmla="*/ 691686 w 5511704"/>
              <a:gd name="connsiteY76" fmla="*/ 5497116 h 6886576"/>
              <a:gd name="connsiteX77" fmla="*/ 860319 w 5511704"/>
              <a:gd name="connsiteY77" fmla="*/ 5793582 h 6886576"/>
              <a:gd name="connsiteX78" fmla="*/ 851597 w 5511704"/>
              <a:gd name="connsiteY78" fmla="*/ 5825729 h 6886576"/>
              <a:gd name="connsiteX79" fmla="*/ 659704 w 5511704"/>
              <a:gd name="connsiteY79" fmla="*/ 5779295 h 6886576"/>
              <a:gd name="connsiteX80" fmla="*/ 909746 w 5511704"/>
              <a:gd name="connsiteY80" fmla="*/ 6029326 h 6886576"/>
              <a:gd name="connsiteX81" fmla="*/ 1168509 w 5511704"/>
              <a:gd name="connsiteY81" fmla="*/ 6222207 h 6886576"/>
              <a:gd name="connsiteX82" fmla="*/ 985339 w 5511704"/>
              <a:gd name="connsiteY82" fmla="*/ 6193632 h 6886576"/>
              <a:gd name="connsiteX83" fmla="*/ 732391 w 5511704"/>
              <a:gd name="connsiteY83" fmla="*/ 6082904 h 6886576"/>
              <a:gd name="connsiteX84" fmla="*/ 645167 w 5511704"/>
              <a:gd name="connsiteY84" fmla="*/ 6125766 h 6886576"/>
              <a:gd name="connsiteX85" fmla="*/ 883579 w 5511704"/>
              <a:gd name="connsiteY85" fmla="*/ 6307932 h 6886576"/>
              <a:gd name="connsiteX86" fmla="*/ 1020229 w 5511704"/>
              <a:gd name="connsiteY86" fmla="*/ 6393657 h 6886576"/>
              <a:gd name="connsiteX87" fmla="*/ 1075471 w 5511704"/>
              <a:gd name="connsiteY87" fmla="*/ 6457950 h 6886576"/>
              <a:gd name="connsiteX88" fmla="*/ 1232473 w 5511704"/>
              <a:gd name="connsiteY88" fmla="*/ 6686551 h 6886576"/>
              <a:gd name="connsiteX89" fmla="*/ 1592997 w 5511704"/>
              <a:gd name="connsiteY89" fmla="*/ 6886576 h 6886576"/>
              <a:gd name="connsiteX90" fmla="*/ 5511704 w 5511704"/>
              <a:gd name="connsiteY90" fmla="*/ 6886576 h 6886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1704" h="6886576">
                <a:moveTo>
                  <a:pt x="5511704" y="0"/>
                </a:moveTo>
                <a:lnTo>
                  <a:pt x="1008599" y="0"/>
                </a:lnTo>
                <a:cubicBezTo>
                  <a:pt x="1110360" y="35719"/>
                  <a:pt x="1209214" y="78581"/>
                  <a:pt x="1310975" y="110728"/>
                </a:cubicBezTo>
                <a:cubicBezTo>
                  <a:pt x="1296437" y="146447"/>
                  <a:pt x="1281900" y="139303"/>
                  <a:pt x="1267362" y="135731"/>
                </a:cubicBezTo>
                <a:cubicBezTo>
                  <a:pt x="1180139" y="121445"/>
                  <a:pt x="1090008" y="110728"/>
                  <a:pt x="1005692" y="71437"/>
                </a:cubicBezTo>
                <a:cubicBezTo>
                  <a:pt x="985339" y="64294"/>
                  <a:pt x="962080" y="64294"/>
                  <a:pt x="953358" y="89297"/>
                </a:cubicBezTo>
                <a:cubicBezTo>
                  <a:pt x="938820" y="125016"/>
                  <a:pt x="959172" y="146447"/>
                  <a:pt x="979525" y="164307"/>
                </a:cubicBezTo>
                <a:cubicBezTo>
                  <a:pt x="1014414" y="196453"/>
                  <a:pt x="1055118" y="189310"/>
                  <a:pt x="1092915" y="192882"/>
                </a:cubicBezTo>
                <a:cubicBezTo>
                  <a:pt x="1197583" y="210741"/>
                  <a:pt x="1247011" y="260747"/>
                  <a:pt x="1270270" y="375047"/>
                </a:cubicBezTo>
                <a:cubicBezTo>
                  <a:pt x="1180139" y="328613"/>
                  <a:pt x="1090008" y="385763"/>
                  <a:pt x="1002784" y="353615"/>
                </a:cubicBezTo>
                <a:cubicBezTo>
                  <a:pt x="979525" y="346472"/>
                  <a:pt x="944635" y="357188"/>
                  <a:pt x="956265" y="396479"/>
                </a:cubicBezTo>
                <a:cubicBezTo>
                  <a:pt x="967894" y="432198"/>
                  <a:pt x="1005692" y="460772"/>
                  <a:pt x="938820" y="453629"/>
                </a:cubicBezTo>
                <a:cubicBezTo>
                  <a:pt x="889393" y="450056"/>
                  <a:pt x="874856" y="407194"/>
                  <a:pt x="860319" y="360759"/>
                </a:cubicBezTo>
                <a:cubicBezTo>
                  <a:pt x="848689" y="335757"/>
                  <a:pt x="816707" y="321469"/>
                  <a:pt x="793447" y="335757"/>
                </a:cubicBezTo>
                <a:cubicBezTo>
                  <a:pt x="764373" y="350044"/>
                  <a:pt x="773095" y="389335"/>
                  <a:pt x="773095" y="417910"/>
                </a:cubicBezTo>
                <a:cubicBezTo>
                  <a:pt x="770187" y="471488"/>
                  <a:pt x="793447" y="496491"/>
                  <a:pt x="834151" y="507206"/>
                </a:cubicBezTo>
                <a:cubicBezTo>
                  <a:pt x="883579" y="521494"/>
                  <a:pt x="933005" y="539354"/>
                  <a:pt x="996969" y="560785"/>
                </a:cubicBezTo>
                <a:cubicBezTo>
                  <a:pt x="927190" y="596503"/>
                  <a:pt x="874856" y="589360"/>
                  <a:pt x="822522" y="560785"/>
                </a:cubicBezTo>
                <a:cubicBezTo>
                  <a:pt x="758558" y="528637"/>
                  <a:pt x="674242" y="485775"/>
                  <a:pt x="621908" y="525066"/>
                </a:cubicBezTo>
                <a:cubicBezTo>
                  <a:pt x="543407" y="582216"/>
                  <a:pt x="479443" y="546497"/>
                  <a:pt x="409664" y="535781"/>
                </a:cubicBezTo>
                <a:cubicBezTo>
                  <a:pt x="264290" y="514350"/>
                  <a:pt x="354422" y="482204"/>
                  <a:pt x="209049" y="464344"/>
                </a:cubicBezTo>
                <a:cubicBezTo>
                  <a:pt x="150900" y="457200"/>
                  <a:pt x="89843" y="428625"/>
                  <a:pt x="5527" y="467916"/>
                </a:cubicBezTo>
                <a:cubicBezTo>
                  <a:pt x="386404" y="675085"/>
                  <a:pt x="566666" y="660797"/>
                  <a:pt x="906838" y="914400"/>
                </a:cubicBezTo>
                <a:cubicBezTo>
                  <a:pt x="892301" y="939404"/>
                  <a:pt x="877764" y="928688"/>
                  <a:pt x="863226" y="925116"/>
                </a:cubicBezTo>
                <a:cubicBezTo>
                  <a:pt x="839967" y="921544"/>
                  <a:pt x="810892" y="907256"/>
                  <a:pt x="805077" y="953691"/>
                </a:cubicBezTo>
                <a:cubicBezTo>
                  <a:pt x="802169" y="989410"/>
                  <a:pt x="819615" y="1007269"/>
                  <a:pt x="848689" y="1010841"/>
                </a:cubicBezTo>
                <a:cubicBezTo>
                  <a:pt x="933005" y="1025129"/>
                  <a:pt x="1008599" y="1075135"/>
                  <a:pt x="1084193" y="1117997"/>
                </a:cubicBezTo>
                <a:cubicBezTo>
                  <a:pt x="1119082" y="1135857"/>
                  <a:pt x="1156879" y="1160860"/>
                  <a:pt x="1142342" y="1225153"/>
                </a:cubicBezTo>
                <a:cubicBezTo>
                  <a:pt x="1113268" y="1243013"/>
                  <a:pt x="1092915" y="1218009"/>
                  <a:pt x="1069655" y="1214438"/>
                </a:cubicBezTo>
                <a:cubicBezTo>
                  <a:pt x="1046396" y="1210866"/>
                  <a:pt x="991154" y="1225153"/>
                  <a:pt x="1005692" y="1235869"/>
                </a:cubicBezTo>
                <a:cubicBezTo>
                  <a:pt x="1072563" y="1275159"/>
                  <a:pt x="950450" y="1371600"/>
                  <a:pt x="1031858" y="1371600"/>
                </a:cubicBezTo>
                <a:cubicBezTo>
                  <a:pt x="1165601" y="1371600"/>
                  <a:pt x="1238288" y="1543050"/>
                  <a:pt x="1366216" y="1546622"/>
                </a:cubicBezTo>
                <a:cubicBezTo>
                  <a:pt x="1386568" y="1546622"/>
                  <a:pt x="1395290" y="1578770"/>
                  <a:pt x="1395290" y="1603772"/>
                </a:cubicBezTo>
                <a:cubicBezTo>
                  <a:pt x="1395290" y="1635920"/>
                  <a:pt x="1374939" y="1639491"/>
                  <a:pt x="1354586" y="1643063"/>
                </a:cubicBezTo>
                <a:cubicBezTo>
                  <a:pt x="1322604" y="1646635"/>
                  <a:pt x="1287715" y="1603772"/>
                  <a:pt x="1247011" y="1664494"/>
                </a:cubicBezTo>
                <a:cubicBezTo>
                  <a:pt x="1322604" y="1700213"/>
                  <a:pt x="1401105" y="1735932"/>
                  <a:pt x="1398198" y="1857375"/>
                </a:cubicBezTo>
                <a:cubicBezTo>
                  <a:pt x="1398198" y="1889523"/>
                  <a:pt x="1430180" y="1903810"/>
                  <a:pt x="1453440" y="1910954"/>
                </a:cubicBezTo>
                <a:cubicBezTo>
                  <a:pt x="1494144" y="1925241"/>
                  <a:pt x="1526126" y="1946673"/>
                  <a:pt x="1549386" y="1993106"/>
                </a:cubicBezTo>
                <a:cubicBezTo>
                  <a:pt x="1549386" y="2003822"/>
                  <a:pt x="1549386" y="2010966"/>
                  <a:pt x="1549386" y="2021681"/>
                </a:cubicBezTo>
                <a:cubicBezTo>
                  <a:pt x="1543571" y="2132410"/>
                  <a:pt x="1485422" y="2128838"/>
                  <a:pt x="1421458" y="2110978"/>
                </a:cubicBezTo>
                <a:cubicBezTo>
                  <a:pt x="1345864" y="2089547"/>
                  <a:pt x="1270270" y="2046685"/>
                  <a:pt x="1188861" y="2085976"/>
                </a:cubicBezTo>
                <a:cubicBezTo>
                  <a:pt x="1302252" y="2139554"/>
                  <a:pt x="1427272" y="2143126"/>
                  <a:pt x="1531941" y="2218135"/>
                </a:cubicBezTo>
                <a:cubicBezTo>
                  <a:pt x="1142342" y="2232422"/>
                  <a:pt x="799262" y="1993106"/>
                  <a:pt x="421293" y="1900238"/>
                </a:cubicBezTo>
                <a:cubicBezTo>
                  <a:pt x="432923" y="1960960"/>
                  <a:pt x="464905" y="1975247"/>
                  <a:pt x="491072" y="1982391"/>
                </a:cubicBezTo>
                <a:cubicBezTo>
                  <a:pt x="630630" y="2028825"/>
                  <a:pt x="752743" y="2121695"/>
                  <a:pt x="880671" y="2200276"/>
                </a:cubicBezTo>
                <a:cubicBezTo>
                  <a:pt x="933005" y="2232422"/>
                  <a:pt x="970802" y="2268142"/>
                  <a:pt x="991154" y="2336007"/>
                </a:cubicBezTo>
                <a:cubicBezTo>
                  <a:pt x="1008599" y="2400300"/>
                  <a:pt x="1043489" y="2428875"/>
                  <a:pt x="1107453" y="2411016"/>
                </a:cubicBezTo>
                <a:cubicBezTo>
                  <a:pt x="1159787" y="2396729"/>
                  <a:pt x="1215029" y="2403873"/>
                  <a:pt x="1270270" y="2411016"/>
                </a:cubicBezTo>
                <a:cubicBezTo>
                  <a:pt x="1331326" y="2418160"/>
                  <a:pt x="1401105" y="2489597"/>
                  <a:pt x="1386568" y="2528889"/>
                </a:cubicBezTo>
                <a:cubicBezTo>
                  <a:pt x="1357494" y="2593182"/>
                  <a:pt x="1308067" y="2561035"/>
                  <a:pt x="1267362" y="2553891"/>
                </a:cubicBezTo>
                <a:cubicBezTo>
                  <a:pt x="1217936" y="2546748"/>
                  <a:pt x="1127805" y="2528889"/>
                  <a:pt x="1127805" y="2536032"/>
                </a:cubicBezTo>
                <a:cubicBezTo>
                  <a:pt x="1095822" y="2696766"/>
                  <a:pt x="1023136" y="2575322"/>
                  <a:pt x="970802" y="2575322"/>
                </a:cubicBezTo>
                <a:cubicBezTo>
                  <a:pt x="921375" y="2575322"/>
                  <a:pt x="871949" y="2557463"/>
                  <a:pt x="825429" y="2543176"/>
                </a:cubicBezTo>
                <a:cubicBezTo>
                  <a:pt x="764373" y="2525316"/>
                  <a:pt x="709132" y="2557463"/>
                  <a:pt x="650982" y="2564607"/>
                </a:cubicBezTo>
                <a:cubicBezTo>
                  <a:pt x="598648" y="2571751"/>
                  <a:pt x="627722" y="2664620"/>
                  <a:pt x="595740" y="2703909"/>
                </a:cubicBezTo>
                <a:cubicBezTo>
                  <a:pt x="589926" y="2714626"/>
                  <a:pt x="584111" y="2714626"/>
                  <a:pt x="578296" y="2714626"/>
                </a:cubicBezTo>
                <a:cubicBezTo>
                  <a:pt x="560851" y="2993232"/>
                  <a:pt x="255568" y="2925366"/>
                  <a:pt x="255568" y="2936081"/>
                </a:cubicBezTo>
                <a:cubicBezTo>
                  <a:pt x="229401" y="2953941"/>
                  <a:pt x="197419" y="2911079"/>
                  <a:pt x="165437" y="2953941"/>
                </a:cubicBezTo>
                <a:cubicBezTo>
                  <a:pt x="302087" y="3150394"/>
                  <a:pt x="511425" y="3196828"/>
                  <a:pt x="697501" y="3343275"/>
                </a:cubicBezTo>
                <a:cubicBezTo>
                  <a:pt x="543407" y="3393282"/>
                  <a:pt x="453275" y="3221832"/>
                  <a:pt x="339884" y="3243263"/>
                </a:cubicBezTo>
                <a:cubicBezTo>
                  <a:pt x="284643" y="3296842"/>
                  <a:pt x="450368" y="3382566"/>
                  <a:pt x="290458" y="3407569"/>
                </a:cubicBezTo>
                <a:cubicBezTo>
                  <a:pt x="360236" y="3454004"/>
                  <a:pt x="409664" y="3500439"/>
                  <a:pt x="459090" y="3554016"/>
                </a:cubicBezTo>
                <a:cubicBezTo>
                  <a:pt x="543407" y="3650457"/>
                  <a:pt x="560851" y="3714751"/>
                  <a:pt x="520147" y="3843338"/>
                </a:cubicBezTo>
                <a:cubicBezTo>
                  <a:pt x="493979" y="3929063"/>
                  <a:pt x="456183" y="4007645"/>
                  <a:pt x="491072" y="4107657"/>
                </a:cubicBezTo>
                <a:cubicBezTo>
                  <a:pt x="514332" y="4175522"/>
                  <a:pt x="505609" y="4221957"/>
                  <a:pt x="418386" y="4189810"/>
                </a:cubicBezTo>
                <a:cubicBezTo>
                  <a:pt x="325347" y="4157663"/>
                  <a:pt x="290458" y="4218386"/>
                  <a:pt x="313718" y="4339829"/>
                </a:cubicBezTo>
                <a:cubicBezTo>
                  <a:pt x="328254" y="4418410"/>
                  <a:pt x="313718" y="4443413"/>
                  <a:pt x="249753" y="4432698"/>
                </a:cubicBezTo>
                <a:cubicBezTo>
                  <a:pt x="179975" y="4421982"/>
                  <a:pt x="113103" y="4371976"/>
                  <a:pt x="25879" y="4396979"/>
                </a:cubicBezTo>
                <a:cubicBezTo>
                  <a:pt x="95658" y="4539854"/>
                  <a:pt x="243939" y="4496991"/>
                  <a:pt x="325347" y="4632722"/>
                </a:cubicBezTo>
                <a:cubicBezTo>
                  <a:pt x="229401" y="4632722"/>
                  <a:pt x="153807" y="4632722"/>
                  <a:pt x="84029" y="4604147"/>
                </a:cubicBezTo>
                <a:cubicBezTo>
                  <a:pt x="54954" y="4593433"/>
                  <a:pt x="22972" y="4579145"/>
                  <a:pt x="5527" y="4622007"/>
                </a:cubicBezTo>
                <a:cubicBezTo>
                  <a:pt x="-14826" y="4672014"/>
                  <a:pt x="25879" y="4689872"/>
                  <a:pt x="49139" y="4697016"/>
                </a:cubicBezTo>
                <a:cubicBezTo>
                  <a:pt x="116011" y="4722019"/>
                  <a:pt x="168344" y="4779170"/>
                  <a:pt x="226494" y="4825604"/>
                </a:cubicBezTo>
                <a:cubicBezTo>
                  <a:pt x="351514" y="4925616"/>
                  <a:pt x="488165" y="5011341"/>
                  <a:pt x="592833" y="5175647"/>
                </a:cubicBezTo>
                <a:cubicBezTo>
                  <a:pt x="461997" y="5132785"/>
                  <a:pt x="363144" y="5032772"/>
                  <a:pt x="238123" y="5014913"/>
                </a:cubicBezTo>
                <a:cubicBezTo>
                  <a:pt x="345700" y="5164932"/>
                  <a:pt x="482350" y="5264944"/>
                  <a:pt x="610278" y="5375673"/>
                </a:cubicBezTo>
                <a:cubicBezTo>
                  <a:pt x="648075" y="5407819"/>
                  <a:pt x="685872" y="5429250"/>
                  <a:pt x="691686" y="5497116"/>
                </a:cubicBezTo>
                <a:cubicBezTo>
                  <a:pt x="709132" y="5629276"/>
                  <a:pt x="755650" y="5736432"/>
                  <a:pt x="860319" y="5793582"/>
                </a:cubicBezTo>
                <a:cubicBezTo>
                  <a:pt x="860319" y="5793582"/>
                  <a:pt x="854504" y="5815013"/>
                  <a:pt x="851597" y="5825729"/>
                </a:cubicBezTo>
                <a:cubicBezTo>
                  <a:pt x="787632" y="5829301"/>
                  <a:pt x="738206" y="5750720"/>
                  <a:pt x="659704" y="5779295"/>
                </a:cubicBezTo>
                <a:cubicBezTo>
                  <a:pt x="738206" y="5886451"/>
                  <a:pt x="802169" y="5979319"/>
                  <a:pt x="909746" y="6029326"/>
                </a:cubicBezTo>
                <a:cubicBezTo>
                  <a:pt x="996969" y="6068616"/>
                  <a:pt x="1104545" y="6093620"/>
                  <a:pt x="1168509" y="6222207"/>
                </a:cubicBezTo>
                <a:cubicBezTo>
                  <a:pt x="1095822" y="6247210"/>
                  <a:pt x="1040581" y="6215063"/>
                  <a:pt x="985339" y="6193632"/>
                </a:cubicBezTo>
                <a:cubicBezTo>
                  <a:pt x="901023" y="6157913"/>
                  <a:pt x="816707" y="6118623"/>
                  <a:pt x="732391" y="6082904"/>
                </a:cubicBezTo>
                <a:cubicBezTo>
                  <a:pt x="700408" y="6068616"/>
                  <a:pt x="665519" y="6061472"/>
                  <a:pt x="645167" y="6125766"/>
                </a:cubicBezTo>
                <a:cubicBezTo>
                  <a:pt x="752743" y="6140053"/>
                  <a:pt x="816707" y="6225779"/>
                  <a:pt x="883579" y="6307932"/>
                </a:cubicBezTo>
                <a:cubicBezTo>
                  <a:pt x="921375" y="6354366"/>
                  <a:pt x="953358" y="6415088"/>
                  <a:pt x="1020229" y="6393657"/>
                </a:cubicBezTo>
                <a:cubicBezTo>
                  <a:pt x="1055118" y="6382942"/>
                  <a:pt x="1078378" y="6415088"/>
                  <a:pt x="1075471" y="6457950"/>
                </a:cubicBezTo>
                <a:cubicBezTo>
                  <a:pt x="1060933" y="6607970"/>
                  <a:pt x="1145250" y="6657976"/>
                  <a:pt x="1232473" y="6686551"/>
                </a:cubicBezTo>
                <a:cubicBezTo>
                  <a:pt x="1360401" y="6729413"/>
                  <a:pt x="1473792" y="6815138"/>
                  <a:pt x="1592997" y="6886576"/>
                </a:cubicBezTo>
                <a:lnTo>
                  <a:pt x="5511704" y="6886576"/>
                </a:lnTo>
                <a:close/>
              </a:path>
            </a:pathLst>
          </a:custGeom>
          <a:solidFill>
            <a:schemeClr val="bg2">
              <a:alpha val="5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0D1E8E2-C0E1-73DF-D6E4-08D31ECBA9C1}"/>
              </a:ext>
            </a:extLst>
          </p:cNvPr>
          <p:cNvSpPr>
            <a:spLocks noGrp="1"/>
          </p:cNvSpPr>
          <p:nvPr>
            <p:ph type="title"/>
          </p:nvPr>
        </p:nvSpPr>
        <p:spPr>
          <a:xfrm>
            <a:off x="838200" y="713312"/>
            <a:ext cx="4038600" cy="5431376"/>
          </a:xfrm>
        </p:spPr>
        <p:txBody>
          <a:bodyPr>
            <a:normAutofit/>
          </a:bodyPr>
          <a:lstStyle/>
          <a:p>
            <a:r>
              <a:rPr lang="en-GB" b="1">
                <a:latin typeface="Arial Nova" panose="020B0504020202020204" pitchFamily="34" charset="0"/>
              </a:rPr>
              <a:t>5. Controlling</a:t>
            </a:r>
          </a:p>
        </p:txBody>
      </p:sp>
      <p:sp>
        <p:nvSpPr>
          <p:cNvPr id="3" name="Content Placeholder 2">
            <a:extLst>
              <a:ext uri="{FF2B5EF4-FFF2-40B4-BE49-F238E27FC236}">
                <a16:creationId xmlns:a16="http://schemas.microsoft.com/office/drawing/2014/main" id="{1E433225-716E-07AD-8CCE-D0F6CE61EEDA}"/>
              </a:ext>
            </a:extLst>
          </p:cNvPr>
          <p:cNvSpPr>
            <a:spLocks noGrp="1"/>
          </p:cNvSpPr>
          <p:nvPr>
            <p:ph idx="1"/>
          </p:nvPr>
        </p:nvSpPr>
        <p:spPr>
          <a:xfrm>
            <a:off x="5714999" y="286603"/>
            <a:ext cx="5638801" cy="6858000"/>
          </a:xfrm>
        </p:spPr>
        <p:txBody>
          <a:bodyPr anchor="ctr">
            <a:normAutofit lnSpcReduction="10000"/>
          </a:bodyPr>
          <a:lstStyle/>
          <a:p>
            <a:pPr marL="0" indent="0">
              <a:buNone/>
            </a:pPr>
            <a:r>
              <a:rPr lang="en-GB" sz="2400" b="1" dirty="0">
                <a:latin typeface="Arial Nova" panose="020B0504020202020204" pitchFamily="34" charset="0"/>
              </a:rPr>
              <a:t>Role of Managers:</a:t>
            </a:r>
          </a:p>
          <a:p>
            <a:pPr marL="0" indent="0">
              <a:buNone/>
            </a:pPr>
            <a:r>
              <a:rPr lang="en-GB" sz="2400" dirty="0">
                <a:latin typeface="Arial Nova" panose="020B0504020202020204" pitchFamily="34" charset="0"/>
              </a:rPr>
              <a:t>Controlling involves monitoring performance and taking corrective action.</a:t>
            </a:r>
          </a:p>
          <a:p>
            <a:pPr marL="0" indent="0">
              <a:buNone/>
            </a:pPr>
            <a:endParaRPr lang="en-GB" sz="2400" dirty="0">
              <a:latin typeface="Arial Nova" panose="020B0504020202020204" pitchFamily="34" charset="0"/>
            </a:endParaRPr>
          </a:p>
          <a:p>
            <a:pPr marL="0" indent="0">
              <a:buNone/>
            </a:pPr>
            <a:r>
              <a:rPr lang="en-GB" sz="2400" b="1" dirty="0">
                <a:latin typeface="Arial Nova" panose="020B0504020202020204" pitchFamily="34" charset="0"/>
              </a:rPr>
              <a:t>In a Hair &amp; Beauty Business:</a:t>
            </a:r>
          </a:p>
          <a:p>
            <a:pPr>
              <a:buFont typeface="Wingdings" panose="05000000000000000000" pitchFamily="2" charset="2"/>
              <a:buChar char="v"/>
            </a:pPr>
            <a:r>
              <a:rPr lang="en-GB" sz="2400" b="1" dirty="0">
                <a:latin typeface="Arial Nova" panose="020B0504020202020204" pitchFamily="34" charset="0"/>
              </a:rPr>
              <a:t> </a:t>
            </a:r>
            <a:r>
              <a:rPr lang="en-GB" sz="2400" dirty="0">
                <a:latin typeface="Arial Nova" panose="020B0504020202020204" pitchFamily="34" charset="0"/>
              </a:rPr>
              <a:t>Track daily sales and expenses</a:t>
            </a:r>
          </a:p>
          <a:p>
            <a:pPr>
              <a:buFont typeface="Wingdings" panose="05000000000000000000" pitchFamily="2" charset="2"/>
              <a:buChar char="v"/>
            </a:pPr>
            <a:r>
              <a:rPr lang="en-GB" sz="2400" b="1" dirty="0">
                <a:latin typeface="Arial Nova" panose="020B0504020202020204" pitchFamily="34" charset="0"/>
              </a:rPr>
              <a:t> </a:t>
            </a:r>
            <a:r>
              <a:rPr lang="en-GB" sz="2400" dirty="0">
                <a:latin typeface="Arial Nova" panose="020B0504020202020204" pitchFamily="34" charset="0"/>
              </a:rPr>
              <a:t>Monitor customer satisfaction rating</a:t>
            </a:r>
          </a:p>
          <a:p>
            <a:pPr>
              <a:buFont typeface="Wingdings" panose="05000000000000000000" pitchFamily="2" charset="2"/>
              <a:buChar char="v"/>
            </a:pPr>
            <a:r>
              <a:rPr lang="en-GB" sz="2400" dirty="0">
                <a:latin typeface="Arial Nova" panose="020B0504020202020204" pitchFamily="34" charset="0"/>
              </a:rPr>
              <a:t> Evaluate employee performance</a:t>
            </a:r>
          </a:p>
          <a:p>
            <a:pPr>
              <a:buFont typeface="Wingdings" panose="05000000000000000000" pitchFamily="2" charset="2"/>
              <a:buChar char="v"/>
            </a:pPr>
            <a:r>
              <a:rPr lang="en-GB" sz="2400" dirty="0">
                <a:latin typeface="Arial Nova" panose="020B0504020202020204" pitchFamily="34" charset="0"/>
              </a:rPr>
              <a:t> Compare actual results with targets</a:t>
            </a:r>
          </a:p>
          <a:p>
            <a:pPr>
              <a:buFont typeface="Wingdings" panose="05000000000000000000" pitchFamily="2" charset="2"/>
              <a:buChar char="v"/>
            </a:pPr>
            <a:r>
              <a:rPr lang="en-GB" sz="2400" dirty="0">
                <a:latin typeface="Arial Nova" panose="020B0504020202020204" pitchFamily="34" charset="0"/>
              </a:rPr>
              <a:t> Address service quality issues</a:t>
            </a:r>
          </a:p>
          <a:p>
            <a:pPr marL="0" indent="0">
              <a:buNone/>
            </a:pPr>
            <a:r>
              <a:rPr lang="en-GB" sz="2400" b="1" dirty="0">
                <a:latin typeface="Arial Nova" panose="020B0504020202020204" pitchFamily="34" charset="0"/>
              </a:rPr>
              <a:t>How It Help Achieve Goals:</a:t>
            </a:r>
          </a:p>
          <a:p>
            <a:pPr>
              <a:buFont typeface="Wingdings" panose="05000000000000000000" pitchFamily="2" charset="2"/>
              <a:buChar char="v"/>
            </a:pPr>
            <a:r>
              <a:rPr lang="en-GB" sz="2400" dirty="0">
                <a:latin typeface="Arial Nova" panose="020B0504020202020204" pitchFamily="34" charset="0"/>
              </a:rPr>
              <a:t> Use performance report</a:t>
            </a:r>
          </a:p>
          <a:p>
            <a:pPr>
              <a:buFont typeface="Wingdings" panose="05000000000000000000" pitchFamily="2" charset="2"/>
              <a:buChar char="v"/>
            </a:pPr>
            <a:r>
              <a:rPr lang="en-GB" sz="2400" dirty="0">
                <a:latin typeface="Arial Nova" panose="020B0504020202020204" pitchFamily="34" charset="0"/>
              </a:rPr>
              <a:t> Conduct regular reviews</a:t>
            </a:r>
          </a:p>
          <a:p>
            <a:pPr>
              <a:buFont typeface="Wingdings" panose="05000000000000000000" pitchFamily="2" charset="2"/>
              <a:buChar char="v"/>
            </a:pPr>
            <a:r>
              <a:rPr lang="en-GB" sz="2400" dirty="0">
                <a:latin typeface="Arial Nova" panose="020B0504020202020204" pitchFamily="34" charset="0"/>
              </a:rPr>
              <a:t> Implement corrective actions ( training, process improvement)</a:t>
            </a:r>
          </a:p>
          <a:p>
            <a:pPr>
              <a:buFont typeface="Wingdings" panose="05000000000000000000" pitchFamily="2" charset="2"/>
              <a:buChar char="v"/>
            </a:pPr>
            <a:r>
              <a:rPr lang="en-GB" sz="2400" dirty="0">
                <a:latin typeface="Arial Nova" panose="020B0504020202020204" pitchFamily="34" charset="0"/>
              </a:rPr>
              <a:t>Maintain quality standards </a:t>
            </a:r>
          </a:p>
          <a:p>
            <a:pPr>
              <a:buFont typeface="Wingdings" panose="05000000000000000000" pitchFamily="2" charset="2"/>
              <a:buChar char="v"/>
            </a:pPr>
            <a:endParaRPr lang="en-GB" sz="1600" dirty="0">
              <a:latin typeface="Arial Nova" panose="020B0504020202020204" pitchFamily="34" charset="0"/>
            </a:endParaRPr>
          </a:p>
          <a:p>
            <a:pPr marL="0" indent="0">
              <a:buNone/>
            </a:pPr>
            <a:endParaRPr lang="en-GB" sz="1600" b="1" dirty="0">
              <a:latin typeface="Arial Nova" panose="020B0504020202020204" pitchFamily="34" charset="0"/>
            </a:endParaRPr>
          </a:p>
        </p:txBody>
      </p:sp>
    </p:spTree>
    <p:extLst>
      <p:ext uri="{BB962C8B-B14F-4D97-AF65-F5344CB8AC3E}">
        <p14:creationId xmlns:p14="http://schemas.microsoft.com/office/powerpoint/2010/main" val="2628756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292AEA-2528-46C0-B426-95822B614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8B7B198-E4DF-43CD-AD8C-199884323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2" name="Freeform: Shape 11">
            <a:extLst>
              <a:ext uri="{FF2B5EF4-FFF2-40B4-BE49-F238E27FC236}">
                <a16:creationId xmlns:a16="http://schemas.microsoft.com/office/drawing/2014/main" id="{2BE67753-EA0E-4819-8D22-0B6600CF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96934" y="3984"/>
            <a:ext cx="9376632" cy="6858000"/>
          </a:xfrm>
          <a:custGeom>
            <a:avLst/>
            <a:gdLst>
              <a:gd name="connsiteX0" fmla="*/ 1691615 w 9376632"/>
              <a:gd name="connsiteY0" fmla="*/ 0 h 6858000"/>
              <a:gd name="connsiteX1" fmla="*/ 7685017 w 9376632"/>
              <a:gd name="connsiteY1" fmla="*/ 0 h 6858000"/>
              <a:gd name="connsiteX2" fmla="*/ 7840634 w 9376632"/>
              <a:gd name="connsiteY2" fmla="*/ 134799 h 6858000"/>
              <a:gd name="connsiteX3" fmla="*/ 9376632 w 9376632"/>
              <a:gd name="connsiteY3" fmla="*/ 3605175 h 6858000"/>
              <a:gd name="connsiteX4" fmla="*/ 8158692 w 9376632"/>
              <a:gd name="connsiteY4" fmla="*/ 6757493 h 6858000"/>
              <a:gd name="connsiteX5" fmla="*/ 8062868 w 9376632"/>
              <a:gd name="connsiteY5" fmla="*/ 6858000 h 6858000"/>
              <a:gd name="connsiteX6" fmla="*/ 1313765 w 9376632"/>
              <a:gd name="connsiteY6" fmla="*/ 6858000 h 6858000"/>
              <a:gd name="connsiteX7" fmla="*/ 1217940 w 9376632"/>
              <a:gd name="connsiteY7" fmla="*/ 6757493 h 6858000"/>
              <a:gd name="connsiteX8" fmla="*/ 0 w 9376632"/>
              <a:gd name="connsiteY8" fmla="*/ 3605175 h 6858000"/>
              <a:gd name="connsiteX9" fmla="*/ 1535999 w 9376632"/>
              <a:gd name="connsiteY9" fmla="*/ 13479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76632" h="6858000">
                <a:moveTo>
                  <a:pt x="1691615" y="0"/>
                </a:moveTo>
                <a:lnTo>
                  <a:pt x="7685017" y="0"/>
                </a:lnTo>
                <a:lnTo>
                  <a:pt x="7840634" y="134799"/>
                </a:lnTo>
                <a:cubicBezTo>
                  <a:pt x="8784230" y="992423"/>
                  <a:pt x="9376632" y="2229618"/>
                  <a:pt x="9376632" y="3605175"/>
                </a:cubicBezTo>
                <a:cubicBezTo>
                  <a:pt x="9376632" y="4818903"/>
                  <a:pt x="8915419" y="5924908"/>
                  <a:pt x="8158692" y="6757493"/>
                </a:cubicBezTo>
                <a:lnTo>
                  <a:pt x="8062868" y="6858000"/>
                </a:lnTo>
                <a:lnTo>
                  <a:pt x="1313765" y="6858000"/>
                </a:lnTo>
                <a:lnTo>
                  <a:pt x="1217940" y="6757493"/>
                </a:lnTo>
                <a:cubicBezTo>
                  <a:pt x="461213" y="5924908"/>
                  <a:pt x="0" y="4818903"/>
                  <a:pt x="0" y="3605175"/>
                </a:cubicBezTo>
                <a:cubicBezTo>
                  <a:pt x="0" y="2229618"/>
                  <a:pt x="592403" y="992423"/>
                  <a:pt x="1535999" y="134799"/>
                </a:cubicBezTo>
                <a:close/>
              </a:path>
            </a:pathLst>
          </a:cu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D76D63AC-0421-45EC-B383-E79A61A78C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a:solidFill>
            <a:schemeClr val="bg1">
              <a:alpha val="30000"/>
            </a:schemeClr>
          </a:solidFill>
        </p:grpSpPr>
        <p:sp>
          <p:nvSpPr>
            <p:cNvPr id="15" name="Freeform: Shape 14">
              <a:extLst>
                <a:ext uri="{FF2B5EF4-FFF2-40B4-BE49-F238E27FC236}">
                  <a16:creationId xmlns:a16="http://schemas.microsoft.com/office/drawing/2014/main" id="{B997A32E-7032-4107-9C8B-99DB59EDD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943BB27F-1470-42CA-91FF-D94BC691C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E997B002-17FD-47B3-A06A-76802FE15C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E401EA35-9D2E-43B7-860F-EBB8A6C3E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F8C44827-3D81-4FF9-B4A5-5650D1B20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F613D97F-F6DF-4D32-AD91-209A80E7A2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82B0ED5C-927D-4C5F-8F27-1B403820B9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BA5D6EBE-5CA6-65A4-44A1-77EC1386D0E2}"/>
              </a:ext>
            </a:extLst>
          </p:cNvPr>
          <p:cNvSpPr>
            <a:spLocks noGrp="1"/>
          </p:cNvSpPr>
          <p:nvPr>
            <p:ph type="title"/>
          </p:nvPr>
        </p:nvSpPr>
        <p:spPr>
          <a:xfrm>
            <a:off x="3397205" y="1085089"/>
            <a:ext cx="5186842" cy="1073907"/>
          </a:xfrm>
        </p:spPr>
        <p:txBody>
          <a:bodyPr vert="horz" lIns="91440" tIns="45720" rIns="91440" bIns="45720" rtlCol="0" anchor="b">
            <a:normAutofit/>
          </a:bodyPr>
          <a:lstStyle/>
          <a:p>
            <a:pPr algn="ctr"/>
            <a:r>
              <a:rPr lang="en-US" sz="3200" b="1" kern="1200" dirty="0">
                <a:solidFill>
                  <a:schemeClr val="tx2"/>
                </a:solidFill>
                <a:latin typeface="+mj-lt"/>
                <a:ea typeface="+mj-ea"/>
                <a:cs typeface="+mj-cs"/>
              </a:rPr>
              <a:t>How It Helps Achieve Goals:</a:t>
            </a:r>
          </a:p>
        </p:txBody>
      </p:sp>
      <p:sp>
        <p:nvSpPr>
          <p:cNvPr id="3" name="Content Placeholder 2">
            <a:extLst>
              <a:ext uri="{FF2B5EF4-FFF2-40B4-BE49-F238E27FC236}">
                <a16:creationId xmlns:a16="http://schemas.microsoft.com/office/drawing/2014/main" id="{901F35A9-5662-950E-933F-B4AF8B65E791}"/>
              </a:ext>
            </a:extLst>
          </p:cNvPr>
          <p:cNvSpPr>
            <a:spLocks noGrp="1"/>
          </p:cNvSpPr>
          <p:nvPr>
            <p:ph idx="1"/>
          </p:nvPr>
        </p:nvSpPr>
        <p:spPr>
          <a:xfrm>
            <a:off x="3502135" y="2715905"/>
            <a:ext cx="5188034" cy="1967762"/>
          </a:xfrm>
        </p:spPr>
        <p:txBody>
          <a:bodyPr vert="horz" lIns="91440" tIns="45720" rIns="91440" bIns="45720" rtlCol="0">
            <a:normAutofit/>
          </a:bodyPr>
          <a:lstStyle/>
          <a:p>
            <a:pPr marL="0" indent="0" algn="ctr">
              <a:buNone/>
            </a:pPr>
            <a:r>
              <a:rPr lang="en-US" sz="1900" kern="1200" dirty="0">
                <a:solidFill>
                  <a:schemeClr val="tx2"/>
                </a:solidFill>
                <a:latin typeface="+mn-lt"/>
                <a:ea typeface="+mn-ea"/>
                <a:cs typeface="+mn-cs"/>
              </a:rPr>
              <a:t>Controlling ensure the business stay on track financially and maintain high service standards.</a:t>
            </a:r>
          </a:p>
        </p:txBody>
      </p:sp>
      <p:grpSp>
        <p:nvGrpSpPr>
          <p:cNvPr id="23" name="Group 22">
            <a:extLst>
              <a:ext uri="{FF2B5EF4-FFF2-40B4-BE49-F238E27FC236}">
                <a16:creationId xmlns:a16="http://schemas.microsoft.com/office/drawing/2014/main" id="{87F87F1B-42BA-4AC7-A4E2-41544DDB2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4155"/>
            <a:ext cx="2514948" cy="2174333"/>
            <a:chOff x="-305" y="-4155"/>
            <a:chExt cx="2514948" cy="2174333"/>
          </a:xfrm>
        </p:grpSpPr>
        <p:sp>
          <p:nvSpPr>
            <p:cNvPr id="24" name="Freeform: Shape 23">
              <a:extLst>
                <a:ext uri="{FF2B5EF4-FFF2-40B4-BE49-F238E27FC236}">
                  <a16:creationId xmlns:a16="http://schemas.microsoft.com/office/drawing/2014/main" id="{68B53067-4E48-4E71-A6A9-A8CAABAFB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06D1A0D3-4BB8-41D9-9CE7-2884C83F44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81E20F06-3B09-4B89-A36B-AB8BFBCCA5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7" name="Freeform: Shape 26">
              <a:extLst>
                <a:ext uri="{FF2B5EF4-FFF2-40B4-BE49-F238E27FC236}">
                  <a16:creationId xmlns:a16="http://schemas.microsoft.com/office/drawing/2014/main" id="{DAE6C3D7-7D5B-4926-877D-45F117BB6B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967346A5-7569-4F15-AB5D-BE3DADF192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685727" y="4683666"/>
            <a:ext cx="2514948" cy="2174333"/>
            <a:chOff x="-305" y="-4155"/>
            <a:chExt cx="2514948" cy="2174333"/>
          </a:xfrm>
        </p:grpSpPr>
        <p:sp>
          <p:nvSpPr>
            <p:cNvPr id="30" name="Freeform: Shape 29">
              <a:extLst>
                <a:ext uri="{FF2B5EF4-FFF2-40B4-BE49-F238E27FC236}">
                  <a16:creationId xmlns:a16="http://schemas.microsoft.com/office/drawing/2014/main" id="{E1951533-A568-4765-AB1F-F71D9AFDE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A7214F52-4F3F-4C96-A62E-F1401D6C04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023146A1-291C-4FA0-AB5B-EB04D4239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33" name="Freeform: Shape 32">
              <a:extLst>
                <a:ext uri="{FF2B5EF4-FFF2-40B4-BE49-F238E27FC236}">
                  <a16:creationId xmlns:a16="http://schemas.microsoft.com/office/drawing/2014/main" id="{62977932-2B03-4899-8306-5002CEE68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8798357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5DD1542-F366-D325-1F66-C39906316318}"/>
              </a:ext>
            </a:extLst>
          </p:cNvPr>
          <p:cNvPicPr>
            <a:picLocks noChangeAspect="1"/>
          </p:cNvPicPr>
          <p:nvPr/>
        </p:nvPicPr>
        <p:blipFill>
          <a:blip r:embed="rId2">
            <a:alphaModFix amt="35000"/>
          </a:blip>
          <a:srcRect t="21919" b="12864"/>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BFBDB892-EC9A-DE2B-AB03-93F27FCE451F}"/>
              </a:ext>
            </a:extLst>
          </p:cNvPr>
          <p:cNvSpPr>
            <a:spLocks noGrp="1"/>
          </p:cNvSpPr>
          <p:nvPr>
            <p:ph type="title"/>
          </p:nvPr>
        </p:nvSpPr>
        <p:spPr>
          <a:xfrm>
            <a:off x="838200" y="365125"/>
            <a:ext cx="10515600" cy="1325563"/>
          </a:xfrm>
        </p:spPr>
        <p:txBody>
          <a:bodyPr>
            <a:normAutofit/>
          </a:bodyPr>
          <a:lstStyle/>
          <a:p>
            <a:r>
              <a:rPr lang="en-GB" b="1">
                <a:solidFill>
                  <a:srgbClr val="FFFFFF"/>
                </a:solidFill>
                <a:latin typeface="Arial Nova" panose="020B0504020202020204" pitchFamily="34" charset="0"/>
              </a:rPr>
              <a:t>conclusion</a:t>
            </a:r>
          </a:p>
        </p:txBody>
      </p:sp>
      <p:graphicFrame>
        <p:nvGraphicFramePr>
          <p:cNvPr id="5" name="Content Placeholder 2">
            <a:extLst>
              <a:ext uri="{FF2B5EF4-FFF2-40B4-BE49-F238E27FC236}">
                <a16:creationId xmlns:a16="http://schemas.microsoft.com/office/drawing/2014/main" id="{E7FB050A-2FCB-948F-217B-D23CDDBB68F3}"/>
              </a:ext>
            </a:extLst>
          </p:cNvPr>
          <p:cNvGraphicFramePr>
            <a:graphicFrameLocks noGrp="1"/>
          </p:cNvGraphicFramePr>
          <p:nvPr>
            <p:ph idx="1"/>
            <p:extLst>
              <p:ext uri="{D42A27DB-BD31-4B8C-83A1-F6EECF244321}">
                <p14:modId xmlns:p14="http://schemas.microsoft.com/office/powerpoint/2010/main" val="2240894437"/>
              </p:ext>
            </p:extLst>
          </p:nvPr>
        </p:nvGraphicFramePr>
        <p:xfrm>
          <a:off x="838200" y="1433015"/>
          <a:ext cx="10515600" cy="47439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210178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2D1F4-A92A-180D-316E-D78A26ABA2D9}"/>
              </a:ext>
            </a:extLst>
          </p:cNvPr>
          <p:cNvSpPr>
            <a:spLocks noGrp="1"/>
          </p:cNvSpPr>
          <p:nvPr>
            <p:ph type="title"/>
          </p:nvPr>
        </p:nvSpPr>
        <p:spPr>
          <a:xfrm>
            <a:off x="6417733" y="490537"/>
            <a:ext cx="5291663" cy="1628775"/>
          </a:xfrm>
        </p:spPr>
        <p:txBody>
          <a:bodyPr anchor="b">
            <a:normAutofit/>
          </a:bodyPr>
          <a:lstStyle/>
          <a:p>
            <a:r>
              <a:rPr lang="en-GB" sz="4000" b="1">
                <a:latin typeface="Arial Nova" panose="020B0504020202020204" pitchFamily="34" charset="0"/>
              </a:rPr>
              <a:t>References</a:t>
            </a:r>
          </a:p>
        </p:txBody>
      </p:sp>
      <p:pic>
        <p:nvPicPr>
          <p:cNvPr id="6" name="Picture 5">
            <a:extLst>
              <a:ext uri="{FF2B5EF4-FFF2-40B4-BE49-F238E27FC236}">
                <a16:creationId xmlns:a16="http://schemas.microsoft.com/office/drawing/2014/main" id="{EC6D6774-4C0E-45CB-BAB7-E87FBD8DFF40}"/>
              </a:ext>
            </a:extLst>
          </p:cNvPr>
          <p:cNvPicPr>
            <a:picLocks noChangeAspect="1"/>
          </p:cNvPicPr>
          <p:nvPr/>
        </p:nvPicPr>
        <p:blipFill>
          <a:blip r:embed="rId2"/>
          <a:srcRect l="20304" r="20347"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5" name="Content Placeholder 2">
            <a:extLst>
              <a:ext uri="{FF2B5EF4-FFF2-40B4-BE49-F238E27FC236}">
                <a16:creationId xmlns:a16="http://schemas.microsoft.com/office/drawing/2014/main" id="{1A77D99A-C3F3-D531-5326-C98877FB1443}"/>
              </a:ext>
            </a:extLst>
          </p:cNvPr>
          <p:cNvGraphicFramePr>
            <a:graphicFrameLocks noGrp="1"/>
          </p:cNvGraphicFramePr>
          <p:nvPr>
            <p:ph idx="1"/>
            <p:extLst>
              <p:ext uri="{D42A27DB-BD31-4B8C-83A1-F6EECF244321}">
                <p14:modId xmlns:p14="http://schemas.microsoft.com/office/powerpoint/2010/main" val="1928022858"/>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40304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364</TotalTime>
  <Words>973</Words>
  <Application>Microsoft Office PowerPoint</Application>
  <PresentationFormat>Widescreen</PresentationFormat>
  <Paragraphs>152</Paragraphs>
  <Slides>16</Slides>
  <Notes>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Table of Contents</vt:lpstr>
      <vt:lpstr>INTRODUCTION</vt:lpstr>
      <vt:lpstr>Five Functions of Management in a hair &amp; Beauty Business</vt:lpstr>
      <vt:lpstr>Most Important Managerial Skills for Hair &amp; Beauty :</vt:lpstr>
      <vt:lpstr>Planning</vt:lpstr>
      <vt:lpstr>How It Help Achieve Goal:</vt:lpstr>
      <vt:lpstr>2. Organising</vt:lpstr>
      <vt:lpstr>How It Helps A chieve Goals:</vt:lpstr>
      <vt:lpstr>3. Commanding</vt:lpstr>
      <vt:lpstr>How It Helps Achieve Goals:</vt:lpstr>
      <vt:lpstr>4. Coordinating</vt:lpstr>
      <vt:lpstr>5. Controlling</vt:lpstr>
      <vt:lpstr>How It Helps Achieve Goals: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Nasir Mehmood</dc:creator>
  <cp:lastModifiedBy>Nasir Mehmood</cp:lastModifiedBy>
  <cp:revision>3</cp:revision>
  <dcterms:created xsi:type="dcterms:W3CDTF">2026-02-22T12:48:55Z</dcterms:created>
  <dcterms:modified xsi:type="dcterms:W3CDTF">2026-02-24T20:24:24Z</dcterms:modified>
</cp:coreProperties>
</file>