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ACF2-4C96-4428-BDC7-4809FFE72C8F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2F18-8CD9-4135-822A-9A8A85C04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449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ACF2-4C96-4428-BDC7-4809FFE72C8F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2F18-8CD9-4135-822A-9A8A85C04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497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ACF2-4C96-4428-BDC7-4809FFE72C8F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2F18-8CD9-4135-822A-9A8A85C04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552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ACF2-4C96-4428-BDC7-4809FFE72C8F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2F18-8CD9-4135-822A-9A8A85C04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913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ACF2-4C96-4428-BDC7-4809FFE72C8F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2F18-8CD9-4135-822A-9A8A85C04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116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ACF2-4C96-4428-BDC7-4809FFE72C8F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2F18-8CD9-4135-822A-9A8A85C04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499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ACF2-4C96-4428-BDC7-4809FFE72C8F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2F18-8CD9-4135-822A-9A8A85C04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368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ACF2-4C96-4428-BDC7-4809FFE72C8F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2F18-8CD9-4135-822A-9A8A85C04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728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3A8EACF2-4C96-4428-BDC7-4809FFE72C8F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8CBD2F18-8CD9-4135-822A-9A8A85C04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328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ACF2-4C96-4428-BDC7-4809FFE72C8F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2F18-8CD9-4135-822A-9A8A85C04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835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ACF2-4C96-4428-BDC7-4809FFE72C8F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2F18-8CD9-4135-822A-9A8A85C04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57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ACF2-4C96-4428-BDC7-4809FFE72C8F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2F18-8CD9-4135-822A-9A8A85C04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0943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ACF2-4C96-4428-BDC7-4809FFE72C8F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2F18-8CD9-4135-822A-9A8A85C04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9115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EACF2-4C96-4428-BDC7-4809FFE72C8F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2F18-8CD9-4135-822A-9A8A85C04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0229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3A8EACF2-4C96-4428-BDC7-4809FFE72C8F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8CBD2F18-8CD9-4135-822A-9A8A85C04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9247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  <p:sldLayoutId id="2147483783" r:id="rId12"/>
    <p:sldLayoutId id="2147483784" r:id="rId13"/>
    <p:sldLayoutId id="2147483785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DMAIC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Define, Measure, </a:t>
            </a:r>
            <a:r>
              <a:rPr lang="en-GB" dirty="0" err="1"/>
              <a:t>Analyze</a:t>
            </a:r>
            <a:r>
              <a:rPr lang="en-GB" dirty="0"/>
              <a:t>, </a:t>
            </a:r>
            <a:r>
              <a:rPr lang="en-GB" dirty="0" smtClean="0"/>
              <a:t>Improve and</a:t>
            </a:r>
            <a:r>
              <a:rPr lang="en-GB" dirty="0"/>
              <a:t> Control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429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DMAIC?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DMAIC is a data driven improvement cycle designed to be applied to business processes to find flaws or inefficiencies – particularly resulting in output defects – and to combat them. The goal of employing DMAIC is to improve, optimize, or stabilize existing processes.</a:t>
            </a: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1920239" y="4746568"/>
            <a:ext cx="1554480" cy="89777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Define</a:t>
            </a:r>
            <a:endParaRPr lang="en-GB" dirty="0"/>
          </a:p>
        </p:txBody>
      </p:sp>
      <p:sp>
        <p:nvSpPr>
          <p:cNvPr id="6" name="Rounded Rectangle 5"/>
          <p:cNvSpPr/>
          <p:nvPr/>
        </p:nvSpPr>
        <p:spPr>
          <a:xfrm>
            <a:off x="8387338" y="4746568"/>
            <a:ext cx="1554480" cy="89777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Control</a:t>
            </a:r>
            <a:endParaRPr lang="en-GB" dirty="0"/>
          </a:p>
        </p:txBody>
      </p:sp>
      <p:sp>
        <p:nvSpPr>
          <p:cNvPr id="7" name="Rounded Rectangle 6"/>
          <p:cNvSpPr/>
          <p:nvPr/>
        </p:nvSpPr>
        <p:spPr>
          <a:xfrm>
            <a:off x="6770614" y="4746568"/>
            <a:ext cx="1554480" cy="89777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Improve</a:t>
            </a:r>
            <a:endParaRPr lang="en-GB" dirty="0"/>
          </a:p>
        </p:txBody>
      </p:sp>
      <p:sp>
        <p:nvSpPr>
          <p:cNvPr id="8" name="Rounded Rectangle 7"/>
          <p:cNvSpPr/>
          <p:nvPr/>
        </p:nvSpPr>
        <p:spPr>
          <a:xfrm>
            <a:off x="3537065" y="4746568"/>
            <a:ext cx="1554480" cy="89777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Measure</a:t>
            </a:r>
            <a:endParaRPr lang="en-GB" dirty="0"/>
          </a:p>
        </p:txBody>
      </p:sp>
      <p:sp>
        <p:nvSpPr>
          <p:cNvPr id="10" name="Rounded Rectangle 9"/>
          <p:cNvSpPr/>
          <p:nvPr/>
        </p:nvSpPr>
        <p:spPr>
          <a:xfrm>
            <a:off x="5153890" y="4746568"/>
            <a:ext cx="1554480" cy="89777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Analyze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115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 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The measure phase is broken down in to a few stages</a:t>
            </a:r>
          </a:p>
          <a:p>
            <a:r>
              <a:rPr lang="en-GB" dirty="0" smtClean="0"/>
              <a:t>Establishing the current state of the process to create a baseline and measure against the improvements made at a later point</a:t>
            </a:r>
          </a:p>
          <a:p>
            <a:r>
              <a:rPr lang="en-GB" dirty="0" smtClean="0"/>
              <a:t>Creating a plan on how the data will be collected - </a:t>
            </a:r>
            <a:r>
              <a:rPr lang="en-GB" dirty="0"/>
              <a:t>where to get the data, how much to collect, who will get it and how</a:t>
            </a:r>
            <a:r>
              <a:rPr lang="en-GB" dirty="0" smtClean="0"/>
              <a:t>.</a:t>
            </a:r>
          </a:p>
          <a:p>
            <a:r>
              <a:rPr lang="en-GB" dirty="0" smtClean="0"/>
              <a:t>Ensuring the data is reliable by defining and refining process measurements e.g. How long it takes between a customers order and them receiving the order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3536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 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Gathering the baseline data by creating </a:t>
            </a:r>
            <a:r>
              <a:rPr lang="en-GB" dirty="0"/>
              <a:t>reports and manually collecting information that is not readily </a:t>
            </a:r>
            <a:r>
              <a:rPr lang="en-GB" dirty="0" smtClean="0"/>
              <a:t>available until there is a reliable </a:t>
            </a:r>
            <a:r>
              <a:rPr lang="en-GB" dirty="0"/>
              <a:t>measure of the project baseline</a:t>
            </a:r>
            <a:r>
              <a:rPr lang="en-GB" dirty="0" smtClean="0"/>
              <a:t>.</a:t>
            </a:r>
          </a:p>
          <a:p>
            <a:r>
              <a:rPr lang="en-GB" dirty="0"/>
              <a:t>Once </a:t>
            </a:r>
            <a:r>
              <a:rPr lang="en-GB" dirty="0" smtClean="0"/>
              <a:t>the initial </a:t>
            </a:r>
            <a:r>
              <a:rPr lang="en-GB" dirty="0"/>
              <a:t>data </a:t>
            </a:r>
            <a:r>
              <a:rPr lang="en-GB" dirty="0" smtClean="0"/>
              <a:t>has been collected </a:t>
            </a:r>
            <a:r>
              <a:rPr lang="en-GB" dirty="0"/>
              <a:t>they will have more details around process performance and potential goals. The team updates their Project Charter as collected data more accurately describes the problem and the </a:t>
            </a:r>
            <a:r>
              <a:rPr lang="en-GB" dirty="0" smtClean="0"/>
              <a:t>goal.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33755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Measurement tools </a:t>
            </a:r>
            <a:r>
              <a:rPr lang="en-GB" dirty="0"/>
              <a:t>Capability </a:t>
            </a:r>
            <a:r>
              <a:rPr lang="en-GB" dirty="0" smtClean="0"/>
              <a:t>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829" y="1524018"/>
            <a:ext cx="10554574" cy="3636511"/>
          </a:xfrm>
        </p:spPr>
        <p:txBody>
          <a:bodyPr/>
          <a:lstStyle/>
          <a:p>
            <a:r>
              <a:rPr lang="en-GB" b="1" dirty="0"/>
              <a:t>Capability Analysis</a:t>
            </a:r>
          </a:p>
          <a:p>
            <a:r>
              <a:rPr lang="en-GB" dirty="0"/>
              <a:t>Capability analysis is arguably the crux of “Six Sigma” because it’s the tool for calculating your sigma level. </a:t>
            </a:r>
            <a:r>
              <a:rPr lang="en-GB" dirty="0" smtClean="0"/>
              <a:t>It </a:t>
            </a:r>
            <a:r>
              <a:rPr lang="en-GB" dirty="0"/>
              <a:t>reveals just how good or bad a process is relative to specification limit(s). And in the Measure phase, it’s important to use this tool to establish a baseline before making any improvements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6920" t="38936" r="44701" b="35796"/>
          <a:stretch/>
        </p:blipFill>
        <p:spPr>
          <a:xfrm>
            <a:off x="8005156" y="3646423"/>
            <a:ext cx="4058087" cy="3138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7354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Measurement </a:t>
            </a:r>
            <a:r>
              <a:rPr lang="en-GB" dirty="0" smtClean="0"/>
              <a:t>tools SIPOC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505" y="2222287"/>
            <a:ext cx="11173781" cy="4436208"/>
          </a:xfrm>
        </p:spPr>
        <p:txBody>
          <a:bodyPr>
            <a:normAutofit/>
          </a:bodyPr>
          <a:lstStyle/>
          <a:p>
            <a:r>
              <a:rPr lang="en-GB" dirty="0"/>
              <a:t>1. Create an area that will allow the team to post additions to the SIPOC diagram. </a:t>
            </a:r>
            <a:r>
              <a:rPr lang="en-GB" dirty="0" smtClean="0"/>
              <a:t>Provide templates, </a:t>
            </a:r>
            <a:r>
              <a:rPr lang="en-GB" dirty="0"/>
              <a:t>flip charts with headings (S-I-P-O-C) written on each, or headings written on post-it </a:t>
            </a:r>
            <a:r>
              <a:rPr lang="en-GB" dirty="0" smtClean="0"/>
              <a:t>notes posted to a wall.</a:t>
            </a:r>
          </a:p>
          <a:p>
            <a:pPr fontAlgn="base"/>
            <a:r>
              <a:rPr lang="en-GB" dirty="0"/>
              <a:t>2. Begin with the process. Map it in four to five high level steps.</a:t>
            </a:r>
          </a:p>
          <a:p>
            <a:pPr fontAlgn="base"/>
            <a:r>
              <a:rPr lang="en-GB" dirty="0"/>
              <a:t>3. Identify the outputs of this process.</a:t>
            </a:r>
          </a:p>
          <a:p>
            <a:pPr fontAlgn="base"/>
            <a:r>
              <a:rPr lang="en-GB" dirty="0"/>
              <a:t>4. Identify the customers that will receive the outputs of this process.</a:t>
            </a:r>
          </a:p>
          <a:p>
            <a:pPr fontAlgn="base"/>
            <a:r>
              <a:rPr lang="en-GB" dirty="0"/>
              <a:t>5. Identify the inputs required for the process to function properly.</a:t>
            </a:r>
          </a:p>
          <a:p>
            <a:pPr fontAlgn="base"/>
            <a:r>
              <a:rPr lang="en-GB" dirty="0"/>
              <a:t>6. Identify the suppliers of the inputs that are required by the process.</a:t>
            </a:r>
          </a:p>
          <a:p>
            <a:pPr fontAlgn="base"/>
            <a:r>
              <a:rPr lang="en-GB" dirty="0"/>
              <a:t>7. </a:t>
            </a:r>
            <a:r>
              <a:rPr lang="en-GB" dirty="0" smtClean="0"/>
              <a:t>Identify the requirements </a:t>
            </a:r>
            <a:r>
              <a:rPr lang="en-GB" dirty="0"/>
              <a:t>of the customers. </a:t>
            </a:r>
            <a:endParaRPr lang="en-GB" dirty="0" smtClean="0"/>
          </a:p>
          <a:p>
            <a:pPr fontAlgn="base"/>
            <a:r>
              <a:rPr lang="en-GB" dirty="0" smtClean="0"/>
              <a:t>8</a:t>
            </a:r>
            <a:r>
              <a:rPr lang="en-GB" dirty="0"/>
              <a:t>. Discuss with project </a:t>
            </a:r>
            <a:r>
              <a:rPr lang="en-GB" dirty="0" smtClean="0"/>
              <a:t>sponsor and other </a:t>
            </a:r>
            <a:r>
              <a:rPr lang="en-GB" dirty="0"/>
              <a:t>involved stakeholders for verification.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2037" t="31810" r="42639" b="29835"/>
          <a:stretch/>
        </p:blipFill>
        <p:spPr>
          <a:xfrm>
            <a:off x="8304414" y="3276369"/>
            <a:ext cx="3811796" cy="2328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477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Measurement tools Process Mapping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0134" y="2338878"/>
            <a:ext cx="4507512" cy="3636963"/>
          </a:xfrm>
        </p:spPr>
      </p:pic>
      <p:sp>
        <p:nvSpPr>
          <p:cNvPr id="5" name="TextBox 4"/>
          <p:cNvSpPr txBox="1"/>
          <p:nvPr/>
        </p:nvSpPr>
        <p:spPr>
          <a:xfrm>
            <a:off x="1122218" y="3158837"/>
            <a:ext cx="41646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Process Mapping can allow us to break down the process research into specific areas that are causing issues. </a:t>
            </a:r>
          </a:p>
          <a:p>
            <a:endParaRPr lang="en-GB" dirty="0"/>
          </a:p>
          <a:p>
            <a:r>
              <a:rPr lang="en-GB" dirty="0" smtClean="0"/>
              <a:t>These are called bottlenecks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19660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Measurement tools </a:t>
            </a:r>
            <a:r>
              <a:rPr lang="en-GB" dirty="0" err="1" smtClean="0"/>
              <a:t>Spaghooter</a:t>
            </a:r>
            <a:r>
              <a:rPr lang="en-GB" smtClean="0"/>
              <a:t> Diagram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6438299" cy="3636511"/>
          </a:xfrm>
        </p:spPr>
        <p:txBody>
          <a:bodyPr/>
          <a:lstStyle/>
          <a:p>
            <a:r>
              <a:rPr lang="en-GB" dirty="0" smtClean="0"/>
              <a:t>Example of spaghetti diagram </a:t>
            </a:r>
          </a:p>
          <a:p>
            <a:r>
              <a:rPr lang="en-GB" dirty="0" smtClean="0"/>
              <a:t>Eliminate the amount of times going back and fourth passed a area.</a:t>
            </a:r>
          </a:p>
          <a:p>
            <a:r>
              <a:rPr lang="en-GB" dirty="0"/>
              <a:t>Create a separate diagram showing the ideal state of flow for each that eliminates as much </a:t>
            </a:r>
            <a:r>
              <a:rPr lang="en-GB" dirty="0" smtClean="0"/>
              <a:t>non value added</a:t>
            </a:r>
            <a:r>
              <a:rPr lang="en-GB" dirty="0"/>
              <a:t> tasks as possible. The team should target the ideal state and the Project Manager and Champion should remove obstacles that may prevent this objective.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4994" y="2368904"/>
            <a:ext cx="4314825" cy="334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2052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98D1675B-7325-48AD-994B-0DEF3379A98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52</TotalTime>
  <Words>457</Words>
  <Application>Microsoft Office PowerPoint</Application>
  <PresentationFormat>Widescreen</PresentationFormat>
  <Paragraphs>38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2</vt:lpstr>
      <vt:lpstr>Quotable</vt:lpstr>
      <vt:lpstr>DMAIC</vt:lpstr>
      <vt:lpstr>What is DMAIC?</vt:lpstr>
      <vt:lpstr>Measure Phase</vt:lpstr>
      <vt:lpstr>Measure phase</vt:lpstr>
      <vt:lpstr>Measurement tools Capability Analysis</vt:lpstr>
      <vt:lpstr>Measurement tools SIPOC</vt:lpstr>
      <vt:lpstr>Measurement tools Process Mapping</vt:lpstr>
      <vt:lpstr>Measurement tools Spaghooter Diagram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DMAIC</dc:title>
  <dc:creator>Lloyd Birkin</dc:creator>
  <cp:lastModifiedBy>Lloyd Birkin</cp:lastModifiedBy>
  <cp:revision>6</cp:revision>
  <dcterms:created xsi:type="dcterms:W3CDTF">2019-05-01T14:03:43Z</dcterms:created>
  <dcterms:modified xsi:type="dcterms:W3CDTF">2019-05-01T14:56:11Z</dcterms:modified>
</cp:coreProperties>
</file>