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2"/>
  </p:notesMasterIdLst>
  <p:handoutMasterIdLst>
    <p:handoutMasterId r:id="rId43"/>
  </p:handoutMasterIdLst>
  <p:sldIdLst>
    <p:sldId id="363" r:id="rId3"/>
    <p:sldId id="258" r:id="rId4"/>
    <p:sldId id="259" r:id="rId5"/>
    <p:sldId id="260" r:id="rId6"/>
    <p:sldId id="261" r:id="rId7"/>
    <p:sldId id="262" r:id="rId8"/>
    <p:sldId id="264" r:id="rId9"/>
    <p:sldId id="265" r:id="rId10"/>
    <p:sldId id="266" r:id="rId11"/>
    <p:sldId id="299" r:id="rId12"/>
    <p:sldId id="300" r:id="rId13"/>
    <p:sldId id="276" r:id="rId14"/>
    <p:sldId id="298" r:id="rId15"/>
    <p:sldId id="268" r:id="rId16"/>
    <p:sldId id="278" r:id="rId17"/>
    <p:sldId id="269" r:id="rId18"/>
    <p:sldId id="280" r:id="rId19"/>
    <p:sldId id="302" r:id="rId20"/>
    <p:sldId id="281" r:id="rId21"/>
    <p:sldId id="282" r:id="rId22"/>
    <p:sldId id="295" r:id="rId23"/>
    <p:sldId id="296" r:id="rId24"/>
    <p:sldId id="297" r:id="rId25"/>
    <p:sldId id="270" r:id="rId26"/>
    <p:sldId id="286" r:id="rId27"/>
    <p:sldId id="294" r:id="rId28"/>
    <p:sldId id="293" r:id="rId29"/>
    <p:sldId id="284" r:id="rId30"/>
    <p:sldId id="271" r:id="rId31"/>
    <p:sldId id="272" r:id="rId32"/>
    <p:sldId id="273" r:id="rId33"/>
    <p:sldId id="274" r:id="rId34"/>
    <p:sldId id="275" r:id="rId35"/>
    <p:sldId id="288" r:id="rId36"/>
    <p:sldId id="289" r:id="rId37"/>
    <p:sldId id="290" r:id="rId38"/>
    <p:sldId id="291" r:id="rId39"/>
    <p:sldId id="292" r:id="rId40"/>
    <p:sldId id="301"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0201" autoAdjust="0"/>
  </p:normalViewPr>
  <p:slideViewPr>
    <p:cSldViewPr>
      <p:cViewPr varScale="1">
        <p:scale>
          <a:sx n="91" d="100"/>
          <a:sy n="91" d="100"/>
        </p:scale>
        <p:origin x="228" y="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113D72A-0C22-B2F4-7D8A-F6DE89C425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8C31DB-BF64-4C3F-CB88-D1D0A5749E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EX ANTE:based on forecasts rather than actual results.</a:t>
            </a:r>
          </a:p>
        </p:txBody>
      </p:sp>
      <p:sp>
        <p:nvSpPr>
          <p:cNvPr id="43012" name="Slide Number Placeholder 3">
            <a:extLst>
              <a:ext uri="{FF2B5EF4-FFF2-40B4-BE49-F238E27FC236}">
                <a16:creationId xmlns:a16="http://schemas.microsoft.com/office/drawing/2014/main" id="{89E952F0-9453-1512-E2D0-C90B87DC7D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86E7847-ED7F-4AC1-94E2-3E752168FBA4}" type="slidenum">
              <a:rPr lang="en-US" altLang="en-US"/>
              <a:pPr eaLnBrk="1" hangingPunct="1"/>
              <a:t>5</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AEB136E-AABB-A065-2223-ABBBA335BE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91955EF-DABC-5859-6916-C1A7DE3C5BE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Simultaneously buying and selling securities, bonds etc</a:t>
            </a:r>
          </a:p>
        </p:txBody>
      </p:sp>
      <p:sp>
        <p:nvSpPr>
          <p:cNvPr id="44036" name="Slide Number Placeholder 3">
            <a:extLst>
              <a:ext uri="{FF2B5EF4-FFF2-40B4-BE49-F238E27FC236}">
                <a16:creationId xmlns:a16="http://schemas.microsoft.com/office/drawing/2014/main" id="{360678D9-CC38-518C-BCEB-FBF1F8275E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84377-1298-4FB3-B4B1-88997D41B712}" type="slidenum">
              <a:rPr lang="en-US" altLang="en-US"/>
              <a:pPr eaLnBrk="1" hangingPunct="1"/>
              <a:t>6</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5B1BA298-0C9E-1C3B-5EE4-F16F550FC6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D5E8546C-917F-9A3E-F373-1B58D059BB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 consequence of an industrial or commercial activity which affects other parties without this being reflected in market prices, such as the pollination of surrounding crops by bees kept for honey.</a:t>
            </a:r>
          </a:p>
        </p:txBody>
      </p:sp>
      <p:sp>
        <p:nvSpPr>
          <p:cNvPr id="45060" name="Slide Number Placeholder 3">
            <a:extLst>
              <a:ext uri="{FF2B5EF4-FFF2-40B4-BE49-F238E27FC236}">
                <a16:creationId xmlns:a16="http://schemas.microsoft.com/office/drawing/2014/main" id="{A6701ACD-BA65-10D7-0626-C257186B24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44C42E4-8DCA-471F-A2C1-8CA157D4560B}" type="slidenum">
              <a:rPr lang="en-US" altLang="en-US"/>
              <a:pPr eaLnBrk="1" hangingPunct="1"/>
              <a:t>12</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B72DB96B-AD23-CDAD-4656-522CFD4029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8E06EF6-C174-AAE7-4BB5-318A70ACC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Protracted: lasting for a long time or longer than expected or usual.</a:t>
            </a:r>
          </a:p>
          <a:p>
            <a:endParaRPr lang="en-US" altLang="en-US"/>
          </a:p>
        </p:txBody>
      </p:sp>
      <p:sp>
        <p:nvSpPr>
          <p:cNvPr id="46084" name="Slide Number Placeholder 3">
            <a:extLst>
              <a:ext uri="{FF2B5EF4-FFF2-40B4-BE49-F238E27FC236}">
                <a16:creationId xmlns:a16="http://schemas.microsoft.com/office/drawing/2014/main" id="{DCBFDB26-255B-3D6F-6DFA-9EAF23BE41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1DACE0B-9EB6-4590-BADE-2CAC3368E484}" type="slidenum">
              <a:rPr lang="en-US" altLang="en-US"/>
              <a:pPr eaLnBrk="1" hangingPunct="1"/>
              <a:t>13</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11/02/2025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11/02/2025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11/02/2025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397025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 </a:t>
            </a:r>
            <a:r>
              <a:rPr lang="en-GB" altLang="en-US" sz="4000" dirty="0">
                <a:solidFill>
                  <a:srgbClr val="FFFF00"/>
                </a:solidFill>
              </a:rPr>
              <a:t>Theories of Foreign Direct Investment (FDI)</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1844824"/>
            <a:ext cx="10945216"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DEFBE85-5BDA-BF13-ACA6-23BD2A093259}"/>
              </a:ext>
            </a:extLst>
          </p:cNvPr>
          <p:cNvSpPr>
            <a:spLocks noGrp="1"/>
          </p:cNvSpPr>
          <p:nvPr>
            <p:ph type="title"/>
          </p:nvPr>
        </p:nvSpPr>
        <p:spPr/>
        <p:txBody>
          <a:bodyPr/>
          <a:lstStyle/>
          <a:p>
            <a:pPr eaLnBrk="1" hangingPunct="1"/>
            <a:r>
              <a:rPr lang="en-US" altLang="en-US"/>
              <a:t>Why theories of FDI</a:t>
            </a:r>
          </a:p>
        </p:txBody>
      </p:sp>
      <p:sp>
        <p:nvSpPr>
          <p:cNvPr id="3" name="Content Placeholder 2">
            <a:extLst>
              <a:ext uri="{FF2B5EF4-FFF2-40B4-BE49-F238E27FC236}">
                <a16:creationId xmlns:a16="http://schemas.microsoft.com/office/drawing/2014/main" id="{B2DC9BAB-0E0B-BFCF-D1BF-E25B08B36D5E}"/>
              </a:ext>
            </a:extLst>
          </p:cNvPr>
          <p:cNvSpPr>
            <a:spLocks noGrp="1"/>
          </p:cNvSpPr>
          <p:nvPr>
            <p:ph idx="1"/>
          </p:nvPr>
        </p:nvSpPr>
        <p:spPr/>
        <p:txBody>
          <a:bodyPr rtlCol="0">
            <a:normAutofit fontScale="92500" lnSpcReduction="10000"/>
          </a:bodyPr>
          <a:lstStyle/>
          <a:p>
            <a:pPr algn="just" eaLnBrk="1" fontAlgn="auto" hangingPunct="1">
              <a:spcAft>
                <a:spcPts val="0"/>
              </a:spcAft>
              <a:defRPr/>
            </a:pPr>
            <a:r>
              <a:rPr lang="en-US" dirty="0"/>
              <a:t>The importance of and growing interest in the </a:t>
            </a:r>
            <a:r>
              <a:rPr lang="en-US" i="1" u="sng" dirty="0"/>
              <a:t>causes and consequences of FDI </a:t>
            </a:r>
            <a:r>
              <a:rPr lang="en-US" dirty="0"/>
              <a:t>has led to the development of a number of theories that try to explain ;</a:t>
            </a:r>
          </a:p>
          <a:p>
            <a:pPr marL="971550" lvl="1" indent="-514350" algn="just" eaLnBrk="1" fontAlgn="auto" hangingPunct="1">
              <a:spcAft>
                <a:spcPts val="0"/>
              </a:spcAft>
              <a:buFont typeface="+mj-lt"/>
              <a:buAutoNum type="arabicPeriod"/>
              <a:defRPr/>
            </a:pPr>
            <a:r>
              <a:rPr lang="en-US" dirty="0"/>
              <a:t>Why MNCs indulge in FDI,</a:t>
            </a:r>
          </a:p>
          <a:p>
            <a:pPr marL="971550" lvl="1" indent="-514350" algn="just" eaLnBrk="1" fontAlgn="auto" hangingPunct="1">
              <a:spcAft>
                <a:spcPts val="0"/>
              </a:spcAft>
              <a:buFont typeface="+mj-lt"/>
              <a:buAutoNum type="arabicPeriod"/>
              <a:defRPr/>
            </a:pPr>
            <a:r>
              <a:rPr lang="en-US" dirty="0"/>
              <a:t>Why they choose one country in preference  to  another  to  locate  their  foreign  business  activity,  and</a:t>
            </a:r>
          </a:p>
          <a:p>
            <a:pPr marL="971550" lvl="1" indent="-514350" algn="just" eaLnBrk="1" fontAlgn="auto" hangingPunct="1">
              <a:spcAft>
                <a:spcPts val="0"/>
              </a:spcAft>
              <a:buFont typeface="+mj-lt"/>
              <a:buAutoNum type="arabicPeriod"/>
              <a:defRPr/>
            </a:pPr>
            <a:r>
              <a:rPr lang="en-US" dirty="0"/>
              <a:t>Why they choose a particular entry mode. </a:t>
            </a:r>
          </a:p>
          <a:p>
            <a:pPr marL="971550" lvl="1" indent="-514350" algn="just" eaLnBrk="1" fontAlgn="auto" hangingPunct="1">
              <a:spcAft>
                <a:spcPts val="0"/>
              </a:spcAft>
              <a:buFont typeface="+mj-lt"/>
              <a:buAutoNum type="arabicPeriod"/>
              <a:defRPr/>
            </a:pPr>
            <a:r>
              <a:rPr lang="en-US" dirty="0"/>
              <a:t>Why some countries are more successful to attract more FDI than other countries.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53047-6094-DBDC-75AF-A37EC89CD47B}"/>
              </a:ext>
            </a:extLst>
          </p:cNvPr>
          <p:cNvSpPr>
            <a:spLocks noGrp="1"/>
          </p:cNvSpPr>
          <p:nvPr>
            <p:ph type="title"/>
          </p:nvPr>
        </p:nvSpPr>
        <p:spPr/>
        <p:txBody>
          <a:bodyPr rtlCol="0">
            <a:normAutofit fontScale="90000"/>
          </a:bodyPr>
          <a:lstStyle/>
          <a:p>
            <a:pPr eaLnBrk="1" fontAlgn="auto" hangingPunct="1">
              <a:spcAft>
                <a:spcPts val="0"/>
              </a:spcAft>
              <a:defRPr/>
            </a:pPr>
            <a:br>
              <a:rPr lang="en-US" dirty="0"/>
            </a:br>
            <a:r>
              <a:rPr lang="en-US" i="1" u="sng" dirty="0"/>
              <a:t>Theories of FDI </a:t>
            </a:r>
            <a:r>
              <a:rPr lang="en-US" dirty="0"/>
              <a:t>may be classified as:</a:t>
            </a:r>
            <a:br>
              <a:rPr lang="en-US" dirty="0"/>
            </a:br>
            <a:endParaRPr lang="en-US" dirty="0"/>
          </a:p>
        </p:txBody>
      </p:sp>
      <p:sp>
        <p:nvSpPr>
          <p:cNvPr id="4099" name="Content Placeholder 2">
            <a:extLst>
              <a:ext uri="{FF2B5EF4-FFF2-40B4-BE49-F238E27FC236}">
                <a16:creationId xmlns:a16="http://schemas.microsoft.com/office/drawing/2014/main" id="{2A9D27DE-A0EA-F81B-0086-63354C1E923F}"/>
              </a:ext>
            </a:extLst>
          </p:cNvPr>
          <p:cNvSpPr>
            <a:spLocks noGrp="1"/>
          </p:cNvSpPr>
          <p:nvPr>
            <p:ph idx="1"/>
          </p:nvPr>
        </p:nvSpPr>
        <p:spPr/>
        <p:txBody>
          <a:bodyPr/>
          <a:lstStyle/>
          <a:p>
            <a:pPr marL="571500" indent="-571500" eaLnBrk="1" hangingPunct="1">
              <a:buNone/>
            </a:pPr>
            <a:r>
              <a:rPr lang="en-US" altLang="en-US"/>
              <a:t>A. Theories assuming perfect markets; </a:t>
            </a:r>
          </a:p>
          <a:p>
            <a:pPr marL="971550" lvl="1" indent="-571500" algn="just" eaLnBrk="1" hangingPunct="1"/>
            <a:r>
              <a:rPr lang="en-US" altLang="en-US"/>
              <a:t>A market in which buyers and sellers have complete information about a particular product and it is easy to compare prices of products because they are the same as each other etc.</a:t>
            </a:r>
          </a:p>
          <a:p>
            <a:pPr marL="571500" indent="-571500" eaLnBrk="1" hangingPunct="1">
              <a:buNone/>
            </a:pPr>
            <a:r>
              <a:rPr lang="en-US" altLang="en-US"/>
              <a:t>B. Theories assuming imperfect markets;</a:t>
            </a:r>
          </a:p>
          <a:p>
            <a:pPr marL="571500" indent="-571500" eaLnBrk="1" hangingPunct="1">
              <a:buNone/>
            </a:pPr>
            <a:r>
              <a:rPr lang="en-US" altLang="en-US"/>
              <a:t>C. Theories based on other Factors.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1345-0718-5573-5ACF-13B88779F97F}"/>
              </a:ext>
            </a:extLst>
          </p:cNvPr>
          <p:cNvSpPr>
            <a:spLocks noGrp="1"/>
          </p:cNvSpPr>
          <p:nvPr>
            <p:ph type="title"/>
          </p:nvPr>
        </p:nvSpPr>
        <p:spPr>
          <a:xfrm>
            <a:off x="1676400" y="274638"/>
            <a:ext cx="8534400" cy="1143000"/>
          </a:xfrm>
        </p:spPr>
        <p:txBody>
          <a:bodyPr rtlCol="0">
            <a:normAutofit fontScale="90000"/>
          </a:bodyPr>
          <a:lstStyle/>
          <a:p>
            <a:pPr eaLnBrk="1" fontAlgn="auto" hangingPunct="1">
              <a:spcAft>
                <a:spcPts val="0"/>
              </a:spcAft>
              <a:defRPr/>
            </a:pPr>
            <a:br>
              <a:rPr lang="en-US" dirty="0"/>
            </a:br>
            <a:r>
              <a:rPr lang="en-US" dirty="0"/>
              <a:t>A. </a:t>
            </a:r>
            <a:r>
              <a:rPr lang="en-US" sz="4000" b="1" dirty="0"/>
              <a:t>THEORIES ASSUMING PERFECT MARKETS</a:t>
            </a:r>
            <a:br>
              <a:rPr lang="en-US" dirty="0"/>
            </a:br>
            <a:endParaRPr lang="en-US" dirty="0"/>
          </a:p>
        </p:txBody>
      </p:sp>
      <p:sp>
        <p:nvSpPr>
          <p:cNvPr id="3" name="Content Placeholder 2">
            <a:extLst>
              <a:ext uri="{FF2B5EF4-FFF2-40B4-BE49-F238E27FC236}">
                <a16:creationId xmlns:a16="http://schemas.microsoft.com/office/drawing/2014/main" id="{4EFA96DD-CDFF-C040-3546-222A326C4AEC}"/>
              </a:ext>
            </a:extLst>
          </p:cNvPr>
          <p:cNvSpPr>
            <a:spLocks noGrp="1"/>
          </p:cNvSpPr>
          <p:nvPr>
            <p:ph idx="1"/>
          </p:nvPr>
        </p:nvSpPr>
        <p:spPr/>
        <p:txBody>
          <a:bodyPr rtlCol="0">
            <a:normAutofit/>
          </a:bodyPr>
          <a:lstStyle/>
          <a:p>
            <a:pPr eaLnBrk="1" fontAlgn="auto" hangingPunct="1">
              <a:spcAft>
                <a:spcPts val="0"/>
              </a:spcAft>
              <a:buNone/>
              <a:defRPr/>
            </a:pPr>
            <a:r>
              <a:rPr lang="en-US" dirty="0"/>
              <a:t>Three hypotheses fall under this heading: </a:t>
            </a:r>
          </a:p>
          <a:p>
            <a:pPr marL="514350" indent="-514350" eaLnBrk="1" fontAlgn="auto" hangingPunct="1">
              <a:spcAft>
                <a:spcPts val="0"/>
              </a:spcAft>
              <a:buFont typeface="+mj-lt"/>
              <a:buAutoNum type="arabicPeriod"/>
              <a:defRPr/>
            </a:pPr>
            <a:r>
              <a:rPr lang="en-US" dirty="0"/>
              <a:t>The differential rates of return hypothesis,</a:t>
            </a:r>
          </a:p>
          <a:p>
            <a:pPr marL="514350" indent="-514350" eaLnBrk="1" fontAlgn="auto" hangingPunct="1">
              <a:spcAft>
                <a:spcPts val="0"/>
              </a:spcAft>
              <a:buFont typeface="+mj-lt"/>
              <a:buAutoNum type="arabicPeriod"/>
              <a:defRPr/>
            </a:pPr>
            <a:r>
              <a:rPr lang="en-US" dirty="0"/>
              <a:t>The diversification hypothesis, and </a:t>
            </a:r>
          </a:p>
          <a:p>
            <a:pPr marL="514350" indent="-514350" eaLnBrk="1" fontAlgn="auto" hangingPunct="1">
              <a:spcAft>
                <a:spcPts val="0"/>
              </a:spcAft>
              <a:buFont typeface="+mj-lt"/>
              <a:buAutoNum type="arabicPeriod"/>
              <a:defRPr/>
            </a:pPr>
            <a:r>
              <a:rPr lang="en-US" dirty="0"/>
              <a:t>The output and market size hypothesis.</a:t>
            </a:r>
          </a:p>
          <a:p>
            <a:pPr eaLnBrk="1" fontAlgn="auto" hangingPunct="1">
              <a:spcAft>
                <a:spcPts val="0"/>
              </a:spcAft>
              <a:buNone/>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99F3-B9FE-62D8-F336-ACDBDBECC070}"/>
              </a:ext>
            </a:extLst>
          </p:cNvPr>
          <p:cNvSpPr>
            <a:spLocks noGrp="1"/>
          </p:cNvSpPr>
          <p:nvPr>
            <p:ph type="title"/>
          </p:nvPr>
        </p:nvSpPr>
        <p:spPr>
          <a:xfrm>
            <a:off x="1752600" y="274638"/>
            <a:ext cx="8458200" cy="563562"/>
          </a:xfrm>
        </p:spPr>
        <p:txBody>
          <a:bodyPr rtlCol="0">
            <a:normAutofit fontScale="90000"/>
          </a:bodyPr>
          <a:lstStyle/>
          <a:p>
            <a:pPr eaLnBrk="1" fontAlgn="auto" hangingPunct="1">
              <a:spcAft>
                <a:spcPts val="0"/>
              </a:spcAft>
              <a:defRPr/>
            </a:pPr>
            <a:r>
              <a:rPr lang="en-US" dirty="0"/>
              <a:t>1. Differential rates of return hypothesis</a:t>
            </a:r>
          </a:p>
        </p:txBody>
      </p:sp>
      <p:sp>
        <p:nvSpPr>
          <p:cNvPr id="3" name="Content Placeholder 2">
            <a:extLst>
              <a:ext uri="{FF2B5EF4-FFF2-40B4-BE49-F238E27FC236}">
                <a16:creationId xmlns:a16="http://schemas.microsoft.com/office/drawing/2014/main" id="{F259BDF3-A7D8-4F60-DD0D-1B6FAB026B6E}"/>
              </a:ext>
            </a:extLst>
          </p:cNvPr>
          <p:cNvSpPr>
            <a:spLocks noGrp="1"/>
          </p:cNvSpPr>
          <p:nvPr>
            <p:ph idx="1"/>
          </p:nvPr>
        </p:nvSpPr>
        <p:spPr>
          <a:xfrm>
            <a:off x="1981200" y="1143000"/>
            <a:ext cx="8229600" cy="5410200"/>
          </a:xfrm>
        </p:spPr>
        <p:txBody>
          <a:bodyPr rtlCol="0">
            <a:normAutofit fontScale="47500" lnSpcReduction="20000"/>
          </a:bodyPr>
          <a:lstStyle/>
          <a:p>
            <a:pPr algn="just" eaLnBrk="1" fontAlgn="auto" hangingPunct="1">
              <a:spcAft>
                <a:spcPts val="0"/>
              </a:spcAft>
              <a:defRPr/>
            </a:pPr>
            <a:r>
              <a:rPr lang="en-US" sz="4400" dirty="0"/>
              <a:t>Capital flows from countries with low rates of return to countries with high rates of return move in a process that leads eventually to the equality of </a:t>
            </a:r>
            <a:r>
              <a:rPr lang="en-US" sz="4400" i="1" dirty="0"/>
              <a:t>ex ante </a:t>
            </a:r>
            <a:r>
              <a:rPr lang="en-US" sz="4400" dirty="0"/>
              <a:t>real rates of return.</a:t>
            </a:r>
          </a:p>
          <a:p>
            <a:pPr algn="just" eaLnBrk="1" fontAlgn="auto" hangingPunct="1">
              <a:spcAft>
                <a:spcPts val="0"/>
              </a:spcAft>
              <a:defRPr/>
            </a:pPr>
            <a:r>
              <a:rPr lang="en-US" sz="4400" dirty="0"/>
              <a:t>The rationale for this hypothesis is that firms considering FDI behave in such a way as to equate the marginal return on and the marginal cost of capital</a:t>
            </a:r>
          </a:p>
          <a:p>
            <a:pPr algn="just" eaLnBrk="1" fontAlgn="auto" hangingPunct="1">
              <a:spcAft>
                <a:spcPts val="0"/>
              </a:spcAft>
              <a:defRPr/>
            </a:pPr>
            <a:r>
              <a:rPr lang="en-US" sz="4400" dirty="0"/>
              <a:t>The hypothesis is </a:t>
            </a:r>
            <a:r>
              <a:rPr lang="en-US" sz="4400" i="1" dirty="0"/>
              <a:t>risk neutrality</a:t>
            </a:r>
            <a:r>
              <a:rPr lang="en-US" sz="4400" dirty="0"/>
              <a:t>, making the rate of return the only variable upon which the investment decision depends. </a:t>
            </a:r>
          </a:p>
          <a:p>
            <a:pPr algn="just" eaLnBrk="1" fontAlgn="auto" hangingPunct="1">
              <a:spcAft>
                <a:spcPts val="0"/>
              </a:spcAft>
              <a:defRPr/>
            </a:pPr>
            <a:r>
              <a:rPr lang="en-US" sz="4400" dirty="0"/>
              <a:t>Risk neutrality in this case implies that the investor considers domestic and foreign direct investments to be perfect substitutes, or in general that direct investment in any country, including the home country, is a perfect substitute for direct investment in any other country.</a:t>
            </a:r>
          </a:p>
          <a:p>
            <a:pPr algn="just" eaLnBrk="1" fontAlgn="auto" hangingPunct="1">
              <a:spcAft>
                <a:spcPts val="0"/>
              </a:spcAft>
              <a:defRPr/>
            </a:pPr>
            <a:r>
              <a:rPr lang="en-US" sz="4400" i="1" dirty="0"/>
              <a:t>A rate of return differential implies capital flows in one direction only, from the low-rate country to the high-rate country, and not vice versa.</a:t>
            </a:r>
            <a:r>
              <a:rPr lang="en-US" sz="4400" dirty="0"/>
              <a:t> .</a:t>
            </a:r>
          </a:p>
          <a:p>
            <a:pPr eaLnBrk="1" hangingPunct="1">
              <a:buFont typeface="Arial" charset="0"/>
              <a:buChar char="•"/>
              <a:defRPr/>
            </a:pPr>
            <a:r>
              <a:rPr lang="en-US" sz="4400" dirty="0"/>
              <a:t>the differential rates of return hypothesis does not explain why a firm indulges in FDI rather than portfolio investment. </a:t>
            </a:r>
          </a:p>
          <a:p>
            <a:pPr eaLnBrk="1" hangingPunct="1">
              <a:buFont typeface="Arial" charset="0"/>
              <a:buChar char="•"/>
              <a:defRPr/>
            </a:pPr>
            <a:endParaRPr lang="en-US" sz="4400" dirty="0"/>
          </a:p>
          <a:p>
            <a:pPr algn="just" eaLnBrk="1" fontAlgn="auto" hangingPunct="1">
              <a:spcAft>
                <a:spcPts val="0"/>
              </a:spcAft>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BAEFD3F-3588-3CAD-32FC-BBB7D9D7CC99}"/>
              </a:ext>
            </a:extLst>
          </p:cNvPr>
          <p:cNvSpPr>
            <a:spLocks noGrp="1"/>
          </p:cNvSpPr>
          <p:nvPr>
            <p:ph type="title"/>
          </p:nvPr>
        </p:nvSpPr>
        <p:spPr>
          <a:xfrm>
            <a:off x="1752600" y="274638"/>
            <a:ext cx="8534400" cy="944562"/>
          </a:xfrm>
        </p:spPr>
        <p:txBody>
          <a:bodyPr/>
          <a:lstStyle/>
          <a:p>
            <a:pPr eaLnBrk="1" hangingPunct="1"/>
            <a:br>
              <a:rPr lang="en-US" altLang="en-US"/>
            </a:br>
            <a:r>
              <a:rPr lang="en-US" altLang="en-US"/>
              <a:t>2. </a:t>
            </a:r>
            <a:r>
              <a:rPr lang="en-US" altLang="en-US" sz="3600" b="1"/>
              <a:t>Diversification Hypothesis</a:t>
            </a:r>
            <a:br>
              <a:rPr lang="en-US" altLang="en-US"/>
            </a:br>
            <a:endParaRPr lang="en-US" altLang="en-US"/>
          </a:p>
        </p:txBody>
      </p:sp>
      <p:sp>
        <p:nvSpPr>
          <p:cNvPr id="7171" name="Content Placeholder 2">
            <a:extLst>
              <a:ext uri="{FF2B5EF4-FFF2-40B4-BE49-F238E27FC236}">
                <a16:creationId xmlns:a16="http://schemas.microsoft.com/office/drawing/2014/main" id="{DB0CE2F6-A110-FBF5-F3B1-A24FCA40FD42}"/>
              </a:ext>
            </a:extLst>
          </p:cNvPr>
          <p:cNvSpPr>
            <a:spLocks noGrp="1"/>
          </p:cNvSpPr>
          <p:nvPr>
            <p:ph idx="1"/>
          </p:nvPr>
        </p:nvSpPr>
        <p:spPr>
          <a:xfrm>
            <a:off x="1828800" y="1219200"/>
            <a:ext cx="8534400" cy="5105400"/>
          </a:xfrm>
        </p:spPr>
        <p:txBody>
          <a:bodyPr/>
          <a:lstStyle/>
          <a:p>
            <a:pPr algn="just" eaLnBrk="1" hangingPunct="1"/>
            <a:r>
              <a:rPr lang="en-US" altLang="en-US" sz="2800"/>
              <a:t>Risk  is consider as another variable upon which the FDI decision is made. </a:t>
            </a:r>
          </a:p>
          <a:p>
            <a:pPr algn="just" eaLnBrk="1" hangingPunct="1"/>
            <a:r>
              <a:rPr lang="en-US" altLang="en-US" sz="2800"/>
              <a:t>The choice among various projects is by expected rate of return as well as risk.</a:t>
            </a:r>
          </a:p>
          <a:p>
            <a:pPr algn="just" eaLnBrk="1" hangingPunct="1"/>
            <a:r>
              <a:rPr lang="en-US" altLang="en-US" sz="2800"/>
              <a:t>Risk reduction will be done via diversification that is relevant to portfolio.</a:t>
            </a:r>
          </a:p>
          <a:p>
            <a:pPr algn="just" eaLnBrk="1" hangingPunct="1"/>
            <a:r>
              <a:rPr lang="en-US" altLang="en-US" sz="2800"/>
              <a:t>Capital mobility will be constrained by the desire to minimize or reduce risk, which is achieved by diversification.</a:t>
            </a:r>
          </a:p>
          <a:p>
            <a:pPr algn="just" eaLnBrk="1" hangingPunct="1"/>
            <a:r>
              <a:rPr lang="en-US" altLang="en-US" sz="2800"/>
              <a:t>Why MNCs are the greatest contributors to FDI, and why they prefer FDI to portfolio investment?</a:t>
            </a:r>
          </a:p>
          <a:p>
            <a:pPr lvl="1" algn="just" eaLnBrk="1" hangingPunct="1"/>
            <a:r>
              <a:rPr lang="en-US" altLang="en-US" sz="2400"/>
              <a:t>Financial market imperfections &amp;  less degree of control</a:t>
            </a:r>
          </a:p>
          <a:p>
            <a:pPr algn="just" eaLnBrk="1" hangingPunct="1">
              <a:buFont typeface="Arial" panose="020B0604020202020204" pitchFamily="34" charset="0"/>
              <a:buNone/>
            </a:pPr>
            <a:endParaRPr lang="en-US" altLang="en-US" sz="280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7171">
                                            <p:txEl>
                                              <p:pRg st="5" end="5"/>
                                            </p:txEl>
                                          </p:spTgt>
                                        </p:tgtEl>
                                        <p:attrNameLst>
                                          <p:attrName>style.visibility</p:attrName>
                                        </p:attrNameLst>
                                      </p:cBhvr>
                                      <p:to>
                                        <p:strVal val="visible"/>
                                      </p:to>
                                    </p:set>
                                    <p:anim calcmode="lin" valueType="num">
                                      <p:cBhvr additive="base">
                                        <p:cTn id="37"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12C3FC8-6B42-8EDD-8009-EC45ABF94044}"/>
              </a:ext>
            </a:extLst>
          </p:cNvPr>
          <p:cNvSpPr>
            <a:spLocks noGrp="1"/>
          </p:cNvSpPr>
          <p:nvPr>
            <p:ph type="title"/>
          </p:nvPr>
        </p:nvSpPr>
        <p:spPr/>
        <p:txBody>
          <a:bodyPr/>
          <a:lstStyle/>
          <a:p>
            <a:br>
              <a:rPr lang="en-US" altLang="en-US"/>
            </a:br>
            <a:br>
              <a:rPr lang="en-US" altLang="en-US"/>
            </a:br>
            <a:r>
              <a:rPr lang="en-US" altLang="en-US"/>
              <a:t>3. The Market Size Hypothesis</a:t>
            </a:r>
            <a:br>
              <a:rPr lang="en-US" altLang="en-US"/>
            </a:br>
            <a:r>
              <a:rPr lang="en-US" altLang="en-US"/>
              <a:t> </a:t>
            </a:r>
            <a:br>
              <a:rPr lang="en-US" altLang="en-US"/>
            </a:br>
            <a:endParaRPr lang="en-US" altLang="en-US"/>
          </a:p>
        </p:txBody>
      </p:sp>
      <p:sp>
        <p:nvSpPr>
          <p:cNvPr id="9219" name="Content Placeholder 2">
            <a:extLst>
              <a:ext uri="{FF2B5EF4-FFF2-40B4-BE49-F238E27FC236}">
                <a16:creationId xmlns:a16="http://schemas.microsoft.com/office/drawing/2014/main" id="{456E0BC6-7B50-AF65-DA1C-9E59B9D6826F}"/>
              </a:ext>
            </a:extLst>
          </p:cNvPr>
          <p:cNvSpPr>
            <a:spLocks noGrp="1"/>
          </p:cNvSpPr>
          <p:nvPr>
            <p:ph idx="1"/>
          </p:nvPr>
        </p:nvSpPr>
        <p:spPr>
          <a:xfrm>
            <a:off x="1981200" y="1371600"/>
            <a:ext cx="8229600" cy="5257800"/>
          </a:xfrm>
        </p:spPr>
        <p:txBody>
          <a:bodyPr/>
          <a:lstStyle/>
          <a:p>
            <a:pPr algn="just"/>
            <a:r>
              <a:rPr lang="en-US" altLang="en-US" sz="2400"/>
              <a:t>The volume of FDI in a host country depends on its market size, which is measured by the sales of an MNC in that country, or by the country’s GDP (that is, the size of the economy).</a:t>
            </a:r>
          </a:p>
          <a:p>
            <a:pPr algn="just"/>
            <a:r>
              <a:rPr lang="en-US" altLang="en-US" sz="2400"/>
              <a:t>This is particularly so for the case of import-substituting FDI.</a:t>
            </a:r>
          </a:p>
          <a:p>
            <a:pPr algn="just"/>
            <a:r>
              <a:rPr lang="en-US" altLang="en-US" sz="2400"/>
              <a:t>As soon as the size of the market of a particular country has grown to a level warranting the </a:t>
            </a:r>
            <a:r>
              <a:rPr lang="en-US" altLang="en-US" sz="2400" i="1"/>
              <a:t>exploitation of economies of scale</a:t>
            </a:r>
            <a:r>
              <a:rPr lang="en-US" altLang="en-US" sz="2400"/>
              <a:t>, the country becomes a potential target for FDI inflows. </a:t>
            </a:r>
          </a:p>
          <a:p>
            <a:pPr algn="just"/>
            <a:r>
              <a:rPr lang="en-US" altLang="en-US" sz="2400"/>
              <a:t>Sufficiently large market allows for the specialization of the factors of production, and consequently the achievement of cost minimization.</a:t>
            </a:r>
          </a:p>
          <a:p>
            <a:pPr algn="just"/>
            <a:r>
              <a:rPr lang="en-US" altLang="en-US" sz="2400"/>
              <a:t>A number of survey studies have also dealt with market size as a determinant of FDI. </a:t>
            </a:r>
          </a:p>
          <a:p>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B298793-55FC-FA5C-30C2-EC442E2620B2}"/>
              </a:ext>
            </a:extLst>
          </p:cNvPr>
          <p:cNvSpPr>
            <a:spLocks noGrp="1"/>
          </p:cNvSpPr>
          <p:nvPr>
            <p:ph type="title"/>
          </p:nvPr>
        </p:nvSpPr>
        <p:spPr/>
        <p:txBody>
          <a:bodyPr/>
          <a:lstStyle/>
          <a:p>
            <a:br>
              <a:rPr lang="en-US" altLang="en-US" sz="3600"/>
            </a:br>
            <a:br>
              <a:rPr lang="en-US" altLang="en-US" sz="3600"/>
            </a:br>
            <a:br>
              <a:rPr lang="en-US" altLang="en-US" sz="3600"/>
            </a:br>
            <a:r>
              <a:rPr lang="en-US" altLang="en-US" sz="3600"/>
              <a:t>2</a:t>
            </a:r>
            <a:r>
              <a:rPr lang="en-US" altLang="en-US" sz="3200" b="1"/>
              <a:t>. THEORIES ASSUMING IMPERFECT MARKETS</a:t>
            </a:r>
            <a:br>
              <a:rPr lang="en-US" altLang="en-US"/>
            </a:br>
            <a:r>
              <a:rPr lang="en-US" altLang="en-US"/>
              <a:t> </a:t>
            </a:r>
            <a:br>
              <a:rPr lang="en-US" altLang="en-US"/>
            </a:br>
            <a:endParaRPr lang="en-US" altLang="en-US"/>
          </a:p>
        </p:txBody>
      </p:sp>
      <p:sp>
        <p:nvSpPr>
          <p:cNvPr id="9219" name="Content Placeholder 2">
            <a:extLst>
              <a:ext uri="{FF2B5EF4-FFF2-40B4-BE49-F238E27FC236}">
                <a16:creationId xmlns:a16="http://schemas.microsoft.com/office/drawing/2014/main" id="{8C0A3278-70F7-926B-E2A1-3706A890C4DF}"/>
              </a:ext>
            </a:extLst>
          </p:cNvPr>
          <p:cNvSpPr>
            <a:spLocks noGrp="1"/>
          </p:cNvSpPr>
          <p:nvPr>
            <p:ph idx="1"/>
          </p:nvPr>
        </p:nvSpPr>
        <p:spPr/>
        <p:txBody>
          <a:bodyPr/>
          <a:lstStyle/>
          <a:p>
            <a:pPr marL="514350" indent="-514350">
              <a:buFont typeface="Arial" panose="020B0604020202020204" pitchFamily="34" charset="0"/>
              <a:buAutoNum type="arabicPeriod"/>
            </a:pPr>
            <a:r>
              <a:rPr lang="en-US" altLang="en-US"/>
              <a:t>The Industrial Organization Hypothesis</a:t>
            </a:r>
          </a:p>
          <a:p>
            <a:pPr marL="514350" indent="-514350">
              <a:buFont typeface="Arial" panose="020B0604020202020204" pitchFamily="34" charset="0"/>
              <a:buAutoNum type="arabicPeriod"/>
            </a:pPr>
            <a:r>
              <a:rPr lang="en-US" altLang="en-US"/>
              <a:t>The Internalization Hypothesis </a:t>
            </a:r>
          </a:p>
          <a:p>
            <a:pPr marL="514350" indent="-514350">
              <a:buFont typeface="Arial" panose="020B0604020202020204" pitchFamily="34" charset="0"/>
              <a:buAutoNum type="arabicPeriod"/>
            </a:pPr>
            <a:r>
              <a:rPr lang="en-US" altLang="en-US"/>
              <a:t>Location Hypothesis</a:t>
            </a:r>
          </a:p>
          <a:p>
            <a:pPr marL="514350" indent="-514350">
              <a:buFont typeface="Arial" panose="020B0604020202020204" pitchFamily="34" charset="0"/>
              <a:buAutoNum type="arabicPeriod"/>
            </a:pPr>
            <a:r>
              <a:rPr lang="en-US" altLang="en-US"/>
              <a:t>The Eclectic Theory</a:t>
            </a:r>
          </a:p>
          <a:p>
            <a:pPr marL="514350" indent="-514350">
              <a:buFont typeface="Arial" panose="020B0604020202020204" pitchFamily="34" charset="0"/>
              <a:buAutoNum type="arabicPeriod"/>
            </a:pPr>
            <a:r>
              <a:rPr lang="en-US" altLang="en-US"/>
              <a:t>The Product Life Cycle Hypothesis </a:t>
            </a:r>
          </a:p>
          <a:p>
            <a:pPr marL="514350" indent="-514350">
              <a:buFont typeface="Arial" panose="020B0604020202020204" pitchFamily="34" charset="0"/>
              <a:buAutoNum type="arabicPeriod"/>
            </a:pPr>
            <a:r>
              <a:rPr lang="en-US" altLang="en-US"/>
              <a:t>The Oligopolistic Reactions Hypothesis </a:t>
            </a:r>
            <a:br>
              <a:rPr lang="en-US" altLang="en-US"/>
            </a:br>
            <a:br>
              <a:rPr lang="en-US" altLang="en-US"/>
            </a:br>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5CE0D86-27FA-8C46-E6EB-CFB3E9A0B213}"/>
              </a:ext>
            </a:extLst>
          </p:cNvPr>
          <p:cNvSpPr>
            <a:spLocks noGrp="1"/>
          </p:cNvSpPr>
          <p:nvPr>
            <p:ph type="title"/>
          </p:nvPr>
        </p:nvSpPr>
        <p:spPr>
          <a:xfrm>
            <a:off x="1981200" y="274638"/>
            <a:ext cx="8229600" cy="792162"/>
          </a:xfrm>
        </p:spPr>
        <p:txBody>
          <a:bodyPr/>
          <a:lstStyle/>
          <a:p>
            <a:br>
              <a:rPr lang="en-US" altLang="en-US" sz="3200"/>
            </a:br>
            <a:r>
              <a:rPr lang="en-US" altLang="en-US" sz="3200"/>
              <a:t>1. The Industrial Organization Hypothesis</a:t>
            </a:r>
            <a:br>
              <a:rPr lang="en-US" altLang="en-US"/>
            </a:br>
            <a:endParaRPr lang="en-US" altLang="en-US"/>
          </a:p>
        </p:txBody>
      </p:sp>
      <p:sp>
        <p:nvSpPr>
          <p:cNvPr id="3" name="Content Placeholder 2">
            <a:extLst>
              <a:ext uri="{FF2B5EF4-FFF2-40B4-BE49-F238E27FC236}">
                <a16:creationId xmlns:a16="http://schemas.microsoft.com/office/drawing/2014/main" id="{288DBFA4-6609-8D58-8EB0-10A9D9B868A1}"/>
              </a:ext>
            </a:extLst>
          </p:cNvPr>
          <p:cNvSpPr>
            <a:spLocks noGrp="1"/>
          </p:cNvSpPr>
          <p:nvPr>
            <p:ph idx="1"/>
          </p:nvPr>
        </p:nvSpPr>
        <p:spPr>
          <a:xfrm>
            <a:off x="1752600" y="838200"/>
            <a:ext cx="8686800" cy="5867400"/>
          </a:xfrm>
        </p:spPr>
        <p:txBody>
          <a:bodyPr/>
          <a:lstStyle/>
          <a:p>
            <a:pPr algn="just"/>
            <a:r>
              <a:rPr lang="en-US" altLang="en-US" sz="2800"/>
              <a:t>A firm establishes a subsidiary in host country it faces several disadvantages in competing with local firms. </a:t>
            </a:r>
          </a:p>
          <a:p>
            <a:pPr algn="just"/>
            <a:r>
              <a:rPr lang="en-US" altLang="en-US" sz="2800"/>
              <a:t>These disadvantages emanate from differences in language, culture, the legal system and other inter-country differences.</a:t>
            </a:r>
          </a:p>
          <a:p>
            <a:pPr algn="just"/>
            <a:r>
              <a:rPr lang="en-US" altLang="en-US" sz="2800"/>
              <a:t>A firm can compete successfully in a foreign market with its firm-specific advantages .</a:t>
            </a:r>
          </a:p>
          <a:p>
            <a:pPr algn="just"/>
            <a:r>
              <a:rPr lang="en-US" altLang="en-US" sz="2800"/>
              <a:t>some advantages arising from intangible assets such as a well-known brand name, patent-protected technology, managerial skills, and other firm-specific factors.</a:t>
            </a:r>
          </a:p>
          <a:p>
            <a:pPr algn="just"/>
            <a:r>
              <a:rPr lang="en-US" altLang="en-US" sz="2800"/>
              <a:t>Coca-Coal own bottling plants worldwide (not License) to protect recipe formula  and withdrawal from India in 1960 as government forced to reveal it.</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a:extLst>
              <a:ext uri="{FF2B5EF4-FFF2-40B4-BE49-F238E27FC236}">
                <a16:creationId xmlns:a16="http://schemas.microsoft.com/office/drawing/2014/main" id="{38DAC6B6-5995-D887-DFA0-6038A0D43735}"/>
              </a:ext>
            </a:extLst>
          </p:cNvPr>
          <p:cNvSpPr>
            <a:spLocks noGrp="1"/>
          </p:cNvSpPr>
          <p:nvPr>
            <p:ph idx="1"/>
          </p:nvPr>
        </p:nvSpPr>
        <p:spPr>
          <a:xfrm>
            <a:off x="1981200" y="1600200"/>
            <a:ext cx="8229600" cy="4953000"/>
          </a:xfrm>
        </p:spPr>
        <p:txBody>
          <a:bodyPr/>
          <a:lstStyle/>
          <a:p>
            <a:pPr algn="just"/>
            <a:r>
              <a:rPr lang="en-US" altLang="en-US" sz="2800"/>
              <a:t>According to Kindleberger, firms will be inclined to indulge in FDI in preference to exports if they operate with minimum costs at home, in which case additional production for exports would move them into a segment of rising costs. </a:t>
            </a:r>
          </a:p>
          <a:p>
            <a:pPr algn="just"/>
            <a:r>
              <a:rPr lang="en-US" altLang="en-US" sz="2800"/>
              <a:t>Moreover, lower production costs abroad may be achieved because of the procurement of cheap raw materials, an efficient transportation network, superior managerial skills, non-marketable technology, and substantial investment in R&amp;D in the home country.</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 calcmode="lin" valueType="num">
                                      <p:cBhvr additive="base">
                                        <p:cTn id="7" dur="500" fill="hold"/>
                                        <p:tgtEl>
                                          <p:spTgt spid="1126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1" end="1"/>
                                            </p:txEl>
                                          </p:spTgt>
                                        </p:tgtEl>
                                        <p:attrNameLst>
                                          <p:attrName>style.visibility</p:attrName>
                                        </p:attrNameLst>
                                      </p:cBhvr>
                                      <p:to>
                                        <p:strVal val="visible"/>
                                      </p:to>
                                    </p:set>
                                    <p:anim calcmode="lin" valueType="num">
                                      <p:cBhvr additive="base">
                                        <p:cTn id="13"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a:extLst>
              <a:ext uri="{FF2B5EF4-FFF2-40B4-BE49-F238E27FC236}">
                <a16:creationId xmlns:a16="http://schemas.microsoft.com/office/drawing/2014/main" id="{D86AA257-9099-4648-BBF5-E698B338D9EB}"/>
              </a:ext>
            </a:extLst>
          </p:cNvPr>
          <p:cNvSpPr>
            <a:spLocks noGrp="1"/>
          </p:cNvSpPr>
          <p:nvPr>
            <p:ph idx="1"/>
          </p:nvPr>
        </p:nvSpPr>
        <p:spPr>
          <a:xfrm>
            <a:off x="1981200" y="152400"/>
            <a:ext cx="8229600" cy="6172200"/>
          </a:xfrm>
        </p:spPr>
        <p:txBody>
          <a:bodyPr/>
          <a:lstStyle/>
          <a:p>
            <a:pPr algn="just"/>
            <a:r>
              <a:rPr lang="en-US" altLang="en-US"/>
              <a:t>Based on the  behavioural  theory  of  the  firm the </a:t>
            </a:r>
            <a:r>
              <a:rPr lang="en-US" altLang="en-US" i="1" u="sng"/>
              <a:t>three factors affecting the initial investment decision are uncertainty, information and commitment</a:t>
            </a:r>
            <a:r>
              <a:rPr lang="en-US" altLang="en-US"/>
              <a:t>. </a:t>
            </a:r>
          </a:p>
          <a:p>
            <a:pPr algn="just"/>
            <a:r>
              <a:rPr lang="en-US" altLang="en-US"/>
              <a:t>Uncertainty such as the fear of losing a market propels the desire to indulge in FDI. </a:t>
            </a:r>
          </a:p>
          <a:p>
            <a:pPr algn="just"/>
            <a:r>
              <a:rPr lang="en-US" altLang="en-US"/>
              <a:t>This leads to a search for </a:t>
            </a:r>
            <a:r>
              <a:rPr lang="en-US" altLang="en-US" i="1" u="sng"/>
              <a:t>information</a:t>
            </a:r>
            <a:r>
              <a:rPr lang="en-US" altLang="en-US"/>
              <a:t> relevant to project appraisal. </a:t>
            </a:r>
          </a:p>
          <a:p>
            <a:pPr algn="just"/>
            <a:r>
              <a:rPr lang="en-US" altLang="en-US"/>
              <a:t>Once business executives spend time and effort on the project, and if it is promising, then they will be </a:t>
            </a:r>
            <a:r>
              <a:rPr lang="en-US" altLang="en-US" i="1" u="sng"/>
              <a:t>committed</a:t>
            </a:r>
            <a:r>
              <a:rPr lang="en-US" altLang="en-US"/>
              <a:t> to its implementation.</a:t>
            </a:r>
          </a:p>
          <a:p>
            <a:pPr>
              <a:buFont typeface="Arial" panose="020B0604020202020204" pitchFamily="34" charset="0"/>
              <a:buNone/>
            </a:pPr>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2290">
                                            <p:txEl>
                                              <p:pRg st="2" end="2"/>
                                            </p:txEl>
                                          </p:spTgt>
                                        </p:tgtEl>
                                        <p:attrNameLst>
                                          <p:attrName>style.visibility</p:attrName>
                                        </p:attrNameLst>
                                      </p:cBhvr>
                                      <p:to>
                                        <p:strVal val="visible"/>
                                      </p:to>
                                    </p:set>
                                    <p:anim calcmode="lin" valueType="num">
                                      <p:cBhvr additive="base">
                                        <p:cTn id="19"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2290">
                                            <p:txEl>
                                              <p:pRg st="3" end="3"/>
                                            </p:txEl>
                                          </p:spTgt>
                                        </p:tgtEl>
                                        <p:attrNameLst>
                                          <p:attrName>style.visibility</p:attrName>
                                        </p:attrNameLst>
                                      </p:cBhvr>
                                      <p:to>
                                        <p:strVal val="visible"/>
                                      </p:to>
                                    </p:set>
                                    <p:anim calcmode="lin" valueType="num">
                                      <p:cBhvr additive="base">
                                        <p:cTn id="25"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A4AE284-CD76-C7A4-3290-E9C5A02F30CA}"/>
              </a:ext>
            </a:extLst>
          </p:cNvPr>
          <p:cNvSpPr>
            <a:spLocks noGrp="1"/>
          </p:cNvSpPr>
          <p:nvPr>
            <p:ph type="title"/>
          </p:nvPr>
        </p:nvSpPr>
        <p:spPr/>
        <p:txBody>
          <a:bodyPr/>
          <a:lstStyle/>
          <a:p>
            <a:r>
              <a:rPr lang="en-US" altLang="en-US"/>
              <a:t>2. The Internalization Hypothesis</a:t>
            </a:r>
            <a:br>
              <a:rPr lang="en-US" altLang="en-US"/>
            </a:br>
            <a:endParaRPr lang="en-US" altLang="en-US"/>
          </a:p>
        </p:txBody>
      </p:sp>
      <p:sp>
        <p:nvSpPr>
          <p:cNvPr id="13315" name="Content Placeholder 2">
            <a:extLst>
              <a:ext uri="{FF2B5EF4-FFF2-40B4-BE49-F238E27FC236}">
                <a16:creationId xmlns:a16="http://schemas.microsoft.com/office/drawing/2014/main" id="{5EB89047-15D8-2FEA-31B0-25541D7E50B8}"/>
              </a:ext>
            </a:extLst>
          </p:cNvPr>
          <p:cNvSpPr>
            <a:spLocks noGrp="1"/>
          </p:cNvSpPr>
          <p:nvPr>
            <p:ph idx="1"/>
          </p:nvPr>
        </p:nvSpPr>
        <p:spPr>
          <a:xfrm>
            <a:off x="1981200" y="1066800"/>
            <a:ext cx="8229600" cy="5486400"/>
          </a:xfrm>
        </p:spPr>
        <p:txBody>
          <a:bodyPr/>
          <a:lstStyle/>
          <a:p>
            <a:pPr algn="just"/>
            <a:r>
              <a:rPr lang="en-US" altLang="en-US" sz="2400"/>
              <a:t>FDI arises from efforts by firms to replace market transactions with internal transactions that certain marketing costs can be saved by forming a firm (Industry) in host country.</a:t>
            </a:r>
          </a:p>
          <a:p>
            <a:pPr algn="just"/>
            <a:r>
              <a:rPr lang="en-US" altLang="en-US" sz="2400"/>
              <a:t>The advantages of internalization are the avoidance of time lags, bargaining and buyer uncertainty. </a:t>
            </a:r>
          </a:p>
          <a:p>
            <a:pPr algn="just"/>
            <a:r>
              <a:rPr lang="en-US" altLang="en-US" sz="2400"/>
              <a:t>The main motive for internalization is the presence of externalities in the goods and factors markets. </a:t>
            </a:r>
          </a:p>
          <a:p>
            <a:pPr algn="just"/>
            <a:r>
              <a:rPr lang="en-US" altLang="en-US" sz="2400"/>
              <a:t>Firms replace some of the market functions with internal processes; that is, with intra-firm transactions.</a:t>
            </a:r>
          </a:p>
          <a:p>
            <a:pPr algn="just"/>
            <a:r>
              <a:rPr lang="en-US" altLang="en-US" sz="2400"/>
              <a:t>MNCs do bypass the market for intermediate products through FDI.</a:t>
            </a:r>
          </a:p>
          <a:p>
            <a:pPr algn="just"/>
            <a:r>
              <a:rPr lang="en-US" altLang="en-US" sz="2400"/>
              <a:t>If Iron company acquires a foreign mining company, the internalization of the market process, involving the purchase of iron ore and shipping, eliminates  uncertainty. </a:t>
            </a:r>
          </a:p>
          <a:p>
            <a:pPr algn="just"/>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 calcmode="lin" valueType="num">
                                      <p:cBhvr additive="base">
                                        <p:cTn id="37"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A646C3A1-D577-BCD5-B528-85BA888E8813}"/>
              </a:ext>
            </a:extLst>
          </p:cNvPr>
          <p:cNvSpPr>
            <a:spLocks noGrp="1"/>
          </p:cNvSpPr>
          <p:nvPr>
            <p:ph idx="1"/>
          </p:nvPr>
        </p:nvSpPr>
        <p:spPr>
          <a:xfrm>
            <a:off x="1981200" y="304801"/>
            <a:ext cx="8229600" cy="5821363"/>
          </a:xfrm>
        </p:spPr>
        <p:txBody>
          <a:bodyPr/>
          <a:lstStyle/>
          <a:p>
            <a:pPr algn="just">
              <a:buFont typeface="Arial" charset="0"/>
              <a:buChar char="•"/>
              <a:defRPr/>
            </a:pPr>
            <a:r>
              <a:rPr lang="en-US" sz="1800" dirty="0"/>
              <a:t>Internalization is control through self-handling of operations.</a:t>
            </a:r>
          </a:p>
          <a:p>
            <a:pPr lvl="1" algn="just">
              <a:buFont typeface="Arial" charset="0"/>
              <a:buChar char="–"/>
              <a:defRPr/>
            </a:pPr>
            <a:r>
              <a:rPr lang="en-US" sz="1800" dirty="0"/>
              <a:t> The concept comes from </a:t>
            </a:r>
            <a:r>
              <a:rPr lang="en-US" sz="1800" i="1" dirty="0"/>
              <a:t>transactions cost theory, which holds that companies should seek the lower </a:t>
            </a:r>
            <a:r>
              <a:rPr lang="en-US" sz="1800" dirty="0"/>
              <a:t>cost between self-handling of operations and contracting another party to do so for them.</a:t>
            </a:r>
          </a:p>
          <a:p>
            <a:pPr algn="just">
              <a:buFont typeface="Arial" charset="0"/>
              <a:buChar char="•"/>
              <a:defRPr/>
            </a:pPr>
            <a:r>
              <a:rPr lang="en-US" sz="1800" dirty="0"/>
              <a:t>Self-handling may reduce costs for the following four reasons:</a:t>
            </a:r>
          </a:p>
          <a:p>
            <a:pPr marL="800100" lvl="1" indent="-342900" algn="just">
              <a:buFont typeface="+mj-lt"/>
              <a:buAutoNum type="arabicPeriod"/>
              <a:defRPr/>
            </a:pPr>
            <a:r>
              <a:rPr lang="en-US" sz="1400" dirty="0"/>
              <a:t> </a:t>
            </a:r>
            <a:r>
              <a:rPr lang="en-US" sz="1800" i="1" dirty="0"/>
              <a:t>Different operating units within the same company are likely to share a common corporate culture, which expedites communications. </a:t>
            </a:r>
            <a:r>
              <a:rPr lang="en-US" sz="1800" dirty="0"/>
              <a:t>Executives have concluded that a lack of trust, common terminology, and knowledge are major obstacles to successful collaboration.</a:t>
            </a:r>
          </a:p>
          <a:p>
            <a:pPr marL="800100" lvl="1" indent="-342900" algn="just">
              <a:buFont typeface="+mj-lt"/>
              <a:buAutoNum type="arabicPeriod"/>
              <a:defRPr/>
            </a:pPr>
            <a:r>
              <a:rPr lang="en-US" sz="1800" i="1" dirty="0"/>
              <a:t>The company can use its own managers, who understand and are committed to carrying out its objectives. </a:t>
            </a:r>
            <a:endParaRPr lang="en-US" sz="1800" dirty="0"/>
          </a:p>
          <a:p>
            <a:pPr marL="800100" lvl="1" indent="-342900" algn="just">
              <a:buFont typeface="+mj-lt"/>
              <a:buAutoNum type="arabicPeriod"/>
              <a:defRPr/>
            </a:pPr>
            <a:r>
              <a:rPr lang="en-US" sz="1800" i="1" dirty="0"/>
              <a:t>The company can avoid protracted negotiations with another company on such matters as partner responsibilities and how each will be compensated for contributions. </a:t>
            </a:r>
            <a:r>
              <a:rPr lang="en-US" sz="1800" dirty="0"/>
              <a:t>Negotiations for establishing a collaboration may go on for years, with no guarantee that an agreement will be reached.</a:t>
            </a:r>
          </a:p>
          <a:p>
            <a:pPr marL="800100" lvl="1" indent="-342900" algn="just">
              <a:buFont typeface="+mj-lt"/>
              <a:buAutoNum type="arabicPeriod"/>
              <a:defRPr/>
            </a:pPr>
            <a:r>
              <a:rPr lang="en-US" sz="1800" i="1" dirty="0"/>
              <a:t>The company can avoid possible enforcement problems. Such companies as </a:t>
            </a:r>
            <a:r>
              <a:rPr lang="en-US" sz="1800" i="1" dirty="0" err="1"/>
              <a:t>L’Occitane</a:t>
            </a:r>
            <a:r>
              <a:rPr lang="en-US" sz="1800" i="1" dirty="0"/>
              <a:t> and </a:t>
            </a:r>
            <a:r>
              <a:rPr lang="en-US" sz="1800" dirty="0"/>
              <a:t>Burberry’s have had to fight licensed manufacturers from selling production overruns to non-prestige distributors, which cheapens their brand image.</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2EBB9CD-20C0-85F2-BB3B-7566B305A9D6}"/>
              </a:ext>
            </a:extLst>
          </p:cNvPr>
          <p:cNvSpPr>
            <a:spLocks noGrp="1"/>
          </p:cNvSpPr>
          <p:nvPr>
            <p:ph type="title"/>
          </p:nvPr>
        </p:nvSpPr>
        <p:spPr/>
        <p:txBody>
          <a:bodyPr/>
          <a:lstStyle/>
          <a:p>
            <a:r>
              <a:rPr lang="en-US" altLang="en-US"/>
              <a:t>3. The Location Hypothesis</a:t>
            </a:r>
            <a:br>
              <a:rPr lang="en-US" altLang="en-US"/>
            </a:br>
            <a:endParaRPr lang="en-US" altLang="en-US"/>
          </a:p>
        </p:txBody>
      </p:sp>
      <p:sp>
        <p:nvSpPr>
          <p:cNvPr id="15363" name="Content Placeholder 2">
            <a:extLst>
              <a:ext uri="{FF2B5EF4-FFF2-40B4-BE49-F238E27FC236}">
                <a16:creationId xmlns:a16="http://schemas.microsoft.com/office/drawing/2014/main" id="{70656334-9D37-0BF7-33AC-26C185550A10}"/>
              </a:ext>
            </a:extLst>
          </p:cNvPr>
          <p:cNvSpPr>
            <a:spLocks noGrp="1"/>
          </p:cNvSpPr>
          <p:nvPr>
            <p:ph idx="1"/>
          </p:nvPr>
        </p:nvSpPr>
        <p:spPr>
          <a:xfrm>
            <a:off x="1981200" y="914400"/>
            <a:ext cx="8229600" cy="5943600"/>
          </a:xfrm>
        </p:spPr>
        <p:txBody>
          <a:bodyPr/>
          <a:lstStyle/>
          <a:p>
            <a:pPr algn="just"/>
            <a:r>
              <a:rPr lang="en-US" altLang="en-US"/>
              <a:t>FDI exists because of the international immobility of some factors of production, such as labour and natural resources.</a:t>
            </a:r>
          </a:p>
          <a:p>
            <a:pPr algn="just"/>
            <a:r>
              <a:rPr lang="en-US" altLang="en-US"/>
              <a:t>This immobility leads to location-related differences in the cost of factors of production. </a:t>
            </a:r>
          </a:p>
          <a:p>
            <a:pPr algn="just"/>
            <a:r>
              <a:rPr lang="en-US" altLang="en-US"/>
              <a:t>Countries such as Nepal attract labour-intensive production. </a:t>
            </a:r>
          </a:p>
          <a:p>
            <a:pPr algn="just"/>
            <a:r>
              <a:rPr lang="en-US" altLang="en-US"/>
              <a:t>The level of wages in the host country relative to wages in the home country is an important determinant of FDI.</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additive="base">
                                        <p:cTn id="13"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anim calcmode="lin" valueType="num">
                                      <p:cBhvr additive="base">
                                        <p:cTn id="19"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additive="base">
                                        <p:cTn id="2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a:extLst>
              <a:ext uri="{FF2B5EF4-FFF2-40B4-BE49-F238E27FC236}">
                <a16:creationId xmlns:a16="http://schemas.microsoft.com/office/drawing/2014/main" id="{2C9EB9EC-3FC9-C4D0-432B-59661FF7BE38}"/>
              </a:ext>
            </a:extLst>
          </p:cNvPr>
          <p:cNvSpPr>
            <a:spLocks noGrp="1"/>
          </p:cNvSpPr>
          <p:nvPr>
            <p:ph idx="1"/>
          </p:nvPr>
        </p:nvSpPr>
        <p:spPr>
          <a:xfrm>
            <a:off x="1981200" y="152400"/>
            <a:ext cx="8229600" cy="6324600"/>
          </a:xfrm>
        </p:spPr>
        <p:txBody>
          <a:bodyPr/>
          <a:lstStyle/>
          <a:p>
            <a:pPr algn="just"/>
            <a:r>
              <a:rPr lang="en-US" altLang="en-US" sz="2400"/>
              <a:t>It is important that differences in cross-country labour productivity can be so significant that consideration of wage rates alone is not a reliable variable. </a:t>
            </a:r>
          </a:p>
          <a:p>
            <a:pPr algn="just"/>
            <a:r>
              <a:rPr lang="en-US" altLang="en-US" sz="2400"/>
              <a:t>Another factor that pertains to the labour market is labour disputes, which should have an adverse effect on FDI inflows.</a:t>
            </a:r>
          </a:p>
          <a:p>
            <a:pPr algn="just"/>
            <a:r>
              <a:rPr lang="en-US" altLang="en-US" sz="2400"/>
              <a:t>The adverse effect on FDI would depend on two characteristics of industrial disputes: incidence and severity.</a:t>
            </a:r>
          </a:p>
          <a:p>
            <a:pPr algn="just"/>
            <a:r>
              <a:rPr lang="en-US" altLang="en-US" sz="2400"/>
              <a:t>MNCs prefer flexible non-unionized labour markets and, when unionization is present, decentralized firm-level wage bargaining processes over centralized ones.</a:t>
            </a:r>
          </a:p>
          <a:p>
            <a:pPr algn="just"/>
            <a:r>
              <a:rPr lang="en-US" altLang="en-US" sz="2400"/>
              <a:t>MNC is less likely to locate in the host country under a decentralized than under a centralized wage setting retime, despite the fact that the latter typically yields higher wages.</a:t>
            </a:r>
          </a:p>
          <a:p>
            <a:r>
              <a:rPr lang="en-US" altLang="en-US" sz="2400"/>
              <a:t>Locate in a country where it is cheap to generate hydroelectric power. </a:t>
            </a:r>
          </a:p>
          <a:p>
            <a:r>
              <a:rPr lang="en-US" altLang="en-US" sz="2400"/>
              <a:t>Near to raw material in case of mine based industry.</a:t>
            </a:r>
          </a:p>
          <a:p>
            <a:pPr algn="just"/>
            <a:endParaRPr lang="en-US" altLang="en-US" sz="2400"/>
          </a:p>
          <a:p>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1" end="1"/>
                                            </p:txEl>
                                          </p:spTgt>
                                        </p:tgtEl>
                                        <p:attrNameLst>
                                          <p:attrName>style.visibility</p:attrName>
                                        </p:attrNameLst>
                                      </p:cBhvr>
                                      <p:to>
                                        <p:strVal val="visible"/>
                                      </p:to>
                                    </p:set>
                                    <p:anim calcmode="lin" valueType="num">
                                      <p:cBhvr additive="base">
                                        <p:cTn id="13"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6386">
                                            <p:txEl>
                                              <p:pRg st="2" end="2"/>
                                            </p:txEl>
                                          </p:spTgt>
                                        </p:tgtEl>
                                        <p:attrNameLst>
                                          <p:attrName>style.visibility</p:attrName>
                                        </p:attrNameLst>
                                      </p:cBhvr>
                                      <p:to>
                                        <p:strVal val="visible"/>
                                      </p:to>
                                    </p:set>
                                    <p:anim calcmode="lin" valueType="num">
                                      <p:cBhvr additive="base">
                                        <p:cTn id="19"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6386">
                                            <p:txEl>
                                              <p:pRg st="3" end="3"/>
                                            </p:txEl>
                                          </p:spTgt>
                                        </p:tgtEl>
                                        <p:attrNameLst>
                                          <p:attrName>style.visibility</p:attrName>
                                        </p:attrNameLst>
                                      </p:cBhvr>
                                      <p:to>
                                        <p:strVal val="visible"/>
                                      </p:to>
                                    </p:set>
                                    <p:anim calcmode="lin" valueType="num">
                                      <p:cBhvr additive="base">
                                        <p:cTn id="25"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6386">
                                            <p:txEl>
                                              <p:pRg st="4" end="4"/>
                                            </p:txEl>
                                          </p:spTgt>
                                        </p:tgtEl>
                                        <p:attrNameLst>
                                          <p:attrName>style.visibility</p:attrName>
                                        </p:attrNameLst>
                                      </p:cBhvr>
                                      <p:to>
                                        <p:strVal val="visible"/>
                                      </p:to>
                                    </p:set>
                                    <p:anim calcmode="lin" valueType="num">
                                      <p:cBhvr additive="base">
                                        <p:cTn id="31"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6386">
                                            <p:txEl>
                                              <p:pRg st="5" end="5"/>
                                            </p:txEl>
                                          </p:spTgt>
                                        </p:tgtEl>
                                        <p:attrNameLst>
                                          <p:attrName>style.visibility</p:attrName>
                                        </p:attrNameLst>
                                      </p:cBhvr>
                                      <p:to>
                                        <p:strVal val="visible"/>
                                      </p:to>
                                    </p:set>
                                    <p:anim calcmode="lin" valueType="num">
                                      <p:cBhvr additive="base">
                                        <p:cTn id="37"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6386">
                                            <p:txEl>
                                              <p:pRg st="6" end="6"/>
                                            </p:txEl>
                                          </p:spTgt>
                                        </p:tgtEl>
                                        <p:attrNameLst>
                                          <p:attrName>style.visibility</p:attrName>
                                        </p:attrNameLst>
                                      </p:cBhvr>
                                      <p:to>
                                        <p:strVal val="visible"/>
                                      </p:to>
                                    </p:set>
                                    <p:anim calcmode="lin" valueType="num">
                                      <p:cBhvr additive="base">
                                        <p:cTn id="43" dur="500" fill="hold"/>
                                        <p:tgtEl>
                                          <p:spTgt spid="1638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DD4BD67-1258-D554-0266-300B9CDCB67F}"/>
              </a:ext>
            </a:extLst>
          </p:cNvPr>
          <p:cNvSpPr>
            <a:spLocks noGrp="1"/>
          </p:cNvSpPr>
          <p:nvPr>
            <p:ph type="title"/>
          </p:nvPr>
        </p:nvSpPr>
        <p:spPr/>
        <p:txBody>
          <a:bodyPr/>
          <a:lstStyle/>
          <a:p>
            <a:r>
              <a:rPr lang="en-US" altLang="en-US"/>
              <a:t>4. The Eclectic Theory</a:t>
            </a:r>
            <a:br>
              <a:rPr lang="en-US" altLang="en-US"/>
            </a:br>
            <a:endParaRPr lang="en-US" altLang="en-US"/>
          </a:p>
        </p:txBody>
      </p:sp>
      <p:sp>
        <p:nvSpPr>
          <p:cNvPr id="17411" name="Content Placeholder 2">
            <a:extLst>
              <a:ext uri="{FF2B5EF4-FFF2-40B4-BE49-F238E27FC236}">
                <a16:creationId xmlns:a16="http://schemas.microsoft.com/office/drawing/2014/main" id="{57DD3FC2-275E-E4C0-DD44-815C0D11C7E5}"/>
              </a:ext>
            </a:extLst>
          </p:cNvPr>
          <p:cNvSpPr>
            <a:spLocks noGrp="1"/>
          </p:cNvSpPr>
          <p:nvPr>
            <p:ph idx="1"/>
          </p:nvPr>
        </p:nvSpPr>
        <p:spPr>
          <a:xfrm>
            <a:off x="1981200" y="1143001"/>
            <a:ext cx="8229600" cy="4983163"/>
          </a:xfrm>
        </p:spPr>
        <p:txBody>
          <a:bodyPr/>
          <a:lstStyle/>
          <a:p>
            <a:pPr algn="just"/>
            <a:r>
              <a:rPr lang="en-US" altLang="en-US"/>
              <a:t>The eclectic theory was developed by Dunning (l988) by integrating the industrial organization hypothesis, the internalization hypothesis and the location hypothesis without being too precise about how they interrelate.</a:t>
            </a:r>
          </a:p>
          <a:p>
            <a:pPr algn="just"/>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B3474C-34DA-3C7A-B157-C9C1B9045825}"/>
              </a:ext>
            </a:extLst>
          </p:cNvPr>
          <p:cNvSpPr>
            <a:spLocks noGrp="1"/>
          </p:cNvSpPr>
          <p:nvPr>
            <p:ph idx="1"/>
          </p:nvPr>
        </p:nvSpPr>
        <p:spPr>
          <a:xfrm>
            <a:off x="1981200" y="228600"/>
            <a:ext cx="8229600" cy="6629400"/>
          </a:xfrm>
        </p:spPr>
        <p:txBody>
          <a:bodyPr/>
          <a:lstStyle/>
          <a:p>
            <a:pPr algn="just"/>
            <a:r>
              <a:rPr lang="en-US" altLang="en-US"/>
              <a:t>The eclectic theory aims at answering the following questions.</a:t>
            </a:r>
          </a:p>
          <a:p>
            <a:pPr lvl="1" algn="just"/>
            <a:r>
              <a:rPr lang="en-US" altLang="en-US" sz="3200"/>
              <a:t> if there is demand for a particular commodity in a particular country, why is it not met by a local firm producing in the same country, or by a foreign firm exporting from another country?</a:t>
            </a:r>
          </a:p>
          <a:p>
            <a:pPr lvl="1" algn="just"/>
            <a:r>
              <a:rPr lang="en-US" altLang="en-US" sz="3200"/>
              <a:t>And, suppose that a firm wants to expand its scale of operations, why does it not do so via other channels?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FA31692-9BFB-A16A-BED9-EA18ED704192}"/>
              </a:ext>
            </a:extLst>
          </p:cNvPr>
          <p:cNvSpPr>
            <a:spLocks noGrp="1"/>
          </p:cNvSpPr>
          <p:nvPr>
            <p:ph type="title"/>
          </p:nvPr>
        </p:nvSpPr>
        <p:spPr/>
        <p:txBody>
          <a:bodyPr/>
          <a:lstStyle/>
          <a:p>
            <a:endParaRPr lang="en-US" altLang="en-US"/>
          </a:p>
        </p:txBody>
      </p:sp>
      <p:sp>
        <p:nvSpPr>
          <p:cNvPr id="19459" name="Content Placeholder 2">
            <a:extLst>
              <a:ext uri="{FF2B5EF4-FFF2-40B4-BE49-F238E27FC236}">
                <a16:creationId xmlns:a16="http://schemas.microsoft.com/office/drawing/2014/main" id="{D3A76994-4571-560A-7459-BB26AEE8E39B}"/>
              </a:ext>
            </a:extLst>
          </p:cNvPr>
          <p:cNvSpPr>
            <a:spLocks noGrp="1"/>
          </p:cNvSpPr>
          <p:nvPr>
            <p:ph idx="1"/>
          </p:nvPr>
        </p:nvSpPr>
        <p:spPr>
          <a:xfrm>
            <a:off x="1981200" y="1600200"/>
            <a:ext cx="8229600" cy="4800600"/>
          </a:xfrm>
        </p:spPr>
        <p:txBody>
          <a:bodyPr/>
          <a:lstStyle/>
          <a:p>
            <a:pPr lvl="1" algn="just"/>
            <a:r>
              <a:rPr lang="en-US" altLang="en-US" sz="2400"/>
              <a:t>These other channels include the following:</a:t>
            </a:r>
          </a:p>
          <a:p>
            <a:pPr lvl="2" algn="just"/>
            <a:r>
              <a:rPr lang="en-US" altLang="en-US" sz="2000"/>
              <a:t>(i) producing in the home country and exporting to the foreign country; </a:t>
            </a:r>
          </a:p>
          <a:p>
            <a:pPr lvl="2" algn="just"/>
            <a:r>
              <a:rPr lang="en-US" altLang="en-US" sz="2000"/>
              <a:t>(ii) expanding into a new line of business within the home country;</a:t>
            </a:r>
          </a:p>
          <a:p>
            <a:pPr lvl="2" algn="just"/>
            <a:r>
              <a:rPr lang="en-US" altLang="en-US" sz="2000"/>
              <a:t>(iii) indulging in portfolio investment in the foreign country; and</a:t>
            </a:r>
          </a:p>
          <a:p>
            <a:pPr lvl="2" algn="just"/>
            <a:r>
              <a:rPr lang="en-US" altLang="en-US" sz="2000"/>
              <a:t>(iv) licensing its technology to foreign firms that carry out the production.</a:t>
            </a:r>
          </a:p>
          <a:p>
            <a:pPr algn="just"/>
            <a:r>
              <a:rPr lang="en-US" altLang="en-US"/>
              <a:t>“</a:t>
            </a:r>
            <a:r>
              <a:rPr lang="en-US" altLang="en-US" sz="2400"/>
              <a:t>foreign subsidiary can out-compete other potential suppliers in the foreign market, and that FDI is more profitable than other means of expansion.”</a:t>
            </a:r>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59629-AE6C-06A6-97C8-50289AFBD8AB}"/>
              </a:ext>
            </a:extLst>
          </p:cNvPr>
          <p:cNvSpPr>
            <a:spLocks noGrp="1"/>
          </p:cNvSpPr>
          <p:nvPr>
            <p:ph idx="1"/>
          </p:nvPr>
        </p:nvSpPr>
        <p:spPr>
          <a:xfrm>
            <a:off x="1828800" y="228600"/>
            <a:ext cx="8534400" cy="6629400"/>
          </a:xfrm>
        </p:spPr>
        <p:txBody>
          <a:bodyPr/>
          <a:lstStyle/>
          <a:p>
            <a:pPr algn="just">
              <a:buFont typeface="Arial" charset="0"/>
              <a:buChar char="•"/>
              <a:defRPr/>
            </a:pPr>
            <a:r>
              <a:rPr lang="en-US" sz="2400" dirty="0"/>
              <a:t>According to this theory, three conditions must be satisfied if a firm is to engage in FDI. </a:t>
            </a:r>
          </a:p>
          <a:p>
            <a:pPr marL="457200" indent="-457200" algn="just">
              <a:buFont typeface="+mj-lt"/>
              <a:buAutoNum type="arabicPeriod"/>
              <a:defRPr/>
            </a:pPr>
            <a:r>
              <a:rPr lang="en-US" sz="2400" dirty="0"/>
              <a:t>It must have a </a:t>
            </a:r>
            <a:r>
              <a:rPr lang="en-US" sz="2400" i="1" u="sng" dirty="0"/>
              <a:t>comparative advantage </a:t>
            </a:r>
            <a:r>
              <a:rPr lang="en-US" sz="2400" dirty="0"/>
              <a:t>over other firms arising from the ownership of some intangible assets. These are called ownership advantages, which include things like the right to a particular technology, monopoly power and size, access to raw materials, and access to cheap finance.</a:t>
            </a:r>
          </a:p>
          <a:p>
            <a:pPr marL="457200" indent="-457200" algn="just">
              <a:buFont typeface="+mj-lt"/>
              <a:buAutoNum type="arabicPeriod"/>
              <a:defRPr/>
            </a:pPr>
            <a:r>
              <a:rPr lang="en-US" sz="2400" dirty="0"/>
              <a:t>It must be more beneficial for the firm to use these advantages rather than to sell or lease them. These are the </a:t>
            </a:r>
            <a:r>
              <a:rPr lang="en-US" sz="2400" u="sng" dirty="0"/>
              <a:t>internalization advantages </a:t>
            </a:r>
            <a:r>
              <a:rPr lang="en-US" sz="2400" dirty="0"/>
              <a:t>that refer to the choice between accomplishing expansion within the firm or selling the rights to the means of expansion to other firms</a:t>
            </a:r>
          </a:p>
          <a:p>
            <a:pPr marL="457200" indent="-457200" algn="just">
              <a:buFont typeface="+mj-lt"/>
              <a:buAutoNum type="arabicPeriod"/>
              <a:defRPr/>
            </a:pPr>
            <a:r>
              <a:rPr lang="en-US" sz="2400" dirty="0"/>
              <a:t>It must be more profitable to use these advantages in combination with at least some factor inputs located abroad. If this is not the case, then exports would do the job. These are the </a:t>
            </a:r>
            <a:r>
              <a:rPr lang="en-US" sz="2400" u="sng" dirty="0" err="1"/>
              <a:t>locational</a:t>
            </a:r>
            <a:r>
              <a:rPr lang="en-US" sz="2400" u="sng" dirty="0"/>
              <a:t> advantages</a:t>
            </a:r>
            <a:r>
              <a:rPr lang="en-US" sz="2400" dirty="0"/>
              <a:t>, which pertain to the question of whether expansion is best accomplished at home or abroad.</a:t>
            </a:r>
          </a:p>
          <a:p>
            <a:pPr>
              <a:buFont typeface="Arial" charset="0"/>
              <a:buNone/>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CC718FE-C6AD-54A1-0193-11755C413470}"/>
              </a:ext>
            </a:extLst>
          </p:cNvPr>
          <p:cNvSpPr>
            <a:spLocks noGrp="1"/>
          </p:cNvSpPr>
          <p:nvPr>
            <p:ph type="title"/>
          </p:nvPr>
        </p:nvSpPr>
        <p:spPr/>
        <p:txBody>
          <a:bodyPr/>
          <a:lstStyle/>
          <a:p>
            <a:r>
              <a:rPr lang="en-US" altLang="en-US" sz="3600"/>
              <a:t>How the eclectic theory explains FDI</a:t>
            </a:r>
          </a:p>
        </p:txBody>
      </p:sp>
      <p:sp>
        <p:nvSpPr>
          <p:cNvPr id="3" name="Content Placeholder 2">
            <a:extLst>
              <a:ext uri="{FF2B5EF4-FFF2-40B4-BE49-F238E27FC236}">
                <a16:creationId xmlns:a16="http://schemas.microsoft.com/office/drawing/2014/main" id="{89CA4DA5-069B-4B13-64E0-2F9E9DAAD5DA}"/>
              </a:ext>
            </a:extLst>
          </p:cNvPr>
          <p:cNvSpPr>
            <a:spLocks noGrp="1"/>
          </p:cNvSpPr>
          <p:nvPr>
            <p:ph idx="1"/>
          </p:nvPr>
        </p:nvSpPr>
        <p:spPr>
          <a:xfrm>
            <a:off x="1981200" y="1295400"/>
            <a:ext cx="8229600" cy="5257800"/>
          </a:xfrm>
        </p:spPr>
        <p:txBody>
          <a:bodyPr/>
          <a:lstStyle/>
          <a:p>
            <a:pPr marL="514350" indent="-514350" algn="just">
              <a:buFont typeface="+mj-lt"/>
              <a:buAutoNum type="arabicPeriod"/>
              <a:defRPr/>
            </a:pPr>
            <a:r>
              <a:rPr lang="en-US" dirty="0"/>
              <a:t>If there are no internalization gains, the firm will license its ownership to another firm, but  if </a:t>
            </a:r>
            <a:r>
              <a:rPr lang="en-US" dirty="0" err="1"/>
              <a:t>locational</a:t>
            </a:r>
            <a:r>
              <a:rPr lang="en-US" dirty="0"/>
              <a:t> factors </a:t>
            </a:r>
            <a:r>
              <a:rPr lang="en-US" dirty="0" err="1"/>
              <a:t>favour</a:t>
            </a:r>
            <a:r>
              <a:rPr lang="en-US" dirty="0"/>
              <a:t> expansion abroad.</a:t>
            </a:r>
          </a:p>
          <a:p>
            <a:pPr marL="514350" indent="-514350" algn="just">
              <a:buFont typeface="+mj-lt"/>
              <a:buAutoNum type="arabicPeriod"/>
              <a:defRPr/>
            </a:pPr>
            <a:r>
              <a:rPr lang="en-US" dirty="0"/>
              <a:t>If there are internalization gains and if </a:t>
            </a:r>
            <a:r>
              <a:rPr lang="en-US" dirty="0" err="1"/>
              <a:t>locational</a:t>
            </a:r>
            <a:r>
              <a:rPr lang="en-US" dirty="0"/>
              <a:t> factors </a:t>
            </a:r>
            <a:r>
              <a:rPr lang="en-US" dirty="0" err="1"/>
              <a:t>favour</a:t>
            </a:r>
            <a:r>
              <a:rPr lang="en-US" dirty="0"/>
              <a:t> home expansion, the firm expands at home and exports.</a:t>
            </a:r>
          </a:p>
          <a:p>
            <a:pPr marL="514350" indent="-514350" algn="just">
              <a:buFont typeface="+mj-lt"/>
              <a:buAutoNum type="arabicPeriod"/>
              <a:defRPr/>
            </a:pPr>
            <a:r>
              <a:rPr lang="en-US" dirty="0"/>
              <a:t>If there are internalization gains and if </a:t>
            </a:r>
            <a:r>
              <a:rPr lang="en-US" dirty="0" err="1"/>
              <a:t>locational</a:t>
            </a:r>
            <a:r>
              <a:rPr lang="en-US" dirty="0"/>
              <a:t> factors </a:t>
            </a:r>
            <a:r>
              <a:rPr lang="en-US" dirty="0" err="1"/>
              <a:t>favour</a:t>
            </a:r>
            <a:r>
              <a:rPr lang="en-US" dirty="0"/>
              <a:t> foreign expansion, FDI will take place and an MNC will emerge.</a:t>
            </a:r>
          </a:p>
          <a:p>
            <a:pPr>
              <a:buFont typeface="Arial" charset="0"/>
              <a:buChar char="•"/>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5D0904AC-8AF7-69E8-42CF-F4B763DE702A}"/>
              </a:ext>
            </a:extLst>
          </p:cNvPr>
          <p:cNvSpPr>
            <a:spLocks noGrp="1"/>
          </p:cNvSpPr>
          <p:nvPr>
            <p:ph type="title"/>
          </p:nvPr>
        </p:nvSpPr>
        <p:spPr/>
        <p:txBody>
          <a:bodyPr/>
          <a:lstStyle/>
          <a:p>
            <a:br>
              <a:rPr lang="en-US" altLang="en-US" b="1"/>
            </a:br>
            <a:r>
              <a:rPr lang="en-US" altLang="en-US"/>
              <a:t>THE ECLECTIC PARADIGM</a:t>
            </a:r>
            <a:br>
              <a:rPr lang="en-US" altLang="en-US"/>
            </a:br>
            <a:endParaRPr lang="en-US" altLang="en-US"/>
          </a:p>
        </p:txBody>
      </p:sp>
      <p:sp>
        <p:nvSpPr>
          <p:cNvPr id="21507" name="Content Placeholder 2">
            <a:extLst>
              <a:ext uri="{FF2B5EF4-FFF2-40B4-BE49-F238E27FC236}">
                <a16:creationId xmlns:a16="http://schemas.microsoft.com/office/drawing/2014/main" id="{5D14097D-8AAD-4653-1217-9D13F89D3322}"/>
              </a:ext>
            </a:extLst>
          </p:cNvPr>
          <p:cNvSpPr>
            <a:spLocks noGrp="1"/>
          </p:cNvSpPr>
          <p:nvPr>
            <p:ph idx="1"/>
          </p:nvPr>
        </p:nvSpPr>
        <p:spPr>
          <a:xfrm>
            <a:off x="1905000" y="1447801"/>
            <a:ext cx="8229600" cy="4525963"/>
          </a:xfrm>
        </p:spPr>
        <p:txBody>
          <a:bodyPr/>
          <a:lstStyle/>
          <a:p>
            <a:pPr algn="just"/>
            <a:r>
              <a:rPr lang="en-US" altLang="en-US" sz="1800"/>
              <a:t>The eclectic paradigm has been championed by the late British economist John Dunning.  Dunning argues that in addition to the various factors discussed earlier, location- specific advantages are also of considerable importance in explaining both the rationale for and the direction of foreign direct investment. </a:t>
            </a:r>
          </a:p>
          <a:p>
            <a:pPr algn="just"/>
            <a:r>
              <a:rPr lang="en-US" altLang="en-US" sz="1800"/>
              <a:t>By </a:t>
            </a:r>
            <a:r>
              <a:rPr lang="en-US" altLang="en-US" sz="1800" b="1"/>
              <a:t>location-specific advantages, </a:t>
            </a:r>
            <a:r>
              <a:rPr lang="en-US" altLang="en-US" sz="1800"/>
              <a:t>Dunning means the advantages that arise from utilizing resource endowments or assets that are tied to a particular foreign location and that a firm finds valuable to combine with its own unique assets (such as the firm’s technological, marketing or management capabilities). </a:t>
            </a:r>
          </a:p>
          <a:p>
            <a:pPr algn="just"/>
            <a:r>
              <a:rPr lang="en-US" altLang="en-US" sz="1800"/>
              <a:t>Dunning accepts the argument of internalization theory that it is difficult for a firm to license its own unique capabilities and know-how.</a:t>
            </a:r>
          </a:p>
          <a:p>
            <a:pPr algn="just"/>
            <a:r>
              <a:rPr lang="en-US" altLang="en-US" sz="1800"/>
              <a:t>Therefore, he argues that combining location-specific assets or resource endowments with the firm’s own unique capabilities often requires foreign direct investment. </a:t>
            </a:r>
          </a:p>
          <a:p>
            <a:pPr algn="just"/>
            <a:r>
              <a:rPr lang="en-US" altLang="en-US" sz="1800"/>
              <a:t>That is, it requires the firm to establish production facilities where those foreign assets or Resource endowment are located. </a:t>
            </a:r>
          </a:p>
          <a:p>
            <a:pPr algn="just">
              <a:buFont typeface="Arial" panose="020B0604020202020204" pitchFamily="34" charset="0"/>
              <a:buNone/>
            </a:pPr>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640C44A-09E5-E2FF-060A-589DC32EDC12}"/>
              </a:ext>
            </a:extLst>
          </p:cNvPr>
          <p:cNvSpPr>
            <a:spLocks noGrp="1"/>
          </p:cNvSpPr>
          <p:nvPr>
            <p:ph type="title"/>
          </p:nvPr>
        </p:nvSpPr>
        <p:spPr/>
        <p:txBody>
          <a:bodyPr/>
          <a:lstStyle/>
          <a:p>
            <a:r>
              <a:rPr lang="en-US" altLang="en-US"/>
              <a:t>THE ECLECTIC PARADIGM</a:t>
            </a:r>
          </a:p>
        </p:txBody>
      </p:sp>
      <p:sp>
        <p:nvSpPr>
          <p:cNvPr id="23555" name="Content Placeholder 2">
            <a:extLst>
              <a:ext uri="{FF2B5EF4-FFF2-40B4-BE49-F238E27FC236}">
                <a16:creationId xmlns:a16="http://schemas.microsoft.com/office/drawing/2014/main" id="{0F874FA2-AB68-7D47-1938-BF035D60C06D}"/>
              </a:ext>
            </a:extLst>
          </p:cNvPr>
          <p:cNvSpPr>
            <a:spLocks noGrp="1"/>
          </p:cNvSpPr>
          <p:nvPr>
            <p:ph idx="1"/>
          </p:nvPr>
        </p:nvSpPr>
        <p:spPr>
          <a:xfrm>
            <a:off x="1981200" y="1600200"/>
            <a:ext cx="8229600" cy="5029200"/>
          </a:xfrm>
        </p:spPr>
        <p:txBody>
          <a:bodyPr/>
          <a:lstStyle/>
          <a:p>
            <a:pPr algn="just"/>
            <a:r>
              <a:rPr lang="en-US" altLang="en-US" sz="1600"/>
              <a:t>Dunning suggests that to exploit such foreign resources, a firm must undertake FDI. </a:t>
            </a:r>
          </a:p>
          <a:p>
            <a:pPr algn="just"/>
            <a:r>
              <a:rPr lang="en-US" altLang="en-US" sz="1600"/>
              <a:t>FDI undertaken by many of the world’s oil companies, which have to invest where oil is located in order to combine their technological and managerial capabilities with this valuable location-specific resource. </a:t>
            </a:r>
          </a:p>
          <a:p>
            <a:pPr algn="just"/>
            <a:r>
              <a:rPr lang="en-US" altLang="en-US" sz="1600"/>
              <a:t>Another obvious example is valuable human resources, such as low-cost, highly skilled labor.</a:t>
            </a:r>
          </a:p>
          <a:p>
            <a:pPr algn="just"/>
            <a:r>
              <a:rPr lang="en-US" altLang="en-US" sz="1600"/>
              <a:t>The cost and skill of labor varies from country to country. Because labor is not internationally mobile,</a:t>
            </a:r>
          </a:p>
          <a:p>
            <a:pPr algn="just"/>
            <a:r>
              <a:rPr lang="en-US" altLang="en-US" sz="1600"/>
              <a:t>According to Dunning it makes sense for a firm to locate production facilities in those countries where the cost and skills of local labor are most suited to its particular production processes.</a:t>
            </a:r>
          </a:p>
          <a:p>
            <a:pPr algn="just"/>
            <a:r>
              <a:rPr lang="en-US" altLang="en-US" sz="1600"/>
              <a:t>However, Dunning’s theory has implications that go beyond basic resources such as minerals and labor. Consider Silicon Valley, which is the world center for the computer and semiconductor industry. Many of the world’s major computer and semiconductor companies—such as Apple Computer, Hewlett-Packard, Oracle, Google, and Intel—are located close to each other in the Silicon Valley region of California. As a result, much of the cutting-edge research and product development in computers and semiconductors occurs there. According to Dunning’s arguments, knowledge being generated in Silicon available nowhere else in the world</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8F826A7-CC09-D65A-5541-C096CD5D879C}"/>
              </a:ext>
            </a:extLst>
          </p:cNvPr>
          <p:cNvSpPr>
            <a:spLocks noGrp="1"/>
          </p:cNvSpPr>
          <p:nvPr>
            <p:ph type="title"/>
          </p:nvPr>
        </p:nvSpPr>
        <p:spPr/>
        <p:txBody>
          <a:bodyPr/>
          <a:lstStyle/>
          <a:p>
            <a:r>
              <a:rPr lang="en-US" altLang="en-US"/>
              <a:t>THE ECLECTIC PARADIGM</a:t>
            </a:r>
          </a:p>
        </p:txBody>
      </p:sp>
      <p:sp>
        <p:nvSpPr>
          <p:cNvPr id="24579" name="Content Placeholder 2">
            <a:extLst>
              <a:ext uri="{FF2B5EF4-FFF2-40B4-BE49-F238E27FC236}">
                <a16:creationId xmlns:a16="http://schemas.microsoft.com/office/drawing/2014/main" id="{AB1E4045-EFE6-9E33-21D1-6F6C7320DF75}"/>
              </a:ext>
            </a:extLst>
          </p:cNvPr>
          <p:cNvSpPr>
            <a:spLocks noGrp="1"/>
          </p:cNvSpPr>
          <p:nvPr>
            <p:ph idx="1"/>
          </p:nvPr>
        </p:nvSpPr>
        <p:spPr/>
        <p:txBody>
          <a:bodyPr/>
          <a:lstStyle/>
          <a:p>
            <a:pPr algn="just"/>
            <a:r>
              <a:rPr lang="en-US" altLang="en-US" sz="2000"/>
              <a:t>To be sure, that knowledge is commercialized as it diffuses throughout the world, but the leading edge of knowledge generation in the computer and semiconductor industries is to be found in Silicon Valley. In Dunning’s language, this means that Silicon Valley has a </a:t>
            </a:r>
            <a:r>
              <a:rPr lang="en-US" altLang="en-US" sz="2000" i="1"/>
              <a:t>location-specific advantage in </a:t>
            </a:r>
            <a:r>
              <a:rPr lang="en-US" altLang="en-US" sz="2000"/>
              <a:t>the generation of knowledge related to the computer and semiconductor industries. </a:t>
            </a:r>
          </a:p>
          <a:p>
            <a:pPr algn="just"/>
            <a:r>
              <a:rPr lang="en-US" altLang="en-US" sz="2000"/>
              <a:t>In part, this advantage comes from the sheer concentration of intellectual talent in this area, and in part, it arises from a network of informal contacts that allows firms to benefit from each other’s knowledge generation. </a:t>
            </a:r>
          </a:p>
          <a:p>
            <a:pPr algn="just"/>
            <a:r>
              <a:rPr lang="en-US" altLang="en-US" sz="2000"/>
              <a:t>Economists refer to such knowledge “spillovers” as </a:t>
            </a:r>
            <a:r>
              <a:rPr lang="en-US" altLang="en-US" sz="2000" b="1"/>
              <a:t>externalities, </a:t>
            </a:r>
            <a:r>
              <a:rPr lang="en-US" altLang="en-US" sz="2000"/>
              <a:t>and there is a well established theory suggesting that firms can benefit from such externalities by locating close to their source</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C69724E-BF54-868C-8AB5-AAC074E8DFCA}"/>
              </a:ext>
            </a:extLst>
          </p:cNvPr>
          <p:cNvSpPr>
            <a:spLocks noGrp="1"/>
          </p:cNvSpPr>
          <p:nvPr>
            <p:ph type="title"/>
          </p:nvPr>
        </p:nvSpPr>
        <p:spPr/>
        <p:txBody>
          <a:bodyPr/>
          <a:lstStyle/>
          <a:p>
            <a:br>
              <a:rPr lang="en-US" altLang="en-US"/>
            </a:br>
            <a:r>
              <a:rPr lang="en-US" altLang="en-US"/>
              <a:t>5. </a:t>
            </a:r>
            <a:r>
              <a:rPr lang="en-US" altLang="en-US" sz="3600"/>
              <a:t>The Product Life Cycle Hypothesis</a:t>
            </a:r>
            <a:br>
              <a:rPr lang="en-US" altLang="en-US"/>
            </a:br>
            <a:r>
              <a:rPr lang="en-US" altLang="en-US"/>
              <a:t> </a:t>
            </a:r>
            <a:br>
              <a:rPr lang="en-US" altLang="en-US"/>
            </a:br>
            <a:endParaRPr lang="en-US" altLang="en-US"/>
          </a:p>
        </p:txBody>
      </p:sp>
      <p:sp>
        <p:nvSpPr>
          <p:cNvPr id="21507" name="Content Placeholder 2">
            <a:extLst>
              <a:ext uri="{FF2B5EF4-FFF2-40B4-BE49-F238E27FC236}">
                <a16:creationId xmlns:a16="http://schemas.microsoft.com/office/drawing/2014/main" id="{51F81988-1A96-F7D9-88DD-1F68FF120AF2}"/>
              </a:ext>
            </a:extLst>
          </p:cNvPr>
          <p:cNvSpPr>
            <a:spLocks noGrp="1"/>
          </p:cNvSpPr>
          <p:nvPr>
            <p:ph idx="1"/>
          </p:nvPr>
        </p:nvSpPr>
        <p:spPr>
          <a:xfrm>
            <a:off x="1981200" y="1600200"/>
            <a:ext cx="8229600" cy="4953000"/>
          </a:xfrm>
        </p:spPr>
        <p:txBody>
          <a:bodyPr/>
          <a:lstStyle/>
          <a:p>
            <a:pPr algn="just"/>
            <a:r>
              <a:rPr lang="en-US" altLang="en-US"/>
              <a:t>According to this hypothesis, ‘products go through a cycle of initiation, exponential growth, slowdown and decline – a sequence that corresponds to the process of introduction, spread, maturation and senescence’ </a:t>
            </a:r>
          </a:p>
          <a:p>
            <a:r>
              <a:rPr lang="en-US" altLang="en-US"/>
              <a:t>The hypothesis postulates that firms indulge in FDI at a particular stage in the life cycle of the products that they initially produced as innovations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Content Placeholder 2">
            <a:extLst>
              <a:ext uri="{FF2B5EF4-FFF2-40B4-BE49-F238E27FC236}">
                <a16:creationId xmlns:a16="http://schemas.microsoft.com/office/drawing/2014/main" id="{5EC20FB5-A04B-6050-AFE0-D114BBADF314}"/>
              </a:ext>
            </a:extLst>
          </p:cNvPr>
          <p:cNvSpPr>
            <a:spLocks noGrp="1"/>
          </p:cNvSpPr>
          <p:nvPr>
            <p:ph idx="1"/>
          </p:nvPr>
        </p:nvSpPr>
        <p:spPr>
          <a:xfrm>
            <a:off x="1676400" y="381000"/>
            <a:ext cx="8763000" cy="6019800"/>
          </a:xfrm>
        </p:spPr>
        <p:txBody>
          <a:bodyPr/>
          <a:lstStyle/>
          <a:p>
            <a:pPr algn="just"/>
            <a:r>
              <a:rPr lang="en-US" altLang="en-US"/>
              <a:t>The initial production takes place at home, close to the customers and because of the need for efficient co-ordination between R&amp;D and production units. </a:t>
            </a:r>
          </a:p>
          <a:p>
            <a:pPr algn="just"/>
            <a:r>
              <a:rPr lang="en-US" altLang="en-US"/>
              <a:t>During this stage of the product life cycle the demand for the new product is price inelastic, and so the innovating firm can charge a relatively high price. </a:t>
            </a:r>
          </a:p>
          <a:p>
            <a:pPr algn="just"/>
            <a:r>
              <a:rPr lang="en-US" altLang="en-US"/>
              <a:t>As time passes, the product is improved, based on feedback from customers. Up to this point, demand has come from customers living in the home country.</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C0B92ABD-4ECF-931C-16A7-E6F7485A7B55}"/>
              </a:ext>
            </a:extLst>
          </p:cNvPr>
          <p:cNvSpPr>
            <a:spLocks noGrp="1"/>
          </p:cNvSpPr>
          <p:nvPr>
            <p:ph type="title"/>
          </p:nvPr>
        </p:nvSpPr>
        <p:spPr/>
        <p:txBody>
          <a:bodyPr/>
          <a:lstStyle/>
          <a:p>
            <a:r>
              <a:rPr lang="en-US" altLang="en-US"/>
              <a:t>Second stage </a:t>
            </a:r>
          </a:p>
        </p:txBody>
      </p:sp>
      <p:sp>
        <p:nvSpPr>
          <p:cNvPr id="27651" name="Content Placeholder 2">
            <a:extLst>
              <a:ext uri="{FF2B5EF4-FFF2-40B4-BE49-F238E27FC236}">
                <a16:creationId xmlns:a16="http://schemas.microsoft.com/office/drawing/2014/main" id="{70DEDB25-24C5-9FCC-1910-4DD7B4F42D02}"/>
              </a:ext>
            </a:extLst>
          </p:cNvPr>
          <p:cNvSpPr>
            <a:spLocks noGrp="1"/>
          </p:cNvSpPr>
          <p:nvPr>
            <p:ph idx="1"/>
          </p:nvPr>
        </p:nvSpPr>
        <p:spPr/>
        <p:txBody>
          <a:bodyPr/>
          <a:lstStyle/>
          <a:p>
            <a:pPr algn="just"/>
            <a:r>
              <a:rPr lang="en-US" altLang="en-US"/>
              <a:t>it is marked by the maturity and export of the product to countries having the next-highest level of income as demand emerges in these developed countries.</a:t>
            </a:r>
          </a:p>
          <a:p>
            <a:pPr algn="just"/>
            <a:r>
              <a:rPr lang="en-US" altLang="en-US"/>
              <a:t> As this demand resorts to FDI in these countries to meet local demand. At this stage, the home country is a net exporter of the product, while foreign countries are net  importers.</a:t>
            </a:r>
          </a:p>
          <a:p>
            <a:pPr algn="just"/>
            <a:r>
              <a:rPr lang="en-US" altLang="en-US"/>
              <a:t> continues to grow and competition emerges, the innovative firm</a:t>
            </a:r>
            <a:br>
              <a:rPr lang="en-US" altLang="en-US"/>
            </a:br>
            <a:endParaRPr lang="en-US" altLang="en-US"/>
          </a:p>
          <a:p>
            <a:pPr>
              <a:buFont typeface="Arial" panose="020B0604020202020204" pitchFamily="34" charset="0"/>
              <a:buNone/>
            </a:pPr>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82155-B6E4-56D3-5993-507FE703843F}"/>
              </a:ext>
            </a:extLst>
          </p:cNvPr>
          <p:cNvSpPr>
            <a:spLocks noGrp="1"/>
          </p:cNvSpPr>
          <p:nvPr>
            <p:ph idx="1"/>
          </p:nvPr>
        </p:nvSpPr>
        <p:spPr>
          <a:xfrm>
            <a:off x="1981200" y="304801"/>
            <a:ext cx="8229600" cy="5821363"/>
          </a:xfrm>
        </p:spPr>
        <p:txBody>
          <a:bodyPr/>
          <a:lstStyle/>
          <a:p>
            <a:pPr algn="just">
              <a:buFont typeface="Arial" panose="020B0604020202020204" pitchFamily="34" charset="0"/>
              <a:buNone/>
            </a:pPr>
            <a:r>
              <a:rPr lang="en-US" altLang="en-US"/>
              <a:t>The </a:t>
            </a:r>
            <a:r>
              <a:rPr lang="en-US" altLang="en-US" b="1"/>
              <a:t>third stage </a:t>
            </a:r>
            <a:r>
              <a:rPr lang="en-US" altLang="en-US"/>
              <a:t>is characterized by a </a:t>
            </a:r>
            <a:r>
              <a:rPr lang="en-US" altLang="en-US" b="1" u="sng"/>
              <a:t>complete standardization</a:t>
            </a:r>
            <a:r>
              <a:rPr lang="en-US" altLang="en-US"/>
              <a:t> of the product and its production process, which is no longer an exclusive possession of the innovating firm. </a:t>
            </a:r>
          </a:p>
          <a:p>
            <a:pPr lvl="1" algn="just"/>
            <a:r>
              <a:rPr lang="en-US" altLang="en-US"/>
              <a:t>At this stage, price competition from other producers forces the innovating firm to invest in developing countries, seeking cost advantages.</a:t>
            </a:r>
          </a:p>
          <a:p>
            <a:pPr lvl="1" algn="just"/>
            <a:r>
              <a:rPr lang="en-US" altLang="en-US"/>
              <a:t>The home country starts to import the product from both domestic and foreign firms based in foreign countries. </a:t>
            </a:r>
          </a:p>
          <a:p>
            <a:pPr lvl="1" algn="just"/>
            <a:r>
              <a:rPr lang="en-US" altLang="en-US"/>
              <a:t>The home country becomes a net importer, while foreign countries are net exporters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C726B14-40F6-5828-F1CD-97694EB1E810}"/>
              </a:ext>
            </a:extLst>
          </p:cNvPr>
          <p:cNvSpPr>
            <a:spLocks noGrp="1"/>
          </p:cNvSpPr>
          <p:nvPr>
            <p:ph type="title"/>
          </p:nvPr>
        </p:nvSpPr>
        <p:spPr/>
        <p:txBody>
          <a:bodyPr/>
          <a:lstStyle/>
          <a:p>
            <a:r>
              <a:rPr lang="en-US" altLang="en-US" sz="3600"/>
              <a:t>Production and Consumption during Product Life Cycle</a:t>
            </a:r>
          </a:p>
        </p:txBody>
      </p:sp>
      <p:pic>
        <p:nvPicPr>
          <p:cNvPr id="29699" name="Picture 2">
            <a:extLst>
              <a:ext uri="{FF2B5EF4-FFF2-40B4-BE49-F238E27FC236}">
                <a16:creationId xmlns:a16="http://schemas.microsoft.com/office/drawing/2014/main" id="{608F2BBE-A8F8-E923-ACFC-6DFE23981F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7400" y="1600200"/>
            <a:ext cx="8351838" cy="4724400"/>
          </a:xfrm>
          <a:noFill/>
        </p:spPr>
      </p:pic>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18D1ABA-0420-1099-CB0C-B98615E2BC64}"/>
              </a:ext>
            </a:extLst>
          </p:cNvPr>
          <p:cNvSpPr>
            <a:spLocks noGrp="1"/>
          </p:cNvSpPr>
          <p:nvPr>
            <p:ph type="title"/>
          </p:nvPr>
        </p:nvSpPr>
        <p:spPr>
          <a:xfrm>
            <a:off x="1981200" y="274638"/>
            <a:ext cx="8229600" cy="944562"/>
          </a:xfrm>
        </p:spPr>
        <p:txBody>
          <a:bodyPr/>
          <a:lstStyle/>
          <a:p>
            <a:br>
              <a:rPr lang="en-US" altLang="en-US" sz="3600"/>
            </a:br>
            <a:r>
              <a:rPr lang="en-US" altLang="en-US" sz="3600"/>
              <a:t>The Oligopolistic Reactions Hypothesis</a:t>
            </a:r>
            <a:br>
              <a:rPr lang="en-US" altLang="en-US"/>
            </a:br>
            <a:endParaRPr lang="en-US" altLang="en-US"/>
          </a:p>
        </p:txBody>
      </p:sp>
      <p:sp>
        <p:nvSpPr>
          <p:cNvPr id="29699" name="Content Placeholder 2">
            <a:extLst>
              <a:ext uri="{FF2B5EF4-FFF2-40B4-BE49-F238E27FC236}">
                <a16:creationId xmlns:a16="http://schemas.microsoft.com/office/drawing/2014/main" id="{C16C539A-14DF-CE1A-B57C-C369788923B3}"/>
              </a:ext>
            </a:extLst>
          </p:cNvPr>
          <p:cNvSpPr>
            <a:spLocks noGrp="1"/>
          </p:cNvSpPr>
          <p:nvPr>
            <p:ph idx="1"/>
          </p:nvPr>
        </p:nvSpPr>
        <p:spPr>
          <a:xfrm>
            <a:off x="1981200" y="1371601"/>
            <a:ext cx="8229600" cy="4754563"/>
          </a:xfrm>
        </p:spPr>
        <p:txBody>
          <a:bodyPr/>
          <a:lstStyle/>
          <a:p>
            <a:pPr algn="just"/>
            <a:r>
              <a:rPr lang="en-US" altLang="en-US"/>
              <a:t>FDI by one firm triggers a similar action by other leading firms in the industry in an attempt to maintain their market shares.</a:t>
            </a:r>
          </a:p>
          <a:p>
            <a:pPr algn="just"/>
            <a:r>
              <a:rPr lang="en-US" altLang="en-US"/>
              <a:t>It is usually firms belonging to monopolistic or oligopolistic industries at home that are better placed and have the necessary incentives to commit resources to R&amp;D. </a:t>
            </a:r>
          </a:p>
          <a:p>
            <a:pPr algn="just"/>
            <a:r>
              <a:rPr lang="en-US" altLang="en-US"/>
              <a:t>Japanese outward FDI, usually try to securing market share is the most salient motivation [for FDI].</a:t>
            </a:r>
          </a:p>
          <a:p>
            <a:pPr algn="just"/>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84E0605-D5CA-7775-58EE-1FF0512C4425}"/>
              </a:ext>
            </a:extLst>
          </p:cNvPr>
          <p:cNvSpPr>
            <a:spLocks noGrp="1"/>
          </p:cNvSpPr>
          <p:nvPr>
            <p:ph type="title"/>
          </p:nvPr>
        </p:nvSpPr>
        <p:spPr/>
        <p:txBody>
          <a:bodyPr/>
          <a:lstStyle/>
          <a:p>
            <a:br>
              <a:rPr lang="en-US" altLang="en-US"/>
            </a:br>
            <a:r>
              <a:rPr lang="en-US" altLang="en-US"/>
              <a:t>C.</a:t>
            </a:r>
            <a:r>
              <a:rPr lang="en-US" altLang="en-US" sz="3600" b="1"/>
              <a:t>THEORIES BASED ON OTHER FACTORS</a:t>
            </a:r>
            <a:br>
              <a:rPr lang="en-US" altLang="en-US"/>
            </a:br>
            <a:endParaRPr lang="en-US" altLang="en-US"/>
          </a:p>
        </p:txBody>
      </p:sp>
      <p:sp>
        <p:nvSpPr>
          <p:cNvPr id="31747" name="Content Placeholder 2">
            <a:extLst>
              <a:ext uri="{FF2B5EF4-FFF2-40B4-BE49-F238E27FC236}">
                <a16:creationId xmlns:a16="http://schemas.microsoft.com/office/drawing/2014/main" id="{C3DF91AE-9A2A-8680-D27F-4559618809D2}"/>
              </a:ext>
            </a:extLst>
          </p:cNvPr>
          <p:cNvSpPr>
            <a:spLocks noGrp="1"/>
          </p:cNvSpPr>
          <p:nvPr>
            <p:ph idx="1"/>
          </p:nvPr>
        </p:nvSpPr>
        <p:spPr/>
        <p:txBody>
          <a:bodyPr/>
          <a:lstStyle/>
          <a:p>
            <a:r>
              <a:rPr lang="en-US" altLang="en-US"/>
              <a:t>There are some other factors that have been used to explain FDI are;</a:t>
            </a:r>
          </a:p>
          <a:p>
            <a:pPr marL="971550" lvl="1" indent="-514350">
              <a:buFont typeface="Calibri" panose="020F0502020204030204" pitchFamily="34" charset="0"/>
              <a:buAutoNum type="arabicPeriod"/>
            </a:pPr>
            <a:r>
              <a:rPr lang="en-US" altLang="en-US"/>
              <a:t>Political risk and Country risk, </a:t>
            </a:r>
          </a:p>
          <a:p>
            <a:pPr marL="971550" lvl="1" indent="-514350">
              <a:buFont typeface="Calibri" panose="020F0502020204030204" pitchFamily="34" charset="0"/>
              <a:buAutoNum type="arabicPeriod"/>
            </a:pPr>
            <a:r>
              <a:rPr lang="en-US" altLang="en-US"/>
              <a:t>Tax policy, </a:t>
            </a:r>
          </a:p>
          <a:p>
            <a:pPr marL="971550" lvl="1" indent="-514350">
              <a:buFont typeface="Calibri" panose="020F0502020204030204" pitchFamily="34" charset="0"/>
              <a:buAutoNum type="arabicPeriod"/>
            </a:pPr>
            <a:r>
              <a:rPr lang="en-US" altLang="en-US"/>
              <a:t>Trade barriers, </a:t>
            </a:r>
          </a:p>
          <a:p>
            <a:pPr marL="971550" lvl="1" indent="-514350">
              <a:buFont typeface="Calibri" panose="020F0502020204030204" pitchFamily="34" charset="0"/>
              <a:buAutoNum type="arabicPeriod"/>
            </a:pPr>
            <a:r>
              <a:rPr lang="en-US" altLang="en-US"/>
              <a:t>Government regulations, and</a:t>
            </a:r>
          </a:p>
          <a:p>
            <a:pPr marL="971550" lvl="1" indent="-514350">
              <a:buFont typeface="Calibri" panose="020F0502020204030204" pitchFamily="34" charset="0"/>
              <a:buAutoNum type="arabicPeriod"/>
            </a:pPr>
            <a:r>
              <a:rPr lang="en-US" altLang="en-US"/>
              <a:t> Strategic and long-term factors.</a:t>
            </a:r>
          </a:p>
          <a:p>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A1B9755-B69F-9FCE-CEBC-739717FE9179}"/>
              </a:ext>
            </a:extLst>
          </p:cNvPr>
          <p:cNvSpPr>
            <a:spLocks noGrp="1"/>
          </p:cNvSpPr>
          <p:nvPr>
            <p:ph type="title"/>
          </p:nvPr>
        </p:nvSpPr>
        <p:spPr/>
        <p:txBody>
          <a:bodyPr/>
          <a:lstStyle/>
          <a:p>
            <a:r>
              <a:rPr lang="en-US" altLang="en-US"/>
              <a:t>1. Political Risk and Country Risk</a:t>
            </a:r>
            <a:br>
              <a:rPr lang="en-US" altLang="en-US"/>
            </a:br>
            <a:endParaRPr lang="en-US" altLang="en-US"/>
          </a:p>
        </p:txBody>
      </p:sp>
      <p:sp>
        <p:nvSpPr>
          <p:cNvPr id="27651" name="Content Placeholder 2">
            <a:extLst>
              <a:ext uri="{FF2B5EF4-FFF2-40B4-BE49-F238E27FC236}">
                <a16:creationId xmlns:a16="http://schemas.microsoft.com/office/drawing/2014/main" id="{47C9458B-F2D2-A17A-3376-8E0008CF9E02}"/>
              </a:ext>
            </a:extLst>
          </p:cNvPr>
          <p:cNvSpPr>
            <a:spLocks noGrp="1"/>
          </p:cNvSpPr>
          <p:nvPr>
            <p:ph idx="1"/>
          </p:nvPr>
        </p:nvSpPr>
        <p:spPr>
          <a:xfrm>
            <a:off x="1981200" y="1143000"/>
            <a:ext cx="8229600" cy="5334000"/>
          </a:xfrm>
        </p:spPr>
        <p:txBody>
          <a:bodyPr/>
          <a:lstStyle/>
          <a:p>
            <a:pPr algn="just"/>
            <a:r>
              <a:rPr lang="en-US" altLang="en-US" sz="2800"/>
              <a:t>Lack of political stability discourages inflows of FDI. </a:t>
            </a:r>
          </a:p>
          <a:p>
            <a:pPr algn="just"/>
            <a:r>
              <a:rPr lang="en-US" altLang="en-US" sz="2800"/>
              <a:t>Political risk arises because unexpected modifications of the legal and fiscal frameworks in the host country may change the economic outcome of a given investment in a drastic manner</a:t>
            </a:r>
          </a:p>
          <a:p>
            <a:pPr algn="just"/>
            <a:r>
              <a:rPr lang="en-US" altLang="en-US" sz="2800"/>
              <a:t>For example, a decision by the host government to impose restrictions on capital repatriation to the investor’s home country will have an adverse effect on the cash flows received by the parent company.</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7651">
                                            <p:txEl>
                                              <p:pRg st="1" end="1"/>
                                            </p:txEl>
                                          </p:spTgt>
                                        </p:tgtEl>
                                        <p:attrNameLst>
                                          <p:attrName>style.visibility</p:attrName>
                                        </p:attrNameLst>
                                      </p:cBhvr>
                                      <p:to>
                                        <p:strVal val="visible"/>
                                      </p:to>
                                    </p:set>
                                    <p:anim calcmode="lin" valueType="num">
                                      <p:cBhvr additive="base">
                                        <p:cTn id="13"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anim calcmode="lin" valueType="num">
                                      <p:cBhvr additive="base">
                                        <p:cTn id="19"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2F33D71-B0D3-2FBE-C368-7293C9252B90}"/>
              </a:ext>
            </a:extLst>
          </p:cNvPr>
          <p:cNvSpPr>
            <a:spLocks noGrp="1"/>
          </p:cNvSpPr>
          <p:nvPr>
            <p:ph type="title"/>
          </p:nvPr>
        </p:nvSpPr>
        <p:spPr/>
        <p:txBody>
          <a:bodyPr/>
          <a:lstStyle/>
          <a:p>
            <a:r>
              <a:rPr lang="en-US" altLang="en-US"/>
              <a:t>2. Tax Policies</a:t>
            </a:r>
            <a:br>
              <a:rPr lang="en-US" altLang="en-US"/>
            </a:br>
            <a:endParaRPr lang="en-US" altLang="en-US"/>
          </a:p>
        </p:txBody>
      </p:sp>
      <p:sp>
        <p:nvSpPr>
          <p:cNvPr id="29699" name="Content Placeholder 2">
            <a:extLst>
              <a:ext uri="{FF2B5EF4-FFF2-40B4-BE49-F238E27FC236}">
                <a16:creationId xmlns:a16="http://schemas.microsoft.com/office/drawing/2014/main" id="{B9A51C7B-860A-58A2-89B2-A5C8BF2EE484}"/>
              </a:ext>
            </a:extLst>
          </p:cNvPr>
          <p:cNvSpPr>
            <a:spLocks noGrp="1"/>
          </p:cNvSpPr>
          <p:nvPr>
            <p:ph idx="1"/>
          </p:nvPr>
        </p:nvSpPr>
        <p:spPr>
          <a:xfrm>
            <a:off x="1524000" y="762000"/>
            <a:ext cx="8991600" cy="5943600"/>
          </a:xfrm>
        </p:spPr>
        <p:txBody>
          <a:bodyPr/>
          <a:lstStyle/>
          <a:p>
            <a:r>
              <a:rPr lang="en-US" altLang="en-US"/>
              <a:t>Domestic and foreign tax policies affect the incentive to engage in FDI and the means by which it is financed.</a:t>
            </a:r>
          </a:p>
          <a:p>
            <a:r>
              <a:rPr lang="en-US" altLang="en-US"/>
              <a:t>Three channels through which tax policies affect the decisions taken by MNCs</a:t>
            </a:r>
          </a:p>
          <a:p>
            <a:pPr lvl="1"/>
            <a:r>
              <a:rPr lang="en-US" altLang="en-US" sz="2400" i="1"/>
              <a:t>the tax treatment of income generated abroad has a direct effect on the net return on FDI</a:t>
            </a:r>
            <a:r>
              <a:rPr lang="en-US" altLang="en-US" sz="2400"/>
              <a:t>. </a:t>
            </a:r>
          </a:p>
          <a:p>
            <a:pPr lvl="1"/>
            <a:r>
              <a:rPr lang="en-US" altLang="en-US" sz="2400" i="1"/>
              <a:t>the tax treatment of income generated at home affects the net profitability of domestic investment, and the relative profitability of domestic and foreign investment</a:t>
            </a:r>
            <a:r>
              <a:rPr lang="en-US" altLang="en-US" sz="2400"/>
              <a:t>. </a:t>
            </a:r>
          </a:p>
          <a:p>
            <a:pPr lvl="1"/>
            <a:r>
              <a:rPr lang="en-US" altLang="en-US" sz="2400"/>
              <a:t> tax policies affect the relative cost of capital of domestic and foreign investment</a:t>
            </a:r>
          </a:p>
          <a:p>
            <a:pPr lvl="1">
              <a:buFont typeface="Arial" panose="020B0604020202020204" pitchFamily="34" charset="0"/>
              <a:buNone/>
            </a:pPr>
            <a:r>
              <a:rPr lang="en-US" altLang="en-US" sz="2400"/>
              <a:t>“Higher taxes should discourage both foreign and domestic investments”</a:t>
            </a:r>
          </a:p>
          <a:p>
            <a:pPr lvl="1"/>
            <a:endParaRPr lang="en-US" altLang="en-US" sz="240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9699">
                                            <p:txEl>
                                              <p:pRg st="3" end="3"/>
                                            </p:txEl>
                                          </p:spTgt>
                                        </p:tgtEl>
                                        <p:attrNameLst>
                                          <p:attrName>style.visibility</p:attrName>
                                        </p:attrNameLst>
                                      </p:cBhvr>
                                      <p:to>
                                        <p:strVal val="visible"/>
                                      </p:to>
                                    </p:set>
                                    <p:anim calcmode="lin" valueType="num">
                                      <p:cBhvr additive="base">
                                        <p:cTn id="25"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6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9699">
                                            <p:txEl>
                                              <p:pRg st="4" end="4"/>
                                            </p:txEl>
                                          </p:spTgt>
                                        </p:tgtEl>
                                        <p:attrNameLst>
                                          <p:attrName>style.visibility</p:attrName>
                                        </p:attrNameLst>
                                      </p:cBhvr>
                                      <p:to>
                                        <p:strVal val="visible"/>
                                      </p:to>
                                    </p:set>
                                    <p:anim calcmode="lin" valueType="num">
                                      <p:cBhvr additive="base">
                                        <p:cTn id="31"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969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9699">
                                            <p:txEl>
                                              <p:pRg st="5" end="5"/>
                                            </p:txEl>
                                          </p:spTgt>
                                        </p:tgtEl>
                                        <p:attrNameLst>
                                          <p:attrName>style.visibility</p:attrName>
                                        </p:attrNameLst>
                                      </p:cBhvr>
                                      <p:to>
                                        <p:strVal val="visible"/>
                                      </p:to>
                                    </p:set>
                                    <p:anim calcmode="lin" valueType="num">
                                      <p:cBhvr additive="base">
                                        <p:cTn id="37" dur="5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969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C0BFC3A3-9EC2-ED92-7ACD-3269B4D9DE8B}"/>
              </a:ext>
            </a:extLst>
          </p:cNvPr>
          <p:cNvSpPr>
            <a:spLocks noGrp="1"/>
          </p:cNvSpPr>
          <p:nvPr>
            <p:ph type="title"/>
          </p:nvPr>
        </p:nvSpPr>
        <p:spPr/>
        <p:txBody>
          <a:bodyPr/>
          <a:lstStyle/>
          <a:p>
            <a:r>
              <a:rPr lang="en-US" altLang="en-US"/>
              <a:t>3.Trade barrier</a:t>
            </a:r>
          </a:p>
        </p:txBody>
      </p:sp>
      <p:sp>
        <p:nvSpPr>
          <p:cNvPr id="34819" name="Content Placeholder 2">
            <a:extLst>
              <a:ext uri="{FF2B5EF4-FFF2-40B4-BE49-F238E27FC236}">
                <a16:creationId xmlns:a16="http://schemas.microsoft.com/office/drawing/2014/main" id="{3F702626-2230-7EDD-D3FD-238781C8B01B}"/>
              </a:ext>
            </a:extLst>
          </p:cNvPr>
          <p:cNvSpPr>
            <a:spLocks noGrp="1"/>
          </p:cNvSpPr>
          <p:nvPr>
            <p:ph idx="1"/>
          </p:nvPr>
        </p:nvSpPr>
        <p:spPr/>
        <p:txBody>
          <a:bodyPr/>
          <a:lstStyle/>
          <a:p>
            <a:pPr algn="just"/>
            <a:r>
              <a:rPr lang="en-US" altLang="en-US" sz="2800"/>
              <a:t>FDI may be undertaken to circumvent trade barriers such as tariffs because FDI can be viewed as an alternative to trade.</a:t>
            </a:r>
          </a:p>
          <a:p>
            <a:pPr algn="just"/>
            <a:r>
              <a:rPr lang="en-US" altLang="en-US" sz="2800"/>
              <a:t>Open economies without much restriction on international trade should receive fewer FDI flows,</a:t>
            </a:r>
          </a:p>
          <a:p>
            <a:pPr algn="just"/>
            <a:r>
              <a:rPr lang="en-US" altLang="en-US" sz="2800"/>
              <a:t>Honda’s establishment of production facilities in Ohio to circumvent the tariffs and quotas imposed by the US government.</a:t>
            </a:r>
          </a:p>
          <a:p>
            <a:pPr algn="just"/>
            <a:r>
              <a:rPr lang="en-US" altLang="en-US" sz="2800"/>
              <a:t>FDI surge in Mexico and Spain is attributed partly to overcome trade barriers imposed by NAFTA and the EU.</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D71684C-E4E2-CCAD-23E1-E1C638970462}"/>
              </a:ext>
            </a:extLst>
          </p:cNvPr>
          <p:cNvSpPr>
            <a:spLocks noGrp="1"/>
          </p:cNvSpPr>
          <p:nvPr>
            <p:ph type="title"/>
          </p:nvPr>
        </p:nvSpPr>
        <p:spPr/>
        <p:txBody>
          <a:bodyPr/>
          <a:lstStyle/>
          <a:p>
            <a:r>
              <a:rPr lang="en-US" altLang="en-US"/>
              <a:t>4. Government Regulations</a:t>
            </a:r>
            <a:br>
              <a:rPr lang="en-US" altLang="en-US"/>
            </a:br>
            <a:endParaRPr lang="en-US" altLang="en-US"/>
          </a:p>
        </p:txBody>
      </p:sp>
      <p:sp>
        <p:nvSpPr>
          <p:cNvPr id="35843" name="Content Placeholder 2">
            <a:extLst>
              <a:ext uri="{FF2B5EF4-FFF2-40B4-BE49-F238E27FC236}">
                <a16:creationId xmlns:a16="http://schemas.microsoft.com/office/drawing/2014/main" id="{39BB9ECF-D906-7D79-3309-558C54E76BE5}"/>
              </a:ext>
            </a:extLst>
          </p:cNvPr>
          <p:cNvSpPr>
            <a:spLocks noGrp="1"/>
          </p:cNvSpPr>
          <p:nvPr>
            <p:ph idx="1"/>
          </p:nvPr>
        </p:nvSpPr>
        <p:spPr/>
        <p:txBody>
          <a:bodyPr/>
          <a:lstStyle/>
          <a:p>
            <a:pPr algn="just"/>
            <a:r>
              <a:rPr lang="en-US" altLang="en-US"/>
              <a:t>Most governments adopt policies aimed at both encouraging and discouraging inward FDI by offering incentives on the one hand, and disincentives (taking the form of restrictions on the activities of MNCs) on the other.</a:t>
            </a:r>
          </a:p>
          <a:p>
            <a:pPr algn="just"/>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3C4FEA-EAE6-A7D6-4562-2D969B50AE27}"/>
              </a:ext>
            </a:extLst>
          </p:cNvPr>
          <p:cNvSpPr>
            <a:spLocks noGrp="1"/>
          </p:cNvSpPr>
          <p:nvPr>
            <p:ph idx="1"/>
          </p:nvPr>
        </p:nvSpPr>
        <p:spPr>
          <a:xfrm>
            <a:off x="1981200" y="228601"/>
            <a:ext cx="8229600" cy="5897563"/>
          </a:xfrm>
        </p:spPr>
        <p:txBody>
          <a:bodyPr/>
          <a:lstStyle/>
          <a:p>
            <a:pPr algn="just">
              <a:buFont typeface="Arial" charset="0"/>
              <a:buNone/>
              <a:defRPr/>
            </a:pPr>
            <a:r>
              <a:rPr lang="en-US" sz="2400" dirty="0"/>
              <a:t>The incentives offered by host governments to investing MNCs include the following:</a:t>
            </a:r>
          </a:p>
          <a:p>
            <a:pPr marL="457200" indent="-457200" algn="just">
              <a:buFont typeface="+mj-lt"/>
              <a:buAutoNum type="arabicPeriod"/>
              <a:defRPr/>
            </a:pPr>
            <a:r>
              <a:rPr lang="en-US" sz="2400" dirty="0"/>
              <a:t>Fiscal incentives such as tax reductions, accelerated depreciation, investment and reinvestment allowances, and exemption from customs duties. </a:t>
            </a:r>
          </a:p>
          <a:p>
            <a:pPr marL="457200" indent="-457200" algn="just">
              <a:buFont typeface="+mj-lt"/>
              <a:buAutoNum type="arabicPeriod"/>
              <a:defRPr/>
            </a:pPr>
            <a:r>
              <a:rPr lang="en-US" sz="2400" dirty="0"/>
              <a:t>Financial incentives, such as subsidies, grants and loan guarantees.</a:t>
            </a:r>
          </a:p>
          <a:p>
            <a:pPr marL="457200" indent="-457200" algn="just">
              <a:buFont typeface="+mj-lt"/>
              <a:buAutoNum type="arabicPeriod"/>
              <a:defRPr/>
            </a:pPr>
            <a:r>
              <a:rPr lang="en-US" sz="2400" dirty="0"/>
              <a:t>Market preferences, including monopoly rights, protection from competition arising from imports, and preferential government contracts.</a:t>
            </a:r>
          </a:p>
          <a:p>
            <a:pPr marL="457200" indent="-457200" algn="just">
              <a:buFont typeface="+mj-lt"/>
              <a:buAutoNum type="arabicPeriod"/>
              <a:defRPr/>
            </a:pPr>
            <a:r>
              <a:rPr lang="en-US" sz="2400" dirty="0"/>
              <a:t>Low cost infrastructure, fuel and energy.</a:t>
            </a:r>
          </a:p>
          <a:p>
            <a:pPr marL="457200" indent="-457200" algn="just">
              <a:buFont typeface="+mj-lt"/>
              <a:buAutoNum type="arabicPeriod"/>
              <a:defRPr/>
            </a:pPr>
            <a:r>
              <a:rPr lang="en-US" sz="2400" dirty="0"/>
              <a:t>The provision of information by means of agencies located in the capitals of the source countries.</a:t>
            </a:r>
          </a:p>
          <a:p>
            <a:pPr marL="457200" indent="-457200" algn="just">
              <a:buFont typeface="+mj-lt"/>
              <a:buAutoNum type="arabicPeriod"/>
              <a:defRPr/>
            </a:pPr>
            <a:r>
              <a:rPr lang="en-US" sz="2400" dirty="0"/>
              <a:t>A framework for clear, efficiently implemented stable policies with respect to FDI.</a:t>
            </a:r>
          </a:p>
          <a:p>
            <a:pPr marL="457200" indent="-457200" algn="just">
              <a:buFont typeface="+mj-lt"/>
              <a:buAutoNum type="arabicPeriod"/>
              <a:defRPr/>
            </a:pPr>
            <a:r>
              <a:rPr lang="en-US" sz="2400" dirty="0"/>
              <a:t>Flexible conditions with respect to local equity participation.</a:t>
            </a:r>
          </a:p>
          <a:p>
            <a:pPr>
              <a:buFont typeface="Arial" charset="0"/>
              <a:buChar char="•"/>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757570D-26D7-8BF6-A737-37087D89A84F}"/>
              </a:ext>
            </a:extLst>
          </p:cNvPr>
          <p:cNvSpPr>
            <a:spLocks noGrp="1"/>
          </p:cNvSpPr>
          <p:nvPr>
            <p:ph type="title"/>
          </p:nvPr>
        </p:nvSpPr>
        <p:spPr/>
        <p:txBody>
          <a:bodyPr/>
          <a:lstStyle/>
          <a:p>
            <a:pPr algn="just"/>
            <a:r>
              <a:rPr lang="en-US" altLang="en-US" sz="2400"/>
              <a:t>Indicative of the extent to which governments will go to attract foreign investment is an advertisement that appeared in Fortune in l995.</a:t>
            </a:r>
          </a:p>
        </p:txBody>
      </p:sp>
      <p:sp>
        <p:nvSpPr>
          <p:cNvPr id="37891" name="Content Placeholder 2">
            <a:extLst>
              <a:ext uri="{FF2B5EF4-FFF2-40B4-BE49-F238E27FC236}">
                <a16:creationId xmlns:a16="http://schemas.microsoft.com/office/drawing/2014/main" id="{00784D4B-A396-AEA7-ED01-9A95AD596914}"/>
              </a:ext>
            </a:extLst>
          </p:cNvPr>
          <p:cNvSpPr>
            <a:spLocks noGrp="1"/>
          </p:cNvSpPr>
          <p:nvPr>
            <p:ph idx="1"/>
          </p:nvPr>
        </p:nvSpPr>
        <p:spPr/>
        <p:txBody>
          <a:bodyPr/>
          <a:lstStyle/>
          <a:p>
            <a:pPr algn="just">
              <a:buFont typeface="Arial" panose="020B0604020202020204" pitchFamily="34" charset="0"/>
              <a:buNone/>
            </a:pPr>
            <a:r>
              <a:rPr lang="en-US" altLang="en-US"/>
              <a:t>In the advertisement, </a:t>
            </a:r>
          </a:p>
          <a:p>
            <a:pPr algn="just">
              <a:buFont typeface="Arial" panose="020B0604020202020204" pitchFamily="34" charset="0"/>
              <a:buNone/>
            </a:pPr>
            <a:r>
              <a:rPr lang="en-US" altLang="en-US"/>
              <a:t>The government of the Philippines declared that, to attract foreign companies, the government had ‘felled [sic] mountains, razed jungles, filled swamps, moved rivers, relocated towns . . . all to make it easier for you and your business to do business here’.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4C61C1BD-095B-E68D-14BF-D6E483B2457D}"/>
              </a:ext>
            </a:extLst>
          </p:cNvPr>
          <p:cNvSpPr>
            <a:spLocks noGrp="1"/>
          </p:cNvSpPr>
          <p:nvPr>
            <p:ph type="title"/>
          </p:nvPr>
        </p:nvSpPr>
        <p:spPr>
          <a:xfrm>
            <a:off x="1752600" y="274638"/>
            <a:ext cx="8610600" cy="1143000"/>
          </a:xfrm>
        </p:spPr>
        <p:txBody>
          <a:bodyPr/>
          <a:lstStyle/>
          <a:p>
            <a:pPr algn="l"/>
            <a:r>
              <a:rPr lang="en-US" altLang="en-US" sz="3600"/>
              <a:t>Disincentives include a number of impediments </a:t>
            </a:r>
          </a:p>
        </p:txBody>
      </p:sp>
      <p:sp>
        <p:nvSpPr>
          <p:cNvPr id="3" name="Content Placeholder 2">
            <a:extLst>
              <a:ext uri="{FF2B5EF4-FFF2-40B4-BE49-F238E27FC236}">
                <a16:creationId xmlns:a16="http://schemas.microsoft.com/office/drawing/2014/main" id="{E28EFB4B-C609-E6FF-0124-F879BB0344CA}"/>
              </a:ext>
            </a:extLst>
          </p:cNvPr>
          <p:cNvSpPr>
            <a:spLocks noGrp="1"/>
          </p:cNvSpPr>
          <p:nvPr>
            <p:ph idx="1"/>
          </p:nvPr>
        </p:nvSpPr>
        <p:spPr>
          <a:xfrm>
            <a:off x="1981200" y="1371600"/>
            <a:ext cx="8229600" cy="5257800"/>
          </a:xfrm>
        </p:spPr>
        <p:txBody>
          <a:bodyPr/>
          <a:lstStyle/>
          <a:p>
            <a:pPr algn="just"/>
            <a:r>
              <a:rPr lang="en-US" altLang="en-US" sz="2800"/>
              <a:t>The slow processing of the required authorization to the outright prohibition of foreign investment in specific regions or sectors.</a:t>
            </a:r>
          </a:p>
          <a:p>
            <a:pPr algn="just"/>
            <a:r>
              <a:rPr lang="en-US" altLang="en-US" sz="2800"/>
              <a:t>MNCs may be required to operate in those sectors that are owned primarily by domestic investors. </a:t>
            </a:r>
          </a:p>
          <a:p>
            <a:pPr algn="just"/>
            <a:r>
              <a:rPr lang="en-US" altLang="en-US" sz="2800"/>
              <a:t>MNCs employ should have minimum number of local workers, and restrictions on profit repatriation.</a:t>
            </a:r>
          </a:p>
          <a:p>
            <a:pPr algn="just">
              <a:buFont typeface="Arial" panose="020B0604020202020204" pitchFamily="34" charset="0"/>
              <a:buNone/>
            </a:pPr>
            <a:endParaRPr lang="en-US" altLang="en-US" sz="2800"/>
          </a:p>
          <a:p>
            <a:pPr algn="just">
              <a:buFont typeface="Arial" panose="020B0604020202020204" pitchFamily="34" charset="0"/>
              <a:buNone/>
            </a:pPr>
            <a:r>
              <a:rPr lang="en-US" altLang="en-US" sz="2800"/>
              <a:t>“Government offers incentives for some kinds of FDI while imposing disincentives for other kinds”</a:t>
            </a:r>
          </a:p>
          <a:p>
            <a:pPr algn="just"/>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CBDAE14-58DC-2C09-8392-A2FCEEBD1E4C}"/>
              </a:ext>
            </a:extLst>
          </p:cNvPr>
          <p:cNvSpPr>
            <a:spLocks noGrp="1"/>
          </p:cNvSpPr>
          <p:nvPr>
            <p:ph type="title"/>
          </p:nvPr>
        </p:nvSpPr>
        <p:spPr>
          <a:xfrm>
            <a:off x="1981200" y="274638"/>
            <a:ext cx="8229600" cy="639762"/>
          </a:xfrm>
        </p:spPr>
        <p:txBody>
          <a:bodyPr/>
          <a:lstStyle/>
          <a:p>
            <a:r>
              <a:rPr lang="en-US" altLang="en-US"/>
              <a:t> </a:t>
            </a:r>
            <a:br>
              <a:rPr lang="en-US" altLang="en-US"/>
            </a:br>
            <a:r>
              <a:rPr lang="en-US" altLang="en-US" sz="3600"/>
              <a:t>5. Strategic and Long-Term Factors</a:t>
            </a:r>
            <a:br>
              <a:rPr lang="en-US" altLang="en-US"/>
            </a:br>
            <a:endParaRPr lang="en-US" altLang="en-US"/>
          </a:p>
        </p:txBody>
      </p:sp>
      <p:sp>
        <p:nvSpPr>
          <p:cNvPr id="3" name="Content Placeholder 2">
            <a:extLst>
              <a:ext uri="{FF2B5EF4-FFF2-40B4-BE49-F238E27FC236}">
                <a16:creationId xmlns:a16="http://schemas.microsoft.com/office/drawing/2014/main" id="{7609A981-8172-8199-D764-CD60D7EA5D95}"/>
              </a:ext>
            </a:extLst>
          </p:cNvPr>
          <p:cNvSpPr>
            <a:spLocks noGrp="1"/>
          </p:cNvSpPr>
          <p:nvPr>
            <p:ph idx="1"/>
          </p:nvPr>
        </p:nvSpPr>
        <p:spPr>
          <a:xfrm>
            <a:off x="1752600" y="838200"/>
            <a:ext cx="8458200" cy="5562600"/>
          </a:xfrm>
        </p:spPr>
        <p:txBody>
          <a:bodyPr/>
          <a:lstStyle/>
          <a:p>
            <a:pPr marL="457200" indent="-457200" algn="just">
              <a:buFont typeface="+mj-lt"/>
              <a:buAutoNum type="arabicPeriod"/>
              <a:defRPr/>
            </a:pPr>
            <a:r>
              <a:rPr lang="en-US" sz="2400" dirty="0"/>
              <a:t>The investor desired to defend existing foreign markets and foreign investments against competitors.</a:t>
            </a:r>
          </a:p>
          <a:p>
            <a:pPr algn="just">
              <a:buFont typeface="+mj-lt"/>
              <a:buAutoNum type="arabicPeriod"/>
              <a:defRPr/>
            </a:pPr>
            <a:r>
              <a:rPr lang="en-US" sz="2400" dirty="0"/>
              <a:t>The desire to gain and maintain a foothold in a protected market or to gain and maintain a source of supply that in the long run may prove useful.</a:t>
            </a:r>
          </a:p>
          <a:p>
            <a:pPr algn="just">
              <a:buFont typeface="+mj-lt"/>
              <a:buAutoNum type="arabicPeriod"/>
              <a:defRPr/>
            </a:pPr>
            <a:r>
              <a:rPr lang="en-US" sz="2400" dirty="0"/>
              <a:t>The need to develop and sustain a parent–subsidiary relationship.</a:t>
            </a:r>
          </a:p>
          <a:p>
            <a:pPr algn="just">
              <a:buFont typeface="+mj-lt"/>
              <a:buAutoNum type="arabicPeriod"/>
              <a:defRPr/>
            </a:pPr>
            <a:r>
              <a:rPr lang="en-US" sz="2400" dirty="0"/>
              <a:t>The desire to induce the host country into a long commitment to a particular type of technology.</a:t>
            </a:r>
          </a:p>
          <a:p>
            <a:pPr algn="just">
              <a:buFont typeface="+mj-lt"/>
              <a:buAutoNum type="arabicPeriod"/>
              <a:defRPr/>
            </a:pPr>
            <a:r>
              <a:rPr lang="en-US" sz="2400" dirty="0"/>
              <a:t>The advantage of complementing another type of investment.</a:t>
            </a:r>
          </a:p>
          <a:p>
            <a:pPr algn="just">
              <a:buFont typeface="+mj-lt"/>
              <a:buAutoNum type="arabicPeriod"/>
              <a:defRPr/>
            </a:pPr>
            <a:r>
              <a:rPr lang="en-US" sz="2400" dirty="0"/>
              <a:t>The economies of new product development.</a:t>
            </a:r>
          </a:p>
          <a:p>
            <a:pPr algn="just">
              <a:buFont typeface="+mj-lt"/>
              <a:buAutoNum type="arabicPeriod"/>
              <a:defRPr/>
            </a:pPr>
            <a:r>
              <a:rPr lang="en-US" sz="2400" dirty="0"/>
              <a:t>Competition for market shares among </a:t>
            </a:r>
            <a:r>
              <a:rPr lang="en-US" sz="2400" dirty="0" err="1"/>
              <a:t>oligopolists</a:t>
            </a:r>
            <a:r>
              <a:rPr lang="en-US" sz="2400" dirty="0"/>
              <a:t> and the concern for strengthening of bargaining positions.</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247D173-A6DC-94C4-4BA4-00DB2A933BC9}"/>
              </a:ext>
            </a:extLst>
          </p:cNvPr>
          <p:cNvSpPr>
            <a:spLocks noGrp="1"/>
          </p:cNvSpPr>
          <p:nvPr>
            <p:ph type="title"/>
          </p:nvPr>
        </p:nvSpPr>
        <p:spPr/>
        <p:txBody>
          <a:bodyPr/>
          <a:lstStyle/>
          <a:p>
            <a:r>
              <a:rPr lang="en-US" altLang="en-US" sz="3600"/>
              <a:t>D. Other variables to affect FDI: </a:t>
            </a:r>
          </a:p>
        </p:txBody>
      </p:sp>
      <p:sp>
        <p:nvSpPr>
          <p:cNvPr id="40963" name="Content Placeholder 2">
            <a:extLst>
              <a:ext uri="{FF2B5EF4-FFF2-40B4-BE49-F238E27FC236}">
                <a16:creationId xmlns:a16="http://schemas.microsoft.com/office/drawing/2014/main" id="{ECDA03AB-6396-536A-52E6-6B12202A1AF7}"/>
              </a:ext>
            </a:extLst>
          </p:cNvPr>
          <p:cNvSpPr>
            <a:spLocks noGrp="1"/>
          </p:cNvSpPr>
          <p:nvPr>
            <p:ph idx="1"/>
          </p:nvPr>
        </p:nvSpPr>
        <p:spPr>
          <a:xfrm>
            <a:off x="1981200" y="1371600"/>
            <a:ext cx="8229600" cy="5029200"/>
          </a:xfrm>
        </p:spPr>
        <p:txBody>
          <a:bodyPr/>
          <a:lstStyle/>
          <a:p>
            <a:pPr marL="571500" indent="-571500" algn="just">
              <a:buFont typeface="Calibri" panose="020F0502020204030204" pitchFamily="34" charset="0"/>
              <a:buAutoNum type="romanLcPeriod"/>
            </a:pPr>
            <a:r>
              <a:rPr lang="en-US" altLang="en-US"/>
              <a:t>Exchange controls and repatriation restrictions on dividends to the parent firm; </a:t>
            </a:r>
          </a:p>
          <a:p>
            <a:pPr marL="571500" indent="-571500" algn="just">
              <a:buFont typeface="Calibri" panose="020F0502020204030204" pitchFamily="34" charset="0"/>
              <a:buAutoNum type="romanLcPeriod"/>
            </a:pPr>
            <a:r>
              <a:rPr lang="en-US" altLang="en-US"/>
              <a:t>devaluation in a fixed exchange rate system;</a:t>
            </a:r>
          </a:p>
          <a:p>
            <a:pPr marL="571500" indent="-571500" algn="just">
              <a:buFont typeface="Calibri" panose="020F0502020204030204" pitchFamily="34" charset="0"/>
              <a:buAutoNum type="romanLcPeriod"/>
            </a:pPr>
            <a:r>
              <a:rPr lang="en-US" altLang="en-US"/>
              <a:t>specific governments that appear hostile to FDI from the specific country</a:t>
            </a:r>
          </a:p>
          <a:p>
            <a:pPr marL="571500" indent="-571500" algn="just">
              <a:buFont typeface="Calibri" panose="020F0502020204030204" pitchFamily="34" charset="0"/>
              <a:buAutoNum type="romanLcPeriod"/>
            </a:pPr>
            <a:r>
              <a:rPr lang="en-US" altLang="en-US"/>
              <a:t>the number of years a government is in power; </a:t>
            </a:r>
          </a:p>
          <a:p>
            <a:pPr marL="571500" indent="-571500" algn="just">
              <a:buFont typeface="Calibri" panose="020F0502020204030204" pitchFamily="34" charset="0"/>
              <a:buAutoNum type="romanLcPeriod"/>
            </a:pPr>
            <a:r>
              <a:rPr lang="en-US" altLang="en-US"/>
              <a:t>Pertinent legislation; </a:t>
            </a:r>
          </a:p>
          <a:p>
            <a:pPr marL="571500" indent="-571500" algn="just">
              <a:buFont typeface="Calibri" panose="020F0502020204030204" pitchFamily="34" charset="0"/>
              <a:buAutoNum type="romanLcPeriod"/>
            </a:pPr>
            <a:r>
              <a:rPr lang="en-US" altLang="en-US"/>
              <a:t> the debt crisis. </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3699</Words>
  <Application>Microsoft Office PowerPoint</Application>
  <PresentationFormat>Widescreen</PresentationFormat>
  <Paragraphs>205</Paragraphs>
  <Slides>39</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Myriad Pro</vt:lpstr>
      <vt:lpstr>Aharoni</vt:lpstr>
      <vt:lpstr>Arial</vt:lpstr>
      <vt:lpstr>Calibri</vt:lpstr>
      <vt:lpstr>Verdana</vt:lpstr>
      <vt:lpstr>20140311PresentationUWTSDTemplate</vt:lpstr>
      <vt:lpstr>1_20140311PresentationUWTSDTemplate</vt:lpstr>
      <vt:lpstr>LCMB7034</vt:lpstr>
      <vt:lpstr>Why theories of FDI</vt:lpstr>
      <vt:lpstr> Theories of FDI may be classified as: </vt:lpstr>
      <vt:lpstr> A. THEORIES ASSUMING PERFECT MARKETS </vt:lpstr>
      <vt:lpstr>1. Differential rates of return hypothesis</vt:lpstr>
      <vt:lpstr> 2. Diversification Hypothesis </vt:lpstr>
      <vt:lpstr>  3. The Market Size Hypothesis   </vt:lpstr>
      <vt:lpstr>   2. THEORIES ASSUMING IMPERFECT MARKETS   </vt:lpstr>
      <vt:lpstr> 1. The Industrial Organization Hypothesis </vt:lpstr>
      <vt:lpstr>PowerPoint Presentation</vt:lpstr>
      <vt:lpstr>PowerPoint Presentation</vt:lpstr>
      <vt:lpstr>2. The Internalization Hypothesis </vt:lpstr>
      <vt:lpstr>PowerPoint Presentation</vt:lpstr>
      <vt:lpstr>3. The Location Hypothesis </vt:lpstr>
      <vt:lpstr>PowerPoint Presentation</vt:lpstr>
      <vt:lpstr>4. The Eclectic Theory </vt:lpstr>
      <vt:lpstr>PowerPoint Presentation</vt:lpstr>
      <vt:lpstr>PowerPoint Presentation</vt:lpstr>
      <vt:lpstr>PowerPoint Presentation</vt:lpstr>
      <vt:lpstr>How the eclectic theory explains FDI</vt:lpstr>
      <vt:lpstr> THE ECLECTIC PARADIGM </vt:lpstr>
      <vt:lpstr>THE ECLECTIC PARADIGM</vt:lpstr>
      <vt:lpstr>THE ECLECTIC PARADIGM</vt:lpstr>
      <vt:lpstr> 5. The Product Life Cycle Hypothesis   </vt:lpstr>
      <vt:lpstr>PowerPoint Presentation</vt:lpstr>
      <vt:lpstr>Second stage </vt:lpstr>
      <vt:lpstr>PowerPoint Presentation</vt:lpstr>
      <vt:lpstr>Production and Consumption during Product Life Cycle</vt:lpstr>
      <vt:lpstr> The Oligopolistic Reactions Hypothesis </vt:lpstr>
      <vt:lpstr> C.THEORIES BASED ON OTHER FACTORS </vt:lpstr>
      <vt:lpstr>1. Political Risk and Country Risk </vt:lpstr>
      <vt:lpstr>2. Tax Policies </vt:lpstr>
      <vt:lpstr>3.Trade barrier</vt:lpstr>
      <vt:lpstr>4. Government Regulations </vt:lpstr>
      <vt:lpstr>PowerPoint Presentation</vt:lpstr>
      <vt:lpstr>Indicative of the extent to which governments will go to attract foreign investment is an advertisement that appeared in Fortune in l995.</vt:lpstr>
      <vt:lpstr>Disincentives include a number of impediments </vt:lpstr>
      <vt:lpstr>  5. Strategic and Long-Term Factors </vt:lpstr>
      <vt:lpstr>D. Other variables to affect FDI: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324</cp:revision>
  <cp:lastPrinted>2018-07-09T15:27:01Z</cp:lastPrinted>
  <dcterms:created xsi:type="dcterms:W3CDTF">2002-10-07T19:43:58Z</dcterms:created>
  <dcterms:modified xsi:type="dcterms:W3CDTF">2025-02-11T15:02:36Z</dcterms:modified>
</cp:coreProperties>
</file>