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4" r:id="rId7"/>
    <p:sldId id="262" r:id="rId8"/>
    <p:sldId id="267" r:id="rId9"/>
    <p:sldId id="265" r:id="rId10"/>
    <p:sldId id="269" r:id="rId11"/>
    <p:sldId id="268" r:id="rId12"/>
    <p:sldId id="266" r:id="rId13"/>
    <p:sldId id="261" r:id="rId14"/>
    <p:sldId id="270" r:id="rId15"/>
    <p:sldId id="26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07"/>
  </p:normalViewPr>
  <p:slideViewPr>
    <p:cSldViewPr snapToGrid="0">
      <p:cViewPr varScale="1">
        <p:scale>
          <a:sx n="113" d="100"/>
          <a:sy n="113" d="100"/>
        </p:scale>
        <p:origin x="5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05BC58-C7D5-4034-86DC-9BCED0264A13}"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DBA8D0D-B994-4468-B6CE-65AA1AEA64D5}">
      <dgm:prSet/>
      <dgm:spPr/>
      <dgm:t>
        <a:bodyPr/>
        <a:lstStyle/>
        <a:p>
          <a:pPr>
            <a:defRPr cap="all"/>
          </a:pPr>
          <a:r>
            <a:rPr lang="en-US"/>
            <a:t>Please see separate handouts – copy contract and SCS</a:t>
          </a:r>
        </a:p>
      </dgm:t>
    </dgm:pt>
    <dgm:pt modelId="{825A4D43-7C5D-43AA-84D3-828A961D20BD}" type="parTrans" cxnId="{333CCB7F-E1B4-45B0-8FFE-B30AF579368D}">
      <dgm:prSet/>
      <dgm:spPr/>
      <dgm:t>
        <a:bodyPr/>
        <a:lstStyle/>
        <a:p>
          <a:endParaRPr lang="en-US"/>
        </a:p>
      </dgm:t>
    </dgm:pt>
    <dgm:pt modelId="{0B5A33F2-FCF9-4347-908E-4A452AD6E9AA}" type="sibTrans" cxnId="{333CCB7F-E1B4-45B0-8FFE-B30AF579368D}">
      <dgm:prSet/>
      <dgm:spPr/>
      <dgm:t>
        <a:bodyPr/>
        <a:lstStyle/>
        <a:p>
          <a:endParaRPr lang="en-US"/>
        </a:p>
      </dgm:t>
    </dgm:pt>
    <dgm:pt modelId="{59D2D00D-0BC6-4501-A6DC-5A2809966EF2}">
      <dgm:prSet/>
      <dgm:spPr/>
      <dgm:t>
        <a:bodyPr/>
        <a:lstStyle/>
        <a:p>
          <a:pPr>
            <a:defRPr cap="all"/>
          </a:pPr>
          <a:r>
            <a:rPr lang="en-US"/>
            <a:t>We will look at the contract in detail</a:t>
          </a:r>
        </a:p>
      </dgm:t>
    </dgm:pt>
    <dgm:pt modelId="{3E216D10-0CE7-40B9-A618-443D3C30A472}" type="parTrans" cxnId="{383E6E82-213A-4A42-84B7-E18FAA0C7BC8}">
      <dgm:prSet/>
      <dgm:spPr/>
      <dgm:t>
        <a:bodyPr/>
        <a:lstStyle/>
        <a:p>
          <a:endParaRPr lang="en-US"/>
        </a:p>
      </dgm:t>
    </dgm:pt>
    <dgm:pt modelId="{749ED1EC-7D4D-4E41-8C98-B016F0A3C416}" type="sibTrans" cxnId="{383E6E82-213A-4A42-84B7-E18FAA0C7BC8}">
      <dgm:prSet/>
      <dgm:spPr/>
      <dgm:t>
        <a:bodyPr/>
        <a:lstStyle/>
        <a:p>
          <a:endParaRPr lang="en-US"/>
        </a:p>
      </dgm:t>
    </dgm:pt>
    <dgm:pt modelId="{B6BBC922-D85D-4910-B51D-35BB9EEBE67C}" type="pres">
      <dgm:prSet presAssocID="{2405BC58-C7D5-4034-86DC-9BCED0264A13}" presName="root" presStyleCnt="0">
        <dgm:presLayoutVars>
          <dgm:dir/>
          <dgm:resizeHandles val="exact"/>
        </dgm:presLayoutVars>
      </dgm:prSet>
      <dgm:spPr/>
    </dgm:pt>
    <dgm:pt modelId="{BE895ED8-5C11-4E66-B39B-5E2C94195071}" type="pres">
      <dgm:prSet presAssocID="{9DBA8D0D-B994-4468-B6CE-65AA1AEA64D5}" presName="compNode" presStyleCnt="0"/>
      <dgm:spPr/>
    </dgm:pt>
    <dgm:pt modelId="{DE91D65A-0CD6-4A39-82A4-5E16F6F158A3}" type="pres">
      <dgm:prSet presAssocID="{9DBA8D0D-B994-4468-B6CE-65AA1AEA64D5}" presName="iconBgRect" presStyleLbl="bgShp" presStyleIdx="0" presStyleCnt="2"/>
      <dgm:spPr>
        <a:prstGeom prst="round2DiagRect">
          <a:avLst>
            <a:gd name="adj1" fmla="val 29727"/>
            <a:gd name="adj2" fmla="val 0"/>
          </a:avLst>
        </a:prstGeom>
      </dgm:spPr>
    </dgm:pt>
    <dgm:pt modelId="{9C3B58BF-9671-4F72-99FB-02667D5F5277}" type="pres">
      <dgm:prSet presAssocID="{9DBA8D0D-B994-4468-B6CE-65AA1AEA64D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B0DACDB5-B873-42C1-AAD0-7B67E146A711}" type="pres">
      <dgm:prSet presAssocID="{9DBA8D0D-B994-4468-B6CE-65AA1AEA64D5}" presName="spaceRect" presStyleCnt="0"/>
      <dgm:spPr/>
    </dgm:pt>
    <dgm:pt modelId="{6277B6C0-4E89-4642-BC1E-EE41CDD8E1F8}" type="pres">
      <dgm:prSet presAssocID="{9DBA8D0D-B994-4468-B6CE-65AA1AEA64D5}" presName="textRect" presStyleLbl="revTx" presStyleIdx="0" presStyleCnt="2">
        <dgm:presLayoutVars>
          <dgm:chMax val="1"/>
          <dgm:chPref val="1"/>
        </dgm:presLayoutVars>
      </dgm:prSet>
      <dgm:spPr/>
    </dgm:pt>
    <dgm:pt modelId="{1BC373A8-B039-48BB-8254-E39F57969E22}" type="pres">
      <dgm:prSet presAssocID="{0B5A33F2-FCF9-4347-908E-4A452AD6E9AA}" presName="sibTrans" presStyleCnt="0"/>
      <dgm:spPr/>
    </dgm:pt>
    <dgm:pt modelId="{192D7A5C-8F2D-4CBE-85FA-EE84B387E87E}" type="pres">
      <dgm:prSet presAssocID="{59D2D00D-0BC6-4501-A6DC-5A2809966EF2}" presName="compNode" presStyleCnt="0"/>
      <dgm:spPr/>
    </dgm:pt>
    <dgm:pt modelId="{03F3251C-3641-42F3-A253-FAF506E16AC0}" type="pres">
      <dgm:prSet presAssocID="{59D2D00D-0BC6-4501-A6DC-5A2809966EF2}" presName="iconBgRect" presStyleLbl="bgShp" presStyleIdx="1" presStyleCnt="2"/>
      <dgm:spPr>
        <a:prstGeom prst="round2DiagRect">
          <a:avLst>
            <a:gd name="adj1" fmla="val 29727"/>
            <a:gd name="adj2" fmla="val 0"/>
          </a:avLst>
        </a:prstGeom>
      </dgm:spPr>
    </dgm:pt>
    <dgm:pt modelId="{2F2B46D5-3BDC-41D5-A4F6-D052D77B8268}" type="pres">
      <dgm:prSet presAssocID="{59D2D00D-0BC6-4501-A6DC-5A2809966EF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652B1754-C442-406E-8B97-346D69B5748E}" type="pres">
      <dgm:prSet presAssocID="{59D2D00D-0BC6-4501-A6DC-5A2809966EF2}" presName="spaceRect" presStyleCnt="0"/>
      <dgm:spPr/>
    </dgm:pt>
    <dgm:pt modelId="{12806FA7-9BAD-4C19-90BF-DB0016933BE2}" type="pres">
      <dgm:prSet presAssocID="{59D2D00D-0BC6-4501-A6DC-5A2809966EF2}" presName="textRect" presStyleLbl="revTx" presStyleIdx="1" presStyleCnt="2">
        <dgm:presLayoutVars>
          <dgm:chMax val="1"/>
          <dgm:chPref val="1"/>
        </dgm:presLayoutVars>
      </dgm:prSet>
      <dgm:spPr/>
    </dgm:pt>
  </dgm:ptLst>
  <dgm:cxnLst>
    <dgm:cxn modelId="{3B37D440-C9BE-4EE3-A7C9-DAEF1AC1B674}" type="presOf" srcId="{59D2D00D-0BC6-4501-A6DC-5A2809966EF2}" destId="{12806FA7-9BAD-4C19-90BF-DB0016933BE2}" srcOrd="0" destOrd="0" presId="urn:microsoft.com/office/officeart/2018/5/layout/IconLeafLabelList"/>
    <dgm:cxn modelId="{4849185B-F6EB-4B4E-AFFD-E3B471D18A89}" type="presOf" srcId="{9DBA8D0D-B994-4468-B6CE-65AA1AEA64D5}" destId="{6277B6C0-4E89-4642-BC1E-EE41CDD8E1F8}" srcOrd="0" destOrd="0" presId="urn:microsoft.com/office/officeart/2018/5/layout/IconLeafLabelList"/>
    <dgm:cxn modelId="{333CCB7F-E1B4-45B0-8FFE-B30AF579368D}" srcId="{2405BC58-C7D5-4034-86DC-9BCED0264A13}" destId="{9DBA8D0D-B994-4468-B6CE-65AA1AEA64D5}" srcOrd="0" destOrd="0" parTransId="{825A4D43-7C5D-43AA-84D3-828A961D20BD}" sibTransId="{0B5A33F2-FCF9-4347-908E-4A452AD6E9AA}"/>
    <dgm:cxn modelId="{383E6E82-213A-4A42-84B7-E18FAA0C7BC8}" srcId="{2405BC58-C7D5-4034-86DC-9BCED0264A13}" destId="{59D2D00D-0BC6-4501-A6DC-5A2809966EF2}" srcOrd="1" destOrd="0" parTransId="{3E216D10-0CE7-40B9-A618-443D3C30A472}" sibTransId="{749ED1EC-7D4D-4E41-8C98-B016F0A3C416}"/>
    <dgm:cxn modelId="{D7EC9DCE-871D-47F4-8E18-5CE0C394BB34}" type="presOf" srcId="{2405BC58-C7D5-4034-86DC-9BCED0264A13}" destId="{B6BBC922-D85D-4910-B51D-35BB9EEBE67C}" srcOrd="0" destOrd="0" presId="urn:microsoft.com/office/officeart/2018/5/layout/IconLeafLabelList"/>
    <dgm:cxn modelId="{FD56E363-AF33-4F31-8F76-31735425C241}" type="presParOf" srcId="{B6BBC922-D85D-4910-B51D-35BB9EEBE67C}" destId="{BE895ED8-5C11-4E66-B39B-5E2C94195071}" srcOrd="0" destOrd="0" presId="urn:microsoft.com/office/officeart/2018/5/layout/IconLeafLabelList"/>
    <dgm:cxn modelId="{29F8044B-3693-4E74-8A9E-85AAEF5EB9E7}" type="presParOf" srcId="{BE895ED8-5C11-4E66-B39B-5E2C94195071}" destId="{DE91D65A-0CD6-4A39-82A4-5E16F6F158A3}" srcOrd="0" destOrd="0" presId="urn:microsoft.com/office/officeart/2018/5/layout/IconLeafLabelList"/>
    <dgm:cxn modelId="{FCBDBA2D-4EF7-4DC2-9CF5-ABD6019B7DEF}" type="presParOf" srcId="{BE895ED8-5C11-4E66-B39B-5E2C94195071}" destId="{9C3B58BF-9671-4F72-99FB-02667D5F5277}" srcOrd="1" destOrd="0" presId="urn:microsoft.com/office/officeart/2018/5/layout/IconLeafLabelList"/>
    <dgm:cxn modelId="{2DCD620A-4D68-4EB0-B7CC-19537119706F}" type="presParOf" srcId="{BE895ED8-5C11-4E66-B39B-5E2C94195071}" destId="{B0DACDB5-B873-42C1-AAD0-7B67E146A711}" srcOrd="2" destOrd="0" presId="urn:microsoft.com/office/officeart/2018/5/layout/IconLeafLabelList"/>
    <dgm:cxn modelId="{06F02C12-7F01-4D51-87B5-CC25D4BFF246}" type="presParOf" srcId="{BE895ED8-5C11-4E66-B39B-5E2C94195071}" destId="{6277B6C0-4E89-4642-BC1E-EE41CDD8E1F8}" srcOrd="3" destOrd="0" presId="urn:microsoft.com/office/officeart/2018/5/layout/IconLeafLabelList"/>
    <dgm:cxn modelId="{AABB5AE9-A729-43B1-8353-437DA5CA4BFC}" type="presParOf" srcId="{B6BBC922-D85D-4910-B51D-35BB9EEBE67C}" destId="{1BC373A8-B039-48BB-8254-E39F57969E22}" srcOrd="1" destOrd="0" presId="urn:microsoft.com/office/officeart/2018/5/layout/IconLeafLabelList"/>
    <dgm:cxn modelId="{F610298D-B7B9-49A5-B232-39E01300B4AF}" type="presParOf" srcId="{B6BBC922-D85D-4910-B51D-35BB9EEBE67C}" destId="{192D7A5C-8F2D-4CBE-85FA-EE84B387E87E}" srcOrd="2" destOrd="0" presId="urn:microsoft.com/office/officeart/2018/5/layout/IconLeafLabelList"/>
    <dgm:cxn modelId="{30A0C5B4-0AF4-4F2E-97FC-0E0B18535B3E}" type="presParOf" srcId="{192D7A5C-8F2D-4CBE-85FA-EE84B387E87E}" destId="{03F3251C-3641-42F3-A253-FAF506E16AC0}" srcOrd="0" destOrd="0" presId="urn:microsoft.com/office/officeart/2018/5/layout/IconLeafLabelList"/>
    <dgm:cxn modelId="{0BC49CE7-EBA9-4FC3-9784-0AF721A4DFEC}" type="presParOf" srcId="{192D7A5C-8F2D-4CBE-85FA-EE84B387E87E}" destId="{2F2B46D5-3BDC-41D5-A4F6-D052D77B8268}" srcOrd="1" destOrd="0" presId="urn:microsoft.com/office/officeart/2018/5/layout/IconLeafLabelList"/>
    <dgm:cxn modelId="{5191C276-CA81-4302-97AE-12E5F3C8A79E}" type="presParOf" srcId="{192D7A5C-8F2D-4CBE-85FA-EE84B387E87E}" destId="{652B1754-C442-406E-8B97-346D69B5748E}" srcOrd="2" destOrd="0" presId="urn:microsoft.com/office/officeart/2018/5/layout/IconLeafLabelList"/>
    <dgm:cxn modelId="{27F7D3EB-8B7D-420C-B938-F444FF7F8D8F}" type="presParOf" srcId="{192D7A5C-8F2D-4CBE-85FA-EE84B387E87E}" destId="{12806FA7-9BAD-4C19-90BF-DB0016933BE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A3B479-1059-4048-B1A6-5902C1EBF7C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F1BDFA9-DF52-4DB7-8B00-3E3711195513}">
      <dgm:prSet/>
      <dgm:spPr/>
      <dgm:t>
        <a:bodyPr/>
        <a:lstStyle/>
        <a:p>
          <a:r>
            <a:rPr lang="en-US"/>
            <a:t>Please see attached title register</a:t>
          </a:r>
        </a:p>
      </dgm:t>
    </dgm:pt>
    <dgm:pt modelId="{CC353A64-8AD5-4A48-A0F0-5AA0AA33DCA0}" type="parTrans" cxnId="{63D45C2D-D4DD-49DC-A71D-6D623DCA3728}">
      <dgm:prSet/>
      <dgm:spPr/>
      <dgm:t>
        <a:bodyPr/>
        <a:lstStyle/>
        <a:p>
          <a:endParaRPr lang="en-US"/>
        </a:p>
      </dgm:t>
    </dgm:pt>
    <dgm:pt modelId="{5EA31F25-E38A-4A5C-AA91-7249B7F6243A}" type="sibTrans" cxnId="{63D45C2D-D4DD-49DC-A71D-6D623DCA3728}">
      <dgm:prSet/>
      <dgm:spPr/>
      <dgm:t>
        <a:bodyPr/>
        <a:lstStyle/>
        <a:p>
          <a:endParaRPr lang="en-US"/>
        </a:p>
      </dgm:t>
    </dgm:pt>
    <dgm:pt modelId="{3053891A-9C7D-4B9C-8CCF-AAB6F2336B9B}">
      <dgm:prSet/>
      <dgm:spPr/>
      <dgm:t>
        <a:bodyPr/>
        <a:lstStyle/>
        <a:p>
          <a:r>
            <a:rPr lang="en-US"/>
            <a:t>Proceed to draft the contract</a:t>
          </a:r>
        </a:p>
      </dgm:t>
    </dgm:pt>
    <dgm:pt modelId="{61055360-B13D-4EB1-9355-622CE5FC641D}" type="parTrans" cxnId="{F90C4D57-3B64-4D88-A290-F55C2D1614CF}">
      <dgm:prSet/>
      <dgm:spPr/>
      <dgm:t>
        <a:bodyPr/>
        <a:lstStyle/>
        <a:p>
          <a:endParaRPr lang="en-US"/>
        </a:p>
      </dgm:t>
    </dgm:pt>
    <dgm:pt modelId="{627B6D10-6FC3-4D07-BCDF-CA636B61E354}" type="sibTrans" cxnId="{F90C4D57-3B64-4D88-A290-F55C2D1614CF}">
      <dgm:prSet/>
      <dgm:spPr/>
      <dgm:t>
        <a:bodyPr/>
        <a:lstStyle/>
        <a:p>
          <a:endParaRPr lang="en-US"/>
        </a:p>
      </dgm:t>
    </dgm:pt>
    <dgm:pt modelId="{FD1DE6AF-F8CB-4A45-A36A-00B69FF8B727}">
      <dgm:prSet/>
      <dgm:spPr/>
      <dgm:t>
        <a:bodyPr/>
        <a:lstStyle/>
        <a:p>
          <a:r>
            <a:rPr lang="en-US"/>
            <a:t>The buyer is Sian Turvey of Ty Bryn Glas, Powell Street, Swansea, SA1 1NE</a:t>
          </a:r>
        </a:p>
      </dgm:t>
    </dgm:pt>
    <dgm:pt modelId="{E8915DE0-12D3-4196-953F-E077F4AE117C}" type="parTrans" cxnId="{C88575A3-A4C0-4879-8F36-6461BE56A21B}">
      <dgm:prSet/>
      <dgm:spPr/>
      <dgm:t>
        <a:bodyPr/>
        <a:lstStyle/>
        <a:p>
          <a:endParaRPr lang="en-US"/>
        </a:p>
      </dgm:t>
    </dgm:pt>
    <dgm:pt modelId="{F1895974-EF79-42C6-BDE3-FFA9C7DEA40F}" type="sibTrans" cxnId="{C88575A3-A4C0-4879-8F36-6461BE56A21B}">
      <dgm:prSet/>
      <dgm:spPr/>
      <dgm:t>
        <a:bodyPr/>
        <a:lstStyle/>
        <a:p>
          <a:endParaRPr lang="en-US"/>
        </a:p>
      </dgm:t>
    </dgm:pt>
    <dgm:pt modelId="{B767C297-3F1C-459C-A52F-D9792EEF0D68}">
      <dgm:prSet/>
      <dgm:spPr/>
      <dgm:t>
        <a:bodyPr/>
        <a:lstStyle/>
        <a:p>
          <a:r>
            <a:rPr lang="en-US"/>
            <a:t>The purchase price is £350,000</a:t>
          </a:r>
        </a:p>
      </dgm:t>
    </dgm:pt>
    <dgm:pt modelId="{98FE6864-1CD4-412F-A6B6-89FBFDB0EF7E}" type="parTrans" cxnId="{7262AF1D-7DD3-4DFC-93C4-6F91B207F8E4}">
      <dgm:prSet/>
      <dgm:spPr/>
      <dgm:t>
        <a:bodyPr/>
        <a:lstStyle/>
        <a:p>
          <a:endParaRPr lang="en-US"/>
        </a:p>
      </dgm:t>
    </dgm:pt>
    <dgm:pt modelId="{6BA2331B-5DD4-41A9-BCB8-9D9ECEC62693}" type="sibTrans" cxnId="{7262AF1D-7DD3-4DFC-93C4-6F91B207F8E4}">
      <dgm:prSet/>
      <dgm:spPr/>
      <dgm:t>
        <a:bodyPr/>
        <a:lstStyle/>
        <a:p>
          <a:endParaRPr lang="en-US"/>
        </a:p>
      </dgm:t>
    </dgm:pt>
    <dgm:pt modelId="{29122D3B-53DC-3B4A-BE20-4EA8F5074106}" type="pres">
      <dgm:prSet presAssocID="{1AA3B479-1059-4048-B1A6-5902C1EBF7C2}" presName="linear" presStyleCnt="0">
        <dgm:presLayoutVars>
          <dgm:animLvl val="lvl"/>
          <dgm:resizeHandles val="exact"/>
        </dgm:presLayoutVars>
      </dgm:prSet>
      <dgm:spPr/>
    </dgm:pt>
    <dgm:pt modelId="{97D951C7-241C-D44F-B935-2B9062EC3380}" type="pres">
      <dgm:prSet presAssocID="{7F1BDFA9-DF52-4DB7-8B00-3E3711195513}" presName="parentText" presStyleLbl="node1" presStyleIdx="0" presStyleCnt="4">
        <dgm:presLayoutVars>
          <dgm:chMax val="0"/>
          <dgm:bulletEnabled val="1"/>
        </dgm:presLayoutVars>
      </dgm:prSet>
      <dgm:spPr/>
    </dgm:pt>
    <dgm:pt modelId="{68F35A09-5CC5-0649-90CB-55D7E107A7EB}" type="pres">
      <dgm:prSet presAssocID="{5EA31F25-E38A-4A5C-AA91-7249B7F6243A}" presName="spacer" presStyleCnt="0"/>
      <dgm:spPr/>
    </dgm:pt>
    <dgm:pt modelId="{76C81708-0853-7541-BA8E-F17480D89F27}" type="pres">
      <dgm:prSet presAssocID="{3053891A-9C7D-4B9C-8CCF-AAB6F2336B9B}" presName="parentText" presStyleLbl="node1" presStyleIdx="1" presStyleCnt="4">
        <dgm:presLayoutVars>
          <dgm:chMax val="0"/>
          <dgm:bulletEnabled val="1"/>
        </dgm:presLayoutVars>
      </dgm:prSet>
      <dgm:spPr/>
    </dgm:pt>
    <dgm:pt modelId="{1CEB8E9A-ABAC-D14E-B3D3-BC70E5AB924F}" type="pres">
      <dgm:prSet presAssocID="{627B6D10-6FC3-4D07-BCDF-CA636B61E354}" presName="spacer" presStyleCnt="0"/>
      <dgm:spPr/>
    </dgm:pt>
    <dgm:pt modelId="{CA604200-6352-664A-B10D-643D3972E7AE}" type="pres">
      <dgm:prSet presAssocID="{FD1DE6AF-F8CB-4A45-A36A-00B69FF8B727}" presName="parentText" presStyleLbl="node1" presStyleIdx="2" presStyleCnt="4">
        <dgm:presLayoutVars>
          <dgm:chMax val="0"/>
          <dgm:bulletEnabled val="1"/>
        </dgm:presLayoutVars>
      </dgm:prSet>
      <dgm:spPr/>
    </dgm:pt>
    <dgm:pt modelId="{4325BD68-9749-5242-8E89-39E8347788ED}" type="pres">
      <dgm:prSet presAssocID="{F1895974-EF79-42C6-BDE3-FFA9C7DEA40F}" presName="spacer" presStyleCnt="0"/>
      <dgm:spPr/>
    </dgm:pt>
    <dgm:pt modelId="{F022E4C2-7302-8144-A194-8ABC4B060F13}" type="pres">
      <dgm:prSet presAssocID="{B767C297-3F1C-459C-A52F-D9792EEF0D68}" presName="parentText" presStyleLbl="node1" presStyleIdx="3" presStyleCnt="4">
        <dgm:presLayoutVars>
          <dgm:chMax val="0"/>
          <dgm:bulletEnabled val="1"/>
        </dgm:presLayoutVars>
      </dgm:prSet>
      <dgm:spPr/>
    </dgm:pt>
  </dgm:ptLst>
  <dgm:cxnLst>
    <dgm:cxn modelId="{7262AF1D-7DD3-4DFC-93C4-6F91B207F8E4}" srcId="{1AA3B479-1059-4048-B1A6-5902C1EBF7C2}" destId="{B767C297-3F1C-459C-A52F-D9792EEF0D68}" srcOrd="3" destOrd="0" parTransId="{98FE6864-1CD4-412F-A6B6-89FBFDB0EF7E}" sibTransId="{6BA2331B-5DD4-41A9-BCB8-9D9ECEC62693}"/>
    <dgm:cxn modelId="{63D45C2D-D4DD-49DC-A71D-6D623DCA3728}" srcId="{1AA3B479-1059-4048-B1A6-5902C1EBF7C2}" destId="{7F1BDFA9-DF52-4DB7-8B00-3E3711195513}" srcOrd="0" destOrd="0" parTransId="{CC353A64-8AD5-4A48-A0F0-5AA0AA33DCA0}" sibTransId="{5EA31F25-E38A-4A5C-AA91-7249B7F6243A}"/>
    <dgm:cxn modelId="{F90C4D57-3B64-4D88-A290-F55C2D1614CF}" srcId="{1AA3B479-1059-4048-B1A6-5902C1EBF7C2}" destId="{3053891A-9C7D-4B9C-8CCF-AAB6F2336B9B}" srcOrd="1" destOrd="0" parTransId="{61055360-B13D-4EB1-9355-622CE5FC641D}" sibTransId="{627B6D10-6FC3-4D07-BCDF-CA636B61E354}"/>
    <dgm:cxn modelId="{8A13FB5B-FDE8-CB45-AB90-B83AC0F47DAE}" type="presOf" srcId="{7F1BDFA9-DF52-4DB7-8B00-3E3711195513}" destId="{97D951C7-241C-D44F-B935-2B9062EC3380}" srcOrd="0" destOrd="0" presId="urn:microsoft.com/office/officeart/2005/8/layout/vList2"/>
    <dgm:cxn modelId="{A6BB3591-F8AD-FE4C-ADCD-18400CB8837D}" type="presOf" srcId="{1AA3B479-1059-4048-B1A6-5902C1EBF7C2}" destId="{29122D3B-53DC-3B4A-BE20-4EA8F5074106}" srcOrd="0" destOrd="0" presId="urn:microsoft.com/office/officeart/2005/8/layout/vList2"/>
    <dgm:cxn modelId="{AE228491-D190-D24E-97BD-9D42FD528454}" type="presOf" srcId="{3053891A-9C7D-4B9C-8CCF-AAB6F2336B9B}" destId="{76C81708-0853-7541-BA8E-F17480D89F27}" srcOrd="0" destOrd="0" presId="urn:microsoft.com/office/officeart/2005/8/layout/vList2"/>
    <dgm:cxn modelId="{C88575A3-A4C0-4879-8F36-6461BE56A21B}" srcId="{1AA3B479-1059-4048-B1A6-5902C1EBF7C2}" destId="{FD1DE6AF-F8CB-4A45-A36A-00B69FF8B727}" srcOrd="2" destOrd="0" parTransId="{E8915DE0-12D3-4196-953F-E077F4AE117C}" sibTransId="{F1895974-EF79-42C6-BDE3-FFA9C7DEA40F}"/>
    <dgm:cxn modelId="{59F286D8-040B-8346-8613-B8072CD7D1A3}" type="presOf" srcId="{B767C297-3F1C-459C-A52F-D9792EEF0D68}" destId="{F022E4C2-7302-8144-A194-8ABC4B060F13}" srcOrd="0" destOrd="0" presId="urn:microsoft.com/office/officeart/2005/8/layout/vList2"/>
    <dgm:cxn modelId="{F4960DE9-BF09-8342-B2D8-AD4396481A81}" type="presOf" srcId="{FD1DE6AF-F8CB-4A45-A36A-00B69FF8B727}" destId="{CA604200-6352-664A-B10D-643D3972E7AE}" srcOrd="0" destOrd="0" presId="urn:microsoft.com/office/officeart/2005/8/layout/vList2"/>
    <dgm:cxn modelId="{9FD2B98D-511B-3749-B0C0-51D1DA348676}" type="presParOf" srcId="{29122D3B-53DC-3B4A-BE20-4EA8F5074106}" destId="{97D951C7-241C-D44F-B935-2B9062EC3380}" srcOrd="0" destOrd="0" presId="urn:microsoft.com/office/officeart/2005/8/layout/vList2"/>
    <dgm:cxn modelId="{11F5A64D-A484-2148-834E-E2C3BD50AA95}" type="presParOf" srcId="{29122D3B-53DC-3B4A-BE20-4EA8F5074106}" destId="{68F35A09-5CC5-0649-90CB-55D7E107A7EB}" srcOrd="1" destOrd="0" presId="urn:microsoft.com/office/officeart/2005/8/layout/vList2"/>
    <dgm:cxn modelId="{D5EA4F18-4699-8743-963F-6840070B6BDB}" type="presParOf" srcId="{29122D3B-53DC-3B4A-BE20-4EA8F5074106}" destId="{76C81708-0853-7541-BA8E-F17480D89F27}" srcOrd="2" destOrd="0" presId="urn:microsoft.com/office/officeart/2005/8/layout/vList2"/>
    <dgm:cxn modelId="{0302A212-AE2F-9843-AD35-9FB5A13CBCA3}" type="presParOf" srcId="{29122D3B-53DC-3B4A-BE20-4EA8F5074106}" destId="{1CEB8E9A-ABAC-D14E-B3D3-BC70E5AB924F}" srcOrd="3" destOrd="0" presId="urn:microsoft.com/office/officeart/2005/8/layout/vList2"/>
    <dgm:cxn modelId="{A252EC4F-A994-AD47-AEB8-85DA9C1076D9}" type="presParOf" srcId="{29122D3B-53DC-3B4A-BE20-4EA8F5074106}" destId="{CA604200-6352-664A-B10D-643D3972E7AE}" srcOrd="4" destOrd="0" presId="urn:microsoft.com/office/officeart/2005/8/layout/vList2"/>
    <dgm:cxn modelId="{C81FE016-CE71-8B40-B633-D4EAB3178091}" type="presParOf" srcId="{29122D3B-53DC-3B4A-BE20-4EA8F5074106}" destId="{4325BD68-9749-5242-8E89-39E8347788ED}" srcOrd="5" destOrd="0" presId="urn:microsoft.com/office/officeart/2005/8/layout/vList2"/>
    <dgm:cxn modelId="{1B675571-3401-7148-BBBF-56EB0D1D75B4}" type="presParOf" srcId="{29122D3B-53DC-3B4A-BE20-4EA8F5074106}" destId="{F022E4C2-7302-8144-A194-8ABC4B060F1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91D65A-0CD6-4A39-82A4-5E16F6F158A3}">
      <dsp:nvSpPr>
        <dsp:cNvPr id="0" name=""/>
        <dsp:cNvSpPr/>
      </dsp:nvSpPr>
      <dsp:spPr>
        <a:xfrm>
          <a:off x="2672939" y="18497"/>
          <a:ext cx="1681312" cy="16813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3B58BF-9671-4F72-99FB-02667D5F5277}">
      <dsp:nvSpPr>
        <dsp:cNvPr id="0" name=""/>
        <dsp:cNvSpPr/>
      </dsp:nvSpPr>
      <dsp:spPr>
        <a:xfrm>
          <a:off x="3031252" y="376810"/>
          <a:ext cx="964687" cy="964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77B6C0-4E89-4642-BC1E-EE41CDD8E1F8}">
      <dsp:nvSpPr>
        <dsp:cNvPr id="0" name=""/>
        <dsp:cNvSpPr/>
      </dsp:nvSpPr>
      <dsp:spPr>
        <a:xfrm>
          <a:off x="2135471" y="2223498"/>
          <a:ext cx="275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Please see separate handouts – copy contract and SCS</a:t>
          </a:r>
        </a:p>
      </dsp:txBody>
      <dsp:txXfrm>
        <a:off x="2135471" y="2223498"/>
        <a:ext cx="2756250" cy="720000"/>
      </dsp:txXfrm>
    </dsp:sp>
    <dsp:sp modelId="{03F3251C-3641-42F3-A253-FAF506E16AC0}">
      <dsp:nvSpPr>
        <dsp:cNvPr id="0" name=""/>
        <dsp:cNvSpPr/>
      </dsp:nvSpPr>
      <dsp:spPr>
        <a:xfrm>
          <a:off x="5911533" y="18497"/>
          <a:ext cx="1681312" cy="16813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2B46D5-3BDC-41D5-A4F6-D052D77B8268}">
      <dsp:nvSpPr>
        <dsp:cNvPr id="0" name=""/>
        <dsp:cNvSpPr/>
      </dsp:nvSpPr>
      <dsp:spPr>
        <a:xfrm>
          <a:off x="6269846" y="376810"/>
          <a:ext cx="964687" cy="964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806FA7-9BAD-4C19-90BF-DB0016933BE2}">
      <dsp:nvSpPr>
        <dsp:cNvPr id="0" name=""/>
        <dsp:cNvSpPr/>
      </dsp:nvSpPr>
      <dsp:spPr>
        <a:xfrm>
          <a:off x="5374064" y="2223498"/>
          <a:ext cx="275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We will look at the contract in detail</a:t>
          </a:r>
        </a:p>
      </dsp:txBody>
      <dsp:txXfrm>
        <a:off x="5374064" y="2223498"/>
        <a:ext cx="275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D951C7-241C-D44F-B935-2B9062EC3380}">
      <dsp:nvSpPr>
        <dsp:cNvPr id="0" name=""/>
        <dsp:cNvSpPr/>
      </dsp:nvSpPr>
      <dsp:spPr>
        <a:xfrm>
          <a:off x="0" y="286820"/>
          <a:ext cx="6832212" cy="1112304"/>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Please see attached title register</a:t>
          </a:r>
        </a:p>
      </dsp:txBody>
      <dsp:txXfrm>
        <a:off x="54298" y="341118"/>
        <a:ext cx="6723616" cy="1003708"/>
      </dsp:txXfrm>
    </dsp:sp>
    <dsp:sp modelId="{76C81708-0853-7541-BA8E-F17480D89F27}">
      <dsp:nvSpPr>
        <dsp:cNvPr id="0" name=""/>
        <dsp:cNvSpPr/>
      </dsp:nvSpPr>
      <dsp:spPr>
        <a:xfrm>
          <a:off x="0" y="1479765"/>
          <a:ext cx="6832212" cy="1112304"/>
        </a:xfrm>
        <a:prstGeom prst="roundRect">
          <a:avLst/>
        </a:prstGeom>
        <a:gradFill rotWithShape="0">
          <a:gsLst>
            <a:gs pos="0">
              <a:schemeClr val="accent2">
                <a:hueOff val="151055"/>
                <a:satOff val="-15998"/>
                <a:lumOff val="-392"/>
                <a:alphaOff val="0"/>
                <a:tint val="96000"/>
                <a:lumMod val="104000"/>
              </a:schemeClr>
            </a:gs>
            <a:gs pos="100000">
              <a:schemeClr val="accent2">
                <a:hueOff val="151055"/>
                <a:satOff val="-15998"/>
                <a:lumOff val="-39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Proceed to draft the contract</a:t>
          </a:r>
        </a:p>
      </dsp:txBody>
      <dsp:txXfrm>
        <a:off x="54298" y="1534063"/>
        <a:ext cx="6723616" cy="1003708"/>
      </dsp:txXfrm>
    </dsp:sp>
    <dsp:sp modelId="{CA604200-6352-664A-B10D-643D3972E7AE}">
      <dsp:nvSpPr>
        <dsp:cNvPr id="0" name=""/>
        <dsp:cNvSpPr/>
      </dsp:nvSpPr>
      <dsp:spPr>
        <a:xfrm>
          <a:off x="0" y="2672709"/>
          <a:ext cx="6832212" cy="1112304"/>
        </a:xfrm>
        <a:prstGeom prst="roundRect">
          <a:avLst/>
        </a:prstGeom>
        <a:gradFill rotWithShape="0">
          <a:gsLst>
            <a:gs pos="0">
              <a:schemeClr val="accent2">
                <a:hueOff val="302110"/>
                <a:satOff val="-31995"/>
                <a:lumOff val="-784"/>
                <a:alphaOff val="0"/>
                <a:tint val="96000"/>
                <a:lumMod val="104000"/>
              </a:schemeClr>
            </a:gs>
            <a:gs pos="100000">
              <a:schemeClr val="accent2">
                <a:hueOff val="302110"/>
                <a:satOff val="-31995"/>
                <a:lumOff val="-78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buyer is Sian Turvey of Ty Bryn Glas, Powell Street, Swansea, SA1 1NE</a:t>
          </a:r>
        </a:p>
      </dsp:txBody>
      <dsp:txXfrm>
        <a:off x="54298" y="2727007"/>
        <a:ext cx="6723616" cy="1003708"/>
      </dsp:txXfrm>
    </dsp:sp>
    <dsp:sp modelId="{F022E4C2-7302-8144-A194-8ABC4B060F13}">
      <dsp:nvSpPr>
        <dsp:cNvPr id="0" name=""/>
        <dsp:cNvSpPr/>
      </dsp:nvSpPr>
      <dsp:spPr>
        <a:xfrm>
          <a:off x="0" y="3865653"/>
          <a:ext cx="6832212" cy="1112304"/>
        </a:xfrm>
        <a:prstGeom prst="roundRec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purchase price is £350,000</a:t>
          </a:r>
        </a:p>
      </dsp:txBody>
      <dsp:txXfrm>
        <a:off x="54298" y="3919951"/>
        <a:ext cx="6723616" cy="100370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10/23/22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5FFA5E0-4C70-431D-A19D-18415F6C4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What is included on a Property Contract? | MG Legal Solicitors">
            <a:extLst>
              <a:ext uri="{FF2B5EF4-FFF2-40B4-BE49-F238E27FC236}">
                <a16:creationId xmlns:a16="http://schemas.microsoft.com/office/drawing/2014/main" id="{A8534E3B-B208-3147-F4EA-7320B32D01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Freeform: Shape 1032">
            <a:extLst>
              <a:ext uri="{FF2B5EF4-FFF2-40B4-BE49-F238E27FC236}">
                <a16:creationId xmlns:a16="http://schemas.microsoft.com/office/drawing/2014/main" id="{BBE55C11-4C41-45E4-A00F-83DEE6BB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3632297"/>
            <a:ext cx="7527616" cy="2170389"/>
          </a:xfrm>
          <a:custGeom>
            <a:avLst/>
            <a:gdLst>
              <a:gd name="connsiteX0" fmla="*/ 0 w 7527616"/>
              <a:gd name="connsiteY0" fmla="*/ 0 h 2170389"/>
              <a:gd name="connsiteX1" fmla="*/ 85411 w 7527616"/>
              <a:gd name="connsiteY1" fmla="*/ 0 h 2170389"/>
              <a:gd name="connsiteX2" fmla="*/ 926533 w 7527616"/>
              <a:gd name="connsiteY2" fmla="*/ 0 h 2170389"/>
              <a:gd name="connsiteX3" fmla="*/ 1114264 w 7527616"/>
              <a:gd name="connsiteY3" fmla="*/ 0 h 2170389"/>
              <a:gd name="connsiteX4" fmla="*/ 6544376 w 7527616"/>
              <a:gd name="connsiteY4" fmla="*/ 0 h 2170389"/>
              <a:gd name="connsiteX5" fmla="*/ 6610082 w 7527616"/>
              <a:gd name="connsiteY5" fmla="*/ 26276 h 2170389"/>
              <a:gd name="connsiteX6" fmla="*/ 6619468 w 7527616"/>
              <a:gd name="connsiteY6" fmla="*/ 36786 h 2170389"/>
              <a:gd name="connsiteX7" fmla="*/ 7506496 w 7527616"/>
              <a:gd name="connsiteY7" fmla="*/ 1024760 h 2170389"/>
              <a:gd name="connsiteX8" fmla="*/ 7506496 w 7527616"/>
              <a:gd name="connsiteY8" fmla="*/ 1140374 h 2170389"/>
              <a:gd name="connsiteX9" fmla="*/ 6619468 w 7527616"/>
              <a:gd name="connsiteY9" fmla="*/ 2133603 h 2170389"/>
              <a:gd name="connsiteX10" fmla="*/ 6610082 w 7527616"/>
              <a:gd name="connsiteY10" fmla="*/ 2144113 h 2170389"/>
              <a:gd name="connsiteX11" fmla="*/ 6544376 w 7527616"/>
              <a:gd name="connsiteY11" fmla="*/ 2170389 h 2170389"/>
              <a:gd name="connsiteX12" fmla="*/ 1114264 w 7527616"/>
              <a:gd name="connsiteY12" fmla="*/ 2170389 h 2170389"/>
              <a:gd name="connsiteX13" fmla="*/ 926533 w 7527616"/>
              <a:gd name="connsiteY13" fmla="*/ 2170389 h 2170389"/>
              <a:gd name="connsiteX14" fmla="*/ 146150 w 7527616"/>
              <a:gd name="connsiteY14" fmla="*/ 2170389 h 2170389"/>
              <a:gd name="connsiteX15" fmla="*/ 0 w 7527616"/>
              <a:gd name="connsiteY15" fmla="*/ 2170389 h 2170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27616" h="2170389">
                <a:moveTo>
                  <a:pt x="0" y="0"/>
                </a:moveTo>
                <a:lnTo>
                  <a:pt x="85411" y="0"/>
                </a:lnTo>
                <a:cubicBezTo>
                  <a:pt x="290008" y="0"/>
                  <a:pt x="562804" y="0"/>
                  <a:pt x="926533" y="0"/>
                </a:cubicBezTo>
                <a:cubicBezTo>
                  <a:pt x="926533" y="0"/>
                  <a:pt x="926533" y="0"/>
                  <a:pt x="1114264" y="0"/>
                </a:cubicBezTo>
                <a:cubicBezTo>
                  <a:pt x="1114264" y="0"/>
                  <a:pt x="1114264" y="0"/>
                  <a:pt x="6544376" y="0"/>
                </a:cubicBezTo>
                <a:cubicBezTo>
                  <a:pt x="6567842" y="0"/>
                  <a:pt x="6591309" y="10510"/>
                  <a:pt x="6610082" y="26276"/>
                </a:cubicBezTo>
                <a:cubicBezTo>
                  <a:pt x="6614775" y="26276"/>
                  <a:pt x="6619468" y="31531"/>
                  <a:pt x="6619468" y="36786"/>
                </a:cubicBezTo>
                <a:cubicBezTo>
                  <a:pt x="6619468" y="36786"/>
                  <a:pt x="6619468" y="36786"/>
                  <a:pt x="7506496" y="1024760"/>
                </a:cubicBezTo>
                <a:cubicBezTo>
                  <a:pt x="7534656" y="1056291"/>
                  <a:pt x="7534656" y="1108843"/>
                  <a:pt x="7506496" y="1140374"/>
                </a:cubicBezTo>
                <a:cubicBezTo>
                  <a:pt x="7506496" y="1140374"/>
                  <a:pt x="7506496" y="1140374"/>
                  <a:pt x="6619468" y="2133603"/>
                </a:cubicBezTo>
                <a:cubicBezTo>
                  <a:pt x="6619468" y="2133603"/>
                  <a:pt x="6614775" y="2138858"/>
                  <a:pt x="6610082" y="2144113"/>
                </a:cubicBezTo>
                <a:cubicBezTo>
                  <a:pt x="6591309" y="2159879"/>
                  <a:pt x="6567842" y="2170389"/>
                  <a:pt x="6544376" y="2170389"/>
                </a:cubicBezTo>
                <a:cubicBezTo>
                  <a:pt x="6544376" y="2170389"/>
                  <a:pt x="6544376" y="2170389"/>
                  <a:pt x="1114264" y="2170389"/>
                </a:cubicBezTo>
                <a:cubicBezTo>
                  <a:pt x="1114264" y="2170389"/>
                  <a:pt x="1114264" y="2170389"/>
                  <a:pt x="926533" y="2170389"/>
                </a:cubicBezTo>
                <a:cubicBezTo>
                  <a:pt x="926533" y="2170389"/>
                  <a:pt x="926533" y="2170389"/>
                  <a:pt x="146150" y="2170389"/>
                </a:cubicBezTo>
                <a:lnTo>
                  <a:pt x="0" y="2170389"/>
                </a:lnTo>
                <a:close/>
              </a:path>
            </a:pathLst>
          </a:custGeom>
          <a:solidFill>
            <a:srgbClr val="363962">
              <a:alpha val="87843"/>
            </a:srgb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26CF5191-F81A-E083-19A9-459A8C463CB7}"/>
              </a:ext>
            </a:extLst>
          </p:cNvPr>
          <p:cNvSpPr>
            <a:spLocks noGrp="1"/>
          </p:cNvSpPr>
          <p:nvPr>
            <p:ph type="ctrTitle"/>
          </p:nvPr>
        </p:nvSpPr>
        <p:spPr>
          <a:xfrm>
            <a:off x="1083733" y="3889218"/>
            <a:ext cx="5478432" cy="1032094"/>
          </a:xfrm>
        </p:spPr>
        <p:txBody>
          <a:bodyPr>
            <a:normAutofit/>
          </a:bodyPr>
          <a:lstStyle/>
          <a:p>
            <a:pPr>
              <a:lnSpc>
                <a:spcPct val="90000"/>
              </a:lnSpc>
            </a:pPr>
            <a:r>
              <a:rPr lang="en-US" sz="3400" dirty="0">
                <a:solidFill>
                  <a:srgbClr val="FEFFFF"/>
                </a:solidFill>
              </a:rPr>
              <a:t>Workshop 4  – The Contract</a:t>
            </a:r>
          </a:p>
        </p:txBody>
      </p:sp>
      <p:sp>
        <p:nvSpPr>
          <p:cNvPr id="3" name="Subtitle 2">
            <a:extLst>
              <a:ext uri="{FF2B5EF4-FFF2-40B4-BE49-F238E27FC236}">
                <a16:creationId xmlns:a16="http://schemas.microsoft.com/office/drawing/2014/main" id="{8EFFD36C-3E68-EA50-057C-4AEDD17D4AE3}"/>
              </a:ext>
            </a:extLst>
          </p:cNvPr>
          <p:cNvSpPr>
            <a:spLocks noGrp="1"/>
          </p:cNvSpPr>
          <p:nvPr>
            <p:ph type="subTitle" idx="1"/>
          </p:nvPr>
        </p:nvSpPr>
        <p:spPr>
          <a:xfrm>
            <a:off x="1083733" y="4944531"/>
            <a:ext cx="5454227" cy="524935"/>
          </a:xfrm>
        </p:spPr>
        <p:txBody>
          <a:bodyPr>
            <a:normAutofit/>
          </a:bodyPr>
          <a:lstStyle/>
          <a:p>
            <a:r>
              <a:rPr lang="en-US">
                <a:solidFill>
                  <a:srgbClr val="FEFFFF"/>
                </a:solidFill>
              </a:rPr>
              <a:t>BMLW6003 Conveyancing</a:t>
            </a:r>
          </a:p>
        </p:txBody>
      </p:sp>
    </p:spTree>
    <p:extLst>
      <p:ext uri="{BB962C8B-B14F-4D97-AF65-F5344CB8AC3E}">
        <p14:creationId xmlns:p14="http://schemas.microsoft.com/office/powerpoint/2010/main" val="5689060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34FD0F98-3244-F743-F486-121EA0D8A192}"/>
              </a:ext>
            </a:extLst>
          </p:cNvPr>
          <p:cNvSpPr>
            <a:spLocks noGrp="1"/>
          </p:cNvSpPr>
          <p:nvPr>
            <p:ph type="title"/>
          </p:nvPr>
        </p:nvSpPr>
        <p:spPr>
          <a:xfrm>
            <a:off x="6483096" y="624110"/>
            <a:ext cx="5021516" cy="1280890"/>
          </a:xfrm>
        </p:spPr>
        <p:txBody>
          <a:bodyPr>
            <a:normAutofit/>
          </a:bodyPr>
          <a:lstStyle/>
          <a:p>
            <a:r>
              <a:rPr lang="en-US" dirty="0"/>
              <a:t>Aims</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Person handing over keys">
            <a:extLst>
              <a:ext uri="{FF2B5EF4-FFF2-40B4-BE49-F238E27FC236}">
                <a16:creationId xmlns:a16="http://schemas.microsoft.com/office/drawing/2014/main" id="{39D9EF74-5AAF-864C-B7B6-FFD6E8395ADA}"/>
              </a:ext>
            </a:extLst>
          </p:cNvPr>
          <p:cNvPicPr>
            <a:picLocks noChangeAspect="1"/>
          </p:cNvPicPr>
          <p:nvPr/>
        </p:nvPicPr>
        <p:blipFill rotWithShape="1">
          <a:blip r:embed="rId2"/>
          <a:srcRect l="21107" r="33428" b="-2"/>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F1B23873-05C8-469E-B69D-1222E0A6E24A}"/>
              </a:ext>
            </a:extLst>
          </p:cNvPr>
          <p:cNvSpPr>
            <a:spLocks noGrp="1"/>
          </p:cNvSpPr>
          <p:nvPr>
            <p:ph idx="1"/>
          </p:nvPr>
        </p:nvSpPr>
        <p:spPr>
          <a:xfrm>
            <a:off x="6438191" y="2133600"/>
            <a:ext cx="5066419" cy="3777622"/>
          </a:xfrm>
        </p:spPr>
        <p:txBody>
          <a:bodyPr>
            <a:normAutofit/>
          </a:bodyPr>
          <a:lstStyle/>
          <a:p>
            <a:r>
              <a:rPr lang="en-GB" dirty="0">
                <a:latin typeface="Arial" panose="020B0604020202020204" pitchFamily="34" charset="0"/>
              </a:rPr>
              <a:t>To understand: -</a:t>
            </a:r>
          </a:p>
          <a:p>
            <a:r>
              <a:rPr lang="en-GB" b="0" i="0" dirty="0">
                <a:effectLst/>
                <a:latin typeface="Arial" panose="020B0604020202020204" pitchFamily="34" charset="0"/>
              </a:rPr>
              <a:t>Key conditions contained in the Standard Conditions of Sale</a:t>
            </a:r>
          </a:p>
          <a:p>
            <a:r>
              <a:rPr lang="en-GB" b="0" i="0" dirty="0">
                <a:effectLst/>
                <a:latin typeface="Arial" panose="020B0604020202020204" pitchFamily="34" charset="0"/>
              </a:rPr>
              <a:t>Methods of holding a deposit: stakeholder and agent</a:t>
            </a:r>
          </a:p>
          <a:p>
            <a:r>
              <a:rPr lang="en-GB" b="0" i="0" dirty="0">
                <a:effectLst/>
                <a:latin typeface="Arial" panose="020B0604020202020204" pitchFamily="34" charset="0"/>
              </a:rPr>
              <a:t>Purpose of, and matters covered by, special conditions</a:t>
            </a:r>
          </a:p>
          <a:p>
            <a:r>
              <a:rPr lang="en-GB" dirty="0">
                <a:latin typeface="Arial" panose="020B0604020202020204" pitchFamily="34" charset="0"/>
              </a:rPr>
              <a:t>I</a:t>
            </a:r>
            <a:r>
              <a:rPr lang="en-GB" b="0" i="0" dirty="0">
                <a:effectLst/>
                <a:latin typeface="Arial" panose="020B0604020202020204" pitchFamily="34" charset="0"/>
              </a:rPr>
              <a:t>nsurance and risk</a:t>
            </a:r>
          </a:p>
          <a:p>
            <a:r>
              <a:rPr lang="en-GB" dirty="0">
                <a:latin typeface="Arial" panose="020B0604020202020204" pitchFamily="34" charset="0"/>
              </a:rPr>
              <a:t>How to draft a contract</a:t>
            </a:r>
            <a:endParaRPr lang="en-US" dirty="0"/>
          </a:p>
        </p:txBody>
      </p:sp>
    </p:spTree>
    <p:extLst>
      <p:ext uri="{BB962C8B-B14F-4D97-AF65-F5344CB8AC3E}">
        <p14:creationId xmlns:p14="http://schemas.microsoft.com/office/powerpoint/2010/main" val="138809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8B9CDE3B-DD28-4A3A-5D68-AFC86CEF429A}"/>
              </a:ext>
            </a:extLst>
          </p:cNvPr>
          <p:cNvSpPr>
            <a:spLocks noGrp="1"/>
          </p:cNvSpPr>
          <p:nvPr>
            <p:ph type="title"/>
          </p:nvPr>
        </p:nvSpPr>
        <p:spPr>
          <a:xfrm>
            <a:off x="6483096" y="624110"/>
            <a:ext cx="5021516" cy="1280890"/>
          </a:xfrm>
        </p:spPr>
        <p:txBody>
          <a:bodyPr>
            <a:normAutofit/>
          </a:bodyPr>
          <a:lstStyle/>
          <a:p>
            <a:r>
              <a:rPr lang="en-US" dirty="0"/>
              <a:t>Purpose of the Contract</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Pen placed on top of a signature line">
            <a:extLst>
              <a:ext uri="{FF2B5EF4-FFF2-40B4-BE49-F238E27FC236}">
                <a16:creationId xmlns:a16="http://schemas.microsoft.com/office/drawing/2014/main" id="{A63EB403-8538-71EE-7660-401FCA69CA1F}"/>
              </a:ext>
            </a:extLst>
          </p:cNvPr>
          <p:cNvPicPr>
            <a:picLocks noChangeAspect="1"/>
          </p:cNvPicPr>
          <p:nvPr/>
        </p:nvPicPr>
        <p:blipFill rotWithShape="1">
          <a:blip r:embed="rId2"/>
          <a:srcRect l="52215" r="2320" b="-2"/>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52955875-089D-531E-9334-9774C2176886}"/>
              </a:ext>
            </a:extLst>
          </p:cNvPr>
          <p:cNvSpPr>
            <a:spLocks noGrp="1"/>
          </p:cNvSpPr>
          <p:nvPr>
            <p:ph idx="1"/>
          </p:nvPr>
        </p:nvSpPr>
        <p:spPr>
          <a:xfrm>
            <a:off x="6438191" y="2133600"/>
            <a:ext cx="5066419" cy="3777622"/>
          </a:xfrm>
        </p:spPr>
        <p:txBody>
          <a:bodyPr>
            <a:normAutofit/>
          </a:bodyPr>
          <a:lstStyle/>
          <a:p>
            <a:pPr>
              <a:lnSpc>
                <a:spcPct val="90000"/>
              </a:lnSpc>
            </a:pPr>
            <a:r>
              <a:rPr lang="en-GB" sz="1400" b="0" i="0">
                <a:effectLst/>
                <a:latin typeface="Arial" panose="020B0604020202020204" pitchFamily="34" charset="0"/>
              </a:rPr>
              <a:t>A contract is not needed for every property transaction. </a:t>
            </a:r>
          </a:p>
          <a:p>
            <a:pPr>
              <a:lnSpc>
                <a:spcPct val="90000"/>
              </a:lnSpc>
            </a:pPr>
            <a:r>
              <a:rPr lang="en-GB" sz="1400" b="0" i="0">
                <a:effectLst/>
                <a:latin typeface="Arial" panose="020B0604020202020204" pitchFamily="34" charset="0"/>
              </a:rPr>
              <a:t>The contract cannot transfer the land because a deed is needed to do that. </a:t>
            </a:r>
          </a:p>
          <a:p>
            <a:pPr>
              <a:lnSpc>
                <a:spcPct val="90000"/>
              </a:lnSpc>
            </a:pPr>
            <a:r>
              <a:rPr lang="en-GB" sz="1400" b="0" i="0">
                <a:effectLst/>
                <a:latin typeface="Arial" panose="020B0604020202020204" pitchFamily="34" charset="0"/>
              </a:rPr>
              <a:t>A contract is merely an agreement to transfer the land at a later stage. </a:t>
            </a:r>
          </a:p>
          <a:p>
            <a:pPr>
              <a:lnSpc>
                <a:spcPct val="90000"/>
              </a:lnSpc>
            </a:pPr>
            <a:r>
              <a:rPr lang="en-GB" sz="1400">
                <a:latin typeface="Arial" panose="020B0604020202020204" pitchFamily="34" charset="0"/>
              </a:rPr>
              <a:t>I</a:t>
            </a:r>
            <a:r>
              <a:rPr lang="en-GB" sz="1400" b="0" i="0">
                <a:effectLst/>
                <a:latin typeface="Arial" panose="020B0604020202020204" pitchFamily="34" charset="0"/>
              </a:rPr>
              <a:t>t is common when granting a lease to by- pass the contract and proceed straight to completion by granting the lease itself. </a:t>
            </a:r>
          </a:p>
          <a:p>
            <a:pPr>
              <a:lnSpc>
                <a:spcPct val="90000"/>
              </a:lnSpc>
            </a:pPr>
            <a:r>
              <a:rPr lang="en-GB" sz="1400" b="0" i="0">
                <a:effectLst/>
                <a:latin typeface="Arial" panose="020B0604020202020204" pitchFamily="34" charset="0"/>
              </a:rPr>
              <a:t>There are, however, a number of reasons why the parties might want to have a contract. </a:t>
            </a:r>
          </a:p>
          <a:p>
            <a:pPr>
              <a:lnSpc>
                <a:spcPct val="90000"/>
              </a:lnSpc>
            </a:pPr>
            <a:r>
              <a:rPr lang="en-GB" sz="1400" b="0" i="0">
                <a:effectLst/>
                <a:latin typeface="Arial" panose="020B0604020202020204" pitchFamily="34" charset="0"/>
              </a:rPr>
              <a:t>For example, perhaps the parties are satisfied with the property’s title and the information revealed in the searches and enquiries, but there may be a delay between exchang</a:t>
            </a:r>
            <a:r>
              <a:rPr lang="en-GB" sz="1400">
                <a:latin typeface="Arial" panose="020B0604020202020204" pitchFamily="34" charset="0"/>
              </a:rPr>
              <a:t>e and completion. </a:t>
            </a:r>
            <a:endParaRPr lang="en-US" sz="1400"/>
          </a:p>
        </p:txBody>
      </p:sp>
    </p:spTree>
    <p:extLst>
      <p:ext uri="{BB962C8B-B14F-4D97-AF65-F5344CB8AC3E}">
        <p14:creationId xmlns:p14="http://schemas.microsoft.com/office/powerpoint/2010/main" val="925892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91A85-B1C1-B96A-C378-97E4FE9651FD}"/>
              </a:ext>
            </a:extLst>
          </p:cNvPr>
          <p:cNvSpPr>
            <a:spLocks noGrp="1"/>
          </p:cNvSpPr>
          <p:nvPr>
            <p:ph type="title"/>
          </p:nvPr>
        </p:nvSpPr>
        <p:spPr>
          <a:xfrm>
            <a:off x="2592925" y="624110"/>
            <a:ext cx="8911687" cy="1280890"/>
          </a:xfrm>
        </p:spPr>
        <p:txBody>
          <a:bodyPr>
            <a:normAutofit/>
          </a:bodyPr>
          <a:lstStyle/>
          <a:p>
            <a:r>
              <a:rPr lang="en-US" dirty="0"/>
              <a:t>Form of Contract</a:t>
            </a:r>
          </a:p>
        </p:txBody>
      </p:sp>
      <p:sp>
        <p:nvSpPr>
          <p:cNvPr id="3" name="Content Placeholder 2">
            <a:extLst>
              <a:ext uri="{FF2B5EF4-FFF2-40B4-BE49-F238E27FC236}">
                <a16:creationId xmlns:a16="http://schemas.microsoft.com/office/drawing/2014/main" id="{FF8DB6E5-E488-EFF2-5304-56B34CED0E5D}"/>
              </a:ext>
            </a:extLst>
          </p:cNvPr>
          <p:cNvSpPr>
            <a:spLocks noGrp="1"/>
          </p:cNvSpPr>
          <p:nvPr>
            <p:ph idx="1"/>
          </p:nvPr>
        </p:nvSpPr>
        <p:spPr>
          <a:xfrm>
            <a:off x="2589212" y="2125362"/>
            <a:ext cx="5835121" cy="3785860"/>
          </a:xfrm>
        </p:spPr>
        <p:txBody>
          <a:bodyPr>
            <a:normAutofit/>
          </a:bodyPr>
          <a:lstStyle/>
          <a:p>
            <a:pPr>
              <a:lnSpc>
                <a:spcPct val="90000"/>
              </a:lnSpc>
            </a:pPr>
            <a:r>
              <a:rPr lang="en-GB" sz="1400" b="0" i="0">
                <a:effectLst/>
                <a:latin typeface="Allerta"/>
              </a:rPr>
              <a:t>The contract must comply with </a:t>
            </a:r>
            <a:r>
              <a:rPr lang="en-GB" sz="1400" b="1" i="0">
                <a:effectLst/>
                <a:latin typeface="Allerta"/>
              </a:rPr>
              <a:t>s2 Law of Property (Miscellaneous Provisions) Act 1989</a:t>
            </a:r>
            <a:r>
              <a:rPr lang="en-GB" sz="1400" b="0" i="0">
                <a:effectLst/>
                <a:latin typeface="Allerta"/>
              </a:rPr>
              <a:t> (</a:t>
            </a:r>
            <a:r>
              <a:rPr lang="en-GB" sz="1400" b="1" i="0">
                <a:effectLst/>
                <a:latin typeface="Allerta"/>
              </a:rPr>
              <a:t>LP(MP)A 1989</a:t>
            </a:r>
            <a:r>
              <a:rPr lang="en-GB" sz="1400" b="0" i="0">
                <a:effectLst/>
                <a:latin typeface="Allerta"/>
              </a:rPr>
              <a:t>), which provides that a contract for the sale of land must be in writing, incorporate all the terms agreed between the parties and be signed by, or on behalf of, each party. </a:t>
            </a:r>
          </a:p>
          <a:p>
            <a:pPr>
              <a:lnSpc>
                <a:spcPct val="90000"/>
              </a:lnSpc>
            </a:pPr>
            <a:r>
              <a:rPr lang="en-GB" sz="1400" b="0" i="0">
                <a:effectLst/>
                <a:latin typeface="Allerta"/>
              </a:rPr>
              <a:t>In residential conveyancing matters, the contract is prepared in two identical parts. Each part contains all the agreed terms. One copy is signed by the seller, the other copy by the buyer. This practice complies with </a:t>
            </a:r>
            <a:r>
              <a:rPr lang="en-GB" sz="1400" b="1" i="0">
                <a:effectLst/>
                <a:latin typeface="Allerta"/>
              </a:rPr>
              <a:t>s2</a:t>
            </a:r>
            <a:r>
              <a:rPr lang="en-GB" sz="1400" b="0" i="0">
                <a:effectLst/>
                <a:latin typeface="Allerta"/>
              </a:rPr>
              <a:t> requirements. </a:t>
            </a:r>
          </a:p>
          <a:p>
            <a:pPr>
              <a:lnSpc>
                <a:spcPct val="90000"/>
              </a:lnSpc>
            </a:pPr>
            <a:r>
              <a:rPr lang="en-GB" sz="1400" b="0" i="0">
                <a:effectLst/>
                <a:latin typeface="Allerta"/>
              </a:rPr>
              <a:t>The contract form used for most residential transactions is the </a:t>
            </a:r>
            <a:r>
              <a:rPr lang="en-GB" sz="1400" b="1" i="0">
                <a:effectLst/>
                <a:latin typeface="Allerta"/>
              </a:rPr>
              <a:t>Contract Incorporating the Standard Conditions of Sale (Fifth Edition – 2018 Revision)</a:t>
            </a:r>
            <a:r>
              <a:rPr lang="en-GB" sz="1400" b="0" i="0">
                <a:effectLst/>
                <a:latin typeface="Allerta"/>
              </a:rPr>
              <a:t>. </a:t>
            </a:r>
            <a:endParaRPr lang="en-GB" sz="1400">
              <a:latin typeface="Allerta"/>
            </a:endParaRPr>
          </a:p>
          <a:p>
            <a:pPr>
              <a:lnSpc>
                <a:spcPct val="90000"/>
              </a:lnSpc>
            </a:pPr>
            <a:r>
              <a:rPr lang="en-GB" sz="1400" b="0" i="0">
                <a:effectLst/>
                <a:latin typeface="Allerta"/>
              </a:rPr>
              <a:t>Less commonly, conveyancers may draft their own contracts incorporating the Standard Conditions. </a:t>
            </a:r>
          </a:p>
          <a:p>
            <a:pPr>
              <a:lnSpc>
                <a:spcPct val="90000"/>
              </a:lnSpc>
            </a:pPr>
            <a:r>
              <a:rPr lang="en-GB" sz="1400" b="0" i="0">
                <a:effectLst/>
                <a:latin typeface="Allerta"/>
              </a:rPr>
              <a:t>A similar form is called the Standard Commercial Property Conditions, which is available for use in commercial property transactions.</a:t>
            </a:r>
            <a:endParaRPr lang="en-US" sz="1400"/>
          </a:p>
        </p:txBody>
      </p:sp>
      <p:pic>
        <p:nvPicPr>
          <p:cNvPr id="2050" name="Picture 2" descr="How to get out of an estate agent contract">
            <a:extLst>
              <a:ext uri="{FF2B5EF4-FFF2-40B4-BE49-F238E27FC236}">
                <a16:creationId xmlns:a16="http://schemas.microsoft.com/office/drawing/2014/main" id="{22F6761D-01A8-26F7-24F2-665DD05E4D9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31452" y="3042515"/>
            <a:ext cx="2873159" cy="1911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4621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CB1855B-664E-222B-497B-B0A04FBD10F4}"/>
              </a:ext>
            </a:extLst>
          </p:cNvPr>
          <p:cNvSpPr>
            <a:spLocks noGrp="1"/>
          </p:cNvSpPr>
          <p:nvPr>
            <p:ph type="title"/>
          </p:nvPr>
        </p:nvSpPr>
        <p:spPr>
          <a:xfrm>
            <a:off x="1843391" y="624110"/>
            <a:ext cx="9383408" cy="1280890"/>
          </a:xfrm>
        </p:spPr>
        <p:txBody>
          <a:bodyPr>
            <a:normAutofit/>
          </a:bodyPr>
          <a:lstStyle/>
          <a:p>
            <a:r>
              <a:rPr lang="en-US">
                <a:solidFill>
                  <a:schemeClr val="bg1"/>
                </a:solidFill>
              </a:rPr>
              <a:t>The Contract</a:t>
            </a:r>
          </a:p>
        </p:txBody>
      </p:sp>
      <p:sp>
        <p:nvSpPr>
          <p:cNvPr id="13"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1C2F9CE6-EAEA-1FE9-DD63-9B716AEC62A0}"/>
              </a:ext>
            </a:extLst>
          </p:cNvPr>
          <p:cNvGraphicFramePr>
            <a:graphicFrameLocks noGrp="1"/>
          </p:cNvGraphicFramePr>
          <p:nvPr>
            <p:ph idx="1"/>
            <p:extLst>
              <p:ext uri="{D42A27DB-BD31-4B8C-83A1-F6EECF244321}">
                <p14:modId xmlns:p14="http://schemas.microsoft.com/office/powerpoint/2010/main" val="952567860"/>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2277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BE04-5D38-226E-E859-7A3D3407A47F}"/>
              </a:ext>
            </a:extLst>
          </p:cNvPr>
          <p:cNvSpPr>
            <a:spLocks noGrp="1"/>
          </p:cNvSpPr>
          <p:nvPr>
            <p:ph type="title"/>
          </p:nvPr>
        </p:nvSpPr>
        <p:spPr/>
        <p:txBody>
          <a:bodyPr/>
          <a:lstStyle/>
          <a:p>
            <a:r>
              <a:rPr lang="en-US" dirty="0"/>
              <a:t>Link to Protocol</a:t>
            </a:r>
          </a:p>
        </p:txBody>
      </p:sp>
      <p:sp>
        <p:nvSpPr>
          <p:cNvPr id="3" name="Content Placeholder 2">
            <a:extLst>
              <a:ext uri="{FF2B5EF4-FFF2-40B4-BE49-F238E27FC236}">
                <a16:creationId xmlns:a16="http://schemas.microsoft.com/office/drawing/2014/main" id="{4D737521-BAE8-3826-282A-0B02312BC59D}"/>
              </a:ext>
            </a:extLst>
          </p:cNvPr>
          <p:cNvSpPr>
            <a:spLocks noGrp="1"/>
          </p:cNvSpPr>
          <p:nvPr>
            <p:ph idx="1"/>
          </p:nvPr>
        </p:nvSpPr>
        <p:spPr/>
        <p:txBody>
          <a:bodyPr/>
          <a:lstStyle/>
          <a:p>
            <a:pPr algn="just"/>
            <a:r>
              <a:rPr lang="en-GB" b="0" i="0" dirty="0">
                <a:solidFill>
                  <a:srgbClr val="0F2A5F"/>
                </a:solidFill>
                <a:effectLst/>
                <a:latin typeface="Allerta"/>
              </a:rPr>
              <a:t>The Protocol requires use of the latest edition of the SCS - currently the 5th edition - 2018 revision.</a:t>
            </a:r>
          </a:p>
          <a:p>
            <a:pPr algn="just"/>
            <a:r>
              <a:rPr lang="en-GB" b="0" i="0" dirty="0">
                <a:solidFill>
                  <a:srgbClr val="0F2A5F"/>
                </a:solidFill>
                <a:effectLst/>
                <a:latin typeface="Allerta"/>
              </a:rPr>
              <a:t>Amendments and additions are permitted, but the Protocol makes it clear that the addition of further clauses is discouraged. It states that they should only be included where absolutely necessary for the purposes of the transaction. </a:t>
            </a:r>
          </a:p>
          <a:p>
            <a:pPr algn="just"/>
            <a:r>
              <a:rPr lang="en-GB" b="0" i="0" dirty="0">
                <a:solidFill>
                  <a:srgbClr val="0F2A5F"/>
                </a:solidFill>
                <a:effectLst/>
                <a:latin typeface="Allerta"/>
              </a:rPr>
              <a:t>This represents an attempt to streamline the conveyancing process and to avoid contracts (as had become increasingly common) containing numerous additional clauses introduced by way of special conditions.</a:t>
            </a:r>
          </a:p>
          <a:p>
            <a:endParaRPr lang="en-US" dirty="0"/>
          </a:p>
        </p:txBody>
      </p:sp>
    </p:spTree>
    <p:extLst>
      <p:ext uri="{BB962C8B-B14F-4D97-AF65-F5344CB8AC3E}">
        <p14:creationId xmlns:p14="http://schemas.microsoft.com/office/powerpoint/2010/main" val="242828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D9307FFB-5781-2FE9-BEBA-C20B234D4658}"/>
              </a:ext>
            </a:extLst>
          </p:cNvPr>
          <p:cNvSpPr>
            <a:spLocks noGrp="1"/>
          </p:cNvSpPr>
          <p:nvPr>
            <p:ph type="title"/>
          </p:nvPr>
        </p:nvSpPr>
        <p:spPr>
          <a:xfrm>
            <a:off x="6483096" y="624110"/>
            <a:ext cx="5021516" cy="1280890"/>
          </a:xfrm>
        </p:spPr>
        <p:txBody>
          <a:bodyPr>
            <a:normAutofit/>
          </a:bodyPr>
          <a:lstStyle/>
          <a:p>
            <a:r>
              <a:rPr lang="en-US" dirty="0"/>
              <a:t>The Deposit</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a:extLst>
              <a:ext uri="{FF2B5EF4-FFF2-40B4-BE49-F238E27FC236}">
                <a16:creationId xmlns:a16="http://schemas.microsoft.com/office/drawing/2014/main" id="{17F4E779-2379-6042-CCE4-E99D9F5BFB01}"/>
              </a:ext>
            </a:extLst>
          </p:cNvPr>
          <p:cNvPicPr>
            <a:picLocks noChangeAspect="1"/>
          </p:cNvPicPr>
          <p:nvPr/>
        </p:nvPicPr>
        <p:blipFill rotWithShape="1">
          <a:blip r:embed="rId2"/>
          <a:srcRect l="43281" r="18406"/>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48052A94-5E53-739B-0233-67AED25B9CF4}"/>
              </a:ext>
            </a:extLst>
          </p:cNvPr>
          <p:cNvSpPr>
            <a:spLocks noGrp="1"/>
          </p:cNvSpPr>
          <p:nvPr>
            <p:ph idx="1"/>
          </p:nvPr>
        </p:nvSpPr>
        <p:spPr>
          <a:xfrm>
            <a:off x="6438191" y="2133600"/>
            <a:ext cx="5066419" cy="3777622"/>
          </a:xfrm>
        </p:spPr>
        <p:txBody>
          <a:bodyPr>
            <a:normAutofit fontScale="77500" lnSpcReduction="20000"/>
          </a:bodyPr>
          <a:lstStyle/>
          <a:p>
            <a:pPr algn="just"/>
            <a:r>
              <a:rPr lang="en-GB" b="0" i="0" dirty="0">
                <a:solidFill>
                  <a:srgbClr val="000000"/>
                </a:solidFill>
                <a:effectLst/>
                <a:latin typeface="Allerta"/>
              </a:rPr>
              <a:t>The usual deposit is 10 per cent of the purchase price (SCS 2), but the contract may vary this. </a:t>
            </a:r>
          </a:p>
          <a:p>
            <a:pPr algn="just"/>
            <a:r>
              <a:rPr lang="en-GB" b="0" i="0" dirty="0">
                <a:solidFill>
                  <a:srgbClr val="000000"/>
                </a:solidFill>
                <a:effectLst/>
                <a:latin typeface="Allerta"/>
              </a:rPr>
              <a:t>The buyer’s conveyancer must consider how the deposit is to be held by the seller. This is known as the capacity of the seller. It affects the ways in which the deposit can be used.</a:t>
            </a:r>
          </a:p>
          <a:p>
            <a:pPr algn="just"/>
            <a:r>
              <a:rPr lang="en-GB" b="0" i="0" dirty="0">
                <a:solidFill>
                  <a:srgbClr val="000000"/>
                </a:solidFill>
                <a:effectLst/>
                <a:latin typeface="Allerta"/>
              </a:rPr>
              <a:t>Normally, where there is no related purchase, the contract requires that the deposit is held by the seller’s conveyancer as a </a:t>
            </a:r>
            <a:r>
              <a:rPr lang="en-GB" b="1" i="0" dirty="0">
                <a:solidFill>
                  <a:srgbClr val="000000"/>
                </a:solidFill>
                <a:effectLst/>
                <a:latin typeface="Allerta"/>
              </a:rPr>
              <a:t>stakeholder</a:t>
            </a:r>
            <a:r>
              <a:rPr lang="en-GB" b="0" i="0" dirty="0">
                <a:solidFill>
                  <a:srgbClr val="000000"/>
                </a:solidFill>
                <a:effectLst/>
                <a:latin typeface="Allerta"/>
              </a:rPr>
              <a:t>. This means that the seller’s conveyancer holds it in a neutral position pending completion and must not part with it. Therefore, it cannot be used by the seller for the deposit on any related purchase or for any other reason. </a:t>
            </a:r>
          </a:p>
          <a:p>
            <a:pPr algn="just"/>
            <a:r>
              <a:rPr lang="en-GB" b="0" i="0" dirty="0">
                <a:solidFill>
                  <a:srgbClr val="000000"/>
                </a:solidFill>
                <a:effectLst/>
                <a:latin typeface="Allerta"/>
              </a:rPr>
              <a:t>Alternatively, the seller’s conveyancer may hold a deposit in the capacity of </a:t>
            </a:r>
            <a:r>
              <a:rPr lang="en-GB" b="1" i="0" dirty="0">
                <a:solidFill>
                  <a:srgbClr val="000000"/>
                </a:solidFill>
                <a:effectLst/>
                <a:latin typeface="Allerta"/>
              </a:rPr>
              <a:t>agent for the seller</a:t>
            </a:r>
            <a:r>
              <a:rPr lang="en-GB" b="0" i="0" dirty="0">
                <a:solidFill>
                  <a:srgbClr val="000000"/>
                </a:solidFill>
                <a:effectLst/>
                <a:latin typeface="Allerta"/>
              </a:rPr>
              <a:t>. This means that the seller’s conveyancer can release the deposit money to the seller, who can use the money for any purpose they wish (e.g. for the deposit on a related purchase). This may cause problems where the seller defaults on completion, as the buyer may then have difficulty in recovering the money (e.g. if the seller is insolvent).</a:t>
            </a:r>
          </a:p>
          <a:p>
            <a:endParaRPr lang="en-US" dirty="0"/>
          </a:p>
        </p:txBody>
      </p:sp>
    </p:spTree>
    <p:extLst>
      <p:ext uri="{BB962C8B-B14F-4D97-AF65-F5344CB8AC3E}">
        <p14:creationId xmlns:p14="http://schemas.microsoft.com/office/powerpoint/2010/main" val="2468428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886AB-3D2E-AAD6-DC5C-055ADF1C2791}"/>
              </a:ext>
            </a:extLst>
          </p:cNvPr>
          <p:cNvSpPr>
            <a:spLocks noGrp="1"/>
          </p:cNvSpPr>
          <p:nvPr>
            <p:ph type="title"/>
          </p:nvPr>
        </p:nvSpPr>
        <p:spPr/>
        <p:txBody>
          <a:bodyPr/>
          <a:lstStyle/>
          <a:p>
            <a:r>
              <a:rPr lang="en-US" dirty="0"/>
              <a:t>The Deposit</a:t>
            </a:r>
          </a:p>
        </p:txBody>
      </p:sp>
      <p:sp>
        <p:nvSpPr>
          <p:cNvPr id="3" name="Content Placeholder 2">
            <a:extLst>
              <a:ext uri="{FF2B5EF4-FFF2-40B4-BE49-F238E27FC236}">
                <a16:creationId xmlns:a16="http://schemas.microsoft.com/office/drawing/2014/main" id="{F0EC1F5E-7BC9-4B52-73C4-1B57E329B774}"/>
              </a:ext>
            </a:extLst>
          </p:cNvPr>
          <p:cNvSpPr>
            <a:spLocks noGrp="1"/>
          </p:cNvSpPr>
          <p:nvPr>
            <p:ph idx="1"/>
          </p:nvPr>
        </p:nvSpPr>
        <p:spPr/>
        <p:txBody>
          <a:bodyPr/>
          <a:lstStyle/>
          <a:p>
            <a:r>
              <a:rPr lang="en-GB" b="0" i="0" dirty="0">
                <a:solidFill>
                  <a:srgbClr val="000000"/>
                </a:solidFill>
                <a:effectLst/>
                <a:latin typeface="Allerta"/>
              </a:rPr>
              <a:t>There is a compromise provided by the SCS. SCS 2.2.5 allows the deposit to be held by the seller’s conveyancer as agent insofar as it is needed for any related residential purchase in England and Wales. </a:t>
            </a:r>
          </a:p>
          <a:p>
            <a:r>
              <a:rPr lang="en-GB" b="0" i="0" dirty="0">
                <a:solidFill>
                  <a:srgbClr val="000000"/>
                </a:solidFill>
                <a:effectLst/>
                <a:latin typeface="Allerta"/>
              </a:rPr>
              <a:t>This means that all or part of the deposit can be used by the seller for such a related purchase provided that in such a purchase the deposit will be held on the same terms.</a:t>
            </a:r>
          </a:p>
          <a:p>
            <a:r>
              <a:rPr lang="en-GB" b="0" i="0" dirty="0">
                <a:solidFill>
                  <a:srgbClr val="000000"/>
                </a:solidFill>
                <a:effectLst/>
                <a:latin typeface="Allerta"/>
              </a:rPr>
              <a:t>Any sums not so required must be held by the seller’s conveyancer as stakeholder in accordance with SCS 2.2.6. </a:t>
            </a:r>
          </a:p>
          <a:p>
            <a:r>
              <a:rPr lang="en-GB" b="0" i="0" dirty="0">
                <a:solidFill>
                  <a:srgbClr val="000000"/>
                </a:solidFill>
                <a:effectLst/>
                <a:latin typeface="Allerta"/>
              </a:rPr>
              <a:t>So even if a deposit is passed along a chain of related purchase transactions, it will ultimately be held by a conveyancer as stakeholder. </a:t>
            </a:r>
          </a:p>
          <a:p>
            <a:r>
              <a:rPr lang="en-GB" b="0" i="0" dirty="0">
                <a:solidFill>
                  <a:srgbClr val="000000"/>
                </a:solidFill>
                <a:effectLst/>
                <a:latin typeface="Allerta"/>
              </a:rPr>
              <a:t>Due to these provisions in the SCS, sale deposits are routinely used in practice for related purchase deposits.</a:t>
            </a:r>
          </a:p>
          <a:p>
            <a:endParaRPr lang="en-US" dirty="0"/>
          </a:p>
        </p:txBody>
      </p:sp>
    </p:spTree>
    <p:extLst>
      <p:ext uri="{BB962C8B-B14F-4D97-AF65-F5344CB8AC3E}">
        <p14:creationId xmlns:p14="http://schemas.microsoft.com/office/powerpoint/2010/main" val="1124511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BBFC2-F0CA-6DBB-3124-A8866DFCE7DF}"/>
              </a:ext>
            </a:extLst>
          </p:cNvPr>
          <p:cNvSpPr>
            <a:spLocks noGrp="1"/>
          </p:cNvSpPr>
          <p:nvPr>
            <p:ph type="title"/>
          </p:nvPr>
        </p:nvSpPr>
        <p:spPr>
          <a:xfrm>
            <a:off x="2592925" y="624110"/>
            <a:ext cx="8911687" cy="1280890"/>
          </a:xfrm>
        </p:spPr>
        <p:txBody>
          <a:bodyPr>
            <a:normAutofit/>
          </a:bodyPr>
          <a:lstStyle/>
          <a:p>
            <a:r>
              <a:rPr lang="en-US" dirty="0"/>
              <a:t>Title Guarantees</a:t>
            </a:r>
          </a:p>
        </p:txBody>
      </p:sp>
      <p:sp>
        <p:nvSpPr>
          <p:cNvPr id="3" name="Content Placeholder 2">
            <a:extLst>
              <a:ext uri="{FF2B5EF4-FFF2-40B4-BE49-F238E27FC236}">
                <a16:creationId xmlns:a16="http://schemas.microsoft.com/office/drawing/2014/main" id="{CC993631-5DBE-CD4B-7A12-13D4D60F6E2D}"/>
              </a:ext>
            </a:extLst>
          </p:cNvPr>
          <p:cNvSpPr>
            <a:spLocks noGrp="1"/>
          </p:cNvSpPr>
          <p:nvPr>
            <p:ph idx="1"/>
          </p:nvPr>
        </p:nvSpPr>
        <p:spPr>
          <a:xfrm>
            <a:off x="2589212" y="2125362"/>
            <a:ext cx="5835121" cy="3785860"/>
          </a:xfrm>
        </p:spPr>
        <p:txBody>
          <a:bodyPr>
            <a:normAutofit fontScale="92500" lnSpcReduction="10000"/>
          </a:bodyPr>
          <a:lstStyle/>
          <a:p>
            <a:pPr algn="just"/>
            <a:r>
              <a:rPr lang="en-GB" b="0" i="0" dirty="0">
                <a:solidFill>
                  <a:srgbClr val="000000"/>
                </a:solidFill>
                <a:effectLst/>
                <a:latin typeface="Allerta"/>
              </a:rPr>
              <a:t>The contract will state the type of title guarantee to be given from seller to buyer. </a:t>
            </a:r>
          </a:p>
          <a:p>
            <a:pPr algn="just"/>
            <a:r>
              <a:rPr lang="en-GB" b="0" i="0" dirty="0">
                <a:solidFill>
                  <a:srgbClr val="000000"/>
                </a:solidFill>
                <a:effectLst/>
                <a:latin typeface="Allerta"/>
              </a:rPr>
              <a:t>Title guarantees are dealt with under the </a:t>
            </a:r>
            <a:r>
              <a:rPr lang="en-GB" b="1" i="0" dirty="0">
                <a:solidFill>
                  <a:srgbClr val="000000"/>
                </a:solidFill>
                <a:effectLst/>
                <a:latin typeface="Allerta"/>
              </a:rPr>
              <a:t>Law of Property (Miscellaneous Provisions) Act 1994</a:t>
            </a:r>
            <a:r>
              <a:rPr lang="en-GB" b="0" i="0" dirty="0">
                <a:solidFill>
                  <a:srgbClr val="000000"/>
                </a:solidFill>
                <a:effectLst/>
                <a:latin typeface="Allerta"/>
              </a:rPr>
              <a:t>.</a:t>
            </a:r>
          </a:p>
          <a:p>
            <a:pPr algn="just"/>
            <a:r>
              <a:rPr lang="en-GB" b="0" i="0" dirty="0">
                <a:solidFill>
                  <a:srgbClr val="000000"/>
                </a:solidFill>
                <a:effectLst/>
                <a:latin typeface="Allerta"/>
              </a:rPr>
              <a:t>The “guarantee” is nothing to do with a survey or the structure of the property, but relates to the title itself. </a:t>
            </a:r>
          </a:p>
          <a:p>
            <a:pPr algn="just"/>
            <a:r>
              <a:rPr lang="en-GB" b="0" i="0" dirty="0">
                <a:solidFill>
                  <a:srgbClr val="000000"/>
                </a:solidFill>
                <a:effectLst/>
                <a:latin typeface="Allerta"/>
              </a:rPr>
              <a:t>When a property is sold, the seller gives the buyer various </a:t>
            </a:r>
            <a:r>
              <a:rPr lang="en-GB" b="1" i="0" dirty="0">
                <a:solidFill>
                  <a:srgbClr val="000000"/>
                </a:solidFill>
                <a:effectLst/>
                <a:latin typeface="Allerta"/>
              </a:rPr>
              <a:t>implied covenants</a:t>
            </a:r>
            <a:r>
              <a:rPr lang="en-GB" b="0" i="0" dirty="0">
                <a:solidFill>
                  <a:srgbClr val="000000"/>
                </a:solidFill>
                <a:effectLst/>
                <a:latin typeface="Allerta"/>
              </a:rPr>
              <a:t> (promises). </a:t>
            </a:r>
          </a:p>
          <a:p>
            <a:pPr algn="just"/>
            <a:r>
              <a:rPr lang="en-GB" b="0" i="0" dirty="0">
                <a:solidFill>
                  <a:srgbClr val="000000"/>
                </a:solidFill>
                <a:effectLst/>
                <a:latin typeface="Allerta"/>
              </a:rPr>
              <a:t>The main purpose of these covenants is to ensure that the buyer can sue the seller if, for some reason, the buyer discovers, after completion, that they have been given an unexpectedly defective title (this is rare in practice, especially in the case of registered land). </a:t>
            </a:r>
          </a:p>
        </p:txBody>
      </p:sp>
      <p:pic>
        <p:nvPicPr>
          <p:cNvPr id="3074" name="Picture 2" descr="The Pros and Cons of Getting A Full Title Guarantee">
            <a:extLst>
              <a:ext uri="{FF2B5EF4-FFF2-40B4-BE49-F238E27FC236}">
                <a16:creationId xmlns:a16="http://schemas.microsoft.com/office/drawing/2014/main" id="{2FE4AB81-B428-D50F-0885-DBBF3DB8513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31452" y="3191318"/>
            <a:ext cx="2873159" cy="1614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654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0DAF8-8303-27E3-F953-8ECBA09A4154}"/>
              </a:ext>
            </a:extLst>
          </p:cNvPr>
          <p:cNvSpPr>
            <a:spLocks noGrp="1"/>
          </p:cNvSpPr>
          <p:nvPr>
            <p:ph type="title"/>
          </p:nvPr>
        </p:nvSpPr>
        <p:spPr/>
        <p:txBody>
          <a:bodyPr/>
          <a:lstStyle/>
          <a:p>
            <a:r>
              <a:rPr lang="en-US" dirty="0"/>
              <a:t>Title Guarantee</a:t>
            </a:r>
          </a:p>
        </p:txBody>
      </p:sp>
      <p:sp>
        <p:nvSpPr>
          <p:cNvPr id="3" name="Content Placeholder 2">
            <a:extLst>
              <a:ext uri="{FF2B5EF4-FFF2-40B4-BE49-F238E27FC236}">
                <a16:creationId xmlns:a16="http://schemas.microsoft.com/office/drawing/2014/main" id="{DEFD0B89-0C3A-A724-49EB-32DAD90418A5}"/>
              </a:ext>
            </a:extLst>
          </p:cNvPr>
          <p:cNvSpPr>
            <a:spLocks noGrp="1"/>
          </p:cNvSpPr>
          <p:nvPr>
            <p:ph idx="1"/>
          </p:nvPr>
        </p:nvSpPr>
        <p:spPr/>
        <p:txBody>
          <a:bodyPr/>
          <a:lstStyle/>
          <a:p>
            <a:r>
              <a:rPr lang="en-GB" b="0" i="0" dirty="0">
                <a:solidFill>
                  <a:srgbClr val="000000"/>
                </a:solidFill>
                <a:effectLst/>
                <a:latin typeface="Allerta"/>
              </a:rPr>
              <a:t>The implied covenants given by the seller are termed the </a:t>
            </a:r>
            <a:r>
              <a:rPr lang="en-GB" b="1" i="0" dirty="0">
                <a:solidFill>
                  <a:srgbClr val="000000"/>
                </a:solidFill>
                <a:effectLst/>
                <a:latin typeface="Allerta"/>
              </a:rPr>
              <a:t>title guarantee</a:t>
            </a:r>
            <a:r>
              <a:rPr lang="en-GB" b="0" i="0" dirty="0">
                <a:solidFill>
                  <a:srgbClr val="000000"/>
                </a:solidFill>
                <a:effectLst/>
                <a:latin typeface="Allerta"/>
              </a:rPr>
              <a:t>. </a:t>
            </a:r>
          </a:p>
          <a:p>
            <a:r>
              <a:rPr lang="en-GB" b="0" i="0" dirty="0">
                <a:solidFill>
                  <a:srgbClr val="000000"/>
                </a:solidFill>
                <a:effectLst/>
                <a:latin typeface="Allerta"/>
              </a:rPr>
              <a:t>A buyer would prefer to receive full title guarantee, whereas a seller would prefer to give no guarantee. </a:t>
            </a:r>
          </a:p>
          <a:p>
            <a:r>
              <a:rPr lang="en-GB" b="0" i="0" dirty="0">
                <a:solidFill>
                  <a:srgbClr val="000000"/>
                </a:solidFill>
                <a:effectLst/>
                <a:latin typeface="Allerta"/>
              </a:rPr>
              <a:t>Buyers should insist on receiving full title guarantee whenever possible. </a:t>
            </a:r>
          </a:p>
          <a:p>
            <a:r>
              <a:rPr lang="en-GB" b="0" i="0" dirty="0">
                <a:solidFill>
                  <a:srgbClr val="000000"/>
                </a:solidFill>
                <a:effectLst/>
                <a:latin typeface="Allerta"/>
              </a:rPr>
              <a:t>In general, limited guarantee is normally encountered where there is a sale by a third party such as a mortgage lender, an executor (following a death) or a trustee.</a:t>
            </a:r>
            <a:endParaRPr lang="en-US" dirty="0"/>
          </a:p>
        </p:txBody>
      </p:sp>
    </p:spTree>
    <p:extLst>
      <p:ext uri="{BB962C8B-B14F-4D97-AF65-F5344CB8AC3E}">
        <p14:creationId xmlns:p14="http://schemas.microsoft.com/office/powerpoint/2010/main" val="1097642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1240-6D21-AC1E-ABC3-12868EF575C5}"/>
              </a:ext>
            </a:extLst>
          </p:cNvPr>
          <p:cNvSpPr>
            <a:spLocks noGrp="1"/>
          </p:cNvSpPr>
          <p:nvPr>
            <p:ph type="title"/>
          </p:nvPr>
        </p:nvSpPr>
        <p:spPr/>
        <p:txBody>
          <a:bodyPr/>
          <a:lstStyle/>
          <a:p>
            <a:r>
              <a:rPr lang="en-US" dirty="0"/>
              <a:t>Full or Limited Title Guarantee?</a:t>
            </a:r>
          </a:p>
        </p:txBody>
      </p:sp>
      <p:sp>
        <p:nvSpPr>
          <p:cNvPr id="3" name="Content Placeholder 2">
            <a:extLst>
              <a:ext uri="{FF2B5EF4-FFF2-40B4-BE49-F238E27FC236}">
                <a16:creationId xmlns:a16="http://schemas.microsoft.com/office/drawing/2014/main" id="{8FEF090F-1B11-3AFF-366F-DA6BEAFC277F}"/>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Allerta"/>
              </a:rPr>
              <a:t>If stated to be selling with full title guarantee, the seller will be deemed to give the buyer implied covenants for title:</a:t>
            </a:r>
          </a:p>
          <a:p>
            <a:pPr algn="just">
              <a:buFont typeface="Arial" panose="020B0604020202020204" pitchFamily="34" charset="0"/>
              <a:buChar char="•"/>
            </a:pPr>
            <a:r>
              <a:rPr lang="en-GB" b="0" i="0" dirty="0">
                <a:solidFill>
                  <a:srgbClr val="000000"/>
                </a:solidFill>
                <a:effectLst/>
                <a:latin typeface="Allerta"/>
              </a:rPr>
              <a:t>that the seller has a right to dispose of the property and will do everything they reasonably can to give title to the buyer;</a:t>
            </a:r>
          </a:p>
          <a:p>
            <a:pPr algn="just">
              <a:buFont typeface="Arial" panose="020B0604020202020204" pitchFamily="34" charset="0"/>
              <a:buChar char="•"/>
            </a:pPr>
            <a:r>
              <a:rPr lang="en-GB" b="0" i="0" dirty="0">
                <a:solidFill>
                  <a:srgbClr val="000000"/>
                </a:solidFill>
                <a:effectLst/>
                <a:latin typeface="Allerta"/>
              </a:rPr>
              <a:t>that the property is sold free from undisclosed charges or adverse interests; and</a:t>
            </a:r>
          </a:p>
          <a:p>
            <a:pPr algn="just">
              <a:buFont typeface="Arial" panose="020B0604020202020204" pitchFamily="34" charset="0"/>
              <a:buChar char="•"/>
            </a:pPr>
            <a:r>
              <a:rPr lang="en-GB" b="0" i="0" dirty="0">
                <a:solidFill>
                  <a:srgbClr val="000000"/>
                </a:solidFill>
                <a:effectLst/>
                <a:latin typeface="Allerta"/>
              </a:rPr>
              <a:t>in the case of a leasehold property, that the lease is valid and subsisting and is not liable to forfeiture (leases are not considered in this unit).</a:t>
            </a:r>
          </a:p>
          <a:p>
            <a:pPr algn="just"/>
            <a:r>
              <a:rPr lang="en-GB" b="0" i="0" dirty="0">
                <a:solidFill>
                  <a:srgbClr val="000000"/>
                </a:solidFill>
                <a:effectLst/>
                <a:latin typeface="Allerta"/>
              </a:rPr>
              <a:t>If stated to be selling with limited title guarantee, the seller will be deemed to give the buyer similar covenants for title but does not guarantee that the property is free from charges and adverse interests. They only covenant that no charges or interests have been created since the last sale of the property (usually when the seller bought).</a:t>
            </a:r>
          </a:p>
          <a:p>
            <a:pPr marL="0" indent="0">
              <a:buNone/>
            </a:pPr>
            <a:br>
              <a:rPr lang="en-GB" dirty="0"/>
            </a:br>
            <a:endParaRPr lang="en-US" dirty="0"/>
          </a:p>
          <a:p>
            <a:endParaRPr lang="en-US" dirty="0"/>
          </a:p>
        </p:txBody>
      </p:sp>
    </p:spTree>
    <p:extLst>
      <p:ext uri="{BB962C8B-B14F-4D97-AF65-F5344CB8AC3E}">
        <p14:creationId xmlns:p14="http://schemas.microsoft.com/office/powerpoint/2010/main" val="36249143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09"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DB276F9-EF14-C5F7-043E-896434F0BE6F}"/>
              </a:ext>
            </a:extLst>
          </p:cNvPr>
          <p:cNvSpPr>
            <a:spLocks noGrp="1"/>
          </p:cNvSpPr>
          <p:nvPr>
            <p:ph type="title"/>
          </p:nvPr>
        </p:nvSpPr>
        <p:spPr>
          <a:xfrm>
            <a:off x="541867" y="787400"/>
            <a:ext cx="7145866" cy="778933"/>
          </a:xfrm>
        </p:spPr>
        <p:txBody>
          <a:bodyPr anchor="ctr">
            <a:normAutofit/>
          </a:bodyPr>
          <a:lstStyle/>
          <a:p>
            <a:r>
              <a:rPr lang="en-US" sz="3200">
                <a:solidFill>
                  <a:srgbClr val="FEFFFF"/>
                </a:solidFill>
              </a:rPr>
              <a:t>The Non-Owning Occupier</a:t>
            </a:r>
          </a:p>
        </p:txBody>
      </p:sp>
      <p:sp>
        <p:nvSpPr>
          <p:cNvPr id="3" name="Content Placeholder 2">
            <a:extLst>
              <a:ext uri="{FF2B5EF4-FFF2-40B4-BE49-F238E27FC236}">
                <a16:creationId xmlns:a16="http://schemas.microsoft.com/office/drawing/2014/main" id="{9DDC8ECF-1E85-2CFC-BCC2-CF0CF674ACD4}"/>
              </a:ext>
            </a:extLst>
          </p:cNvPr>
          <p:cNvSpPr>
            <a:spLocks noGrp="1"/>
          </p:cNvSpPr>
          <p:nvPr>
            <p:ph idx="1"/>
          </p:nvPr>
        </p:nvSpPr>
        <p:spPr>
          <a:xfrm>
            <a:off x="541866" y="2032000"/>
            <a:ext cx="7145867" cy="3879222"/>
          </a:xfrm>
        </p:spPr>
        <p:txBody>
          <a:bodyPr>
            <a:normAutofit fontScale="92500" lnSpcReduction="20000"/>
          </a:bodyPr>
          <a:lstStyle/>
          <a:p>
            <a:r>
              <a:rPr lang="en-GB" b="0" i="0" dirty="0">
                <a:solidFill>
                  <a:schemeClr val="tx1"/>
                </a:solidFill>
                <a:effectLst/>
                <a:latin typeface="Allerta"/>
              </a:rPr>
              <a:t>The seller will indicate who occupies the property on the property information form. </a:t>
            </a:r>
          </a:p>
          <a:p>
            <a:r>
              <a:rPr lang="en-GB" dirty="0">
                <a:solidFill>
                  <a:schemeClr val="tx1"/>
                </a:solidFill>
                <a:latin typeface="Allerta"/>
              </a:rPr>
              <a:t>T</a:t>
            </a:r>
            <a:r>
              <a:rPr lang="en-GB" b="0" i="0" dirty="0">
                <a:solidFill>
                  <a:schemeClr val="tx1"/>
                </a:solidFill>
                <a:effectLst/>
                <a:latin typeface="Allerta"/>
              </a:rPr>
              <a:t>he seller’s conveyancer must ensure that they do not advise the non-owning occupier because they risk a conflict-of-interest with their seller client. </a:t>
            </a:r>
          </a:p>
          <a:p>
            <a:r>
              <a:rPr lang="en-GB" b="0" i="0" dirty="0">
                <a:solidFill>
                  <a:schemeClr val="tx1"/>
                </a:solidFill>
                <a:effectLst/>
                <a:latin typeface="Allerta"/>
              </a:rPr>
              <a:t>The buyer’s conveyancer will be concerned on behalf of their buyer client to ensure that the buyer secures vacant possession of the property on completion. </a:t>
            </a:r>
          </a:p>
          <a:p>
            <a:r>
              <a:rPr lang="en-GB" dirty="0">
                <a:solidFill>
                  <a:schemeClr val="tx1"/>
                </a:solidFill>
                <a:latin typeface="Allerta"/>
              </a:rPr>
              <a:t>T</a:t>
            </a:r>
            <a:r>
              <a:rPr lang="en-GB" b="0" i="0" dirty="0">
                <a:solidFill>
                  <a:schemeClr val="tx1"/>
                </a:solidFill>
                <a:effectLst/>
                <a:latin typeface="Allerta"/>
              </a:rPr>
              <a:t>hey will ensure that the non-owning occupier has completed and signed special condition seven of the contract whereby the occupier will confirm that they will move out of the property on completion. </a:t>
            </a:r>
          </a:p>
          <a:p>
            <a:r>
              <a:rPr lang="en-GB" b="0" i="0" dirty="0">
                <a:solidFill>
                  <a:schemeClr val="tx1"/>
                </a:solidFill>
                <a:effectLst/>
                <a:latin typeface="Allerta"/>
              </a:rPr>
              <a:t>If there is any doubt as to the legal position of the non-owning occupier, they should take independent legal advice and the buyer’s conveyancer should not proceed to exchange of contracts until they are satisfied that the non-owning occupier will move out on completion.</a:t>
            </a:r>
            <a:r>
              <a:rPr lang="en-GB" b="0" i="0" dirty="0">
                <a:solidFill>
                  <a:srgbClr val="000000"/>
                </a:solidFill>
                <a:effectLst/>
                <a:latin typeface="Allerta"/>
              </a:rPr>
              <a:t>.</a:t>
            </a:r>
            <a:endParaRPr lang="en-US" dirty="0">
              <a:solidFill>
                <a:srgbClr val="FEFFFF"/>
              </a:solidFill>
            </a:endParaRPr>
          </a:p>
        </p:txBody>
      </p:sp>
      <p:pic>
        <p:nvPicPr>
          <p:cNvPr id="4098" name="Picture 2" descr="Owner Occupier Icon Light - Saving Account Icon, HD Png Download ,  Transparent Png Image - PNGitem">
            <a:extLst>
              <a:ext uri="{FF2B5EF4-FFF2-40B4-BE49-F238E27FC236}">
                <a16:creationId xmlns:a16="http://schemas.microsoft.com/office/drawing/2014/main" id="{18E6ADE5-B1AA-12C5-575A-BEF9C7A8A0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13057" y="2891130"/>
            <a:ext cx="3001931" cy="2144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04401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33"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505F35C-1813-7133-8659-B29E85EAEC8C}"/>
              </a:ext>
            </a:extLst>
          </p:cNvPr>
          <p:cNvSpPr>
            <a:spLocks noGrp="1"/>
          </p:cNvSpPr>
          <p:nvPr>
            <p:ph type="title"/>
          </p:nvPr>
        </p:nvSpPr>
        <p:spPr>
          <a:xfrm>
            <a:off x="541867" y="787400"/>
            <a:ext cx="7145866" cy="778933"/>
          </a:xfrm>
        </p:spPr>
        <p:txBody>
          <a:bodyPr anchor="ctr">
            <a:normAutofit/>
          </a:bodyPr>
          <a:lstStyle/>
          <a:p>
            <a:r>
              <a:rPr lang="en-US" sz="3200">
                <a:solidFill>
                  <a:srgbClr val="FEFFFF"/>
                </a:solidFill>
              </a:rPr>
              <a:t>The Contract Package</a:t>
            </a:r>
          </a:p>
        </p:txBody>
      </p:sp>
      <p:sp>
        <p:nvSpPr>
          <p:cNvPr id="3" name="Content Placeholder 2">
            <a:extLst>
              <a:ext uri="{FF2B5EF4-FFF2-40B4-BE49-F238E27FC236}">
                <a16:creationId xmlns:a16="http://schemas.microsoft.com/office/drawing/2014/main" id="{C1F3D971-EC13-0E95-DC99-04D4232B3EBF}"/>
              </a:ext>
            </a:extLst>
          </p:cNvPr>
          <p:cNvSpPr>
            <a:spLocks noGrp="1"/>
          </p:cNvSpPr>
          <p:nvPr>
            <p:ph idx="1"/>
          </p:nvPr>
        </p:nvSpPr>
        <p:spPr>
          <a:xfrm>
            <a:off x="541866" y="2032000"/>
            <a:ext cx="7145867" cy="3879222"/>
          </a:xfrm>
        </p:spPr>
        <p:txBody>
          <a:bodyPr>
            <a:normAutofit/>
          </a:bodyPr>
          <a:lstStyle/>
          <a:p>
            <a:r>
              <a:rPr lang="en-US" dirty="0">
                <a:solidFill>
                  <a:srgbClr val="FEFFFF"/>
                </a:solidFill>
              </a:rPr>
              <a:t>The draft contract in duplicate</a:t>
            </a:r>
          </a:p>
          <a:p>
            <a:r>
              <a:rPr lang="en-US" dirty="0">
                <a:solidFill>
                  <a:srgbClr val="FEFFFF"/>
                </a:solidFill>
              </a:rPr>
              <a:t>TA forms</a:t>
            </a:r>
          </a:p>
          <a:p>
            <a:r>
              <a:rPr lang="en-US" dirty="0">
                <a:solidFill>
                  <a:srgbClr val="FEFFFF"/>
                </a:solidFill>
              </a:rPr>
              <a:t>Evidence of title</a:t>
            </a:r>
          </a:p>
          <a:p>
            <a:r>
              <a:rPr lang="en-US" dirty="0">
                <a:solidFill>
                  <a:srgbClr val="FEFFFF"/>
                </a:solidFill>
              </a:rPr>
              <a:t>EPC</a:t>
            </a:r>
          </a:p>
          <a:p>
            <a:r>
              <a:rPr lang="en-US" dirty="0">
                <a:solidFill>
                  <a:srgbClr val="FEFFFF"/>
                </a:solidFill>
              </a:rPr>
              <a:t>Planning permissions</a:t>
            </a:r>
          </a:p>
          <a:p>
            <a:r>
              <a:rPr lang="en-US" dirty="0">
                <a:solidFill>
                  <a:srgbClr val="FEFFFF"/>
                </a:solidFill>
              </a:rPr>
              <a:t>Building regulations approvals</a:t>
            </a:r>
          </a:p>
          <a:p>
            <a:r>
              <a:rPr lang="en-US" dirty="0">
                <a:solidFill>
                  <a:srgbClr val="FEFFFF"/>
                </a:solidFill>
              </a:rPr>
              <a:t>Guarantees</a:t>
            </a:r>
          </a:p>
          <a:p>
            <a:r>
              <a:rPr lang="en-US" dirty="0">
                <a:solidFill>
                  <a:srgbClr val="FEFFFF"/>
                </a:solidFill>
              </a:rPr>
              <a:t>Boiler certificate</a:t>
            </a:r>
          </a:p>
          <a:p>
            <a:r>
              <a:rPr lang="en-US" dirty="0">
                <a:solidFill>
                  <a:srgbClr val="FEFFFF"/>
                </a:solidFill>
              </a:rPr>
              <a:t>Electrical certificate</a:t>
            </a:r>
          </a:p>
        </p:txBody>
      </p:sp>
      <p:pic>
        <p:nvPicPr>
          <p:cNvPr id="5122" name="Picture 2" descr="What is a Contract Pack?">
            <a:extLst>
              <a:ext uri="{FF2B5EF4-FFF2-40B4-BE49-F238E27FC236}">
                <a16:creationId xmlns:a16="http://schemas.microsoft.com/office/drawing/2014/main" id="{1D76544C-97BF-DE1E-6444-A608E3321C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13057" y="3122707"/>
            <a:ext cx="3001931" cy="16810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182161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E343C-E8B0-B9EB-1EC7-3A90C350C1BE}"/>
              </a:ext>
            </a:extLst>
          </p:cNvPr>
          <p:cNvSpPr>
            <a:spLocks noGrp="1"/>
          </p:cNvSpPr>
          <p:nvPr>
            <p:ph type="title"/>
          </p:nvPr>
        </p:nvSpPr>
        <p:spPr/>
        <p:txBody>
          <a:bodyPr/>
          <a:lstStyle/>
          <a:p>
            <a:r>
              <a:rPr lang="en-US" dirty="0"/>
              <a:t>Example Letter Sending the Contract Package </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178A25C6-A7FD-86FB-FCD1-CD2E6198A263}"/>
              </a:ext>
            </a:extLst>
          </p:cNvPr>
          <p:cNvPicPr>
            <a:picLocks noGrp="1" noChangeAspect="1"/>
          </p:cNvPicPr>
          <p:nvPr>
            <p:ph idx="1"/>
          </p:nvPr>
        </p:nvPicPr>
        <p:blipFill>
          <a:blip r:embed="rId2"/>
          <a:stretch>
            <a:fillRect/>
          </a:stretch>
        </p:blipFill>
        <p:spPr>
          <a:xfrm>
            <a:off x="3371850" y="1904999"/>
            <a:ext cx="6786563" cy="4652963"/>
          </a:xfrm>
        </p:spPr>
      </p:pic>
    </p:spTree>
    <p:extLst>
      <p:ext uri="{BB962C8B-B14F-4D97-AF65-F5344CB8AC3E}">
        <p14:creationId xmlns:p14="http://schemas.microsoft.com/office/powerpoint/2010/main" val="1628148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2A621-C83C-1241-F3F9-50C6D4A49D39}"/>
              </a:ext>
            </a:extLst>
          </p:cNvPr>
          <p:cNvSpPr>
            <a:spLocks noGrp="1"/>
          </p:cNvSpPr>
          <p:nvPr>
            <p:ph type="title"/>
          </p:nvPr>
        </p:nvSpPr>
        <p:spPr>
          <a:xfrm>
            <a:off x="1259893" y="3101093"/>
            <a:ext cx="2454052" cy="3029344"/>
          </a:xfrm>
        </p:spPr>
        <p:txBody>
          <a:bodyPr>
            <a:normAutofit/>
          </a:bodyPr>
          <a:lstStyle/>
          <a:p>
            <a:r>
              <a:rPr lang="en-US" sz="3200">
                <a:solidFill>
                  <a:schemeClr val="bg1"/>
                </a:solidFill>
              </a:rPr>
              <a:t>Activity</a:t>
            </a: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2831020-2C1A-270A-A920-A35374721A9C}"/>
              </a:ext>
            </a:extLst>
          </p:cNvPr>
          <p:cNvGraphicFramePr>
            <a:graphicFrameLocks noGrp="1"/>
          </p:cNvGraphicFramePr>
          <p:nvPr>
            <p:ph idx="1"/>
            <p:extLst>
              <p:ext uri="{D42A27DB-BD31-4B8C-83A1-F6EECF244321}">
                <p14:modId xmlns:p14="http://schemas.microsoft.com/office/powerpoint/2010/main" val="1779414897"/>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512802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47</TotalTime>
  <Words>1388</Words>
  <Application>Microsoft Macintosh PowerPoint</Application>
  <PresentationFormat>Widescreen</PresentationFormat>
  <Paragraphs>80</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Allerta</vt:lpstr>
      <vt:lpstr>Arial</vt:lpstr>
      <vt:lpstr>Century Gothic</vt:lpstr>
      <vt:lpstr>Wingdings 3</vt:lpstr>
      <vt:lpstr>Wisp</vt:lpstr>
      <vt:lpstr>Workshop 4  – The Contract</vt:lpstr>
      <vt:lpstr>Aims</vt:lpstr>
      <vt:lpstr>Purpose of the Contract</vt:lpstr>
      <vt:lpstr>Form of Contract</vt:lpstr>
      <vt:lpstr>The Contract</vt:lpstr>
      <vt:lpstr>Link to Protocol</vt:lpstr>
      <vt:lpstr>The Deposit</vt:lpstr>
      <vt:lpstr>The Deposit</vt:lpstr>
      <vt:lpstr>Title Guarantees</vt:lpstr>
      <vt:lpstr>Title Guarantee</vt:lpstr>
      <vt:lpstr>Full or Limited Title Guarantee?</vt:lpstr>
      <vt:lpstr>The Non-Owning Occupier</vt:lpstr>
      <vt:lpstr>The Contract Package</vt:lpstr>
      <vt:lpstr>Example Letter Sending the Contract Package </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Sian Turvey</dc:creator>
  <cp:lastModifiedBy>Sian Turvey</cp:lastModifiedBy>
  <cp:revision>3</cp:revision>
  <dcterms:created xsi:type="dcterms:W3CDTF">2022-10-19T20:15:56Z</dcterms:created>
  <dcterms:modified xsi:type="dcterms:W3CDTF">2022-10-23T16:29:12Z</dcterms:modified>
</cp:coreProperties>
</file>