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764" autoAdjust="0"/>
  </p:normalViewPr>
  <p:slideViewPr>
    <p:cSldViewPr snapToGrid="0">
      <p:cViewPr varScale="1">
        <p:scale>
          <a:sx n="48" d="100"/>
          <a:sy n="48" d="100"/>
        </p:scale>
        <p:origin x="53" y="4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EBE5B2-AF53-481D-9C06-738DEDA8747A}" type="datetimeFigureOut">
              <a:rPr lang="en-US" smtClean="0"/>
              <a:t>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A4455D-2645-4C35-9AAD-17D6E59BB6A7}" type="slidenum">
              <a:rPr lang="en-US" smtClean="0"/>
              <a:t>‹#›</a:t>
            </a:fld>
            <a:endParaRPr lang="en-US"/>
          </a:p>
        </p:txBody>
      </p:sp>
    </p:spTree>
    <p:extLst>
      <p:ext uri="{BB962C8B-B14F-4D97-AF65-F5344CB8AC3E}">
        <p14:creationId xmlns:p14="http://schemas.microsoft.com/office/powerpoint/2010/main" val="2133916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Welcome everyone to our Housekeeping Team Training. Today, we will be focusing on enhancing our room cleaning skills at our beloved workplace, the Mercure Maidstone Great Danes Hotel. The presentation will take no more than 10 minutes. </a:t>
            </a:r>
            <a:endParaRPr lang="en-US"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46A4455D-2645-4C35-9AAD-17D6E59BB6A7}" type="slidenum">
              <a:rPr lang="en-US" smtClean="0"/>
              <a:t>1</a:t>
            </a:fld>
            <a:endParaRPr lang="en-US"/>
          </a:p>
        </p:txBody>
      </p:sp>
    </p:spTree>
    <p:extLst>
      <p:ext uri="{BB962C8B-B14F-4D97-AF65-F5344CB8AC3E}">
        <p14:creationId xmlns:p14="http://schemas.microsoft.com/office/powerpoint/2010/main" val="17826428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As we can see that, the hospitality organisations have to be cautious about the maintenance of consistency. Consistency makes every room cleaning experience exceptional. Besides, the existence of engaged employees is a huge benefit for an organisation as well. </a:t>
            </a:r>
            <a:endParaRPr lang="en-US"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46A4455D-2645-4C35-9AAD-17D6E59BB6A7}" type="slidenum">
              <a:rPr lang="en-US" smtClean="0"/>
              <a:t>2</a:t>
            </a:fld>
            <a:endParaRPr lang="en-US"/>
          </a:p>
        </p:txBody>
      </p:sp>
    </p:spTree>
    <p:extLst>
      <p:ext uri="{BB962C8B-B14F-4D97-AF65-F5344CB8AC3E}">
        <p14:creationId xmlns:p14="http://schemas.microsoft.com/office/powerpoint/2010/main" val="8989509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brand standards include fresh and inviting. </a:t>
            </a:r>
            <a:r>
              <a:rPr lang="en-GB" sz="12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Every task on the checklist substantially contributes to the guest experience and the brand identity of the organisation as well. It is also necessary to customer is the performance of the organisation according to the set brand standards</a:t>
            </a:r>
            <a:endParaRPr lang="en-US" sz="12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46A4455D-2645-4C35-9AAD-17D6E59BB6A7}" type="slidenum">
              <a:rPr lang="en-US" smtClean="0"/>
              <a:t>3</a:t>
            </a:fld>
            <a:endParaRPr lang="en-US"/>
          </a:p>
        </p:txBody>
      </p:sp>
    </p:spTree>
    <p:extLst>
      <p:ext uri="{BB962C8B-B14F-4D97-AF65-F5344CB8AC3E}">
        <p14:creationId xmlns:p14="http://schemas.microsoft.com/office/powerpoint/2010/main" val="32026849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Cleanliness is an ultimate commitment to health and safety. It's more than a mere visual appeal; it's a proper safeguard for the guests and the team as well. </a:t>
            </a:r>
            <a:endParaRPr lang="en-US"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46A4455D-2645-4C35-9AAD-17D6E59BB6A7}" type="slidenum">
              <a:rPr lang="en-US" smtClean="0"/>
              <a:t>4</a:t>
            </a:fld>
            <a:endParaRPr lang="en-US"/>
          </a:p>
        </p:txBody>
      </p:sp>
    </p:spTree>
    <p:extLst>
      <p:ext uri="{BB962C8B-B14F-4D97-AF65-F5344CB8AC3E}">
        <p14:creationId xmlns:p14="http://schemas.microsoft.com/office/powerpoint/2010/main" val="1269818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Engagement is not just a buzzword. It is a practical guide to the maintenance of employee satisfaction and the customer satisfaction as well. The organisation will follow the Gallup Q12 model which is a proven framework for engaged and thriving teams. It is an ongoing employee survey that measures employee engagement. In this model, there are 12 actionable workplace elements that offer proven links to the performance outcomes. The model was developed by Mr. Gallup who actually spent years conducting thousands of interviews across various industries in multiple countries.</a:t>
            </a:r>
            <a:endParaRPr lang="en-US" dirty="0"/>
          </a:p>
        </p:txBody>
      </p:sp>
      <p:sp>
        <p:nvSpPr>
          <p:cNvPr id="4" name="Slide Number Placeholder 3"/>
          <p:cNvSpPr>
            <a:spLocks noGrp="1"/>
          </p:cNvSpPr>
          <p:nvPr>
            <p:ph type="sldNum" sz="quarter" idx="5"/>
          </p:nvPr>
        </p:nvSpPr>
        <p:spPr/>
        <p:txBody>
          <a:bodyPr/>
          <a:lstStyle/>
          <a:p>
            <a:fld id="{46A4455D-2645-4C35-9AAD-17D6E59BB6A7}" type="slidenum">
              <a:rPr lang="en-US" smtClean="0"/>
              <a:t>5</a:t>
            </a:fld>
            <a:endParaRPr lang="en-US"/>
          </a:p>
        </p:txBody>
      </p:sp>
    </p:spTree>
    <p:extLst>
      <p:ext uri="{BB962C8B-B14F-4D97-AF65-F5344CB8AC3E}">
        <p14:creationId xmlns:p14="http://schemas.microsoft.com/office/powerpoint/2010/main" val="3849925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Empowerment is not a mere mediocre concept. It is necessary to allow the team members to take ownership of specific tasks. Within the Gallup Q12, empowering the team aligns with elements. As we can see the example “I have the necessary materials and equipment I need for completing my work. Empowerment resonates with 'At work, my opinions always count. John has empowered to make decisions, successfully embodies the element 'There is someone at work who encourages my development.</a:t>
            </a:r>
            <a:endParaRPr lang="en-US"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46A4455D-2645-4C35-9AAD-17D6E59BB6A7}" type="slidenum">
              <a:rPr lang="en-US" smtClean="0"/>
              <a:t>6</a:t>
            </a:fld>
            <a:endParaRPr lang="en-US"/>
          </a:p>
        </p:txBody>
      </p:sp>
    </p:spTree>
    <p:extLst>
      <p:ext uri="{BB962C8B-B14F-4D97-AF65-F5344CB8AC3E}">
        <p14:creationId xmlns:p14="http://schemas.microsoft.com/office/powerpoint/2010/main" val="37772685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Learning is not a one-time event; it's a journey. Our commitment is embedded in the Gallup Q12. As we know that benchmarking is a key in ensuring the fact that training is a key element in engagement. John's journey is a practical statement of employee excellence. </a:t>
            </a:r>
            <a:endParaRPr lang="en-US"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46A4455D-2645-4C35-9AAD-17D6E59BB6A7}" type="slidenum">
              <a:rPr lang="en-US" smtClean="0"/>
              <a:t>7</a:t>
            </a:fld>
            <a:endParaRPr lang="en-US"/>
          </a:p>
        </p:txBody>
      </p:sp>
    </p:spTree>
    <p:extLst>
      <p:ext uri="{BB962C8B-B14F-4D97-AF65-F5344CB8AC3E}">
        <p14:creationId xmlns:p14="http://schemas.microsoft.com/office/powerpoint/2010/main" val="14496188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Recognition for good work can substantially help the employees to become successful and Excel in the performance for the organisation. As far as the Mercure Maidstone Great Danes Hotel is concerned, the overall process of maintaining the recognition should be continuous and according to the specific industry standards as well. </a:t>
            </a:r>
            <a:endParaRPr lang="en-US"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46A4455D-2645-4C35-9AAD-17D6E59BB6A7}" type="slidenum">
              <a:rPr lang="en-US" smtClean="0"/>
              <a:t>8</a:t>
            </a:fld>
            <a:endParaRPr lang="en-US"/>
          </a:p>
        </p:txBody>
      </p:sp>
    </p:spTree>
    <p:extLst>
      <p:ext uri="{BB962C8B-B14F-4D97-AF65-F5344CB8AC3E}">
        <p14:creationId xmlns:p14="http://schemas.microsoft.com/office/powerpoint/2010/main" val="36393758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Effective communication is the ultimate lifeline. Within the Gallup Q12, open dialogue is very important. The organisation should always focus on the management of effective communication across various functional departments of the organisation in order to ensure the proper alignment with the organisation standards and benchmarks. Besides, encouraging open dialogue supports 'At work, my opinions seem to count' (Gallup’s Q12's key driver of engagement. </a:t>
            </a:r>
            <a:endParaRPr lang="en-US"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46A4455D-2645-4C35-9AAD-17D6E59BB6A7}" type="slidenum">
              <a:rPr lang="en-US" smtClean="0"/>
              <a:t>9</a:t>
            </a:fld>
            <a:endParaRPr lang="en-US"/>
          </a:p>
        </p:txBody>
      </p:sp>
    </p:spTree>
    <p:extLst>
      <p:ext uri="{BB962C8B-B14F-4D97-AF65-F5344CB8AC3E}">
        <p14:creationId xmlns:p14="http://schemas.microsoft.com/office/powerpoint/2010/main" val="22930861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So, it is clear that meeting the quality should be a continuous process in order to become successful. The checklist will have to be continuously updated and fulfilled as well. </a:t>
            </a:r>
            <a:endParaRPr lang="en-US"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46A4455D-2645-4C35-9AAD-17D6E59BB6A7}" type="slidenum">
              <a:rPr lang="en-US" smtClean="0"/>
              <a:t>10</a:t>
            </a:fld>
            <a:endParaRPr lang="en-US"/>
          </a:p>
        </p:txBody>
      </p:sp>
    </p:spTree>
    <p:extLst>
      <p:ext uri="{BB962C8B-B14F-4D97-AF65-F5344CB8AC3E}">
        <p14:creationId xmlns:p14="http://schemas.microsoft.com/office/powerpoint/2010/main" val="34852163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list of references</a:t>
            </a:r>
          </a:p>
        </p:txBody>
      </p:sp>
      <p:sp>
        <p:nvSpPr>
          <p:cNvPr id="4" name="Slide Number Placeholder 3"/>
          <p:cNvSpPr>
            <a:spLocks noGrp="1"/>
          </p:cNvSpPr>
          <p:nvPr>
            <p:ph type="sldNum" sz="quarter" idx="5"/>
          </p:nvPr>
        </p:nvSpPr>
        <p:spPr/>
        <p:txBody>
          <a:bodyPr/>
          <a:lstStyle/>
          <a:p>
            <a:fld id="{46A4455D-2645-4C35-9AAD-17D6E59BB6A7}" type="slidenum">
              <a:rPr lang="en-US" smtClean="0"/>
              <a:t>11</a:t>
            </a:fld>
            <a:endParaRPr lang="en-US"/>
          </a:p>
        </p:txBody>
      </p:sp>
    </p:spTree>
    <p:extLst>
      <p:ext uri="{BB962C8B-B14F-4D97-AF65-F5344CB8AC3E}">
        <p14:creationId xmlns:p14="http://schemas.microsoft.com/office/powerpoint/2010/main" val="103464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933DC33-27FA-4983-939F-03F389167603}"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B59BD8-685A-414E-AE64-B82A4C963C99}" type="slidenum">
              <a:rPr lang="en-US" smtClean="0"/>
              <a:t>‹#›</a:t>
            </a:fld>
            <a:endParaRPr lang="en-US"/>
          </a:p>
        </p:txBody>
      </p:sp>
    </p:spTree>
    <p:extLst>
      <p:ext uri="{BB962C8B-B14F-4D97-AF65-F5344CB8AC3E}">
        <p14:creationId xmlns:p14="http://schemas.microsoft.com/office/powerpoint/2010/main" val="8702253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33DC33-27FA-4983-939F-03F389167603}"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B59BD8-685A-414E-AE64-B82A4C963C99}" type="slidenum">
              <a:rPr lang="en-US" smtClean="0"/>
              <a:t>‹#›</a:t>
            </a:fld>
            <a:endParaRPr lang="en-US"/>
          </a:p>
        </p:txBody>
      </p:sp>
    </p:spTree>
    <p:extLst>
      <p:ext uri="{BB962C8B-B14F-4D97-AF65-F5344CB8AC3E}">
        <p14:creationId xmlns:p14="http://schemas.microsoft.com/office/powerpoint/2010/main" val="808896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33DC33-27FA-4983-939F-03F389167603}"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B59BD8-685A-414E-AE64-B82A4C963C99}" type="slidenum">
              <a:rPr lang="en-US" smtClean="0"/>
              <a:t>‹#›</a:t>
            </a:fld>
            <a:endParaRPr lang="en-US"/>
          </a:p>
        </p:txBody>
      </p:sp>
    </p:spTree>
    <p:extLst>
      <p:ext uri="{BB962C8B-B14F-4D97-AF65-F5344CB8AC3E}">
        <p14:creationId xmlns:p14="http://schemas.microsoft.com/office/powerpoint/2010/main" val="916761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933DC33-27FA-4983-939F-03F389167603}" type="datetimeFigureOut">
              <a:rPr lang="en-US" smtClean="0"/>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B59BD8-685A-414E-AE64-B82A4C963C99}" type="slidenum">
              <a:rPr lang="en-US" smtClean="0"/>
              <a:t>‹#›</a:t>
            </a:fld>
            <a:endParaRPr lang="en-US"/>
          </a:p>
        </p:txBody>
      </p:sp>
    </p:spTree>
    <p:extLst>
      <p:ext uri="{BB962C8B-B14F-4D97-AF65-F5344CB8AC3E}">
        <p14:creationId xmlns:p14="http://schemas.microsoft.com/office/powerpoint/2010/main" val="4139779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933DC33-27FA-4983-939F-03F389167603}" type="datetimeFigureOut">
              <a:rPr lang="en-US" smtClean="0"/>
              <a:t>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BB59BD8-685A-414E-AE64-B82A4C963C99}" type="slidenum">
              <a:rPr lang="en-US" smtClean="0"/>
              <a:t>‹#›</a:t>
            </a:fld>
            <a:endParaRPr lang="en-US"/>
          </a:p>
        </p:txBody>
      </p:sp>
    </p:spTree>
    <p:extLst>
      <p:ext uri="{BB962C8B-B14F-4D97-AF65-F5344CB8AC3E}">
        <p14:creationId xmlns:p14="http://schemas.microsoft.com/office/powerpoint/2010/main" val="586116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933DC33-27FA-4983-939F-03F389167603}" type="datetimeFigureOut">
              <a:rPr lang="en-US" smtClean="0"/>
              <a:t>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BB59BD8-685A-414E-AE64-B82A4C963C99}" type="slidenum">
              <a:rPr lang="en-US" smtClean="0"/>
              <a:t>‹#›</a:t>
            </a:fld>
            <a:endParaRPr lang="en-US"/>
          </a:p>
        </p:txBody>
      </p:sp>
    </p:spTree>
    <p:extLst>
      <p:ext uri="{BB962C8B-B14F-4D97-AF65-F5344CB8AC3E}">
        <p14:creationId xmlns:p14="http://schemas.microsoft.com/office/powerpoint/2010/main" val="3735573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33DC33-27FA-4983-939F-03F389167603}" type="datetimeFigureOut">
              <a:rPr lang="en-US" smtClean="0"/>
              <a:t>11/2/2023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BB59BD8-685A-414E-AE64-B82A4C963C99}" type="slidenum">
              <a:rPr lang="en-US" smtClean="0"/>
              <a:t>‹#›</a:t>
            </a:fld>
            <a:endParaRPr lang="en-US"/>
          </a:p>
        </p:txBody>
      </p:sp>
    </p:spTree>
    <p:extLst>
      <p:ext uri="{BB962C8B-B14F-4D97-AF65-F5344CB8AC3E}">
        <p14:creationId xmlns:p14="http://schemas.microsoft.com/office/powerpoint/2010/main" val="2278623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933DC33-27FA-4983-939F-03F389167603}" type="datetimeFigureOut">
              <a:rPr lang="en-US" smtClean="0"/>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B59BD8-685A-414E-AE64-B82A4C963C99}" type="slidenum">
              <a:rPr lang="en-US" smtClean="0"/>
              <a:t>‹#›</a:t>
            </a:fld>
            <a:endParaRPr lang="en-US"/>
          </a:p>
        </p:txBody>
      </p:sp>
    </p:spTree>
    <p:extLst>
      <p:ext uri="{BB962C8B-B14F-4D97-AF65-F5344CB8AC3E}">
        <p14:creationId xmlns:p14="http://schemas.microsoft.com/office/powerpoint/2010/main" val="2672752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933DC33-27FA-4983-939F-03F389167603}" type="datetimeFigureOut">
              <a:rPr lang="en-US" smtClean="0"/>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B59BD8-685A-414E-AE64-B82A4C963C99}" type="slidenum">
              <a:rPr lang="en-US" smtClean="0"/>
              <a:t>‹#›</a:t>
            </a:fld>
            <a:endParaRPr lang="en-US"/>
          </a:p>
        </p:txBody>
      </p:sp>
    </p:spTree>
    <p:extLst>
      <p:ext uri="{BB962C8B-B14F-4D97-AF65-F5344CB8AC3E}">
        <p14:creationId xmlns:p14="http://schemas.microsoft.com/office/powerpoint/2010/main" val="256664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33DC33-27FA-4983-939F-03F389167603}"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B59BD8-685A-414E-AE64-B82A4C963C99}" type="slidenum">
              <a:rPr lang="en-US" smtClean="0"/>
              <a:t>‹#›</a:t>
            </a:fld>
            <a:endParaRPr lang="en-US"/>
          </a:p>
        </p:txBody>
      </p:sp>
    </p:spTree>
    <p:extLst>
      <p:ext uri="{BB962C8B-B14F-4D97-AF65-F5344CB8AC3E}">
        <p14:creationId xmlns:p14="http://schemas.microsoft.com/office/powerpoint/2010/main" val="2235339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33DC33-27FA-4983-939F-03F389167603}"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B59BD8-685A-414E-AE64-B82A4C963C99}"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663336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33DC33-27FA-4983-939F-03F389167603}"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B59BD8-685A-414E-AE64-B82A4C963C99}" type="slidenum">
              <a:rPr lang="en-US" smtClean="0"/>
              <a:t>‹#›</a:t>
            </a:fld>
            <a:endParaRPr lang="en-US"/>
          </a:p>
        </p:txBody>
      </p:sp>
    </p:spTree>
    <p:extLst>
      <p:ext uri="{BB962C8B-B14F-4D97-AF65-F5344CB8AC3E}">
        <p14:creationId xmlns:p14="http://schemas.microsoft.com/office/powerpoint/2010/main" val="38735758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33DC33-27FA-4983-939F-03F389167603}"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B59BD8-685A-414E-AE64-B82A4C963C9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033789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33DC33-27FA-4983-939F-03F389167603}"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B59BD8-685A-414E-AE64-B82A4C963C99}" type="slidenum">
              <a:rPr lang="en-US" smtClean="0"/>
              <a:t>‹#›</a:t>
            </a:fld>
            <a:endParaRPr lang="en-US"/>
          </a:p>
        </p:txBody>
      </p:sp>
    </p:spTree>
    <p:extLst>
      <p:ext uri="{BB962C8B-B14F-4D97-AF65-F5344CB8AC3E}">
        <p14:creationId xmlns:p14="http://schemas.microsoft.com/office/powerpoint/2010/main" val="17802866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33DC33-27FA-4983-939F-03F389167603}"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B59BD8-685A-414E-AE64-B82A4C963C99}" type="slidenum">
              <a:rPr lang="en-US" smtClean="0"/>
              <a:t>‹#›</a:t>
            </a:fld>
            <a:endParaRPr lang="en-US"/>
          </a:p>
        </p:txBody>
      </p:sp>
    </p:spTree>
    <p:extLst>
      <p:ext uri="{BB962C8B-B14F-4D97-AF65-F5344CB8AC3E}">
        <p14:creationId xmlns:p14="http://schemas.microsoft.com/office/powerpoint/2010/main" val="8959474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33DC33-27FA-4983-939F-03F389167603}"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B59BD8-685A-414E-AE64-B82A4C963C99}" type="slidenum">
              <a:rPr lang="en-US" smtClean="0"/>
              <a:t>‹#›</a:t>
            </a:fld>
            <a:endParaRPr lang="en-US"/>
          </a:p>
        </p:txBody>
      </p:sp>
    </p:spTree>
    <p:extLst>
      <p:ext uri="{BB962C8B-B14F-4D97-AF65-F5344CB8AC3E}">
        <p14:creationId xmlns:p14="http://schemas.microsoft.com/office/powerpoint/2010/main" val="10250922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933DC33-27FA-4983-939F-03F389167603}" type="datetimeFigureOut">
              <a:rPr lang="en-US" smtClean="0"/>
              <a:t>11/2/2023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BB59BD8-685A-414E-AE64-B82A4C963C99}" type="slidenum">
              <a:rPr lang="en-US" smtClean="0"/>
              <a:t>‹#›</a:t>
            </a:fld>
            <a:endParaRPr lang="en-US"/>
          </a:p>
        </p:txBody>
      </p:sp>
    </p:spTree>
    <p:extLst>
      <p:ext uri="{BB962C8B-B14F-4D97-AF65-F5344CB8AC3E}">
        <p14:creationId xmlns:p14="http://schemas.microsoft.com/office/powerpoint/2010/main" val="7303644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C5E16-7953-AA5E-AE5C-B83400BBE7F3}"/>
              </a:ext>
            </a:extLst>
          </p:cNvPr>
          <p:cNvSpPr>
            <a:spLocks noGrp="1"/>
          </p:cNvSpPr>
          <p:nvPr>
            <p:ph type="ctrTitle"/>
          </p:nvPr>
        </p:nvSpPr>
        <p:spPr>
          <a:xfrm>
            <a:off x="1507066" y="999460"/>
            <a:ext cx="5698067" cy="4479852"/>
          </a:xfrm>
        </p:spPr>
        <p:txBody>
          <a:bodyPr anchor="ctr">
            <a:normAutofit/>
          </a:bodyPr>
          <a:lstStyle/>
          <a:p>
            <a:r>
              <a:rPr lang="en-US" dirty="0"/>
              <a:t>Welcome Everybody</a:t>
            </a:r>
          </a:p>
        </p:txBody>
      </p:sp>
      <p:sp>
        <p:nvSpPr>
          <p:cNvPr id="3" name="Subtitle 2">
            <a:extLst>
              <a:ext uri="{FF2B5EF4-FFF2-40B4-BE49-F238E27FC236}">
                <a16:creationId xmlns:a16="http://schemas.microsoft.com/office/drawing/2014/main" id="{AC452E4C-3068-F715-ED85-9B2616395056}"/>
              </a:ext>
            </a:extLst>
          </p:cNvPr>
          <p:cNvSpPr>
            <a:spLocks noGrp="1"/>
          </p:cNvSpPr>
          <p:nvPr>
            <p:ph type="subTitle" idx="1"/>
          </p:nvPr>
        </p:nvSpPr>
        <p:spPr>
          <a:xfrm>
            <a:off x="7871971" y="999460"/>
            <a:ext cx="3123620" cy="4479852"/>
          </a:xfrm>
        </p:spPr>
        <p:txBody>
          <a:bodyPr anchor="ctr">
            <a:normAutofit/>
          </a:bodyPr>
          <a:lstStyle/>
          <a:p>
            <a:pPr algn="l"/>
            <a:r>
              <a:rPr lang="en-US" dirty="0"/>
              <a:t>Assessment Component 3: Individual Presentation</a:t>
            </a:r>
            <a:endParaRPr lang="en-US"/>
          </a:p>
          <a:p>
            <a:pPr algn="l"/>
            <a:r>
              <a:rPr lang="en-US" dirty="0"/>
              <a:t>Title: "Enhancing Excellence in Room Cleaning"</a:t>
            </a:r>
            <a:endParaRPr lang="en-US"/>
          </a:p>
        </p:txBody>
      </p:sp>
      <p:sp>
        <p:nvSpPr>
          <p:cNvPr id="10" name="Isosceles Triangle 9">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14" name="Isosceles Triangle 13">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222636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22444-B84B-0AFF-C5F7-D0138FE411ED}"/>
              </a:ext>
            </a:extLst>
          </p:cNvPr>
          <p:cNvSpPr>
            <a:spLocks noGrp="1"/>
          </p:cNvSpPr>
          <p:nvPr>
            <p:ph type="title"/>
          </p:nvPr>
        </p:nvSpPr>
        <p:spPr>
          <a:xfrm>
            <a:off x="5536734" y="609600"/>
            <a:ext cx="3737268" cy="1320800"/>
          </a:xfrm>
        </p:spPr>
        <p:txBody>
          <a:bodyPr>
            <a:normAutofit/>
          </a:bodyPr>
          <a:lstStyle/>
          <a:p>
            <a:r>
              <a:rPr lang="en-US" dirty="0"/>
              <a:t> Introduction</a:t>
            </a:r>
          </a:p>
        </p:txBody>
      </p:sp>
      <p:sp>
        <p:nvSpPr>
          <p:cNvPr id="3" name="Content Placeholder 2">
            <a:extLst>
              <a:ext uri="{FF2B5EF4-FFF2-40B4-BE49-F238E27FC236}">
                <a16:creationId xmlns:a16="http://schemas.microsoft.com/office/drawing/2014/main" id="{BFA1A1A6-7135-CC8A-EBB9-F118F1A4B679}"/>
              </a:ext>
            </a:extLst>
          </p:cNvPr>
          <p:cNvSpPr>
            <a:spLocks noGrp="1"/>
          </p:cNvSpPr>
          <p:nvPr>
            <p:ph idx="1"/>
          </p:nvPr>
        </p:nvSpPr>
        <p:spPr>
          <a:xfrm>
            <a:off x="5209563" y="2160589"/>
            <a:ext cx="4064439" cy="3880773"/>
          </a:xfrm>
        </p:spPr>
        <p:txBody>
          <a:bodyPr>
            <a:normAutofit/>
          </a:bodyPr>
          <a:lstStyle/>
          <a:p>
            <a:pPr marL="342900" marR="0" lvl="0" indent="-342900">
              <a:spcBef>
                <a:spcPts val="0"/>
              </a:spcBef>
              <a:spcAft>
                <a:spcPts val="0"/>
              </a:spcAft>
              <a:buFont typeface="Wingdings" panose="05000000000000000000" pitchFamily="2" charset="2"/>
              <a:buChar char=""/>
            </a:pPr>
            <a:r>
              <a:rPr lang="en-GB" kern="100">
                <a:effectLst/>
                <a:latin typeface="Times New Roman" panose="02020603050405020304" pitchFamily="18" charset="0"/>
                <a:ea typeface="Times New Roman" panose="02020603050405020304" pitchFamily="18" charset="0"/>
                <a:cs typeface="Vrinda" panose="020B0502040204020203" pitchFamily="34" charset="0"/>
              </a:rPr>
              <a:t>A warm welcome to all the team members who are eager to enhance their skills in room cleaning.</a:t>
            </a:r>
            <a:endParaRPr lang="en-US" kern="100">
              <a:effectLst/>
              <a:latin typeface="Times New Roman" panose="02020603050405020304" pitchFamily="18" charset="0"/>
              <a:ea typeface="Times New Roman" panose="02020603050405020304" pitchFamily="18" charset="0"/>
              <a:cs typeface="Vrinda" panose="020B0502040204020203" pitchFamily="34" charset="0"/>
            </a:endParaRPr>
          </a:p>
          <a:p>
            <a:pPr marL="342900" marR="0" lvl="0" indent="-342900">
              <a:spcBef>
                <a:spcPts val="0"/>
              </a:spcBef>
              <a:spcAft>
                <a:spcPts val="0"/>
              </a:spcAft>
              <a:buFont typeface="Wingdings" panose="05000000000000000000" pitchFamily="2" charset="2"/>
              <a:buChar char=""/>
            </a:pPr>
            <a:r>
              <a:rPr lang="en-GB" kern="100">
                <a:effectLst/>
                <a:latin typeface="Times New Roman" panose="02020603050405020304" pitchFamily="18" charset="0"/>
                <a:ea typeface="Times New Roman" panose="02020603050405020304" pitchFamily="18" charset="0"/>
                <a:cs typeface="Vrinda" panose="020B0502040204020203" pitchFamily="34" charset="0"/>
              </a:rPr>
              <a:t>Consistency Matters</a:t>
            </a:r>
            <a:endParaRPr lang="en-US" kern="100">
              <a:effectLst/>
              <a:latin typeface="Times New Roman" panose="02020603050405020304" pitchFamily="18" charset="0"/>
              <a:ea typeface="Times New Roman" panose="02020603050405020304" pitchFamily="18" charset="0"/>
              <a:cs typeface="Vrinda" panose="020B0502040204020203" pitchFamily="34" charset="0"/>
            </a:endParaRPr>
          </a:p>
          <a:p>
            <a:pPr marL="742950" marR="0" lvl="1" indent="-285750">
              <a:spcBef>
                <a:spcPts val="0"/>
              </a:spcBef>
              <a:spcAft>
                <a:spcPts val="0"/>
              </a:spcAft>
              <a:buFont typeface="Courier New" panose="02070309020205020404" pitchFamily="49" charset="0"/>
              <a:buChar char="o"/>
            </a:pPr>
            <a:r>
              <a:rPr lang="en-GB" kern="100">
                <a:effectLst/>
                <a:latin typeface="Times New Roman" panose="02020603050405020304" pitchFamily="18" charset="0"/>
                <a:ea typeface="Times New Roman" panose="02020603050405020304" pitchFamily="18" charset="0"/>
                <a:cs typeface="Vrinda" panose="020B0502040204020203" pitchFamily="34" charset="0"/>
              </a:rPr>
              <a:t>Consistency is the ultimate cornerstone of guest satisfaction. Consistency makes every room cleaning experience exceptional.</a:t>
            </a:r>
            <a:endParaRPr lang="en-US" kern="100">
              <a:effectLst/>
              <a:latin typeface="Times New Roman" panose="02020603050405020304" pitchFamily="18" charset="0"/>
              <a:ea typeface="Times New Roman" panose="02020603050405020304" pitchFamily="18" charset="0"/>
              <a:cs typeface="Vrinda" panose="020B0502040204020203" pitchFamily="34" charset="0"/>
            </a:endParaRPr>
          </a:p>
          <a:p>
            <a:pPr marL="342900" marR="0" lvl="0" indent="-342900">
              <a:spcBef>
                <a:spcPts val="0"/>
              </a:spcBef>
              <a:spcAft>
                <a:spcPts val="0"/>
              </a:spcAft>
              <a:buFont typeface="Wingdings" panose="05000000000000000000" pitchFamily="2" charset="2"/>
              <a:buChar char=""/>
            </a:pPr>
            <a:r>
              <a:rPr lang="en-GB" kern="100">
                <a:effectLst/>
                <a:latin typeface="Times New Roman" panose="02020603050405020304" pitchFamily="18" charset="0"/>
                <a:ea typeface="Times New Roman" panose="02020603050405020304" pitchFamily="18" charset="0"/>
                <a:cs typeface="Vrinda" panose="020B0502040204020203" pitchFamily="34" charset="0"/>
              </a:rPr>
              <a:t>Employee Engagement Link</a:t>
            </a:r>
            <a:endParaRPr lang="en-US" kern="100">
              <a:effectLst/>
              <a:latin typeface="Times New Roman" panose="02020603050405020304" pitchFamily="18" charset="0"/>
              <a:ea typeface="Times New Roman" panose="02020603050405020304" pitchFamily="18" charset="0"/>
              <a:cs typeface="Vrinda" panose="020B0502040204020203" pitchFamily="34" charset="0"/>
            </a:endParaRPr>
          </a:p>
          <a:p>
            <a:pPr marL="742950" marR="0" lvl="1" indent="-285750">
              <a:spcBef>
                <a:spcPts val="0"/>
              </a:spcBef>
              <a:spcAft>
                <a:spcPts val="800"/>
              </a:spcAft>
              <a:buFont typeface="Courier New" panose="02070309020205020404" pitchFamily="49" charset="0"/>
              <a:buChar char="o"/>
            </a:pPr>
            <a:r>
              <a:rPr lang="en-GB" kern="100">
                <a:effectLst/>
                <a:latin typeface="Times New Roman" panose="02020603050405020304" pitchFamily="18" charset="0"/>
                <a:ea typeface="Times New Roman" panose="02020603050405020304" pitchFamily="18" charset="0"/>
                <a:cs typeface="Vrinda" panose="020B0502040204020203" pitchFamily="34" charset="0"/>
              </a:rPr>
              <a:t>Engaged employees can be considered the lifeblood of our success, and this training will show you how.</a:t>
            </a:r>
            <a:endParaRPr lang="en-US" kern="100">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pic>
        <p:nvPicPr>
          <p:cNvPr id="5" name="Picture 4" descr="Large skydiving group mid-air">
            <a:extLst>
              <a:ext uri="{FF2B5EF4-FFF2-40B4-BE49-F238E27FC236}">
                <a16:creationId xmlns:a16="http://schemas.microsoft.com/office/drawing/2014/main" id="{2FAAF6CB-E6FF-B2ED-5229-5C4FF75F6246}"/>
              </a:ext>
            </a:extLst>
          </p:cNvPr>
          <p:cNvPicPr>
            <a:picLocks noChangeAspect="1"/>
          </p:cNvPicPr>
          <p:nvPr/>
        </p:nvPicPr>
        <p:blipFill rotWithShape="1">
          <a:blip r:embed="rId3"/>
          <a:srcRect l="24427" r="23260"/>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74093266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C8062-E1CE-61EE-86BD-73141CA39FDA}"/>
              </a:ext>
            </a:extLst>
          </p:cNvPr>
          <p:cNvSpPr>
            <a:spLocks noGrp="1"/>
          </p:cNvSpPr>
          <p:nvPr>
            <p:ph type="title"/>
          </p:nvPr>
        </p:nvSpPr>
        <p:spPr>
          <a:xfrm>
            <a:off x="5536734" y="609600"/>
            <a:ext cx="3737268" cy="1320800"/>
          </a:xfrm>
        </p:spPr>
        <p:txBody>
          <a:bodyPr>
            <a:normAutofit/>
          </a:bodyPr>
          <a:lstStyle/>
          <a:p>
            <a:r>
              <a:rPr lang="en-US" dirty="0"/>
              <a:t>Brand Standards</a:t>
            </a:r>
          </a:p>
        </p:txBody>
      </p:sp>
      <p:sp>
        <p:nvSpPr>
          <p:cNvPr id="3" name="Content Placeholder 2">
            <a:extLst>
              <a:ext uri="{FF2B5EF4-FFF2-40B4-BE49-F238E27FC236}">
                <a16:creationId xmlns:a16="http://schemas.microsoft.com/office/drawing/2014/main" id="{B8A0FFB6-AEF8-E549-0B7A-DA66E67D5064}"/>
              </a:ext>
            </a:extLst>
          </p:cNvPr>
          <p:cNvSpPr>
            <a:spLocks noGrp="1"/>
          </p:cNvSpPr>
          <p:nvPr>
            <p:ph idx="1"/>
          </p:nvPr>
        </p:nvSpPr>
        <p:spPr>
          <a:xfrm>
            <a:off x="5209563" y="2160589"/>
            <a:ext cx="4064439" cy="3880773"/>
          </a:xfrm>
        </p:spPr>
        <p:txBody>
          <a:bodyPr>
            <a:normAutofit/>
          </a:bodyPr>
          <a:lstStyle/>
          <a:p>
            <a:pPr marL="342900" marR="0" lvl="0" indent="-342900">
              <a:spcBef>
                <a:spcPts val="0"/>
              </a:spcBef>
              <a:spcAft>
                <a:spcPts val="0"/>
              </a:spcAft>
              <a:buFont typeface="Wingdings" panose="05000000000000000000" pitchFamily="2" charset="2"/>
              <a:buChar char=""/>
            </a:pPr>
            <a:r>
              <a:rPr lang="en-GB" kern="100" dirty="0">
                <a:effectLst/>
                <a:latin typeface="Times New Roman" panose="02020603050405020304" pitchFamily="18" charset="0"/>
                <a:ea typeface="Times New Roman" panose="02020603050405020304" pitchFamily="18" charset="0"/>
                <a:cs typeface="Vrinda" panose="020B0502040204020203" pitchFamily="34" charset="0"/>
              </a:rPr>
              <a:t>The Mercure Maidstone Great Danes Hotel is synonymous with a fresh, inviting environment </a:t>
            </a:r>
            <a:endParaRPr lang="en-US" kern="1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marR="0" lvl="0" indent="-342900">
              <a:spcBef>
                <a:spcPts val="0"/>
              </a:spcBef>
              <a:spcAft>
                <a:spcPts val="0"/>
              </a:spcAft>
              <a:buFont typeface="Wingdings" panose="05000000000000000000" pitchFamily="2" charset="2"/>
              <a:buChar char=""/>
            </a:pPr>
            <a:r>
              <a:rPr lang="en-GB" kern="100" dirty="0">
                <a:effectLst/>
                <a:latin typeface="Times New Roman" panose="02020603050405020304" pitchFamily="18" charset="0"/>
                <a:ea typeface="Times New Roman" panose="02020603050405020304" pitchFamily="18" charset="0"/>
                <a:cs typeface="Vrinda" panose="020B0502040204020203" pitchFamily="34" charset="0"/>
              </a:rPr>
              <a:t>Every task on the checklist substantially contributes to the guest experience and the brand identity of the organisation as well. </a:t>
            </a:r>
            <a:endParaRPr lang="en-US" kern="1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marR="0" lvl="0" indent="-342900">
              <a:spcBef>
                <a:spcPts val="0"/>
              </a:spcBef>
              <a:spcAft>
                <a:spcPts val="800"/>
              </a:spcAft>
              <a:buFont typeface="Wingdings" panose="05000000000000000000" pitchFamily="2" charset="2"/>
              <a:buChar char=""/>
            </a:pPr>
            <a:r>
              <a:rPr lang="en-GB" kern="100" dirty="0">
                <a:effectLst/>
                <a:latin typeface="Times New Roman" panose="02020603050405020304" pitchFamily="18" charset="0"/>
                <a:ea typeface="Times New Roman" panose="02020603050405020304" pitchFamily="18" charset="0"/>
                <a:cs typeface="Vrinda" panose="020B0502040204020203" pitchFamily="34" charset="0"/>
              </a:rPr>
              <a:t>It is also necessary to customise the performance of the organisation according to the set brand standards</a:t>
            </a:r>
            <a:endParaRPr lang="en-US" kern="100" dirty="0">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pic>
        <p:nvPicPr>
          <p:cNvPr id="5" name="Picture 4" descr="Abstract blurred background of department store">
            <a:extLst>
              <a:ext uri="{FF2B5EF4-FFF2-40B4-BE49-F238E27FC236}">
                <a16:creationId xmlns:a16="http://schemas.microsoft.com/office/drawing/2014/main" id="{9A8C83D6-A3ED-1ACB-3F4E-96BED56002F4}"/>
              </a:ext>
            </a:extLst>
          </p:cNvPr>
          <p:cNvPicPr>
            <a:picLocks noChangeAspect="1"/>
          </p:cNvPicPr>
          <p:nvPr/>
        </p:nvPicPr>
        <p:blipFill rotWithShape="1">
          <a:blip r:embed="rId3"/>
          <a:srcRect l="17789" r="29701"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87578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8DCF6-06B0-5ECE-3739-E9A34071A6B3}"/>
              </a:ext>
            </a:extLst>
          </p:cNvPr>
          <p:cNvSpPr>
            <a:spLocks noGrp="1"/>
          </p:cNvSpPr>
          <p:nvPr>
            <p:ph type="title"/>
          </p:nvPr>
        </p:nvSpPr>
        <p:spPr>
          <a:xfrm>
            <a:off x="5536734" y="609600"/>
            <a:ext cx="3737268" cy="1320800"/>
          </a:xfrm>
        </p:spPr>
        <p:txBody>
          <a:bodyPr>
            <a:normAutofit/>
          </a:bodyPr>
          <a:lstStyle/>
          <a:p>
            <a:r>
              <a:rPr lang="en-US" sz="3300" dirty="0"/>
              <a:t>Health and Safety Procedures</a:t>
            </a:r>
          </a:p>
        </p:txBody>
      </p:sp>
      <p:sp>
        <p:nvSpPr>
          <p:cNvPr id="3" name="Content Placeholder 2">
            <a:extLst>
              <a:ext uri="{FF2B5EF4-FFF2-40B4-BE49-F238E27FC236}">
                <a16:creationId xmlns:a16="http://schemas.microsoft.com/office/drawing/2014/main" id="{DA1A05C3-B66B-18F7-5492-C355A807B9F0}"/>
              </a:ext>
            </a:extLst>
          </p:cNvPr>
          <p:cNvSpPr>
            <a:spLocks noGrp="1"/>
          </p:cNvSpPr>
          <p:nvPr>
            <p:ph idx="1"/>
          </p:nvPr>
        </p:nvSpPr>
        <p:spPr>
          <a:xfrm>
            <a:off x="5209563" y="2160589"/>
            <a:ext cx="4064439" cy="3880773"/>
          </a:xfrm>
        </p:spPr>
        <p:txBody>
          <a:bodyPr>
            <a:normAutofit/>
          </a:bodyPr>
          <a:lstStyle/>
          <a:p>
            <a:pPr marL="342900" marR="0" lvl="0" indent="-342900">
              <a:spcBef>
                <a:spcPts val="0"/>
              </a:spcBef>
              <a:spcAft>
                <a:spcPts val="0"/>
              </a:spcAft>
              <a:buFont typeface="Wingdings" panose="05000000000000000000" pitchFamily="2" charset="2"/>
              <a:buChar char=""/>
            </a:pPr>
            <a:r>
              <a:rPr lang="en-GB" kern="100">
                <a:effectLst/>
                <a:latin typeface="Times New Roman" panose="02020603050405020304" pitchFamily="18" charset="0"/>
                <a:ea typeface="Times New Roman" panose="02020603050405020304" pitchFamily="18" charset="0"/>
                <a:cs typeface="Vrinda" panose="020B0502040204020203" pitchFamily="34" charset="0"/>
              </a:rPr>
              <a:t>Images illustrating proper use of cleaning materials and protective gear.</a:t>
            </a:r>
            <a:endParaRPr lang="en-US" kern="100">
              <a:effectLst/>
              <a:latin typeface="Times New Roman" panose="02020603050405020304" pitchFamily="18" charset="0"/>
              <a:ea typeface="Times New Roman" panose="02020603050405020304" pitchFamily="18" charset="0"/>
              <a:cs typeface="Vrinda" panose="020B0502040204020203" pitchFamily="34" charset="0"/>
            </a:endParaRPr>
          </a:p>
          <a:p>
            <a:pPr marL="342900" marR="0" lvl="0" indent="-342900">
              <a:spcBef>
                <a:spcPts val="0"/>
              </a:spcBef>
              <a:spcAft>
                <a:spcPts val="0"/>
              </a:spcAft>
              <a:buFont typeface="Wingdings" panose="05000000000000000000" pitchFamily="2" charset="2"/>
              <a:buChar char=""/>
            </a:pPr>
            <a:r>
              <a:rPr lang="en-GB" kern="100">
                <a:effectLst/>
                <a:latin typeface="Times New Roman" panose="02020603050405020304" pitchFamily="18" charset="0"/>
                <a:ea typeface="Times New Roman" panose="02020603050405020304" pitchFamily="18" charset="0"/>
                <a:cs typeface="Vrinda" panose="020B0502040204020203" pitchFamily="34" charset="0"/>
              </a:rPr>
              <a:t>A clean room is not just about aesthetics. It is about the maintenance of the guest health and the team's safety</a:t>
            </a:r>
            <a:endParaRPr lang="en-US" kern="100">
              <a:effectLst/>
              <a:latin typeface="Times New Roman" panose="02020603050405020304" pitchFamily="18" charset="0"/>
              <a:ea typeface="Times New Roman" panose="02020603050405020304" pitchFamily="18" charset="0"/>
              <a:cs typeface="Vrinda" panose="020B0502040204020203" pitchFamily="34" charset="0"/>
            </a:endParaRPr>
          </a:p>
          <a:p>
            <a:pPr marL="342900" marR="0" lvl="0" indent="-342900">
              <a:spcBef>
                <a:spcPts val="0"/>
              </a:spcBef>
              <a:spcAft>
                <a:spcPts val="800"/>
              </a:spcAft>
              <a:buFont typeface="Wingdings" panose="05000000000000000000" pitchFamily="2" charset="2"/>
              <a:buChar char=""/>
            </a:pPr>
            <a:r>
              <a:rPr lang="en-GB" kern="100">
                <a:effectLst/>
                <a:latin typeface="Times New Roman" panose="02020603050405020304" pitchFamily="18" charset="0"/>
                <a:ea typeface="Times New Roman" panose="02020603050405020304" pitchFamily="18" charset="0"/>
                <a:cs typeface="Vrinda" panose="020B0502040204020203" pitchFamily="34" charset="0"/>
              </a:rPr>
              <a:t>The commitment to cleanliness is an oath to a healthy and safe environment</a:t>
            </a:r>
            <a:endParaRPr lang="en-US" kern="100">
              <a:effectLst/>
              <a:latin typeface="Times New Roman" panose="02020603050405020304" pitchFamily="18" charset="0"/>
              <a:ea typeface="Times New Roman" panose="02020603050405020304" pitchFamily="18" charset="0"/>
              <a:cs typeface="Vrinda" panose="020B0502040204020203" pitchFamily="34" charset="0"/>
            </a:endParaRPr>
          </a:p>
          <a:p>
            <a:endParaRPr lang="en-US"/>
          </a:p>
        </p:txBody>
      </p:sp>
      <p:pic>
        <p:nvPicPr>
          <p:cNvPr id="5" name="Picture 4" descr="Fire extinguisher and hose reel in hotel corridor">
            <a:extLst>
              <a:ext uri="{FF2B5EF4-FFF2-40B4-BE49-F238E27FC236}">
                <a16:creationId xmlns:a16="http://schemas.microsoft.com/office/drawing/2014/main" id="{7AF6FA30-733E-C401-E78A-48E5B49BB290}"/>
              </a:ext>
            </a:extLst>
          </p:cNvPr>
          <p:cNvPicPr>
            <a:picLocks noChangeAspect="1"/>
          </p:cNvPicPr>
          <p:nvPr/>
        </p:nvPicPr>
        <p:blipFill rotWithShape="1">
          <a:blip r:embed="rId3"/>
          <a:srcRect l="14185" r="33305"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7020258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EAB19-62DB-1734-3C92-80FBF1A7C0E9}"/>
              </a:ext>
            </a:extLst>
          </p:cNvPr>
          <p:cNvSpPr>
            <a:spLocks noGrp="1"/>
          </p:cNvSpPr>
          <p:nvPr>
            <p:ph type="title"/>
          </p:nvPr>
        </p:nvSpPr>
        <p:spPr>
          <a:xfrm>
            <a:off x="5536734" y="609600"/>
            <a:ext cx="3737268" cy="1320800"/>
          </a:xfrm>
        </p:spPr>
        <p:txBody>
          <a:bodyPr>
            <a:normAutofit/>
          </a:bodyPr>
          <a:lstStyle/>
          <a:p>
            <a:pPr>
              <a:lnSpc>
                <a:spcPct val="90000"/>
              </a:lnSpc>
            </a:pPr>
            <a:r>
              <a:rPr lang="en-US" sz="2800" dirty="0"/>
              <a:t>Employee Engagement Model - Overview</a:t>
            </a:r>
          </a:p>
        </p:txBody>
      </p:sp>
      <p:sp>
        <p:nvSpPr>
          <p:cNvPr id="3" name="Content Placeholder 2">
            <a:extLst>
              <a:ext uri="{FF2B5EF4-FFF2-40B4-BE49-F238E27FC236}">
                <a16:creationId xmlns:a16="http://schemas.microsoft.com/office/drawing/2014/main" id="{29AC41C3-53A1-6B87-F7CB-6D7BE5F4CEBB}"/>
              </a:ext>
            </a:extLst>
          </p:cNvPr>
          <p:cNvSpPr>
            <a:spLocks noGrp="1"/>
          </p:cNvSpPr>
          <p:nvPr>
            <p:ph idx="1"/>
          </p:nvPr>
        </p:nvSpPr>
        <p:spPr>
          <a:xfrm>
            <a:off x="5209563" y="2160589"/>
            <a:ext cx="4064439" cy="3880773"/>
          </a:xfrm>
        </p:spPr>
        <p:txBody>
          <a:bodyPr>
            <a:normAutofit/>
          </a:bodyPr>
          <a:lstStyle/>
          <a:p>
            <a:pPr marL="342900" marR="0" lvl="0" indent="-342900">
              <a:spcBef>
                <a:spcPts val="0"/>
              </a:spcBef>
              <a:spcAft>
                <a:spcPts val="0"/>
              </a:spcAft>
              <a:buFont typeface="Wingdings" panose="05000000000000000000" pitchFamily="2" charset="2"/>
              <a:buChar char=""/>
            </a:pPr>
            <a:r>
              <a:rPr lang="en-GB" kern="100" dirty="0">
                <a:effectLst/>
                <a:latin typeface="Times New Roman" panose="02020603050405020304" pitchFamily="18" charset="0"/>
                <a:ea typeface="Times New Roman" panose="02020603050405020304" pitchFamily="18" charset="0"/>
                <a:cs typeface="Vrinda" panose="020B0502040204020203" pitchFamily="34" charset="0"/>
              </a:rPr>
              <a:t>The organisation embraces the Gallup Q12 model for employee engagement</a:t>
            </a:r>
            <a:endParaRPr lang="en-US" kern="1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marR="0" lvl="0" indent="-342900">
              <a:spcBef>
                <a:spcPts val="0"/>
              </a:spcBef>
              <a:spcAft>
                <a:spcPts val="0"/>
              </a:spcAft>
              <a:buFont typeface="Wingdings" panose="05000000000000000000" pitchFamily="2" charset="2"/>
              <a:buChar char=""/>
            </a:pPr>
            <a:r>
              <a:rPr lang="en-GB" kern="100" dirty="0">
                <a:effectLst/>
                <a:latin typeface="Times New Roman" panose="02020603050405020304" pitchFamily="18" charset="0"/>
                <a:ea typeface="Times New Roman" panose="02020603050405020304" pitchFamily="18" charset="0"/>
                <a:cs typeface="Vrinda" panose="020B0502040204020203" pitchFamily="34" charset="0"/>
              </a:rPr>
              <a:t>Engaged employees drive guest satisfaction, productivity, and innovation (Shuck, 2019).</a:t>
            </a:r>
            <a:endParaRPr lang="en-US" kern="1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marR="0" lvl="0" indent="-342900">
              <a:spcBef>
                <a:spcPts val="0"/>
              </a:spcBef>
              <a:spcAft>
                <a:spcPts val="800"/>
              </a:spcAft>
              <a:buFont typeface="Wingdings" panose="05000000000000000000" pitchFamily="2" charset="2"/>
              <a:buChar char=""/>
            </a:pPr>
            <a:r>
              <a:rPr lang="en-GB" kern="100" dirty="0">
                <a:effectLst/>
                <a:latin typeface="Times New Roman" panose="02020603050405020304" pitchFamily="18" charset="0"/>
                <a:ea typeface="Times New Roman" panose="02020603050405020304" pitchFamily="18" charset="0"/>
                <a:cs typeface="Vrinda" panose="020B0502040204020203" pitchFamily="34" charset="0"/>
              </a:rPr>
              <a:t>There are 12 elements of the Gallup Q12 model  (Swart et al., 2021)</a:t>
            </a:r>
            <a:endParaRPr lang="en-US" kern="100" dirty="0">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pic>
        <p:nvPicPr>
          <p:cNvPr id="5" name="Picture 4" descr="Colourful carved figures of humans">
            <a:extLst>
              <a:ext uri="{FF2B5EF4-FFF2-40B4-BE49-F238E27FC236}">
                <a16:creationId xmlns:a16="http://schemas.microsoft.com/office/drawing/2014/main" id="{2CD55BAD-CC67-D70B-027D-AA173EEA3CFC}"/>
              </a:ext>
            </a:extLst>
          </p:cNvPr>
          <p:cNvPicPr>
            <a:picLocks noChangeAspect="1"/>
          </p:cNvPicPr>
          <p:nvPr/>
        </p:nvPicPr>
        <p:blipFill rotWithShape="1">
          <a:blip r:embed="rId3"/>
          <a:srcRect l="22091" r="21858"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7517299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8A93E-B221-E1CF-EF22-E41BBEDAAE4F}"/>
              </a:ext>
            </a:extLst>
          </p:cNvPr>
          <p:cNvSpPr>
            <a:spLocks noGrp="1"/>
          </p:cNvSpPr>
          <p:nvPr>
            <p:ph type="title"/>
          </p:nvPr>
        </p:nvSpPr>
        <p:spPr>
          <a:xfrm>
            <a:off x="5536734" y="609600"/>
            <a:ext cx="3737268" cy="1320800"/>
          </a:xfrm>
        </p:spPr>
        <p:txBody>
          <a:bodyPr>
            <a:normAutofit/>
          </a:bodyPr>
          <a:lstStyle/>
          <a:p>
            <a:r>
              <a:rPr lang="en-US" dirty="0"/>
              <a:t>Empowerment and Autonomy</a:t>
            </a:r>
          </a:p>
        </p:txBody>
      </p:sp>
      <p:sp>
        <p:nvSpPr>
          <p:cNvPr id="3" name="Content Placeholder 2">
            <a:extLst>
              <a:ext uri="{FF2B5EF4-FFF2-40B4-BE49-F238E27FC236}">
                <a16:creationId xmlns:a16="http://schemas.microsoft.com/office/drawing/2014/main" id="{8DF1A921-3CAF-0D83-94AB-E9E6F2386A90}"/>
              </a:ext>
            </a:extLst>
          </p:cNvPr>
          <p:cNvSpPr>
            <a:spLocks noGrp="1"/>
          </p:cNvSpPr>
          <p:nvPr>
            <p:ph idx="1"/>
          </p:nvPr>
        </p:nvSpPr>
        <p:spPr>
          <a:xfrm>
            <a:off x="5209563" y="2160589"/>
            <a:ext cx="6210498" cy="4478750"/>
          </a:xfrm>
        </p:spPr>
        <p:txBody>
          <a:bodyPr>
            <a:normAutofit/>
          </a:bodyPr>
          <a:lstStyle/>
          <a:p>
            <a:pPr marL="342900" marR="0" lvl="0" indent="-342900">
              <a:spcBef>
                <a:spcPts val="0"/>
              </a:spcBef>
              <a:spcAft>
                <a:spcPts val="0"/>
              </a:spcAft>
              <a:buFont typeface="Wingdings" panose="05000000000000000000" pitchFamily="2" charset="2"/>
              <a:buChar char=""/>
            </a:pPr>
            <a:r>
              <a:rPr lang="en-GB" sz="2000" kern="100" dirty="0">
                <a:effectLst/>
                <a:latin typeface="Times New Roman" panose="02020603050405020304" pitchFamily="18" charset="0"/>
                <a:ea typeface="Times New Roman" panose="02020603050405020304" pitchFamily="18" charset="0"/>
                <a:cs typeface="Vrinda" panose="020B0502040204020203" pitchFamily="34" charset="0"/>
              </a:rPr>
              <a:t>It is necessary to allow the team members to take ownership of specific tasks</a:t>
            </a:r>
            <a:endParaRPr lang="en-US" sz="2000" kern="1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marR="0" lvl="0" indent="-342900">
              <a:spcBef>
                <a:spcPts val="0"/>
              </a:spcBef>
              <a:spcAft>
                <a:spcPts val="0"/>
              </a:spcAft>
              <a:buFont typeface="Wingdings" panose="05000000000000000000" pitchFamily="2" charset="2"/>
              <a:buChar char=""/>
            </a:pPr>
            <a:r>
              <a:rPr lang="en-GB" sz="2000" kern="100" dirty="0">
                <a:effectLst/>
                <a:latin typeface="Times New Roman" panose="02020603050405020304" pitchFamily="18" charset="0"/>
                <a:ea typeface="Times New Roman" panose="02020603050405020304" pitchFamily="18" charset="0"/>
                <a:cs typeface="Vrinda" panose="020B0502040204020203" pitchFamily="34" charset="0"/>
              </a:rPr>
              <a:t>Within the Gallup Q12, empowering the team aligns with elements such as 'I have the necessary materials and equipment I need for completing my work.</a:t>
            </a:r>
            <a:endParaRPr lang="en-US" sz="2000" kern="1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marR="0" lvl="0" indent="-342900">
              <a:spcBef>
                <a:spcPts val="0"/>
              </a:spcBef>
              <a:spcAft>
                <a:spcPts val="0"/>
              </a:spcAft>
              <a:buFont typeface="Wingdings" panose="05000000000000000000" pitchFamily="2" charset="2"/>
              <a:buChar char=""/>
            </a:pPr>
            <a:r>
              <a:rPr lang="en-GB" sz="2000" kern="100" dirty="0">
                <a:effectLst/>
                <a:latin typeface="Times New Roman" panose="02020603050405020304" pitchFamily="18" charset="0"/>
                <a:ea typeface="Times New Roman" panose="02020603050405020304" pitchFamily="18" charset="0"/>
                <a:cs typeface="Vrinda" panose="020B0502040204020203" pitchFamily="34" charset="0"/>
              </a:rPr>
              <a:t>Empowerment resonates with 'At work, my opinions always count </a:t>
            </a:r>
            <a:r>
              <a:rPr lang="en-US" sz="2000" kern="100" dirty="0">
                <a:effectLst/>
                <a:latin typeface="Times New Roman" panose="02020603050405020304" pitchFamily="18" charset="0"/>
                <a:ea typeface="Times New Roman" panose="02020603050405020304" pitchFamily="18" charset="0"/>
                <a:cs typeface="Vrinda" panose="020B0502040204020203" pitchFamily="34" charset="0"/>
              </a:rPr>
              <a:t>(Blanchard, John P. Carlos and Alan Randolph, 2021)</a:t>
            </a:r>
          </a:p>
          <a:p>
            <a:pPr marL="342900" marR="0" lvl="0" indent="-342900">
              <a:spcBef>
                <a:spcPts val="0"/>
              </a:spcBef>
              <a:spcAft>
                <a:spcPts val="800"/>
              </a:spcAft>
              <a:buFont typeface="Wingdings" panose="05000000000000000000" pitchFamily="2" charset="2"/>
              <a:buChar char=""/>
            </a:pPr>
            <a:r>
              <a:rPr lang="en-GB" sz="2000" kern="100" dirty="0">
                <a:effectLst/>
                <a:latin typeface="Times New Roman" panose="02020603050405020304" pitchFamily="18" charset="0"/>
                <a:ea typeface="Times New Roman" panose="02020603050405020304" pitchFamily="18" charset="0"/>
                <a:cs typeface="Vrinda" panose="020B0502040204020203" pitchFamily="34" charset="0"/>
              </a:rPr>
              <a:t>Meet John, who has empowered to make decisions, successfully embodies the element 'There is someone at work who encourages my development.’” (</a:t>
            </a:r>
            <a:r>
              <a:rPr lang="en-GB" sz="2000" kern="100" dirty="0" err="1">
                <a:effectLst/>
                <a:latin typeface="Times New Roman" panose="02020603050405020304" pitchFamily="18" charset="0"/>
                <a:ea typeface="Times New Roman" panose="02020603050405020304" pitchFamily="18" charset="0"/>
                <a:cs typeface="Vrinda" panose="020B0502040204020203" pitchFamily="34" charset="0"/>
              </a:rPr>
              <a:t>Stranks</a:t>
            </a:r>
            <a:r>
              <a:rPr lang="en-GB" sz="2000" kern="100" dirty="0">
                <a:effectLst/>
                <a:latin typeface="Times New Roman" panose="02020603050405020304" pitchFamily="18" charset="0"/>
                <a:ea typeface="Times New Roman" panose="02020603050405020304" pitchFamily="18" charset="0"/>
                <a:cs typeface="Vrinda" panose="020B0502040204020203" pitchFamily="34" charset="0"/>
              </a:rPr>
              <a:t>, 2020)</a:t>
            </a:r>
            <a:endParaRPr lang="en-US" sz="2000" kern="100" dirty="0">
              <a:effectLst/>
              <a:latin typeface="Times New Roman" panose="02020603050405020304" pitchFamily="18" charset="0"/>
              <a:ea typeface="Times New Roman" panose="02020603050405020304" pitchFamily="18" charset="0"/>
              <a:cs typeface="Vrinda" panose="020B0502040204020203" pitchFamily="34" charset="0"/>
            </a:endParaRPr>
          </a:p>
          <a:p>
            <a:endParaRPr lang="en-US" sz="1700" dirty="0"/>
          </a:p>
        </p:txBody>
      </p:sp>
      <p:pic>
        <p:nvPicPr>
          <p:cNvPr id="5" name="Picture 4" descr="White puzzle with one red piece">
            <a:extLst>
              <a:ext uri="{FF2B5EF4-FFF2-40B4-BE49-F238E27FC236}">
                <a16:creationId xmlns:a16="http://schemas.microsoft.com/office/drawing/2014/main" id="{E7A3C4E0-75D1-A1A1-A6E5-4EF9758F5595}"/>
              </a:ext>
            </a:extLst>
          </p:cNvPr>
          <p:cNvPicPr>
            <a:picLocks noChangeAspect="1"/>
          </p:cNvPicPr>
          <p:nvPr/>
        </p:nvPicPr>
        <p:blipFill rotWithShape="1">
          <a:blip r:embed="rId3"/>
          <a:srcRect l="28677" r="27073"/>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973716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AE8C0-45F1-8CEE-6042-3F15CB8F0BAE}"/>
              </a:ext>
            </a:extLst>
          </p:cNvPr>
          <p:cNvSpPr>
            <a:spLocks noGrp="1"/>
          </p:cNvSpPr>
          <p:nvPr>
            <p:ph type="title"/>
          </p:nvPr>
        </p:nvSpPr>
        <p:spPr>
          <a:xfrm>
            <a:off x="5536734" y="609600"/>
            <a:ext cx="3737268" cy="1320800"/>
          </a:xfrm>
        </p:spPr>
        <p:txBody>
          <a:bodyPr>
            <a:normAutofit/>
          </a:bodyPr>
          <a:lstStyle/>
          <a:p>
            <a:r>
              <a:rPr lang="en-US" dirty="0"/>
              <a:t>Training and Development</a:t>
            </a:r>
          </a:p>
        </p:txBody>
      </p:sp>
      <p:sp>
        <p:nvSpPr>
          <p:cNvPr id="3" name="Content Placeholder 2">
            <a:extLst>
              <a:ext uri="{FF2B5EF4-FFF2-40B4-BE49-F238E27FC236}">
                <a16:creationId xmlns:a16="http://schemas.microsoft.com/office/drawing/2014/main" id="{310C0162-FFB4-A739-AB78-9B5BBC17A974}"/>
              </a:ext>
            </a:extLst>
          </p:cNvPr>
          <p:cNvSpPr>
            <a:spLocks noGrp="1"/>
          </p:cNvSpPr>
          <p:nvPr>
            <p:ph idx="1"/>
          </p:nvPr>
        </p:nvSpPr>
        <p:spPr>
          <a:xfrm>
            <a:off x="5209563" y="2160589"/>
            <a:ext cx="4064439" cy="3880773"/>
          </a:xfrm>
        </p:spPr>
        <p:txBody>
          <a:bodyPr>
            <a:normAutofit/>
          </a:bodyPr>
          <a:lstStyle/>
          <a:p>
            <a:pPr marL="342900" marR="0" lvl="0" indent="-342900">
              <a:spcBef>
                <a:spcPts val="0"/>
              </a:spcBef>
              <a:spcAft>
                <a:spcPts val="0"/>
              </a:spcAft>
              <a:buFont typeface="Wingdings" panose="05000000000000000000" pitchFamily="2" charset="2"/>
              <a:buChar char=""/>
            </a:pPr>
            <a:r>
              <a:rPr lang="en-GB" kern="100" dirty="0">
                <a:effectLst/>
                <a:latin typeface="Times New Roman" panose="02020603050405020304" pitchFamily="18" charset="0"/>
                <a:ea typeface="Times New Roman" panose="02020603050405020304" pitchFamily="18" charset="0"/>
                <a:cs typeface="Vrinda" panose="020B0502040204020203" pitchFamily="34" charset="0"/>
              </a:rPr>
              <a:t>Continuous learning is embedded in the Gallup Q12 – 'I have the ultimate opportunity to learn and grow at work</a:t>
            </a:r>
            <a:endParaRPr lang="en-US" kern="1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marR="0" lvl="0" indent="-342900">
              <a:spcBef>
                <a:spcPts val="0"/>
              </a:spcBef>
              <a:spcAft>
                <a:spcPts val="0"/>
              </a:spcAft>
              <a:buFont typeface="Wingdings" panose="05000000000000000000" pitchFamily="2" charset="2"/>
              <a:buChar char=""/>
            </a:pPr>
            <a:r>
              <a:rPr lang="en-GB" kern="100" dirty="0">
                <a:effectLst/>
                <a:latin typeface="Times New Roman" panose="02020603050405020304" pitchFamily="18" charset="0"/>
                <a:ea typeface="Times New Roman" panose="02020603050405020304" pitchFamily="18" charset="0"/>
                <a:cs typeface="Vrinda" panose="020B0502040204020203" pitchFamily="34" charset="0"/>
              </a:rPr>
              <a:t>Benchmarking our training against the industry best practices supports the point of 'My work is recognized' – a key element in engagement (Noe, 2021).</a:t>
            </a:r>
            <a:endParaRPr lang="en-US" kern="1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marR="0" lvl="0" indent="-342900">
              <a:spcBef>
                <a:spcPts val="0"/>
              </a:spcBef>
              <a:spcAft>
                <a:spcPts val="800"/>
              </a:spcAft>
              <a:buFont typeface="Wingdings" panose="05000000000000000000" pitchFamily="2" charset="2"/>
              <a:buChar char=""/>
            </a:pPr>
            <a:r>
              <a:rPr lang="en-GB" kern="100" dirty="0">
                <a:effectLst/>
                <a:latin typeface="Times New Roman" panose="02020603050405020304" pitchFamily="18" charset="0"/>
                <a:ea typeface="Times New Roman" panose="02020603050405020304" pitchFamily="18" charset="0"/>
                <a:cs typeface="Vrinda" panose="020B0502040204020203" pitchFamily="34" charset="0"/>
              </a:rPr>
              <a:t>Witness John's journey, a practical statement to 'In the last seven days, I have received recognition or praise for showing excellent performance </a:t>
            </a:r>
            <a:r>
              <a:rPr lang="en-US" kern="100" dirty="0">
                <a:effectLst/>
                <a:latin typeface="Times New Roman" panose="02020603050405020304" pitchFamily="18" charset="0"/>
                <a:ea typeface="Times New Roman" panose="02020603050405020304" pitchFamily="18" charset="0"/>
                <a:cs typeface="Vrinda" panose="020B0502040204020203" pitchFamily="34" charset="0"/>
              </a:rPr>
              <a:t>(Desimone, Werner and Harris, 2020)</a:t>
            </a:r>
            <a:r>
              <a:rPr lang="en-GB" kern="1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kern="100" dirty="0">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pic>
        <p:nvPicPr>
          <p:cNvPr id="5" name="Picture 4" descr="Plant growing in a concrete crack">
            <a:extLst>
              <a:ext uri="{FF2B5EF4-FFF2-40B4-BE49-F238E27FC236}">
                <a16:creationId xmlns:a16="http://schemas.microsoft.com/office/drawing/2014/main" id="{C6166A20-A574-E964-9033-50793B16E258}"/>
              </a:ext>
            </a:extLst>
          </p:cNvPr>
          <p:cNvPicPr>
            <a:picLocks noChangeAspect="1"/>
          </p:cNvPicPr>
          <p:nvPr/>
        </p:nvPicPr>
        <p:blipFill rotWithShape="1">
          <a:blip r:embed="rId3"/>
          <a:srcRect l="14428" r="33061"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00990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8CC52-FEE9-4943-FDBB-B54A5C30282E}"/>
              </a:ext>
            </a:extLst>
          </p:cNvPr>
          <p:cNvSpPr>
            <a:spLocks noGrp="1"/>
          </p:cNvSpPr>
          <p:nvPr>
            <p:ph type="title"/>
          </p:nvPr>
        </p:nvSpPr>
        <p:spPr>
          <a:xfrm>
            <a:off x="5536734" y="609600"/>
            <a:ext cx="3737268" cy="1320800"/>
          </a:xfrm>
        </p:spPr>
        <p:txBody>
          <a:bodyPr>
            <a:normAutofit/>
          </a:bodyPr>
          <a:lstStyle/>
          <a:p>
            <a:r>
              <a:rPr lang="en-US" dirty="0"/>
              <a:t>Recognition and Rewards</a:t>
            </a:r>
          </a:p>
        </p:txBody>
      </p:sp>
      <p:sp>
        <p:nvSpPr>
          <p:cNvPr id="3" name="Content Placeholder 2">
            <a:extLst>
              <a:ext uri="{FF2B5EF4-FFF2-40B4-BE49-F238E27FC236}">
                <a16:creationId xmlns:a16="http://schemas.microsoft.com/office/drawing/2014/main" id="{8D3189F8-4E56-3463-B66A-91EE9B1C7090}"/>
              </a:ext>
            </a:extLst>
          </p:cNvPr>
          <p:cNvSpPr>
            <a:spLocks noGrp="1"/>
          </p:cNvSpPr>
          <p:nvPr>
            <p:ph idx="1"/>
          </p:nvPr>
        </p:nvSpPr>
        <p:spPr>
          <a:xfrm>
            <a:off x="5209563" y="2160589"/>
            <a:ext cx="5394940" cy="4352506"/>
          </a:xfrm>
        </p:spPr>
        <p:txBody>
          <a:bodyPr>
            <a:normAutofit fontScale="92500"/>
          </a:bodyPr>
          <a:lstStyle/>
          <a:p>
            <a:pPr marL="342900" marR="0" lvl="0" indent="-342900">
              <a:spcBef>
                <a:spcPts val="0"/>
              </a:spcBef>
              <a:spcAft>
                <a:spcPts val="0"/>
              </a:spcAft>
              <a:buFont typeface="Wingdings" panose="05000000000000000000" pitchFamily="2" charset="2"/>
              <a:buChar char=""/>
            </a:pPr>
            <a:r>
              <a:rPr lang="en-GB" sz="2400" kern="100" dirty="0">
                <a:effectLst/>
                <a:latin typeface="Times New Roman" panose="02020603050405020304" pitchFamily="18" charset="0"/>
                <a:ea typeface="Times New Roman" panose="02020603050405020304" pitchFamily="18" charset="0"/>
                <a:cs typeface="Vrinda" panose="020B0502040204020203" pitchFamily="34" charset="0"/>
              </a:rPr>
              <a:t>Recognition is a key to the management of superior performance and motivation for the employees in the organisation environment (R  Brayton Bowen, 2020). </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marR="0" lvl="0" indent="-342900">
              <a:spcBef>
                <a:spcPts val="0"/>
              </a:spcBef>
              <a:spcAft>
                <a:spcPts val="0"/>
              </a:spcAft>
              <a:buFont typeface="Wingdings" panose="05000000000000000000" pitchFamily="2" charset="2"/>
              <a:buChar char=""/>
            </a:pPr>
            <a:r>
              <a:rPr lang="en-GB" sz="2400" kern="100" dirty="0">
                <a:effectLst/>
                <a:latin typeface="Times New Roman" panose="02020603050405020304" pitchFamily="18" charset="0"/>
                <a:ea typeface="Times New Roman" panose="02020603050405020304" pitchFamily="18" charset="0"/>
                <a:cs typeface="Vrinda" panose="020B0502040204020203" pitchFamily="34" charset="0"/>
              </a:rPr>
              <a:t>The recognition program mirrors the successful industry models and aligns with the concept of 'I know someone at work cares about me.'"</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marR="0" lvl="0" indent="-342900">
              <a:spcBef>
                <a:spcPts val="0"/>
              </a:spcBef>
              <a:spcAft>
                <a:spcPts val="800"/>
              </a:spcAft>
              <a:buFont typeface="Wingdings" panose="05000000000000000000" pitchFamily="2" charset="2"/>
              <a:buChar char=""/>
            </a:pPr>
            <a:r>
              <a:rPr lang="en-GB" sz="2400" kern="100" dirty="0">
                <a:effectLst/>
                <a:latin typeface="Times New Roman" panose="02020603050405020304" pitchFamily="18" charset="0"/>
                <a:ea typeface="Times New Roman" panose="02020603050405020304" pitchFamily="18" charset="0"/>
                <a:cs typeface="Vrinda" panose="020B0502040204020203" pitchFamily="34" charset="0"/>
              </a:rPr>
              <a:t>Incentives tie into the concept that 'My supervisor, or someone at work, seems to care about me as a person </a:t>
            </a:r>
            <a:r>
              <a:rPr lang="en-US" sz="2400" kern="100" dirty="0">
                <a:effectLst/>
                <a:latin typeface="Times New Roman" panose="02020603050405020304" pitchFamily="18" charset="0"/>
                <a:ea typeface="Times New Roman" panose="02020603050405020304" pitchFamily="18" charset="0"/>
                <a:cs typeface="Vrinda" panose="020B0502040204020203" pitchFamily="34" charset="0"/>
              </a:rPr>
              <a:t>(Duncan and Washington State Library, 2021)</a:t>
            </a:r>
            <a:r>
              <a:rPr lang="en-GB" sz="2400" kern="100" dirty="0">
                <a:effectLst/>
                <a:latin typeface="Times New Roman" panose="02020603050405020304" pitchFamily="18" charset="0"/>
                <a:ea typeface="Times New Roman" panose="02020603050405020304" pitchFamily="18" charset="0"/>
                <a:cs typeface="Vrinda" panose="020B0502040204020203" pitchFamily="34" charset="0"/>
              </a:rPr>
              <a:t>.</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pic>
        <p:nvPicPr>
          <p:cNvPr id="5" name="Picture 4" descr="Person holding a puzzle piece">
            <a:extLst>
              <a:ext uri="{FF2B5EF4-FFF2-40B4-BE49-F238E27FC236}">
                <a16:creationId xmlns:a16="http://schemas.microsoft.com/office/drawing/2014/main" id="{6D2456ED-E664-AF7F-EBF2-2C665ABBA2EA}"/>
              </a:ext>
            </a:extLst>
          </p:cNvPr>
          <p:cNvPicPr>
            <a:picLocks noChangeAspect="1"/>
          </p:cNvPicPr>
          <p:nvPr/>
        </p:nvPicPr>
        <p:blipFill rotWithShape="1">
          <a:blip r:embed="rId3"/>
          <a:srcRect l="23514" r="23189"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82538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B59B2-EA4F-2065-25A5-E3F71A97E599}"/>
              </a:ext>
            </a:extLst>
          </p:cNvPr>
          <p:cNvSpPr>
            <a:spLocks noGrp="1"/>
          </p:cNvSpPr>
          <p:nvPr>
            <p:ph type="title"/>
          </p:nvPr>
        </p:nvSpPr>
        <p:spPr>
          <a:xfrm>
            <a:off x="5536734" y="609600"/>
            <a:ext cx="3737268" cy="1320800"/>
          </a:xfrm>
        </p:spPr>
        <p:txBody>
          <a:bodyPr>
            <a:normAutofit/>
          </a:bodyPr>
          <a:lstStyle/>
          <a:p>
            <a:r>
              <a:rPr lang="en-US" dirty="0"/>
              <a:t>Open Communication</a:t>
            </a:r>
          </a:p>
        </p:txBody>
      </p:sp>
      <p:sp>
        <p:nvSpPr>
          <p:cNvPr id="3" name="Content Placeholder 2">
            <a:extLst>
              <a:ext uri="{FF2B5EF4-FFF2-40B4-BE49-F238E27FC236}">
                <a16:creationId xmlns:a16="http://schemas.microsoft.com/office/drawing/2014/main" id="{20A97434-F511-AFAF-6105-63513251BE03}"/>
              </a:ext>
            </a:extLst>
          </p:cNvPr>
          <p:cNvSpPr>
            <a:spLocks noGrp="1"/>
          </p:cNvSpPr>
          <p:nvPr>
            <p:ph idx="1"/>
          </p:nvPr>
        </p:nvSpPr>
        <p:spPr>
          <a:xfrm>
            <a:off x="5209563" y="2160589"/>
            <a:ext cx="4064439" cy="3880773"/>
          </a:xfrm>
        </p:spPr>
        <p:txBody>
          <a:bodyPr>
            <a:normAutofit/>
          </a:bodyPr>
          <a:lstStyle/>
          <a:p>
            <a:pPr marL="342900" marR="0" lvl="0" indent="-342900">
              <a:spcBef>
                <a:spcPts val="0"/>
              </a:spcBef>
              <a:spcAft>
                <a:spcPts val="0"/>
              </a:spcAft>
              <a:buFont typeface="Wingdings" panose="05000000000000000000" pitchFamily="2" charset="2"/>
              <a:buChar char=""/>
            </a:pPr>
            <a:r>
              <a:rPr lang="en-GB" kern="100" dirty="0">
                <a:effectLst/>
                <a:latin typeface="Times New Roman" panose="02020603050405020304" pitchFamily="18" charset="0"/>
                <a:ea typeface="Times New Roman" panose="02020603050405020304" pitchFamily="18" charset="0"/>
                <a:cs typeface="Vrinda" panose="020B0502040204020203" pitchFamily="34" charset="0"/>
              </a:rPr>
              <a:t>Effective communication corresponds with the component of 'I have the opportunity to do what I do best every day (Murrell and Meredith, 2018)</a:t>
            </a:r>
            <a:endParaRPr lang="en-US" kern="1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marR="0" lvl="0" indent="-342900">
              <a:spcBef>
                <a:spcPts val="0"/>
              </a:spcBef>
              <a:spcAft>
                <a:spcPts val="0"/>
              </a:spcAft>
              <a:buFont typeface="Wingdings" panose="05000000000000000000" pitchFamily="2" charset="2"/>
              <a:buChar char=""/>
            </a:pPr>
            <a:r>
              <a:rPr lang="en-GB" kern="100" dirty="0">
                <a:effectLst/>
                <a:latin typeface="Times New Roman" panose="02020603050405020304" pitchFamily="18" charset="0"/>
                <a:ea typeface="Times New Roman" panose="02020603050405020304" pitchFamily="18" charset="0"/>
                <a:cs typeface="Vrinda" panose="020B0502040204020203" pitchFamily="34" charset="0"/>
              </a:rPr>
              <a:t>The communication channels align with 'I have a best friend at work'</a:t>
            </a:r>
            <a:endParaRPr lang="en-US" kern="1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marR="0" lvl="0" indent="-342900">
              <a:spcBef>
                <a:spcPts val="0"/>
              </a:spcBef>
              <a:spcAft>
                <a:spcPts val="800"/>
              </a:spcAft>
              <a:buFont typeface="Wingdings" panose="05000000000000000000" pitchFamily="2" charset="2"/>
              <a:buChar char=""/>
            </a:pPr>
            <a:r>
              <a:rPr lang="en-GB" kern="100" dirty="0">
                <a:effectLst/>
                <a:latin typeface="Times New Roman" panose="02020603050405020304" pitchFamily="18" charset="0"/>
                <a:ea typeface="Times New Roman" panose="02020603050405020304" pitchFamily="18" charset="0"/>
                <a:cs typeface="Vrinda" panose="020B0502040204020203" pitchFamily="34" charset="0"/>
              </a:rPr>
              <a:t>Encouraging open dialogue supports 'At work, my opinions seem to count' is a key driver of engagement (Quinn and Davies, 2021)</a:t>
            </a:r>
            <a:endParaRPr lang="en-US" kern="100" dirty="0">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pic>
        <p:nvPicPr>
          <p:cNvPr id="5" name="Picture 4">
            <a:extLst>
              <a:ext uri="{FF2B5EF4-FFF2-40B4-BE49-F238E27FC236}">
                <a16:creationId xmlns:a16="http://schemas.microsoft.com/office/drawing/2014/main" id="{6CA0652C-279D-9E61-19C5-6AA6C71147A0}"/>
              </a:ext>
            </a:extLst>
          </p:cNvPr>
          <p:cNvPicPr>
            <a:picLocks noChangeAspect="1"/>
          </p:cNvPicPr>
          <p:nvPr/>
        </p:nvPicPr>
        <p:blipFill rotWithShape="1">
          <a:blip r:embed="rId3"/>
          <a:srcRect l="16896" r="38854"/>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44524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5873B-0985-3610-DBFC-82C339284A07}"/>
              </a:ext>
            </a:extLst>
          </p:cNvPr>
          <p:cNvSpPr>
            <a:spLocks noGrp="1"/>
          </p:cNvSpPr>
          <p:nvPr>
            <p:ph type="title"/>
          </p:nvPr>
        </p:nvSpPr>
        <p:spPr>
          <a:xfrm>
            <a:off x="5536734" y="609600"/>
            <a:ext cx="3737268" cy="1320800"/>
          </a:xfrm>
        </p:spPr>
        <p:txBody>
          <a:bodyPr>
            <a:normAutofit/>
          </a:bodyPr>
          <a:lstStyle/>
          <a:p>
            <a:r>
              <a:rPr lang="en-US" dirty="0"/>
              <a:t>Conclusion and Next Steps</a:t>
            </a:r>
          </a:p>
        </p:txBody>
      </p:sp>
      <p:sp>
        <p:nvSpPr>
          <p:cNvPr id="3" name="Content Placeholder 2">
            <a:extLst>
              <a:ext uri="{FF2B5EF4-FFF2-40B4-BE49-F238E27FC236}">
                <a16:creationId xmlns:a16="http://schemas.microsoft.com/office/drawing/2014/main" id="{4453D126-289B-478C-42E9-14B0DEB392EE}"/>
              </a:ext>
            </a:extLst>
          </p:cNvPr>
          <p:cNvSpPr>
            <a:spLocks noGrp="1"/>
          </p:cNvSpPr>
          <p:nvPr>
            <p:ph idx="1"/>
          </p:nvPr>
        </p:nvSpPr>
        <p:spPr>
          <a:xfrm>
            <a:off x="5209563" y="2160589"/>
            <a:ext cx="4064439" cy="3880773"/>
          </a:xfrm>
        </p:spPr>
        <p:txBody>
          <a:bodyPr>
            <a:normAutofit/>
          </a:bodyPr>
          <a:lstStyle/>
          <a:p>
            <a:pPr marL="342900" marR="0" lvl="0" indent="-342900">
              <a:spcBef>
                <a:spcPts val="0"/>
              </a:spcBef>
              <a:spcAft>
                <a:spcPts val="0"/>
              </a:spcAft>
              <a:buFont typeface="Wingdings" panose="05000000000000000000" pitchFamily="2" charset="2"/>
              <a:buChar char=""/>
            </a:pPr>
            <a:r>
              <a:rPr lang="en-GB" kern="100">
                <a:effectLst/>
                <a:latin typeface="Times New Roman" panose="02020603050405020304" pitchFamily="18" charset="0"/>
                <a:ea typeface="Times New Roman" panose="02020603050405020304" pitchFamily="18" charset="0"/>
                <a:cs typeface="Vrinda" panose="020B0502040204020203" pitchFamily="34" charset="0"/>
              </a:rPr>
              <a:t>Meeting the quality concern is not only about filling the checklist</a:t>
            </a:r>
            <a:endParaRPr lang="en-US" kern="100">
              <a:effectLst/>
              <a:latin typeface="Times New Roman" panose="02020603050405020304" pitchFamily="18" charset="0"/>
              <a:ea typeface="Times New Roman" panose="02020603050405020304" pitchFamily="18" charset="0"/>
              <a:cs typeface="Vrinda" panose="020B0502040204020203" pitchFamily="34" charset="0"/>
            </a:endParaRPr>
          </a:p>
          <a:p>
            <a:pPr marL="342900" marR="0" lvl="0" indent="-342900">
              <a:spcBef>
                <a:spcPts val="0"/>
              </a:spcBef>
              <a:spcAft>
                <a:spcPts val="800"/>
              </a:spcAft>
              <a:buFont typeface="Wingdings" panose="05000000000000000000" pitchFamily="2" charset="2"/>
              <a:buChar char=""/>
            </a:pPr>
            <a:r>
              <a:rPr lang="en-GB" kern="100">
                <a:effectLst/>
                <a:latin typeface="Times New Roman" panose="02020603050405020304" pitchFamily="18" charset="0"/>
                <a:ea typeface="Times New Roman" panose="02020603050405020304" pitchFamily="18" charset="0"/>
                <a:cs typeface="Vrinda" panose="020B0502040204020203" pitchFamily="34" charset="0"/>
              </a:rPr>
              <a:t>Proper commitment will have to be shown. </a:t>
            </a:r>
            <a:endParaRPr lang="en-US" kern="100">
              <a:effectLst/>
              <a:latin typeface="Times New Roman" panose="02020603050405020304" pitchFamily="18" charset="0"/>
              <a:ea typeface="Times New Roman" panose="02020603050405020304" pitchFamily="18" charset="0"/>
              <a:cs typeface="Vrinda" panose="020B0502040204020203" pitchFamily="34" charset="0"/>
            </a:endParaRPr>
          </a:p>
          <a:p>
            <a:endParaRPr lang="en-US"/>
          </a:p>
        </p:txBody>
      </p:sp>
      <p:pic>
        <p:nvPicPr>
          <p:cNvPr id="5" name="Picture 4" descr="Pen placed on top of a signature line">
            <a:extLst>
              <a:ext uri="{FF2B5EF4-FFF2-40B4-BE49-F238E27FC236}">
                <a16:creationId xmlns:a16="http://schemas.microsoft.com/office/drawing/2014/main" id="{773E3A67-1329-D572-6587-2F6707063451}"/>
              </a:ext>
            </a:extLst>
          </p:cNvPr>
          <p:cNvPicPr>
            <a:picLocks noChangeAspect="1"/>
          </p:cNvPicPr>
          <p:nvPr/>
        </p:nvPicPr>
        <p:blipFill rotWithShape="1">
          <a:blip r:embed="rId3"/>
          <a:srcRect l="47491" r="-2"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04751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48162-3B47-5A7B-03EC-194B0EFD89F1}"/>
              </a:ext>
            </a:extLst>
          </p:cNvPr>
          <p:cNvSpPr>
            <a:spLocks noGrp="1"/>
          </p:cNvSpPr>
          <p:nvPr>
            <p:ph type="title"/>
          </p:nvPr>
        </p:nvSpPr>
        <p:spPr>
          <a:xfrm>
            <a:off x="677334" y="129540"/>
            <a:ext cx="8596668" cy="624840"/>
          </a:xfrm>
        </p:spPr>
        <p:txBody>
          <a:bodyPr>
            <a:normAutofit fontScale="90000"/>
          </a:bodyPr>
          <a:lstStyle/>
          <a:p>
            <a:r>
              <a:rPr lang="en-US" dirty="0"/>
              <a:t>Reference list</a:t>
            </a:r>
            <a:br>
              <a:rPr lang="en-US" dirty="0"/>
            </a:br>
            <a:endParaRPr lang="en-US" dirty="0"/>
          </a:p>
        </p:txBody>
      </p:sp>
      <p:sp>
        <p:nvSpPr>
          <p:cNvPr id="3" name="Content Placeholder 2">
            <a:extLst>
              <a:ext uri="{FF2B5EF4-FFF2-40B4-BE49-F238E27FC236}">
                <a16:creationId xmlns:a16="http://schemas.microsoft.com/office/drawing/2014/main" id="{C244B445-7BDB-803A-503E-E0B89B324F72}"/>
              </a:ext>
            </a:extLst>
          </p:cNvPr>
          <p:cNvSpPr>
            <a:spLocks noGrp="1"/>
          </p:cNvSpPr>
          <p:nvPr>
            <p:ph idx="1"/>
          </p:nvPr>
        </p:nvSpPr>
        <p:spPr>
          <a:xfrm>
            <a:off x="285750" y="674370"/>
            <a:ext cx="11555730" cy="6183630"/>
          </a:xfrm>
        </p:spPr>
        <p:txBody>
          <a:bodyPr>
            <a:normAutofit fontScale="85000" lnSpcReduction="10000"/>
          </a:bodyPr>
          <a:lstStyle/>
          <a:p>
            <a:pPr>
              <a:lnSpc>
                <a:spcPct val="150000"/>
              </a:lnSpc>
            </a:pPr>
            <a:r>
              <a:rPr lang="en-US" sz="1800" dirty="0">
                <a:effectLst/>
                <a:latin typeface="Times New Roman" panose="02020603050405020304" pitchFamily="18" charset="0"/>
              </a:rPr>
              <a:t>Blanchard, K., John P. Carlos and Alan Randolph (2021). </a:t>
            </a:r>
            <a:r>
              <a:rPr lang="en-US" sz="1800" i="1" dirty="0">
                <a:effectLst/>
                <a:latin typeface="Times New Roman" panose="02020603050405020304" pitchFamily="18" charset="0"/>
              </a:rPr>
              <a:t>Empowerment Takes More Than a Minute</a:t>
            </a:r>
            <a:r>
              <a:rPr lang="en-US" sz="1800" dirty="0">
                <a:effectLst/>
                <a:latin typeface="Times New Roman" panose="02020603050405020304" pitchFamily="18" charset="0"/>
              </a:rPr>
              <a:t>. Berrett-Koehler Publishers.</a:t>
            </a:r>
          </a:p>
          <a:p>
            <a:pPr>
              <a:lnSpc>
                <a:spcPct val="150000"/>
              </a:lnSpc>
            </a:pPr>
            <a:r>
              <a:rPr lang="en-US" sz="1800" dirty="0">
                <a:effectLst/>
                <a:latin typeface="Times New Roman" panose="02020603050405020304" pitchFamily="18" charset="0"/>
              </a:rPr>
              <a:t>Noe, R.A. (2021). </a:t>
            </a:r>
            <a:r>
              <a:rPr lang="en-US" sz="1800" i="1" dirty="0">
                <a:effectLst/>
                <a:latin typeface="Times New Roman" panose="02020603050405020304" pitchFamily="18" charset="0"/>
              </a:rPr>
              <a:t>Employee training and development</a:t>
            </a:r>
            <a:r>
              <a:rPr lang="en-US" sz="1800" dirty="0">
                <a:effectLst/>
                <a:latin typeface="Times New Roman" panose="02020603050405020304" pitchFamily="18" charset="0"/>
              </a:rPr>
              <a:t>. 8th ed. New York, Ny: </a:t>
            </a:r>
            <a:r>
              <a:rPr lang="en-US" sz="1800" dirty="0" err="1">
                <a:effectLst/>
                <a:latin typeface="Times New Roman" panose="02020603050405020304" pitchFamily="18" charset="0"/>
              </a:rPr>
              <a:t>Mcgraw-Hill</a:t>
            </a:r>
            <a:r>
              <a:rPr lang="en-US" sz="1800" dirty="0">
                <a:effectLst/>
                <a:latin typeface="Times New Roman" panose="02020603050405020304" pitchFamily="18" charset="0"/>
              </a:rPr>
              <a:t> Education.</a:t>
            </a:r>
          </a:p>
          <a:p>
            <a:pPr>
              <a:lnSpc>
                <a:spcPct val="150000"/>
              </a:lnSpc>
            </a:pPr>
            <a:r>
              <a:rPr lang="en-US" sz="1800" dirty="0">
                <a:effectLst/>
                <a:latin typeface="Times New Roman" panose="02020603050405020304" pitchFamily="18" charset="0"/>
              </a:rPr>
              <a:t>R Brayton Bowen (2020). </a:t>
            </a:r>
            <a:r>
              <a:rPr lang="en-US" sz="1800" i="1" dirty="0">
                <a:effectLst/>
                <a:latin typeface="Times New Roman" panose="02020603050405020304" pitchFamily="18" charset="0"/>
              </a:rPr>
              <a:t>Recognizing and rewarding employees</a:t>
            </a:r>
            <a:r>
              <a:rPr lang="en-US" sz="1800" dirty="0">
                <a:effectLst/>
                <a:latin typeface="Times New Roman" panose="02020603050405020304" pitchFamily="18" charset="0"/>
              </a:rPr>
              <a:t>. New York: </a:t>
            </a:r>
            <a:r>
              <a:rPr lang="en-US" sz="1800" dirty="0" err="1">
                <a:effectLst/>
                <a:latin typeface="Times New Roman" panose="02020603050405020304" pitchFamily="18" charset="0"/>
              </a:rPr>
              <a:t>Mcgraw</a:t>
            </a:r>
            <a:r>
              <a:rPr lang="en-US" sz="1800" dirty="0">
                <a:effectLst/>
                <a:latin typeface="Times New Roman" panose="02020603050405020304" pitchFamily="18" charset="0"/>
              </a:rPr>
              <a:t> Hill.</a:t>
            </a:r>
          </a:p>
          <a:p>
            <a:pPr>
              <a:lnSpc>
                <a:spcPct val="150000"/>
              </a:lnSpc>
            </a:pPr>
            <a:r>
              <a:rPr lang="en-US" sz="1800" dirty="0">
                <a:effectLst/>
                <a:latin typeface="Times New Roman" panose="02020603050405020304" pitchFamily="18" charset="0"/>
              </a:rPr>
              <a:t>Shuck, B. (2019). </a:t>
            </a:r>
            <a:r>
              <a:rPr lang="en-US" sz="1800" i="1" dirty="0">
                <a:effectLst/>
                <a:latin typeface="Times New Roman" panose="02020603050405020304" pitchFamily="18" charset="0"/>
              </a:rPr>
              <a:t>Employee Engagement</a:t>
            </a:r>
            <a:r>
              <a:rPr lang="en-US" sz="1800" dirty="0">
                <a:effectLst/>
                <a:latin typeface="Times New Roman" panose="02020603050405020304" pitchFamily="18" charset="0"/>
              </a:rPr>
              <a:t>. Routledge.</a:t>
            </a:r>
          </a:p>
          <a:p>
            <a:pPr>
              <a:lnSpc>
                <a:spcPct val="150000"/>
              </a:lnSpc>
            </a:pPr>
            <a:r>
              <a:rPr lang="en-US" sz="1800" dirty="0">
                <a:effectLst/>
                <a:latin typeface="Times New Roman" panose="02020603050405020304" pitchFamily="18" charset="0"/>
              </a:rPr>
              <a:t>Desimone, R.L., Werner, J.M. and Harris, D.M. (2020). </a:t>
            </a:r>
            <a:r>
              <a:rPr lang="en-US" sz="1800" i="1" dirty="0">
                <a:effectLst/>
                <a:latin typeface="Times New Roman" panose="02020603050405020304" pitchFamily="18" charset="0"/>
              </a:rPr>
              <a:t>Human resource development</a:t>
            </a:r>
            <a:r>
              <a:rPr lang="en-US" sz="1800" dirty="0">
                <a:effectLst/>
                <a:latin typeface="Times New Roman" panose="02020603050405020304" pitchFamily="18" charset="0"/>
              </a:rPr>
              <a:t>. Fort Worth: Harcourt College Publishers.</a:t>
            </a:r>
          </a:p>
          <a:p>
            <a:pPr>
              <a:lnSpc>
                <a:spcPct val="150000"/>
              </a:lnSpc>
            </a:pPr>
            <a:r>
              <a:rPr lang="en-US" sz="1800" dirty="0">
                <a:effectLst/>
                <a:latin typeface="Times New Roman" panose="02020603050405020304" pitchFamily="18" charset="0"/>
              </a:rPr>
              <a:t>Duncan, D. and Washington State Library (2021). </a:t>
            </a:r>
            <a:r>
              <a:rPr lang="en-US" sz="1800" i="1" dirty="0">
                <a:effectLst/>
                <a:latin typeface="Times New Roman" panose="02020603050405020304" pitchFamily="18" charset="0"/>
              </a:rPr>
              <a:t>Employee empowerment</a:t>
            </a:r>
            <a:r>
              <a:rPr lang="en-US" sz="1800" dirty="0">
                <a:effectLst/>
                <a:latin typeface="Times New Roman" panose="02020603050405020304" pitchFamily="18" charset="0"/>
              </a:rPr>
              <a:t>. Olympia, </a:t>
            </a:r>
            <a:r>
              <a:rPr lang="en-US" sz="1800" dirty="0" err="1">
                <a:effectLst/>
                <a:latin typeface="Times New Roman" panose="02020603050405020304" pitchFamily="18" charset="0"/>
              </a:rPr>
              <a:t>Wa</a:t>
            </a:r>
            <a:r>
              <a:rPr lang="en-US" sz="1800" dirty="0">
                <a:effectLst/>
                <a:latin typeface="Times New Roman" panose="02020603050405020304" pitchFamily="18" charset="0"/>
              </a:rPr>
              <a:t> (Po Box 42460, Olympia 98504-2460): Customer Services, Washington State Library.</a:t>
            </a:r>
          </a:p>
          <a:p>
            <a:pPr>
              <a:lnSpc>
                <a:spcPct val="150000"/>
              </a:lnSpc>
            </a:pPr>
            <a:r>
              <a:rPr lang="en-US" sz="1800" dirty="0">
                <a:effectLst/>
                <a:latin typeface="Times New Roman" panose="02020603050405020304" pitchFamily="18" charset="0"/>
              </a:rPr>
              <a:t>Murrell, K.L. and Meredith, M. (2018). </a:t>
            </a:r>
            <a:r>
              <a:rPr lang="en-US" sz="1800" i="1" dirty="0">
                <a:effectLst/>
                <a:latin typeface="Times New Roman" panose="02020603050405020304" pitchFamily="18" charset="0"/>
              </a:rPr>
              <a:t>Empowering employees</a:t>
            </a:r>
            <a:r>
              <a:rPr lang="en-US" sz="1800" dirty="0">
                <a:effectLst/>
                <a:latin typeface="Times New Roman" panose="02020603050405020304" pitchFamily="18" charset="0"/>
              </a:rPr>
              <a:t>. New York: </a:t>
            </a:r>
            <a:r>
              <a:rPr lang="en-US" sz="1800" dirty="0" err="1">
                <a:effectLst/>
                <a:latin typeface="Times New Roman" panose="02020603050405020304" pitchFamily="18" charset="0"/>
              </a:rPr>
              <a:t>Mcgraw-Hill</a:t>
            </a:r>
            <a:r>
              <a:rPr lang="en-US" sz="1800" dirty="0">
                <a:effectLst/>
                <a:latin typeface="Times New Roman" panose="02020603050405020304" pitchFamily="18" charset="0"/>
              </a:rPr>
              <a:t>.</a:t>
            </a:r>
          </a:p>
          <a:p>
            <a:pPr>
              <a:lnSpc>
                <a:spcPct val="150000"/>
              </a:lnSpc>
            </a:pPr>
            <a:r>
              <a:rPr lang="en-US" sz="1800" dirty="0">
                <a:effectLst/>
                <a:latin typeface="Times New Roman" panose="02020603050405020304" pitchFamily="18" charset="0"/>
              </a:rPr>
              <a:t>Quinn, J.J. and Davies, P.W.F. (2021). </a:t>
            </a:r>
            <a:r>
              <a:rPr lang="en-US" sz="1800" i="1" dirty="0">
                <a:effectLst/>
                <a:latin typeface="Times New Roman" panose="02020603050405020304" pitchFamily="18" charset="0"/>
              </a:rPr>
              <a:t>Ethics and empowerment</a:t>
            </a:r>
            <a:r>
              <a:rPr lang="en-US" sz="1800" dirty="0">
                <a:effectLst/>
                <a:latin typeface="Times New Roman" panose="02020603050405020304" pitchFamily="18" charset="0"/>
              </a:rPr>
              <a:t>. West Lafayette, Ind.: Ichor Business Books.</a:t>
            </a:r>
          </a:p>
          <a:p>
            <a:pPr>
              <a:lnSpc>
                <a:spcPct val="150000"/>
              </a:lnSpc>
            </a:pPr>
            <a:r>
              <a:rPr lang="en-US" sz="1800" dirty="0" err="1">
                <a:effectLst/>
                <a:latin typeface="Times New Roman" panose="02020603050405020304" pitchFamily="18" charset="0"/>
              </a:rPr>
              <a:t>Stranks</a:t>
            </a:r>
            <a:r>
              <a:rPr lang="en-US" sz="1800" dirty="0">
                <a:effectLst/>
                <a:latin typeface="Times New Roman" panose="02020603050405020304" pitchFamily="18" charset="0"/>
              </a:rPr>
              <a:t>, J. (2020). </a:t>
            </a:r>
            <a:r>
              <a:rPr lang="en-US" sz="1800" i="1" dirty="0">
                <a:effectLst/>
                <a:latin typeface="Times New Roman" panose="02020603050405020304" pitchFamily="18" charset="0"/>
              </a:rPr>
              <a:t>Health &amp; Safety at Work : An Essential Guide for Managers.</a:t>
            </a:r>
            <a:r>
              <a:rPr lang="en-US" sz="1800" dirty="0">
                <a:effectLst/>
                <a:latin typeface="Times New Roman" panose="02020603050405020304" pitchFamily="18" charset="0"/>
              </a:rPr>
              <a:t> Kogan Page Limited.</a:t>
            </a:r>
          </a:p>
          <a:p>
            <a:pPr>
              <a:lnSpc>
                <a:spcPct val="150000"/>
              </a:lnSpc>
            </a:pPr>
            <a:r>
              <a:rPr lang="en-US" sz="1800" dirty="0">
                <a:effectLst/>
                <a:latin typeface="Times New Roman" panose="02020603050405020304" pitchFamily="18" charset="0"/>
              </a:rPr>
              <a:t>Swart, J., Mann, C., Brown, S. and Price, A. (2021). </a:t>
            </a:r>
            <a:r>
              <a:rPr lang="en-US" sz="1800" i="1" dirty="0">
                <a:effectLst/>
                <a:latin typeface="Times New Roman" panose="02020603050405020304" pitchFamily="18" charset="0"/>
              </a:rPr>
              <a:t>Human resource development</a:t>
            </a:r>
            <a:r>
              <a:rPr lang="en-US" sz="1800" dirty="0">
                <a:effectLst/>
                <a:latin typeface="Times New Roman" panose="02020603050405020304" pitchFamily="18" charset="0"/>
              </a:rPr>
              <a:t>. London: Routledge.</a:t>
            </a:r>
          </a:p>
          <a:p>
            <a:pPr marL="0" marR="0" algn="just">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Ferdinand, N. and </a:t>
            </a:r>
            <a:r>
              <a:rPr lang="en-US" sz="1800" dirty="0" err="1">
                <a:effectLst/>
                <a:latin typeface="Times New Roman" panose="02020603050405020304" pitchFamily="18" charset="0"/>
                <a:ea typeface="Times New Roman" panose="02020603050405020304" pitchFamily="18" charset="0"/>
              </a:rPr>
              <a:t>Kitchin</a:t>
            </a:r>
            <a:r>
              <a:rPr lang="en-US" sz="1800" dirty="0">
                <a:effectLst/>
                <a:latin typeface="Times New Roman" panose="02020603050405020304" pitchFamily="18" charset="0"/>
                <a:ea typeface="Times New Roman" panose="02020603050405020304" pitchFamily="18" charset="0"/>
              </a:rPr>
              <a:t>, P.J. (2021). </a:t>
            </a:r>
            <a:r>
              <a:rPr lang="en-US" sz="1800" i="1" dirty="0">
                <a:effectLst/>
                <a:latin typeface="Times New Roman" panose="02020603050405020304" pitchFamily="18" charset="0"/>
                <a:ea typeface="Times New Roman" panose="02020603050405020304" pitchFamily="18" charset="0"/>
              </a:rPr>
              <a:t>Events Management</a:t>
            </a:r>
            <a:r>
              <a:rPr lang="en-US" sz="1800" dirty="0">
                <a:effectLst/>
                <a:latin typeface="Times New Roman" panose="02020603050405020304" pitchFamily="18" charset="0"/>
                <a:ea typeface="Times New Roman" panose="02020603050405020304" pitchFamily="18" charset="0"/>
              </a:rPr>
              <a:t>. SAGE.</a:t>
            </a:r>
          </a:p>
          <a:p>
            <a:pPr marL="0" marR="0" algn="just">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Raghubalan, G. and Raghubalan, S. (2015). </a:t>
            </a:r>
            <a:r>
              <a:rPr lang="en-US" sz="1800" i="1" dirty="0">
                <a:effectLst/>
                <a:latin typeface="Times New Roman" panose="02020603050405020304" pitchFamily="18" charset="0"/>
                <a:ea typeface="Times New Roman" panose="02020603050405020304" pitchFamily="18" charset="0"/>
              </a:rPr>
              <a:t>Hotel Housekeeping : Operations and Management</a:t>
            </a:r>
            <a:r>
              <a:rPr lang="en-US" sz="1800" dirty="0">
                <a:effectLst/>
                <a:latin typeface="Times New Roman" panose="02020603050405020304" pitchFamily="18" charset="0"/>
                <a:ea typeface="Times New Roman" panose="02020603050405020304" pitchFamily="18" charset="0"/>
              </a:rPr>
              <a:t>. New Delhi, India: Oxford University Press.</a:t>
            </a:r>
          </a:p>
        </p:txBody>
      </p:sp>
    </p:spTree>
    <p:extLst>
      <p:ext uri="{BB962C8B-B14F-4D97-AF65-F5344CB8AC3E}">
        <p14:creationId xmlns:p14="http://schemas.microsoft.com/office/powerpoint/2010/main" val="4104141289"/>
      </p:ext>
    </p:extLst>
  </p:cSld>
  <p:clrMapOvr>
    <a:masterClrMapping/>
  </p:clrMapOvr>
  <p:transition spd="slow">
    <p:randomBar dir="vert"/>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1458</Words>
  <Application>Microsoft Office PowerPoint</Application>
  <PresentationFormat>Widescreen</PresentationFormat>
  <Paragraphs>77</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Welcome Everybody</vt:lpstr>
      <vt:lpstr> Introduction</vt:lpstr>
      <vt:lpstr>Brand Standards</vt:lpstr>
      <vt:lpstr>Health and Safety Procedures</vt:lpstr>
      <vt:lpstr>Employee Engagement Model - Overview</vt:lpstr>
      <vt:lpstr>Empowerment and Autonomy</vt:lpstr>
      <vt:lpstr>Training and Development</vt:lpstr>
      <vt:lpstr>Recognition and Rewards</vt:lpstr>
      <vt:lpstr>Open Communication</vt:lpstr>
      <vt:lpstr>Conclusion and Next Steps</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Everybody</dc:title>
  <dc:creator/>
  <cp:lastModifiedBy>Silvia Karova</cp:lastModifiedBy>
  <cp:revision>2</cp:revision>
  <dcterms:created xsi:type="dcterms:W3CDTF">2023-10-06T08:27:43Z</dcterms:created>
  <dcterms:modified xsi:type="dcterms:W3CDTF">2023-11-02T10:32:12Z</dcterms:modified>
</cp:coreProperties>
</file>