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6" r:id="rId1"/>
  </p:sldMasterIdLst>
  <p:sldIdLst>
    <p:sldId id="300" r:id="rId2"/>
    <p:sldId id="257" r:id="rId3"/>
    <p:sldId id="258" r:id="rId4"/>
    <p:sldId id="259" r:id="rId5"/>
    <p:sldId id="260" r:id="rId6"/>
    <p:sldId id="263" r:id="rId7"/>
    <p:sldId id="264" r:id="rId8"/>
    <p:sldId id="265" r:id="rId9"/>
    <p:sldId id="291" r:id="rId10"/>
    <p:sldId id="292" r:id="rId11"/>
    <p:sldId id="293" r:id="rId12"/>
    <p:sldId id="290" r:id="rId13"/>
    <p:sldId id="301" r:id="rId14"/>
    <p:sldId id="302" r:id="rId15"/>
    <p:sldId id="277" r:id="rId16"/>
    <p:sldId id="295" r:id="rId17"/>
    <p:sldId id="283" r:id="rId18"/>
    <p:sldId id="284" r:id="rId19"/>
    <p:sldId id="285" r:id="rId20"/>
    <p:sldId id="286" r:id="rId21"/>
    <p:sldId id="287" r:id="rId22"/>
    <p:sldId id="299" r:id="rId23"/>
    <p:sldId id="289" r:id="rId24"/>
    <p:sldId id="296" r:id="rId25"/>
    <p:sldId id="29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33" autoAdjust="0"/>
    <p:restoredTop sz="94660"/>
  </p:normalViewPr>
  <p:slideViewPr>
    <p:cSldViewPr snapToGrid="0">
      <p:cViewPr varScale="1">
        <p:scale>
          <a:sx n="70" d="100"/>
          <a:sy n="70"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880839-FD2A-421E-858F-A4A87878E630}"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634122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880839-FD2A-421E-858F-A4A87878E630}"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1376792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3880839-FD2A-421E-858F-A4A87878E630}"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3935734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3880839-FD2A-421E-858F-A4A87878E630}"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301329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3880839-FD2A-421E-858F-A4A87878E630}" type="datetimeFigureOut">
              <a:rPr lang="en-US" smtClean="0"/>
              <a:t>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856496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880839-FD2A-421E-858F-A4A87878E630}" type="datetimeFigureOut">
              <a:rPr lang="en-US" smtClean="0"/>
              <a:t>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1990038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880839-FD2A-421E-858F-A4A87878E630}" type="datetimeFigureOut">
              <a:rPr lang="en-US" smtClean="0"/>
              <a:t>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1962124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880839-FD2A-421E-858F-A4A87878E630}"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1578596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880839-FD2A-421E-858F-A4A87878E630}"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2156847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880839-FD2A-421E-858F-A4A87878E630}"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3055305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880839-FD2A-421E-858F-A4A87878E630}"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B12D46-B9C7-4EBA-ACE7-DCAB62CD3A29}" type="slidenum">
              <a:rPr lang="en-US" smtClean="0"/>
              <a:t>‹#›</a:t>
            </a:fld>
            <a:endParaRPr lang="en-US"/>
          </a:p>
        </p:txBody>
      </p:sp>
    </p:spTree>
    <p:extLst>
      <p:ext uri="{BB962C8B-B14F-4D97-AF65-F5344CB8AC3E}">
        <p14:creationId xmlns:p14="http://schemas.microsoft.com/office/powerpoint/2010/main" val="1841868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3880839-FD2A-421E-858F-A4A87878E630}" type="datetimeFigureOut">
              <a:rPr lang="en-US" smtClean="0"/>
              <a:t>1/5/2026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4B12D46-B9C7-4EBA-ACE7-DCAB62CD3A29}" type="slidenum">
              <a:rPr lang="en-US" smtClean="0"/>
              <a:t>‹#›</a:t>
            </a:fld>
            <a:endParaRPr lang="en-US"/>
          </a:p>
        </p:txBody>
      </p:sp>
    </p:spTree>
    <p:extLst>
      <p:ext uri="{BB962C8B-B14F-4D97-AF65-F5344CB8AC3E}">
        <p14:creationId xmlns:p14="http://schemas.microsoft.com/office/powerpoint/2010/main" val="1202355908"/>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52" r:id="rId6"/>
    <p:sldLayoutId id="2147484053" r:id="rId7"/>
    <p:sldLayoutId id="2147484054" r:id="rId8"/>
    <p:sldLayoutId id="2147484055" r:id="rId9"/>
    <p:sldLayoutId id="2147484056" r:id="rId10"/>
    <p:sldLayoutId id="214748405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125" y="365125"/>
            <a:ext cx="8775511" cy="6008379"/>
          </a:xfrm>
        </p:spPr>
        <p:txBody>
          <a:bodyPr/>
          <a:lstStyle/>
          <a:p>
            <a:pPr algn="ctr"/>
            <a:r>
              <a:rPr lang="en-GB" dirty="0">
                <a:latin typeface="Times New Roman" panose="02020603050405020304" pitchFamily="18" charset="0"/>
                <a:cs typeface="Times New Roman" panose="02020603050405020304" pitchFamily="18" charset="0"/>
              </a:rPr>
              <a:t>“</a:t>
            </a:r>
            <a:r>
              <a:rPr lang="en-GB" sz="4000" b="1" dirty="0">
                <a:latin typeface="Times New Roman" panose="02020603050405020304" pitchFamily="18" charset="0"/>
                <a:cs typeface="Times New Roman" panose="02020603050405020304" pitchFamily="18" charset="0"/>
              </a:rPr>
              <a:t>The Impact of Digital Transformation on the Efficiency and Productivity of Nepalese Commercial Banks.” </a:t>
            </a:r>
            <a:r>
              <a:rPr lang="en-GB" sz="4000" b="1" dirty="0" smtClean="0">
                <a:latin typeface="Times New Roman" panose="02020603050405020304" pitchFamily="18" charset="0"/>
                <a:cs typeface="Times New Roman" panose="02020603050405020304" pitchFamily="18" charset="0"/>
              </a:rPr>
              <a:t/>
            </a:r>
            <a:br>
              <a:rPr lang="en-GB" sz="4000" b="1" dirty="0" smtClean="0">
                <a:latin typeface="Times New Roman" panose="02020603050405020304" pitchFamily="18" charset="0"/>
                <a:cs typeface="Times New Roman" panose="02020603050405020304" pitchFamily="18" charset="0"/>
              </a:rPr>
            </a:br>
            <a:r>
              <a:rPr lang="en-GB" sz="4000" b="1" dirty="0">
                <a:latin typeface="Times New Roman" panose="02020603050405020304" pitchFamily="18" charset="0"/>
                <a:cs typeface="Times New Roman" panose="02020603050405020304" pitchFamily="18" charset="0"/>
              </a:rPr>
              <a:t/>
            </a:r>
            <a:br>
              <a:rPr lang="en-GB" sz="4000" b="1" dirty="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
            </a:r>
            <a:br>
              <a:rPr lang="en-GB" sz="4000" b="1" dirty="0" smtClean="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Presented By: </a:t>
            </a:r>
            <a:r>
              <a:rPr lang="en-GB" sz="4000" b="1" dirty="0" err="1" smtClean="0">
                <a:latin typeface="Times New Roman" panose="02020603050405020304" pitchFamily="18" charset="0"/>
                <a:cs typeface="Times New Roman" panose="02020603050405020304" pitchFamily="18" charset="0"/>
              </a:rPr>
              <a:t>Umesh</a:t>
            </a:r>
            <a:r>
              <a:rPr lang="en-GB" sz="4000" b="1" dirty="0" smtClean="0">
                <a:latin typeface="Times New Roman" panose="02020603050405020304" pitchFamily="18" charset="0"/>
                <a:cs typeface="Times New Roman" panose="02020603050405020304" pitchFamily="18" charset="0"/>
              </a:rPr>
              <a:t> </a:t>
            </a:r>
            <a:r>
              <a:rPr lang="en-GB" sz="4000" b="1" dirty="0" err="1" smtClean="0">
                <a:latin typeface="Times New Roman" panose="02020603050405020304" pitchFamily="18" charset="0"/>
                <a:cs typeface="Times New Roman" panose="02020603050405020304" pitchFamily="18" charset="0"/>
              </a:rPr>
              <a:t>Giri</a:t>
            </a:r>
            <a:r>
              <a:rPr lang="en-GB" sz="4000" b="1" dirty="0" smtClean="0">
                <a:latin typeface="Times New Roman" panose="02020603050405020304" pitchFamily="18" charset="0"/>
                <a:cs typeface="Times New Roman" panose="02020603050405020304" pitchFamily="18" charset="0"/>
              </a:rPr>
              <a:t/>
            </a:r>
            <a:br>
              <a:rPr lang="en-GB" sz="4000" b="1" dirty="0" smtClean="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2426565</a:t>
            </a:r>
            <a:br>
              <a:rPr lang="en-GB" sz="4000" b="1" dirty="0" smtClean="0">
                <a:latin typeface="Times New Roman" panose="02020603050405020304" pitchFamily="18" charset="0"/>
                <a:cs typeface="Times New Roman" panose="02020603050405020304" pitchFamily="18" charset="0"/>
              </a:rPr>
            </a:br>
            <a:r>
              <a:rPr lang="en-GB" sz="4000" b="1" dirty="0" smtClean="0">
                <a:latin typeface="Times New Roman" panose="02020603050405020304" pitchFamily="18" charset="0"/>
                <a:cs typeface="Times New Roman" panose="02020603050405020304" pitchFamily="18" charset="0"/>
              </a:rPr>
              <a:t>Advancing to Doctoral research Stage</a:t>
            </a:r>
            <a:br>
              <a:rPr lang="en-GB" sz="4000" b="1" dirty="0" smtClean="0">
                <a:latin typeface="Times New Roman" panose="02020603050405020304" pitchFamily="18" charset="0"/>
                <a:cs typeface="Times New Roman" panose="02020603050405020304" pitchFamily="18" charset="0"/>
              </a:rPr>
            </a:br>
            <a:r>
              <a:rPr lang="en-GB" sz="4000" b="1" dirty="0">
                <a:latin typeface="Times New Roman" panose="02020603050405020304" pitchFamily="18" charset="0"/>
                <a:cs typeface="Times New Roman" panose="02020603050405020304" pitchFamily="18" charset="0"/>
              </a:rPr>
              <a:t>DBA</a:t>
            </a:r>
            <a:endParaRPr lang="en-US" sz="4000" dirty="0"/>
          </a:p>
        </p:txBody>
      </p:sp>
    </p:spTree>
    <p:extLst>
      <p:ext uri="{BB962C8B-B14F-4D97-AF65-F5344CB8AC3E}">
        <p14:creationId xmlns:p14="http://schemas.microsoft.com/office/powerpoint/2010/main" val="12808389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Background of the Study</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8005" y="2044606"/>
            <a:ext cx="8007345" cy="3956144"/>
          </a:xfrm>
        </p:spPr>
        <p:txBody>
          <a:bodyPr>
            <a:normAutofit/>
          </a:bodyPr>
          <a:lstStyle/>
          <a:p>
            <a:pPr lvl="0" algn="just"/>
            <a:r>
              <a:rPr lang="en-US" dirty="0">
                <a:latin typeface="Times New Roman" panose="02020603050405020304" pitchFamily="18" charset="0"/>
                <a:cs typeface="Times New Roman" panose="02020603050405020304" pitchFamily="18" charset="0"/>
              </a:rPr>
              <a:t>The global banking industry is experiencing rapid digital transformation due to ICT advancements and </a:t>
            </a:r>
            <a:r>
              <a:rPr lang="en-US" dirty="0" err="1">
                <a:latin typeface="Times New Roman" panose="02020603050405020304" pitchFamily="18" charset="0"/>
                <a:cs typeface="Times New Roman" panose="02020603050405020304" pitchFamily="18" charset="0"/>
              </a:rPr>
              <a:t>fintech</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competition.</a:t>
            </a:r>
          </a:p>
          <a:p>
            <a:pPr lvl="0"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Banks are adopting mobile banking, cloud computing, data analytics, and automation to cut costs and improve service </a:t>
            </a:r>
            <a:r>
              <a:rPr lang="en-US" dirty="0" smtClean="0">
                <a:latin typeface="Times New Roman" panose="02020603050405020304" pitchFamily="18" charset="0"/>
                <a:cs typeface="Times New Roman" panose="02020603050405020304" pitchFamily="18" charset="0"/>
              </a:rPr>
              <a:t>quality.</a:t>
            </a:r>
          </a:p>
          <a:p>
            <a:pPr marL="0" indent="0" algn="just">
              <a:buNone/>
            </a:pP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Digital transformation, however, is costly and raises questions about whether it truly improves efficiency and </a:t>
            </a:r>
            <a:r>
              <a:rPr lang="en-US" dirty="0" smtClean="0">
                <a:latin typeface="Times New Roman" panose="02020603050405020304" pitchFamily="18" charset="0"/>
                <a:cs typeface="Times New Roman" panose="02020603050405020304" pitchFamily="18" charset="0"/>
              </a:rPr>
              <a:t>productivity.</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lvl="0"/>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62190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Need for Efficiency Measurement</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8650" y="1528549"/>
            <a:ext cx="7886700" cy="4648414"/>
          </a:xfrm>
        </p:spPr>
        <p:txBody>
          <a:bodyPr>
            <a:normAutofit/>
          </a:bodyPr>
          <a:lstStyle/>
          <a:p>
            <a:pPr lvl="0" algn="just"/>
            <a:r>
              <a:rPr lang="en-US" sz="2800" dirty="0">
                <a:latin typeface="Times New Roman" panose="02020603050405020304" pitchFamily="18" charset="0"/>
                <a:cs typeface="Times New Roman" panose="02020603050405020304" pitchFamily="18" charset="0"/>
              </a:rPr>
              <a:t>Despite high digital investments, actual performance gains remain unclear </a:t>
            </a:r>
            <a:r>
              <a:rPr lang="en-US" sz="2800" dirty="0" smtClean="0">
                <a:latin typeface="Times New Roman" panose="02020603050405020304" pitchFamily="18" charset="0"/>
                <a:cs typeface="Times New Roman" panose="02020603050405020304" pitchFamily="18" charset="0"/>
              </a:rPr>
              <a:t>.</a:t>
            </a:r>
          </a:p>
          <a:p>
            <a:pPr lvl="0" algn="just"/>
            <a:endParaRPr lang="en-US" sz="2800" dirty="0" smtClean="0">
              <a:latin typeface="Times New Roman" panose="02020603050405020304" pitchFamily="18" charset="0"/>
              <a:cs typeface="Times New Roman" panose="02020603050405020304" pitchFamily="18" charset="0"/>
            </a:endParaRPr>
          </a:p>
          <a:p>
            <a:pPr lvl="0" algn="just"/>
            <a:r>
              <a:rPr lang="en-US" sz="2800" dirty="0" smtClean="0">
                <a:latin typeface="Times New Roman" panose="02020603050405020304" pitchFamily="18" charset="0"/>
                <a:cs typeface="Times New Roman" panose="02020603050405020304" pitchFamily="18" charset="0"/>
              </a:rPr>
              <a:t>Many </a:t>
            </a:r>
            <a:r>
              <a:rPr lang="en-US" sz="2800" dirty="0">
                <a:latin typeface="Times New Roman" panose="02020603050405020304" pitchFamily="18" charset="0"/>
                <a:cs typeface="Times New Roman" panose="02020603050405020304" pitchFamily="18" charset="0"/>
              </a:rPr>
              <a:t>international studies report mixed effects of </a:t>
            </a:r>
            <a:r>
              <a:rPr lang="en-US" sz="2800" dirty="0" smtClean="0">
                <a:latin typeface="Times New Roman" panose="02020603050405020304" pitchFamily="18" charset="0"/>
                <a:cs typeface="Times New Roman" panose="02020603050405020304" pitchFamily="18" charset="0"/>
              </a:rPr>
              <a:t>digitalization </a:t>
            </a:r>
            <a:r>
              <a:rPr lang="en-US" sz="2800" dirty="0">
                <a:latin typeface="Times New Roman" panose="02020603050405020304" pitchFamily="18" charset="0"/>
                <a:cs typeface="Times New Roman" panose="02020603050405020304" pitchFamily="18" charset="0"/>
              </a:rPr>
              <a:t>on performance due to technological, </a:t>
            </a:r>
            <a:r>
              <a:rPr lang="en-US" sz="2800" dirty="0" smtClean="0">
                <a:latin typeface="Times New Roman" panose="02020603050405020304" pitchFamily="18" charset="0"/>
                <a:cs typeface="Times New Roman" panose="02020603050405020304" pitchFamily="18" charset="0"/>
              </a:rPr>
              <a:t>organizational, </a:t>
            </a:r>
            <a:r>
              <a:rPr lang="en-US" sz="2800" dirty="0">
                <a:latin typeface="Times New Roman" panose="02020603050405020304" pitchFamily="18" charset="0"/>
                <a:cs typeface="Times New Roman" panose="02020603050405020304" pitchFamily="18" charset="0"/>
              </a:rPr>
              <a:t>and regulatory </a:t>
            </a:r>
            <a:r>
              <a:rPr lang="en-US" sz="2800" dirty="0" smtClean="0">
                <a:latin typeface="Times New Roman" panose="02020603050405020304" pitchFamily="18" charset="0"/>
                <a:cs typeface="Times New Roman" panose="02020603050405020304" pitchFamily="18" charset="0"/>
              </a:rPr>
              <a:t>differences.</a:t>
            </a:r>
          </a:p>
          <a:p>
            <a:pPr lvl="0" algn="just"/>
            <a:endParaRPr lang="en-US" sz="2800" dirty="0">
              <a:latin typeface="Times New Roman" panose="02020603050405020304" pitchFamily="18" charset="0"/>
              <a:cs typeface="Times New Roman" panose="02020603050405020304" pitchFamily="18" charset="0"/>
            </a:endParaRPr>
          </a:p>
          <a:p>
            <a:pPr lvl="0" algn="just"/>
            <a:r>
              <a:rPr lang="en-US" sz="2800" dirty="0">
                <a:latin typeface="Times New Roman" panose="02020603050405020304" pitchFamily="18" charset="0"/>
                <a:cs typeface="Times New Roman" panose="02020603050405020304" pitchFamily="18" charset="0"/>
              </a:rPr>
              <a:t>Advanced tools like DEA and the </a:t>
            </a:r>
            <a:r>
              <a:rPr lang="en-US" sz="2800" dirty="0" err="1">
                <a:latin typeface="Times New Roman" panose="02020603050405020304" pitchFamily="18" charset="0"/>
                <a:cs typeface="Times New Roman" panose="02020603050405020304" pitchFamily="18" charset="0"/>
              </a:rPr>
              <a:t>Malmquist</a:t>
            </a:r>
            <a:r>
              <a:rPr lang="en-US" sz="2800" dirty="0">
                <a:latin typeface="Times New Roman" panose="02020603050405020304" pitchFamily="18" charset="0"/>
                <a:cs typeface="Times New Roman" panose="02020603050405020304" pitchFamily="18" charset="0"/>
              </a:rPr>
              <a:t> Index help quantify real efficiency and productivity changes (</a:t>
            </a:r>
            <a:r>
              <a:rPr lang="en-US" sz="2800" dirty="0" err="1">
                <a:latin typeface="Times New Roman" panose="02020603050405020304" pitchFamily="18" charset="0"/>
                <a:cs typeface="Times New Roman" panose="02020603050405020304" pitchFamily="18" charset="0"/>
              </a:rPr>
              <a:t>Coelli</a:t>
            </a:r>
            <a:r>
              <a:rPr lang="en-US" sz="2800" dirty="0">
                <a:latin typeface="Times New Roman" panose="02020603050405020304" pitchFamily="18" charset="0"/>
                <a:cs typeface="Times New Roman" panose="02020603050405020304" pitchFamily="18" charset="0"/>
              </a:rPr>
              <a:t> et al., 2005; Zhang et al., 2024).</a:t>
            </a:r>
          </a:p>
        </p:txBody>
      </p:sp>
    </p:spTree>
    <p:extLst>
      <p:ext uri="{BB962C8B-B14F-4D97-AF65-F5344CB8AC3E}">
        <p14:creationId xmlns:p14="http://schemas.microsoft.com/office/powerpoint/2010/main" val="12766846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The Banking Sector in Nepal</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gn="just"/>
            <a:r>
              <a:rPr lang="en-US" sz="2800" dirty="0">
                <a:latin typeface="Times New Roman" panose="02020603050405020304" pitchFamily="18" charset="0"/>
                <a:cs typeface="Times New Roman" panose="02020603050405020304" pitchFamily="18" charset="0"/>
              </a:rPr>
              <a:t>Nepal’s financial system is dominated by Class A commercial banks, holding most financial assets and </a:t>
            </a:r>
            <a:r>
              <a:rPr lang="en-US" sz="2800" dirty="0" smtClean="0">
                <a:latin typeface="Times New Roman" panose="02020603050405020304" pitchFamily="18" charset="0"/>
                <a:cs typeface="Times New Roman" panose="02020603050405020304" pitchFamily="18" charset="0"/>
              </a:rPr>
              <a:t>deposits.</a:t>
            </a:r>
            <a:endParaRPr lang="en-US" sz="2800" dirty="0">
              <a:latin typeface="Times New Roman" panose="02020603050405020304" pitchFamily="18" charset="0"/>
              <a:cs typeface="Times New Roman" panose="02020603050405020304" pitchFamily="18" charset="0"/>
            </a:endParaRPr>
          </a:p>
          <a:p>
            <a:pPr lvl="0" algn="just"/>
            <a:r>
              <a:rPr lang="en-US" sz="2800" dirty="0">
                <a:latin typeface="Times New Roman" panose="02020603050405020304" pitchFamily="18" charset="0"/>
                <a:cs typeface="Times New Roman" panose="02020603050405020304" pitchFamily="18" charset="0"/>
              </a:rPr>
              <a:t>Regulatory reforms and mergers have strengthened capital, governance, and risk </a:t>
            </a:r>
            <a:r>
              <a:rPr lang="en-US" sz="2800" dirty="0" smtClean="0">
                <a:latin typeface="Times New Roman" panose="02020603050405020304" pitchFamily="18" charset="0"/>
                <a:cs typeface="Times New Roman" panose="02020603050405020304" pitchFamily="18" charset="0"/>
              </a:rPr>
              <a:t>frameworks.</a:t>
            </a:r>
            <a:endParaRPr lang="en-US" sz="2800" dirty="0">
              <a:latin typeface="Times New Roman" panose="02020603050405020304" pitchFamily="18" charset="0"/>
              <a:cs typeface="Times New Roman" panose="02020603050405020304" pitchFamily="18" charset="0"/>
            </a:endParaRPr>
          </a:p>
          <a:p>
            <a:pPr lvl="0" algn="just"/>
            <a:r>
              <a:rPr lang="en-US" sz="2800" dirty="0">
                <a:latin typeface="Times New Roman" panose="02020603050405020304" pitchFamily="18" charset="0"/>
                <a:cs typeface="Times New Roman" panose="02020603050405020304" pitchFamily="18" charset="0"/>
              </a:rPr>
              <a:t>NRB </a:t>
            </a:r>
            <a:r>
              <a:rPr lang="en-US" sz="2800" dirty="0" smtClean="0">
                <a:latin typeface="Times New Roman" panose="02020603050405020304" pitchFamily="18" charset="0"/>
                <a:cs typeface="Times New Roman" panose="02020603050405020304" pitchFamily="18" charset="0"/>
              </a:rPr>
              <a:t>has </a:t>
            </a:r>
            <a:r>
              <a:rPr lang="en-US" sz="2800" dirty="0">
                <a:latin typeface="Times New Roman" panose="02020603050405020304" pitchFamily="18" charset="0"/>
                <a:cs typeface="Times New Roman" panose="02020603050405020304" pitchFamily="18" charset="0"/>
              </a:rPr>
              <a:t>promoted </a:t>
            </a:r>
            <a:r>
              <a:rPr lang="en-US" sz="2800" dirty="0" smtClean="0">
                <a:latin typeface="Times New Roman" panose="02020603050405020304" pitchFamily="18" charset="0"/>
                <a:cs typeface="Times New Roman" panose="02020603050405020304" pitchFamily="18" charset="0"/>
              </a:rPr>
              <a:t>digitalization </a:t>
            </a:r>
            <a:r>
              <a:rPr lang="en-US" sz="2800" dirty="0">
                <a:latin typeface="Times New Roman" panose="02020603050405020304" pitchFamily="18" charset="0"/>
                <a:cs typeface="Times New Roman" panose="02020603050405020304" pitchFamily="18" charset="0"/>
              </a:rPr>
              <a:t>with </a:t>
            </a:r>
            <a:r>
              <a:rPr lang="en-US" sz="2800" dirty="0" err="1">
                <a:latin typeface="Times New Roman" panose="02020603050405020304" pitchFamily="18" charset="0"/>
                <a:cs typeface="Times New Roman" panose="02020603050405020304" pitchFamily="18" charset="0"/>
              </a:rPr>
              <a:t>connectIPS</a:t>
            </a:r>
            <a:r>
              <a:rPr lang="en-US" sz="2800" dirty="0">
                <a:latin typeface="Times New Roman" panose="02020603050405020304" pitchFamily="18" charset="0"/>
                <a:cs typeface="Times New Roman" panose="02020603050405020304" pitchFamily="18" charset="0"/>
              </a:rPr>
              <a:t>, QR interoperability, and the National Payment </a:t>
            </a:r>
            <a:r>
              <a:rPr lang="en-US" sz="2800" dirty="0" smtClean="0">
                <a:latin typeface="Times New Roman" panose="02020603050405020304" pitchFamily="18" charset="0"/>
                <a:cs typeface="Times New Roman" panose="02020603050405020304" pitchFamily="18" charset="0"/>
              </a:rPr>
              <a:t>Switch.</a:t>
            </a:r>
            <a:endParaRPr lang="en-US" sz="2800" dirty="0">
              <a:latin typeface="Times New Roman" panose="02020603050405020304" pitchFamily="18" charset="0"/>
              <a:cs typeface="Times New Roman" panose="02020603050405020304" pitchFamily="18" charset="0"/>
            </a:endParaRPr>
          </a:p>
          <a:p>
            <a:pPr lvl="0" algn="just"/>
            <a:r>
              <a:rPr lang="en-US" sz="2800" dirty="0">
                <a:latin typeface="Times New Roman" panose="02020603050405020304" pitchFamily="18" charset="0"/>
                <a:cs typeface="Times New Roman" panose="02020603050405020304" pitchFamily="18" charset="0"/>
              </a:rPr>
              <a:t>Digital transactions have grown rapidly, especially mobile and QR </a:t>
            </a:r>
            <a:r>
              <a:rPr lang="en-US" sz="2800" dirty="0" smtClean="0">
                <a:latin typeface="Times New Roman" panose="02020603050405020304" pitchFamily="18" charset="0"/>
                <a:cs typeface="Times New Roman" panose="02020603050405020304" pitchFamily="18" charset="0"/>
              </a:rPr>
              <a:t>payments.</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56306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Times New Roman" panose="02020603050405020304" pitchFamily="18" charset="0"/>
                <a:cs typeface="Times New Roman" panose="02020603050405020304" pitchFamily="18" charset="0"/>
              </a:rPr>
              <a:t>Digitalization </a:t>
            </a:r>
            <a:r>
              <a:rPr lang="en-US" b="1" dirty="0">
                <a:latin typeface="Times New Roman" panose="02020603050405020304" pitchFamily="18" charset="0"/>
                <a:cs typeface="Times New Roman" panose="02020603050405020304" pitchFamily="18" charset="0"/>
              </a:rPr>
              <a:t>Challenges in Nepal</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gn="just"/>
            <a:r>
              <a:rPr lang="en-US" sz="2400" dirty="0">
                <a:latin typeface="Times New Roman" panose="02020603050405020304" pitchFamily="18" charset="0"/>
                <a:cs typeface="Times New Roman" panose="02020603050405020304" pitchFamily="18" charset="0"/>
              </a:rPr>
              <a:t>Banks still operate legacy core systems alongside modern platforms, causing integration </a:t>
            </a:r>
            <a:r>
              <a:rPr lang="en-US" sz="2400" dirty="0" smtClean="0">
                <a:latin typeface="Times New Roman" panose="02020603050405020304" pitchFamily="18" charset="0"/>
                <a:cs typeface="Times New Roman" panose="02020603050405020304" pitchFamily="18" charset="0"/>
              </a:rPr>
              <a:t>challenges.</a:t>
            </a:r>
            <a:endParaRPr lang="en-US" sz="2400" dirty="0">
              <a:latin typeface="Times New Roman" panose="02020603050405020304" pitchFamily="18" charset="0"/>
              <a:cs typeface="Times New Roman" panose="02020603050405020304" pitchFamily="18" charset="0"/>
            </a:endParaRPr>
          </a:p>
          <a:p>
            <a:pPr lvl="0" algn="just"/>
            <a:r>
              <a:rPr lang="en-US" sz="2400" dirty="0" err="1">
                <a:latin typeface="Times New Roman" panose="02020603050405020304" pitchFamily="18" charset="0"/>
                <a:cs typeface="Times New Roman" panose="02020603050405020304" pitchFamily="18" charset="0"/>
              </a:rPr>
              <a:t>Cybersecurity</a:t>
            </a:r>
            <a:r>
              <a:rPr lang="en-US" sz="2400" dirty="0">
                <a:latin typeface="Times New Roman" panose="02020603050405020304" pitchFamily="18" charset="0"/>
                <a:cs typeface="Times New Roman" panose="02020603050405020304" pitchFamily="18" charset="0"/>
              </a:rPr>
              <a:t> and data protection risks are increasing (He et al., 2021).</a:t>
            </a:r>
          </a:p>
          <a:p>
            <a:pPr lvl="0" algn="just"/>
            <a:r>
              <a:rPr lang="en-US" sz="2400" dirty="0">
                <a:latin typeface="Times New Roman" panose="02020603050405020304" pitchFamily="18" charset="0"/>
                <a:cs typeface="Times New Roman" panose="02020603050405020304" pitchFamily="18" charset="0"/>
              </a:rPr>
              <a:t>Uneven digital adoption across rural vs. urban areas limits inclusive </a:t>
            </a:r>
            <a:r>
              <a:rPr lang="en-US" sz="2400" dirty="0" smtClean="0">
                <a:latin typeface="Times New Roman" panose="02020603050405020304" pitchFamily="18" charset="0"/>
                <a:cs typeface="Times New Roman" panose="02020603050405020304" pitchFamily="18" charset="0"/>
              </a:rPr>
              <a:t>progress.</a:t>
            </a:r>
            <a:endParaRPr lang="en-US" sz="2400" dirty="0">
              <a:latin typeface="Times New Roman" panose="02020603050405020304" pitchFamily="18" charset="0"/>
              <a:cs typeface="Times New Roman" panose="02020603050405020304" pitchFamily="18" charset="0"/>
            </a:endParaRPr>
          </a:p>
          <a:p>
            <a:pPr lvl="0" algn="just"/>
            <a:r>
              <a:rPr lang="en-US" sz="2400" dirty="0">
                <a:latin typeface="Times New Roman" panose="02020603050405020304" pitchFamily="18" charset="0"/>
                <a:cs typeface="Times New Roman" panose="02020603050405020304" pitchFamily="18" charset="0"/>
              </a:rPr>
              <a:t>These challenges make Nepal an ideal context to study the impact of digital transformation on efficiency.</a:t>
            </a:r>
          </a:p>
        </p:txBody>
      </p:sp>
    </p:spTree>
    <p:extLst>
      <p:ext uri="{BB962C8B-B14F-4D97-AF65-F5344CB8AC3E}">
        <p14:creationId xmlns:p14="http://schemas.microsoft.com/office/powerpoint/2010/main" val="36800392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4492" y="286604"/>
            <a:ext cx="5915025" cy="1201002"/>
          </a:xfrm>
        </p:spPr>
        <p:txBody>
          <a:bodyPr>
            <a:normAutofit/>
          </a:bodyPr>
          <a:lstStyle/>
          <a:p>
            <a:r>
              <a:rPr lang="en-US" sz="3200" b="1" dirty="0" smtClean="0">
                <a:latin typeface="Times New Roman" panose="02020603050405020304" pitchFamily="18" charset="0"/>
                <a:cs typeface="Times New Roman" panose="02020603050405020304" pitchFamily="18" charset="0"/>
              </a:rPr>
              <a:t>Objectives </a:t>
            </a:r>
            <a:r>
              <a:rPr lang="en-US" sz="3200" b="1" dirty="0">
                <a:latin typeface="Times New Roman" panose="02020603050405020304" pitchFamily="18" charset="0"/>
                <a:cs typeface="Times New Roman" panose="02020603050405020304" pitchFamily="18" charset="0"/>
              </a:rPr>
              <a:t>of the Study</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6728" y="1310185"/>
            <a:ext cx="8229600" cy="5036023"/>
          </a:xfrm>
        </p:spPr>
        <p:txBody>
          <a:bodyPr>
            <a:normAutofit/>
          </a:bodyPr>
          <a:lstStyle/>
          <a:p>
            <a:pPr lvl="0"/>
            <a:endParaRPr lang="en-US" dirty="0" smtClean="0"/>
          </a:p>
          <a:p>
            <a:pPr lvl="0"/>
            <a:r>
              <a:rPr lang="en-GB" dirty="0">
                <a:latin typeface="Times New Roman" panose="02020603050405020304" pitchFamily="18" charset="0"/>
                <a:cs typeface="Times New Roman" panose="02020603050405020304" pitchFamily="18" charset="0"/>
              </a:rPr>
              <a:t>Evaluate the extent of digital transformation implemented across Nepalese commercial banks.</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Assess the relationship between digital transformation and operational efficiency.</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Analyse the impact of digital transformation on employee productivity.</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Identify organisational, technological, and regulatory barriers constraining successful digital adoption.</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2942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Research Questions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r>
              <a:rPr lang="en-GB" sz="2400" dirty="0">
                <a:latin typeface="Times New Roman" panose="02020603050405020304" pitchFamily="18" charset="0"/>
                <a:cs typeface="Times New Roman" panose="02020603050405020304" pitchFamily="18" charset="0"/>
              </a:rPr>
              <a:t>To what degree have Nepalese commercial banks adopted digital transformation initiatives?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How does digital transformation influence operational efficiency within commercial banks?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In what ways does digital transformation affect employee productivity?</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What key challenges inhibit the effective implementation of digital transformation?</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26547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Significance of the Study</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gn="just"/>
            <a:r>
              <a:rPr lang="en-GB" sz="2800" dirty="0">
                <a:latin typeface="Times New Roman" panose="02020603050405020304" pitchFamily="18" charset="0"/>
                <a:cs typeface="Times New Roman" panose="02020603050405020304" pitchFamily="18" charset="0"/>
              </a:rPr>
              <a:t>This paper will combine theory of digital transformation and the Paradigm shift Theory of Thomas Kuhn to conceptualise the evolution of the banking system in the setting of emerging economies </a:t>
            </a:r>
            <a:endParaRPr lang="en-GB" sz="2800" dirty="0" smtClean="0">
              <a:latin typeface="Times New Roman" panose="02020603050405020304" pitchFamily="18" charset="0"/>
              <a:cs typeface="Times New Roman" panose="02020603050405020304" pitchFamily="18" charset="0"/>
            </a:endParaRPr>
          </a:p>
          <a:p>
            <a:pPr lvl="0"/>
            <a:r>
              <a:rPr lang="en-US" sz="2800" dirty="0" smtClean="0">
                <a:latin typeface="Times New Roman" panose="02020603050405020304" pitchFamily="18" charset="0"/>
                <a:cs typeface="Times New Roman" panose="02020603050405020304" pitchFamily="18" charset="0"/>
              </a:rPr>
              <a:t>Helps banks understand whether digital investments yield measurable performance benefits.</a:t>
            </a:r>
          </a:p>
          <a:p>
            <a:pPr lvl="0"/>
            <a:r>
              <a:rPr lang="en-US" sz="2800" dirty="0" smtClean="0">
                <a:latin typeface="Times New Roman" panose="02020603050405020304" pitchFamily="18" charset="0"/>
                <a:cs typeface="Times New Roman" panose="02020603050405020304" pitchFamily="18" charset="0"/>
              </a:rPr>
              <a:t>Supports NRB’s policymaking in modern payment systems, digital finance, and cyber security.</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80235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9"/>
            <a:ext cx="7886700" cy="665175"/>
          </a:xfrm>
        </p:spPr>
        <p:txBody>
          <a:bodyPr>
            <a:normAutofit fontScale="90000"/>
          </a:bodyPr>
          <a:lstStyle/>
          <a:p>
            <a:r>
              <a:rPr lang="en-US" b="1" dirty="0" smtClean="0">
                <a:latin typeface="Times New Roman" panose="02020603050405020304" pitchFamily="18" charset="0"/>
                <a:cs typeface="Times New Roman" panose="02020603050405020304" pitchFamily="18" charset="0"/>
              </a:rPr>
              <a:t>Literature 	Review &amp; Theoretical Foundation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628650" y="1852921"/>
            <a:ext cx="3886200" cy="4351338"/>
          </a:xfrm>
        </p:spPr>
        <p:txBody>
          <a:bodyPr>
            <a:normAutofit/>
          </a:bodyPr>
          <a:lstStyle/>
          <a:p>
            <a:pPr marL="0" indent="0" algn="just">
              <a:buNone/>
            </a:pPr>
            <a:r>
              <a:rPr lang="en-US" b="1" dirty="0" smtClean="0">
                <a:latin typeface="Times New Roman" panose="02020603050405020304" pitchFamily="18" charset="0"/>
                <a:cs typeface="Times New Roman" panose="02020603050405020304" pitchFamily="18" charset="0"/>
              </a:rPr>
              <a:t>Evolution of Nepalese Banking</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Nepal’s banking sector expanded through reforms, consolidation and technology-driven service diversification (NRB, 2024</a:t>
            </a:r>
            <a:r>
              <a:rPr lang="en-US" dirty="0" smtClean="0">
                <a:latin typeface="Times New Roman" panose="02020603050405020304" pitchFamily="18" charset="0"/>
                <a:cs typeface="Times New Roman" panose="02020603050405020304" pitchFamily="18" charset="0"/>
              </a:rPr>
              <a:t>).</a:t>
            </a:r>
          </a:p>
          <a:p>
            <a:pPr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p:txBody>
          <a:bodyPr>
            <a:normAutofit/>
          </a:bodyPr>
          <a:lstStyle/>
          <a:p>
            <a:pPr marL="0" indent="0" algn="just">
              <a:buNone/>
            </a:pPr>
            <a:r>
              <a:rPr lang="en-US" b="1" dirty="0" smtClean="0">
                <a:latin typeface="Times New Roman" panose="02020603050405020304" pitchFamily="18" charset="0"/>
                <a:cs typeface="Times New Roman" panose="02020603050405020304" pitchFamily="18" charset="0"/>
              </a:rPr>
              <a:t>Historical Reforms and Mergers</a:t>
            </a:r>
            <a:endParaRPr lang="en-US" dirty="0" smtClean="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NRB’s consolidation policies created larger banks with greater capacity for digital investment </a:t>
            </a:r>
            <a:r>
              <a:rPr lang="en-US" b="1" dirty="0">
                <a:latin typeface="Times New Roman" panose="02020603050405020304" pitchFamily="18" charset="0"/>
                <a:cs typeface="Times New Roman" panose="02020603050405020304" pitchFamily="18" charset="0"/>
              </a:rPr>
              <a:t>(NRB, 2024</a:t>
            </a:r>
            <a:r>
              <a:rPr lang="en-US" b="1" dirty="0" smtClean="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8339568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5" y="1314454"/>
            <a:ext cx="6447501" cy="207499"/>
          </a:xfrm>
        </p:spPr>
        <p:txBody>
          <a:bodyPr>
            <a:normAutofit fontScale="90000"/>
          </a:bodyPr>
          <a:lstStyle/>
          <a:p>
            <a:endParaRPr lang="en-US" dirty="0"/>
          </a:p>
        </p:txBody>
      </p:sp>
      <p:sp>
        <p:nvSpPr>
          <p:cNvPr id="3" name="Content Placeholder 2"/>
          <p:cNvSpPr>
            <a:spLocks noGrp="1"/>
          </p:cNvSpPr>
          <p:nvPr>
            <p:ph sz="half" idx="1"/>
          </p:nvPr>
        </p:nvSpPr>
        <p:spPr/>
        <p:txBody>
          <a:bodyPr>
            <a:normAutofit fontScale="92500" lnSpcReduction="20000"/>
          </a:bodyPr>
          <a:lstStyle/>
          <a:p>
            <a:pPr marL="0" indent="0" algn="just">
              <a:buNone/>
            </a:pPr>
            <a:r>
              <a:rPr lang="en-US" sz="2400" b="1" dirty="0">
                <a:latin typeface="Times New Roman" panose="02020603050405020304" pitchFamily="18" charset="0"/>
                <a:cs typeface="Times New Roman" panose="02020603050405020304" pitchFamily="18" charset="0"/>
              </a:rPr>
              <a:t>Digital Transformation in </a:t>
            </a:r>
            <a:r>
              <a:rPr lang="en-US" sz="2400" b="1" dirty="0" smtClean="0">
                <a:latin typeface="Times New Roman" panose="02020603050405020304" pitchFamily="18" charset="0"/>
                <a:cs typeface="Times New Roman" panose="02020603050405020304" pitchFamily="18" charset="0"/>
              </a:rPr>
              <a:t>Nepal</a:t>
            </a:r>
          </a:p>
          <a:p>
            <a:pPr marL="0" indent="0" algn="just">
              <a:buNone/>
            </a:pPr>
            <a:r>
              <a:rPr lang="en-GB" sz="2400" dirty="0">
                <a:latin typeface="Times New Roman" panose="02020603050405020304" pitchFamily="18" charset="0"/>
                <a:cs typeface="Times New Roman" panose="02020603050405020304" pitchFamily="18" charset="0"/>
              </a:rPr>
              <a:t>Digital transformation has thus not been an exercise of the strategy of operational optimization only but an existential agenda of banks in Nepal. Potential improvement in performance rate can be achieved by modernising banking operations, either by automating the system of loan issuance, by digital verification of policy documents, or through online service provision, or even by using AI to establish contact with clients (</a:t>
            </a:r>
            <a:r>
              <a:rPr lang="en-GB" sz="2400" dirty="0" err="1">
                <a:latin typeface="Times New Roman" panose="02020603050405020304" pitchFamily="18" charset="0"/>
                <a:cs typeface="Times New Roman" panose="02020603050405020304" pitchFamily="18" charset="0"/>
              </a:rPr>
              <a:t>Ashurov</a:t>
            </a:r>
            <a:r>
              <a:rPr lang="en-GB" sz="2400" dirty="0">
                <a:latin typeface="Times New Roman" panose="02020603050405020304" pitchFamily="18" charset="0"/>
                <a:cs typeface="Times New Roman" panose="02020603050405020304" pitchFamily="18" charset="0"/>
              </a:rPr>
              <a:t>, 2025)</a:t>
            </a:r>
            <a:endParaRPr lang="en-US" sz="2400" b="1"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p:txBody>
          <a:bodyPr>
            <a:normAutofit fontScale="92500" lnSpcReduction="20000"/>
          </a:bodyPr>
          <a:lstStyle/>
          <a:p>
            <a:pPr marL="0" indent="0" algn="just">
              <a:buNone/>
            </a:pPr>
            <a:r>
              <a:rPr lang="en-US" sz="2400" b="1" dirty="0" smtClean="0">
                <a:latin typeface="Times New Roman" panose="02020603050405020304" pitchFamily="18" charset="0"/>
                <a:cs typeface="Times New Roman" panose="02020603050405020304" pitchFamily="18" charset="0"/>
              </a:rPr>
              <a:t>Digitalization </a:t>
            </a:r>
            <a:r>
              <a:rPr lang="en-US" sz="2400" b="1" dirty="0">
                <a:latin typeface="Times New Roman" panose="02020603050405020304" pitchFamily="18" charset="0"/>
                <a:cs typeface="Times New Roman" panose="02020603050405020304" pitchFamily="18" charset="0"/>
              </a:rPr>
              <a:t>Challenges in </a:t>
            </a:r>
            <a:r>
              <a:rPr lang="en-US" sz="2400" b="1" dirty="0" smtClean="0">
                <a:latin typeface="Times New Roman" panose="02020603050405020304" pitchFamily="18" charset="0"/>
                <a:cs typeface="Times New Roman" panose="02020603050405020304" pitchFamily="18" charset="0"/>
              </a:rPr>
              <a:t>Nepal</a:t>
            </a:r>
            <a:endParaRPr lang="en-US" sz="2400" b="1" dirty="0">
              <a:latin typeface="Times New Roman" panose="02020603050405020304" pitchFamily="18" charset="0"/>
              <a:cs typeface="Times New Roman" panose="02020603050405020304" pitchFamily="18" charset="0"/>
            </a:endParaRPr>
          </a:p>
          <a:p>
            <a:pPr algn="just"/>
            <a:r>
              <a:rPr lang="en-US" sz="2400" dirty="0" smtClean="0">
                <a:latin typeface="Times New Roman" panose="02020603050405020304" pitchFamily="18" charset="0"/>
                <a:cs typeface="Times New Roman" panose="02020603050405020304" pitchFamily="18" charset="0"/>
              </a:rPr>
              <a:t>Cyber security </a:t>
            </a:r>
            <a:r>
              <a:rPr lang="en-US" sz="2400" dirty="0">
                <a:latin typeface="Times New Roman" panose="02020603050405020304" pitchFamily="18" charset="0"/>
                <a:cs typeface="Times New Roman" panose="02020603050405020304" pitchFamily="18" charset="0"/>
              </a:rPr>
              <a:t>and privacy concerns have significantly affected customers’ willingness to use e-banking in Nepal </a:t>
            </a:r>
            <a:r>
              <a:rPr lang="en-US" sz="2400" b="1" dirty="0">
                <a:latin typeface="Times New Roman" panose="02020603050405020304" pitchFamily="18" charset="0"/>
                <a:cs typeface="Times New Roman" panose="02020603050405020304" pitchFamily="18" charset="0"/>
              </a:rPr>
              <a:t>(Joshi, 2025</a:t>
            </a:r>
            <a:r>
              <a:rPr lang="en-US" sz="2400" b="1"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33885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5" y="1314454"/>
            <a:ext cx="6447501" cy="429065"/>
          </a:xfrm>
        </p:spPr>
        <p:txBody>
          <a:bodyPr>
            <a:normAutofit fontScale="90000"/>
          </a:bodyPr>
          <a:lstStyle/>
          <a:p>
            <a:endParaRPr lang="en-US" dirty="0"/>
          </a:p>
        </p:txBody>
      </p:sp>
      <p:sp>
        <p:nvSpPr>
          <p:cNvPr id="3" name="Content Placeholder 2"/>
          <p:cNvSpPr>
            <a:spLocks noGrp="1"/>
          </p:cNvSpPr>
          <p:nvPr>
            <p:ph sz="half"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Global Digital Transformation </a:t>
            </a:r>
            <a:r>
              <a:rPr lang="en-US" b="1" dirty="0" smtClean="0">
                <a:latin typeface="Times New Roman" panose="02020603050405020304" pitchFamily="18" charset="0"/>
                <a:cs typeface="Times New Roman" panose="02020603050405020304" pitchFamily="18" charset="0"/>
              </a:rPr>
              <a:t>Evidence</a:t>
            </a:r>
          </a:p>
          <a:p>
            <a:pPr algn="just"/>
            <a:r>
              <a:rPr lang="en-US" dirty="0">
                <a:latin typeface="Times New Roman" panose="02020603050405020304" pitchFamily="18" charset="0"/>
                <a:cs typeface="Times New Roman" panose="02020603050405020304" pitchFamily="18" charset="0"/>
              </a:rPr>
              <a:t>Global studies report that </a:t>
            </a:r>
            <a:r>
              <a:rPr lang="en-US" dirty="0" err="1">
                <a:latin typeface="Times New Roman" panose="02020603050405020304" pitchFamily="18" charset="0"/>
                <a:cs typeface="Times New Roman" panose="02020603050405020304" pitchFamily="18" charset="0"/>
              </a:rPr>
              <a:t>digitalisation</a:t>
            </a:r>
            <a:r>
              <a:rPr lang="en-US" dirty="0">
                <a:latin typeface="Times New Roman" panose="02020603050405020304" pitchFamily="18" charset="0"/>
                <a:cs typeface="Times New Roman" panose="02020603050405020304" pitchFamily="18" charset="0"/>
              </a:rPr>
              <a:t> improves bank productivity and cost efficiency after initial investment stages (</a:t>
            </a:r>
            <a:r>
              <a:rPr lang="en-US" dirty="0" err="1">
                <a:latin typeface="Times New Roman" panose="02020603050405020304" pitchFamily="18" charset="0"/>
                <a:cs typeface="Times New Roman" panose="02020603050405020304" pitchFamily="18" charset="0"/>
              </a:rPr>
              <a:t>Ayadi</a:t>
            </a:r>
            <a:r>
              <a:rPr lang="en-US" dirty="0">
                <a:latin typeface="Times New Roman" panose="02020603050405020304" pitchFamily="18" charset="0"/>
                <a:cs typeface="Times New Roman" panose="02020603050405020304" pitchFamily="18" charset="0"/>
              </a:rPr>
              <a:t> et al., 2025</a:t>
            </a:r>
            <a:r>
              <a:rPr lang="en-US" dirty="0" smtClean="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Efficiency gains vary by bank size, technology readiness and digital maturity (</a:t>
            </a:r>
            <a:r>
              <a:rPr lang="en-US" dirty="0" err="1">
                <a:latin typeface="Times New Roman" panose="02020603050405020304" pitchFamily="18" charset="0"/>
                <a:cs typeface="Times New Roman" panose="02020603050405020304" pitchFamily="18" charset="0"/>
              </a:rPr>
              <a:t>Gherțescu</a:t>
            </a:r>
            <a:r>
              <a:rPr lang="en-US" dirty="0">
                <a:latin typeface="Times New Roman" panose="02020603050405020304" pitchFamily="18" charset="0"/>
                <a:cs typeface="Times New Roman" panose="02020603050405020304" pitchFamily="18" charset="0"/>
              </a:rPr>
              <a:t> et al., 2024).</a:t>
            </a:r>
          </a:p>
        </p:txBody>
      </p:sp>
      <p:sp>
        <p:nvSpPr>
          <p:cNvPr id="4" name="Content Placeholder 3"/>
          <p:cNvSpPr>
            <a:spLocks noGrp="1"/>
          </p:cNvSpPr>
          <p:nvPr>
            <p:ph sz="half" idx="2"/>
          </p:nvPr>
        </p:nvSpPr>
        <p:spPr/>
        <p:txBody>
          <a:bodyPr>
            <a:normAutofit/>
          </a:bodyPr>
          <a:lstStyle/>
          <a:p>
            <a:pPr marL="0" indent="0">
              <a:buNone/>
            </a:pPr>
            <a:endParaRPr lang="en-US" dirty="0"/>
          </a:p>
        </p:txBody>
      </p:sp>
    </p:spTree>
    <p:extLst>
      <p:ext uri="{BB962C8B-B14F-4D97-AF65-F5344CB8AC3E}">
        <p14:creationId xmlns:p14="http://schemas.microsoft.com/office/powerpoint/2010/main" val="1590380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0974" y="1323834"/>
            <a:ext cx="3115435" cy="3930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600" b="1" dirty="0" smtClean="0">
                <a:latin typeface="Times New Roman" panose="02020603050405020304" pitchFamily="18" charset="0"/>
                <a:cs typeface="Times New Roman" panose="02020603050405020304" pitchFamily="18" charset="0"/>
              </a:rPr>
              <a:t>Digital transformation theory</a:t>
            </a:r>
          </a:p>
          <a:p>
            <a:pPr marL="285750" indent="-285750" algn="just">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Technology Adoption</a:t>
            </a:r>
          </a:p>
          <a:p>
            <a:pPr marL="285750" indent="-285750" algn="just">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Process transformation</a:t>
            </a:r>
          </a:p>
          <a:p>
            <a:pPr marL="285750" indent="-285750" algn="just">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Customer Centric Approach</a:t>
            </a:r>
          </a:p>
          <a:p>
            <a:pPr marL="285750" indent="-285750" algn="just">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Business innovation center</a:t>
            </a:r>
          </a:p>
          <a:p>
            <a:pPr marL="285750" indent="-285750" algn="just">
              <a:buFont typeface="Arial" panose="020B0604020202020204" pitchFamily="34" charset="0"/>
              <a:buChar char="•"/>
            </a:pPr>
            <a:endParaRPr lang="en-US" sz="1600" dirty="0" smtClean="0">
              <a:latin typeface="Times New Roman" panose="02020603050405020304" pitchFamily="18" charset="0"/>
              <a:cs typeface="Times New Roman" panose="02020603050405020304" pitchFamily="18" charset="0"/>
            </a:endParaRPr>
          </a:p>
        </p:txBody>
      </p:sp>
      <p:sp>
        <p:nvSpPr>
          <p:cNvPr id="5" name="Rectangle 4"/>
          <p:cNvSpPr/>
          <p:nvPr/>
        </p:nvSpPr>
        <p:spPr>
          <a:xfrm>
            <a:off x="5568287" y="1323834"/>
            <a:ext cx="3275460" cy="3930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600" b="1" dirty="0">
                <a:latin typeface="Times New Roman" panose="02020603050405020304" pitchFamily="18" charset="0"/>
                <a:cs typeface="Times New Roman" panose="02020603050405020304" pitchFamily="18" charset="0"/>
              </a:rPr>
              <a:t>Kuhn’s Paradigm Shift Theory</a:t>
            </a:r>
            <a:endParaRPr lang="en-US"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Kuhn argues that paradigms shift when existing systems can no longer solve emerging problems (Kuhn, 1996</a:t>
            </a:r>
            <a:r>
              <a:rPr lang="en-US" sz="1600" dirty="0" smtClean="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COVID-19 </a:t>
            </a:r>
            <a:r>
              <a:rPr lang="en-US" sz="1600" dirty="0">
                <a:latin typeface="Times New Roman" panose="02020603050405020304" pitchFamily="18" charset="0"/>
                <a:cs typeface="Times New Roman" panose="02020603050405020304" pitchFamily="18" charset="0"/>
              </a:rPr>
              <a:t>accelerated this shift toward a digital-first operational paradigm (He et al., 2021).</a:t>
            </a:r>
          </a:p>
        </p:txBody>
      </p:sp>
      <p:sp>
        <p:nvSpPr>
          <p:cNvPr id="6" name="Oval 5"/>
          <p:cNvSpPr/>
          <p:nvPr/>
        </p:nvSpPr>
        <p:spPr>
          <a:xfrm>
            <a:off x="3316409" y="2347415"/>
            <a:ext cx="2251878" cy="18833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600" b="1" dirty="0"/>
              <a:t>Theoretical Frameworks (Overview)</a:t>
            </a:r>
            <a:endParaRPr lang="en-US" sz="1600" dirty="0"/>
          </a:p>
        </p:txBody>
      </p:sp>
    </p:spTree>
    <p:extLst>
      <p:ext uri="{BB962C8B-B14F-4D97-AF65-F5344CB8AC3E}">
        <p14:creationId xmlns:p14="http://schemas.microsoft.com/office/powerpoint/2010/main" val="40817009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149775"/>
          </a:xfrm>
        </p:spPr>
        <p:txBody>
          <a:bodyPr/>
          <a:lstStyle/>
          <a:p>
            <a:pPr algn="ctr"/>
            <a:r>
              <a:rPr lang="en-US" b="1" dirty="0">
                <a:latin typeface="Times New Roman" panose="02020603050405020304" pitchFamily="18" charset="0"/>
                <a:cs typeface="Times New Roman" panose="02020603050405020304" pitchFamily="18" charset="0"/>
              </a:rPr>
              <a:t>Kuhn’s paradigm shift in banking</a:t>
            </a:r>
          </a:p>
        </p:txBody>
      </p:sp>
      <p:sp>
        <p:nvSpPr>
          <p:cNvPr id="3" name="Content Placeholder 2"/>
          <p:cNvSpPr>
            <a:spLocks noGrp="1"/>
          </p:cNvSpPr>
          <p:nvPr>
            <p:ph idx="1"/>
          </p:nvPr>
        </p:nvSpPr>
        <p:spPr>
          <a:xfrm>
            <a:off x="628650" y="1337481"/>
            <a:ext cx="7886700" cy="4839482"/>
          </a:xfrm>
        </p:spPr>
        <p:txBody>
          <a:bodyPr/>
          <a:lstStyle/>
          <a:p>
            <a:pPr marL="0" indent="0" algn="ctr">
              <a:buNone/>
            </a:pPr>
            <a:r>
              <a:rPr lang="en-US" b="1" dirty="0">
                <a:latin typeface="Times New Roman" panose="02020603050405020304" pitchFamily="18" charset="0"/>
                <a:cs typeface="Times New Roman" panose="02020603050405020304" pitchFamily="18" charset="0"/>
              </a:rPr>
              <a:t>Traditional “Branch-Centric” </a:t>
            </a:r>
            <a:r>
              <a:rPr lang="en-US" b="1" dirty="0" smtClean="0">
                <a:latin typeface="Times New Roman" panose="02020603050405020304" pitchFamily="18" charset="0"/>
                <a:cs typeface="Times New Roman" panose="02020603050405020304" pitchFamily="18" charset="0"/>
              </a:rPr>
              <a:t>Paradigm:</a:t>
            </a:r>
          </a:p>
          <a:p>
            <a:r>
              <a:rPr lang="en-US" dirty="0" smtClean="0">
                <a:latin typeface="Times New Roman" panose="02020603050405020304" pitchFamily="18" charset="0"/>
                <a:cs typeface="Times New Roman" panose="02020603050405020304" pitchFamily="18" charset="0"/>
              </a:rPr>
              <a:t>Banking </a:t>
            </a:r>
            <a:r>
              <a:rPr lang="en-US" dirty="0">
                <a:latin typeface="Times New Roman" panose="02020603050405020304" pitchFamily="18" charset="0"/>
                <a:cs typeface="Times New Roman" panose="02020603050405020304" pitchFamily="18" charset="0"/>
              </a:rPr>
              <a:t>historically operated through physical branches, paper processes, and face-to-face </a:t>
            </a:r>
            <a:r>
              <a:rPr lang="en-US" dirty="0" smtClean="0">
                <a:latin typeface="Times New Roman" panose="02020603050405020304" pitchFamily="18" charset="0"/>
                <a:cs typeface="Times New Roman" panose="02020603050405020304" pitchFamily="18" charset="0"/>
              </a:rPr>
              <a:t>services</a:t>
            </a:r>
          </a:p>
          <a:p>
            <a:r>
              <a:rPr lang="en-US" dirty="0">
                <a:latin typeface="Times New Roman" panose="02020603050405020304" pitchFamily="18" charset="0"/>
                <a:cs typeface="Times New Roman" panose="02020603050405020304" pitchFamily="18" charset="0"/>
              </a:rPr>
              <a:t>Improvements were incremental (extra counters, minor process tweaks). </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Performance </a:t>
            </a:r>
            <a:r>
              <a:rPr lang="en-US" dirty="0">
                <a:latin typeface="Times New Roman" panose="02020603050405020304" pitchFamily="18" charset="0"/>
                <a:cs typeface="Times New Roman" panose="02020603050405020304" pitchFamily="18" charset="0"/>
              </a:rPr>
              <a:t>assessed using branch numbers, staff ratios, and basic financial metrics</a:t>
            </a:r>
            <a:r>
              <a:rPr lang="en-US" dirty="0" smtClean="0">
                <a:latin typeface="Times New Roman" panose="02020603050405020304" pitchFamily="18" charset="0"/>
                <a:cs typeface="Times New Roman" panose="02020603050405020304" pitchFamily="18" charset="0"/>
              </a:rPr>
              <a:t>.</a:t>
            </a:r>
          </a:p>
          <a:p>
            <a:pPr marL="0" indent="0" algn="ctr">
              <a:buNone/>
            </a:pPr>
            <a:r>
              <a:rPr lang="en-US" b="1" dirty="0">
                <a:latin typeface="Times New Roman" panose="02020603050405020304" pitchFamily="18" charset="0"/>
                <a:cs typeface="Times New Roman" panose="02020603050405020304" pitchFamily="18" charset="0"/>
              </a:rPr>
              <a:t>Accumulation of </a:t>
            </a:r>
            <a:r>
              <a:rPr lang="en-US" b="1" dirty="0" smtClean="0">
                <a:latin typeface="Times New Roman" panose="02020603050405020304" pitchFamily="18" charset="0"/>
                <a:cs typeface="Times New Roman" panose="02020603050405020304" pitchFamily="18" charset="0"/>
              </a:rPr>
              <a:t>Anomalies</a:t>
            </a:r>
          </a:p>
          <a:p>
            <a:pPr algn="just"/>
            <a:r>
              <a:rPr lang="en-US" dirty="0" err="1">
                <a:latin typeface="Times New Roman" panose="02020603050405020304" pitchFamily="18" charset="0"/>
                <a:cs typeface="Times New Roman" panose="02020603050405020304" pitchFamily="18" charset="0"/>
              </a:rPr>
              <a:t>FinTechs</a:t>
            </a:r>
            <a:r>
              <a:rPr lang="en-US" dirty="0">
                <a:latin typeface="Times New Roman" panose="02020603050405020304" pitchFamily="18" charset="0"/>
                <a:cs typeface="Times New Roman" panose="02020603050405020304" pitchFamily="18" charset="0"/>
              </a:rPr>
              <a:t>, mobile wallets, and </a:t>
            </a:r>
            <a:r>
              <a:rPr lang="en-US" dirty="0" err="1">
                <a:latin typeface="Times New Roman" panose="02020603050405020304" pitchFamily="18" charset="0"/>
                <a:cs typeface="Times New Roman" panose="02020603050405020304" pitchFamily="18" charset="0"/>
              </a:rPr>
              <a:t>BigTech</a:t>
            </a:r>
            <a:r>
              <a:rPr lang="en-US" dirty="0">
                <a:latin typeface="Times New Roman" panose="02020603050405020304" pitchFamily="18" charset="0"/>
                <a:cs typeface="Times New Roman" panose="02020603050405020304" pitchFamily="18" charset="0"/>
              </a:rPr>
              <a:t> platforms challenged traditional </a:t>
            </a:r>
            <a:r>
              <a:rPr lang="en-US" dirty="0" smtClean="0">
                <a:latin typeface="Times New Roman" panose="02020603050405020304" pitchFamily="18" charset="0"/>
                <a:cs typeface="Times New Roman" panose="02020603050405020304" pitchFamily="18" charset="0"/>
              </a:rPr>
              <a:t>models</a:t>
            </a:r>
          </a:p>
          <a:p>
            <a:pPr algn="just"/>
            <a:r>
              <a:rPr lang="en-US" dirty="0">
                <a:latin typeface="Times New Roman" panose="02020603050405020304" pitchFamily="18" charset="0"/>
                <a:cs typeface="Times New Roman" panose="02020603050405020304" pitchFamily="18" charset="0"/>
              </a:rPr>
              <a:t>Customer expectations shifted toward 24/7 access, instant payments, and seamless digital </a:t>
            </a:r>
            <a:r>
              <a:rPr lang="en-US" dirty="0" smtClean="0">
                <a:latin typeface="Times New Roman" panose="02020603050405020304" pitchFamily="18" charset="0"/>
                <a:cs typeface="Times New Roman" panose="02020603050405020304" pitchFamily="18" charset="0"/>
              </a:rPr>
              <a:t>experiences</a:t>
            </a:r>
          </a:p>
          <a:p>
            <a:pPr algn="just"/>
            <a:r>
              <a:rPr lang="en-US" dirty="0">
                <a:latin typeface="Times New Roman" panose="02020603050405020304" pitchFamily="18" charset="0"/>
                <a:cs typeface="Times New Roman" panose="02020603050405020304" pitchFamily="18" charset="0"/>
              </a:rPr>
              <a:t>In Nepal, rapid adoption of QR payments, mobile banking, and interoperable platforms signaled a new service model</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05560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99399"/>
          </a:xfrm>
        </p:spPr>
        <p:txBody>
          <a:bodyPr/>
          <a:lstStyle/>
          <a:p>
            <a:r>
              <a:rPr lang="en-US" dirty="0" err="1" smtClean="0"/>
              <a:t>Contd</a:t>
            </a:r>
            <a:r>
              <a:rPr lang="en-US" dirty="0" smtClean="0"/>
              <a:t>…</a:t>
            </a:r>
            <a:endParaRPr lang="en-US" dirty="0"/>
          </a:p>
        </p:txBody>
      </p:sp>
      <p:sp>
        <p:nvSpPr>
          <p:cNvPr id="3" name="Content Placeholder 2"/>
          <p:cNvSpPr>
            <a:spLocks noGrp="1"/>
          </p:cNvSpPr>
          <p:nvPr>
            <p:ph idx="1"/>
          </p:nvPr>
        </p:nvSpPr>
        <p:spPr>
          <a:xfrm>
            <a:off x="95534" y="873458"/>
            <a:ext cx="9048466" cy="5303506"/>
          </a:xfrm>
        </p:spPr>
        <p:txBody>
          <a:bodyPr>
            <a:normAutofit fontScale="92500" lnSpcReduction="10000"/>
          </a:bodyPr>
          <a:lstStyle/>
          <a:p>
            <a:pPr marL="0" indent="0" algn="just">
              <a:buNone/>
            </a:pPr>
            <a:r>
              <a:rPr lang="en-US" sz="2200" b="1" dirty="0">
                <a:latin typeface="Times New Roman" panose="02020603050405020304" pitchFamily="18" charset="0"/>
                <a:cs typeface="Times New Roman" panose="02020603050405020304" pitchFamily="18" charset="0"/>
              </a:rPr>
              <a:t>Crisis Trigger: </a:t>
            </a:r>
            <a:r>
              <a:rPr lang="en-US" sz="2200" b="1" dirty="0" smtClean="0">
                <a:latin typeface="Times New Roman" panose="02020603050405020304" pitchFamily="18" charset="0"/>
                <a:cs typeface="Times New Roman" panose="02020603050405020304" pitchFamily="18" charset="0"/>
              </a:rPr>
              <a:t>COVID-19</a:t>
            </a:r>
          </a:p>
          <a:p>
            <a:pPr algn="just"/>
            <a:r>
              <a:rPr lang="en-US" sz="2200" dirty="0">
                <a:latin typeface="Times New Roman" panose="02020603050405020304" pitchFamily="18" charset="0"/>
                <a:cs typeface="Times New Roman" panose="02020603050405020304" pitchFamily="18" charset="0"/>
              </a:rPr>
              <a:t>Branch-centric model proved vulnerable during </a:t>
            </a:r>
            <a:r>
              <a:rPr lang="en-US" sz="2200" dirty="0" smtClean="0">
                <a:latin typeface="Times New Roman" panose="02020603050405020304" pitchFamily="18" charset="0"/>
                <a:cs typeface="Times New Roman" panose="02020603050405020304" pitchFamily="18" charset="0"/>
              </a:rPr>
              <a:t>lockdowns</a:t>
            </a:r>
          </a:p>
          <a:p>
            <a:pPr algn="just"/>
            <a:r>
              <a:rPr lang="en-US" sz="2200" dirty="0">
                <a:latin typeface="Times New Roman" panose="02020603050405020304" pitchFamily="18" charset="0"/>
                <a:cs typeface="Times New Roman" panose="02020603050405020304" pitchFamily="18" charset="0"/>
              </a:rPr>
              <a:t>Digitally advanced banks maintained service continuity; others struggled</a:t>
            </a:r>
            <a:r>
              <a:rPr lang="en-US" sz="2200" dirty="0" smtClean="0">
                <a:latin typeface="Times New Roman" panose="02020603050405020304" pitchFamily="18" charset="0"/>
                <a:cs typeface="Times New Roman" panose="02020603050405020304" pitchFamily="18" charset="0"/>
              </a:rPr>
              <a:t>.</a:t>
            </a:r>
          </a:p>
          <a:p>
            <a:pPr algn="just"/>
            <a:r>
              <a:rPr lang="en-US" sz="2200" dirty="0">
                <a:latin typeface="Times New Roman" panose="02020603050405020304" pitchFamily="18" charset="0"/>
                <a:cs typeface="Times New Roman" panose="02020603050405020304" pitchFamily="18" charset="0"/>
              </a:rPr>
              <a:t>Regulators accelerated digital payment </a:t>
            </a:r>
            <a:r>
              <a:rPr lang="en-US" sz="2200" dirty="0" smtClean="0">
                <a:latin typeface="Times New Roman" panose="02020603050405020304" pitchFamily="18" charset="0"/>
                <a:cs typeface="Times New Roman" panose="02020603050405020304" pitchFamily="18" charset="0"/>
              </a:rPr>
              <a:t>reforms</a:t>
            </a:r>
          </a:p>
          <a:p>
            <a:pPr marL="0" indent="0" algn="just">
              <a:buNone/>
            </a:pPr>
            <a:endParaRPr lang="en-US" sz="2200" b="1" dirty="0" smtClean="0">
              <a:latin typeface="Times New Roman" panose="02020603050405020304" pitchFamily="18" charset="0"/>
              <a:cs typeface="Times New Roman" panose="02020603050405020304" pitchFamily="18" charset="0"/>
            </a:endParaRPr>
          </a:p>
          <a:p>
            <a:pPr marL="0" indent="0" algn="just">
              <a:buNone/>
            </a:pPr>
            <a:r>
              <a:rPr lang="en-US" sz="2200" b="1" dirty="0" smtClean="0">
                <a:latin typeface="Times New Roman" panose="02020603050405020304" pitchFamily="18" charset="0"/>
                <a:cs typeface="Times New Roman" panose="02020603050405020304" pitchFamily="18" charset="0"/>
              </a:rPr>
              <a:t>Relevance </a:t>
            </a:r>
            <a:r>
              <a:rPr lang="en-US" sz="2200" b="1" dirty="0">
                <a:latin typeface="Times New Roman" panose="02020603050405020304" pitchFamily="18" charset="0"/>
                <a:cs typeface="Times New Roman" panose="02020603050405020304" pitchFamily="18" charset="0"/>
              </a:rPr>
              <a:t>to This </a:t>
            </a:r>
            <a:r>
              <a:rPr lang="en-US" sz="2200" b="1" dirty="0" smtClean="0">
                <a:latin typeface="Times New Roman" panose="02020603050405020304" pitchFamily="18" charset="0"/>
                <a:cs typeface="Times New Roman" panose="02020603050405020304" pitchFamily="18" charset="0"/>
              </a:rPr>
              <a:t>Research</a:t>
            </a:r>
          </a:p>
          <a:p>
            <a:pPr algn="just"/>
            <a:r>
              <a:rPr lang="en-US" sz="2200" dirty="0">
                <a:latin typeface="Times New Roman" panose="02020603050405020304" pitchFamily="18" charset="0"/>
                <a:cs typeface="Times New Roman" panose="02020603050405020304" pitchFamily="18" charset="0"/>
              </a:rPr>
              <a:t>Digital transformation represents a </a:t>
            </a:r>
            <a:r>
              <a:rPr lang="en-US" sz="2200" b="1" dirty="0">
                <a:latin typeface="Times New Roman" panose="02020603050405020304" pitchFamily="18" charset="0"/>
                <a:cs typeface="Times New Roman" panose="02020603050405020304" pitchFamily="18" charset="0"/>
              </a:rPr>
              <a:t>structural paradigm shift</a:t>
            </a:r>
            <a:r>
              <a:rPr lang="en-US" sz="2200" dirty="0">
                <a:latin typeface="Times New Roman" panose="02020603050405020304" pitchFamily="18" charset="0"/>
                <a:cs typeface="Times New Roman" panose="02020603050405020304" pitchFamily="18" charset="0"/>
              </a:rPr>
              <a:t>, not just technology adoption in Nepal’s </a:t>
            </a:r>
            <a:r>
              <a:rPr lang="en-US" sz="2200" dirty="0" smtClean="0">
                <a:latin typeface="Times New Roman" panose="02020603050405020304" pitchFamily="18" charset="0"/>
                <a:cs typeface="Times New Roman" panose="02020603050405020304" pitchFamily="18" charset="0"/>
              </a:rPr>
              <a:t>banks</a:t>
            </a:r>
          </a:p>
          <a:p>
            <a:pPr algn="just"/>
            <a:r>
              <a:rPr lang="en-US" sz="2200" dirty="0">
                <a:latin typeface="Times New Roman" panose="02020603050405020304" pitchFamily="18" charset="0"/>
                <a:cs typeface="Times New Roman" panose="02020603050405020304" pitchFamily="18" charset="0"/>
              </a:rPr>
              <a:t>DEA &amp; </a:t>
            </a:r>
            <a:r>
              <a:rPr lang="en-US" sz="2200" dirty="0" err="1">
                <a:latin typeface="Times New Roman" panose="02020603050405020304" pitchFamily="18" charset="0"/>
                <a:cs typeface="Times New Roman" panose="02020603050405020304" pitchFamily="18" charset="0"/>
              </a:rPr>
              <a:t>Malmquist</a:t>
            </a:r>
            <a:r>
              <a:rPr lang="en-US" sz="2200" dirty="0">
                <a:latin typeface="Times New Roman" panose="02020603050405020304" pitchFamily="18" charset="0"/>
                <a:cs typeface="Times New Roman" panose="02020603050405020304" pitchFamily="18" charset="0"/>
              </a:rPr>
              <a:t> align with paradigm theory:</a:t>
            </a:r>
          </a:p>
          <a:p>
            <a:pPr marL="0" indent="0" algn="just">
              <a:buNone/>
            </a:pPr>
            <a:r>
              <a:rPr lang="en-US" sz="2200" b="1" dirty="0">
                <a:latin typeface="Times New Roman" panose="02020603050405020304" pitchFamily="18" charset="0"/>
                <a:cs typeface="Times New Roman" panose="02020603050405020304" pitchFamily="18" charset="0"/>
              </a:rPr>
              <a:t>Efficiency change</a:t>
            </a:r>
            <a:r>
              <a:rPr lang="en-US" sz="2200" dirty="0">
                <a:latin typeface="Times New Roman" panose="02020603050405020304" pitchFamily="18" charset="0"/>
                <a:cs typeface="Times New Roman" panose="02020603050405020304" pitchFamily="18" charset="0"/>
              </a:rPr>
              <a:t> = catching up to new best </a:t>
            </a:r>
            <a:r>
              <a:rPr lang="en-US" sz="2200" dirty="0" smtClean="0">
                <a:latin typeface="Times New Roman" panose="02020603050405020304" pitchFamily="18" charset="0"/>
                <a:cs typeface="Times New Roman" panose="02020603050405020304" pitchFamily="18" charset="0"/>
              </a:rPr>
              <a:t>practice and Technical</a:t>
            </a:r>
            <a:r>
              <a:rPr lang="en-US" sz="2200" b="1" dirty="0" smtClean="0">
                <a:latin typeface="Times New Roman" panose="02020603050405020304" pitchFamily="18" charset="0"/>
                <a:cs typeface="Times New Roman" panose="02020603050405020304" pitchFamily="18" charset="0"/>
              </a:rPr>
              <a:t> </a:t>
            </a:r>
            <a:r>
              <a:rPr lang="en-US" sz="2200" b="1" dirty="0">
                <a:latin typeface="Times New Roman" panose="02020603050405020304" pitchFamily="18" charset="0"/>
                <a:cs typeface="Times New Roman" panose="02020603050405020304" pitchFamily="18" charset="0"/>
              </a:rPr>
              <a:t>change</a:t>
            </a:r>
            <a:r>
              <a:rPr lang="en-US" sz="2200" dirty="0">
                <a:latin typeface="Times New Roman" panose="02020603050405020304" pitchFamily="18" charset="0"/>
                <a:cs typeface="Times New Roman" panose="02020603050405020304" pitchFamily="18" charset="0"/>
              </a:rPr>
              <a:t> = the frontier shifting as the paradigm </a:t>
            </a:r>
            <a:r>
              <a:rPr lang="en-US" sz="2200" dirty="0" smtClean="0">
                <a:latin typeface="Times New Roman" panose="02020603050405020304" pitchFamily="18" charset="0"/>
                <a:cs typeface="Times New Roman" panose="02020603050405020304" pitchFamily="18" charset="0"/>
              </a:rPr>
              <a:t>evolves</a:t>
            </a:r>
          </a:p>
          <a:p>
            <a:pPr algn="just"/>
            <a:r>
              <a:rPr lang="en-US" sz="2200" dirty="0">
                <a:latin typeface="Times New Roman" panose="02020603050405020304" pitchFamily="18" charset="0"/>
                <a:cs typeface="Times New Roman" panose="02020603050405020304" pitchFamily="18" charset="0"/>
              </a:rPr>
              <a:t>Transition is </a:t>
            </a:r>
            <a:r>
              <a:rPr lang="en-US" sz="2200" b="1" dirty="0">
                <a:latin typeface="Times New Roman" panose="02020603050405020304" pitchFamily="18" charset="0"/>
                <a:cs typeface="Times New Roman" panose="02020603050405020304" pitchFamily="18" charset="0"/>
              </a:rPr>
              <a:t>uneven</a:t>
            </a:r>
            <a:r>
              <a:rPr lang="en-US" sz="2200" dirty="0">
                <a:latin typeface="Times New Roman" panose="02020603050405020304" pitchFamily="18" charset="0"/>
                <a:cs typeface="Times New Roman" panose="02020603050405020304" pitchFamily="18" charset="0"/>
              </a:rPr>
              <a:t>: some banks lead, others </a:t>
            </a:r>
            <a:r>
              <a:rPr lang="en-US" sz="2200" dirty="0" smtClean="0">
                <a:latin typeface="Times New Roman" panose="02020603050405020304" pitchFamily="18" charset="0"/>
                <a:cs typeface="Times New Roman" panose="02020603050405020304" pitchFamily="18" charset="0"/>
              </a:rPr>
              <a:t>lag</a:t>
            </a:r>
          </a:p>
          <a:p>
            <a:pPr algn="just"/>
            <a:r>
              <a:rPr lang="en-US" sz="2200" dirty="0">
                <a:latin typeface="Times New Roman" panose="02020603050405020304" pitchFamily="18" charset="0"/>
                <a:cs typeface="Times New Roman" panose="02020603050405020304" pitchFamily="18" charset="0"/>
              </a:rPr>
              <a:t>The Digital Transformation Index captures how far each bank has moved into the new </a:t>
            </a:r>
            <a:r>
              <a:rPr lang="en-US" sz="2200" dirty="0" smtClean="0">
                <a:latin typeface="Times New Roman" panose="02020603050405020304" pitchFamily="18" charset="0"/>
                <a:cs typeface="Times New Roman" panose="02020603050405020304" pitchFamily="18" charset="0"/>
              </a:rPr>
              <a:t>paradigm</a:t>
            </a:r>
          </a:p>
          <a:p>
            <a:pPr algn="just"/>
            <a:r>
              <a:rPr lang="en-US" sz="2200" dirty="0">
                <a:latin typeface="Times New Roman" panose="02020603050405020304" pitchFamily="18" charset="0"/>
                <a:cs typeface="Times New Roman" panose="02020603050405020304" pitchFamily="18" charset="0"/>
              </a:rPr>
              <a:t>Paradigm-sensitive metrics (DEA &amp; productivity) reveal performance changes better than traditional metrics</a:t>
            </a:r>
          </a:p>
          <a:p>
            <a:pPr marL="0" indent="0" algn="ctr">
              <a:buNone/>
            </a:pPr>
            <a:endParaRPr lang="en-US" b="1" dirty="0"/>
          </a:p>
        </p:txBody>
      </p:sp>
    </p:spTree>
    <p:extLst>
      <p:ext uri="{BB962C8B-B14F-4D97-AF65-F5344CB8AC3E}">
        <p14:creationId xmlns:p14="http://schemas.microsoft.com/office/powerpoint/2010/main" val="3059999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Literature Gap</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sz="3200" dirty="0">
                <a:latin typeface="Times New Roman" panose="02020603050405020304" pitchFamily="18" charset="0"/>
                <a:cs typeface="Times New Roman" panose="02020603050405020304" pitchFamily="18" charset="0"/>
              </a:rPr>
              <a:t>No Nepalese study combines </a:t>
            </a:r>
            <a:r>
              <a:rPr lang="en-US" sz="3200" dirty="0" smtClean="0">
                <a:latin typeface="Times New Roman" panose="02020603050405020304" pitchFamily="18" charset="0"/>
                <a:cs typeface="Times New Roman" panose="02020603050405020304" pitchFamily="18" charset="0"/>
              </a:rPr>
              <a:t>digitalization </a:t>
            </a:r>
            <a:r>
              <a:rPr lang="en-US" sz="3200" dirty="0">
                <a:latin typeface="Times New Roman" panose="02020603050405020304" pitchFamily="18" charset="0"/>
                <a:cs typeface="Times New Roman" panose="02020603050405020304" pitchFamily="18" charset="0"/>
              </a:rPr>
              <a:t>indicators with DEA and </a:t>
            </a:r>
            <a:r>
              <a:rPr lang="en-US" sz="3200" dirty="0" err="1">
                <a:latin typeface="Times New Roman" panose="02020603050405020304" pitchFamily="18" charset="0"/>
                <a:cs typeface="Times New Roman" panose="02020603050405020304" pitchFamily="18" charset="0"/>
              </a:rPr>
              <a:t>Malmquist</a:t>
            </a:r>
            <a:r>
              <a:rPr lang="en-US" sz="3200" dirty="0">
                <a:latin typeface="Times New Roman" panose="02020603050405020304" pitchFamily="18" charset="0"/>
                <a:cs typeface="Times New Roman" panose="02020603050405020304" pitchFamily="18" charset="0"/>
              </a:rPr>
              <a:t> productivity </a:t>
            </a:r>
            <a:r>
              <a:rPr lang="en-US" sz="3200" dirty="0" smtClean="0">
                <a:latin typeface="Times New Roman" panose="02020603050405020304" pitchFamily="18" charset="0"/>
                <a:cs typeface="Times New Roman" panose="02020603050405020304" pitchFamily="18" charset="0"/>
              </a:rPr>
              <a:t>analysis.</a:t>
            </a:r>
          </a:p>
          <a:p>
            <a:pPr algn="just"/>
            <a:r>
              <a:rPr lang="en-GB" sz="3200" dirty="0">
                <a:latin typeface="Times New Roman" panose="02020603050405020304" pitchFamily="18" charset="0"/>
                <a:cs typeface="Times New Roman" panose="02020603050405020304" pitchFamily="18" charset="0"/>
              </a:rPr>
              <a:t>T</a:t>
            </a:r>
            <a:r>
              <a:rPr lang="en-GB" sz="3200" dirty="0" smtClean="0">
                <a:latin typeface="Times New Roman" panose="02020603050405020304" pitchFamily="18" charset="0"/>
                <a:cs typeface="Times New Roman" panose="02020603050405020304" pitchFamily="18" charset="0"/>
              </a:rPr>
              <a:t>here </a:t>
            </a:r>
            <a:r>
              <a:rPr lang="en-GB" sz="3200" dirty="0">
                <a:latin typeface="Times New Roman" panose="02020603050405020304" pitchFamily="18" charset="0"/>
                <a:cs typeface="Times New Roman" panose="02020603050405020304" pitchFamily="18" charset="0"/>
              </a:rPr>
              <a:t>is a lack of studies that employ a theoretical prism to explain the structural change that digitalisation symbolises, neither does it analyse the role of leadership as well as the organisational culture as elements of transformation</a:t>
            </a:r>
            <a:endParaRPr lang="en-US" sz="32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21997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5" y="272956"/>
            <a:ext cx="7707947" cy="1555844"/>
          </a:xfrm>
        </p:spPr>
        <p:txBody>
          <a:bodyPr>
            <a:noAutofit/>
          </a:bodyPr>
          <a:lstStyle/>
          <a:p>
            <a:pPr algn="ctr"/>
            <a:r>
              <a:rPr lang="en-US" sz="3600" b="1" dirty="0">
                <a:latin typeface="Times New Roman" panose="02020603050405020304" pitchFamily="18" charset="0"/>
                <a:cs typeface="Times New Roman" panose="02020603050405020304" pitchFamily="18" charset="0"/>
              </a:rPr>
              <a:t>Research </a:t>
            </a:r>
            <a:r>
              <a:rPr lang="en-US" sz="3600" b="1" dirty="0" smtClean="0">
                <a:latin typeface="Times New Roman" panose="02020603050405020304" pitchFamily="18" charset="0"/>
                <a:cs typeface="Times New Roman" panose="02020603050405020304" pitchFamily="18" charset="0"/>
              </a:rPr>
              <a:t>Design</a:t>
            </a:r>
            <a:br>
              <a:rPr lang="en-US" sz="3600" b="1" dirty="0" smtClean="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629842" y="1708459"/>
            <a:ext cx="3868340" cy="823912"/>
          </a:xfrm>
        </p:spPr>
        <p:txBody>
          <a:bodyPr/>
          <a:lstStyle/>
          <a:p>
            <a:pPr lvl="0"/>
            <a:endParaRPr lang="en-US" dirty="0"/>
          </a:p>
          <a:p>
            <a:r>
              <a:rPr lang="en-US" sz="2400" dirty="0" smtClean="0">
                <a:latin typeface="Times New Roman" panose="02020603050405020304" pitchFamily="18" charset="0"/>
                <a:cs typeface="Times New Roman" panose="02020603050405020304" pitchFamily="18" charset="0"/>
              </a:rPr>
              <a:t>Quantitative Phase</a:t>
            </a:r>
            <a:endParaRPr lang="en-US" sz="2400"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629842" y="2505074"/>
            <a:ext cx="3868340" cy="4250567"/>
          </a:xfrm>
        </p:spPr>
        <p:txBody>
          <a:bodyPr>
            <a:noAutofit/>
          </a:bodyPr>
          <a:lstStyle/>
          <a:p>
            <a:pPr lvl="1"/>
            <a:r>
              <a:rPr lang="en-US" sz="2000" dirty="0" smtClean="0">
                <a:latin typeface="Times New Roman" panose="02020603050405020304" pitchFamily="18" charset="0"/>
                <a:cs typeface="Times New Roman" panose="02020603050405020304" pitchFamily="18" charset="0"/>
              </a:rPr>
              <a:t>DEA </a:t>
            </a:r>
            <a:r>
              <a:rPr lang="en-US" sz="2000" dirty="0">
                <a:latin typeface="Times New Roman" panose="02020603050405020304" pitchFamily="18" charset="0"/>
                <a:cs typeface="Times New Roman" panose="02020603050405020304" pitchFamily="18" charset="0"/>
              </a:rPr>
              <a:t>&amp; </a:t>
            </a:r>
            <a:r>
              <a:rPr lang="en-US" sz="2000" dirty="0" err="1">
                <a:latin typeface="Times New Roman" panose="02020603050405020304" pitchFamily="18" charset="0"/>
                <a:cs typeface="Times New Roman" panose="02020603050405020304" pitchFamily="18" charset="0"/>
              </a:rPr>
              <a:t>Malmquist</a:t>
            </a:r>
            <a:r>
              <a:rPr lang="en-US" sz="2000" dirty="0">
                <a:latin typeface="Times New Roman" panose="02020603050405020304" pitchFamily="18" charset="0"/>
                <a:cs typeface="Times New Roman" panose="02020603050405020304" pitchFamily="18" charset="0"/>
              </a:rPr>
              <a:t> for efficiency and productivity</a:t>
            </a:r>
          </a:p>
          <a:p>
            <a:pPr lvl="1"/>
            <a:r>
              <a:rPr lang="en-US" sz="2000" dirty="0">
                <a:latin typeface="Times New Roman" panose="02020603050405020304" pitchFamily="18" charset="0"/>
                <a:cs typeface="Times New Roman" panose="02020603050405020304" pitchFamily="18" charset="0"/>
              </a:rPr>
              <a:t>Panel econometrics for </a:t>
            </a:r>
            <a:r>
              <a:rPr lang="en-US" sz="2000" dirty="0" smtClean="0">
                <a:latin typeface="Times New Roman" panose="02020603050405020304" pitchFamily="18" charset="0"/>
                <a:cs typeface="Times New Roman" panose="02020603050405020304" pitchFamily="18" charset="0"/>
              </a:rPr>
              <a:t>determinants</a:t>
            </a:r>
          </a:p>
          <a:p>
            <a:pPr lvl="0" algn="just"/>
            <a:r>
              <a:rPr lang="en-US" sz="2000" dirty="0">
                <a:latin typeface="Times New Roman" panose="02020603050405020304" pitchFamily="18" charset="0"/>
                <a:cs typeface="Times New Roman" panose="02020603050405020304" pitchFamily="18" charset="0"/>
              </a:rPr>
              <a:t>Panel of Nepalese commercial banks with annual data 2016–2025. Aim for all banks with complete annual reports (target 20 banks).</a:t>
            </a:r>
          </a:p>
          <a:p>
            <a:pPr lvl="0"/>
            <a:r>
              <a:rPr lang="en-US" sz="2000" b="1" dirty="0" smtClean="0">
                <a:latin typeface="Times New Roman" panose="02020603050405020304" pitchFamily="18" charset="0"/>
                <a:cs typeface="Times New Roman" panose="02020603050405020304" pitchFamily="18" charset="0"/>
              </a:rPr>
              <a:t>NRB </a:t>
            </a:r>
            <a:r>
              <a:rPr lang="en-US" sz="2000" b="1" dirty="0">
                <a:latin typeface="Times New Roman" panose="02020603050405020304" pitchFamily="18" charset="0"/>
                <a:cs typeface="Times New Roman" panose="02020603050405020304" pitchFamily="18" charset="0"/>
              </a:rPr>
              <a:t>Banking &amp; Financial </a:t>
            </a:r>
            <a:r>
              <a:rPr lang="en-US" sz="2000" b="1" dirty="0" smtClean="0">
                <a:latin typeface="Times New Roman" panose="02020603050405020304" pitchFamily="18" charset="0"/>
                <a:cs typeface="Times New Roman" panose="02020603050405020304" pitchFamily="18" charset="0"/>
              </a:rPr>
              <a:t>Statistics and commercial bank</a:t>
            </a:r>
            <a:r>
              <a:rPr lang="en-US" sz="2000" dirty="0" smtClean="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(balance sheet, income, staffing) </a:t>
            </a:r>
            <a:endParaRPr lang="en-US" sz="2000" dirty="0" smtClean="0">
              <a:latin typeface="Times New Roman" panose="02020603050405020304" pitchFamily="18" charset="0"/>
              <a:cs typeface="Times New Roman" panose="02020603050405020304" pitchFamily="18" charset="0"/>
            </a:endParaRPr>
          </a:p>
          <a:p>
            <a:pPr lvl="0"/>
            <a:r>
              <a:rPr lang="en-US" sz="2000" b="1" dirty="0" smtClean="0">
                <a:latin typeface="Times New Roman" panose="02020603050405020304" pitchFamily="18" charset="0"/>
                <a:cs typeface="Times New Roman" panose="02020603050405020304" pitchFamily="18" charset="0"/>
              </a:rPr>
              <a:t>NRB </a:t>
            </a:r>
            <a:r>
              <a:rPr lang="en-US" sz="2000" b="1" dirty="0">
                <a:latin typeface="Times New Roman" panose="02020603050405020304" pitchFamily="18" charset="0"/>
                <a:cs typeface="Times New Roman" panose="02020603050405020304" pitchFamily="18" charset="0"/>
              </a:rPr>
              <a:t>Payment System Reports</a:t>
            </a:r>
            <a:r>
              <a:rPr lang="en-US" sz="2000" dirty="0">
                <a:latin typeface="Times New Roman" panose="02020603050405020304" pitchFamily="18" charset="0"/>
                <a:cs typeface="Times New Roman" panose="02020603050405020304" pitchFamily="18" charset="0"/>
              </a:rPr>
              <a:t> (digital transaction volume/value) </a:t>
            </a:r>
            <a:endParaRPr lang="en-US" sz="2000" dirty="0" smtClean="0">
              <a:latin typeface="Times New Roman" panose="02020603050405020304" pitchFamily="18" charset="0"/>
              <a:cs typeface="Times New Roman" panose="02020603050405020304" pitchFamily="18" charset="0"/>
            </a:endParaRPr>
          </a:p>
          <a:p>
            <a:pPr lvl="0"/>
            <a:endParaRPr lang="en-US" sz="2000"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quarter" idx="3"/>
          </p:nvPr>
        </p:nvSpPr>
        <p:spPr/>
        <p:txBody>
          <a:bodyPr>
            <a:normAutofit/>
          </a:bodyPr>
          <a:lstStyle/>
          <a:p>
            <a:pPr lvl="0"/>
            <a:r>
              <a:rPr lang="en-US" sz="2400" b="1" dirty="0">
                <a:latin typeface="Times New Roman" panose="02020603050405020304" pitchFamily="18" charset="0"/>
                <a:cs typeface="Times New Roman" panose="02020603050405020304" pitchFamily="18" charset="0"/>
              </a:rPr>
              <a:t>Qualitative </a:t>
            </a:r>
            <a:r>
              <a:rPr lang="en-US" sz="2400" b="1" dirty="0" smtClean="0">
                <a:latin typeface="Times New Roman" panose="02020603050405020304" pitchFamily="18" charset="0"/>
                <a:cs typeface="Times New Roman" panose="02020603050405020304" pitchFamily="18" charset="0"/>
              </a:rPr>
              <a:t>phase</a:t>
            </a:r>
            <a:endParaRPr lang="en-US" sz="24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4629150" y="2505074"/>
            <a:ext cx="4009883" cy="4468931"/>
          </a:xfrm>
        </p:spPr>
        <p:txBody>
          <a:bodyPr>
            <a:noAutofit/>
          </a:bodyPr>
          <a:lstStyle/>
          <a:p>
            <a:pPr lvl="1" algn="just"/>
            <a:r>
              <a:rPr lang="en-US" sz="2000" dirty="0" smtClean="0">
                <a:latin typeface="Times New Roman" panose="02020603050405020304" pitchFamily="18" charset="0"/>
                <a:cs typeface="Times New Roman" panose="02020603050405020304" pitchFamily="18" charset="0"/>
              </a:rPr>
              <a:t>Qualitative data collected via </a:t>
            </a:r>
            <a:r>
              <a:rPr lang="en-US" sz="2000" b="1" dirty="0" smtClean="0">
                <a:latin typeface="Times New Roman" panose="02020603050405020304" pitchFamily="18" charset="0"/>
                <a:cs typeface="Times New Roman" panose="02020603050405020304" pitchFamily="18" charset="0"/>
              </a:rPr>
              <a:t>semi-structured interviews</a:t>
            </a:r>
            <a:r>
              <a:rPr lang="en-US" sz="2000" dirty="0" smtClean="0">
                <a:latin typeface="Times New Roman" panose="02020603050405020304" pitchFamily="18" charset="0"/>
                <a:cs typeface="Times New Roman" panose="02020603050405020304" pitchFamily="18" charset="0"/>
              </a:rPr>
              <a:t> with bank staff.</a:t>
            </a:r>
          </a:p>
          <a:p>
            <a:pPr lvl="1" algn="just"/>
            <a:endParaRPr lang="en-US" sz="2000" dirty="0">
              <a:latin typeface="Times New Roman" panose="02020603050405020304" pitchFamily="18" charset="0"/>
              <a:cs typeface="Times New Roman" panose="02020603050405020304" pitchFamily="18" charset="0"/>
            </a:endParaRPr>
          </a:p>
          <a:p>
            <a:pPr lvl="1" algn="just"/>
            <a:r>
              <a:rPr lang="en-US" sz="2000" dirty="0">
                <a:latin typeface="Times New Roman" panose="02020603050405020304" pitchFamily="18" charset="0"/>
                <a:cs typeface="Times New Roman" panose="02020603050405020304" pitchFamily="18" charset="0"/>
              </a:rPr>
              <a:t>Interviews will be conducted face‑to‑face or via secure online platforms, depending on feasibility, and are expected to last between 30 and 45 minutes. With informed consent, interviews will be audio‑recorded and later transcribed; where recording is not permitted, detailed notes will be taken.</a:t>
            </a:r>
          </a:p>
          <a:p>
            <a:pPr lvl="1" algn="just"/>
            <a:r>
              <a:rPr lang="en-US" sz="2000" dirty="0" smtClean="0">
                <a:latin typeface="Times New Roman" panose="02020603050405020304" pitchFamily="18" charset="0"/>
                <a:cs typeface="Times New Roman" panose="02020603050405020304" pitchFamily="18" charset="0"/>
              </a:rPr>
              <a:t/>
            </a:r>
            <a:br>
              <a:rPr lang="en-US" sz="2000" dirty="0" smtClean="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06916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DEA Inputs &amp; Outputs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Based on the intermediation approach (</a:t>
            </a:r>
            <a:r>
              <a:rPr lang="en-US" dirty="0" err="1">
                <a:latin typeface="Times New Roman" panose="02020603050405020304" pitchFamily="18" charset="0"/>
                <a:cs typeface="Times New Roman" panose="02020603050405020304" pitchFamily="18" charset="0"/>
              </a:rPr>
              <a:t>Sealey</a:t>
            </a:r>
            <a:r>
              <a:rPr lang="en-US" dirty="0">
                <a:latin typeface="Times New Roman" panose="02020603050405020304" pitchFamily="18" charset="0"/>
                <a:cs typeface="Times New Roman" panose="02020603050405020304" pitchFamily="18" charset="0"/>
              </a:rPr>
              <a:t> &amp; Lindley, 1977; Berger &amp; Humphrey, 1997):</a:t>
            </a:r>
          </a:p>
          <a:p>
            <a:pPr algn="just"/>
            <a:r>
              <a:rPr lang="en-US" b="1" dirty="0">
                <a:latin typeface="Times New Roman" panose="02020603050405020304" pitchFamily="18" charset="0"/>
                <a:cs typeface="Times New Roman" panose="02020603050405020304" pitchFamily="18" charset="0"/>
              </a:rPr>
              <a:t>Inputs</a:t>
            </a: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Loanable funds (deposits + borrowings)</a:t>
            </a:r>
          </a:p>
          <a:p>
            <a:pPr lvl="0" algn="just"/>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(FTE employees)</a:t>
            </a:r>
          </a:p>
          <a:p>
            <a:pPr lvl="0" algn="just"/>
            <a:r>
              <a:rPr lang="en-US" dirty="0">
                <a:latin typeface="Times New Roman" panose="02020603050405020304" pitchFamily="18" charset="0"/>
                <a:cs typeface="Times New Roman" panose="02020603050405020304" pitchFamily="18" charset="0"/>
              </a:rPr>
              <a:t>Physical capital (fixed assets including IT capital)</a:t>
            </a:r>
          </a:p>
          <a:p>
            <a:pPr lvl="0" algn="just"/>
            <a:r>
              <a:rPr lang="en-US" dirty="0">
                <a:latin typeface="Times New Roman" panose="02020603050405020304" pitchFamily="18" charset="0"/>
                <a:cs typeface="Times New Roman" panose="02020603050405020304" pitchFamily="18" charset="0"/>
              </a:rPr>
              <a:t>Interest expense (price of funds)</a:t>
            </a:r>
          </a:p>
          <a:p>
            <a:pPr algn="just"/>
            <a:r>
              <a:rPr lang="en-US" b="1" dirty="0">
                <a:latin typeface="Times New Roman" panose="02020603050405020304" pitchFamily="18" charset="0"/>
                <a:cs typeface="Times New Roman" panose="02020603050405020304" pitchFamily="18" charset="0"/>
              </a:rPr>
              <a:t>Outputs</a:t>
            </a: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Loans and advances</a:t>
            </a:r>
          </a:p>
          <a:p>
            <a:pPr lvl="0" algn="just"/>
            <a:r>
              <a:rPr lang="en-US" dirty="0">
                <a:latin typeface="Times New Roman" panose="02020603050405020304" pitchFamily="18" charset="0"/>
                <a:cs typeface="Times New Roman" panose="02020603050405020304" pitchFamily="18" charset="0"/>
              </a:rPr>
              <a:t>Interest income</a:t>
            </a:r>
          </a:p>
          <a:p>
            <a:pPr lvl="0" algn="just"/>
            <a:r>
              <a:rPr lang="en-US" dirty="0">
                <a:latin typeface="Times New Roman" panose="02020603050405020304" pitchFamily="18" charset="0"/>
                <a:cs typeface="Times New Roman" panose="02020603050405020304" pitchFamily="18" charset="0"/>
              </a:rPr>
              <a:t>Fee and commission income</a:t>
            </a:r>
          </a:p>
          <a:p>
            <a:pPr lvl="0" algn="just"/>
            <a:r>
              <a:rPr lang="en-US" dirty="0">
                <a:latin typeface="Times New Roman" panose="02020603050405020304" pitchFamily="18" charset="0"/>
                <a:cs typeface="Times New Roman" panose="02020603050405020304" pitchFamily="18" charset="0"/>
              </a:rPr>
              <a:t>Digital transactions (volume/value</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38524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Digital Transformation Index (DTI)</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DTI constructed using multiple indicators:</a:t>
            </a:r>
          </a:p>
          <a:p>
            <a:pPr lvl="0"/>
            <a:r>
              <a:rPr lang="en-US" sz="2400" dirty="0">
                <a:latin typeface="Times New Roman" panose="02020603050405020304" pitchFamily="18" charset="0"/>
                <a:cs typeface="Times New Roman" panose="02020603050405020304" pitchFamily="18" charset="0"/>
              </a:rPr>
              <a:t>ICT expenditure (% of assets)</a:t>
            </a:r>
          </a:p>
          <a:p>
            <a:pPr lvl="0"/>
            <a:r>
              <a:rPr lang="en-US" sz="2400" dirty="0">
                <a:latin typeface="Times New Roman" panose="02020603050405020304" pitchFamily="18" charset="0"/>
                <a:cs typeface="Times New Roman" panose="02020603050405020304" pitchFamily="18" charset="0"/>
              </a:rPr>
              <a:t>IT capital (% of fixed assets)</a:t>
            </a:r>
          </a:p>
          <a:p>
            <a:pPr lvl="0"/>
            <a:r>
              <a:rPr lang="en-US" sz="2400" dirty="0">
                <a:latin typeface="Times New Roman" panose="02020603050405020304" pitchFamily="18" charset="0"/>
                <a:cs typeface="Times New Roman" panose="02020603050405020304" pitchFamily="18" charset="0"/>
              </a:rPr>
              <a:t>Active digital users (% of customers)</a:t>
            </a:r>
          </a:p>
          <a:p>
            <a:pPr lvl="0"/>
            <a:r>
              <a:rPr lang="en-US" sz="2400" dirty="0">
                <a:latin typeface="Times New Roman" panose="02020603050405020304" pitchFamily="18" charset="0"/>
                <a:cs typeface="Times New Roman" panose="02020603050405020304" pitchFamily="18" charset="0"/>
              </a:rPr>
              <a:t>Digital transaction share (volume/value)</a:t>
            </a:r>
          </a:p>
          <a:p>
            <a:r>
              <a:rPr lang="en-US" sz="2400" dirty="0">
                <a:latin typeface="Times New Roman" panose="02020603050405020304" pitchFamily="18" charset="0"/>
                <a:cs typeface="Times New Roman" panose="02020603050405020304" pitchFamily="18" charset="0"/>
              </a:rPr>
              <a:t>Indicators are </a:t>
            </a:r>
            <a:r>
              <a:rPr lang="en-US" sz="2400" dirty="0" smtClean="0">
                <a:latin typeface="Times New Roman" panose="02020603050405020304" pitchFamily="18" charset="0"/>
                <a:cs typeface="Times New Roman" panose="02020603050405020304" pitchFamily="18" charset="0"/>
              </a:rPr>
              <a:t>normalized </a:t>
            </a:r>
            <a:r>
              <a:rPr lang="en-US" sz="2400" dirty="0">
                <a:latin typeface="Times New Roman" panose="02020603050405020304" pitchFamily="18" charset="0"/>
                <a:cs typeface="Times New Roman" panose="02020603050405020304" pitchFamily="18" charset="0"/>
              </a:rPr>
              <a:t>and combined using </a:t>
            </a:r>
            <a:r>
              <a:rPr lang="en-US" sz="2400" b="1" dirty="0">
                <a:latin typeface="Times New Roman" panose="02020603050405020304" pitchFamily="18" charset="0"/>
                <a:cs typeface="Times New Roman" panose="02020603050405020304" pitchFamily="18" charset="0"/>
              </a:rPr>
              <a:t>PCA</a:t>
            </a:r>
            <a:r>
              <a:rPr lang="en-US" sz="2400" dirty="0">
                <a:latin typeface="Times New Roman" panose="02020603050405020304" pitchFamily="18" charset="0"/>
                <a:cs typeface="Times New Roman" panose="02020603050405020304" pitchFamily="18" charset="0"/>
              </a:rPr>
              <a:t> or </a:t>
            </a:r>
            <a:r>
              <a:rPr lang="en-US" sz="2400" dirty="0" smtClean="0">
                <a:latin typeface="Times New Roman" panose="02020603050405020304" pitchFamily="18" charset="0"/>
                <a:cs typeface="Times New Roman" panose="02020603050405020304" pitchFamily="18" charset="0"/>
              </a:rPr>
              <a:t>standardized </a:t>
            </a:r>
            <a:r>
              <a:rPr lang="en-US" sz="2400" dirty="0">
                <a:latin typeface="Times New Roman" panose="02020603050405020304" pitchFamily="18" charset="0"/>
                <a:cs typeface="Times New Roman" panose="02020603050405020304" pitchFamily="18" charset="0"/>
              </a:rPr>
              <a:t>averaging </a:t>
            </a:r>
            <a:endParaRPr lang="en-US" sz="24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44672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Data Envelopment Analysis (DEA)</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50125" y="1392072"/>
            <a:ext cx="8802806" cy="5145206"/>
          </a:xfrm>
        </p:spPr>
        <p:txBody>
          <a:bodyPr>
            <a:normAutofit/>
          </a:bodyPr>
          <a:lstStyle/>
          <a:p>
            <a:pPr algn="just"/>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An </a:t>
            </a:r>
            <a:r>
              <a:rPr lang="en-US" sz="2800" b="1" dirty="0">
                <a:latin typeface="Times New Roman" panose="02020603050405020304" pitchFamily="18" charset="0"/>
                <a:cs typeface="Times New Roman" panose="02020603050405020304" pitchFamily="18" charset="0"/>
              </a:rPr>
              <a:t>input-oriented DEA</a:t>
            </a:r>
            <a:r>
              <a:rPr lang="en-US" sz="2800" dirty="0">
                <a:latin typeface="Times New Roman" panose="02020603050405020304" pitchFamily="18" charset="0"/>
                <a:cs typeface="Times New Roman" panose="02020603050405020304" pitchFamily="18" charset="0"/>
              </a:rPr>
              <a:t> model evaluates technical efficiency under:</a:t>
            </a:r>
          </a:p>
          <a:p>
            <a:pPr lvl="0" algn="just"/>
            <a:r>
              <a:rPr lang="en-US" sz="2800" b="1" dirty="0">
                <a:latin typeface="Times New Roman" panose="02020603050405020304" pitchFamily="18" charset="0"/>
                <a:cs typeface="Times New Roman" panose="02020603050405020304" pitchFamily="18" charset="0"/>
              </a:rPr>
              <a:t>CRS (CCR model)</a:t>
            </a:r>
            <a:r>
              <a:rPr lang="en-US" sz="2800" dirty="0">
                <a:latin typeface="Times New Roman" panose="02020603050405020304" pitchFamily="18" charset="0"/>
                <a:cs typeface="Times New Roman" panose="02020603050405020304" pitchFamily="18" charset="0"/>
              </a:rPr>
              <a:t>: overall efficiency</a:t>
            </a:r>
          </a:p>
          <a:p>
            <a:pPr lvl="0" algn="just"/>
            <a:r>
              <a:rPr lang="en-US" sz="2800" b="1" dirty="0">
                <a:latin typeface="Times New Roman" panose="02020603050405020304" pitchFamily="18" charset="0"/>
                <a:cs typeface="Times New Roman" panose="02020603050405020304" pitchFamily="18" charset="0"/>
              </a:rPr>
              <a:t>VRS (BCC model)</a:t>
            </a:r>
            <a:r>
              <a:rPr lang="en-US" sz="2800" dirty="0">
                <a:latin typeface="Times New Roman" panose="02020603050405020304" pitchFamily="18" charset="0"/>
                <a:cs typeface="Times New Roman" panose="02020603050405020304" pitchFamily="18" charset="0"/>
              </a:rPr>
              <a:t>: pure managerial efficiency</a:t>
            </a:r>
          </a:p>
          <a:p>
            <a:pPr algn="just"/>
            <a:r>
              <a:rPr lang="en-US" sz="2800" dirty="0">
                <a:latin typeface="Times New Roman" panose="02020603050405020304" pitchFamily="18" charset="0"/>
                <a:cs typeface="Times New Roman" panose="02020603050405020304" pitchFamily="18" charset="0"/>
              </a:rPr>
              <a:t>Scale efficiency = CRS / VRS.</a:t>
            </a:r>
          </a:p>
          <a:p>
            <a:r>
              <a:rPr lang="en-US" sz="2800" dirty="0">
                <a:latin typeface="Times New Roman" panose="02020603050405020304" pitchFamily="18" charset="0"/>
                <a:cs typeface="Times New Roman" panose="02020603050405020304" pitchFamily="18" charset="0"/>
              </a:rPr>
              <a:t>Model rationale: banks control inputs more than outputs (Berger &amp; Humphrey, 1997).</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02240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63172"/>
          </a:xfrm>
        </p:spPr>
        <p:txBody>
          <a:bodyPr>
            <a:normAutofit/>
          </a:bodyPr>
          <a:lstStyle/>
          <a:p>
            <a:pPr algn="ctr"/>
            <a:r>
              <a:rPr lang="en-US" sz="2800" b="1" dirty="0" err="1">
                <a:latin typeface="Times New Roman" panose="02020603050405020304" pitchFamily="18" charset="0"/>
                <a:cs typeface="Times New Roman" panose="02020603050405020304" pitchFamily="18" charset="0"/>
              </a:rPr>
              <a:t>Malmquist</a:t>
            </a:r>
            <a:r>
              <a:rPr lang="en-US" sz="2800" b="1" dirty="0">
                <a:latin typeface="Times New Roman" panose="02020603050405020304" pitchFamily="18" charset="0"/>
                <a:cs typeface="Times New Roman" panose="02020603050405020304" pitchFamily="18" charset="0"/>
              </a:rPr>
              <a:t> Productivity Index</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8489" y="1228298"/>
            <a:ext cx="8625385" cy="5418161"/>
          </a:xfrm>
        </p:spPr>
        <p:txBody>
          <a:bodyPr>
            <a:noAutofit/>
          </a:bodyPr>
          <a:lstStyle/>
          <a:p>
            <a:r>
              <a:rPr lang="en-US" sz="2400" dirty="0" smtClean="0">
                <a:latin typeface="Times New Roman" panose="02020603050405020304" pitchFamily="18" charset="0"/>
                <a:cs typeface="Times New Roman" panose="02020603050405020304" pitchFamily="18" charset="0"/>
              </a:rPr>
              <a:t>The </a:t>
            </a:r>
            <a:r>
              <a:rPr lang="en-US" sz="2400" dirty="0" err="1">
                <a:latin typeface="Times New Roman" panose="02020603050405020304" pitchFamily="18" charset="0"/>
                <a:cs typeface="Times New Roman" panose="02020603050405020304" pitchFamily="18" charset="0"/>
              </a:rPr>
              <a:t>Malmquist</a:t>
            </a:r>
            <a:r>
              <a:rPr lang="en-US" sz="2400" dirty="0">
                <a:latin typeface="Times New Roman" panose="02020603050405020304" pitchFamily="18" charset="0"/>
                <a:cs typeface="Times New Roman" panose="02020603050405020304" pitchFamily="18" charset="0"/>
              </a:rPr>
              <a:t> Index measures </a:t>
            </a:r>
            <a:r>
              <a:rPr lang="en-US" sz="2400" b="1" dirty="0">
                <a:latin typeface="Times New Roman" panose="02020603050405020304" pitchFamily="18" charset="0"/>
                <a:cs typeface="Times New Roman" panose="02020603050405020304" pitchFamily="18" charset="0"/>
              </a:rPr>
              <a:t>TFP change</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Färe</a:t>
            </a:r>
            <a:r>
              <a:rPr lang="en-US" sz="2400" dirty="0">
                <a:latin typeface="Times New Roman" panose="02020603050405020304" pitchFamily="18" charset="0"/>
                <a:cs typeface="Times New Roman" panose="02020603050405020304" pitchFamily="18" charset="0"/>
              </a:rPr>
              <a:t> et al., 1994):</a:t>
            </a:r>
          </a:p>
          <a:p>
            <a:pPr lvl="0"/>
            <a:r>
              <a:rPr lang="en-US" sz="2400" b="1" dirty="0">
                <a:latin typeface="Times New Roman" panose="02020603050405020304" pitchFamily="18" charset="0"/>
                <a:cs typeface="Times New Roman" panose="02020603050405020304" pitchFamily="18" charset="0"/>
              </a:rPr>
              <a:t>Efficiency change</a:t>
            </a:r>
            <a:r>
              <a:rPr lang="en-US" sz="2400" dirty="0">
                <a:latin typeface="Times New Roman" panose="02020603050405020304" pitchFamily="18" charset="0"/>
                <a:cs typeface="Times New Roman" panose="02020603050405020304" pitchFamily="18" charset="0"/>
              </a:rPr>
              <a:t> (catch-up</a:t>
            </a:r>
            <a:r>
              <a:rPr lang="en-US" sz="2400" dirty="0" smtClean="0">
                <a:latin typeface="Times New Roman" panose="02020603050405020304" pitchFamily="18" charset="0"/>
                <a:cs typeface="Times New Roman" panose="02020603050405020304" pitchFamily="18" charset="0"/>
              </a:rPr>
              <a:t>): Did bank go closer to be the best bank.</a:t>
            </a:r>
            <a:endParaRPr lang="en-US" sz="2400" dirty="0">
              <a:latin typeface="Times New Roman" panose="02020603050405020304" pitchFamily="18" charset="0"/>
              <a:cs typeface="Times New Roman" panose="02020603050405020304" pitchFamily="18" charset="0"/>
            </a:endParaRPr>
          </a:p>
          <a:p>
            <a:pPr lvl="0"/>
            <a:r>
              <a:rPr lang="en-US" sz="2400" b="1" dirty="0">
                <a:latin typeface="Times New Roman" panose="02020603050405020304" pitchFamily="18" charset="0"/>
                <a:cs typeface="Times New Roman" panose="02020603050405020304" pitchFamily="18" charset="0"/>
              </a:rPr>
              <a:t>Technical change</a:t>
            </a:r>
            <a:r>
              <a:rPr lang="en-US" sz="2400" dirty="0">
                <a:latin typeface="Times New Roman" panose="02020603050405020304" pitchFamily="18" charset="0"/>
                <a:cs typeface="Times New Roman" panose="02020603050405020304" pitchFamily="18" charset="0"/>
              </a:rPr>
              <a:t> (frontier shift</a:t>
            </a:r>
            <a:r>
              <a:rPr lang="en-US" sz="2400" dirty="0" smtClean="0">
                <a:latin typeface="Times New Roman" panose="02020603050405020304" pitchFamily="18" charset="0"/>
                <a:cs typeface="Times New Roman" panose="02020603050405020304" pitchFamily="18" charset="0"/>
              </a:rPr>
              <a:t>):</a:t>
            </a:r>
            <a:r>
              <a:rPr lang="en-US" sz="2400" dirty="0">
                <a:latin typeface="Times New Roman" panose="02020603050405020304" pitchFamily="18" charset="0"/>
                <a:cs typeface="Times New Roman" panose="02020603050405020304" pitchFamily="18" charset="0"/>
              </a:rPr>
              <a:t> Did the "best-practice" standard itself improve because of innovation</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14611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Second-Stage Econometric Models</a:t>
            </a:r>
            <a:endParaRPr lang="en-US" dirty="0"/>
          </a:p>
        </p:txBody>
      </p:sp>
      <p:sp>
        <p:nvSpPr>
          <p:cNvPr id="3" name="Content Placeholder 2"/>
          <p:cNvSpPr>
            <a:spLocks noGrp="1"/>
          </p:cNvSpPr>
          <p:nvPr>
            <p:ph idx="1"/>
          </p:nvPr>
        </p:nvSpPr>
        <p:spPr/>
        <p:txBody>
          <a:bodyPr/>
          <a:lstStyle/>
          <a:p>
            <a:r>
              <a:rPr lang="en-US" dirty="0"/>
              <a:t>DEA scores &amp; </a:t>
            </a:r>
            <a:r>
              <a:rPr lang="en-US" dirty="0" err="1"/>
              <a:t>Malmquist</a:t>
            </a:r>
            <a:r>
              <a:rPr lang="en-US" dirty="0"/>
              <a:t> components </a:t>
            </a:r>
            <a:r>
              <a:rPr lang="en-US" dirty="0" smtClean="0"/>
              <a:t>analyzed </a:t>
            </a:r>
            <a:r>
              <a:rPr lang="en-US" dirty="0"/>
              <a:t>with:</a:t>
            </a:r>
          </a:p>
          <a:p>
            <a:pPr lvl="0"/>
            <a:r>
              <a:rPr lang="en-US" b="1" dirty="0"/>
              <a:t>Fractional </a:t>
            </a:r>
            <a:r>
              <a:rPr lang="en-US" b="1" dirty="0" err="1"/>
              <a:t>logit</a:t>
            </a:r>
            <a:r>
              <a:rPr lang="en-US" b="1" dirty="0"/>
              <a:t>/</a:t>
            </a:r>
            <a:r>
              <a:rPr lang="en-US" b="1" dirty="0" err="1"/>
              <a:t>Tobit</a:t>
            </a:r>
            <a:r>
              <a:rPr lang="en-US" dirty="0"/>
              <a:t> for efficiency (bounded 0–1) (</a:t>
            </a:r>
            <a:r>
              <a:rPr lang="en-US" dirty="0" err="1"/>
              <a:t>Simar</a:t>
            </a:r>
            <a:r>
              <a:rPr lang="en-US" dirty="0"/>
              <a:t> &amp; Wilson, 2007).</a:t>
            </a:r>
          </a:p>
          <a:p>
            <a:pPr lvl="0"/>
            <a:r>
              <a:rPr lang="en-US" b="1" dirty="0"/>
              <a:t>Fixed/random effects</a:t>
            </a:r>
            <a:r>
              <a:rPr lang="en-US" dirty="0"/>
              <a:t> for productivity components (Wooldridge, 2010).</a:t>
            </a:r>
          </a:p>
          <a:p>
            <a:pPr lvl="0"/>
            <a:r>
              <a:rPr lang="en-US" b="1" dirty="0"/>
              <a:t>System GMM</a:t>
            </a:r>
            <a:r>
              <a:rPr lang="en-US" dirty="0"/>
              <a:t> for dynamic relationships and </a:t>
            </a:r>
            <a:r>
              <a:rPr lang="en-US" dirty="0" err="1"/>
              <a:t>endogeneity</a:t>
            </a:r>
            <a:r>
              <a:rPr lang="en-US" dirty="0"/>
              <a:t> (Arellano &amp; Bond, 1991</a:t>
            </a:r>
            <a:r>
              <a:rPr lang="en-US" dirty="0" smtClean="0"/>
              <a:t>).</a:t>
            </a:r>
            <a:endParaRPr lang="en-US" dirty="0"/>
          </a:p>
        </p:txBody>
      </p:sp>
    </p:spTree>
    <p:extLst>
      <p:ext uri="{BB962C8B-B14F-4D97-AF65-F5344CB8AC3E}">
        <p14:creationId xmlns:p14="http://schemas.microsoft.com/office/powerpoint/2010/main" val="41840525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smtClean="0">
                <a:latin typeface="Times New Roman" panose="02020603050405020304" pitchFamily="18" charset="0"/>
                <a:cs typeface="Times New Roman" panose="02020603050405020304" pitchFamily="18" charset="0"/>
              </a:rPr>
              <a:t>Stakeholder</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sz="2400" dirty="0">
                <a:latin typeface="Times New Roman" panose="02020603050405020304" pitchFamily="18" charset="0"/>
                <a:cs typeface="Times New Roman" panose="02020603050405020304" pitchFamily="18" charset="0"/>
              </a:rPr>
              <a:t>Nepal </a:t>
            </a:r>
            <a:r>
              <a:rPr lang="en-US" sz="2400" dirty="0" err="1">
                <a:latin typeface="Times New Roman" panose="02020603050405020304" pitchFamily="18" charset="0"/>
                <a:cs typeface="Times New Roman" panose="02020603050405020304" pitchFamily="18" charset="0"/>
              </a:rPr>
              <a:t>Rastra</a:t>
            </a:r>
            <a:r>
              <a:rPr lang="en-US" sz="2400" dirty="0">
                <a:latin typeface="Times New Roman" panose="02020603050405020304" pitchFamily="18" charset="0"/>
                <a:cs typeface="Times New Roman" panose="02020603050405020304" pitchFamily="18" charset="0"/>
              </a:rPr>
              <a:t> Bank (Regulator)-Sets digital banking regulations, </a:t>
            </a:r>
            <a:r>
              <a:rPr lang="en-US" sz="2400" dirty="0" err="1">
                <a:latin typeface="Times New Roman" panose="02020603050405020304" pitchFamily="18" charset="0"/>
                <a:cs typeface="Times New Roman" panose="02020603050405020304" pitchFamily="18" charset="0"/>
              </a:rPr>
              <a:t>cybersecurity</a:t>
            </a:r>
            <a:r>
              <a:rPr lang="en-US" sz="2400" dirty="0">
                <a:latin typeface="Times New Roman" panose="02020603050405020304" pitchFamily="18" charset="0"/>
                <a:cs typeface="Times New Roman" panose="02020603050405020304" pitchFamily="18" charset="0"/>
              </a:rPr>
              <a:t> standards, and payment system directives</a:t>
            </a:r>
            <a:r>
              <a:rPr lang="en-US" sz="2400" dirty="0" smtClean="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Commercial </a:t>
            </a:r>
            <a:r>
              <a:rPr lang="en-US" sz="2400" dirty="0" smtClean="0">
                <a:latin typeface="Times New Roman" panose="02020603050405020304" pitchFamily="18" charset="0"/>
                <a:cs typeface="Times New Roman" panose="02020603050405020304" pitchFamily="18" charset="0"/>
              </a:rPr>
              <a:t>Banks-Invest </a:t>
            </a:r>
            <a:r>
              <a:rPr lang="en-US" sz="2400" dirty="0">
                <a:latin typeface="Times New Roman" panose="02020603050405020304" pitchFamily="18" charset="0"/>
                <a:cs typeface="Times New Roman" panose="02020603050405020304" pitchFamily="18" charset="0"/>
              </a:rPr>
              <a:t>in digital platforms (mobile banking, core upgrades, APIs</a:t>
            </a:r>
            <a:r>
              <a:rPr lang="en-US" sz="2400" dirty="0" smtClean="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Payment Service Providers / Payment System Operators-Manage digital payment infrastructure (IPS, RTGS, wallets, QR networks</a:t>
            </a:r>
            <a:r>
              <a:rPr lang="en-US" sz="2400" dirty="0" smtClean="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Government &amp; Policy Bodies-Promote Digital Nepal Framework and national digital payment ecosystem</a:t>
            </a:r>
            <a:r>
              <a:rPr lang="en-US" sz="2400" dirty="0" smtClean="0">
                <a:latin typeface="Times New Roman" panose="02020603050405020304" pitchFamily="18" charset="0"/>
                <a:cs typeface="Times New Roman" panose="02020603050405020304" pitchFamily="18" charset="0"/>
              </a:rPr>
              <a:t>.</a:t>
            </a:r>
          </a:p>
          <a:p>
            <a:pPr algn="just"/>
            <a:r>
              <a:rPr lang="en-US" sz="2400" dirty="0" smtClean="0">
                <a:latin typeface="Times New Roman" panose="02020603050405020304" pitchFamily="18" charset="0"/>
                <a:cs typeface="Times New Roman" panose="02020603050405020304" pitchFamily="18" charset="0"/>
              </a:rPr>
              <a:t>Commercial Bank Staffs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49119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Ethical Considerations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Quantitative:</a:t>
            </a:r>
          </a:p>
          <a:p>
            <a:pPr lvl="0"/>
            <a:r>
              <a:rPr lang="en-US" dirty="0">
                <a:latin typeface="Times New Roman" panose="02020603050405020304" pitchFamily="18" charset="0"/>
                <a:cs typeface="Times New Roman" panose="02020603050405020304" pitchFamily="18" charset="0"/>
              </a:rPr>
              <a:t>Uses publicly available NRB and bank data.</a:t>
            </a:r>
          </a:p>
          <a:p>
            <a:pPr lvl="0"/>
            <a:r>
              <a:rPr lang="en-US" dirty="0">
                <a:latin typeface="Times New Roman" panose="02020603050405020304" pitchFamily="18" charset="0"/>
                <a:cs typeface="Times New Roman" panose="02020603050405020304" pitchFamily="18" charset="0"/>
              </a:rPr>
              <a:t>Confidential or unpublished data stored </a:t>
            </a:r>
            <a:r>
              <a:rPr lang="en-US" dirty="0" smtClean="0">
                <a:latin typeface="Times New Roman" panose="02020603050405020304" pitchFamily="18" charset="0"/>
                <a:cs typeface="Times New Roman" panose="02020603050405020304" pitchFamily="18" charset="0"/>
              </a:rPr>
              <a:t>securely</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Qualitative:</a:t>
            </a:r>
          </a:p>
          <a:p>
            <a:pPr lvl="0"/>
            <a:r>
              <a:rPr lang="en-US" dirty="0">
                <a:latin typeface="Times New Roman" panose="02020603050405020304" pitchFamily="18" charset="0"/>
                <a:cs typeface="Times New Roman" panose="02020603050405020304" pitchFamily="18" charset="0"/>
              </a:rPr>
              <a:t>Ethical clearance obtained.</a:t>
            </a:r>
          </a:p>
          <a:p>
            <a:pPr lvl="0"/>
            <a:r>
              <a:rPr lang="en-US" dirty="0">
                <a:latin typeface="Times New Roman" panose="02020603050405020304" pitchFamily="18" charset="0"/>
                <a:cs typeface="Times New Roman" panose="02020603050405020304" pitchFamily="18" charset="0"/>
              </a:rPr>
              <a:t>Informed consent from participants.</a:t>
            </a:r>
          </a:p>
          <a:p>
            <a:pPr lvl="0"/>
            <a:r>
              <a:rPr lang="en-US" dirty="0">
                <a:latin typeface="Times New Roman" panose="02020603050405020304" pitchFamily="18" charset="0"/>
                <a:cs typeface="Times New Roman" panose="02020603050405020304" pitchFamily="18" charset="0"/>
              </a:rPr>
              <a:t>Confidentiality and anonymity maintained.</a:t>
            </a:r>
          </a:p>
          <a:p>
            <a:pPr lvl="0"/>
            <a:r>
              <a:rPr lang="en-US" dirty="0">
                <a:latin typeface="Times New Roman" panose="02020603050405020304" pitchFamily="18" charset="0"/>
                <a:cs typeface="Times New Roman" panose="02020603050405020304" pitchFamily="18" charset="0"/>
              </a:rPr>
              <a:t>Secure storage and controlled access to recordings and transcripts.</a:t>
            </a:r>
          </a:p>
        </p:txBody>
      </p:sp>
    </p:spTree>
    <p:extLst>
      <p:ext uri="{BB962C8B-B14F-4D97-AF65-F5344CB8AC3E}">
        <p14:creationId xmlns:p14="http://schemas.microsoft.com/office/powerpoint/2010/main" val="22646988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3298"/>
          </a:xfrm>
        </p:spPr>
        <p:txBody>
          <a:bodyPr>
            <a:normAutofit/>
          </a:bodyPr>
          <a:lstStyle/>
          <a:p>
            <a:pPr algn="ctr"/>
            <a:r>
              <a:rPr lang="en-US" sz="3200" dirty="0" smtClean="0">
                <a:latin typeface="Times New Roman" panose="02020603050405020304" pitchFamily="18" charset="0"/>
                <a:cs typeface="Times New Roman" panose="02020603050405020304" pitchFamily="18" charset="0"/>
              </a:rPr>
              <a:t>Reference</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2955" y="1378425"/>
            <a:ext cx="8652681" cy="5268035"/>
          </a:xfrm>
        </p:spPr>
        <p:txBody>
          <a:bodyPr>
            <a:normAutofit lnSpcReduction="10000"/>
          </a:bodyPr>
          <a:lstStyle/>
          <a:p>
            <a:r>
              <a:rPr lang="en-US" dirty="0" smtClean="0">
                <a:latin typeface="Times New Roman" panose="02020603050405020304" pitchFamily="18" charset="0"/>
                <a:cs typeface="Times New Roman" panose="02020603050405020304" pitchFamily="18" charset="0"/>
              </a:rPr>
              <a:t>Arellano</a:t>
            </a:r>
            <a:r>
              <a:rPr lang="en-US" dirty="0">
                <a:latin typeface="Times New Roman" panose="02020603050405020304" pitchFamily="18" charset="0"/>
                <a:cs typeface="Times New Roman" panose="02020603050405020304" pitchFamily="18" charset="0"/>
              </a:rPr>
              <a:t>, M. and Bond, S., 1991. Some tests of specification for panel data: Monte Carlo evidence and an application to employment equations. </a:t>
            </a:r>
            <a:r>
              <a:rPr lang="en-US" i="1" dirty="0">
                <a:latin typeface="Times New Roman" panose="02020603050405020304" pitchFamily="18" charset="0"/>
                <a:cs typeface="Times New Roman" panose="02020603050405020304" pitchFamily="18" charset="0"/>
              </a:rPr>
              <a:t>The review of economic studies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58</a:t>
            </a:r>
            <a:r>
              <a:rPr lang="en-US" dirty="0">
                <a:latin typeface="Times New Roman" panose="02020603050405020304" pitchFamily="18" charset="0"/>
                <a:cs typeface="Times New Roman" panose="02020603050405020304" pitchFamily="18" charset="0"/>
              </a:rPr>
              <a:t>(2), pp.277-297</a:t>
            </a:r>
            <a:r>
              <a:rPr lang="en-US" dirty="0" smtClean="0">
                <a:latin typeface="Times New Roman" panose="02020603050405020304" pitchFamily="18" charset="0"/>
                <a:cs typeface="Times New Roman" panose="02020603050405020304" pitchFamily="18" charset="0"/>
              </a:rPr>
              <a:t>.</a:t>
            </a:r>
          </a:p>
          <a:p>
            <a:r>
              <a:rPr lang="en-US" dirty="0" err="1">
                <a:latin typeface="Times New Roman" panose="02020603050405020304" pitchFamily="18" charset="0"/>
                <a:cs typeface="Times New Roman" panose="02020603050405020304" pitchFamily="18" charset="0"/>
              </a:rPr>
              <a:t>Ayadi</a:t>
            </a:r>
            <a:r>
              <a:rPr lang="en-US" dirty="0">
                <a:latin typeface="Times New Roman" panose="02020603050405020304" pitchFamily="18" charset="0"/>
                <a:cs typeface="Times New Roman" panose="02020603050405020304" pitchFamily="18" charset="0"/>
              </a:rPr>
              <a:t>, R., </a:t>
            </a:r>
            <a:r>
              <a:rPr lang="en-US" dirty="0" err="1">
                <a:latin typeface="Times New Roman" panose="02020603050405020304" pitchFamily="18" charset="0"/>
                <a:cs typeface="Times New Roman" panose="02020603050405020304" pitchFamily="18" charset="0"/>
              </a:rPr>
              <a:t>Chiaramonte</a:t>
            </a:r>
            <a:r>
              <a:rPr lang="en-US" dirty="0">
                <a:latin typeface="Times New Roman" panose="02020603050405020304" pitchFamily="18" charset="0"/>
                <a:cs typeface="Times New Roman" panose="02020603050405020304" pitchFamily="18" charset="0"/>
              </a:rPr>
              <a:t>, L., </a:t>
            </a:r>
            <a:r>
              <a:rPr lang="en-US" dirty="0" err="1">
                <a:latin typeface="Times New Roman" panose="02020603050405020304" pitchFamily="18" charset="0"/>
                <a:cs typeface="Times New Roman" panose="02020603050405020304" pitchFamily="18" charset="0"/>
              </a:rPr>
              <a:t>Cucinelli</a:t>
            </a:r>
            <a:r>
              <a:rPr lang="en-US" dirty="0">
                <a:latin typeface="Times New Roman" panose="02020603050405020304" pitchFamily="18" charset="0"/>
                <a:cs typeface="Times New Roman" panose="02020603050405020304" pitchFamily="18" charset="0"/>
              </a:rPr>
              <a:t>, D. and </a:t>
            </a:r>
            <a:r>
              <a:rPr lang="en-US" dirty="0" err="1">
                <a:latin typeface="Times New Roman" panose="02020603050405020304" pitchFamily="18" charset="0"/>
                <a:cs typeface="Times New Roman" panose="02020603050405020304" pitchFamily="18" charset="0"/>
              </a:rPr>
              <a:t>Migliavacca</a:t>
            </a:r>
            <a:r>
              <a:rPr lang="en-US" dirty="0">
                <a:latin typeface="Times New Roman" panose="02020603050405020304" pitchFamily="18" charset="0"/>
                <a:cs typeface="Times New Roman" panose="02020603050405020304" pitchFamily="18" charset="0"/>
              </a:rPr>
              <a:t>, M., 2025. Digitalization and banks' efficiency: Evidence from a European analysis. </a:t>
            </a:r>
            <a:r>
              <a:rPr lang="en-US" i="1" dirty="0">
                <a:latin typeface="Times New Roman" panose="02020603050405020304" pitchFamily="18" charset="0"/>
                <a:cs typeface="Times New Roman" panose="02020603050405020304" pitchFamily="18" charset="0"/>
              </a:rPr>
              <a:t>International Review of Financial Analysis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97</a:t>
            </a:r>
            <a:r>
              <a:rPr lang="en-US" dirty="0">
                <a:latin typeface="Times New Roman" panose="02020603050405020304" pitchFamily="18" charset="0"/>
                <a:cs typeface="Times New Roman" panose="02020603050405020304" pitchFamily="18" charset="0"/>
              </a:rPr>
              <a:t>, p.103837.</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Berger</a:t>
            </a:r>
            <a:r>
              <a:rPr lang="en-US" dirty="0">
                <a:latin typeface="Times New Roman" panose="02020603050405020304" pitchFamily="18" charset="0"/>
                <a:cs typeface="Times New Roman" panose="02020603050405020304" pitchFamily="18" charset="0"/>
              </a:rPr>
              <a:t>, A.N. and Humphrey, D.B., 1997. Efficiency of financial institutions: International survey and directions for future research. </a:t>
            </a:r>
            <a:r>
              <a:rPr lang="en-US" i="1" dirty="0">
                <a:latin typeface="Times New Roman" panose="02020603050405020304" pitchFamily="18" charset="0"/>
                <a:cs typeface="Times New Roman" panose="02020603050405020304" pitchFamily="18" charset="0"/>
              </a:rPr>
              <a:t>European journal of operational research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98</a:t>
            </a:r>
            <a:r>
              <a:rPr lang="en-US" dirty="0">
                <a:latin typeface="Times New Roman" panose="02020603050405020304" pitchFamily="18" charset="0"/>
                <a:cs typeface="Times New Roman" panose="02020603050405020304" pitchFamily="18" charset="0"/>
              </a:rPr>
              <a:t>(2), pp.175-212</a:t>
            </a:r>
            <a:r>
              <a:rPr lang="en-US" dirty="0" smtClean="0">
                <a:latin typeface="Times New Roman" panose="02020603050405020304" pitchFamily="18" charset="0"/>
                <a:cs typeface="Times New Roman" panose="02020603050405020304" pitchFamily="18" charset="0"/>
              </a:rPr>
              <a:t>.</a:t>
            </a:r>
          </a:p>
          <a:p>
            <a:r>
              <a:rPr lang="en-US" dirty="0" err="1">
                <a:latin typeface="Times New Roman" panose="02020603050405020304" pitchFamily="18" charset="0"/>
                <a:cs typeface="Times New Roman" panose="02020603050405020304" pitchFamily="18" charset="0"/>
              </a:rPr>
              <a:t>Coelli</a:t>
            </a:r>
            <a:r>
              <a:rPr lang="en-US" dirty="0">
                <a:latin typeface="Times New Roman" panose="02020603050405020304" pitchFamily="18" charset="0"/>
                <a:cs typeface="Times New Roman" panose="02020603050405020304" pitchFamily="18" charset="0"/>
              </a:rPr>
              <a:t>, T.J., </a:t>
            </a:r>
            <a:r>
              <a:rPr lang="en-US" dirty="0" err="1">
                <a:latin typeface="Times New Roman" panose="02020603050405020304" pitchFamily="18" charset="0"/>
                <a:cs typeface="Times New Roman" panose="02020603050405020304" pitchFamily="18" charset="0"/>
              </a:rPr>
              <a:t>Prasada</a:t>
            </a:r>
            <a:r>
              <a:rPr lang="en-US" dirty="0">
                <a:latin typeface="Times New Roman" panose="02020603050405020304" pitchFamily="18" charset="0"/>
                <a:cs typeface="Times New Roman" panose="02020603050405020304" pitchFamily="18" charset="0"/>
              </a:rPr>
              <a:t> Rao, D.S., </a:t>
            </a:r>
            <a:r>
              <a:rPr lang="en-US" dirty="0" err="1">
                <a:latin typeface="Times New Roman" panose="02020603050405020304" pitchFamily="18" charset="0"/>
                <a:cs typeface="Times New Roman" panose="02020603050405020304" pitchFamily="18" charset="0"/>
              </a:rPr>
              <a:t>O’donnell</a:t>
            </a:r>
            <a:r>
              <a:rPr lang="en-US" dirty="0">
                <a:latin typeface="Times New Roman" panose="02020603050405020304" pitchFamily="18" charset="0"/>
                <a:cs typeface="Times New Roman" panose="02020603050405020304" pitchFamily="18" charset="0"/>
              </a:rPr>
              <a:t>, C.J. and </a:t>
            </a:r>
            <a:r>
              <a:rPr lang="en-US" dirty="0" err="1">
                <a:latin typeface="Times New Roman" panose="02020603050405020304" pitchFamily="18" charset="0"/>
                <a:cs typeface="Times New Roman" panose="02020603050405020304" pitchFamily="18" charset="0"/>
              </a:rPr>
              <a:t>Battese</a:t>
            </a:r>
            <a:r>
              <a:rPr lang="en-US" dirty="0">
                <a:latin typeface="Times New Roman" panose="02020603050405020304" pitchFamily="18" charset="0"/>
                <a:cs typeface="Times New Roman" panose="02020603050405020304" pitchFamily="18" charset="0"/>
              </a:rPr>
              <a:t>, G.E., 2005. </a:t>
            </a:r>
            <a:r>
              <a:rPr lang="en-US" i="1" dirty="0">
                <a:latin typeface="Times New Roman" panose="02020603050405020304" pitchFamily="18" charset="0"/>
                <a:cs typeface="Times New Roman" panose="02020603050405020304" pitchFamily="18" charset="0"/>
              </a:rPr>
              <a:t>An introduction to efficiency and productivity analysis</a:t>
            </a:r>
            <a:r>
              <a:rPr lang="en-US" dirty="0">
                <a:latin typeface="Times New Roman" panose="02020603050405020304" pitchFamily="18" charset="0"/>
                <a:cs typeface="Times New Roman" panose="02020603050405020304" pitchFamily="18" charset="0"/>
              </a:rPr>
              <a:t>. Boston, MA: Springer US</a:t>
            </a:r>
            <a:r>
              <a:rPr lang="en-US" dirty="0" smtClean="0">
                <a:latin typeface="Times New Roman" panose="02020603050405020304" pitchFamily="18" charset="0"/>
                <a:cs typeface="Times New Roman" panose="02020603050405020304" pitchFamily="18" charset="0"/>
              </a:rPr>
              <a:t>.</a:t>
            </a:r>
          </a:p>
          <a:p>
            <a:r>
              <a:rPr lang="en-US" dirty="0" err="1" smtClean="0">
                <a:latin typeface="Times New Roman" panose="02020603050405020304" pitchFamily="18" charset="0"/>
                <a:cs typeface="Times New Roman" panose="02020603050405020304" pitchFamily="18" charset="0"/>
              </a:rPr>
              <a:t>Färe</a:t>
            </a:r>
            <a:r>
              <a:rPr lang="en-US" dirty="0">
                <a:latin typeface="Times New Roman" panose="02020603050405020304" pitchFamily="18" charset="0"/>
                <a:cs typeface="Times New Roman" panose="02020603050405020304" pitchFamily="18" charset="0"/>
              </a:rPr>
              <a:t>, R., </a:t>
            </a:r>
            <a:r>
              <a:rPr lang="en-US" dirty="0" err="1">
                <a:latin typeface="Times New Roman" panose="02020603050405020304" pitchFamily="18" charset="0"/>
                <a:cs typeface="Times New Roman" panose="02020603050405020304" pitchFamily="18" charset="0"/>
              </a:rPr>
              <a:t>Grosskopf</a:t>
            </a:r>
            <a:r>
              <a:rPr lang="en-US" dirty="0">
                <a:latin typeface="Times New Roman" panose="02020603050405020304" pitchFamily="18" charset="0"/>
                <a:cs typeface="Times New Roman" panose="02020603050405020304" pitchFamily="18" charset="0"/>
              </a:rPr>
              <a:t>, S., Norris, M. and Zhang, Z., 1994. Productivity growth, technical progress, and efficiency change in industrialized countries. </a:t>
            </a:r>
            <a:r>
              <a:rPr lang="en-US" i="1" dirty="0">
                <a:latin typeface="Times New Roman" panose="02020603050405020304" pitchFamily="18" charset="0"/>
                <a:cs typeface="Times New Roman" panose="02020603050405020304" pitchFamily="18" charset="0"/>
              </a:rPr>
              <a:t>The American economic review</a:t>
            </a:r>
            <a:r>
              <a:rPr lang="en-US" dirty="0">
                <a:latin typeface="Times New Roman" panose="02020603050405020304" pitchFamily="18" charset="0"/>
                <a:cs typeface="Times New Roman" panose="02020603050405020304" pitchFamily="18" charset="0"/>
              </a:rPr>
              <a:t>, pp.66-83</a:t>
            </a:r>
            <a:r>
              <a:rPr lang="en-US" dirty="0" smtClean="0">
                <a:latin typeface="Times New Roman" panose="02020603050405020304" pitchFamily="18" charset="0"/>
                <a:cs typeface="Times New Roman" panose="02020603050405020304" pitchFamily="18" charset="0"/>
              </a:rPr>
              <a:t>.</a:t>
            </a:r>
          </a:p>
          <a:p>
            <a:r>
              <a:rPr lang="en-US" dirty="0" err="1">
                <a:latin typeface="Times New Roman" panose="02020603050405020304" pitchFamily="18" charset="0"/>
                <a:cs typeface="Times New Roman" panose="02020603050405020304" pitchFamily="18" charset="0"/>
              </a:rPr>
              <a:t>Gherțescu</a:t>
            </a:r>
            <a:r>
              <a:rPr lang="en-US" dirty="0">
                <a:latin typeface="Times New Roman" panose="02020603050405020304" pitchFamily="18" charset="0"/>
                <a:cs typeface="Times New Roman" panose="02020603050405020304" pitchFamily="18" charset="0"/>
              </a:rPr>
              <a:t>, C., Manta, A.G., </a:t>
            </a:r>
            <a:r>
              <a:rPr lang="en-US" dirty="0" err="1">
                <a:latin typeface="Times New Roman" panose="02020603050405020304" pitchFamily="18" charset="0"/>
                <a:cs typeface="Times New Roman" panose="02020603050405020304" pitchFamily="18" charset="0"/>
              </a:rPr>
              <a:t>Bădîrcea</a:t>
            </a:r>
            <a:r>
              <a:rPr lang="en-US" dirty="0">
                <a:latin typeface="Times New Roman" panose="02020603050405020304" pitchFamily="18" charset="0"/>
                <a:cs typeface="Times New Roman" panose="02020603050405020304" pitchFamily="18" charset="0"/>
              </a:rPr>
              <a:t>, R.M. and Manta, L.F., 2024. How does the digitalization strategy affect bank efficiency in Industry 4.0? A </a:t>
            </a:r>
            <a:r>
              <a:rPr lang="en-US" dirty="0" err="1">
                <a:latin typeface="Times New Roman" panose="02020603050405020304" pitchFamily="18" charset="0"/>
                <a:cs typeface="Times New Roman" panose="02020603050405020304" pitchFamily="18" charset="0"/>
              </a:rPr>
              <a:t>bibliometric</a:t>
            </a:r>
            <a:r>
              <a:rPr lang="en-US" dirty="0">
                <a:latin typeface="Times New Roman" panose="02020603050405020304" pitchFamily="18" charset="0"/>
                <a:cs typeface="Times New Roman" panose="02020603050405020304" pitchFamily="18" charset="0"/>
              </a:rPr>
              <a:t> analysis. </a:t>
            </a:r>
            <a:r>
              <a:rPr lang="en-US" i="1" dirty="0">
                <a:latin typeface="Times New Roman" panose="02020603050405020304" pitchFamily="18" charset="0"/>
                <a:cs typeface="Times New Roman" panose="02020603050405020304" pitchFamily="18" charset="0"/>
              </a:rPr>
              <a:t>Systems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12</a:t>
            </a:r>
            <a:r>
              <a:rPr lang="en-US" dirty="0">
                <a:latin typeface="Times New Roman" panose="02020603050405020304" pitchFamily="18" charset="0"/>
                <a:cs typeface="Times New Roman" panose="02020603050405020304" pitchFamily="18" charset="0"/>
              </a:rPr>
              <a:t>(11), p.492.</a:t>
            </a:r>
            <a:endParaRPr lang="en-US" dirty="0" smtClean="0">
              <a:latin typeface="Times New Roman" panose="02020603050405020304" pitchFamily="18" charset="0"/>
              <a:cs typeface="Times New Roman" panose="02020603050405020304" pitchFamily="18" charset="0"/>
            </a:endParaRPr>
          </a:p>
          <a:p>
            <a:endParaRPr lang="en-US" dirty="0" smtClean="0"/>
          </a:p>
          <a:p>
            <a:endParaRPr lang="en-US" dirty="0"/>
          </a:p>
        </p:txBody>
      </p:sp>
    </p:spTree>
    <p:extLst>
      <p:ext uri="{BB962C8B-B14F-4D97-AF65-F5344CB8AC3E}">
        <p14:creationId xmlns:p14="http://schemas.microsoft.com/office/powerpoint/2010/main" val="24055112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sz="1800" dirty="0">
                <a:latin typeface="Times New Roman" panose="02020603050405020304" pitchFamily="18" charset="0"/>
                <a:cs typeface="Times New Roman" panose="02020603050405020304" pitchFamily="18" charset="0"/>
              </a:rPr>
              <a:t>Kuhn, T.S., 1997. </a:t>
            </a:r>
            <a:r>
              <a:rPr lang="en-US" sz="1800" i="1" dirty="0">
                <a:latin typeface="Times New Roman" panose="02020603050405020304" pitchFamily="18" charset="0"/>
                <a:cs typeface="Times New Roman" panose="02020603050405020304" pitchFamily="18" charset="0"/>
              </a:rPr>
              <a:t>The structure of scientific revolutions</a:t>
            </a:r>
            <a:r>
              <a:rPr lang="en-US" sz="1800" dirty="0">
                <a:latin typeface="Times New Roman" panose="02020603050405020304" pitchFamily="18" charset="0"/>
                <a:cs typeface="Times New Roman" panose="02020603050405020304" pitchFamily="18" charset="0"/>
              </a:rPr>
              <a:t> (Vol. 962). Chicago: University of Chicago press</a:t>
            </a:r>
            <a:r>
              <a:rPr lang="en-US" sz="1800" dirty="0" smtClean="0">
                <a:latin typeface="Times New Roman" panose="02020603050405020304" pitchFamily="18" charset="0"/>
                <a:cs typeface="Times New Roman" panose="02020603050405020304" pitchFamily="18" charset="0"/>
              </a:rPr>
              <a:t>.</a:t>
            </a:r>
          </a:p>
          <a:p>
            <a:r>
              <a:rPr lang="en-US" sz="1800" dirty="0" err="1" smtClean="0">
                <a:latin typeface="Times New Roman" panose="02020603050405020304" pitchFamily="18" charset="0"/>
                <a:cs typeface="Times New Roman" panose="02020603050405020304" pitchFamily="18" charset="0"/>
              </a:rPr>
              <a:t>Sealey</a:t>
            </a:r>
            <a:r>
              <a:rPr lang="en-US" sz="1800" dirty="0" smtClean="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Jr</a:t>
            </a:r>
            <a:r>
              <a:rPr lang="en-US" sz="1800" dirty="0">
                <a:latin typeface="Times New Roman" panose="02020603050405020304" pitchFamily="18" charset="0"/>
                <a:cs typeface="Times New Roman" panose="02020603050405020304" pitchFamily="18" charset="0"/>
              </a:rPr>
              <a:t>, C.W. and Lindley, J.T., 1977. Inputs, outputs, and a theory of production and cost at depository financial institutions. </a:t>
            </a:r>
            <a:r>
              <a:rPr lang="en-US" sz="1800" i="1" dirty="0">
                <a:latin typeface="Times New Roman" panose="02020603050405020304" pitchFamily="18" charset="0"/>
                <a:cs typeface="Times New Roman" panose="02020603050405020304" pitchFamily="18" charset="0"/>
              </a:rPr>
              <a:t>The journal of finance</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32</a:t>
            </a:r>
            <a:r>
              <a:rPr lang="en-US" sz="1800" dirty="0">
                <a:latin typeface="Times New Roman" panose="02020603050405020304" pitchFamily="18" charset="0"/>
                <a:cs typeface="Times New Roman" panose="02020603050405020304" pitchFamily="18" charset="0"/>
              </a:rPr>
              <a:t>(4), pp.1251-1266</a:t>
            </a:r>
            <a:r>
              <a:rPr lang="en-US" sz="1800" dirty="0" smtClean="0">
                <a:latin typeface="Times New Roman" panose="02020603050405020304" pitchFamily="18" charset="0"/>
                <a:cs typeface="Times New Roman" panose="02020603050405020304" pitchFamily="18" charset="0"/>
              </a:rPr>
              <a:t>.</a:t>
            </a:r>
          </a:p>
          <a:p>
            <a:r>
              <a:rPr lang="en-US" sz="1800" dirty="0" err="1">
                <a:latin typeface="Times New Roman" panose="02020603050405020304" pitchFamily="18" charset="0"/>
                <a:cs typeface="Times New Roman" panose="02020603050405020304" pitchFamily="18" charset="0"/>
              </a:rPr>
              <a:t>Simar</a:t>
            </a:r>
            <a:r>
              <a:rPr lang="en-US" sz="1800" dirty="0">
                <a:latin typeface="Times New Roman" panose="02020603050405020304" pitchFamily="18" charset="0"/>
                <a:cs typeface="Times New Roman" panose="02020603050405020304" pitchFamily="18" charset="0"/>
              </a:rPr>
              <a:t>, L. and Wilson, P.W., 2007. Estimation and inference in two-stage, semi-parametric models of production processes. </a:t>
            </a:r>
            <a:r>
              <a:rPr lang="en-US" sz="1800" i="1" dirty="0">
                <a:latin typeface="Times New Roman" panose="02020603050405020304" pitchFamily="18" charset="0"/>
                <a:cs typeface="Times New Roman" panose="02020603050405020304" pitchFamily="18" charset="0"/>
              </a:rPr>
              <a:t>Journal of econometrics</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136</a:t>
            </a:r>
            <a:r>
              <a:rPr lang="en-US" sz="1800" dirty="0">
                <a:latin typeface="Times New Roman" panose="02020603050405020304" pitchFamily="18" charset="0"/>
                <a:cs typeface="Times New Roman" panose="02020603050405020304" pitchFamily="18" charset="0"/>
              </a:rPr>
              <a:t>(1), pp.31-64</a:t>
            </a:r>
            <a:r>
              <a:rPr lang="en-US" sz="1800" dirty="0" smtClean="0">
                <a:latin typeface="Times New Roman" panose="02020603050405020304" pitchFamily="18" charset="0"/>
                <a:cs typeface="Times New Roman" panose="02020603050405020304" pitchFamily="18" charset="0"/>
              </a:rPr>
              <a:t>.</a:t>
            </a:r>
          </a:p>
          <a:p>
            <a:r>
              <a:rPr lang="en-US" sz="1800" dirty="0" smtClean="0">
                <a:latin typeface="Times New Roman" panose="02020603050405020304" pitchFamily="18" charset="0"/>
                <a:cs typeface="Times New Roman" panose="02020603050405020304" pitchFamily="18" charset="0"/>
              </a:rPr>
              <a:t>Joshi</a:t>
            </a:r>
            <a:r>
              <a:rPr lang="en-US" sz="1800" dirty="0">
                <a:latin typeface="Times New Roman" panose="02020603050405020304" pitchFamily="18" charset="0"/>
                <a:cs typeface="Times New Roman" panose="02020603050405020304" pitchFamily="18" charset="0"/>
              </a:rPr>
              <a:t>, S.R., 2025. Cyber Security Issues Affecting the Users’ Willingness to Use E-Banking: A Case of Nepalese Commercial Banks. </a:t>
            </a:r>
            <a:r>
              <a:rPr lang="en-US" sz="1800" i="1" dirty="0">
                <a:latin typeface="Times New Roman" panose="02020603050405020304" pitchFamily="18" charset="0"/>
                <a:cs typeface="Times New Roman" panose="02020603050405020304" pitchFamily="18" charset="0"/>
              </a:rPr>
              <a:t>Nepalese Journal of Economics</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9</a:t>
            </a:r>
            <a:r>
              <a:rPr lang="en-US" sz="1800" dirty="0">
                <a:latin typeface="Times New Roman" panose="02020603050405020304" pitchFamily="18" charset="0"/>
                <a:cs typeface="Times New Roman" panose="02020603050405020304" pitchFamily="18" charset="0"/>
              </a:rPr>
              <a:t>(1), pp.214-228.</a:t>
            </a:r>
          </a:p>
          <a:p>
            <a:r>
              <a:rPr lang="en-US" sz="1800" dirty="0">
                <a:latin typeface="Times New Roman" panose="02020603050405020304" pitchFamily="18" charset="0"/>
                <a:cs typeface="Times New Roman" panose="02020603050405020304" pitchFamily="18" charset="0"/>
              </a:rPr>
              <a:t>Wooldridge, J.M., 2010. </a:t>
            </a:r>
            <a:r>
              <a:rPr lang="en-US" sz="1800" i="1" dirty="0">
                <a:latin typeface="Times New Roman" panose="02020603050405020304" pitchFamily="18" charset="0"/>
                <a:cs typeface="Times New Roman" panose="02020603050405020304" pitchFamily="18" charset="0"/>
              </a:rPr>
              <a:t>Econometric analysis of cross section and panel data</a:t>
            </a:r>
            <a:r>
              <a:rPr lang="en-US" sz="1800" dirty="0">
                <a:latin typeface="Times New Roman" panose="02020603050405020304" pitchFamily="18" charset="0"/>
                <a:cs typeface="Times New Roman" panose="02020603050405020304" pitchFamily="18" charset="0"/>
              </a:rPr>
              <a:t>. MIT press.</a:t>
            </a:r>
          </a:p>
          <a:p>
            <a:endParaRPr lang="en-US" sz="1800" dirty="0">
              <a:solidFill>
                <a:srgbClr val="FF0000"/>
              </a:solidFill>
            </a:endParaRPr>
          </a:p>
        </p:txBody>
      </p:sp>
    </p:spTree>
    <p:extLst>
      <p:ext uri="{BB962C8B-B14F-4D97-AF65-F5344CB8AC3E}">
        <p14:creationId xmlns:p14="http://schemas.microsoft.com/office/powerpoint/2010/main" val="5940224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1069</TotalTime>
  <Words>1475</Words>
  <Application>Microsoft Office PowerPoint</Application>
  <PresentationFormat>On-screen Show (4:3)</PresentationFormat>
  <Paragraphs>159</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Times New Roman</vt:lpstr>
      <vt:lpstr>Wingdings</vt:lpstr>
      <vt:lpstr>Office Theme</vt:lpstr>
      <vt:lpstr>“The Impact of Digital Transformation on the Efficiency and Productivity of Nepalese Commercial Banks.”    Presented By: Umesh Giri 2426565 Advancing to Doctoral research Stage DBA</vt:lpstr>
      <vt:lpstr>Background of the Study</vt:lpstr>
      <vt:lpstr>Need for Efficiency Measurement</vt:lpstr>
      <vt:lpstr>The Banking Sector in Nepal</vt:lpstr>
      <vt:lpstr>Digitalization Challenges in Nepal</vt:lpstr>
      <vt:lpstr>Objectives of the Study</vt:lpstr>
      <vt:lpstr>Research Questions</vt:lpstr>
      <vt:lpstr>Significance of the Study</vt:lpstr>
      <vt:lpstr>Literature  Review &amp; Theoretical Foundation</vt:lpstr>
      <vt:lpstr>PowerPoint Presentation</vt:lpstr>
      <vt:lpstr>PowerPoint Presentation</vt:lpstr>
      <vt:lpstr>PowerPoint Presentation</vt:lpstr>
      <vt:lpstr>Kuhn’s paradigm shift in banking</vt:lpstr>
      <vt:lpstr>Contd…</vt:lpstr>
      <vt:lpstr>Literature Gap</vt:lpstr>
      <vt:lpstr>Research Design </vt:lpstr>
      <vt:lpstr>DEA Inputs &amp; Outputs</vt:lpstr>
      <vt:lpstr>Digital Transformation Index (DTI)</vt:lpstr>
      <vt:lpstr>Data Envelopment Analysis (DEA)</vt:lpstr>
      <vt:lpstr>Malmquist Productivity Index</vt:lpstr>
      <vt:lpstr>Second-Stage Econometric Models</vt:lpstr>
      <vt:lpstr>Stakeholder</vt:lpstr>
      <vt:lpstr>Ethical Considerations</vt:lpstr>
      <vt:lpstr>Reference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Digital Transformation on the Efficiency and Productivity of Nepalese Commercial Banks.”</dc:title>
  <dc:creator>Dell</dc:creator>
  <cp:lastModifiedBy>Dell</cp:lastModifiedBy>
  <cp:revision>129</cp:revision>
  <dcterms:created xsi:type="dcterms:W3CDTF">2025-12-10T09:46:37Z</dcterms:created>
  <dcterms:modified xsi:type="dcterms:W3CDTF">2026-01-04T23:07:26Z</dcterms:modified>
</cp:coreProperties>
</file>